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E5D45F3-E123-40BF-AEC3-6155EEB9B2CE}">
  <a:tblStyle styleId="{5E5D45F3-E123-40BF-AEC3-6155EEB9B2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a72ca7590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a72ca7590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a7525c453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a7525c453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a6a9d277ac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a6a9d277ac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a6a9d277ac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a6a9d277ac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a79eab4b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a79eab4b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a79eab4bc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a79eab4bc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a6a9d277ac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a6a9d277ac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6a9d277a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6a9d277a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6a9d277a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a6a9d277a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6a9d277ac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a6a9d277ac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a6a9d277ac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a6a9d277ac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a6a9d277ac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a6a9d277ac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a6a9d277ac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a6a9d277ac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a6a9d277ac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a6a9d277ac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a6a9d277ac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a6a9d277ac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arxiv.org/abs/1910.13461v1" TargetMode="External"/><Relationship Id="rId4" Type="http://schemas.openxmlformats.org/officeDocument/2006/relationships/hyperlink" Target="https://arxiv.org/abs/1409.3215v3" TargetMode="External"/><Relationship Id="rId5" Type="http://schemas.openxmlformats.org/officeDocument/2006/relationships/hyperlink" Target="https://arxiv.org/abs/2006.02767v1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colab.research.google.com/drive/1jctwzFgHWM9HQA0w7Vuan7l7sO5pSwaL?usp=sharing" TargetMode="External"/><Relationship Id="rId4" Type="http://schemas.openxmlformats.org/officeDocument/2006/relationships/hyperlink" Target="https://docs.google.com/document/d/15da1HwNTAZyM-2sOCmOncUCH4gqPV-V64Z_NKk2HlRY/edit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494375" y="1750825"/>
            <a:ext cx="6263100" cy="21375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A Data Driven YouTube Title Ranking System For Content Creators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752675" y="3980125"/>
            <a:ext cx="4625100" cy="9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Jagadish Gurram , Prerana Hadadi , Rohit Raju 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Times New Roman"/>
                <a:ea typeface="Times New Roman"/>
                <a:cs typeface="Times New Roman"/>
                <a:sym typeface="Times New Roman"/>
              </a:rPr>
              <a:t>Data pre-processing for model building</a:t>
            </a:r>
            <a:endParaRPr/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1054850" y="1515250"/>
            <a:ext cx="7619400" cy="31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067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50"/>
              <a:buFont typeface="Times New Roman"/>
              <a:buAutoNum type="arabicPeriod"/>
            </a:pPr>
            <a:r>
              <a:rPr lang="en" sz="1450">
                <a:latin typeface="Times New Roman"/>
                <a:ea typeface="Times New Roman"/>
                <a:cs typeface="Times New Roman"/>
                <a:sym typeface="Times New Roman"/>
              </a:rPr>
              <a:t>Z Scaled normalization: Values in the range of [-1,1]</a:t>
            </a:r>
            <a:endParaRPr sz="14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50"/>
              <a:buFont typeface="Times New Roman"/>
              <a:buAutoNum type="arabicPeriod"/>
            </a:pPr>
            <a:r>
              <a:rPr lang="en" sz="1450">
                <a:latin typeface="Times New Roman"/>
                <a:ea typeface="Times New Roman"/>
                <a:cs typeface="Times New Roman"/>
                <a:sym typeface="Times New Roman"/>
              </a:rPr>
              <a:t>Min-Max Normalization: </a:t>
            </a:r>
            <a:r>
              <a:rPr lang="en" sz="1450">
                <a:latin typeface="Times New Roman"/>
                <a:ea typeface="Times New Roman"/>
                <a:cs typeface="Times New Roman"/>
                <a:sym typeface="Times New Roman"/>
              </a:rPr>
              <a:t>Values in the range of [0,1]</a:t>
            </a:r>
            <a:endParaRPr sz="14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50"/>
          </a:p>
        </p:txBody>
      </p:sp>
      <p:pic>
        <p:nvPicPr>
          <p:cNvPr id="196" name="Google Shape;19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2900" y="2098647"/>
            <a:ext cx="2187300" cy="70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2900" y="3448749"/>
            <a:ext cx="2952553" cy="9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Times New Roman"/>
                <a:ea typeface="Times New Roman"/>
                <a:cs typeface="Times New Roman"/>
                <a:sym typeface="Times New Roman"/>
              </a:rPr>
              <a:t>Data pre-processing for model building</a:t>
            </a:r>
            <a:endParaRPr/>
          </a:p>
        </p:txBody>
      </p:sp>
      <p:sp>
        <p:nvSpPr>
          <p:cNvPr id="203" name="Google Shape;203;p23"/>
          <p:cNvSpPr txBox="1"/>
          <p:nvPr>
            <p:ph idx="1" type="body"/>
          </p:nvPr>
        </p:nvSpPr>
        <p:spPr>
          <a:xfrm>
            <a:off x="1054850" y="1515250"/>
            <a:ext cx="7619400" cy="31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latin typeface="Times New Roman"/>
                <a:ea typeface="Times New Roman"/>
                <a:cs typeface="Times New Roman"/>
                <a:sym typeface="Times New Roman"/>
              </a:rPr>
              <a:t>3. View category introduction</a:t>
            </a:r>
            <a:endParaRPr sz="14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latin typeface="Times New Roman"/>
                <a:ea typeface="Times New Roman"/>
                <a:cs typeface="Times New Roman"/>
                <a:sym typeface="Times New Roman"/>
              </a:rPr>
              <a:t>The 'Views' feature of the data is categorized into various classes for training classification models. These classes include:</a:t>
            </a:r>
            <a:endParaRPr sz="14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50"/>
              <a:buFont typeface="Times New Roman"/>
              <a:buChar char="●"/>
            </a:pPr>
            <a:r>
              <a:rPr lang="en" sz="1450">
                <a:latin typeface="Times New Roman"/>
                <a:ea typeface="Times New Roman"/>
                <a:cs typeface="Times New Roman"/>
                <a:sym typeface="Times New Roman"/>
              </a:rPr>
              <a:t>Weak title (0-1,000 views): Titles scoring views in the range of 0-1,000.</a:t>
            </a:r>
            <a:endParaRPr sz="14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50"/>
              <a:buFont typeface="Times New Roman"/>
              <a:buChar char="●"/>
            </a:pPr>
            <a:r>
              <a:rPr lang="en" sz="1450">
                <a:latin typeface="Times New Roman"/>
                <a:ea typeface="Times New Roman"/>
                <a:cs typeface="Times New Roman"/>
                <a:sym typeface="Times New Roman"/>
              </a:rPr>
              <a:t>Could be better (1,000-10,000): Titles scoring views in the range of 1,000-10,000.</a:t>
            </a:r>
            <a:endParaRPr sz="14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50"/>
              <a:buFont typeface="Times New Roman"/>
              <a:buChar char="●"/>
            </a:pPr>
            <a:r>
              <a:rPr lang="en" sz="1450">
                <a:latin typeface="Times New Roman"/>
                <a:ea typeface="Times New Roman"/>
                <a:cs typeface="Times New Roman"/>
                <a:sym typeface="Times New Roman"/>
              </a:rPr>
              <a:t>Strong title (10,000-100,000): Titles scoring views in the range of 10,000-100,000.</a:t>
            </a:r>
            <a:endParaRPr sz="14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50"/>
              <a:buFont typeface="Times New Roman"/>
              <a:buChar char="●"/>
            </a:pPr>
            <a:r>
              <a:rPr lang="en" sz="1450">
                <a:latin typeface="Times New Roman"/>
                <a:ea typeface="Times New Roman"/>
                <a:cs typeface="Times New Roman"/>
                <a:sym typeface="Times New Roman"/>
              </a:rPr>
              <a:t>Very strong title (100,000-300,000): Titles scoring views in the range of 100,000-500,000.</a:t>
            </a:r>
            <a:endParaRPr sz="14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5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Times New Roman"/>
                <a:ea typeface="Times New Roman"/>
                <a:cs typeface="Times New Roman"/>
                <a:sym typeface="Times New Roman"/>
              </a:rPr>
              <a:t>Model </a:t>
            </a:r>
            <a:r>
              <a:rPr lang="en" sz="3500">
                <a:latin typeface="Times New Roman"/>
                <a:ea typeface="Times New Roman"/>
                <a:cs typeface="Times New Roman"/>
                <a:sym typeface="Times New Roman"/>
              </a:rPr>
              <a:t>Evaluation</a:t>
            </a:r>
            <a:r>
              <a:rPr lang="en" sz="3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09" name="Google Shape;209;p24"/>
          <p:cNvGraphicFramePr/>
          <p:nvPr/>
        </p:nvGraphicFramePr>
        <p:xfrm>
          <a:off x="283175" y="1551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{5E5D45F3-E123-40BF-AEC3-6155EEB9B2CE}</a:tableStyleId>
              </a:tblPr>
              <a:tblGrid>
                <a:gridCol w="2550275"/>
                <a:gridCol w="1901225"/>
              </a:tblGrid>
              <a:tr h="335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Models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Mean Squared Error (MSE)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5079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Elastic net regression model (BERT encoding, Z scaled normalization)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0.925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5079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Elastic net regression model (BERT encoding, Min-Max normalization )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0.684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0" name="Google Shape;210;p24"/>
          <p:cNvGraphicFramePr/>
          <p:nvPr/>
        </p:nvGraphicFramePr>
        <p:xfrm>
          <a:off x="283175" y="3141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{5E5D45F3-E123-40BF-AEC3-6155EEB9B2CE}</a:tableStyleId>
              </a:tblPr>
              <a:tblGrid>
                <a:gridCol w="1254250"/>
                <a:gridCol w="826825"/>
                <a:gridCol w="724300"/>
                <a:gridCol w="687000"/>
                <a:gridCol w="959125"/>
              </a:tblGrid>
              <a:tr h="32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Models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Precision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Recall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 score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3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BERT with bert-base-uncased (classification)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35%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36%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35%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35%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7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BERT with bert-large-cased (classification)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76%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75%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76%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75%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11" name="Google Shape;2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8675" y="1551275"/>
            <a:ext cx="3829476" cy="340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Times New Roman"/>
                <a:ea typeface="Times New Roman"/>
                <a:cs typeface="Times New Roman"/>
                <a:sym typeface="Times New Roman"/>
              </a:rPr>
              <a:t>Future scope and </a:t>
            </a:r>
            <a:r>
              <a:rPr lang="en" sz="3500">
                <a:latin typeface="Times New Roman"/>
                <a:ea typeface="Times New Roman"/>
                <a:cs typeface="Times New Roman"/>
                <a:sym typeface="Times New Roman"/>
              </a:rPr>
              <a:t>Conclusion 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25"/>
          <p:cNvSpPr txBox="1"/>
          <p:nvPr>
            <p:ph idx="1" type="body"/>
          </p:nvPr>
        </p:nvSpPr>
        <p:spPr>
          <a:xfrm>
            <a:off x="1107175" y="1185375"/>
            <a:ext cx="7542000" cy="38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Future studies will prioritize feature selection, considering the incorporation of additional features like thumbnails, click rates, and impressions to enhance model robustness.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The exploration of more powerful Large Language Models (LLMs) beyond BERT is recommended for refining and improving the classification capabilities, broadening the scope of the research beyond title analysis.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The research, initiated with web scraping for YouTube video details, underscores the impactful role of titles in influencing views.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In conclusion, it is observed that powerful classification 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architectures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have the 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capability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to derive the patterns from titles to classify them based on views.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r>
              <a:rPr lang="en" sz="3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223" name="Google Shape;223;p26"/>
          <p:cNvSpPr txBox="1"/>
          <p:nvPr>
            <p:ph idx="1" type="body"/>
          </p:nvPr>
        </p:nvSpPr>
        <p:spPr>
          <a:xfrm>
            <a:off x="1103800" y="1225225"/>
            <a:ext cx="7549200" cy="3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Times New Roman"/>
                <a:ea typeface="Times New Roman"/>
                <a:cs typeface="Times New Roman"/>
                <a:sym typeface="Times New Roman"/>
              </a:rPr>
              <a:t>[1] Devlin, J., Chang, M.-W., Lee, K., &amp; Toutanova, K. (2019, May 24). </a:t>
            </a:r>
            <a:r>
              <a:rPr i="1" lang="en" sz="2900">
                <a:latin typeface="Times New Roman"/>
                <a:ea typeface="Times New Roman"/>
                <a:cs typeface="Times New Roman"/>
                <a:sym typeface="Times New Roman"/>
              </a:rPr>
              <a:t>Bert: Pre-training of deep bidirectional Transformers for language understanding</a:t>
            </a:r>
            <a:r>
              <a:rPr lang="en" sz="2900">
                <a:latin typeface="Times New Roman"/>
                <a:ea typeface="Times New Roman"/>
                <a:cs typeface="Times New Roman"/>
                <a:sym typeface="Times New Roman"/>
              </a:rPr>
              <a:t>. arXiv.org. https://arxiv.org/abs/1810.04805 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Times New Roman"/>
                <a:ea typeface="Times New Roman"/>
                <a:cs typeface="Times New Roman"/>
                <a:sym typeface="Times New Roman"/>
              </a:rPr>
              <a:t>[2] Al-Jawarneh, A. S., Ismail, M. T., Awajan, A. M., &amp; Alsayed, A. R. (2020). Improving accuracy models using elastic net regression approach based on empirical mode decomposition. </a:t>
            </a:r>
            <a:r>
              <a:rPr i="1" lang="en" sz="2900">
                <a:latin typeface="Times New Roman"/>
                <a:ea typeface="Times New Roman"/>
                <a:cs typeface="Times New Roman"/>
                <a:sym typeface="Times New Roman"/>
              </a:rPr>
              <a:t>Communications in Statistics - Simulation and Computation</a:t>
            </a:r>
            <a:r>
              <a:rPr lang="en" sz="29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" sz="2900">
                <a:latin typeface="Times New Roman"/>
                <a:ea typeface="Times New Roman"/>
                <a:cs typeface="Times New Roman"/>
                <a:sym typeface="Times New Roman"/>
              </a:rPr>
              <a:t>51</a:t>
            </a:r>
            <a:r>
              <a:rPr lang="en" sz="2900">
                <a:latin typeface="Times New Roman"/>
                <a:ea typeface="Times New Roman"/>
                <a:cs typeface="Times New Roman"/>
                <a:sym typeface="Times New Roman"/>
              </a:rPr>
              <a:t>(7), 4006–4025. https://doi.org/10.1080/03610918.2020.1728319 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Times New Roman"/>
                <a:ea typeface="Times New Roman"/>
                <a:cs typeface="Times New Roman"/>
                <a:sym typeface="Times New Roman"/>
              </a:rPr>
              <a:t>[3] V. Singrodia, A. Mitra and S. Paul, "A Review on Web </a:t>
            </a:r>
            <a:r>
              <a:rPr lang="en" sz="2900">
                <a:latin typeface="Times New Roman"/>
                <a:ea typeface="Times New Roman"/>
                <a:cs typeface="Times New Roman"/>
                <a:sym typeface="Times New Roman"/>
              </a:rPr>
              <a:t>Scraping</a:t>
            </a:r>
            <a:r>
              <a:rPr lang="en" sz="2900">
                <a:latin typeface="Times New Roman"/>
                <a:ea typeface="Times New Roman"/>
                <a:cs typeface="Times New Roman"/>
                <a:sym typeface="Times New Roman"/>
              </a:rPr>
              <a:t> and its Applications," 2019 International Conference on Computer Communication and Informatics (ICCCI), Coimbatore, India, 2019, pp. 1-6, doi: 10.1109/ICCCI.2019.8821809.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Times New Roman"/>
                <a:ea typeface="Times New Roman"/>
                <a:cs typeface="Times New Roman"/>
                <a:sym typeface="Times New Roman"/>
              </a:rPr>
              <a:t>[4] Google. (n.d.). Google. https://developers.google.com/ 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Times New Roman"/>
                <a:ea typeface="Times New Roman"/>
                <a:cs typeface="Times New Roman"/>
                <a:sym typeface="Times New Roman"/>
              </a:rPr>
              <a:t>[5] YouTube. (n.d.). YouTube. https://www.youtube.com/ 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Times New Roman"/>
                <a:ea typeface="Times New Roman"/>
                <a:cs typeface="Times New Roman"/>
                <a:sym typeface="Times New Roman"/>
              </a:rPr>
              <a:t>[6] Mishra, P., Singh, U., Pandey, C. M., Mishra, P., &amp; Pandey, G. (2019). </a:t>
            </a:r>
            <a:r>
              <a:rPr i="1" lang="en" sz="2900">
                <a:latin typeface="Times New Roman"/>
                <a:ea typeface="Times New Roman"/>
                <a:cs typeface="Times New Roman"/>
                <a:sym typeface="Times New Roman"/>
              </a:rPr>
              <a:t>Application of student’s t-test, analysis of variance, and covariance</a:t>
            </a:r>
            <a:r>
              <a:rPr lang="en" sz="2900">
                <a:latin typeface="Times New Roman"/>
                <a:ea typeface="Times New Roman"/>
                <a:cs typeface="Times New Roman"/>
                <a:sym typeface="Times New Roman"/>
              </a:rPr>
              <a:t>. Annals of cardiac anaesthesia. https://www.ncbi.nlm.nih.gov/pmc/articles/PMC6813708/ 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>
            <p:ph idx="1" type="body"/>
          </p:nvPr>
        </p:nvSpPr>
        <p:spPr>
          <a:xfrm>
            <a:off x="1051725" y="1195150"/>
            <a:ext cx="7515000" cy="3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50">
                <a:latin typeface="Times New Roman"/>
                <a:ea typeface="Times New Roman"/>
                <a:cs typeface="Times New Roman"/>
                <a:sym typeface="Times New Roman"/>
              </a:rPr>
              <a:t>[7] X. Cheng, C. Dale and J. Liu, "Statistics and Social Network of YouTube Videos," 2008 16th International Workshop on Quality of Service, Enschede, Netherlands, 2008, pp. 229-238, doi: 10.1109/IWQOS.2008.32.</a:t>
            </a:r>
            <a:endParaRPr sz="3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50">
                <a:latin typeface="Times New Roman"/>
                <a:ea typeface="Times New Roman"/>
                <a:cs typeface="Times New Roman"/>
                <a:sym typeface="Times New Roman"/>
              </a:rPr>
              <a:t>[8] M. Brbić, E. Rožić and I. Podnar Žarko, "Recommendation of YouTube Videos," 2012 Proceedings of the 35th International Convention MIPRO, Opatija, Croatia, 2012, pp. 1775-1779.</a:t>
            </a:r>
            <a:endParaRPr sz="3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50">
                <a:latin typeface="Times New Roman"/>
                <a:ea typeface="Times New Roman"/>
                <a:cs typeface="Times New Roman"/>
                <a:sym typeface="Times New Roman"/>
              </a:rPr>
              <a:t>[9]  M. Lewis et al., “BART: Denoising Sequence-to-Sequence Pre-training for Natural Language Generation, Translation, and Comprehension,” arXiv.org, Oct. 29, 2019.</a:t>
            </a:r>
            <a:r>
              <a:rPr lang="en" sz="3650" u="sng"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 https://arxiv.org/abs/1910.13461v1</a:t>
            </a:r>
            <a:endParaRPr sz="36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50">
                <a:latin typeface="Times New Roman"/>
                <a:ea typeface="Times New Roman"/>
                <a:cs typeface="Times New Roman"/>
                <a:sym typeface="Times New Roman"/>
              </a:rPr>
              <a:t>[10] I. Sutskever, O. Vinyals, and Q. V. Le, “Sequence to Sequence Learning with Neural Networks,” arXiv.org, Sep. 10, 2014. </a:t>
            </a:r>
            <a:r>
              <a:rPr lang="en" sz="3650" u="sng"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https://arxiv.org/abs/1409.3215v3</a:t>
            </a:r>
            <a:endParaRPr sz="3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50">
                <a:latin typeface="Times New Roman"/>
                <a:ea typeface="Times New Roman"/>
                <a:cs typeface="Times New Roman"/>
                <a:sym typeface="Times New Roman"/>
              </a:rPr>
              <a:t>[11] Transformers: simpletransformers.ai/docs/usage/ [attention] A. Sojasingarayar, “Seq2Seq AI Chatbot with Attention Mechanism,” arXiv.org, Jun. 04, 2020. </a:t>
            </a:r>
            <a:r>
              <a:rPr lang="en" sz="3650" u="sng"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https://arxiv.org/abs/2006.02767v1</a:t>
            </a:r>
            <a:endParaRPr sz="3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/>
          <p:nvPr>
            <p:ph idx="1" type="body"/>
          </p:nvPr>
        </p:nvSpPr>
        <p:spPr>
          <a:xfrm>
            <a:off x="2636525" y="1528800"/>
            <a:ext cx="5098500" cy="20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7600">
                <a:latin typeface="Times New Roman"/>
                <a:ea typeface="Times New Roman"/>
                <a:cs typeface="Times New Roman"/>
                <a:sym typeface="Times New Roman"/>
              </a:rPr>
              <a:t>Thank you ! </a:t>
            </a:r>
            <a:endParaRPr sz="7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28"/>
          <p:cNvSpPr txBox="1"/>
          <p:nvPr/>
        </p:nvSpPr>
        <p:spPr>
          <a:xfrm>
            <a:off x="61425" y="4446175"/>
            <a:ext cx="5055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Link to code: </a:t>
            </a:r>
            <a:r>
              <a:rPr lang="en" sz="13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Code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Link to report: </a:t>
            </a:r>
            <a:r>
              <a:rPr lang="en" sz="13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Report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4213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Times New Roman"/>
                <a:ea typeface="Times New Roman"/>
                <a:cs typeface="Times New Roman"/>
                <a:sym typeface="Times New Roman"/>
              </a:rPr>
              <a:t>Overview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197200" y="1271125"/>
            <a:ext cx="7038900" cy="27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Abstract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Introduction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Data Overview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Data Analysis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Data pre-processing for 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hypothesis testing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Hypothesis Testing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Data pre-processing for model building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Model Building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Model Evaluation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Future Scope and Conclusion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4280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The ever-growing landscape of YouTube demands content creators to constantly innovate and optimize their content for maximum reach and engagement.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This research investigates the relationship between video titles and views, aiming to develop a recommendation system that assists creators in crafting compelling titles.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FFFFFF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Facilitating increased engagement through effective titles.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FFFFFF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Contributing to the overall success of content creators on YouTube.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FFFFFF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Abstract encapsulates a powerful tool for discoverability and engagement.</a:t>
            </a:r>
            <a:endParaRPr sz="1500">
              <a:solidFill>
                <a:srgbClr val="FFFFFF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88775" y="4635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40925" y="1517150"/>
            <a:ext cx="4652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Char char="●"/>
            </a:pPr>
            <a:r>
              <a:rPr lang="en" sz="15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YouTube's dynamic nature emphasizes visibility as a key to success in digital content creation.</a:t>
            </a:r>
            <a:endParaRPr sz="15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Char char="●"/>
            </a:pPr>
            <a:r>
              <a:rPr lang="en" sz="15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system analyzes titles across genres, classifying them as ‘Weak’, ‘Could Be Better’, ‘Strong’, or ‘Very Strong’.</a:t>
            </a:r>
            <a:endParaRPr sz="15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Char char="●"/>
            </a:pPr>
            <a:r>
              <a:rPr lang="en" sz="15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Large language architectures, including BERT, are employed for title analysis </a:t>
            </a:r>
            <a:endParaRPr sz="15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Char char="●"/>
            </a:pPr>
            <a:r>
              <a:rPr lang="en" sz="15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BERT is trained for tasks like sentence completion, text insertion, deletion, correction, and classification.</a:t>
            </a:r>
            <a:endParaRPr sz="15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Char char="●"/>
            </a:pPr>
            <a:r>
              <a:rPr lang="en" sz="15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Elastic Net Regression model is also being used  for predicting views based on titles.</a:t>
            </a:r>
            <a:endParaRPr sz="15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8600" y="1586600"/>
            <a:ext cx="4190850" cy="284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88800" y="2193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Times New Roman"/>
                <a:ea typeface="Times New Roman"/>
                <a:cs typeface="Times New Roman"/>
                <a:sym typeface="Times New Roman"/>
              </a:rPr>
              <a:t>Data Overview 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095525" y="976575"/>
            <a:ext cx="7831800" cy="43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50"/>
              <a:buFont typeface="Times New Roman"/>
              <a:buChar char="●"/>
            </a:pPr>
            <a:r>
              <a:rPr lang="en" sz="1450">
                <a:latin typeface="Times New Roman"/>
                <a:ea typeface="Times New Roman"/>
                <a:cs typeface="Times New Roman"/>
                <a:sym typeface="Times New Roman"/>
              </a:rPr>
              <a:t>Employed advanced web scraping techniques for meticulous data collection.</a:t>
            </a:r>
            <a:endParaRPr sz="14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50"/>
              <a:buFont typeface="Times New Roman"/>
              <a:buChar char="●"/>
            </a:pPr>
            <a:r>
              <a:rPr lang="en" sz="1450">
                <a:latin typeface="Times New Roman"/>
                <a:ea typeface="Times New Roman"/>
                <a:cs typeface="Times New Roman"/>
                <a:sym typeface="Times New Roman"/>
              </a:rPr>
              <a:t>Comprehensive data collection across diverse YouTube genres: News &amp; Current Events, Gaming, Comedy, Film, Entertainment &amp; Music, Education, and Family/Lifestyle.</a:t>
            </a:r>
            <a:endParaRPr sz="14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50"/>
              <a:buFont typeface="Times New Roman"/>
              <a:buChar char="●"/>
            </a:pPr>
            <a:r>
              <a:rPr lang="en" sz="1450">
                <a:latin typeface="Times New Roman"/>
                <a:ea typeface="Times New Roman"/>
                <a:cs typeface="Times New Roman"/>
                <a:sym typeface="Times New Roman"/>
              </a:rPr>
              <a:t>Focused on unraveling view count patterns, categorized into 0-500, 500-1000, 1000-10k, 10k-50k, and 50k-300k.</a:t>
            </a:r>
            <a:endParaRPr sz="14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50"/>
              <a:buFont typeface="Times New Roman"/>
              <a:buChar char="●"/>
            </a:pPr>
            <a:r>
              <a:rPr lang="en" sz="1450">
                <a:latin typeface="Times New Roman"/>
                <a:ea typeface="Times New Roman"/>
                <a:cs typeface="Times New Roman"/>
                <a:sym typeface="Times New Roman"/>
              </a:rPr>
              <a:t>Collected data from 50,000 videos spanning the past two years, excluding the last three months for dataset integrity.</a:t>
            </a:r>
            <a:endParaRPr sz="14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50"/>
              <a:buFont typeface="Times New Roman"/>
              <a:buChar char="●"/>
            </a:pPr>
            <a:r>
              <a:rPr lang="en" sz="1450">
                <a:latin typeface="Times New Roman"/>
                <a:ea typeface="Times New Roman"/>
                <a:cs typeface="Times New Roman"/>
                <a:sym typeface="Times New Roman"/>
              </a:rPr>
              <a:t>Ensured a strategic exclusion period to maintain the validity of the analysis.</a:t>
            </a:r>
            <a:endParaRPr sz="14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50"/>
              <a:buFont typeface="Times New Roman"/>
              <a:buChar char="●"/>
            </a:pPr>
            <a:r>
              <a:rPr lang="en" sz="1450">
                <a:latin typeface="Times New Roman"/>
                <a:ea typeface="Times New Roman"/>
                <a:cs typeface="Times New Roman"/>
                <a:sym typeface="Times New Roman"/>
              </a:rPr>
              <a:t>Data features include title, channel ID, Video ID, title name, publishing data, views, and video category.</a:t>
            </a:r>
            <a:endParaRPr sz="14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4722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Times New Roman"/>
                <a:ea typeface="Times New Roman"/>
                <a:cs typeface="Times New Roman"/>
                <a:sym typeface="Times New Roman"/>
              </a:rPr>
              <a:t>Data Analysis 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77000" y="1550875"/>
            <a:ext cx="3976800" cy="3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50"/>
              <a:buFont typeface="Times New Roman"/>
              <a:buChar char="●"/>
            </a:pPr>
            <a:r>
              <a:rPr lang="en" sz="1450">
                <a:latin typeface="Times New Roman"/>
                <a:ea typeface="Times New Roman"/>
                <a:cs typeface="Times New Roman"/>
                <a:sym typeface="Times New Roman"/>
              </a:rPr>
              <a:t>The YouTube data underwent thorough cleaning during the collection process, eliminating the need for additional data cleaning steps.</a:t>
            </a:r>
            <a:endParaRPr sz="14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67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50"/>
              <a:buFont typeface="Times New Roman"/>
              <a:buChar char="●"/>
            </a:pPr>
            <a:r>
              <a:rPr lang="en" sz="145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heatmap suggests that as the title length increases, there appears to be a corresponding increase in the number of views across various categories of videos in the sample data. </a:t>
            </a:r>
            <a:endParaRPr sz="145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67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50"/>
              <a:buFont typeface="Times New Roman"/>
              <a:buChar char="●"/>
            </a:pPr>
            <a:r>
              <a:rPr lang="en" sz="1450">
                <a:latin typeface="Times New Roman"/>
                <a:ea typeface="Times New Roman"/>
                <a:cs typeface="Times New Roman"/>
                <a:sym typeface="Times New Roman"/>
              </a:rPr>
              <a:t>Specifically, videos categorized as 'Entertainment' and 'Comedy' seem to receive significantly more views than videos in other categories.</a:t>
            </a:r>
            <a:endParaRPr sz="14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5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6200" y="1538700"/>
            <a:ext cx="4785400" cy="3129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Times New Roman"/>
                <a:ea typeface="Times New Roman"/>
                <a:cs typeface="Times New Roman"/>
                <a:sym typeface="Times New Roman"/>
              </a:rPr>
              <a:t>Data pre-processing for hypothesis testing</a:t>
            </a:r>
            <a:r>
              <a:rPr lang="en"/>
              <a:t> </a:t>
            </a: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700" y="1569625"/>
            <a:ext cx="2461249" cy="189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6125" y="1486275"/>
            <a:ext cx="2318575" cy="197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9"/>
          <p:cNvSpPr txBox="1"/>
          <p:nvPr/>
        </p:nvSpPr>
        <p:spPr>
          <a:xfrm>
            <a:off x="984700" y="3722575"/>
            <a:ext cx="7965000" cy="11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For hypothesis testing, normalizing the data and ensuring approximate equal variance between classes is crucial. The log transformation of the 'views' column was performed to address the right-skewed distribution and achieve these requirements, as shown in the figure</a:t>
            </a:r>
            <a:r>
              <a:rPr lang="en" sz="1200">
                <a:solidFill>
                  <a:schemeClr val="lt1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.</a:t>
            </a:r>
            <a:endParaRPr sz="1200">
              <a:solidFill>
                <a:schemeClr val="lt1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4875" y="1486275"/>
            <a:ext cx="2283575" cy="197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Times New Roman"/>
                <a:ea typeface="Times New Roman"/>
                <a:cs typeface="Times New Roman"/>
                <a:sym typeface="Times New Roman"/>
              </a:rPr>
              <a:t>Hypothesis Testing</a:t>
            </a:r>
            <a:r>
              <a:rPr lang="en"/>
              <a:t> </a:t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1297500" y="12320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Hypothesis:</a:t>
            </a:r>
            <a:endParaRPr b="1" sz="15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Null Hypothesis (H0): The mean views of videos with title lengths less than 50 characters is equal to the mean views of videos with title lengths greater than 50 characters.</a:t>
            </a:r>
            <a:endParaRPr sz="15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Alternative Hypothesis (H1): The mean views of videos with title lengths less than 50 characters are not equal to the mean views of videos with title lengths greater than 50 characters.</a:t>
            </a:r>
            <a:endParaRPr sz="15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Conducted T test and the results are as follows,</a:t>
            </a:r>
            <a:endParaRPr sz="15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3" name="Google Shape;183;p20"/>
          <p:cNvGraphicFramePr/>
          <p:nvPr/>
        </p:nvGraphicFramePr>
        <p:xfrm>
          <a:off x="1664775" y="3999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{5E5D45F3-E123-40BF-AEC3-6155EEB9B2CE}</a:tableStyleId>
              </a:tblPr>
              <a:tblGrid>
                <a:gridCol w="2154825"/>
                <a:gridCol w="2154825"/>
                <a:gridCol w="2154825"/>
              </a:tblGrid>
              <a:tr h="31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Hypothesis</a:t>
                      </a:r>
                      <a:endParaRPr b="1"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t-value</a:t>
                      </a:r>
                      <a:endParaRPr b="1"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p-value</a:t>
                      </a:r>
                      <a:endParaRPr b="1"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Hypothesis 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19.73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6.8*e^-25</a:t>
                      </a:r>
                      <a:endParaRPr sz="12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297375" y="4965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Times New Roman"/>
                <a:ea typeface="Times New Roman"/>
                <a:cs typeface="Times New Roman"/>
                <a:sym typeface="Times New Roman"/>
              </a:rPr>
              <a:t>Model Building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940075" y="1410625"/>
            <a:ext cx="7396200" cy="3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50"/>
              <a:buFont typeface="Times New Roman"/>
              <a:buChar char="●"/>
            </a:pPr>
            <a:r>
              <a:rPr lang="en" sz="1450">
                <a:latin typeface="Times New Roman"/>
                <a:ea typeface="Times New Roman"/>
                <a:cs typeface="Times New Roman"/>
                <a:sym typeface="Times New Roman"/>
              </a:rPr>
              <a:t>Initially aimed to construct a regression-based large language model for predicting video views.</a:t>
            </a:r>
            <a:endParaRPr sz="14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50"/>
              <a:buFont typeface="Times New Roman"/>
              <a:buChar char="●"/>
            </a:pPr>
            <a:r>
              <a:rPr lang="en" sz="1450">
                <a:latin typeface="Times New Roman"/>
                <a:ea typeface="Times New Roman"/>
                <a:cs typeface="Times New Roman"/>
                <a:sym typeface="Times New Roman"/>
              </a:rPr>
              <a:t>Used models like </a:t>
            </a:r>
            <a:r>
              <a:rPr lang="en" sz="1450">
                <a:latin typeface="Times New Roman"/>
                <a:ea typeface="Times New Roman"/>
                <a:cs typeface="Times New Roman"/>
                <a:sym typeface="Times New Roman"/>
              </a:rPr>
              <a:t>Elastic Net regression on BERT embeddings with Z scale normalization </a:t>
            </a:r>
            <a:r>
              <a:rPr lang="en" sz="1450"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" sz="1450">
                <a:latin typeface="Times New Roman"/>
                <a:ea typeface="Times New Roman"/>
                <a:cs typeface="Times New Roman"/>
                <a:sym typeface="Times New Roman"/>
              </a:rPr>
              <a:t>Elastic Net regression on BERT embeddings with Min-Max normalization </a:t>
            </a:r>
            <a:r>
              <a:rPr lang="en" sz="1450">
                <a:latin typeface="Times New Roman"/>
                <a:ea typeface="Times New Roman"/>
                <a:cs typeface="Times New Roman"/>
                <a:sym typeface="Times New Roman"/>
              </a:rPr>
              <a:t> for this purpose.</a:t>
            </a:r>
            <a:endParaRPr sz="14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50"/>
              <a:buFont typeface="Times New Roman"/>
              <a:buChar char="●"/>
            </a:pPr>
            <a:r>
              <a:rPr lang="en" sz="1450">
                <a:latin typeface="Times New Roman"/>
                <a:ea typeface="Times New Roman"/>
                <a:cs typeface="Times New Roman"/>
                <a:sym typeface="Times New Roman"/>
              </a:rPr>
              <a:t>Due to limited literature on regression with Large Language Models, shifted focus to a classification problem.</a:t>
            </a:r>
            <a:endParaRPr sz="14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50"/>
              <a:buFont typeface="Times New Roman"/>
              <a:buChar char="●"/>
            </a:pPr>
            <a:r>
              <a:rPr lang="en" sz="1450">
                <a:latin typeface="Times New Roman"/>
                <a:ea typeface="Times New Roman"/>
                <a:cs typeface="Times New Roman"/>
                <a:sym typeface="Times New Roman"/>
              </a:rPr>
              <a:t>Utilized BERT Large Language Model to classify titles into these view categories.</a:t>
            </a:r>
            <a:endParaRPr sz="14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50"/>
              <a:buFont typeface="Times New Roman"/>
              <a:buChar char="●"/>
            </a:pPr>
            <a:r>
              <a:rPr lang="en" sz="1450">
                <a:latin typeface="Times New Roman"/>
                <a:ea typeface="Times New Roman"/>
                <a:cs typeface="Times New Roman"/>
                <a:sym typeface="Times New Roman"/>
              </a:rPr>
              <a:t>Classification based on inherent patterns identified in the titles.</a:t>
            </a:r>
            <a:endParaRPr sz="14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