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Corbel" pitchFamily="34" charset="0"/>
      <p:regular r:id="rId12"/>
      <p:bold r:id="rId13"/>
      <p:italic r:id="rId14"/>
      <p:boldItalic r:id="rId1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516" y="1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25557145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33e6d81db97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3e6d81db97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3e6d81db9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3e6d81db97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3e6d81db97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3e6d81db97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3e6d81db97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3e6d81db97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3e6d81db9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3e6d81db9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3e6d81db9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3e6d81db9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3e6d81db97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3e6d81db97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3e6d81db9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3e6d81db9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173355" y="182881"/>
            <a:ext cx="8793480" cy="4783454"/>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661782"/>
            <a:ext cx="7475220" cy="2194560"/>
          </a:xfrm>
        </p:spPr>
        <p:txBody>
          <a:bodyPr anchor="b">
            <a:normAutofit/>
          </a:bodyPr>
          <a:lstStyle>
            <a:lvl1pPr algn="ctr">
              <a:lnSpc>
                <a:spcPct val="85000"/>
              </a:lnSpc>
              <a:defRPr sz="54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282148" y="2902226"/>
            <a:ext cx="6575895" cy="1041124"/>
          </a:xfrm>
        </p:spPr>
        <p:txBody>
          <a:bodyPr>
            <a:normAutofit/>
          </a:bodyPr>
          <a:lstStyle>
            <a:lvl1pPr marL="0" indent="0" algn="ctr">
              <a:buNone/>
              <a:defRPr sz="1650">
                <a:solidFill>
                  <a:srgbClr val="FFFFFF"/>
                </a:solidFill>
              </a:defRPr>
            </a:lvl1pPr>
            <a:lvl2pPr marL="342900" indent="0" algn="ctr">
              <a:buNone/>
              <a:defRPr sz="1650"/>
            </a:lvl2pPr>
            <a:lvl3pPr marL="685800" indent="0" algn="ctr">
              <a:buNone/>
              <a:defRPr sz="165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dirty="0"/>
              <a:t>4/19/2025</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8" name="Straight Connector 7"/>
          <p:cNvCxnSpPr/>
          <p:nvPr/>
        </p:nvCxnSpPr>
        <p:spPr>
          <a:xfrm>
            <a:off x="1483995" y="2800350"/>
            <a:ext cx="61722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485272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4499787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71500"/>
            <a:ext cx="1743075" cy="40576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7250" y="571500"/>
            <a:ext cx="5572125" cy="4057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5447958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1" name="Google Shape;21;p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30200">
              <a:spcBef>
                <a:spcPts val="0"/>
              </a:spcBef>
              <a:spcAft>
                <a:spcPts val="0"/>
              </a:spcAft>
              <a:buSzPts val="1600"/>
              <a:buChar char="○"/>
              <a:defRPr sz="1600"/>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548313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8999558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818" y="880181"/>
            <a:ext cx="7475220" cy="2194560"/>
          </a:xfrm>
        </p:spPr>
        <p:txBody>
          <a:bodyPr anchor="b">
            <a:noAutofit/>
          </a:bodyPr>
          <a:lstStyle>
            <a:lvl1pPr algn="ctr">
              <a:lnSpc>
                <a:spcPct val="85000"/>
              </a:lnSpc>
              <a:defRPr sz="54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282446" y="3115890"/>
            <a:ext cx="6576822" cy="1022855"/>
          </a:xfrm>
        </p:spPr>
        <p:txBody>
          <a:bodyPr anchor="t">
            <a:normAutofit/>
          </a:bodyPr>
          <a:lstStyle>
            <a:lvl1pPr marL="0" indent="0" algn="ctr">
              <a:buNone/>
              <a:defRPr sz="165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4/19/2025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7" name="Straight Connector 6"/>
          <p:cNvCxnSpPr/>
          <p:nvPr/>
        </p:nvCxnSpPr>
        <p:spPr>
          <a:xfrm>
            <a:off x="1485900" y="3015306"/>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0310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7250" y="1543049"/>
            <a:ext cx="3566160" cy="301752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00709" y="1543050"/>
            <a:ext cx="3566160" cy="301752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4/19/2025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6285849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57250" y="1501133"/>
            <a:ext cx="3566160" cy="58293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7250" y="2041112"/>
            <a:ext cx="3566160" cy="25374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01880" y="1499274"/>
            <a:ext cx="3566160" cy="58293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01880" y="2039492"/>
            <a:ext cx="3566160" cy="25374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4/19/2025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3685769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4/19/2025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7606942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4/19/2025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69243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822960"/>
            <a:ext cx="2948940" cy="1303020"/>
          </a:xfrm>
        </p:spPr>
        <p:txBody>
          <a:bodyPr anchor="b">
            <a:noAutofit/>
          </a:bodyPr>
          <a:lstStyle>
            <a:lvl1pPr>
              <a:lnSpc>
                <a:spcPct val="90000"/>
              </a:lnSpc>
              <a:defRPr sz="3000" b="0"/>
            </a:lvl1pPr>
          </a:lstStyle>
          <a:p>
            <a:r>
              <a:rPr lang="en-US"/>
              <a:t>Click to edit Master title style</a:t>
            </a:r>
            <a:endParaRPr lang="en-US" dirty="0"/>
          </a:p>
        </p:txBody>
      </p:sp>
      <p:sp>
        <p:nvSpPr>
          <p:cNvPr id="3" name="Content Placeholder 2"/>
          <p:cNvSpPr>
            <a:spLocks noGrp="1"/>
          </p:cNvSpPr>
          <p:nvPr>
            <p:ph idx="1"/>
          </p:nvPr>
        </p:nvSpPr>
        <p:spPr>
          <a:xfrm>
            <a:off x="4389119" y="822960"/>
            <a:ext cx="3909060" cy="349758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7250" y="2125980"/>
            <a:ext cx="2948940" cy="2263140"/>
          </a:xfrm>
        </p:spPr>
        <p:txBody>
          <a:bodyPr>
            <a:normAutofit/>
          </a:bodyPr>
          <a:lstStyle>
            <a:lvl1pPr marL="0" indent="0">
              <a:lnSpc>
                <a:spcPct val="100000"/>
              </a:lnSpc>
              <a:spcBef>
                <a:spcPts val="75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4/19/2025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273330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822960"/>
            <a:ext cx="2948940" cy="1303020"/>
          </a:xfrm>
        </p:spPr>
        <p:txBody>
          <a:bodyPr anchor="b">
            <a:noAutofit/>
          </a:bodyPr>
          <a:lstStyle>
            <a:lvl1pPr>
              <a:lnSpc>
                <a:spcPct val="90000"/>
              </a:lnSpc>
              <a:defRPr sz="3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59936" y="802385"/>
            <a:ext cx="4574286" cy="3600450"/>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7250" y="2125980"/>
            <a:ext cx="2948940" cy="2160270"/>
          </a:xfrm>
        </p:spPr>
        <p:txBody>
          <a:bodyPr>
            <a:normAutofit/>
          </a:bodyPr>
          <a:lstStyle>
            <a:lvl1pPr marL="0" indent="0">
              <a:lnSpc>
                <a:spcPct val="100000"/>
              </a:lnSpc>
              <a:spcBef>
                <a:spcPts val="75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4/19/2025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3013765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173355" y="182881"/>
            <a:ext cx="8793480" cy="4783454"/>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457200"/>
            <a:ext cx="7406640" cy="101727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57251" y="1543050"/>
            <a:ext cx="7404653" cy="30289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7247" y="4667871"/>
            <a:ext cx="1746806" cy="273844"/>
          </a:xfrm>
          <a:prstGeom prst="rect">
            <a:avLst/>
          </a:prstGeom>
        </p:spPr>
        <p:txBody>
          <a:bodyPr vert="horz" lIns="91440" tIns="45720" rIns="91440" bIns="45720" rtlCol="0" anchor="ctr"/>
          <a:lstStyle>
            <a:lvl1pPr algn="l">
              <a:defRPr sz="900">
                <a:solidFill>
                  <a:schemeClr val="accent1"/>
                </a:solidFill>
              </a:defRPr>
            </a:lvl1pPr>
          </a:lstStyle>
          <a:p>
            <a:fld id="{96DFF08F-DC6B-4601-B491-B0F83F6DD2DA}" type="datetimeFigureOut">
              <a:rPr lang="en-US" dirty="0"/>
              <a:pPr/>
              <a:t>4/19/2025</a:t>
            </a:fld>
            <a:endParaRPr lang="en-US" dirty="0"/>
          </a:p>
        </p:txBody>
      </p:sp>
      <p:sp>
        <p:nvSpPr>
          <p:cNvPr id="5" name="Footer Placeholder 4"/>
          <p:cNvSpPr>
            <a:spLocks noGrp="1"/>
          </p:cNvSpPr>
          <p:nvPr>
            <p:ph type="ftr" sz="quarter" idx="3"/>
          </p:nvPr>
        </p:nvSpPr>
        <p:spPr>
          <a:xfrm>
            <a:off x="2961861" y="4667871"/>
            <a:ext cx="3538331" cy="273844"/>
          </a:xfrm>
          <a:prstGeom prst="rect">
            <a:avLst/>
          </a:prstGeom>
        </p:spPr>
        <p:txBody>
          <a:bodyPr vert="horz" lIns="91440" tIns="45720" rIns="91440" bIns="45720" rtlCol="0" anchor="ctr"/>
          <a:lstStyle>
            <a:lvl1pPr algn="ctr">
              <a:defRPr sz="900">
                <a:solidFill>
                  <a:schemeClr val="accent1"/>
                </a:solidFill>
              </a:defRPr>
            </a:lvl1pPr>
          </a:lstStyle>
          <a:p>
            <a:endParaRPr lang="en-US" dirty="0"/>
          </a:p>
        </p:txBody>
      </p:sp>
      <p:sp>
        <p:nvSpPr>
          <p:cNvPr id="6" name="Slide Number Placeholder 5"/>
          <p:cNvSpPr>
            <a:spLocks noGrp="1"/>
          </p:cNvSpPr>
          <p:nvPr>
            <p:ph type="sldNum" sz="quarter" idx="4"/>
          </p:nvPr>
        </p:nvSpPr>
        <p:spPr>
          <a:xfrm>
            <a:off x="6997148" y="4667871"/>
            <a:ext cx="1279663" cy="273844"/>
          </a:xfrm>
          <a:prstGeom prst="rect">
            <a:avLst/>
          </a:prstGeom>
        </p:spPr>
        <p:txBody>
          <a:bodyPr vert="horz" lIns="91440" tIns="45720" rIns="91440" bIns="45720" rtlCol="0" anchor="ctr"/>
          <a:lstStyle>
            <a:lvl1pPr algn="r">
              <a:defRPr sz="900">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525738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90000"/>
        </a:lnSpc>
        <a:spcBef>
          <a:spcPct val="0"/>
        </a:spcBef>
        <a:buNone/>
        <a:defRPr sz="3300" kern="1200">
          <a:solidFill>
            <a:schemeClr val="accent1"/>
          </a:solidFill>
          <a:latin typeface="+mj-lt"/>
          <a:ea typeface="+mj-ea"/>
          <a:cs typeface="+mj-cs"/>
        </a:defRPr>
      </a:lvl1pPr>
    </p:titleStyle>
    <p:bodyStyle>
      <a:lvl1pPr marL="171450" indent="-137160" algn="l" defTabSz="685800" rtl="0" eaLnBrk="1" latinLnBrk="0" hangingPunct="1">
        <a:lnSpc>
          <a:spcPct val="90000"/>
        </a:lnSpc>
        <a:spcBef>
          <a:spcPts val="1050"/>
        </a:spcBef>
        <a:buClr>
          <a:schemeClr val="accent1"/>
        </a:buClr>
        <a:buSzPct val="80000"/>
        <a:buFont typeface="Corbel" pitchFamily="34" charset="0"/>
        <a:buChar char="•"/>
        <a:defRPr sz="165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5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35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4pPr>
      <a:lvl5pPr marL="96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5pPr>
      <a:lvl6pPr marL="12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6pPr>
      <a:lvl7pPr marL="1425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7pPr>
      <a:lvl8pPr marL="165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8pPr>
      <a:lvl9pPr marL="1875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s://www.espressif.com/en/products/socs/esp8266"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hyperlink" Target="https://ieeexplore.ieee.org/document/9154456" TargetMode="External"/><Relationship Id="rId5" Type="http://schemas.openxmlformats.org/officeDocument/2006/relationships/hyperlink" Target="https://randomnerdtutorials.com/how-to-install-esp8266-board-arduino-ide/" TargetMode="External"/><Relationship Id="rId4" Type="http://schemas.openxmlformats.org/officeDocument/2006/relationships/hyperlink" Target="https://create.arduino.cc/projecthub/muhammad-aqib/voice-recognition-module-v3-60a24b"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13"/>
          <p:cNvPicPr preferRelativeResize="0"/>
          <p:nvPr/>
        </p:nvPicPr>
        <p:blipFill rotWithShape="1">
          <a:blip r:embed="rId3">
            <a:alphaModFix/>
          </a:blip>
          <a:srcRect t="9726" b="68689"/>
          <a:stretch/>
        </p:blipFill>
        <p:spPr>
          <a:xfrm>
            <a:off x="0" y="0"/>
            <a:ext cx="9144001" cy="3003023"/>
          </a:xfrm>
          <a:prstGeom prst="rect">
            <a:avLst/>
          </a:prstGeom>
          <a:noFill/>
          <a:ln>
            <a:noFill/>
          </a:ln>
        </p:spPr>
      </p:pic>
      <p:sp>
        <p:nvSpPr>
          <p:cNvPr id="63" name="Google Shape;63;p13"/>
          <p:cNvSpPr txBox="1"/>
          <p:nvPr/>
        </p:nvSpPr>
        <p:spPr>
          <a:xfrm>
            <a:off x="383650" y="3125561"/>
            <a:ext cx="8307900" cy="1799289"/>
          </a:xfrm>
          <a:prstGeom prst="rect">
            <a:avLst/>
          </a:prstGeom>
          <a:noFill/>
          <a:ln>
            <a:noFill/>
          </a:ln>
        </p:spPr>
        <p:txBody>
          <a:bodyPr spcFirstLastPara="1" wrap="square" lIns="91425" tIns="91425" rIns="91425" bIns="91425" anchor="t" anchorCtr="0">
            <a:noAutofit/>
          </a:bodyPr>
          <a:lstStyle/>
          <a:p>
            <a:pPr lvl="0">
              <a:lnSpc>
                <a:spcPct val="150000"/>
              </a:lnSpc>
            </a:pPr>
            <a:r>
              <a:rPr lang="en" sz="2000" dirty="0">
                <a:latin typeface="Times New Roman" pitchFamily="18" charset="0"/>
                <a:cs typeface="Times New Roman" pitchFamily="18" charset="0"/>
              </a:rPr>
              <a:t>Track Name </a:t>
            </a:r>
            <a:r>
              <a:rPr lang="en" sz="2000" dirty="0" smtClean="0">
                <a:solidFill>
                  <a:schemeClr val="dk2"/>
                </a:solidFill>
                <a:latin typeface="Times New Roman" pitchFamily="18" charset="0"/>
                <a:cs typeface="Times New Roman" pitchFamily="18" charset="0"/>
              </a:rPr>
              <a:t>: </a:t>
            </a:r>
            <a:r>
              <a:rPr lang="en-US" sz="2000" dirty="0" err="1">
                <a:latin typeface="Times New Roman" pitchFamily="18" charset="0"/>
                <a:cs typeface="Times New Roman" pitchFamily="18" charset="0"/>
              </a:rPr>
              <a:t>IoT</a:t>
            </a:r>
            <a:r>
              <a:rPr lang="en-US" sz="2000" dirty="0">
                <a:latin typeface="Times New Roman" pitchFamily="18" charset="0"/>
                <a:cs typeface="Times New Roman" pitchFamily="18" charset="0"/>
              </a:rPr>
              <a:t> and Voice-Controlled Embedded </a:t>
            </a:r>
            <a:r>
              <a:rPr lang="en-US" sz="2000" dirty="0" smtClean="0">
                <a:latin typeface="Times New Roman" pitchFamily="18" charset="0"/>
                <a:cs typeface="Times New Roman" pitchFamily="18" charset="0"/>
              </a:rPr>
              <a:t>Systems</a:t>
            </a:r>
            <a:endParaRPr lang="en-US" sz="2000" dirty="0">
              <a:solidFill>
                <a:schemeClr val="dk2"/>
              </a:solidFill>
              <a:latin typeface="Times New Roman" pitchFamily="18" charset="0"/>
              <a:cs typeface="Times New Roman" pitchFamily="18" charset="0"/>
            </a:endParaRPr>
          </a:p>
          <a:p>
            <a:pPr lvl="0">
              <a:lnSpc>
                <a:spcPct val="150000"/>
              </a:lnSpc>
            </a:pPr>
            <a:r>
              <a:rPr lang="en" dirty="0" smtClean="0"/>
              <a:t>Paper </a:t>
            </a:r>
            <a:r>
              <a:rPr lang="en" dirty="0"/>
              <a:t>Title </a:t>
            </a:r>
            <a:r>
              <a:rPr lang="en" dirty="0" smtClean="0">
                <a:solidFill>
                  <a:schemeClr val="dk2"/>
                </a:solidFill>
              </a:rPr>
              <a:t>:</a:t>
            </a:r>
            <a:r>
              <a:rPr lang="en-US" dirty="0"/>
              <a:t>Voice-Based Hot and Cold Water Dispenser Using </a:t>
            </a:r>
            <a:r>
              <a:rPr lang="en-US" dirty="0" smtClean="0"/>
              <a:t>ESP8266</a:t>
            </a:r>
            <a:endParaRPr dirty="0">
              <a:solidFill>
                <a:schemeClr val="dk2"/>
              </a:solidFill>
            </a:endParaRPr>
          </a:p>
          <a:p>
            <a:r>
              <a:rPr lang="en" sz="1600" dirty="0"/>
              <a:t>Authors </a:t>
            </a:r>
            <a:r>
              <a:rPr lang="en" sz="1600" dirty="0" smtClean="0">
                <a:solidFill>
                  <a:schemeClr val="dk2"/>
                </a:solidFill>
              </a:rPr>
              <a:t>: </a:t>
            </a:r>
            <a:r>
              <a:rPr lang="sv-SE" sz="1600" dirty="0" smtClean="0"/>
              <a:t>Sakshi </a:t>
            </a:r>
            <a:r>
              <a:rPr lang="sv-SE" sz="1600" dirty="0"/>
              <a:t>Badadhe – </a:t>
            </a:r>
            <a:r>
              <a:rPr lang="sv-SE" sz="1600" dirty="0" smtClean="0"/>
              <a:t>EN3003 ,  Pravin </a:t>
            </a:r>
            <a:r>
              <a:rPr lang="sv-SE" sz="1600" dirty="0"/>
              <a:t>Bangar – </a:t>
            </a:r>
            <a:r>
              <a:rPr lang="sv-SE" sz="1600" dirty="0" smtClean="0"/>
              <a:t>EN3004 , Prerana </a:t>
            </a:r>
            <a:r>
              <a:rPr lang="sv-SE" sz="1600" dirty="0"/>
              <a:t>Biradar – EN3006 </a:t>
            </a:r>
            <a:r>
              <a:rPr lang="sv-SE" sz="1600" dirty="0" smtClean="0"/>
              <a:t>Asra </a:t>
            </a:r>
            <a:r>
              <a:rPr lang="sv-SE" sz="1600" dirty="0"/>
              <a:t>Dhotekar – </a:t>
            </a:r>
            <a:r>
              <a:rPr lang="sv-SE" sz="1600" dirty="0" smtClean="0"/>
              <a:t>EN3012 ,  Neha </a:t>
            </a:r>
            <a:r>
              <a:rPr lang="sv-SE" sz="1600" dirty="0"/>
              <a:t>Shriwas – </a:t>
            </a:r>
            <a:r>
              <a:rPr lang="sv-SE" sz="1600" dirty="0" smtClean="0"/>
              <a:t>EN3048 ,  Ranjeet </a:t>
            </a:r>
            <a:r>
              <a:rPr lang="sv-SE" sz="1600" dirty="0"/>
              <a:t>Kate – EN3062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372500"/>
            <a:ext cx="8520600" cy="448594"/>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dirty="0"/>
              <a:t>Introduction</a:t>
            </a:r>
            <a:endParaRPr dirty="0"/>
          </a:p>
        </p:txBody>
      </p:sp>
      <p:sp>
        <p:nvSpPr>
          <p:cNvPr id="69" name="Google Shape;69;p14"/>
          <p:cNvSpPr txBox="1">
            <a:spLocks noGrp="1"/>
          </p:cNvSpPr>
          <p:nvPr>
            <p:ph type="body" idx="1"/>
          </p:nvPr>
        </p:nvSpPr>
        <p:spPr>
          <a:xfrm>
            <a:off x="311700" y="961052"/>
            <a:ext cx="8520600" cy="3704253"/>
          </a:xfrm>
          <a:prstGeom prst="rect">
            <a:avLst/>
          </a:prstGeom>
        </p:spPr>
        <p:txBody>
          <a:bodyPr spcFirstLastPara="1" wrap="square" lIns="91425" tIns="91425" rIns="91425" bIns="91425" anchor="t" anchorCtr="0">
            <a:normAutofit lnSpcReduction="10000"/>
          </a:bodyPr>
          <a:lstStyle/>
          <a:p>
            <a:pPr marL="114300" indent="0">
              <a:buNone/>
            </a:pPr>
            <a:r>
              <a:rPr lang="en-US" sz="1200" b="1" dirty="0" smtClean="0">
                <a:solidFill>
                  <a:schemeClr val="tx1"/>
                </a:solidFill>
                <a:latin typeface="Times New Roman" pitchFamily="18" charset="0"/>
                <a:cs typeface="Times New Roman" pitchFamily="18" charset="0"/>
              </a:rPr>
              <a:t>1.What </a:t>
            </a:r>
            <a:r>
              <a:rPr lang="en-US" sz="1200" b="1" dirty="0">
                <a:solidFill>
                  <a:schemeClr val="tx1"/>
                </a:solidFill>
                <a:latin typeface="Times New Roman" pitchFamily="18" charset="0"/>
                <a:cs typeface="Times New Roman" pitchFamily="18" charset="0"/>
              </a:rPr>
              <a:t>is the topic about? (Brief Introduction</a:t>
            </a:r>
            <a:r>
              <a:rPr lang="en-US" sz="1200" dirty="0" smtClean="0">
                <a:solidFill>
                  <a:schemeClr val="tx1"/>
                </a:solidFill>
                <a:latin typeface="Times New Roman" pitchFamily="18" charset="0"/>
                <a:cs typeface="Times New Roman" pitchFamily="18" charset="0"/>
              </a:rPr>
              <a:t>)</a:t>
            </a:r>
          </a:p>
          <a:p>
            <a:pPr marL="114300" indent="0">
              <a:buNone/>
            </a:pPr>
            <a:endParaRPr lang="en-US" sz="1200" dirty="0">
              <a:solidFill>
                <a:schemeClr val="tx1"/>
              </a:solidFill>
              <a:latin typeface="Times New Roman" pitchFamily="18" charset="0"/>
              <a:cs typeface="Times New Roman" pitchFamily="18" charset="0"/>
            </a:endParaRPr>
          </a:p>
          <a:p>
            <a:pPr marL="114300" indent="0" algn="just">
              <a:buNone/>
            </a:pPr>
            <a:r>
              <a:rPr lang="en-US" sz="1200" dirty="0">
                <a:solidFill>
                  <a:schemeClr val="tx1"/>
                </a:solidFill>
                <a:latin typeface="Times New Roman" pitchFamily="18" charset="0"/>
                <a:cs typeface="Times New Roman" pitchFamily="18" charset="0"/>
              </a:rPr>
              <a:t>This project presents a voice-activated water dispenser system capable of delivering hot or cold water using simple voice commands. It uses the ESP8266 microcontroller, voice recognition module, and relays to automate the process, enabling touch-free control for enhanced convenience and </a:t>
            </a:r>
            <a:r>
              <a:rPr lang="en-US" sz="1200" dirty="0" smtClean="0">
                <a:solidFill>
                  <a:schemeClr val="tx1"/>
                </a:solidFill>
                <a:latin typeface="Times New Roman" pitchFamily="18" charset="0"/>
                <a:cs typeface="Times New Roman" pitchFamily="18" charset="0"/>
              </a:rPr>
              <a:t>hygiene</a:t>
            </a:r>
          </a:p>
          <a:p>
            <a:pPr marL="114300" indent="0" algn="just">
              <a:buNone/>
            </a:pPr>
            <a:r>
              <a:rPr lang="en-US" sz="1200" dirty="0" smtClean="0">
                <a:solidFill>
                  <a:schemeClr val="tx1"/>
                </a:solidFill>
                <a:latin typeface="Times New Roman" pitchFamily="18" charset="0"/>
                <a:cs typeface="Times New Roman" pitchFamily="18" charset="0"/>
              </a:rPr>
              <a:t>.</a:t>
            </a:r>
          </a:p>
          <a:p>
            <a:pPr marL="114300" indent="0">
              <a:buNone/>
            </a:pPr>
            <a:r>
              <a:rPr lang="en-US" sz="1200" b="1" dirty="0" smtClean="0">
                <a:solidFill>
                  <a:schemeClr val="tx1"/>
                </a:solidFill>
                <a:latin typeface="Times New Roman" pitchFamily="18" charset="0"/>
                <a:cs typeface="Times New Roman" pitchFamily="18" charset="0"/>
              </a:rPr>
              <a:t>2.Why did you choose this topic? (Motivation &amp; Relevance)</a:t>
            </a:r>
          </a:p>
          <a:p>
            <a:pPr marL="114300" indent="0">
              <a:buNone/>
            </a:pPr>
            <a:endParaRPr lang="en-US" sz="1200" dirty="0" smtClean="0">
              <a:solidFill>
                <a:schemeClr val="tx1"/>
              </a:solidFill>
              <a:latin typeface="Times New Roman" pitchFamily="18" charset="0"/>
              <a:cs typeface="Times New Roman" pitchFamily="18" charset="0"/>
            </a:endParaRPr>
          </a:p>
          <a:p>
            <a:pPr marL="114300" indent="0" algn="just">
              <a:buNone/>
            </a:pPr>
            <a:r>
              <a:rPr lang="en-US" sz="1200" dirty="0" smtClean="0">
                <a:solidFill>
                  <a:schemeClr val="tx1"/>
                </a:solidFill>
                <a:latin typeface="Times New Roman" pitchFamily="18" charset="0"/>
                <a:cs typeface="Times New Roman" pitchFamily="18" charset="0"/>
              </a:rPr>
              <a:t>We </a:t>
            </a:r>
            <a:r>
              <a:rPr lang="en-US" sz="1200" dirty="0">
                <a:solidFill>
                  <a:schemeClr val="tx1"/>
                </a:solidFill>
                <a:latin typeface="Times New Roman" pitchFamily="18" charset="0"/>
                <a:cs typeface="Times New Roman" pitchFamily="18" charset="0"/>
              </a:rPr>
              <a:t>were inspired by the need for contactless technology—especially after the COVID-19 pandemic—and the desire to improve accessibility for the elderly and differently-abled. With increasing interest in smart home devices and </a:t>
            </a:r>
            <a:r>
              <a:rPr lang="en-US" sz="1200" dirty="0" err="1">
                <a:solidFill>
                  <a:schemeClr val="tx1"/>
                </a:solidFill>
                <a:latin typeface="Times New Roman" pitchFamily="18" charset="0"/>
                <a:cs typeface="Times New Roman" pitchFamily="18" charset="0"/>
              </a:rPr>
              <a:t>IoT</a:t>
            </a:r>
            <a:r>
              <a:rPr lang="en-US" sz="1200" dirty="0">
                <a:solidFill>
                  <a:schemeClr val="tx1"/>
                </a:solidFill>
                <a:latin typeface="Times New Roman" pitchFamily="18" charset="0"/>
                <a:cs typeface="Times New Roman" pitchFamily="18" charset="0"/>
              </a:rPr>
              <a:t>-based automation, this topic felt both timely and impactful</a:t>
            </a:r>
            <a:r>
              <a:rPr lang="en-US" sz="1200" dirty="0" smtClean="0">
                <a:solidFill>
                  <a:schemeClr val="tx1"/>
                </a:solidFill>
                <a:latin typeface="Times New Roman" pitchFamily="18" charset="0"/>
                <a:cs typeface="Times New Roman" pitchFamily="18" charset="0"/>
              </a:rPr>
              <a:t>.</a:t>
            </a:r>
          </a:p>
          <a:p>
            <a:pPr marL="114300" indent="0">
              <a:buNone/>
            </a:pPr>
            <a:endParaRPr lang="en-US" sz="1200" dirty="0">
              <a:solidFill>
                <a:schemeClr val="tx1"/>
              </a:solidFill>
              <a:latin typeface="Times New Roman" pitchFamily="18" charset="0"/>
              <a:cs typeface="Times New Roman" pitchFamily="18" charset="0"/>
            </a:endParaRPr>
          </a:p>
          <a:p>
            <a:pPr marL="114300" indent="0">
              <a:buNone/>
            </a:pPr>
            <a:r>
              <a:rPr lang="en-US" sz="1200" b="1" dirty="0" smtClean="0">
                <a:solidFill>
                  <a:schemeClr val="tx1"/>
                </a:solidFill>
                <a:latin typeface="Times New Roman" pitchFamily="18" charset="0"/>
                <a:cs typeface="Times New Roman" pitchFamily="18" charset="0"/>
              </a:rPr>
              <a:t>3.Objective </a:t>
            </a:r>
            <a:r>
              <a:rPr lang="en-US" sz="1200" b="1" dirty="0">
                <a:solidFill>
                  <a:schemeClr val="tx1"/>
                </a:solidFill>
                <a:latin typeface="Times New Roman" pitchFamily="18" charset="0"/>
                <a:cs typeface="Times New Roman" pitchFamily="18" charset="0"/>
              </a:rPr>
              <a:t>of the Study (What do you aim to achieve</a:t>
            </a:r>
            <a:r>
              <a:rPr lang="en-US" sz="1200" b="1" dirty="0" smtClean="0">
                <a:solidFill>
                  <a:schemeClr val="tx1"/>
                </a:solidFill>
                <a:latin typeface="Times New Roman" pitchFamily="18" charset="0"/>
                <a:cs typeface="Times New Roman" pitchFamily="18" charset="0"/>
              </a:rPr>
              <a:t>?)</a:t>
            </a:r>
          </a:p>
          <a:p>
            <a:pPr marL="114300" indent="0">
              <a:buNone/>
            </a:pPr>
            <a:endParaRPr lang="en-US" sz="1200" dirty="0">
              <a:solidFill>
                <a:schemeClr val="tx1"/>
              </a:solidFill>
              <a:latin typeface="Times New Roman" pitchFamily="18" charset="0"/>
              <a:cs typeface="Times New Roman" pitchFamily="18" charset="0"/>
            </a:endParaRPr>
          </a:p>
          <a:p>
            <a:pPr marL="114300" indent="0" algn="just">
              <a:buNone/>
            </a:pPr>
            <a:r>
              <a:rPr lang="en-US" sz="1200" dirty="0">
                <a:solidFill>
                  <a:schemeClr val="tx1"/>
                </a:solidFill>
                <a:latin typeface="Times New Roman" pitchFamily="18" charset="0"/>
                <a:cs typeface="Times New Roman" pitchFamily="18" charset="0"/>
              </a:rPr>
              <a:t>Our goal is to develop a cost-effective, efficient, and easy-to-use water dispensing system that responds accurately to voice commands, ensuring safety, hygiene, and accessibility for users in both domestic and public </a:t>
            </a:r>
            <a:r>
              <a:rPr lang="en-US" sz="1200" dirty="0" smtClean="0">
                <a:solidFill>
                  <a:schemeClr val="tx1"/>
                </a:solidFill>
                <a:latin typeface="Times New Roman" pitchFamily="18" charset="0"/>
                <a:cs typeface="Times New Roman" pitchFamily="18" charset="0"/>
              </a:rPr>
              <a:t>environments.</a:t>
            </a:r>
          </a:p>
          <a:p>
            <a:pPr marL="114300" indent="0">
              <a:buNone/>
            </a:pPr>
            <a:endParaRPr lang="en-US" sz="1200" dirty="0" smtClean="0">
              <a:solidFill>
                <a:schemeClr val="tx1"/>
              </a:solidFill>
              <a:latin typeface="Times New Roman" pitchFamily="18" charset="0"/>
              <a:cs typeface="Times New Roman" pitchFamily="18" charset="0"/>
            </a:endParaRPr>
          </a:p>
          <a:p>
            <a:pPr marL="114300" indent="0">
              <a:buNone/>
            </a:pPr>
            <a:r>
              <a:rPr lang="en-US" sz="1200" b="1" dirty="0" smtClean="0">
                <a:solidFill>
                  <a:schemeClr val="tx1"/>
                </a:solidFill>
                <a:latin typeface="Times New Roman" pitchFamily="18" charset="0"/>
                <a:cs typeface="Times New Roman" pitchFamily="18" charset="0"/>
              </a:rPr>
              <a:t>4.Real-world Applications (Where is this useful?)</a:t>
            </a:r>
          </a:p>
          <a:p>
            <a:pPr marL="114300" indent="0">
              <a:buNone/>
            </a:pPr>
            <a:endParaRPr lang="en-US" sz="1200" dirty="0" smtClean="0">
              <a:solidFill>
                <a:schemeClr val="tx1"/>
              </a:solidFill>
              <a:latin typeface="Times New Roman" pitchFamily="18" charset="0"/>
              <a:cs typeface="Times New Roman" pitchFamily="18" charset="0"/>
            </a:endParaRPr>
          </a:p>
          <a:p>
            <a:pPr marL="114300" indent="0">
              <a:buNone/>
            </a:pPr>
            <a:r>
              <a:rPr lang="en-US" sz="1200" dirty="0" smtClean="0">
                <a:solidFill>
                  <a:schemeClr val="tx1"/>
                </a:solidFill>
                <a:latin typeface="Times New Roman" pitchFamily="18" charset="0"/>
                <a:cs typeface="Times New Roman" pitchFamily="18" charset="0"/>
              </a:rPr>
              <a:t>1.Hospitals </a:t>
            </a:r>
            <a:r>
              <a:rPr lang="en-US" sz="1200" dirty="0">
                <a:solidFill>
                  <a:schemeClr val="tx1"/>
                </a:solidFill>
                <a:latin typeface="Times New Roman" pitchFamily="18" charset="0"/>
                <a:cs typeface="Times New Roman" pitchFamily="18" charset="0"/>
              </a:rPr>
              <a:t>and clinics for hygienic water access</a:t>
            </a:r>
          </a:p>
          <a:p>
            <a:pPr marL="114300" indent="0">
              <a:buNone/>
            </a:pPr>
            <a:r>
              <a:rPr lang="en-US" sz="1200" dirty="0" smtClean="0">
                <a:solidFill>
                  <a:schemeClr val="tx1"/>
                </a:solidFill>
                <a:latin typeface="Times New Roman" pitchFamily="18" charset="0"/>
                <a:cs typeface="Times New Roman" pitchFamily="18" charset="0"/>
              </a:rPr>
              <a:t>2.Homes </a:t>
            </a:r>
            <a:r>
              <a:rPr lang="en-US" sz="1200" dirty="0">
                <a:solidFill>
                  <a:schemeClr val="tx1"/>
                </a:solidFill>
                <a:latin typeface="Times New Roman" pitchFamily="18" charset="0"/>
                <a:cs typeface="Times New Roman" pitchFamily="18" charset="0"/>
              </a:rPr>
              <a:t>for the elderly and physically </a:t>
            </a:r>
            <a:r>
              <a:rPr lang="en-US" sz="1200" dirty="0" smtClean="0">
                <a:solidFill>
                  <a:schemeClr val="tx1"/>
                </a:solidFill>
                <a:latin typeface="Times New Roman" pitchFamily="18" charset="0"/>
                <a:cs typeface="Times New Roman" pitchFamily="18" charset="0"/>
              </a:rPr>
              <a:t>challenged</a:t>
            </a:r>
          </a:p>
          <a:p>
            <a:pPr marL="114300" indent="0">
              <a:buNone/>
            </a:pPr>
            <a:r>
              <a:rPr lang="en-US" sz="1200" dirty="0" smtClean="0">
                <a:solidFill>
                  <a:schemeClr val="tx1"/>
                </a:solidFill>
                <a:latin typeface="Times New Roman" pitchFamily="18" charset="0"/>
                <a:cs typeface="Times New Roman" pitchFamily="18" charset="0"/>
              </a:rPr>
              <a:t>3.Public </a:t>
            </a:r>
            <a:r>
              <a:rPr lang="en-US" sz="1200" dirty="0">
                <a:solidFill>
                  <a:schemeClr val="tx1"/>
                </a:solidFill>
                <a:latin typeface="Times New Roman" pitchFamily="18" charset="0"/>
                <a:cs typeface="Times New Roman" pitchFamily="18" charset="0"/>
              </a:rPr>
              <a:t>places (airports, offices, schools) for </a:t>
            </a:r>
            <a:r>
              <a:rPr lang="en-US" sz="1200" dirty="0" err="1">
                <a:solidFill>
                  <a:schemeClr val="tx1"/>
                </a:solidFill>
                <a:latin typeface="Times New Roman" pitchFamily="18" charset="0"/>
                <a:cs typeface="Times New Roman" pitchFamily="18" charset="0"/>
              </a:rPr>
              <a:t>touchless</a:t>
            </a:r>
            <a:r>
              <a:rPr lang="en-US" sz="1200" dirty="0">
                <a:solidFill>
                  <a:schemeClr val="tx1"/>
                </a:solidFill>
                <a:latin typeface="Times New Roman" pitchFamily="18" charset="0"/>
                <a:cs typeface="Times New Roman" pitchFamily="18" charset="0"/>
              </a:rPr>
              <a:t> interaction</a:t>
            </a:r>
          </a:p>
          <a:p>
            <a:pPr marL="114300" indent="0">
              <a:buNone/>
            </a:pPr>
            <a:r>
              <a:rPr lang="en-US" sz="1200" dirty="0" smtClean="0">
                <a:solidFill>
                  <a:schemeClr val="tx1"/>
                </a:solidFill>
                <a:latin typeface="Times New Roman" pitchFamily="18" charset="0"/>
                <a:cs typeface="Times New Roman" pitchFamily="18" charset="0"/>
              </a:rPr>
              <a:t>4.Smart </a:t>
            </a:r>
            <a:r>
              <a:rPr lang="en-US" sz="1200" dirty="0">
                <a:solidFill>
                  <a:schemeClr val="tx1"/>
                </a:solidFill>
                <a:latin typeface="Times New Roman" pitchFamily="18" charset="0"/>
                <a:cs typeface="Times New Roman" pitchFamily="18" charset="0"/>
              </a:rPr>
              <a:t>kitchens and automated </a:t>
            </a:r>
            <a:r>
              <a:rPr lang="en-US" sz="1200" dirty="0" smtClean="0">
                <a:solidFill>
                  <a:schemeClr val="tx1"/>
                </a:solidFill>
                <a:latin typeface="Times New Roman" pitchFamily="18" charset="0"/>
                <a:cs typeface="Times New Roman" pitchFamily="18" charset="0"/>
              </a:rPr>
              <a:t>appliances</a:t>
            </a:r>
          </a:p>
          <a:p>
            <a:pPr marL="114300" indent="0">
              <a:buNone/>
            </a:pPr>
            <a:r>
              <a:rPr lang="en-US" sz="1200" dirty="0" smtClean="0">
                <a:solidFill>
                  <a:schemeClr val="tx1"/>
                </a:solidFill>
                <a:latin typeface="Times New Roman" pitchFamily="18" charset="0"/>
                <a:cs typeface="Times New Roman" pitchFamily="18" charset="0"/>
              </a:rPr>
              <a:t>5.Future </a:t>
            </a:r>
            <a:r>
              <a:rPr lang="en-US" sz="1200" dirty="0">
                <a:solidFill>
                  <a:schemeClr val="tx1"/>
                </a:solidFill>
                <a:latin typeface="Times New Roman" pitchFamily="18" charset="0"/>
                <a:cs typeface="Times New Roman" pitchFamily="18" charset="0"/>
              </a:rPr>
              <a:t>integration in </a:t>
            </a:r>
            <a:r>
              <a:rPr lang="en-US" sz="1200" dirty="0" err="1">
                <a:solidFill>
                  <a:schemeClr val="tx1"/>
                </a:solidFill>
                <a:latin typeface="Times New Roman" pitchFamily="18" charset="0"/>
                <a:cs typeface="Times New Roman" pitchFamily="18" charset="0"/>
              </a:rPr>
              <a:t>IoT</a:t>
            </a:r>
            <a:r>
              <a:rPr lang="en-US" sz="1200" dirty="0">
                <a:solidFill>
                  <a:schemeClr val="tx1"/>
                </a:solidFill>
                <a:latin typeface="Times New Roman" pitchFamily="18" charset="0"/>
                <a:cs typeface="Times New Roman" pitchFamily="18" charset="0"/>
              </a:rPr>
              <a:t> ecosystems for smart home environments</a:t>
            </a:r>
          </a:p>
          <a:p>
            <a:pPr marL="0" lvl="0" indent="0" algn="l" rtl="0">
              <a:spcBef>
                <a:spcPts val="1200"/>
              </a:spcBef>
              <a:spcAft>
                <a:spcPts val="0"/>
              </a:spcAft>
              <a:buNone/>
            </a:pPr>
            <a:endParaRPr sz="1100" b="1" dirty="0">
              <a:solidFill>
                <a:schemeClr val="dk1"/>
              </a:solidFill>
            </a:endParaRPr>
          </a:p>
          <a:p>
            <a:pPr marL="0" lvl="0" indent="0" algn="l" rtl="0">
              <a:spcBef>
                <a:spcPts val="1200"/>
              </a:spcBef>
              <a:spcAft>
                <a:spcPts val="12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200026"/>
            <a:ext cx="8520600" cy="523874"/>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dirty="0"/>
              <a:t>Literature Review</a:t>
            </a:r>
            <a:endParaRPr dirty="0"/>
          </a:p>
        </p:txBody>
      </p:sp>
      <p:sp>
        <p:nvSpPr>
          <p:cNvPr id="75" name="Google Shape;75;p15"/>
          <p:cNvSpPr txBox="1">
            <a:spLocks noGrp="1"/>
          </p:cNvSpPr>
          <p:nvPr>
            <p:ph type="body" idx="1"/>
          </p:nvPr>
        </p:nvSpPr>
        <p:spPr>
          <a:xfrm>
            <a:off x="311700" y="666750"/>
            <a:ext cx="8520600" cy="4257675"/>
          </a:xfrm>
          <a:prstGeom prst="rect">
            <a:avLst/>
          </a:prstGeom>
        </p:spPr>
        <p:txBody>
          <a:bodyPr spcFirstLastPara="1" wrap="square" lIns="91425" tIns="91425" rIns="91425" bIns="91425" anchor="t" anchorCtr="0">
            <a:normAutofit fontScale="70000" lnSpcReduction="20000"/>
          </a:bodyPr>
          <a:lstStyle/>
          <a:p>
            <a:pPr algn="just">
              <a:buClr>
                <a:schemeClr val="tx1">
                  <a:lumMod val="85000"/>
                  <a:lumOff val="15000"/>
                </a:schemeClr>
              </a:buClr>
              <a:buFont typeface="Arial" pitchFamily="34" charset="0"/>
              <a:buChar char="•"/>
            </a:pPr>
            <a:r>
              <a:rPr lang="en-US" dirty="0">
                <a:solidFill>
                  <a:schemeClr val="tx1">
                    <a:lumMod val="85000"/>
                    <a:lumOff val="15000"/>
                  </a:schemeClr>
                </a:solidFill>
                <a:latin typeface="Times New Roman" pitchFamily="18" charset="0"/>
                <a:cs typeface="Times New Roman" pitchFamily="18" charset="0"/>
              </a:rPr>
              <a:t>The use of voice recognition technology in smart systems has evolved rapidly, driven by the demand for </a:t>
            </a:r>
            <a:r>
              <a:rPr lang="en-US" dirty="0" err="1">
                <a:solidFill>
                  <a:schemeClr val="tx1">
                    <a:lumMod val="85000"/>
                    <a:lumOff val="15000"/>
                  </a:schemeClr>
                </a:solidFill>
                <a:latin typeface="Times New Roman" pitchFamily="18" charset="0"/>
                <a:cs typeface="Times New Roman" pitchFamily="18" charset="0"/>
              </a:rPr>
              <a:t>touchless</a:t>
            </a:r>
            <a:r>
              <a:rPr lang="en-US" dirty="0">
                <a:solidFill>
                  <a:schemeClr val="tx1">
                    <a:lumMod val="85000"/>
                    <a:lumOff val="15000"/>
                  </a:schemeClr>
                </a:solidFill>
                <a:latin typeface="Times New Roman" pitchFamily="18" charset="0"/>
                <a:cs typeface="Times New Roman" pitchFamily="18" charset="0"/>
              </a:rPr>
              <a:t>, user-friendly interfaces in modern appliances. This has paved the way for innovations like voice-controlled water dispensers. Several researchers have contributed foundational work in this field, which directly influenced the development of our project</a:t>
            </a:r>
            <a:r>
              <a:rPr lang="en-US" dirty="0" smtClean="0">
                <a:solidFill>
                  <a:schemeClr val="tx1">
                    <a:lumMod val="85000"/>
                    <a:lumOff val="15000"/>
                  </a:schemeClr>
                </a:solidFill>
                <a:latin typeface="Times New Roman" pitchFamily="18" charset="0"/>
                <a:cs typeface="Times New Roman" pitchFamily="18" charset="0"/>
              </a:rPr>
              <a:t>.</a:t>
            </a:r>
          </a:p>
          <a:p>
            <a:pPr algn="just">
              <a:buClr>
                <a:schemeClr val="tx1">
                  <a:lumMod val="85000"/>
                  <a:lumOff val="15000"/>
                </a:schemeClr>
              </a:buClr>
              <a:buFont typeface="Arial" pitchFamily="34" charset="0"/>
              <a:buChar char="•"/>
            </a:pPr>
            <a:endParaRPr lang="en-US" dirty="0">
              <a:solidFill>
                <a:schemeClr val="tx1">
                  <a:lumMod val="85000"/>
                  <a:lumOff val="15000"/>
                </a:schemeClr>
              </a:solidFill>
              <a:latin typeface="Times New Roman" pitchFamily="18" charset="0"/>
              <a:cs typeface="Times New Roman" pitchFamily="18" charset="0"/>
            </a:endParaRPr>
          </a:p>
          <a:p>
            <a:pPr algn="just">
              <a:buClr>
                <a:schemeClr val="tx1">
                  <a:lumMod val="85000"/>
                  <a:lumOff val="15000"/>
                </a:schemeClr>
              </a:buClr>
              <a:buFont typeface="Arial" pitchFamily="34" charset="0"/>
              <a:buChar char="•"/>
            </a:pPr>
            <a:r>
              <a:rPr lang="en-US" dirty="0">
                <a:solidFill>
                  <a:schemeClr val="tx1">
                    <a:lumMod val="85000"/>
                    <a:lumOff val="15000"/>
                  </a:schemeClr>
                </a:solidFill>
                <a:latin typeface="Times New Roman" pitchFamily="18" charset="0"/>
                <a:cs typeface="Times New Roman" pitchFamily="18" charset="0"/>
              </a:rPr>
              <a:t>Zhu et al. explored the integration of voice assistants like Amazon </a:t>
            </a:r>
            <a:r>
              <a:rPr lang="en-US" dirty="0" err="1">
                <a:solidFill>
                  <a:schemeClr val="tx1">
                    <a:lumMod val="85000"/>
                    <a:lumOff val="15000"/>
                  </a:schemeClr>
                </a:solidFill>
                <a:latin typeface="Times New Roman" pitchFamily="18" charset="0"/>
                <a:cs typeface="Times New Roman" pitchFamily="18" charset="0"/>
              </a:rPr>
              <a:t>Alexa</a:t>
            </a:r>
            <a:r>
              <a:rPr lang="en-US" dirty="0">
                <a:solidFill>
                  <a:schemeClr val="tx1">
                    <a:lumMod val="85000"/>
                    <a:lumOff val="15000"/>
                  </a:schemeClr>
                </a:solidFill>
                <a:latin typeface="Times New Roman" pitchFamily="18" charset="0"/>
                <a:cs typeface="Times New Roman" pitchFamily="18" charset="0"/>
              </a:rPr>
              <a:t> and Google Assistant in smart home environments, emphasizing how Natural Language Processing (NLP) advancements have made these systems more reliable and intuitive for daily use [1]. Their findings underline the importance of voice-controlled technology in improving convenience and accessibility in domestic settings</a:t>
            </a:r>
            <a:r>
              <a:rPr lang="en-US" dirty="0" smtClean="0">
                <a:solidFill>
                  <a:schemeClr val="tx1">
                    <a:lumMod val="85000"/>
                    <a:lumOff val="15000"/>
                  </a:schemeClr>
                </a:solidFill>
                <a:latin typeface="Times New Roman" pitchFamily="18" charset="0"/>
                <a:cs typeface="Times New Roman" pitchFamily="18" charset="0"/>
              </a:rPr>
              <a:t>.</a:t>
            </a:r>
          </a:p>
          <a:p>
            <a:pPr algn="just">
              <a:buClr>
                <a:schemeClr val="tx1">
                  <a:lumMod val="85000"/>
                  <a:lumOff val="15000"/>
                </a:schemeClr>
              </a:buClr>
              <a:buFont typeface="Arial" pitchFamily="34" charset="0"/>
              <a:buChar char="•"/>
            </a:pPr>
            <a:endParaRPr lang="en-US" dirty="0">
              <a:solidFill>
                <a:schemeClr val="tx1">
                  <a:lumMod val="85000"/>
                  <a:lumOff val="15000"/>
                </a:schemeClr>
              </a:solidFill>
              <a:latin typeface="Times New Roman" pitchFamily="18" charset="0"/>
              <a:cs typeface="Times New Roman" pitchFamily="18" charset="0"/>
            </a:endParaRPr>
          </a:p>
          <a:p>
            <a:pPr algn="just">
              <a:buClr>
                <a:schemeClr val="tx1">
                  <a:lumMod val="85000"/>
                  <a:lumOff val="15000"/>
                </a:schemeClr>
              </a:buClr>
              <a:buFont typeface="Arial" pitchFamily="34" charset="0"/>
              <a:buChar char="•"/>
            </a:pPr>
            <a:r>
              <a:rPr lang="en-US" dirty="0" err="1">
                <a:solidFill>
                  <a:schemeClr val="tx1">
                    <a:lumMod val="85000"/>
                    <a:lumOff val="15000"/>
                  </a:schemeClr>
                </a:solidFill>
                <a:latin typeface="Times New Roman" pitchFamily="18" charset="0"/>
                <a:cs typeface="Times New Roman" pitchFamily="18" charset="0"/>
              </a:rPr>
              <a:t>Xu</a:t>
            </a:r>
            <a:r>
              <a:rPr lang="en-US" dirty="0">
                <a:solidFill>
                  <a:schemeClr val="tx1">
                    <a:lumMod val="85000"/>
                    <a:lumOff val="15000"/>
                  </a:schemeClr>
                </a:solidFill>
                <a:latin typeface="Times New Roman" pitchFamily="18" charset="0"/>
                <a:cs typeface="Times New Roman" pitchFamily="18" charset="0"/>
              </a:rPr>
              <a:t> et al. focused on the </a:t>
            </a:r>
            <a:r>
              <a:rPr lang="en-US" dirty="0" err="1">
                <a:solidFill>
                  <a:schemeClr val="tx1">
                    <a:lumMod val="85000"/>
                    <a:lumOff val="15000"/>
                  </a:schemeClr>
                </a:solidFill>
                <a:latin typeface="Times New Roman" pitchFamily="18" charset="0"/>
                <a:cs typeface="Times New Roman" pitchFamily="18" charset="0"/>
              </a:rPr>
              <a:t>IoT</a:t>
            </a:r>
            <a:r>
              <a:rPr lang="en-US" dirty="0">
                <a:solidFill>
                  <a:schemeClr val="tx1">
                    <a:lumMod val="85000"/>
                    <a:lumOff val="15000"/>
                  </a:schemeClr>
                </a:solidFill>
                <a:latin typeface="Times New Roman" pitchFamily="18" charset="0"/>
                <a:cs typeface="Times New Roman" pitchFamily="18" charset="0"/>
              </a:rPr>
              <a:t>-based automation of water dispensing systems, particularly emphasizing automated temperature control to ensure consistent water quality and minimize user intervention [2]. Their research highlighted the potential of combining </a:t>
            </a:r>
            <a:r>
              <a:rPr lang="en-US" dirty="0" err="1">
                <a:solidFill>
                  <a:schemeClr val="tx1">
                    <a:lumMod val="85000"/>
                    <a:lumOff val="15000"/>
                  </a:schemeClr>
                </a:solidFill>
                <a:latin typeface="Times New Roman" pitchFamily="18" charset="0"/>
                <a:cs typeface="Times New Roman" pitchFamily="18" charset="0"/>
              </a:rPr>
              <a:t>IoT</a:t>
            </a:r>
            <a:r>
              <a:rPr lang="en-US" dirty="0">
                <a:solidFill>
                  <a:schemeClr val="tx1">
                    <a:lumMod val="85000"/>
                    <a:lumOff val="15000"/>
                  </a:schemeClr>
                </a:solidFill>
                <a:latin typeface="Times New Roman" pitchFamily="18" charset="0"/>
                <a:cs typeface="Times New Roman" pitchFamily="18" charset="0"/>
              </a:rPr>
              <a:t> with sensor-driven mechanisms, which is central to our design using the ESP8266 microcontroller</a:t>
            </a:r>
            <a:r>
              <a:rPr lang="en-US" dirty="0" smtClean="0">
                <a:solidFill>
                  <a:schemeClr val="tx1">
                    <a:lumMod val="85000"/>
                    <a:lumOff val="15000"/>
                  </a:schemeClr>
                </a:solidFill>
                <a:latin typeface="Times New Roman" pitchFamily="18" charset="0"/>
                <a:cs typeface="Times New Roman" pitchFamily="18" charset="0"/>
              </a:rPr>
              <a:t>.</a:t>
            </a:r>
          </a:p>
          <a:p>
            <a:pPr algn="just">
              <a:buClr>
                <a:schemeClr val="tx1">
                  <a:lumMod val="85000"/>
                  <a:lumOff val="15000"/>
                </a:schemeClr>
              </a:buClr>
              <a:buFont typeface="Arial" pitchFamily="34" charset="0"/>
              <a:buChar char="•"/>
            </a:pPr>
            <a:endParaRPr lang="en-US" dirty="0">
              <a:solidFill>
                <a:schemeClr val="tx1">
                  <a:lumMod val="85000"/>
                  <a:lumOff val="15000"/>
                </a:schemeClr>
              </a:solidFill>
              <a:latin typeface="Times New Roman" pitchFamily="18" charset="0"/>
              <a:cs typeface="Times New Roman" pitchFamily="18" charset="0"/>
            </a:endParaRPr>
          </a:p>
          <a:p>
            <a:pPr algn="just">
              <a:buClr>
                <a:schemeClr val="tx1">
                  <a:lumMod val="85000"/>
                  <a:lumOff val="15000"/>
                </a:schemeClr>
              </a:buClr>
              <a:buFont typeface="Arial" pitchFamily="34" charset="0"/>
              <a:buChar char="•"/>
            </a:pPr>
            <a:r>
              <a:rPr lang="en-US" dirty="0">
                <a:solidFill>
                  <a:schemeClr val="tx1">
                    <a:lumMod val="85000"/>
                    <a:lumOff val="15000"/>
                  </a:schemeClr>
                </a:solidFill>
                <a:latin typeface="Times New Roman" pitchFamily="18" charset="0"/>
                <a:cs typeface="Times New Roman" pitchFamily="18" charset="0"/>
              </a:rPr>
              <a:t>Accessibility was another major theme in related studies. </a:t>
            </a:r>
            <a:r>
              <a:rPr lang="en-US" dirty="0" err="1">
                <a:solidFill>
                  <a:schemeClr val="tx1">
                    <a:lumMod val="85000"/>
                    <a:lumOff val="15000"/>
                  </a:schemeClr>
                </a:solidFill>
                <a:latin typeface="Times New Roman" pitchFamily="18" charset="0"/>
                <a:cs typeface="Times New Roman" pitchFamily="18" charset="0"/>
              </a:rPr>
              <a:t>Borsci</a:t>
            </a:r>
            <a:r>
              <a:rPr lang="en-US" dirty="0">
                <a:solidFill>
                  <a:schemeClr val="tx1">
                    <a:lumMod val="85000"/>
                    <a:lumOff val="15000"/>
                  </a:schemeClr>
                </a:solidFill>
                <a:latin typeface="Times New Roman" pitchFamily="18" charset="0"/>
                <a:cs typeface="Times New Roman" pitchFamily="18" charset="0"/>
              </a:rPr>
              <a:t> et al. investigated how voice-enabled systems improve usability for the elderly and differently-abled, proving their significance in inclusive design [3]. This strongly supports our aim to create a dispenser suitable for public and healthcare spaces where manual operation may be challenging</a:t>
            </a:r>
            <a:r>
              <a:rPr lang="en-US" dirty="0" smtClean="0">
                <a:solidFill>
                  <a:schemeClr val="tx1">
                    <a:lumMod val="85000"/>
                    <a:lumOff val="15000"/>
                  </a:schemeClr>
                </a:solidFill>
                <a:latin typeface="Times New Roman" pitchFamily="18" charset="0"/>
                <a:cs typeface="Times New Roman" pitchFamily="18" charset="0"/>
              </a:rPr>
              <a:t>.</a:t>
            </a:r>
          </a:p>
          <a:p>
            <a:pPr algn="just">
              <a:buClr>
                <a:schemeClr val="tx1">
                  <a:lumMod val="85000"/>
                  <a:lumOff val="15000"/>
                </a:schemeClr>
              </a:buClr>
              <a:buFont typeface="Arial" pitchFamily="34" charset="0"/>
              <a:buChar char="•"/>
            </a:pPr>
            <a:endParaRPr lang="en-US" dirty="0">
              <a:solidFill>
                <a:schemeClr val="tx1">
                  <a:lumMod val="85000"/>
                  <a:lumOff val="15000"/>
                </a:schemeClr>
              </a:solidFill>
              <a:latin typeface="Times New Roman" pitchFamily="18" charset="0"/>
              <a:cs typeface="Times New Roman" pitchFamily="18" charset="0"/>
            </a:endParaRPr>
          </a:p>
          <a:p>
            <a:pPr algn="just">
              <a:buClr>
                <a:schemeClr val="tx1">
                  <a:lumMod val="85000"/>
                  <a:lumOff val="15000"/>
                </a:schemeClr>
              </a:buClr>
              <a:buFont typeface="Arial" pitchFamily="34" charset="0"/>
              <a:buChar char="•"/>
            </a:pPr>
            <a:r>
              <a:rPr lang="en-US" dirty="0">
                <a:solidFill>
                  <a:schemeClr val="tx1">
                    <a:lumMod val="85000"/>
                    <a:lumOff val="15000"/>
                  </a:schemeClr>
                </a:solidFill>
                <a:latin typeface="Times New Roman" pitchFamily="18" charset="0"/>
                <a:cs typeface="Times New Roman" pitchFamily="18" charset="0"/>
              </a:rPr>
              <a:t>The importance of energy efficiency in smart devices was examined by Wang et al., who proposed systems that utilize intelligent shut-off mechanisms to reduce power consumption and avoid unnecessary energy use [4]. Their research influenced our inclusion of auto cut-off features in the heating and cooling mechanisms</a:t>
            </a:r>
            <a:r>
              <a:rPr lang="en-US" dirty="0" smtClean="0">
                <a:solidFill>
                  <a:schemeClr val="tx1">
                    <a:lumMod val="85000"/>
                    <a:lumOff val="15000"/>
                  </a:schemeClr>
                </a:solidFill>
                <a:latin typeface="Times New Roman" pitchFamily="18" charset="0"/>
                <a:cs typeface="Times New Roman" pitchFamily="18" charset="0"/>
              </a:rPr>
              <a:t>.</a:t>
            </a:r>
          </a:p>
          <a:p>
            <a:pPr algn="just">
              <a:buClr>
                <a:schemeClr val="tx1">
                  <a:lumMod val="85000"/>
                  <a:lumOff val="15000"/>
                </a:schemeClr>
              </a:buClr>
              <a:buFont typeface="Arial" pitchFamily="34" charset="0"/>
              <a:buChar char="•"/>
            </a:pPr>
            <a:endParaRPr lang="en-US" dirty="0">
              <a:solidFill>
                <a:schemeClr val="tx1">
                  <a:lumMod val="85000"/>
                  <a:lumOff val="15000"/>
                </a:schemeClr>
              </a:solidFill>
              <a:latin typeface="Times New Roman" pitchFamily="18" charset="0"/>
              <a:cs typeface="Times New Roman" pitchFamily="18" charset="0"/>
            </a:endParaRPr>
          </a:p>
          <a:p>
            <a:pPr algn="just">
              <a:buClr>
                <a:schemeClr val="tx1">
                  <a:lumMod val="85000"/>
                  <a:lumOff val="15000"/>
                </a:schemeClr>
              </a:buClr>
              <a:buFont typeface="Arial" pitchFamily="34" charset="0"/>
              <a:buChar char="•"/>
            </a:pPr>
            <a:r>
              <a:rPr lang="en-US" dirty="0">
                <a:solidFill>
                  <a:schemeClr val="tx1">
                    <a:lumMod val="85000"/>
                    <a:lumOff val="15000"/>
                  </a:schemeClr>
                </a:solidFill>
                <a:latin typeface="Times New Roman" pitchFamily="18" charset="0"/>
                <a:cs typeface="Times New Roman" pitchFamily="18" charset="0"/>
              </a:rPr>
              <a:t>To better understand the underlying technologies, we referred to the work of </a:t>
            </a:r>
            <a:r>
              <a:rPr lang="en-US" dirty="0" err="1">
                <a:solidFill>
                  <a:schemeClr val="tx1">
                    <a:lumMod val="85000"/>
                    <a:lumOff val="15000"/>
                  </a:schemeClr>
                </a:solidFill>
                <a:latin typeface="Times New Roman" pitchFamily="18" charset="0"/>
                <a:cs typeface="Times New Roman" pitchFamily="18" charset="0"/>
              </a:rPr>
              <a:t>Jurafsky</a:t>
            </a:r>
            <a:r>
              <a:rPr lang="en-US" dirty="0">
                <a:solidFill>
                  <a:schemeClr val="tx1">
                    <a:lumMod val="85000"/>
                    <a:lumOff val="15000"/>
                  </a:schemeClr>
                </a:solidFill>
                <a:latin typeface="Times New Roman" pitchFamily="18" charset="0"/>
                <a:cs typeface="Times New Roman" pitchFamily="18" charset="0"/>
              </a:rPr>
              <a:t> and Martin in their book </a:t>
            </a:r>
            <a:r>
              <a:rPr lang="en-US" i="1" dirty="0">
                <a:solidFill>
                  <a:schemeClr val="tx1">
                    <a:lumMod val="85000"/>
                    <a:lumOff val="15000"/>
                  </a:schemeClr>
                </a:solidFill>
                <a:latin typeface="Times New Roman" pitchFamily="18" charset="0"/>
                <a:cs typeface="Times New Roman" pitchFamily="18" charset="0"/>
              </a:rPr>
              <a:t>Speech and Language Processing</a:t>
            </a:r>
            <a:r>
              <a:rPr lang="en-US" dirty="0">
                <a:solidFill>
                  <a:schemeClr val="tx1">
                    <a:lumMod val="85000"/>
                    <a:lumOff val="15000"/>
                  </a:schemeClr>
                </a:solidFill>
                <a:latin typeface="Times New Roman" pitchFamily="18" charset="0"/>
                <a:cs typeface="Times New Roman" pitchFamily="18" charset="0"/>
              </a:rPr>
              <a:t>, which provided in-depth knowledge of speech recognition algorithms and how they can be embedded in microcontroller-based systems [5</a:t>
            </a:r>
            <a:r>
              <a:rPr lang="en-US" dirty="0" smtClean="0">
                <a:solidFill>
                  <a:schemeClr val="tx1">
                    <a:lumMod val="85000"/>
                    <a:lumOff val="15000"/>
                  </a:schemeClr>
                </a:solidFill>
                <a:latin typeface="Times New Roman" pitchFamily="18" charset="0"/>
                <a:cs typeface="Times New Roman" pitchFamily="18" charset="0"/>
              </a:rPr>
              <a:t>].</a:t>
            </a:r>
          </a:p>
          <a:p>
            <a:pPr algn="just">
              <a:buClr>
                <a:schemeClr val="tx1">
                  <a:lumMod val="85000"/>
                  <a:lumOff val="15000"/>
                </a:schemeClr>
              </a:buClr>
              <a:buFont typeface="Arial" pitchFamily="34" charset="0"/>
              <a:buChar char="•"/>
            </a:pPr>
            <a:endParaRPr lang="en-US" dirty="0" smtClean="0">
              <a:solidFill>
                <a:schemeClr val="tx1">
                  <a:lumMod val="85000"/>
                  <a:lumOff val="15000"/>
                </a:schemeClr>
              </a:solidFill>
              <a:latin typeface="Times New Roman" pitchFamily="18" charset="0"/>
              <a:cs typeface="Times New Roman" pitchFamily="18" charset="0"/>
            </a:endParaRPr>
          </a:p>
          <a:p>
            <a:pPr algn="just">
              <a:buClr>
                <a:schemeClr val="tx1">
                  <a:lumMod val="85000"/>
                  <a:lumOff val="15000"/>
                </a:schemeClr>
              </a:buClr>
              <a:buFont typeface="Arial" pitchFamily="34" charset="0"/>
              <a:buChar char="•"/>
            </a:pPr>
            <a:r>
              <a:rPr lang="en-US" dirty="0" smtClean="0">
                <a:solidFill>
                  <a:schemeClr val="tx1">
                    <a:lumMod val="85000"/>
                    <a:lumOff val="15000"/>
                  </a:schemeClr>
                </a:solidFill>
                <a:latin typeface="Times New Roman" pitchFamily="18" charset="0"/>
                <a:cs typeface="Times New Roman" pitchFamily="18" charset="0"/>
              </a:rPr>
              <a:t>Despite these advancements, certain research gaps remain. Most existing work focuses on generic smart appliances with limited application in real-world water dispensing systems. Furthermore, offline voice recognition modules, which offer privacy and work without internet connectivity, are underutilized in current literature. Additionally, very few studies attempt to combine voice control, hygiene, accessibility, and energy efficiency into a single, cost-effective solution. Our project aims to bridge this gap by integrating all these aspects in a functional prototype using accessible hardware and software</a:t>
            </a:r>
          </a:p>
          <a:p>
            <a:pPr marL="285750" lvl="0" indent="-285750" algn="l" rtl="0">
              <a:spcBef>
                <a:spcPts val="1200"/>
              </a:spcBef>
              <a:spcAft>
                <a:spcPts val="0"/>
              </a:spcAft>
              <a:buClr>
                <a:schemeClr val="tx1">
                  <a:lumMod val="85000"/>
                  <a:lumOff val="15000"/>
                </a:schemeClr>
              </a:buClr>
              <a:buSzPts val="1100"/>
              <a:buFont typeface="Arial" pitchFamily="34" charset="0"/>
              <a:buChar char="•"/>
            </a:pPr>
            <a:endParaRPr dirty="0"/>
          </a:p>
          <a:p>
            <a:pPr marL="285750" lvl="0" indent="-285750" algn="l" rtl="0">
              <a:spcBef>
                <a:spcPts val="1200"/>
              </a:spcBef>
              <a:spcAft>
                <a:spcPts val="1200"/>
              </a:spcAft>
              <a:buClr>
                <a:schemeClr val="tx1">
                  <a:lumMod val="85000"/>
                  <a:lumOff val="15000"/>
                </a:schemeClr>
              </a:buClr>
              <a:buFont typeface="Arial" pitchFamily="34" charset="0"/>
              <a:buChar char="•"/>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152400"/>
            <a:ext cx="8520600" cy="657225"/>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Problem Statement</a:t>
            </a:r>
            <a:endParaRPr dirty="0"/>
          </a:p>
        </p:txBody>
      </p:sp>
      <p:sp>
        <p:nvSpPr>
          <p:cNvPr id="81" name="Google Shape;81;p16"/>
          <p:cNvSpPr txBox="1">
            <a:spLocks noGrp="1"/>
          </p:cNvSpPr>
          <p:nvPr>
            <p:ph type="body" idx="1"/>
          </p:nvPr>
        </p:nvSpPr>
        <p:spPr>
          <a:xfrm>
            <a:off x="311700" y="809624"/>
            <a:ext cx="8520600" cy="3933825"/>
          </a:xfrm>
          <a:prstGeom prst="rect">
            <a:avLst/>
          </a:prstGeom>
        </p:spPr>
        <p:txBody>
          <a:bodyPr spcFirstLastPara="1" wrap="square" lIns="91425" tIns="91425" rIns="91425" bIns="91425" anchor="t" anchorCtr="0">
            <a:normAutofit fontScale="92500" lnSpcReduction="20000"/>
          </a:bodyPr>
          <a:lstStyle/>
          <a:p>
            <a:pPr>
              <a:buClr>
                <a:schemeClr val="tx1">
                  <a:lumMod val="75000"/>
                  <a:lumOff val="25000"/>
                </a:schemeClr>
              </a:buClr>
            </a:pPr>
            <a:r>
              <a:rPr lang="en-US" b="1" dirty="0">
                <a:solidFill>
                  <a:schemeClr val="tx1">
                    <a:lumMod val="85000"/>
                    <a:lumOff val="15000"/>
                  </a:schemeClr>
                </a:solidFill>
                <a:latin typeface="Times New Roman" pitchFamily="18" charset="0"/>
                <a:cs typeface="Times New Roman" pitchFamily="18" charset="0"/>
              </a:rPr>
              <a:t>Problem </a:t>
            </a:r>
            <a:r>
              <a:rPr lang="en-US" b="1" dirty="0" smtClean="0">
                <a:solidFill>
                  <a:schemeClr val="tx1">
                    <a:lumMod val="85000"/>
                    <a:lumOff val="15000"/>
                  </a:schemeClr>
                </a:solidFill>
                <a:latin typeface="Times New Roman" pitchFamily="18" charset="0"/>
                <a:cs typeface="Times New Roman" pitchFamily="18" charset="0"/>
              </a:rPr>
              <a:t>Statement</a:t>
            </a:r>
          </a:p>
          <a:p>
            <a:pPr>
              <a:buClr>
                <a:schemeClr val="tx1">
                  <a:lumMod val="75000"/>
                  <a:lumOff val="25000"/>
                </a:schemeClr>
              </a:buClr>
            </a:pPr>
            <a:endParaRPr lang="en-US" b="1" dirty="0">
              <a:solidFill>
                <a:schemeClr val="tx1">
                  <a:lumMod val="85000"/>
                  <a:lumOff val="15000"/>
                </a:schemeClr>
              </a:solidFill>
              <a:latin typeface="Times New Roman" pitchFamily="18" charset="0"/>
              <a:cs typeface="Times New Roman" pitchFamily="18" charset="0"/>
            </a:endParaRPr>
          </a:p>
          <a:p>
            <a:pPr marL="114300" indent="0" algn="just">
              <a:buClr>
                <a:schemeClr val="tx1">
                  <a:lumMod val="75000"/>
                  <a:lumOff val="25000"/>
                </a:schemeClr>
              </a:buClr>
              <a:buNone/>
            </a:pPr>
            <a:r>
              <a:rPr lang="en-US" dirty="0">
                <a:solidFill>
                  <a:schemeClr val="tx1">
                    <a:lumMod val="85000"/>
                    <a:lumOff val="15000"/>
                  </a:schemeClr>
                </a:solidFill>
                <a:latin typeface="Times New Roman" pitchFamily="18" charset="0"/>
                <a:cs typeface="Times New Roman" pitchFamily="18" charset="0"/>
              </a:rPr>
              <a:t>In today’s world, access to clean and temperature-controlled drinking water is essential in homes, offices, healthcare facilities, and public places. However, most conventional water dispensers are manually operated, which not only limits their usability for elderly individuals or people with physical disabilities, but also poses hygiene risks due to repeated human contact — a major concern, especially after the COVID-19 pandemic. Additionally, existing dispensers lack smart integration, offering no support for voice commands, automation, or remote access, and often consume unnecessary energy due to continuous heating or cooling</a:t>
            </a:r>
            <a:r>
              <a:rPr lang="en-US" dirty="0" smtClean="0">
                <a:solidFill>
                  <a:schemeClr val="tx1">
                    <a:lumMod val="85000"/>
                    <a:lumOff val="15000"/>
                  </a:schemeClr>
                </a:solidFill>
                <a:latin typeface="Times New Roman" pitchFamily="18" charset="0"/>
                <a:cs typeface="Times New Roman" pitchFamily="18" charset="0"/>
              </a:rPr>
              <a:t>.</a:t>
            </a:r>
          </a:p>
          <a:p>
            <a:pPr>
              <a:buClr>
                <a:schemeClr val="tx1">
                  <a:lumMod val="75000"/>
                  <a:lumOff val="25000"/>
                </a:schemeClr>
              </a:buClr>
            </a:pPr>
            <a:endParaRPr lang="en-US" dirty="0">
              <a:solidFill>
                <a:schemeClr val="tx1">
                  <a:lumMod val="85000"/>
                  <a:lumOff val="15000"/>
                </a:schemeClr>
              </a:solidFill>
              <a:latin typeface="Times New Roman" pitchFamily="18" charset="0"/>
              <a:cs typeface="Times New Roman" pitchFamily="18" charset="0"/>
            </a:endParaRPr>
          </a:p>
          <a:p>
            <a:pPr>
              <a:buClr>
                <a:schemeClr val="tx1">
                  <a:lumMod val="75000"/>
                  <a:lumOff val="25000"/>
                </a:schemeClr>
              </a:buClr>
            </a:pPr>
            <a:r>
              <a:rPr lang="en-US" b="1" dirty="0" smtClean="0">
                <a:solidFill>
                  <a:schemeClr val="tx1">
                    <a:lumMod val="85000"/>
                    <a:lumOff val="15000"/>
                  </a:schemeClr>
                </a:solidFill>
                <a:latin typeface="Times New Roman" pitchFamily="18" charset="0"/>
                <a:cs typeface="Times New Roman" pitchFamily="18" charset="0"/>
              </a:rPr>
              <a:t>Current </a:t>
            </a:r>
            <a:r>
              <a:rPr lang="en-US" b="1" dirty="0">
                <a:solidFill>
                  <a:schemeClr val="tx1">
                    <a:lumMod val="85000"/>
                    <a:lumOff val="15000"/>
                  </a:schemeClr>
                </a:solidFill>
                <a:latin typeface="Times New Roman" pitchFamily="18" charset="0"/>
                <a:cs typeface="Times New Roman" pitchFamily="18" charset="0"/>
              </a:rPr>
              <a:t>Challenges / Gaps in Existing </a:t>
            </a:r>
            <a:r>
              <a:rPr lang="en-US" b="1" dirty="0" smtClean="0">
                <a:solidFill>
                  <a:schemeClr val="tx1">
                    <a:lumMod val="85000"/>
                    <a:lumOff val="15000"/>
                  </a:schemeClr>
                </a:solidFill>
                <a:latin typeface="Times New Roman" pitchFamily="18" charset="0"/>
                <a:cs typeface="Times New Roman" pitchFamily="18" charset="0"/>
              </a:rPr>
              <a:t>Solutions</a:t>
            </a:r>
          </a:p>
          <a:p>
            <a:pPr>
              <a:buClr>
                <a:schemeClr val="tx1">
                  <a:lumMod val="75000"/>
                  <a:lumOff val="25000"/>
                </a:schemeClr>
              </a:buClr>
            </a:pPr>
            <a:endParaRPr lang="en-US" b="1" dirty="0">
              <a:solidFill>
                <a:schemeClr val="tx1">
                  <a:lumMod val="85000"/>
                  <a:lumOff val="15000"/>
                </a:schemeClr>
              </a:solidFill>
              <a:latin typeface="Times New Roman" pitchFamily="18" charset="0"/>
              <a:cs typeface="Times New Roman" pitchFamily="18" charset="0"/>
            </a:endParaRPr>
          </a:p>
          <a:p>
            <a:pPr>
              <a:buClr>
                <a:schemeClr val="tx1">
                  <a:lumMod val="75000"/>
                  <a:lumOff val="25000"/>
                </a:schemeClr>
              </a:buClr>
              <a:buSzPct val="100000"/>
              <a:buFont typeface="+mj-lt"/>
              <a:buAutoNum type="arabicPeriod"/>
            </a:pPr>
            <a:r>
              <a:rPr lang="en-US" dirty="0" smtClean="0">
                <a:solidFill>
                  <a:schemeClr val="tx1">
                    <a:lumMod val="85000"/>
                    <a:lumOff val="15000"/>
                  </a:schemeClr>
                </a:solidFill>
                <a:latin typeface="Times New Roman" pitchFamily="18" charset="0"/>
                <a:cs typeface="Times New Roman" pitchFamily="18" charset="0"/>
              </a:rPr>
              <a:t> </a:t>
            </a:r>
            <a:r>
              <a:rPr lang="en-US" dirty="0">
                <a:solidFill>
                  <a:schemeClr val="tx1">
                    <a:lumMod val="85000"/>
                    <a:lumOff val="15000"/>
                  </a:schemeClr>
                </a:solidFill>
                <a:latin typeface="Times New Roman" pitchFamily="18" charset="0"/>
                <a:cs typeface="Times New Roman" pitchFamily="18" charset="0"/>
              </a:rPr>
              <a:t>Lack of </a:t>
            </a:r>
            <a:r>
              <a:rPr lang="en-US" dirty="0" err="1">
                <a:solidFill>
                  <a:schemeClr val="tx1">
                    <a:lumMod val="85000"/>
                    <a:lumOff val="15000"/>
                  </a:schemeClr>
                </a:solidFill>
                <a:latin typeface="Times New Roman" pitchFamily="18" charset="0"/>
                <a:cs typeface="Times New Roman" pitchFamily="18" charset="0"/>
              </a:rPr>
              <a:t>Touchless</a:t>
            </a:r>
            <a:r>
              <a:rPr lang="en-US" dirty="0">
                <a:solidFill>
                  <a:schemeClr val="tx1">
                    <a:lumMod val="85000"/>
                    <a:lumOff val="15000"/>
                  </a:schemeClr>
                </a:solidFill>
                <a:latin typeface="Times New Roman" pitchFamily="18" charset="0"/>
                <a:cs typeface="Times New Roman" pitchFamily="18" charset="0"/>
              </a:rPr>
              <a:t> Operation: Most dispensers require physical buttons or levers, which may lead to germ transmission and make them unsuitable for high-sensitivity environments like hospitals.</a:t>
            </a:r>
          </a:p>
          <a:p>
            <a:pPr>
              <a:buClr>
                <a:schemeClr val="tx1">
                  <a:lumMod val="75000"/>
                  <a:lumOff val="25000"/>
                </a:schemeClr>
              </a:buClr>
              <a:buSzPct val="100000"/>
              <a:buFont typeface="+mj-lt"/>
              <a:buAutoNum type="arabicPeriod"/>
            </a:pPr>
            <a:r>
              <a:rPr lang="en-US" dirty="0" smtClean="0">
                <a:solidFill>
                  <a:schemeClr val="tx1">
                    <a:lumMod val="85000"/>
                    <a:lumOff val="15000"/>
                  </a:schemeClr>
                </a:solidFill>
                <a:latin typeface="Times New Roman" pitchFamily="18" charset="0"/>
                <a:cs typeface="Times New Roman" pitchFamily="18" charset="0"/>
              </a:rPr>
              <a:t> </a:t>
            </a:r>
            <a:r>
              <a:rPr lang="en-US" dirty="0">
                <a:solidFill>
                  <a:schemeClr val="tx1">
                    <a:lumMod val="85000"/>
                    <a:lumOff val="15000"/>
                  </a:schemeClr>
                </a:solidFill>
                <a:latin typeface="Times New Roman" pitchFamily="18" charset="0"/>
                <a:cs typeface="Times New Roman" pitchFamily="18" charset="0"/>
              </a:rPr>
              <a:t>Poor Accessibility: People with mobility impairments or visual challenges find it difficult to use traditional dispensers.</a:t>
            </a:r>
          </a:p>
          <a:p>
            <a:pPr>
              <a:buClr>
                <a:schemeClr val="tx1">
                  <a:lumMod val="75000"/>
                  <a:lumOff val="25000"/>
                </a:schemeClr>
              </a:buClr>
              <a:buSzPct val="100000"/>
              <a:buFont typeface="+mj-lt"/>
              <a:buAutoNum type="arabicPeriod"/>
            </a:pPr>
            <a:r>
              <a:rPr lang="en-US" dirty="0" smtClean="0">
                <a:solidFill>
                  <a:schemeClr val="tx1">
                    <a:lumMod val="85000"/>
                    <a:lumOff val="15000"/>
                  </a:schemeClr>
                </a:solidFill>
                <a:latin typeface="Times New Roman" pitchFamily="18" charset="0"/>
                <a:cs typeface="Times New Roman" pitchFamily="18" charset="0"/>
              </a:rPr>
              <a:t> </a:t>
            </a:r>
            <a:r>
              <a:rPr lang="en-US" dirty="0">
                <a:solidFill>
                  <a:schemeClr val="tx1">
                    <a:lumMod val="85000"/>
                    <a:lumOff val="15000"/>
                  </a:schemeClr>
                </a:solidFill>
                <a:latin typeface="Times New Roman" pitchFamily="18" charset="0"/>
                <a:cs typeface="Times New Roman" pitchFamily="18" charset="0"/>
              </a:rPr>
              <a:t>No Voice Interface: There is limited availability of water dispensers that utilize voice recognition to enhance user interaction and ease of use.</a:t>
            </a:r>
          </a:p>
          <a:p>
            <a:pPr>
              <a:buClr>
                <a:schemeClr val="tx1">
                  <a:lumMod val="75000"/>
                  <a:lumOff val="25000"/>
                </a:schemeClr>
              </a:buClr>
              <a:buSzPct val="100000"/>
              <a:buFont typeface="+mj-lt"/>
              <a:buAutoNum type="arabicPeriod"/>
            </a:pPr>
            <a:r>
              <a:rPr lang="en-US" dirty="0" smtClean="0">
                <a:solidFill>
                  <a:schemeClr val="tx1">
                    <a:lumMod val="85000"/>
                    <a:lumOff val="15000"/>
                  </a:schemeClr>
                </a:solidFill>
                <a:latin typeface="Times New Roman" pitchFamily="18" charset="0"/>
                <a:cs typeface="Times New Roman" pitchFamily="18" charset="0"/>
              </a:rPr>
              <a:t> </a:t>
            </a:r>
            <a:r>
              <a:rPr lang="en-US" dirty="0">
                <a:solidFill>
                  <a:schemeClr val="tx1">
                    <a:lumMod val="85000"/>
                    <a:lumOff val="15000"/>
                  </a:schemeClr>
                </a:solidFill>
                <a:latin typeface="Times New Roman" pitchFamily="18" charset="0"/>
                <a:cs typeface="Times New Roman" pitchFamily="18" charset="0"/>
              </a:rPr>
              <a:t>Limited Automation &amp; </a:t>
            </a:r>
            <a:r>
              <a:rPr lang="en-US" dirty="0" err="1">
                <a:solidFill>
                  <a:schemeClr val="tx1">
                    <a:lumMod val="85000"/>
                    <a:lumOff val="15000"/>
                  </a:schemeClr>
                </a:solidFill>
                <a:latin typeface="Times New Roman" pitchFamily="18" charset="0"/>
                <a:cs typeface="Times New Roman" pitchFamily="18" charset="0"/>
              </a:rPr>
              <a:t>IoT</a:t>
            </a:r>
            <a:r>
              <a:rPr lang="en-US" dirty="0">
                <a:solidFill>
                  <a:schemeClr val="tx1">
                    <a:lumMod val="85000"/>
                    <a:lumOff val="15000"/>
                  </a:schemeClr>
                </a:solidFill>
                <a:latin typeface="Times New Roman" pitchFamily="18" charset="0"/>
                <a:cs typeface="Times New Roman" pitchFamily="18" charset="0"/>
              </a:rPr>
              <a:t> Features: Existing devices are not smart-enabled, lacking connectivity or automation for energy management and real-time control.</a:t>
            </a:r>
          </a:p>
          <a:p>
            <a:pPr>
              <a:buClr>
                <a:schemeClr val="tx1">
                  <a:lumMod val="75000"/>
                  <a:lumOff val="25000"/>
                </a:schemeClr>
              </a:buClr>
              <a:buSzPct val="100000"/>
              <a:buFont typeface="+mj-lt"/>
              <a:buAutoNum type="arabicPeriod"/>
            </a:pPr>
            <a:r>
              <a:rPr lang="en-US" dirty="0" smtClean="0">
                <a:solidFill>
                  <a:schemeClr val="tx1">
                    <a:lumMod val="85000"/>
                    <a:lumOff val="15000"/>
                  </a:schemeClr>
                </a:solidFill>
                <a:latin typeface="Times New Roman" pitchFamily="18" charset="0"/>
                <a:cs typeface="Times New Roman" pitchFamily="18" charset="0"/>
              </a:rPr>
              <a:t> </a:t>
            </a:r>
            <a:r>
              <a:rPr lang="en-US" dirty="0">
                <a:solidFill>
                  <a:schemeClr val="tx1">
                    <a:lumMod val="85000"/>
                    <a:lumOff val="15000"/>
                  </a:schemeClr>
                </a:solidFill>
                <a:latin typeface="Times New Roman" pitchFamily="18" charset="0"/>
                <a:cs typeface="Times New Roman" pitchFamily="18" charset="0"/>
              </a:rPr>
              <a:t>High Cost of Smart Systems: Some automated dispensers are available but are expensive and complex, making them impractical for widespread public use</a:t>
            </a:r>
          </a:p>
          <a:p>
            <a:pPr marL="0" lvl="0" indent="0" algn="l" rtl="0">
              <a:spcBef>
                <a:spcPts val="1200"/>
              </a:spcBef>
              <a:spcAft>
                <a:spcPts val="12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180976"/>
            <a:ext cx="8520600" cy="628650"/>
          </a:xfrm>
          <a:prstGeom prst="rect">
            <a:avLst/>
          </a:prstGeom>
        </p:spPr>
        <p:txBody>
          <a:bodyPr spcFirstLastPara="1" wrap="square" lIns="91425" tIns="91425" rIns="91425" bIns="91425" anchor="b" anchorCtr="0">
            <a:normAutofit fontScale="90000"/>
          </a:bodyPr>
          <a:lstStyle/>
          <a:p>
            <a:pPr marL="0" lvl="0" indent="0" algn="l" rtl="0">
              <a:lnSpc>
                <a:spcPct val="115000"/>
              </a:lnSpc>
              <a:spcBef>
                <a:spcPts val="1400"/>
              </a:spcBef>
              <a:spcAft>
                <a:spcPts val="400"/>
              </a:spcAft>
              <a:buClr>
                <a:schemeClr val="dk1"/>
              </a:buClr>
              <a:buSzPts val="1100"/>
              <a:buFont typeface="Arial"/>
              <a:buNone/>
            </a:pPr>
            <a:r>
              <a:rPr lang="en" dirty="0"/>
              <a:t>Methodology</a:t>
            </a:r>
            <a:endParaRPr dirty="0"/>
          </a:p>
        </p:txBody>
      </p:sp>
      <p:sp>
        <p:nvSpPr>
          <p:cNvPr id="87" name="Google Shape;87;p17"/>
          <p:cNvSpPr txBox="1">
            <a:spLocks noGrp="1"/>
          </p:cNvSpPr>
          <p:nvPr>
            <p:ph type="body" idx="1"/>
          </p:nvPr>
        </p:nvSpPr>
        <p:spPr>
          <a:xfrm>
            <a:off x="311700" y="754742"/>
            <a:ext cx="8520600" cy="4020457"/>
          </a:xfrm>
          <a:prstGeom prst="rect">
            <a:avLst/>
          </a:prstGeom>
        </p:spPr>
        <p:txBody>
          <a:bodyPr spcFirstLastPara="1" wrap="square" lIns="91425" tIns="91425" rIns="91425" bIns="91425" anchor="t" anchorCtr="0">
            <a:normAutofit lnSpcReduction="10000"/>
          </a:bodyPr>
          <a:lstStyle/>
          <a:p>
            <a:pPr>
              <a:buClr>
                <a:schemeClr val="tx1">
                  <a:lumMod val="85000"/>
                  <a:lumOff val="15000"/>
                </a:schemeClr>
              </a:buClr>
              <a:buFont typeface="Wingdings" pitchFamily="2" charset="2"/>
              <a:buChar char="§"/>
            </a:pPr>
            <a:r>
              <a:rPr lang="en-US" sz="1200" b="1" dirty="0">
                <a:solidFill>
                  <a:schemeClr val="accent1">
                    <a:lumMod val="50000"/>
                  </a:schemeClr>
                </a:solidFill>
                <a:latin typeface="Times New Roman" pitchFamily="18" charset="0"/>
                <a:cs typeface="Times New Roman" pitchFamily="18" charset="0"/>
              </a:rPr>
              <a:t>How Did You Conduct Your Study</a:t>
            </a:r>
            <a:r>
              <a:rPr lang="en-US" sz="1200" b="1" dirty="0" smtClean="0">
                <a:solidFill>
                  <a:schemeClr val="accent1">
                    <a:lumMod val="50000"/>
                  </a:schemeClr>
                </a:solidFill>
                <a:latin typeface="Times New Roman" pitchFamily="18" charset="0"/>
                <a:cs typeface="Times New Roman" pitchFamily="18" charset="0"/>
              </a:rPr>
              <a:t>?</a:t>
            </a:r>
          </a:p>
          <a:p>
            <a:pPr marL="114300" indent="0">
              <a:buNone/>
            </a:pPr>
            <a:endParaRPr lang="en-US" sz="1200" dirty="0">
              <a:solidFill>
                <a:schemeClr val="accent1">
                  <a:lumMod val="50000"/>
                </a:schemeClr>
              </a:solidFill>
              <a:latin typeface="Times New Roman" pitchFamily="18" charset="0"/>
              <a:cs typeface="Times New Roman" pitchFamily="18" charset="0"/>
            </a:endParaRPr>
          </a:p>
          <a:p>
            <a:pPr marL="114300" indent="0">
              <a:buNone/>
            </a:pPr>
            <a:r>
              <a:rPr lang="en-US" sz="1200" dirty="0">
                <a:solidFill>
                  <a:schemeClr val="accent1">
                    <a:lumMod val="50000"/>
                  </a:schemeClr>
                </a:solidFill>
                <a:latin typeface="Times New Roman" pitchFamily="18" charset="0"/>
                <a:cs typeface="Times New Roman" pitchFamily="18" charset="0"/>
              </a:rPr>
              <a:t>We followed a practical experimental approach by building a hardware prototype of the dispenser. The focus was on integrating voice recognition technology with a microcontroller (ESP8266) to control hot and cold water flow based on spoken commands. The system was tested under different conditions to ensure functionality, response time, and user-friendliness</a:t>
            </a:r>
            <a:r>
              <a:rPr lang="en-US" sz="1200" dirty="0" smtClean="0">
                <a:solidFill>
                  <a:schemeClr val="accent1">
                    <a:lumMod val="50000"/>
                  </a:schemeClr>
                </a:solidFill>
                <a:latin typeface="Times New Roman" pitchFamily="18" charset="0"/>
                <a:cs typeface="Times New Roman" pitchFamily="18" charset="0"/>
              </a:rPr>
              <a:t>.</a:t>
            </a:r>
          </a:p>
          <a:p>
            <a:pPr>
              <a:buClr>
                <a:schemeClr val="tx1">
                  <a:lumMod val="85000"/>
                  <a:lumOff val="15000"/>
                </a:schemeClr>
              </a:buClr>
              <a:buFont typeface="Wingdings" pitchFamily="2" charset="2"/>
              <a:buChar char="§"/>
            </a:pPr>
            <a:endParaRPr lang="en-US" sz="1200" dirty="0">
              <a:solidFill>
                <a:schemeClr val="accent1">
                  <a:lumMod val="50000"/>
                </a:schemeClr>
              </a:solidFill>
              <a:latin typeface="Times New Roman" pitchFamily="18" charset="0"/>
              <a:cs typeface="Times New Roman" pitchFamily="18" charset="0"/>
            </a:endParaRPr>
          </a:p>
          <a:p>
            <a:pPr>
              <a:buClr>
                <a:schemeClr val="tx1">
                  <a:lumMod val="85000"/>
                  <a:lumOff val="15000"/>
                </a:schemeClr>
              </a:buClr>
              <a:buFont typeface="Wingdings" pitchFamily="2" charset="2"/>
              <a:buChar char="§"/>
            </a:pPr>
            <a:r>
              <a:rPr lang="en-US" sz="1200" dirty="0" smtClean="0">
                <a:solidFill>
                  <a:schemeClr val="accent1">
                    <a:lumMod val="50000"/>
                  </a:schemeClr>
                </a:solidFill>
                <a:latin typeface="Times New Roman" pitchFamily="18" charset="0"/>
                <a:cs typeface="Times New Roman" pitchFamily="18" charset="0"/>
              </a:rPr>
              <a:t> </a:t>
            </a:r>
            <a:r>
              <a:rPr lang="en-US" sz="1200" b="1" dirty="0">
                <a:solidFill>
                  <a:schemeClr val="accent1">
                    <a:lumMod val="50000"/>
                  </a:schemeClr>
                </a:solidFill>
                <a:latin typeface="Times New Roman" pitchFamily="18" charset="0"/>
                <a:cs typeface="Times New Roman" pitchFamily="18" charset="0"/>
              </a:rPr>
              <a:t>Tools &amp; Techniques </a:t>
            </a:r>
            <a:r>
              <a:rPr lang="en-US" sz="1200" b="1" dirty="0" smtClean="0">
                <a:solidFill>
                  <a:schemeClr val="accent1">
                    <a:lumMod val="50000"/>
                  </a:schemeClr>
                </a:solidFill>
                <a:latin typeface="Times New Roman" pitchFamily="18" charset="0"/>
                <a:cs typeface="Times New Roman" pitchFamily="18" charset="0"/>
              </a:rPr>
              <a:t>Used</a:t>
            </a:r>
          </a:p>
          <a:p>
            <a:pPr>
              <a:buClr>
                <a:schemeClr val="tx1">
                  <a:lumMod val="85000"/>
                  <a:lumOff val="15000"/>
                </a:schemeClr>
              </a:buClr>
              <a:buFont typeface="Wingdings" pitchFamily="2" charset="2"/>
              <a:buChar char="§"/>
            </a:pPr>
            <a:endParaRPr lang="en-US" sz="1200" b="1" dirty="0">
              <a:solidFill>
                <a:schemeClr val="accent1">
                  <a:lumMod val="50000"/>
                </a:schemeClr>
              </a:solidFill>
              <a:latin typeface="Times New Roman" pitchFamily="18" charset="0"/>
              <a:cs typeface="Times New Roman" pitchFamily="18" charset="0"/>
            </a:endParaRPr>
          </a:p>
          <a:p>
            <a:pPr>
              <a:buClr>
                <a:schemeClr val="tx1">
                  <a:lumMod val="85000"/>
                  <a:lumOff val="15000"/>
                </a:schemeClr>
              </a:buClr>
              <a:buFont typeface="Wingdings" pitchFamily="2" charset="2"/>
              <a:buChar char="§"/>
            </a:pPr>
            <a:r>
              <a:rPr lang="en-US" sz="1200" b="1" dirty="0" smtClean="0">
                <a:solidFill>
                  <a:schemeClr val="accent1">
                    <a:lumMod val="50000"/>
                  </a:schemeClr>
                </a:solidFill>
                <a:latin typeface="Times New Roman" pitchFamily="18" charset="0"/>
                <a:cs typeface="Times New Roman" pitchFamily="18" charset="0"/>
              </a:rPr>
              <a:t> </a:t>
            </a:r>
            <a:r>
              <a:rPr lang="en-US" sz="1200" b="1" dirty="0">
                <a:solidFill>
                  <a:schemeClr val="accent1">
                    <a:lumMod val="50000"/>
                  </a:schemeClr>
                </a:solidFill>
                <a:latin typeface="Times New Roman" pitchFamily="18" charset="0"/>
                <a:cs typeface="Times New Roman" pitchFamily="18" charset="0"/>
              </a:rPr>
              <a:t>Hardware Components</a:t>
            </a:r>
            <a:r>
              <a:rPr lang="en-US" sz="1200" b="1" dirty="0" smtClean="0">
                <a:solidFill>
                  <a:schemeClr val="accent1">
                    <a:lumMod val="50000"/>
                  </a:schemeClr>
                </a:solidFill>
                <a:latin typeface="Times New Roman" pitchFamily="18" charset="0"/>
                <a:cs typeface="Times New Roman" pitchFamily="18" charset="0"/>
              </a:rPr>
              <a:t>:</a:t>
            </a:r>
          </a:p>
          <a:p>
            <a:pPr marL="342900" indent="-228600">
              <a:buClr>
                <a:schemeClr val="tx1">
                  <a:lumMod val="85000"/>
                  <a:lumOff val="15000"/>
                </a:schemeClr>
              </a:buClr>
              <a:buSzPct val="115000"/>
              <a:buFont typeface="+mj-lt"/>
              <a:buAutoNum type="arabicPeriod"/>
            </a:pPr>
            <a:endParaRPr lang="en-US" sz="1200" dirty="0">
              <a:solidFill>
                <a:schemeClr val="accent1">
                  <a:lumMod val="50000"/>
                </a:schemeClr>
              </a:solidFill>
              <a:latin typeface="Times New Roman" pitchFamily="18" charset="0"/>
              <a:cs typeface="Times New Roman" pitchFamily="18" charset="0"/>
            </a:endParaRPr>
          </a:p>
          <a:p>
            <a:pPr marL="342900" indent="-228600">
              <a:buClr>
                <a:schemeClr val="tx1">
                  <a:lumMod val="85000"/>
                  <a:lumOff val="15000"/>
                </a:schemeClr>
              </a:buClr>
              <a:buSzPct val="115000"/>
              <a:buFont typeface="+mj-lt"/>
              <a:buAutoNum type="arabicPeriod"/>
            </a:pPr>
            <a:r>
              <a:rPr lang="en-US" sz="1200" dirty="0">
                <a:solidFill>
                  <a:schemeClr val="accent1">
                    <a:lumMod val="50000"/>
                  </a:schemeClr>
                </a:solidFill>
                <a:latin typeface="Times New Roman" pitchFamily="18" charset="0"/>
                <a:cs typeface="Times New Roman" pitchFamily="18" charset="0"/>
              </a:rPr>
              <a:t>ESP8266 Wi-Fi Microcontroller – Core control and </a:t>
            </a:r>
            <a:r>
              <a:rPr lang="en-US" sz="1200" dirty="0" err="1">
                <a:solidFill>
                  <a:schemeClr val="accent1">
                    <a:lumMod val="50000"/>
                  </a:schemeClr>
                </a:solidFill>
                <a:latin typeface="Times New Roman" pitchFamily="18" charset="0"/>
                <a:cs typeface="Times New Roman" pitchFamily="18" charset="0"/>
              </a:rPr>
              <a:t>IoT</a:t>
            </a:r>
            <a:r>
              <a:rPr lang="en-US" sz="1200" dirty="0">
                <a:solidFill>
                  <a:schemeClr val="accent1">
                    <a:lumMod val="50000"/>
                  </a:schemeClr>
                </a:solidFill>
                <a:latin typeface="Times New Roman" pitchFamily="18" charset="0"/>
                <a:cs typeface="Times New Roman" pitchFamily="18" charset="0"/>
              </a:rPr>
              <a:t> connectivity</a:t>
            </a:r>
          </a:p>
          <a:p>
            <a:pPr marL="342900" indent="-228600">
              <a:buClr>
                <a:schemeClr val="tx1">
                  <a:lumMod val="85000"/>
                  <a:lumOff val="15000"/>
                </a:schemeClr>
              </a:buClr>
              <a:buSzPct val="115000"/>
              <a:buFont typeface="+mj-lt"/>
              <a:buAutoNum type="arabicPeriod"/>
            </a:pPr>
            <a:r>
              <a:rPr lang="en-US" sz="1200" dirty="0">
                <a:solidFill>
                  <a:schemeClr val="accent1">
                    <a:lumMod val="50000"/>
                  </a:schemeClr>
                </a:solidFill>
                <a:latin typeface="Times New Roman" pitchFamily="18" charset="0"/>
                <a:cs typeface="Times New Roman" pitchFamily="18" charset="0"/>
              </a:rPr>
              <a:t>Voice Recognition Module (</a:t>
            </a:r>
            <a:r>
              <a:rPr lang="en-US" sz="1200" dirty="0" err="1">
                <a:solidFill>
                  <a:schemeClr val="accent1">
                    <a:lumMod val="50000"/>
                  </a:schemeClr>
                </a:solidFill>
                <a:latin typeface="Times New Roman" pitchFamily="18" charset="0"/>
                <a:cs typeface="Times New Roman" pitchFamily="18" charset="0"/>
              </a:rPr>
              <a:t>Elechouse</a:t>
            </a:r>
            <a:r>
              <a:rPr lang="en-US" sz="1200" dirty="0">
                <a:solidFill>
                  <a:schemeClr val="accent1">
                    <a:lumMod val="50000"/>
                  </a:schemeClr>
                </a:solidFill>
                <a:latin typeface="Times New Roman" pitchFamily="18" charset="0"/>
                <a:cs typeface="Times New Roman" pitchFamily="18" charset="0"/>
              </a:rPr>
              <a:t> V3) – For voice input</a:t>
            </a:r>
          </a:p>
          <a:p>
            <a:pPr marL="342900" indent="-228600">
              <a:buClr>
                <a:schemeClr val="tx1">
                  <a:lumMod val="85000"/>
                  <a:lumOff val="15000"/>
                </a:schemeClr>
              </a:buClr>
              <a:buSzPct val="115000"/>
              <a:buFont typeface="+mj-lt"/>
              <a:buAutoNum type="arabicPeriod"/>
            </a:pPr>
            <a:r>
              <a:rPr lang="en-US" sz="1200" dirty="0">
                <a:solidFill>
                  <a:schemeClr val="accent1">
                    <a:lumMod val="50000"/>
                  </a:schemeClr>
                </a:solidFill>
                <a:latin typeface="Times New Roman" pitchFamily="18" charset="0"/>
                <a:cs typeface="Times New Roman" pitchFamily="18" charset="0"/>
              </a:rPr>
              <a:t>Relay Modules – To switch pumps and solenoid valves</a:t>
            </a:r>
          </a:p>
          <a:p>
            <a:pPr marL="342900" indent="-228600">
              <a:buClr>
                <a:schemeClr val="tx1">
                  <a:lumMod val="85000"/>
                  <a:lumOff val="15000"/>
                </a:schemeClr>
              </a:buClr>
              <a:buSzPct val="115000"/>
              <a:buFont typeface="+mj-lt"/>
              <a:buAutoNum type="arabicPeriod"/>
            </a:pPr>
            <a:r>
              <a:rPr lang="en-US" sz="1200" dirty="0">
                <a:solidFill>
                  <a:schemeClr val="accent1">
                    <a:lumMod val="50000"/>
                  </a:schemeClr>
                </a:solidFill>
                <a:latin typeface="Times New Roman" pitchFamily="18" charset="0"/>
                <a:cs typeface="Times New Roman" pitchFamily="18" charset="0"/>
              </a:rPr>
              <a:t>12V DC Water Pumps – For water movement</a:t>
            </a:r>
          </a:p>
          <a:p>
            <a:pPr marL="342900" indent="-228600">
              <a:buClr>
                <a:schemeClr val="tx1">
                  <a:lumMod val="85000"/>
                  <a:lumOff val="15000"/>
                </a:schemeClr>
              </a:buClr>
              <a:buSzPct val="115000"/>
              <a:buFont typeface="+mj-lt"/>
              <a:buAutoNum type="arabicPeriod"/>
            </a:pPr>
            <a:r>
              <a:rPr lang="en-US" sz="1200" dirty="0">
                <a:solidFill>
                  <a:schemeClr val="accent1">
                    <a:lumMod val="50000"/>
                  </a:schemeClr>
                </a:solidFill>
                <a:latin typeface="Times New Roman" pitchFamily="18" charset="0"/>
                <a:cs typeface="Times New Roman" pitchFamily="18" charset="0"/>
              </a:rPr>
              <a:t>Solenoid Valves – To control hot/cold water flow</a:t>
            </a:r>
          </a:p>
          <a:p>
            <a:pPr marL="342900" indent="-228600">
              <a:buClr>
                <a:schemeClr val="tx1">
                  <a:lumMod val="85000"/>
                  <a:lumOff val="15000"/>
                </a:schemeClr>
              </a:buClr>
              <a:buSzPct val="115000"/>
              <a:buFont typeface="+mj-lt"/>
              <a:buAutoNum type="arabicPeriod"/>
            </a:pPr>
            <a:r>
              <a:rPr lang="en-US" sz="1200" dirty="0">
                <a:solidFill>
                  <a:schemeClr val="accent1">
                    <a:lumMod val="50000"/>
                  </a:schemeClr>
                </a:solidFill>
                <a:latin typeface="Times New Roman" pitchFamily="18" charset="0"/>
                <a:cs typeface="Times New Roman" pitchFamily="18" charset="0"/>
              </a:rPr>
              <a:t>IR Sensor – Glass detection before dispensing</a:t>
            </a:r>
          </a:p>
          <a:p>
            <a:pPr marL="342900" indent="-228600">
              <a:buClr>
                <a:schemeClr val="tx1">
                  <a:lumMod val="85000"/>
                  <a:lumOff val="15000"/>
                </a:schemeClr>
              </a:buClr>
              <a:buSzPct val="115000"/>
              <a:buFont typeface="+mj-lt"/>
              <a:buAutoNum type="arabicPeriod"/>
            </a:pPr>
            <a:r>
              <a:rPr lang="en-US" sz="1200" dirty="0">
                <a:solidFill>
                  <a:schemeClr val="accent1">
                    <a:lumMod val="50000"/>
                  </a:schemeClr>
                </a:solidFill>
                <a:latin typeface="Times New Roman" pitchFamily="18" charset="0"/>
                <a:cs typeface="Times New Roman" pitchFamily="18" charset="0"/>
              </a:rPr>
              <a:t>Power Supply &amp; Voltage </a:t>
            </a:r>
            <a:r>
              <a:rPr lang="en-US" sz="1200" dirty="0" smtClean="0">
                <a:solidFill>
                  <a:schemeClr val="accent1">
                    <a:lumMod val="50000"/>
                  </a:schemeClr>
                </a:solidFill>
                <a:latin typeface="Times New Roman" pitchFamily="18" charset="0"/>
                <a:cs typeface="Times New Roman" pitchFamily="18" charset="0"/>
              </a:rPr>
              <a:t>Regulators</a:t>
            </a:r>
          </a:p>
          <a:p>
            <a:endParaRPr lang="en-US" sz="1200" dirty="0">
              <a:solidFill>
                <a:schemeClr val="accent1">
                  <a:lumMod val="50000"/>
                </a:schemeClr>
              </a:solidFill>
              <a:latin typeface="Times New Roman" pitchFamily="18" charset="0"/>
              <a:cs typeface="Times New Roman" pitchFamily="18" charset="0"/>
            </a:endParaRPr>
          </a:p>
          <a:p>
            <a:pPr>
              <a:buClr>
                <a:schemeClr val="tx1">
                  <a:lumMod val="85000"/>
                  <a:lumOff val="15000"/>
                </a:schemeClr>
              </a:buClr>
              <a:buSzPct val="120000"/>
              <a:buFont typeface="Wingdings" pitchFamily="2" charset="2"/>
              <a:buChar char="§"/>
            </a:pPr>
            <a:r>
              <a:rPr lang="en-US" sz="1200" dirty="0" smtClean="0">
                <a:solidFill>
                  <a:schemeClr val="accent1">
                    <a:lumMod val="50000"/>
                  </a:schemeClr>
                </a:solidFill>
                <a:latin typeface="Times New Roman" pitchFamily="18" charset="0"/>
                <a:cs typeface="Times New Roman" pitchFamily="18" charset="0"/>
              </a:rPr>
              <a:t> </a:t>
            </a:r>
            <a:r>
              <a:rPr lang="en-US" sz="1200" b="1" dirty="0">
                <a:solidFill>
                  <a:schemeClr val="accent1">
                    <a:lumMod val="50000"/>
                  </a:schemeClr>
                </a:solidFill>
                <a:latin typeface="Times New Roman" pitchFamily="18" charset="0"/>
                <a:cs typeface="Times New Roman" pitchFamily="18" charset="0"/>
              </a:rPr>
              <a:t>Software &amp; Platforms</a:t>
            </a:r>
            <a:r>
              <a:rPr lang="en-US" sz="1200" b="1" dirty="0" smtClean="0">
                <a:solidFill>
                  <a:schemeClr val="accent1">
                    <a:lumMod val="50000"/>
                  </a:schemeClr>
                </a:solidFill>
                <a:latin typeface="Times New Roman" pitchFamily="18" charset="0"/>
                <a:cs typeface="Times New Roman" pitchFamily="18" charset="0"/>
              </a:rPr>
              <a:t>:</a:t>
            </a:r>
          </a:p>
          <a:p>
            <a:pPr marL="114300" indent="0">
              <a:buNone/>
            </a:pPr>
            <a:endParaRPr lang="en-US" sz="1200" dirty="0">
              <a:solidFill>
                <a:schemeClr val="accent1">
                  <a:lumMod val="50000"/>
                </a:schemeClr>
              </a:solidFill>
              <a:latin typeface="Times New Roman" pitchFamily="18" charset="0"/>
              <a:cs typeface="Times New Roman" pitchFamily="18" charset="0"/>
            </a:endParaRPr>
          </a:p>
          <a:p>
            <a:pPr marL="342900" indent="-228600">
              <a:buClr>
                <a:schemeClr val="tx1">
                  <a:lumMod val="85000"/>
                  <a:lumOff val="15000"/>
                </a:schemeClr>
              </a:buClr>
              <a:buSzPct val="120000"/>
              <a:buFont typeface="+mj-lt"/>
              <a:buAutoNum type="arabicPeriod"/>
            </a:pPr>
            <a:r>
              <a:rPr lang="en-US" sz="1200" dirty="0" err="1">
                <a:solidFill>
                  <a:schemeClr val="accent1">
                    <a:lumMod val="50000"/>
                  </a:schemeClr>
                </a:solidFill>
                <a:latin typeface="Times New Roman" pitchFamily="18" charset="0"/>
                <a:cs typeface="Times New Roman" pitchFamily="18" charset="0"/>
              </a:rPr>
              <a:t>Arduino</a:t>
            </a:r>
            <a:r>
              <a:rPr lang="en-US" sz="1200" dirty="0">
                <a:solidFill>
                  <a:schemeClr val="accent1">
                    <a:lumMod val="50000"/>
                  </a:schemeClr>
                </a:solidFill>
                <a:latin typeface="Times New Roman" pitchFamily="18" charset="0"/>
                <a:cs typeface="Times New Roman" pitchFamily="18" charset="0"/>
              </a:rPr>
              <a:t> IDE – Code development and uploading to </a:t>
            </a:r>
            <a:r>
              <a:rPr lang="en-US" sz="1200" dirty="0" smtClean="0">
                <a:solidFill>
                  <a:schemeClr val="accent1">
                    <a:lumMod val="50000"/>
                  </a:schemeClr>
                </a:solidFill>
                <a:latin typeface="Times New Roman" pitchFamily="18" charset="0"/>
                <a:cs typeface="Times New Roman" pitchFamily="18" charset="0"/>
              </a:rPr>
              <a:t>ESP8266</a:t>
            </a:r>
            <a:endParaRPr lang="en-US" sz="1200" dirty="0">
              <a:solidFill>
                <a:schemeClr val="accent1">
                  <a:lumMod val="50000"/>
                </a:schemeClr>
              </a:solidFill>
              <a:latin typeface="Times New Roman" pitchFamily="18" charset="0"/>
              <a:cs typeface="Times New Roman" pitchFamily="18" charset="0"/>
            </a:endParaRPr>
          </a:p>
          <a:p>
            <a:pPr marL="342900" indent="-228600">
              <a:buClr>
                <a:schemeClr val="tx1">
                  <a:lumMod val="85000"/>
                  <a:lumOff val="15000"/>
                </a:schemeClr>
              </a:buClr>
              <a:buSzPct val="120000"/>
              <a:buFont typeface="+mj-lt"/>
              <a:buAutoNum type="arabicPeriod"/>
            </a:pPr>
            <a:r>
              <a:rPr lang="en-US" sz="1200" dirty="0">
                <a:solidFill>
                  <a:schemeClr val="accent1">
                    <a:lumMod val="50000"/>
                  </a:schemeClr>
                </a:solidFill>
                <a:latin typeface="Times New Roman" pitchFamily="18" charset="0"/>
                <a:cs typeface="Times New Roman" pitchFamily="18" charset="0"/>
              </a:rPr>
              <a:t>C/C++ – For programming the microcontroller logic</a:t>
            </a:r>
          </a:p>
          <a:p>
            <a:pPr marL="342900" indent="-228600">
              <a:buClr>
                <a:schemeClr val="tx1">
                  <a:lumMod val="85000"/>
                  <a:lumOff val="15000"/>
                </a:schemeClr>
              </a:buClr>
              <a:buSzPct val="120000"/>
              <a:buFont typeface="+mj-lt"/>
              <a:buAutoNum type="arabicPeriod"/>
            </a:pPr>
            <a:r>
              <a:rPr lang="en-US" sz="1200" dirty="0">
                <a:solidFill>
                  <a:schemeClr val="accent1">
                    <a:lumMod val="50000"/>
                  </a:schemeClr>
                </a:solidFill>
                <a:latin typeface="Times New Roman" pitchFamily="18" charset="0"/>
                <a:cs typeface="Times New Roman" pitchFamily="18" charset="0"/>
              </a:rPr>
              <a:t>Android IDE </a:t>
            </a:r>
            <a:r>
              <a:rPr lang="en-US" sz="1200" i="1" dirty="0">
                <a:solidFill>
                  <a:schemeClr val="accent1">
                    <a:lumMod val="50000"/>
                  </a:schemeClr>
                </a:solidFill>
                <a:latin typeface="Times New Roman" pitchFamily="18" charset="0"/>
                <a:cs typeface="Times New Roman" pitchFamily="18" charset="0"/>
              </a:rPr>
              <a:t>(planned for future mobile control integration)</a:t>
            </a:r>
            <a:endParaRPr lang="en-US" sz="1200" dirty="0">
              <a:solidFill>
                <a:schemeClr val="accent1">
                  <a:lumMod val="50000"/>
                </a:schemeClr>
              </a:solidFill>
              <a:latin typeface="Times New Roman" pitchFamily="18" charset="0"/>
              <a:cs typeface="Times New Roman" pitchFamily="18" charset="0"/>
            </a:endParaRPr>
          </a:p>
          <a:p>
            <a:pPr marL="342900" indent="-228600">
              <a:buClr>
                <a:schemeClr val="tx1">
                  <a:lumMod val="85000"/>
                  <a:lumOff val="15000"/>
                </a:schemeClr>
              </a:buClr>
              <a:buSzPct val="120000"/>
              <a:buFont typeface="+mj-lt"/>
              <a:buAutoNum type="arabicPeriod"/>
            </a:pPr>
            <a:r>
              <a:rPr lang="en-US" sz="1200" dirty="0">
                <a:solidFill>
                  <a:schemeClr val="accent1">
                    <a:lumMod val="50000"/>
                  </a:schemeClr>
                </a:solidFill>
                <a:latin typeface="Times New Roman" pitchFamily="18" charset="0"/>
                <a:cs typeface="Times New Roman" pitchFamily="18" charset="0"/>
              </a:rPr>
              <a:t>Serial Monitor – For testing and debugging sensor/voice module responses</a:t>
            </a:r>
          </a:p>
          <a:p>
            <a:pPr marL="457200" lvl="0" indent="-298450" algn="l" rtl="0">
              <a:spcBef>
                <a:spcPts val="0"/>
              </a:spcBef>
              <a:spcAft>
                <a:spcPts val="0"/>
              </a:spcAft>
              <a:buClr>
                <a:schemeClr val="dk1"/>
              </a:buClr>
              <a:buSzPts val="1100"/>
              <a:buChar char="●"/>
            </a:pPr>
            <a:endParaRPr sz="1100" b="1" dirty="0">
              <a:solidFill>
                <a:schemeClr val="dk1"/>
              </a:solidFill>
            </a:endParaRPr>
          </a:p>
          <a:p>
            <a:pPr marL="0" lvl="0" indent="0" algn="l" rtl="0">
              <a:spcBef>
                <a:spcPts val="1200"/>
              </a:spcBef>
              <a:spcAft>
                <a:spcPts val="12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Google Shape;93;p18"/>
          <p:cNvSpPr txBox="1">
            <a:spLocks noGrp="1"/>
          </p:cNvSpPr>
          <p:nvPr>
            <p:ph type="body" idx="1"/>
          </p:nvPr>
        </p:nvSpPr>
        <p:spPr>
          <a:xfrm>
            <a:off x="348344" y="783771"/>
            <a:ext cx="8011886" cy="3483428"/>
          </a:xfrm>
          <a:prstGeom prst="rect">
            <a:avLst/>
          </a:prstGeom>
        </p:spPr>
        <p:txBody>
          <a:bodyPr spcFirstLastPara="1" wrap="square" lIns="91425" tIns="91425" rIns="91425" bIns="91425" anchor="t" anchorCtr="0">
            <a:normAutofit/>
          </a:bodyPr>
          <a:lstStyle/>
          <a:p>
            <a:pPr marL="457200" lvl="0" indent="0" algn="l" rtl="0">
              <a:spcBef>
                <a:spcPts val="1200"/>
              </a:spcBef>
              <a:spcAft>
                <a:spcPts val="0"/>
              </a:spcAft>
              <a:buNone/>
            </a:pPr>
            <a:endParaRPr sz="1100" b="1" dirty="0">
              <a:solidFill>
                <a:schemeClr val="dk1"/>
              </a:solidFill>
            </a:endParaRPr>
          </a:p>
          <a:p>
            <a:pPr marL="0" lvl="0" indent="0" algn="l" rtl="0">
              <a:spcBef>
                <a:spcPts val="1200"/>
              </a:spcBef>
              <a:spcAft>
                <a:spcPts val="1200"/>
              </a:spcAft>
              <a:buNone/>
            </a:pPr>
            <a:endParaRP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533401"/>
            <a:ext cx="8401050" cy="3733798"/>
          </a:xfrm>
          <a:prstGeom prst="rect">
            <a:avLst/>
          </a:prstGeom>
        </p:spPr>
      </p:pic>
      <p:sp>
        <p:nvSpPr>
          <p:cNvPr id="3" name="TextBox 2"/>
          <p:cNvSpPr txBox="1"/>
          <p:nvPr/>
        </p:nvSpPr>
        <p:spPr>
          <a:xfrm>
            <a:off x="2438400" y="4441371"/>
            <a:ext cx="3004457" cy="276999"/>
          </a:xfrm>
          <a:prstGeom prst="rect">
            <a:avLst/>
          </a:prstGeom>
          <a:noFill/>
        </p:spPr>
        <p:txBody>
          <a:bodyPr wrap="square" rtlCol="0">
            <a:spAutoFit/>
          </a:bodyPr>
          <a:lstStyle/>
          <a:p>
            <a:pPr algn="ctr"/>
            <a:r>
              <a:rPr lang="en-US" sz="1200" i="1" dirty="0" smtClean="0">
                <a:solidFill>
                  <a:schemeClr val="accent1">
                    <a:lumMod val="50000"/>
                  </a:schemeClr>
                </a:solidFill>
                <a:latin typeface="Times New Roman" pitchFamily="18" charset="0"/>
                <a:cs typeface="Times New Roman" pitchFamily="18" charset="0"/>
              </a:rPr>
              <a:t>Fig : </a:t>
            </a:r>
            <a:r>
              <a:rPr lang="en-US" sz="1200" i="1" dirty="0">
                <a:solidFill>
                  <a:schemeClr val="accent1">
                    <a:lumMod val="50000"/>
                  </a:schemeClr>
                </a:solidFill>
                <a:latin typeface="Times New Roman" pitchFamily="18" charset="0"/>
                <a:cs typeface="Times New Roman" pitchFamily="18" charset="0"/>
              </a:rPr>
              <a:t>B</a:t>
            </a:r>
            <a:r>
              <a:rPr lang="en-US" sz="1200" i="1" dirty="0" smtClean="0">
                <a:solidFill>
                  <a:schemeClr val="accent1">
                    <a:lumMod val="50000"/>
                  </a:schemeClr>
                </a:solidFill>
                <a:latin typeface="Times New Roman" pitchFamily="18" charset="0"/>
                <a:cs typeface="Times New Roman" pitchFamily="18" charset="0"/>
              </a:rPr>
              <a:t>lock Diagram</a:t>
            </a:r>
            <a:endParaRPr lang="en-US" sz="1200" i="1" dirty="0">
              <a:solidFill>
                <a:schemeClr val="accent1">
                  <a:lumMod val="50000"/>
                </a:schemeClr>
              </a:solidFill>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372500"/>
            <a:ext cx="8520600" cy="597884"/>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dirty="0"/>
              <a:t>Conclusion &amp; Future Scope</a:t>
            </a:r>
            <a:endParaRPr dirty="0"/>
          </a:p>
        </p:txBody>
      </p:sp>
      <p:sp>
        <p:nvSpPr>
          <p:cNvPr id="99" name="Google Shape;99;p19"/>
          <p:cNvSpPr txBox="1">
            <a:spLocks noGrp="1"/>
          </p:cNvSpPr>
          <p:nvPr>
            <p:ph type="body" idx="1"/>
          </p:nvPr>
        </p:nvSpPr>
        <p:spPr>
          <a:xfrm>
            <a:off x="311700" y="1063690"/>
            <a:ext cx="8520600" cy="3505035"/>
          </a:xfrm>
          <a:prstGeom prst="rect">
            <a:avLst/>
          </a:prstGeom>
        </p:spPr>
        <p:txBody>
          <a:bodyPr spcFirstLastPara="1" wrap="square" lIns="91425" tIns="91425" rIns="91425" bIns="91425" anchor="t" anchorCtr="0">
            <a:normAutofit/>
          </a:bodyPr>
          <a:lstStyle/>
          <a:p>
            <a:pPr>
              <a:buClr>
                <a:schemeClr val="tx1">
                  <a:lumMod val="85000"/>
                  <a:lumOff val="15000"/>
                </a:schemeClr>
              </a:buClr>
              <a:buFont typeface="Wingdings" pitchFamily="2" charset="2"/>
              <a:buChar char="§"/>
            </a:pPr>
            <a:r>
              <a:rPr lang="en-US" sz="1200" b="1" dirty="0" smtClean="0">
                <a:solidFill>
                  <a:schemeClr val="tx1"/>
                </a:solidFill>
                <a:latin typeface="Times New Roman" pitchFamily="18" charset="0"/>
                <a:cs typeface="Times New Roman" pitchFamily="18" charset="0"/>
              </a:rPr>
              <a:t>Summary of Key Findings (What did you achieve?)</a:t>
            </a:r>
          </a:p>
          <a:p>
            <a:pPr>
              <a:buClr>
                <a:schemeClr val="tx1">
                  <a:lumMod val="85000"/>
                  <a:lumOff val="15000"/>
                </a:schemeClr>
              </a:buClr>
              <a:buFont typeface="Wingdings" pitchFamily="2" charset="2"/>
              <a:buChar char="§"/>
            </a:pPr>
            <a:endParaRPr lang="en-US" sz="1200" b="1" dirty="0" smtClean="0">
              <a:solidFill>
                <a:schemeClr val="tx1"/>
              </a:solidFill>
              <a:latin typeface="Times New Roman" pitchFamily="18" charset="0"/>
              <a:cs typeface="Times New Roman" pitchFamily="18" charset="0"/>
            </a:endParaRPr>
          </a:p>
          <a:p>
            <a:pPr marL="342900" indent="-228600">
              <a:buClr>
                <a:schemeClr val="tx1">
                  <a:lumMod val="85000"/>
                  <a:lumOff val="15000"/>
                </a:schemeClr>
              </a:buClr>
              <a:buSzPct val="120000"/>
              <a:buFont typeface="+mj-lt"/>
              <a:buAutoNum type="arabicPeriod"/>
            </a:pPr>
            <a:r>
              <a:rPr lang="en-US" sz="1200" dirty="0" smtClean="0">
                <a:solidFill>
                  <a:schemeClr val="tx1"/>
                </a:solidFill>
                <a:latin typeface="Times New Roman" pitchFamily="18" charset="0"/>
                <a:cs typeface="Times New Roman" pitchFamily="18" charset="0"/>
              </a:rPr>
              <a:t>Successfully </a:t>
            </a:r>
            <a:r>
              <a:rPr lang="en-US" sz="1200" dirty="0">
                <a:solidFill>
                  <a:schemeClr val="tx1"/>
                </a:solidFill>
                <a:latin typeface="Times New Roman" pitchFamily="18" charset="0"/>
                <a:cs typeface="Times New Roman" pitchFamily="18" charset="0"/>
              </a:rPr>
              <a:t>built a voice-controlled water dispenser using ESP8266 and voice recognition module.</a:t>
            </a:r>
          </a:p>
          <a:p>
            <a:pPr marL="342900" indent="-228600">
              <a:buClr>
                <a:schemeClr val="tx1">
                  <a:lumMod val="85000"/>
                  <a:lumOff val="15000"/>
                </a:schemeClr>
              </a:buClr>
              <a:buSzPct val="120000"/>
              <a:buFont typeface="+mj-lt"/>
              <a:buAutoNum type="arabicPeriod"/>
            </a:pPr>
            <a:r>
              <a:rPr lang="en-US" sz="1200" dirty="0">
                <a:solidFill>
                  <a:schemeClr val="tx1"/>
                </a:solidFill>
                <a:latin typeface="Times New Roman" pitchFamily="18" charset="0"/>
                <a:cs typeface="Times New Roman" pitchFamily="18" charset="0"/>
              </a:rPr>
              <a:t>Demonstrated hands-free operation for dispensing hot and cold water based on voice commands.</a:t>
            </a:r>
          </a:p>
          <a:p>
            <a:pPr marL="342900" indent="-228600">
              <a:buClr>
                <a:schemeClr val="tx1">
                  <a:lumMod val="85000"/>
                  <a:lumOff val="15000"/>
                </a:schemeClr>
              </a:buClr>
              <a:buSzPct val="120000"/>
              <a:buFont typeface="+mj-lt"/>
              <a:buAutoNum type="arabicPeriod"/>
            </a:pPr>
            <a:r>
              <a:rPr lang="en-US" sz="1200" dirty="0">
                <a:solidFill>
                  <a:schemeClr val="tx1"/>
                </a:solidFill>
                <a:latin typeface="Times New Roman" pitchFamily="18" charset="0"/>
                <a:cs typeface="Times New Roman" pitchFamily="18" charset="0"/>
              </a:rPr>
              <a:t>Achieved a low-cost and user-friendly solution ideal for homes, hospitals, and public use.</a:t>
            </a:r>
          </a:p>
          <a:p>
            <a:pPr marL="342900" indent="-228600">
              <a:buClr>
                <a:schemeClr val="tx1">
                  <a:lumMod val="85000"/>
                  <a:lumOff val="15000"/>
                </a:schemeClr>
              </a:buClr>
              <a:buSzPct val="120000"/>
              <a:buFont typeface="+mj-lt"/>
              <a:buAutoNum type="arabicPeriod"/>
            </a:pPr>
            <a:r>
              <a:rPr lang="en-US" sz="1200" dirty="0">
                <a:solidFill>
                  <a:schemeClr val="tx1"/>
                </a:solidFill>
                <a:latin typeface="Times New Roman" pitchFamily="18" charset="0"/>
                <a:cs typeface="Times New Roman" pitchFamily="18" charset="0"/>
              </a:rPr>
              <a:t>Proved the concept of integrating </a:t>
            </a:r>
            <a:r>
              <a:rPr lang="en-US" sz="1200" dirty="0" err="1">
                <a:solidFill>
                  <a:schemeClr val="tx1"/>
                </a:solidFill>
                <a:latin typeface="Times New Roman" pitchFamily="18" charset="0"/>
                <a:cs typeface="Times New Roman" pitchFamily="18" charset="0"/>
              </a:rPr>
              <a:t>IoT</a:t>
            </a:r>
            <a:r>
              <a:rPr lang="en-US" sz="1200" dirty="0">
                <a:solidFill>
                  <a:schemeClr val="tx1"/>
                </a:solidFill>
                <a:latin typeface="Times New Roman" pitchFamily="18" charset="0"/>
                <a:cs typeface="Times New Roman" pitchFamily="18" charset="0"/>
              </a:rPr>
              <a:t> and smart automation in daily appliances</a:t>
            </a:r>
            <a:r>
              <a:rPr lang="en-US" sz="1200" dirty="0" smtClean="0">
                <a:solidFill>
                  <a:schemeClr val="tx1"/>
                </a:solidFill>
                <a:latin typeface="Times New Roman" pitchFamily="18" charset="0"/>
                <a:cs typeface="Times New Roman" pitchFamily="18" charset="0"/>
              </a:rPr>
              <a:t>.</a:t>
            </a:r>
          </a:p>
          <a:p>
            <a:pPr marL="342900" indent="-228600">
              <a:buClr>
                <a:schemeClr val="tx1">
                  <a:lumMod val="85000"/>
                  <a:lumOff val="15000"/>
                </a:schemeClr>
              </a:buClr>
              <a:buSzPct val="120000"/>
              <a:buFont typeface="+mj-lt"/>
              <a:buAutoNum type="arabicPeriod"/>
            </a:pPr>
            <a:endParaRPr lang="en-US" sz="1200" b="1" dirty="0">
              <a:solidFill>
                <a:schemeClr val="tx1"/>
              </a:solidFill>
              <a:latin typeface="Times New Roman" pitchFamily="18" charset="0"/>
              <a:cs typeface="Times New Roman" pitchFamily="18" charset="0"/>
            </a:endParaRPr>
          </a:p>
          <a:p>
            <a:pPr>
              <a:buClr>
                <a:schemeClr val="tx1">
                  <a:lumMod val="85000"/>
                  <a:lumOff val="15000"/>
                </a:schemeClr>
              </a:buClr>
              <a:buFont typeface="Wingdings" pitchFamily="2" charset="2"/>
              <a:buChar char="§"/>
            </a:pPr>
            <a:r>
              <a:rPr lang="en-US" sz="1200" b="1" dirty="0" smtClean="0">
                <a:solidFill>
                  <a:schemeClr val="tx1"/>
                </a:solidFill>
                <a:latin typeface="Times New Roman" pitchFamily="18" charset="0"/>
                <a:cs typeface="Times New Roman" pitchFamily="18" charset="0"/>
              </a:rPr>
              <a:t>Challenges </a:t>
            </a:r>
            <a:r>
              <a:rPr lang="en-US" sz="1200" b="1" dirty="0">
                <a:solidFill>
                  <a:schemeClr val="tx1"/>
                </a:solidFill>
                <a:latin typeface="Times New Roman" pitchFamily="18" charset="0"/>
                <a:cs typeface="Times New Roman" pitchFamily="18" charset="0"/>
              </a:rPr>
              <a:t>Faced (Difficulties during research</a:t>
            </a:r>
            <a:r>
              <a:rPr lang="en-US" sz="1200" b="1" dirty="0" smtClean="0">
                <a:solidFill>
                  <a:schemeClr val="tx1"/>
                </a:solidFill>
                <a:latin typeface="Times New Roman" pitchFamily="18" charset="0"/>
                <a:cs typeface="Times New Roman" pitchFamily="18" charset="0"/>
              </a:rPr>
              <a:t>)</a:t>
            </a:r>
          </a:p>
          <a:p>
            <a:pPr>
              <a:buClr>
                <a:schemeClr val="tx1">
                  <a:lumMod val="85000"/>
                  <a:lumOff val="15000"/>
                </a:schemeClr>
              </a:buClr>
              <a:buFont typeface="Wingdings" pitchFamily="2" charset="2"/>
              <a:buChar char="§"/>
            </a:pPr>
            <a:endParaRPr lang="en-US" sz="1200" b="1" dirty="0">
              <a:solidFill>
                <a:schemeClr val="tx1"/>
              </a:solidFill>
              <a:latin typeface="Times New Roman" pitchFamily="18" charset="0"/>
              <a:cs typeface="Times New Roman" pitchFamily="18" charset="0"/>
            </a:endParaRPr>
          </a:p>
          <a:p>
            <a:pPr>
              <a:buClr>
                <a:schemeClr val="tx1">
                  <a:lumMod val="85000"/>
                  <a:lumOff val="15000"/>
                </a:schemeClr>
              </a:buClr>
              <a:buSzPct val="120000"/>
              <a:buFont typeface="+mj-lt"/>
              <a:buAutoNum type="arabicPeriod"/>
            </a:pPr>
            <a:r>
              <a:rPr lang="en-US" sz="1200" dirty="0" smtClean="0">
                <a:solidFill>
                  <a:schemeClr val="tx1"/>
                </a:solidFill>
                <a:latin typeface="Times New Roman" pitchFamily="18" charset="0"/>
                <a:cs typeface="Times New Roman" pitchFamily="18" charset="0"/>
              </a:rPr>
              <a:t>Difficulty in accurate voice recognition in noisy environments.</a:t>
            </a:r>
          </a:p>
          <a:p>
            <a:pPr>
              <a:buClr>
                <a:schemeClr val="tx1">
                  <a:lumMod val="85000"/>
                  <a:lumOff val="15000"/>
                </a:schemeClr>
              </a:buClr>
              <a:buSzPct val="120000"/>
              <a:buFont typeface="+mj-lt"/>
              <a:buAutoNum type="arabicPeriod"/>
            </a:pPr>
            <a:r>
              <a:rPr lang="en-US" sz="1200" dirty="0" smtClean="0">
                <a:solidFill>
                  <a:schemeClr val="tx1"/>
                </a:solidFill>
                <a:latin typeface="Times New Roman" pitchFamily="18" charset="0"/>
                <a:cs typeface="Times New Roman" pitchFamily="18" charset="0"/>
              </a:rPr>
              <a:t>Limited range and vocabulary support from the Voice Recognition Module V3.</a:t>
            </a:r>
          </a:p>
          <a:p>
            <a:pPr>
              <a:buClr>
                <a:schemeClr val="tx1">
                  <a:lumMod val="85000"/>
                  <a:lumOff val="15000"/>
                </a:schemeClr>
              </a:buClr>
              <a:buSzPct val="120000"/>
              <a:buFont typeface="+mj-lt"/>
              <a:buAutoNum type="arabicPeriod"/>
            </a:pPr>
            <a:r>
              <a:rPr lang="en-US" sz="1200" dirty="0" smtClean="0">
                <a:solidFill>
                  <a:schemeClr val="tx1"/>
                </a:solidFill>
                <a:latin typeface="Times New Roman" pitchFamily="18" charset="0"/>
                <a:cs typeface="Times New Roman" pitchFamily="18" charset="0"/>
              </a:rPr>
              <a:t>Issues with relay timing and overheating during prolonged hot water dispensing.</a:t>
            </a:r>
          </a:p>
          <a:p>
            <a:pPr marL="114300" indent="0">
              <a:buClr>
                <a:schemeClr val="tx1">
                  <a:lumMod val="85000"/>
                  <a:lumOff val="15000"/>
                </a:schemeClr>
              </a:buClr>
              <a:buSzPct val="120000"/>
              <a:buNone/>
            </a:pPr>
            <a:endParaRPr lang="en-US" sz="1200" dirty="0" smtClean="0">
              <a:solidFill>
                <a:schemeClr val="tx1"/>
              </a:solidFill>
              <a:latin typeface="Times New Roman" pitchFamily="18" charset="0"/>
              <a:cs typeface="Times New Roman" pitchFamily="18" charset="0"/>
            </a:endParaRPr>
          </a:p>
          <a:p>
            <a:pPr>
              <a:buClr>
                <a:schemeClr val="tx1">
                  <a:lumMod val="85000"/>
                  <a:lumOff val="15000"/>
                </a:schemeClr>
              </a:buClr>
              <a:buFont typeface="Wingdings" pitchFamily="2" charset="2"/>
              <a:buChar char="§"/>
            </a:pPr>
            <a:r>
              <a:rPr lang="en-US" sz="1200" dirty="0" smtClean="0">
                <a:solidFill>
                  <a:schemeClr val="tx1"/>
                </a:solidFill>
                <a:latin typeface="Times New Roman" pitchFamily="18" charset="0"/>
                <a:cs typeface="Times New Roman" pitchFamily="18" charset="0"/>
              </a:rPr>
              <a:t> </a:t>
            </a:r>
            <a:r>
              <a:rPr lang="en-US" sz="1200" b="1" dirty="0" smtClean="0">
                <a:solidFill>
                  <a:schemeClr val="tx1"/>
                </a:solidFill>
                <a:latin typeface="Times New Roman" pitchFamily="18" charset="0"/>
                <a:cs typeface="Times New Roman" pitchFamily="18" charset="0"/>
              </a:rPr>
              <a:t>Future Scope (How can this work be improved or extended?)</a:t>
            </a:r>
          </a:p>
          <a:p>
            <a:pPr>
              <a:buClr>
                <a:schemeClr val="tx1">
                  <a:lumMod val="85000"/>
                  <a:lumOff val="15000"/>
                </a:schemeClr>
              </a:buClr>
              <a:buFont typeface="Wingdings" pitchFamily="2" charset="2"/>
              <a:buChar char="§"/>
            </a:pPr>
            <a:endParaRPr lang="en-US" sz="1200" dirty="0">
              <a:solidFill>
                <a:schemeClr val="tx1"/>
              </a:solidFill>
              <a:latin typeface="Times New Roman" pitchFamily="18" charset="0"/>
              <a:cs typeface="Times New Roman" pitchFamily="18" charset="0"/>
            </a:endParaRPr>
          </a:p>
          <a:p>
            <a:pPr>
              <a:buClr>
                <a:schemeClr val="tx1">
                  <a:lumMod val="85000"/>
                  <a:lumOff val="15000"/>
                </a:schemeClr>
              </a:buClr>
              <a:buSzPct val="120000"/>
              <a:buFont typeface="+mj-lt"/>
              <a:buAutoNum type="arabicPeriod"/>
            </a:pPr>
            <a:r>
              <a:rPr lang="en-US" sz="1200" dirty="0">
                <a:solidFill>
                  <a:schemeClr val="tx1"/>
                </a:solidFill>
                <a:latin typeface="Times New Roman" pitchFamily="18" charset="0"/>
                <a:cs typeface="Times New Roman" pitchFamily="18" charset="0"/>
              </a:rPr>
              <a:t>Add mobile app integration for remote control and water temperature monitoring.</a:t>
            </a:r>
          </a:p>
          <a:p>
            <a:pPr>
              <a:buClr>
                <a:schemeClr val="tx1">
                  <a:lumMod val="85000"/>
                  <a:lumOff val="15000"/>
                </a:schemeClr>
              </a:buClr>
              <a:buSzPct val="120000"/>
              <a:buFont typeface="+mj-lt"/>
              <a:buAutoNum type="arabicPeriod"/>
            </a:pPr>
            <a:r>
              <a:rPr lang="en-US" sz="1200" dirty="0">
                <a:solidFill>
                  <a:schemeClr val="tx1"/>
                </a:solidFill>
                <a:latin typeface="Times New Roman" pitchFamily="18" charset="0"/>
                <a:cs typeface="Times New Roman" pitchFamily="18" charset="0"/>
              </a:rPr>
              <a:t>Implement AI voice assistants (like </a:t>
            </a:r>
            <a:r>
              <a:rPr lang="en-US" sz="1200" dirty="0" err="1">
                <a:solidFill>
                  <a:schemeClr val="tx1"/>
                </a:solidFill>
                <a:latin typeface="Times New Roman" pitchFamily="18" charset="0"/>
                <a:cs typeface="Times New Roman" pitchFamily="18" charset="0"/>
              </a:rPr>
              <a:t>Alexa</a:t>
            </a:r>
            <a:r>
              <a:rPr lang="en-US" sz="1200" dirty="0">
                <a:solidFill>
                  <a:schemeClr val="tx1"/>
                </a:solidFill>
                <a:latin typeface="Times New Roman" pitchFamily="18" charset="0"/>
                <a:cs typeface="Times New Roman" pitchFamily="18" charset="0"/>
              </a:rPr>
              <a:t> or Google Assistant) for smarter interaction.</a:t>
            </a:r>
          </a:p>
          <a:p>
            <a:pPr>
              <a:buClr>
                <a:schemeClr val="tx1">
                  <a:lumMod val="85000"/>
                  <a:lumOff val="15000"/>
                </a:schemeClr>
              </a:buClr>
              <a:buSzPct val="120000"/>
              <a:buFont typeface="+mj-lt"/>
              <a:buAutoNum type="arabicPeriod"/>
            </a:pPr>
            <a:r>
              <a:rPr lang="en-US" sz="1200" dirty="0">
                <a:solidFill>
                  <a:schemeClr val="tx1"/>
                </a:solidFill>
                <a:latin typeface="Times New Roman" pitchFamily="18" charset="0"/>
                <a:cs typeface="Times New Roman" pitchFamily="18" charset="0"/>
              </a:rPr>
              <a:t>Add temperature sensors and display for real-time hot/cold status.</a:t>
            </a:r>
          </a:p>
          <a:p>
            <a:pPr>
              <a:buClr>
                <a:schemeClr val="tx1">
                  <a:lumMod val="85000"/>
                  <a:lumOff val="15000"/>
                </a:schemeClr>
              </a:buClr>
              <a:buSzPct val="120000"/>
              <a:buFont typeface="+mj-lt"/>
              <a:buAutoNum type="arabicPeriod"/>
            </a:pPr>
            <a:r>
              <a:rPr lang="en-US" sz="1200" dirty="0">
                <a:solidFill>
                  <a:schemeClr val="tx1"/>
                </a:solidFill>
                <a:latin typeface="Times New Roman" pitchFamily="18" charset="0"/>
                <a:cs typeface="Times New Roman" pitchFamily="18" charset="0"/>
              </a:rPr>
              <a:t>Introduce water quality sensors for health monitoring.</a:t>
            </a:r>
          </a:p>
          <a:p>
            <a:pPr>
              <a:buClr>
                <a:schemeClr val="tx1">
                  <a:lumMod val="85000"/>
                  <a:lumOff val="15000"/>
                </a:schemeClr>
              </a:buClr>
              <a:buSzPct val="120000"/>
              <a:buFont typeface="+mj-lt"/>
              <a:buAutoNum type="arabicPeriod"/>
            </a:pPr>
            <a:r>
              <a:rPr lang="en-US" sz="1200" dirty="0">
                <a:solidFill>
                  <a:schemeClr val="tx1"/>
                </a:solidFill>
                <a:latin typeface="Times New Roman" pitchFamily="18" charset="0"/>
                <a:cs typeface="Times New Roman" pitchFamily="18" charset="0"/>
              </a:rPr>
              <a:t>Design a solar-powered version for energy efficiency and sustainability.</a:t>
            </a:r>
          </a:p>
          <a:p>
            <a:pPr marL="0" lvl="0" indent="0" algn="l" rtl="0">
              <a:spcBef>
                <a:spcPts val="1200"/>
              </a:spcBef>
              <a:spcAft>
                <a:spcPts val="0"/>
              </a:spcAft>
              <a:buNone/>
            </a:pPr>
            <a:endParaRPr sz="1100" b="1" dirty="0">
              <a:solidFill>
                <a:schemeClr val="dk1"/>
              </a:solidFill>
            </a:endParaRPr>
          </a:p>
          <a:p>
            <a:pPr marL="0" lvl="0" indent="0" algn="l" rtl="0">
              <a:spcBef>
                <a:spcPts val="1200"/>
              </a:spcBef>
              <a:spcAft>
                <a:spcPts val="12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prstGeom prst="rect">
            <a:avLst/>
          </a:prstGeom>
        </p:spPr>
        <p:txBody>
          <a:bodyPr spcFirstLastPara="1" wrap="square" lIns="91425" tIns="91425" rIns="91425" bIns="91425" anchor="b" anchorCtr="0">
            <a:normAutofit fontScale="90000"/>
          </a:bodyPr>
          <a:lstStyle/>
          <a:p>
            <a:pPr marL="0" lvl="0" indent="0" algn="l" rtl="0">
              <a:lnSpc>
                <a:spcPct val="115000"/>
              </a:lnSpc>
              <a:spcBef>
                <a:spcPts val="1400"/>
              </a:spcBef>
              <a:spcAft>
                <a:spcPts val="400"/>
              </a:spcAft>
              <a:buClr>
                <a:schemeClr val="dk1"/>
              </a:buClr>
              <a:buSzPts val="1100"/>
              <a:buFont typeface="Arial"/>
              <a:buNone/>
            </a:pPr>
            <a:r>
              <a:rPr lang="en" dirty="0"/>
              <a:t>References</a:t>
            </a:r>
            <a:endParaRPr dirty="0"/>
          </a:p>
        </p:txBody>
      </p:sp>
      <p:sp>
        <p:nvSpPr>
          <p:cNvPr id="105" name="Google Shape;105;p20"/>
          <p:cNvSpPr txBox="1">
            <a:spLocks noGrp="1"/>
          </p:cNvSpPr>
          <p:nvPr>
            <p:ph type="body" idx="1"/>
          </p:nvPr>
        </p:nvSpPr>
        <p:spPr>
          <a:xfrm>
            <a:off x="311700" y="1082351"/>
            <a:ext cx="8520600" cy="3486374"/>
          </a:xfrm>
          <a:prstGeom prst="rect">
            <a:avLst/>
          </a:prstGeom>
          <a:ln>
            <a:solidFill>
              <a:schemeClr val="tx1"/>
            </a:solidFill>
          </a:ln>
        </p:spPr>
        <p:txBody>
          <a:bodyPr spcFirstLastPara="1" wrap="square" lIns="91425" tIns="91425" rIns="91425" bIns="91425" anchor="t" anchorCtr="0">
            <a:normAutofit/>
          </a:bodyPr>
          <a:lstStyle/>
          <a:p>
            <a:pPr marL="114300" indent="0">
              <a:buNone/>
            </a:pPr>
            <a:r>
              <a:rPr lang="en-US" sz="1400" dirty="0" smtClean="0">
                <a:solidFill>
                  <a:schemeClr val="tx1"/>
                </a:solidFill>
                <a:latin typeface="Times New Roman" pitchFamily="18" charset="0"/>
                <a:cs typeface="Times New Roman" pitchFamily="18" charset="0"/>
              </a:rPr>
              <a:t>1. </a:t>
            </a:r>
            <a:r>
              <a:rPr lang="en-US" sz="1400" dirty="0" err="1" smtClean="0">
                <a:solidFill>
                  <a:schemeClr val="tx1"/>
                </a:solidFill>
                <a:latin typeface="Times New Roman" pitchFamily="18" charset="0"/>
                <a:cs typeface="Times New Roman" pitchFamily="18" charset="0"/>
              </a:rPr>
              <a:t>Mazidi</a:t>
            </a:r>
            <a:r>
              <a:rPr lang="en-US" sz="1400" dirty="0">
                <a:solidFill>
                  <a:schemeClr val="tx1"/>
                </a:solidFill>
                <a:latin typeface="Times New Roman" pitchFamily="18" charset="0"/>
                <a:cs typeface="Times New Roman" pitchFamily="18" charset="0"/>
              </a:rPr>
              <a:t>, M. A., &amp; </a:t>
            </a:r>
            <a:r>
              <a:rPr lang="en-US" sz="1400" dirty="0" err="1">
                <a:solidFill>
                  <a:schemeClr val="tx1"/>
                </a:solidFill>
                <a:latin typeface="Times New Roman" pitchFamily="18" charset="0"/>
                <a:cs typeface="Times New Roman" pitchFamily="18" charset="0"/>
              </a:rPr>
              <a:t>Naimi</a:t>
            </a:r>
            <a:r>
              <a:rPr lang="en-US" sz="1400" dirty="0">
                <a:solidFill>
                  <a:schemeClr val="tx1"/>
                </a:solidFill>
                <a:latin typeface="Times New Roman" pitchFamily="18" charset="0"/>
                <a:cs typeface="Times New Roman" pitchFamily="18" charset="0"/>
              </a:rPr>
              <a:t>, S. – </a:t>
            </a:r>
            <a:r>
              <a:rPr lang="en-US" sz="1400" i="1" dirty="0">
                <a:solidFill>
                  <a:schemeClr val="tx1"/>
                </a:solidFill>
                <a:latin typeface="Times New Roman" pitchFamily="18" charset="0"/>
                <a:cs typeface="Times New Roman" pitchFamily="18" charset="0"/>
              </a:rPr>
              <a:t>The 8051 Microcontroller and Embedded Systems</a:t>
            </a:r>
            <a:r>
              <a:rPr lang="en-US" sz="1400" dirty="0">
                <a:solidFill>
                  <a:schemeClr val="tx1"/>
                </a:solidFill>
                <a:latin typeface="Times New Roman" pitchFamily="18" charset="0"/>
                <a:cs typeface="Times New Roman" pitchFamily="18" charset="0"/>
              </a:rPr>
              <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 Basics of embedded system design using microcontrollers</a:t>
            </a:r>
            <a:r>
              <a:rPr lang="en-US" sz="1400" dirty="0" smtClean="0">
                <a:solidFill>
                  <a:schemeClr val="tx1"/>
                </a:solidFill>
                <a:latin typeface="Times New Roman" pitchFamily="18" charset="0"/>
                <a:cs typeface="Times New Roman" pitchFamily="18" charset="0"/>
              </a:rPr>
              <a:t>.</a:t>
            </a:r>
          </a:p>
          <a:p>
            <a:pPr>
              <a:buAutoNum type="arabicPeriod"/>
            </a:pPr>
            <a:endParaRPr lang="en-US" sz="1400" dirty="0">
              <a:solidFill>
                <a:schemeClr val="tx1"/>
              </a:solidFill>
              <a:latin typeface="Times New Roman" pitchFamily="18" charset="0"/>
              <a:cs typeface="Times New Roman" pitchFamily="18" charset="0"/>
            </a:endParaRPr>
          </a:p>
          <a:p>
            <a:pPr marL="114300" indent="0">
              <a:buNone/>
            </a:pPr>
            <a:r>
              <a:rPr lang="en-US" sz="1400" dirty="0" smtClean="0">
                <a:solidFill>
                  <a:schemeClr val="tx1"/>
                </a:solidFill>
                <a:latin typeface="Times New Roman" pitchFamily="18" charset="0"/>
                <a:cs typeface="Times New Roman" pitchFamily="18" charset="0"/>
              </a:rPr>
              <a:t>2.John </a:t>
            </a:r>
            <a:r>
              <a:rPr lang="en-US" sz="1400" dirty="0" err="1">
                <a:solidFill>
                  <a:schemeClr val="tx1"/>
                </a:solidFill>
                <a:latin typeface="Times New Roman" pitchFamily="18" charset="0"/>
                <a:cs typeface="Times New Roman" pitchFamily="18" charset="0"/>
              </a:rPr>
              <a:t>Catsoulis</a:t>
            </a:r>
            <a:r>
              <a:rPr lang="en-US" sz="1400" dirty="0">
                <a:solidFill>
                  <a:schemeClr val="tx1"/>
                </a:solidFill>
                <a:latin typeface="Times New Roman" pitchFamily="18" charset="0"/>
                <a:cs typeface="Times New Roman" pitchFamily="18" charset="0"/>
              </a:rPr>
              <a:t> – </a:t>
            </a:r>
            <a:r>
              <a:rPr lang="en-US" sz="1400" i="1" dirty="0">
                <a:solidFill>
                  <a:schemeClr val="tx1"/>
                </a:solidFill>
                <a:latin typeface="Times New Roman" pitchFamily="18" charset="0"/>
                <a:cs typeface="Times New Roman" pitchFamily="18" charset="0"/>
              </a:rPr>
              <a:t>Designing Embedded Hardware</a:t>
            </a:r>
            <a:r>
              <a:rPr lang="en-US" sz="1400" dirty="0">
                <a:solidFill>
                  <a:schemeClr val="tx1"/>
                </a:solidFill>
                <a:latin typeface="Times New Roman" pitchFamily="18" charset="0"/>
                <a:cs typeface="Times New Roman" pitchFamily="18" charset="0"/>
              </a:rPr>
              <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 Interfacing hardware modules with microcontrollers</a:t>
            </a:r>
            <a:r>
              <a:rPr lang="en-US" sz="1400" dirty="0" smtClean="0">
                <a:solidFill>
                  <a:schemeClr val="tx1"/>
                </a:solidFill>
                <a:latin typeface="Times New Roman" pitchFamily="18" charset="0"/>
                <a:cs typeface="Times New Roman" pitchFamily="18" charset="0"/>
              </a:rPr>
              <a:t>.</a:t>
            </a:r>
          </a:p>
          <a:p>
            <a:pPr marL="114300" indent="0">
              <a:buNone/>
            </a:pPr>
            <a:endParaRPr lang="en-US" sz="1400" dirty="0">
              <a:solidFill>
                <a:schemeClr val="tx1"/>
              </a:solidFill>
              <a:latin typeface="Times New Roman" pitchFamily="18" charset="0"/>
              <a:cs typeface="Times New Roman" pitchFamily="18" charset="0"/>
            </a:endParaRPr>
          </a:p>
          <a:p>
            <a:pPr marL="114300" indent="0">
              <a:buNone/>
            </a:pPr>
            <a:r>
              <a:rPr lang="en-US" sz="1400" dirty="0" smtClean="0">
                <a:solidFill>
                  <a:schemeClr val="tx1"/>
                </a:solidFill>
                <a:latin typeface="Times New Roman" pitchFamily="18" charset="0"/>
                <a:cs typeface="Times New Roman" pitchFamily="18" charset="0"/>
              </a:rPr>
              <a:t>3.ESP8266 </a:t>
            </a:r>
            <a:r>
              <a:rPr lang="en-US" sz="1400" dirty="0">
                <a:solidFill>
                  <a:schemeClr val="tx1"/>
                </a:solidFill>
                <a:latin typeface="Times New Roman" pitchFamily="18" charset="0"/>
                <a:cs typeface="Times New Roman" pitchFamily="18" charset="0"/>
              </a:rPr>
              <a:t>Datasheet and Documentation</a:t>
            </a:r>
            <a:br>
              <a:rPr lang="en-US" sz="1400" dirty="0">
                <a:solidFill>
                  <a:schemeClr val="tx1"/>
                </a:solidFill>
                <a:latin typeface="Times New Roman" pitchFamily="18" charset="0"/>
                <a:cs typeface="Times New Roman" pitchFamily="18" charset="0"/>
              </a:rPr>
            </a:br>
            <a:r>
              <a:rPr lang="en-US" sz="1400" dirty="0" smtClean="0">
                <a:solidFill>
                  <a:schemeClr val="tx1"/>
                </a:solidFill>
                <a:latin typeface="Times New Roman" pitchFamily="18" charset="0"/>
                <a:cs typeface="Times New Roman" pitchFamily="18" charset="0"/>
              </a:rPr>
              <a:t> </a:t>
            </a:r>
            <a:r>
              <a:rPr lang="en-US" sz="1400" dirty="0">
                <a:solidFill>
                  <a:schemeClr val="tx1"/>
                </a:solidFill>
                <a:latin typeface="Times New Roman" pitchFamily="18" charset="0"/>
                <a:cs typeface="Times New Roman" pitchFamily="18" charset="0"/>
                <a:hlinkClick r:id="rId3"/>
              </a:rPr>
              <a:t>https://</a:t>
            </a:r>
            <a:r>
              <a:rPr lang="en-US" sz="1400" dirty="0" smtClean="0">
                <a:solidFill>
                  <a:schemeClr val="tx1"/>
                </a:solidFill>
                <a:latin typeface="Times New Roman" pitchFamily="18" charset="0"/>
                <a:cs typeface="Times New Roman" pitchFamily="18" charset="0"/>
                <a:hlinkClick r:id="rId3"/>
              </a:rPr>
              <a:t>www.espressif.com/en/products/socs/esp8266</a:t>
            </a:r>
            <a:endParaRPr lang="en-US" sz="1400" dirty="0" smtClean="0">
              <a:solidFill>
                <a:schemeClr val="tx1"/>
              </a:solidFill>
              <a:latin typeface="Times New Roman" pitchFamily="18" charset="0"/>
              <a:cs typeface="Times New Roman" pitchFamily="18" charset="0"/>
            </a:endParaRPr>
          </a:p>
          <a:p>
            <a:pPr marL="114300" indent="0">
              <a:buNone/>
            </a:pPr>
            <a:endParaRPr lang="en-US" sz="1400" dirty="0">
              <a:solidFill>
                <a:schemeClr val="tx1"/>
              </a:solidFill>
              <a:latin typeface="Times New Roman" pitchFamily="18" charset="0"/>
              <a:cs typeface="Times New Roman" pitchFamily="18" charset="0"/>
            </a:endParaRPr>
          </a:p>
          <a:p>
            <a:pPr marL="114300" indent="0">
              <a:buNone/>
            </a:pPr>
            <a:r>
              <a:rPr lang="en-US" sz="1400" dirty="0" smtClean="0">
                <a:solidFill>
                  <a:schemeClr val="tx1"/>
                </a:solidFill>
                <a:latin typeface="Times New Roman" pitchFamily="18" charset="0"/>
                <a:cs typeface="Times New Roman" pitchFamily="18" charset="0"/>
              </a:rPr>
              <a:t>4.Voice </a:t>
            </a:r>
            <a:r>
              <a:rPr lang="en-US" sz="1400" dirty="0">
                <a:solidFill>
                  <a:schemeClr val="tx1"/>
                </a:solidFill>
                <a:latin typeface="Times New Roman" pitchFamily="18" charset="0"/>
                <a:cs typeface="Times New Roman" pitchFamily="18" charset="0"/>
              </a:rPr>
              <a:t>Recognition Module V3 – </a:t>
            </a:r>
            <a:r>
              <a:rPr lang="en-US" sz="1400" dirty="0" err="1">
                <a:solidFill>
                  <a:schemeClr val="tx1"/>
                </a:solidFill>
                <a:latin typeface="Times New Roman" pitchFamily="18" charset="0"/>
                <a:cs typeface="Times New Roman" pitchFamily="18" charset="0"/>
              </a:rPr>
              <a:t>Arduino</a:t>
            </a:r>
            <a:r>
              <a:rPr lang="en-US" sz="1400" dirty="0">
                <a:solidFill>
                  <a:schemeClr val="tx1"/>
                </a:solidFill>
                <a:latin typeface="Times New Roman" pitchFamily="18" charset="0"/>
                <a:cs typeface="Times New Roman" pitchFamily="18" charset="0"/>
              </a:rPr>
              <a:t> Guide</a:t>
            </a:r>
            <a:br>
              <a:rPr lang="en-US" sz="1400" dirty="0">
                <a:solidFill>
                  <a:schemeClr val="tx1"/>
                </a:solidFill>
                <a:latin typeface="Times New Roman" pitchFamily="18" charset="0"/>
                <a:cs typeface="Times New Roman" pitchFamily="18" charset="0"/>
              </a:rPr>
            </a:br>
            <a:r>
              <a:rPr lang="en-US" sz="1400" dirty="0" smtClean="0">
                <a:solidFill>
                  <a:schemeClr val="tx1"/>
                </a:solidFill>
                <a:latin typeface="Times New Roman" pitchFamily="18" charset="0"/>
                <a:cs typeface="Times New Roman" pitchFamily="18" charset="0"/>
              </a:rPr>
              <a:t> </a:t>
            </a:r>
            <a:r>
              <a:rPr lang="en-US" sz="1400" dirty="0">
                <a:solidFill>
                  <a:schemeClr val="tx1"/>
                </a:solidFill>
                <a:latin typeface="Times New Roman" pitchFamily="18" charset="0"/>
                <a:cs typeface="Times New Roman" pitchFamily="18" charset="0"/>
                <a:hlinkClick r:id="rId4"/>
              </a:rPr>
              <a:t>https://</a:t>
            </a:r>
            <a:r>
              <a:rPr lang="en-US" sz="1400" dirty="0" smtClean="0">
                <a:solidFill>
                  <a:schemeClr val="tx1"/>
                </a:solidFill>
                <a:latin typeface="Times New Roman" pitchFamily="18" charset="0"/>
                <a:cs typeface="Times New Roman" pitchFamily="18" charset="0"/>
                <a:hlinkClick r:id="rId4"/>
              </a:rPr>
              <a:t>create.arduino.cc/projecthub/muhammad-aqib/voice-recognition-module-v3-60a24b</a:t>
            </a:r>
            <a:endParaRPr lang="en-US" sz="1400" dirty="0" smtClean="0">
              <a:solidFill>
                <a:schemeClr val="tx1"/>
              </a:solidFill>
              <a:latin typeface="Times New Roman" pitchFamily="18" charset="0"/>
              <a:cs typeface="Times New Roman" pitchFamily="18" charset="0"/>
            </a:endParaRPr>
          </a:p>
          <a:p>
            <a:pPr marL="114300" indent="0">
              <a:buNone/>
            </a:pPr>
            <a:endParaRPr lang="en-US" sz="1400" dirty="0">
              <a:solidFill>
                <a:schemeClr val="tx1"/>
              </a:solidFill>
              <a:latin typeface="Times New Roman" pitchFamily="18" charset="0"/>
              <a:cs typeface="Times New Roman" pitchFamily="18" charset="0"/>
            </a:endParaRPr>
          </a:p>
          <a:p>
            <a:pPr marL="114300" indent="0">
              <a:buNone/>
            </a:pPr>
            <a:r>
              <a:rPr lang="en-US" sz="1400" dirty="0" smtClean="0">
                <a:solidFill>
                  <a:schemeClr val="tx1"/>
                </a:solidFill>
                <a:latin typeface="Times New Roman" pitchFamily="18" charset="0"/>
                <a:cs typeface="Times New Roman" pitchFamily="18" charset="0"/>
              </a:rPr>
              <a:t>5.ESP8266 </a:t>
            </a:r>
            <a:r>
              <a:rPr lang="en-US" sz="1400" dirty="0">
                <a:solidFill>
                  <a:schemeClr val="tx1"/>
                </a:solidFill>
                <a:latin typeface="Times New Roman" pitchFamily="18" charset="0"/>
                <a:cs typeface="Times New Roman" pitchFamily="18" charset="0"/>
              </a:rPr>
              <a:t>with </a:t>
            </a:r>
            <a:r>
              <a:rPr lang="en-US" sz="1400" dirty="0" err="1">
                <a:solidFill>
                  <a:schemeClr val="tx1"/>
                </a:solidFill>
                <a:latin typeface="Times New Roman" pitchFamily="18" charset="0"/>
                <a:cs typeface="Times New Roman" pitchFamily="18" charset="0"/>
              </a:rPr>
              <a:t>Arduino</a:t>
            </a:r>
            <a:r>
              <a:rPr lang="en-US" sz="1400" dirty="0">
                <a:solidFill>
                  <a:schemeClr val="tx1"/>
                </a:solidFill>
                <a:latin typeface="Times New Roman" pitchFamily="18" charset="0"/>
                <a:cs typeface="Times New Roman" pitchFamily="18" charset="0"/>
              </a:rPr>
              <a:t> IDE – Getting Started Guide</a:t>
            </a:r>
            <a:br>
              <a:rPr lang="en-US" sz="1400" dirty="0">
                <a:solidFill>
                  <a:schemeClr val="tx1"/>
                </a:solidFill>
                <a:latin typeface="Times New Roman" pitchFamily="18" charset="0"/>
                <a:cs typeface="Times New Roman" pitchFamily="18" charset="0"/>
              </a:rPr>
            </a:br>
            <a:r>
              <a:rPr lang="en-US" sz="1400" dirty="0" smtClean="0">
                <a:solidFill>
                  <a:schemeClr val="tx1"/>
                </a:solidFill>
                <a:latin typeface="Times New Roman" pitchFamily="18" charset="0"/>
                <a:cs typeface="Times New Roman" pitchFamily="18" charset="0"/>
                <a:hlinkClick r:id="rId5"/>
              </a:rPr>
              <a:t>https</a:t>
            </a:r>
            <a:r>
              <a:rPr lang="en-US" sz="1400" dirty="0">
                <a:solidFill>
                  <a:schemeClr val="tx1"/>
                </a:solidFill>
                <a:latin typeface="Times New Roman" pitchFamily="18" charset="0"/>
                <a:cs typeface="Times New Roman" pitchFamily="18" charset="0"/>
                <a:hlinkClick r:id="rId5"/>
              </a:rPr>
              <a:t>://randomnerdtutorials.com/how-to-install-esp8266-board-arduino-ide</a:t>
            </a:r>
            <a:r>
              <a:rPr lang="en-US" sz="1400" dirty="0" smtClean="0">
                <a:solidFill>
                  <a:schemeClr val="tx1"/>
                </a:solidFill>
                <a:latin typeface="Times New Roman" pitchFamily="18" charset="0"/>
                <a:cs typeface="Times New Roman" pitchFamily="18" charset="0"/>
                <a:hlinkClick r:id="rId5"/>
              </a:rPr>
              <a:t>/</a:t>
            </a:r>
            <a:endParaRPr lang="en-US" sz="1400" dirty="0" smtClean="0">
              <a:solidFill>
                <a:schemeClr val="tx1"/>
              </a:solidFill>
              <a:latin typeface="Times New Roman" pitchFamily="18" charset="0"/>
              <a:cs typeface="Times New Roman" pitchFamily="18" charset="0"/>
            </a:endParaRPr>
          </a:p>
          <a:p>
            <a:pPr marL="114300" indent="0">
              <a:buNone/>
            </a:pPr>
            <a:endParaRPr lang="en-US" sz="1400" dirty="0">
              <a:solidFill>
                <a:schemeClr val="tx1"/>
              </a:solidFill>
              <a:latin typeface="Times New Roman" pitchFamily="18" charset="0"/>
              <a:cs typeface="Times New Roman" pitchFamily="18" charset="0"/>
            </a:endParaRPr>
          </a:p>
          <a:p>
            <a:pPr marL="114300" indent="0">
              <a:buNone/>
            </a:pPr>
            <a:r>
              <a:rPr lang="en-US" sz="1400" dirty="0" smtClean="0">
                <a:solidFill>
                  <a:schemeClr val="tx1"/>
                </a:solidFill>
                <a:latin typeface="Times New Roman" pitchFamily="18" charset="0"/>
                <a:cs typeface="Times New Roman" pitchFamily="18" charset="0"/>
              </a:rPr>
              <a:t>6.Research </a:t>
            </a:r>
            <a:r>
              <a:rPr lang="en-US" sz="1400" dirty="0">
                <a:solidFill>
                  <a:schemeClr val="tx1"/>
                </a:solidFill>
                <a:latin typeface="Times New Roman" pitchFamily="18" charset="0"/>
                <a:cs typeface="Times New Roman" pitchFamily="18" charset="0"/>
              </a:rPr>
              <a:t>Paper on </a:t>
            </a:r>
            <a:r>
              <a:rPr lang="en-US" sz="1400" dirty="0" err="1">
                <a:solidFill>
                  <a:schemeClr val="tx1"/>
                </a:solidFill>
                <a:latin typeface="Times New Roman" pitchFamily="18" charset="0"/>
                <a:cs typeface="Times New Roman" pitchFamily="18" charset="0"/>
              </a:rPr>
              <a:t>IoT</a:t>
            </a:r>
            <a:r>
              <a:rPr lang="en-US" sz="1400" dirty="0">
                <a:solidFill>
                  <a:schemeClr val="tx1"/>
                </a:solidFill>
                <a:latin typeface="Times New Roman" pitchFamily="18" charset="0"/>
                <a:cs typeface="Times New Roman" pitchFamily="18" charset="0"/>
              </a:rPr>
              <a:t>-Based Automation Systems (IEEE </a:t>
            </a:r>
            <a:r>
              <a:rPr lang="en-US" sz="1400" dirty="0" err="1">
                <a:solidFill>
                  <a:schemeClr val="tx1"/>
                </a:solidFill>
                <a:latin typeface="Times New Roman" pitchFamily="18" charset="0"/>
                <a:cs typeface="Times New Roman" pitchFamily="18" charset="0"/>
              </a:rPr>
              <a:t>Xplore</a:t>
            </a:r>
            <a:r>
              <a:rPr lang="en-US" sz="1400" dirty="0">
                <a:solidFill>
                  <a:schemeClr val="tx1"/>
                </a:solidFill>
                <a:latin typeface="Times New Roman" pitchFamily="18" charset="0"/>
                <a:cs typeface="Times New Roman" pitchFamily="18" charset="0"/>
              </a:rPr>
              <a:t>)</a:t>
            </a:r>
            <a:br>
              <a:rPr lang="en-US" sz="1400" dirty="0">
                <a:solidFill>
                  <a:schemeClr val="tx1"/>
                </a:solidFill>
                <a:latin typeface="Times New Roman" pitchFamily="18" charset="0"/>
                <a:cs typeface="Times New Roman" pitchFamily="18" charset="0"/>
              </a:rPr>
            </a:br>
            <a:r>
              <a:rPr lang="en-US" sz="1400" dirty="0" smtClean="0">
                <a:solidFill>
                  <a:schemeClr val="tx1"/>
                </a:solidFill>
                <a:latin typeface="Times New Roman" pitchFamily="18" charset="0"/>
                <a:cs typeface="Times New Roman" pitchFamily="18" charset="0"/>
                <a:hlinkClick r:id="rId6"/>
              </a:rPr>
              <a:t>https</a:t>
            </a:r>
            <a:r>
              <a:rPr lang="en-US" sz="1400" dirty="0">
                <a:solidFill>
                  <a:schemeClr val="tx1"/>
                </a:solidFill>
                <a:latin typeface="Times New Roman" pitchFamily="18" charset="0"/>
                <a:cs typeface="Times New Roman" pitchFamily="18" charset="0"/>
                <a:hlinkClick r:id="rId6"/>
              </a:rPr>
              <a:t>://ieeexplore.ieee.org/document/9154456</a:t>
            </a:r>
            <a:endParaRPr lang="en-US" sz="1400" dirty="0">
              <a:solidFill>
                <a:schemeClr val="tx1"/>
              </a:solidFill>
              <a:latin typeface="Times New Roman" pitchFamily="18" charset="0"/>
              <a:cs typeface="Times New Roman" pitchFamily="18" charset="0"/>
            </a:endParaRPr>
          </a:p>
          <a:p>
            <a:pPr marL="457200" lvl="0" indent="0" algn="l" rtl="0">
              <a:spcBef>
                <a:spcPts val="1200"/>
              </a:spcBef>
              <a:spcAft>
                <a:spcPts val="0"/>
              </a:spcAft>
              <a:buNone/>
            </a:pPr>
            <a:endParaRPr sz="1100" dirty="0">
              <a:solidFill>
                <a:schemeClr val="dk1"/>
              </a:solidFill>
            </a:endParaRPr>
          </a:p>
          <a:p>
            <a:pPr marL="0" lvl="0" indent="0" algn="l" rtl="0">
              <a:spcBef>
                <a:spcPts val="1200"/>
              </a:spcBef>
              <a:spcAft>
                <a:spcPts val="120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4" name="Google Shape;110;p21"/>
          <p:cNvSpPr txBox="1">
            <a:spLocks noGrp="1"/>
          </p:cNvSpPr>
          <p:nvPr>
            <p:ph type="body" idx="1"/>
          </p:nvPr>
        </p:nvSpPr>
        <p:spPr>
          <a:xfrm>
            <a:off x="292488" y="1959428"/>
            <a:ext cx="8521700" cy="578498"/>
          </a:xfrm>
          <a:prstGeom prst="rect">
            <a:avLst/>
          </a:prstGeom>
        </p:spPr>
        <p:txBody>
          <a:bodyPr spcFirstLastPara="1" wrap="square" lIns="91425" tIns="91425" rIns="91425" bIns="91425" anchor="b" anchorCtr="0">
            <a:normAutofit/>
          </a:bodyPr>
          <a:lstStyle/>
          <a:p>
            <a:pPr marL="114300" indent="0" algn="ctr">
              <a:buNone/>
            </a:pPr>
            <a:r>
              <a:rPr lang="en-US" sz="2800" dirty="0">
                <a:solidFill>
                  <a:schemeClr val="tx1"/>
                </a:solidFill>
                <a:latin typeface="Times New Roman" pitchFamily="18" charset="0"/>
                <a:cs typeface="Times New Roman" pitchFamily="18" charset="0"/>
              </a:rPr>
              <a:t>Thank you</a:t>
            </a:r>
            <a:r>
              <a:rPr lang="en-US" sz="2800" dirty="0" smtClean="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p:txBody>
      </p:sp>
      <p:cxnSp>
        <p:nvCxnSpPr>
          <p:cNvPr id="5" name="Straight Connector 4"/>
          <p:cNvCxnSpPr/>
          <p:nvPr/>
        </p:nvCxnSpPr>
        <p:spPr>
          <a:xfrm>
            <a:off x="933061" y="2603241"/>
            <a:ext cx="7399176" cy="1185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65110" y="2855167"/>
            <a:ext cx="7669763" cy="646331"/>
          </a:xfrm>
          <a:prstGeom prst="rect">
            <a:avLst/>
          </a:prstGeom>
          <a:noFill/>
        </p:spPr>
        <p:txBody>
          <a:bodyPr wrap="square" rtlCol="0">
            <a:spAutoFit/>
          </a:bodyPr>
          <a:lstStyle/>
          <a:p>
            <a:r>
              <a:rPr lang="en-US" i="1" dirty="0" smtClean="0">
                <a:latin typeface="Times New Roman" pitchFamily="18" charset="0"/>
                <a:cs typeface="Times New Roman" pitchFamily="18" charset="0"/>
              </a:rPr>
              <a:t>“Smart</a:t>
            </a:r>
            <a:r>
              <a:rPr lang="en-US" i="1" dirty="0">
                <a:latin typeface="Times New Roman" pitchFamily="18" charset="0"/>
                <a:cs typeface="Times New Roman" pitchFamily="18" charset="0"/>
              </a:rPr>
              <a:t>, Hygienic, and Efficient Water Dispensing with Just a Voice Command !”</a:t>
            </a:r>
            <a:endParaRPr lang="en-US" dirty="0"/>
          </a:p>
          <a:p>
            <a:endParaRPr lang="en-US" dirty="0"/>
          </a:p>
        </p:txBody>
      </p:sp>
    </p:spTree>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xmlns="" name="Basis" id="{5665723A-49BA-4B57-8411-A56F8F207965}" vid="{90E45F77-AEFC-46EF-A7C1-5B338C297B02}"/>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TM03457444[[fn=Basis]]</Template>
  <TotalTime>90</TotalTime>
  <Words>1311</Words>
  <Application>Microsoft Office PowerPoint</Application>
  <PresentationFormat>On-screen Show (16:9)</PresentationFormat>
  <Paragraphs>108</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Corbel</vt:lpstr>
      <vt:lpstr>Wingdings</vt:lpstr>
      <vt:lpstr>Times New Roman</vt:lpstr>
      <vt:lpstr>Basis</vt:lpstr>
      <vt:lpstr>PowerPoint Presentation</vt:lpstr>
      <vt:lpstr>Introduction</vt:lpstr>
      <vt:lpstr>Literature Review</vt:lpstr>
      <vt:lpstr>Problem Statement</vt:lpstr>
      <vt:lpstr>Methodology</vt:lpstr>
      <vt:lpstr>PowerPoint Presentation</vt:lpstr>
      <vt:lpstr>Conclusion &amp; Future Scope</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msk</dc:creator>
  <cp:lastModifiedBy>Admin</cp:lastModifiedBy>
  <cp:revision>7</cp:revision>
  <dcterms:modified xsi:type="dcterms:W3CDTF">2025-04-19T18:47:26Z</dcterms:modified>
</cp:coreProperties>
</file>