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73" r:id="rId4"/>
    <p:sldId id="258" r:id="rId5"/>
    <p:sldId id="278" r:id="rId6"/>
    <p:sldId id="274" r:id="rId7"/>
    <p:sldId id="275" r:id="rId8"/>
    <p:sldId id="279" r:id="rId9"/>
    <p:sldId id="280" r:id="rId10"/>
    <p:sldId id="268" r:id="rId11"/>
    <p:sldId id="270" r:id="rId12"/>
  </p:sldIdLst>
  <p:sldSz cx="9144000" cy="5143500" type="screen16x9"/>
  <p:notesSz cx="6858000" cy="9144000"/>
  <p:embeddedFontLst>
    <p:embeddedFont>
      <p:font typeface="Century Schoolbook" panose="020406040505050203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5e025f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15e025f9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15e025f90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15e025f90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15e025f90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15e025f90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76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5e025f90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5e025f90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5e025f90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5e025f90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98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5e025f90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5e025f90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5e025f90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5e025f90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4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7059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hdx.healthdata.org/record/ihme-data/united-states-chronic-respiratory-disease-mortality-rates-county-1980-2014"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ghdx.healthdata.org/record/ihme-data/united-states-causes-death-life-expectancy-by-county-race-ethnicity-2000-20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ctrTitle"/>
          </p:nvPr>
        </p:nvSpPr>
        <p:spPr>
          <a:xfrm>
            <a:off x="3208565" y="787594"/>
            <a:ext cx="5635794" cy="711105"/>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85000"/>
              </a:lnSpc>
              <a:spcBef>
                <a:spcPts val="0"/>
              </a:spcBef>
              <a:spcAft>
                <a:spcPts val="0"/>
              </a:spcAft>
              <a:buClr>
                <a:schemeClr val="lt1"/>
              </a:buClr>
              <a:buSzPts val="5400"/>
              <a:buFont typeface="Century Schoolbook"/>
              <a:buNone/>
            </a:pPr>
            <a:r>
              <a:rPr lang="en-US" sz="2800" b="1" dirty="0"/>
              <a:t>Impact Analysis of Smoke Fires on Public Health and Safety</a:t>
            </a:r>
          </a:p>
        </p:txBody>
      </p:sp>
      <p:sp>
        <p:nvSpPr>
          <p:cNvPr id="260" name="Google Shape;260;p25"/>
          <p:cNvSpPr txBox="1">
            <a:spLocks noGrp="1"/>
          </p:cNvSpPr>
          <p:nvPr>
            <p:ph type="subTitle" idx="1"/>
          </p:nvPr>
        </p:nvSpPr>
        <p:spPr>
          <a:xfrm>
            <a:off x="5349013" y="1619347"/>
            <a:ext cx="1763109" cy="1058538"/>
          </a:xfrm>
          <a:prstGeom prst="rect">
            <a:avLst/>
          </a:prstGeom>
          <a:noFill/>
          <a:ln>
            <a:noFill/>
          </a:ln>
        </p:spPr>
        <p:txBody>
          <a:bodyPr spcFirstLastPara="1" wrap="square" lIns="68575" tIns="34275" rIns="68575" bIns="34275" anchor="t" anchorCtr="0">
            <a:normAutofit/>
          </a:bodyPr>
          <a:lstStyle/>
          <a:p>
            <a:pPr marL="342900" lvl="0" indent="-349250" algn="l" rtl="0">
              <a:lnSpc>
                <a:spcPct val="95000"/>
              </a:lnSpc>
              <a:spcBef>
                <a:spcPts val="0"/>
              </a:spcBef>
              <a:spcAft>
                <a:spcPts val="0"/>
              </a:spcAft>
              <a:buSzPts val="1300"/>
              <a:buFont typeface="Century Schoolbook"/>
              <a:buAutoNum type="arabicPeriod"/>
            </a:pPr>
            <a:endParaRPr dirty="0">
              <a:latin typeface="Montserrat" panose="00000500000000000000" pitchFamily="2" charset="0"/>
            </a:endParaRPr>
          </a:p>
          <a:p>
            <a:pPr marL="0" lvl="0" indent="0" algn="ctr" rtl="0">
              <a:lnSpc>
                <a:spcPct val="95000"/>
              </a:lnSpc>
              <a:spcBef>
                <a:spcPts val="1200"/>
              </a:spcBef>
              <a:spcAft>
                <a:spcPts val="0"/>
              </a:spcAft>
              <a:buSzPts val="1300"/>
            </a:pPr>
            <a:r>
              <a:rPr lang="en" dirty="0">
                <a:latin typeface="Montserrat" panose="00000500000000000000" pitchFamily="2" charset="0"/>
              </a:rPr>
              <a:t>Prerit Chaudhary</a:t>
            </a:r>
            <a:endParaRPr dirty="0">
              <a:latin typeface="Montserrat" panose="00000500000000000000" pitchFamily="2" charset="0"/>
            </a:endParaRPr>
          </a:p>
        </p:txBody>
      </p:sp>
      <p:pic>
        <p:nvPicPr>
          <p:cNvPr id="1026" name="Picture 2" descr="Wildfire Smoke - MN Dept. of Health">
            <a:extLst>
              <a:ext uri="{FF2B5EF4-FFF2-40B4-BE49-F238E27FC236}">
                <a16:creationId xmlns:a16="http://schemas.microsoft.com/office/drawing/2014/main" id="{2F221D80-7E48-C98E-D33A-684BF75BE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934" y="2571750"/>
            <a:ext cx="2943632" cy="2160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s in wildfire smoke, and why is it ...">
            <a:extLst>
              <a:ext uri="{FF2B5EF4-FFF2-40B4-BE49-F238E27FC236}">
                <a16:creationId xmlns:a16="http://schemas.microsoft.com/office/drawing/2014/main" id="{3263DF4A-38D7-F438-69B1-34A375025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538" y="2564520"/>
            <a:ext cx="2628900" cy="2160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31A9-EC5C-2857-762C-7B601502DB13}"/>
              </a:ext>
            </a:extLst>
          </p:cNvPr>
          <p:cNvSpPr>
            <a:spLocks noGrp="1"/>
          </p:cNvSpPr>
          <p:nvPr>
            <p:ph type="title"/>
          </p:nvPr>
        </p:nvSpPr>
        <p:spPr>
          <a:xfrm>
            <a:off x="311700" y="445025"/>
            <a:ext cx="8520600" cy="624496"/>
          </a:xfrm>
        </p:spPr>
        <p:txBody>
          <a:bodyPr>
            <a:normAutofit fontScale="90000"/>
          </a:bodyPr>
          <a:lstStyle/>
          <a:p>
            <a:pPr algn="ctr"/>
            <a:r>
              <a:rPr lang="en-US" b="1" dirty="0">
                <a:effectLst/>
                <a:latin typeface="Montserrat" panose="00000500000000000000" pitchFamily="2" charset="0"/>
              </a:rPr>
              <a:t>Results</a:t>
            </a:r>
            <a:br>
              <a:rPr lang="en-US" dirty="0">
                <a:effectLst/>
                <a:latin typeface="Montserrat" panose="00000500000000000000" pitchFamily="2" charset="0"/>
              </a:rPr>
            </a:br>
            <a:r>
              <a:rPr lang="en-US" dirty="0">
                <a:effectLst/>
                <a:latin typeface="Montserrat" panose="00000500000000000000" pitchFamily="2" charset="0"/>
              </a:rPr>
              <a:t> </a:t>
            </a:r>
            <a:endParaRPr lang="en-US" dirty="0">
              <a:latin typeface="Montserrat" panose="00000500000000000000" pitchFamily="2" charset="0"/>
            </a:endParaRPr>
          </a:p>
        </p:txBody>
      </p:sp>
      <p:sp>
        <p:nvSpPr>
          <p:cNvPr id="3" name="Content Placeholder 2">
            <a:extLst>
              <a:ext uri="{FF2B5EF4-FFF2-40B4-BE49-F238E27FC236}">
                <a16:creationId xmlns:a16="http://schemas.microsoft.com/office/drawing/2014/main" id="{3F862BF8-6374-BC7B-712E-B7763D55946F}"/>
              </a:ext>
            </a:extLst>
          </p:cNvPr>
          <p:cNvSpPr>
            <a:spLocks noGrp="1"/>
          </p:cNvSpPr>
          <p:nvPr>
            <p:ph idx="1"/>
          </p:nvPr>
        </p:nvSpPr>
        <p:spPr>
          <a:xfrm>
            <a:off x="195944" y="1069521"/>
            <a:ext cx="3808087" cy="3943350"/>
          </a:xfrm>
        </p:spPr>
        <p:txBody>
          <a:bodyPr>
            <a:noAutofit/>
          </a:bodyPr>
          <a:lstStyle/>
          <a:p>
            <a:pPr>
              <a:buFont typeface="Arial" panose="020B0604020202020204" pitchFamily="34" charset="0"/>
              <a:buChar char="•"/>
            </a:pPr>
            <a:r>
              <a:rPr lang="en-US" sz="1200" b="1" dirty="0">
                <a:latin typeface="Montserrat" panose="00000500000000000000" pitchFamily="2" charset="0"/>
              </a:rPr>
              <a:t>Correlation between Smoke Fire Estimate and Increasing Mortality Rates in Females:</a:t>
            </a:r>
          </a:p>
          <a:p>
            <a:pPr marL="146050" indent="0" algn="just">
              <a:buNone/>
            </a:pPr>
            <a:endParaRPr lang="en-US" sz="1200" dirty="0">
              <a:latin typeface="Montserrat" panose="00000500000000000000" pitchFamily="2" charset="0"/>
            </a:endParaRPr>
          </a:p>
          <a:p>
            <a:pPr lvl="1" algn="just">
              <a:buFont typeface="Arial" panose="020B0604020202020204" pitchFamily="34" charset="0"/>
              <a:buChar char="•"/>
            </a:pPr>
            <a:r>
              <a:rPr lang="en-US" sz="1200" dirty="0">
                <a:latin typeface="Montserrat" panose="00000500000000000000" pitchFamily="2" charset="0"/>
              </a:rPr>
              <a:t>Null hypothesis : No true correlation between smoke fire and mortality rate</a:t>
            </a:r>
          </a:p>
          <a:p>
            <a:pPr lvl="1" algn="just">
              <a:buFont typeface="Arial" panose="020B0604020202020204" pitchFamily="34" charset="0"/>
              <a:buChar char="•"/>
            </a:pPr>
            <a:r>
              <a:rPr lang="en-US" sz="1200" dirty="0">
                <a:latin typeface="Montserrat" panose="00000500000000000000" pitchFamily="2" charset="0"/>
              </a:rPr>
              <a:t>p-value is significant for both test even when there is no assumption on normality</a:t>
            </a:r>
          </a:p>
          <a:p>
            <a:pPr lvl="1" algn="just">
              <a:buFont typeface="Arial" panose="020B0604020202020204" pitchFamily="34" charset="0"/>
              <a:buChar char="•"/>
            </a:pPr>
            <a:endParaRPr lang="en-US" sz="1200" dirty="0">
              <a:latin typeface="Montserrat" panose="00000500000000000000" pitchFamily="2" charset="0"/>
            </a:endParaRPr>
          </a:p>
          <a:p>
            <a:pPr>
              <a:buFont typeface="Arial" panose="020B0604020202020204" pitchFamily="34" charset="0"/>
              <a:buChar char="•"/>
            </a:pPr>
            <a:r>
              <a:rPr lang="en-US" sz="1200" b="1" dirty="0">
                <a:latin typeface="Montserrat" panose="00000500000000000000" pitchFamily="2" charset="0"/>
              </a:rPr>
              <a:t>ANOVA between mortality rate , race and year for cardiovascular disease</a:t>
            </a:r>
          </a:p>
          <a:p>
            <a:pPr lvl="1" algn="just">
              <a:buFont typeface="Arial" panose="020B0604020202020204" pitchFamily="34" charset="0"/>
              <a:buChar char="•"/>
            </a:pPr>
            <a:r>
              <a:rPr lang="en-US" sz="1200" dirty="0">
                <a:latin typeface="Montserrat" panose="00000500000000000000" pitchFamily="2" charset="0"/>
              </a:rPr>
              <a:t>The interaction effect (</a:t>
            </a:r>
            <a:r>
              <a:rPr lang="en-US" sz="1200" dirty="0" err="1">
                <a:latin typeface="Montserrat" panose="00000500000000000000" pitchFamily="2" charset="0"/>
              </a:rPr>
              <a:t>race_name</a:t>
            </a:r>
            <a:r>
              <a:rPr lang="en-US" sz="1200" dirty="0">
                <a:latin typeface="Montserrat" panose="00000500000000000000" pitchFamily="2" charset="0"/>
              </a:rPr>
              <a:t> and year) is statistically significant (p &lt; 0.05), indicating that there is evidence of an interaction effect</a:t>
            </a:r>
          </a:p>
        </p:txBody>
      </p:sp>
      <p:pic>
        <p:nvPicPr>
          <p:cNvPr id="4098" name="Picture 2">
            <a:extLst>
              <a:ext uri="{FF2B5EF4-FFF2-40B4-BE49-F238E27FC236}">
                <a16:creationId xmlns:a16="http://schemas.microsoft.com/office/drawing/2014/main" id="{33AC2791-73C3-01D9-298A-8E958E740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781" y="1556657"/>
            <a:ext cx="44862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A5889A4-AF8E-A041-EC3F-AB67D45A8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031" y="3545341"/>
            <a:ext cx="50101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2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31A9-EC5C-2857-762C-7B601502DB13}"/>
              </a:ext>
            </a:extLst>
          </p:cNvPr>
          <p:cNvSpPr>
            <a:spLocks noGrp="1"/>
          </p:cNvSpPr>
          <p:nvPr>
            <p:ph type="title"/>
          </p:nvPr>
        </p:nvSpPr>
        <p:spPr/>
        <p:txBody>
          <a:bodyPr>
            <a:normAutofit fontScale="90000"/>
          </a:bodyPr>
          <a:lstStyle/>
          <a:p>
            <a:pPr algn="ctr"/>
            <a:r>
              <a:rPr lang="en-US" b="1" dirty="0">
                <a:latin typeface="Montserrat" panose="00000500000000000000" pitchFamily="2" charset="0"/>
              </a:rPr>
              <a:t>Insights and Recommendations</a:t>
            </a:r>
          </a:p>
        </p:txBody>
      </p:sp>
      <p:sp>
        <p:nvSpPr>
          <p:cNvPr id="3" name="Content Placeholder 2">
            <a:extLst>
              <a:ext uri="{FF2B5EF4-FFF2-40B4-BE49-F238E27FC236}">
                <a16:creationId xmlns:a16="http://schemas.microsoft.com/office/drawing/2014/main" id="{3F862BF8-6374-BC7B-712E-B7763D55946F}"/>
              </a:ext>
            </a:extLst>
          </p:cNvPr>
          <p:cNvSpPr>
            <a:spLocks noGrp="1"/>
          </p:cNvSpPr>
          <p:nvPr>
            <p:ph idx="1"/>
          </p:nvPr>
        </p:nvSpPr>
        <p:spPr>
          <a:xfrm>
            <a:off x="311700" y="1152475"/>
            <a:ext cx="8520600" cy="4064504"/>
          </a:xfrm>
        </p:spPr>
        <p:txBody>
          <a:bodyPr>
            <a:normAutofit/>
          </a:bodyPr>
          <a:lstStyle/>
          <a:p>
            <a:pPr marL="146050" indent="0">
              <a:buNone/>
            </a:pPr>
            <a:endParaRPr lang="en-US" dirty="0">
              <a:latin typeface="Montserrat" panose="00000500000000000000" pitchFamily="2" charset="0"/>
            </a:endParaRPr>
          </a:p>
          <a:p>
            <a:pPr>
              <a:buFont typeface="Arial" panose="020B0604020202020204" pitchFamily="34" charset="0"/>
              <a:buChar char="•"/>
            </a:pPr>
            <a:r>
              <a:rPr lang="en-US" sz="1200" dirty="0">
                <a:latin typeface="Montserrat" panose="00000500000000000000" pitchFamily="2" charset="0"/>
              </a:rPr>
              <a:t>The results provide insights into how smoke fires affect various aspects, including respiratory conditions, cardiovascular diseases, and reduced visibility leading to road accidents.</a:t>
            </a:r>
          </a:p>
          <a:p>
            <a:pPr marL="146050" indent="0">
              <a:buNone/>
            </a:pPr>
            <a:endParaRPr lang="en-US" sz="1200" dirty="0">
              <a:latin typeface="Montserrat" panose="00000500000000000000" pitchFamily="2" charset="0"/>
            </a:endParaRPr>
          </a:p>
          <a:p>
            <a:pPr>
              <a:buFont typeface="Arial" panose="020B0604020202020204" pitchFamily="34" charset="0"/>
              <a:buChar char="•"/>
            </a:pPr>
            <a:r>
              <a:rPr lang="en-US" sz="1200" dirty="0">
                <a:latin typeface="Montserrat" panose="00000500000000000000" pitchFamily="2" charset="0"/>
              </a:rPr>
              <a:t>The county should implement necessary measures to address the rising mortality rates related to respiratory conditions among females. Special attention is required for the AIAN ethnicity group, where life expectancy has shown a decline over the years</a:t>
            </a:r>
          </a:p>
          <a:p>
            <a:pPr marL="146050" indent="0">
              <a:buNone/>
            </a:pPr>
            <a:endParaRPr lang="en-US" sz="1200" dirty="0">
              <a:latin typeface="Montserrat" panose="00000500000000000000" pitchFamily="2" charset="0"/>
            </a:endParaRPr>
          </a:p>
          <a:p>
            <a:pPr>
              <a:buFont typeface="Arial" panose="020B0604020202020204" pitchFamily="34" charset="0"/>
              <a:buChar char="•"/>
            </a:pPr>
            <a:r>
              <a:rPr lang="en-US" sz="1200" dirty="0">
                <a:latin typeface="Montserrat" panose="00000500000000000000" pitchFamily="2" charset="0"/>
              </a:rPr>
              <a:t>It is advisable to adjust driving guidelines, particularly during periods of increased smoke fires, to ensure road safety</a:t>
            </a:r>
          </a:p>
          <a:p>
            <a:pPr marL="146050" indent="0">
              <a:buNone/>
            </a:pPr>
            <a:endParaRPr lang="en-US" sz="1600" dirty="0">
              <a:latin typeface="Montserrat" panose="00000500000000000000" pitchFamily="2" charset="0"/>
            </a:endParaRPr>
          </a:p>
          <a:p>
            <a:pPr marL="146050" indent="0">
              <a:buNone/>
            </a:pPr>
            <a:endParaRPr lang="en-US" sz="1600" dirty="0">
              <a:latin typeface="Montserrat" panose="00000500000000000000" pitchFamily="2" charset="0"/>
            </a:endParaRPr>
          </a:p>
          <a:p>
            <a:pPr marL="146050" indent="0">
              <a:buNone/>
            </a:pPr>
            <a:endParaRPr lang="en-US" sz="1600" dirty="0">
              <a:latin typeface="Montserrat" panose="00000500000000000000" pitchFamily="2" charset="0"/>
            </a:endParaRPr>
          </a:p>
          <a:p>
            <a:pPr marL="146050" indent="0">
              <a:buNone/>
            </a:pPr>
            <a:endParaRPr lang="en-US" sz="900" dirty="0">
              <a:latin typeface="Montserrat" panose="00000500000000000000" pitchFamily="2" charset="0"/>
            </a:endParaRPr>
          </a:p>
          <a:p>
            <a:pPr marL="146050" indent="0">
              <a:buNone/>
            </a:pPr>
            <a:r>
              <a:rPr lang="en-US" sz="900" dirty="0">
                <a:latin typeface="Montserrat" panose="00000500000000000000" pitchFamily="2" charset="0"/>
              </a:rPr>
              <a:t>* The following recommendations are based on the correlation and other statistical tests conducted on the data. These results do not imply causation. There are other confounding variables which would directly impact the trends and a more exhaustive analysis is necessary</a:t>
            </a:r>
          </a:p>
        </p:txBody>
      </p:sp>
    </p:spTree>
    <p:extLst>
      <p:ext uri="{BB962C8B-B14F-4D97-AF65-F5344CB8AC3E}">
        <p14:creationId xmlns:p14="http://schemas.microsoft.com/office/powerpoint/2010/main" val="427382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1297499" y="393750"/>
            <a:ext cx="7353375" cy="62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b="1" u="sng" dirty="0"/>
              <a:t>Project Motivation</a:t>
            </a:r>
            <a:endParaRPr sz="2800" b="1" u="sng" dirty="0"/>
          </a:p>
        </p:txBody>
      </p:sp>
      <p:sp>
        <p:nvSpPr>
          <p:cNvPr id="266" name="Google Shape;266;p26"/>
          <p:cNvSpPr txBox="1">
            <a:spLocks noGrp="1"/>
          </p:cNvSpPr>
          <p:nvPr>
            <p:ph type="body" idx="1"/>
          </p:nvPr>
        </p:nvSpPr>
        <p:spPr>
          <a:xfrm>
            <a:off x="896475" y="1116150"/>
            <a:ext cx="7754400" cy="3780900"/>
          </a:xfrm>
          <a:prstGeom prst="rect">
            <a:avLst/>
          </a:prstGeom>
        </p:spPr>
        <p:txBody>
          <a:bodyPr spcFirstLastPara="1" wrap="square" lIns="91425" tIns="91425" rIns="91425" bIns="91425" anchor="t" anchorCtr="0">
            <a:normAutofit/>
          </a:bodyPr>
          <a:lstStyle/>
          <a:p>
            <a:pPr marL="152400" lvl="0" indent="0" algn="just" rtl="0">
              <a:spcBef>
                <a:spcPts val="0"/>
              </a:spcBef>
              <a:spcAft>
                <a:spcPts val="0"/>
              </a:spcAft>
              <a:buClr>
                <a:schemeClr val="lt1"/>
              </a:buClr>
              <a:buSzPts val="1200"/>
              <a:buNone/>
            </a:pPr>
            <a:endParaRPr lang="en-US" sz="1200" b="1" dirty="0">
              <a:latin typeface="Montserrat"/>
              <a:ea typeface="Montserrat"/>
              <a:cs typeface="Montserrat"/>
              <a:sym typeface="Montserrat"/>
            </a:endParaRPr>
          </a:p>
          <a:p>
            <a:pPr marL="152400" lvl="0" indent="0" algn="just" rtl="0">
              <a:spcBef>
                <a:spcPts val="0"/>
              </a:spcBef>
              <a:spcAft>
                <a:spcPts val="0"/>
              </a:spcAft>
              <a:buClr>
                <a:schemeClr val="lt1"/>
              </a:buClr>
              <a:buSzPts val="1200"/>
              <a:buNone/>
            </a:pPr>
            <a:r>
              <a:rPr lang="en-US" sz="1200" b="1" dirty="0">
                <a:latin typeface="Montserrat"/>
                <a:ea typeface="Montserrat"/>
                <a:cs typeface="Montserrat"/>
                <a:sym typeface="Montserrat"/>
              </a:rPr>
              <a:t>It's important to study the effects of smoke fires because doing so helps us understand how they affect people's health, the environment, and overall safety</a:t>
            </a:r>
          </a:p>
          <a:p>
            <a:pPr marL="457200" lvl="0" indent="-304800" algn="just" rtl="0">
              <a:spcBef>
                <a:spcPts val="0"/>
              </a:spcBef>
              <a:spcAft>
                <a:spcPts val="0"/>
              </a:spcAft>
              <a:buClr>
                <a:schemeClr val="lt1"/>
              </a:buClr>
              <a:buSzPts val="1200"/>
              <a:buFont typeface="Montserrat"/>
              <a:buChar char="●"/>
            </a:pPr>
            <a:endParaRPr lang="en-US" sz="1200" b="1" dirty="0">
              <a:latin typeface="Montserrat"/>
              <a:ea typeface="Montserrat"/>
              <a:cs typeface="Montserrat"/>
              <a:sym typeface="Montserrat"/>
            </a:endParaRPr>
          </a:p>
          <a:p>
            <a:pPr marL="457200" lvl="0" indent="-304800" algn="just" rtl="0">
              <a:spcBef>
                <a:spcPts val="0"/>
              </a:spcBef>
              <a:spcAft>
                <a:spcPts val="0"/>
              </a:spcAft>
              <a:buClr>
                <a:schemeClr val="lt1"/>
              </a:buClr>
              <a:buSzPts val="1200"/>
              <a:buFont typeface="Montserrat"/>
              <a:buChar char="●"/>
            </a:pPr>
            <a:r>
              <a:rPr lang="en-US" sz="1200" b="1" dirty="0">
                <a:latin typeface="Montserrat"/>
                <a:ea typeface="Montserrat"/>
                <a:cs typeface="Montserrat"/>
                <a:sym typeface="Montserrat"/>
              </a:rPr>
              <a:t>Air Quality Degradation :  </a:t>
            </a:r>
            <a:r>
              <a:rPr lang="en-US" sz="1200" dirty="0">
                <a:latin typeface="Montserrat"/>
                <a:ea typeface="Montserrat"/>
                <a:cs typeface="Montserrat"/>
                <a:sym typeface="Montserrat"/>
              </a:rPr>
              <a:t>Smoke contains particulate matter, which can degrade air quality.</a:t>
            </a:r>
          </a:p>
          <a:p>
            <a:pPr marL="152400" lvl="0" indent="0" algn="just" rtl="0">
              <a:spcBef>
                <a:spcPts val="0"/>
              </a:spcBef>
              <a:spcAft>
                <a:spcPts val="0"/>
              </a:spcAft>
              <a:buClr>
                <a:schemeClr val="lt1"/>
              </a:buClr>
              <a:buSzPts val="1200"/>
              <a:buNone/>
            </a:pPr>
            <a:endParaRPr lang="en-US" sz="1200" dirty="0">
              <a:latin typeface="Montserrat"/>
              <a:ea typeface="Montserrat"/>
              <a:cs typeface="Montserrat"/>
              <a:sym typeface="Montserrat"/>
            </a:endParaRPr>
          </a:p>
          <a:p>
            <a:pPr marL="457200" lvl="0" indent="-304800" algn="just" rtl="0">
              <a:spcBef>
                <a:spcPts val="0"/>
              </a:spcBef>
              <a:spcAft>
                <a:spcPts val="0"/>
              </a:spcAft>
              <a:buClr>
                <a:schemeClr val="lt1"/>
              </a:buClr>
              <a:buSzPts val="1200"/>
              <a:buFont typeface="Montserrat"/>
              <a:buChar char="●"/>
            </a:pPr>
            <a:r>
              <a:rPr lang="en-US" sz="1200" b="1" dirty="0">
                <a:latin typeface="Montserrat"/>
                <a:ea typeface="Montserrat"/>
                <a:cs typeface="Montserrat"/>
                <a:sym typeface="Montserrat"/>
              </a:rPr>
              <a:t>Respiratory Health Issues : </a:t>
            </a:r>
            <a:r>
              <a:rPr lang="en-US" sz="1200" dirty="0">
                <a:latin typeface="Montserrat"/>
                <a:ea typeface="Montserrat"/>
                <a:cs typeface="Montserrat"/>
                <a:sym typeface="Montserrat"/>
              </a:rPr>
              <a:t>Exposure to wildfire smoke can exacerbate respiratory conditions such as asthma, bronchitis, and chronic obstructive pulmonary disease (COPD)</a:t>
            </a:r>
          </a:p>
          <a:p>
            <a:pPr marL="457200" lvl="0" indent="-304800" algn="just" rtl="0">
              <a:spcBef>
                <a:spcPts val="0"/>
              </a:spcBef>
              <a:spcAft>
                <a:spcPts val="0"/>
              </a:spcAft>
              <a:buClr>
                <a:schemeClr val="lt1"/>
              </a:buClr>
              <a:buSzPts val="1200"/>
              <a:buFont typeface="Montserrat"/>
              <a:buChar char="●"/>
            </a:pPr>
            <a:endParaRPr lang="en-US" sz="1200" dirty="0">
              <a:latin typeface="Montserrat"/>
              <a:ea typeface="Montserrat"/>
              <a:cs typeface="Montserrat"/>
              <a:sym typeface="Montserrat"/>
            </a:endParaRPr>
          </a:p>
          <a:p>
            <a:pPr marL="457200" lvl="0" indent="-304800" algn="just" rtl="0">
              <a:spcBef>
                <a:spcPts val="0"/>
              </a:spcBef>
              <a:spcAft>
                <a:spcPts val="0"/>
              </a:spcAft>
              <a:buClr>
                <a:schemeClr val="lt1"/>
              </a:buClr>
              <a:buSzPts val="1200"/>
              <a:buFont typeface="Montserrat"/>
              <a:buChar char="●"/>
            </a:pPr>
            <a:r>
              <a:rPr lang="en-US" sz="1200" b="1" dirty="0">
                <a:latin typeface="Montserrat"/>
                <a:ea typeface="Montserrat"/>
                <a:cs typeface="Montserrat"/>
                <a:sym typeface="Montserrat"/>
              </a:rPr>
              <a:t>Cardiovascular Effects :</a:t>
            </a:r>
            <a:r>
              <a:rPr lang="en-US" sz="1200" dirty="0">
                <a:latin typeface="Montserrat"/>
                <a:ea typeface="Montserrat"/>
                <a:cs typeface="Montserrat"/>
                <a:sym typeface="Montserrat"/>
              </a:rPr>
              <a:t> Fine particles in smoke can contribute to cardiovascular problems, potentially increasing the risk of heart attacks and other cardiovascular issues.</a:t>
            </a:r>
          </a:p>
          <a:p>
            <a:pPr marL="457200" lvl="0" indent="-304800" algn="just" rtl="0">
              <a:spcBef>
                <a:spcPts val="0"/>
              </a:spcBef>
              <a:spcAft>
                <a:spcPts val="0"/>
              </a:spcAft>
              <a:buClr>
                <a:schemeClr val="lt1"/>
              </a:buClr>
              <a:buSzPts val="1200"/>
              <a:buFont typeface="Montserrat"/>
              <a:buChar char="●"/>
            </a:pPr>
            <a:endParaRPr lang="en-US" sz="1200" dirty="0">
              <a:latin typeface="Montserrat"/>
              <a:ea typeface="Montserrat"/>
              <a:cs typeface="Montserrat"/>
              <a:sym typeface="Montserrat"/>
            </a:endParaRPr>
          </a:p>
          <a:p>
            <a:pPr marL="457200" lvl="0" indent="-304800" algn="just" rtl="0">
              <a:spcBef>
                <a:spcPts val="0"/>
              </a:spcBef>
              <a:spcAft>
                <a:spcPts val="0"/>
              </a:spcAft>
              <a:buClr>
                <a:schemeClr val="lt1"/>
              </a:buClr>
              <a:buSzPts val="1200"/>
              <a:buFont typeface="Montserrat"/>
              <a:buChar char="●"/>
            </a:pPr>
            <a:r>
              <a:rPr lang="en-US" sz="1200" b="1" dirty="0">
                <a:latin typeface="Montserrat"/>
                <a:ea typeface="Montserrat"/>
                <a:cs typeface="Montserrat"/>
                <a:sym typeface="Montserrat"/>
              </a:rPr>
              <a:t>Visibility Reduction :</a:t>
            </a:r>
            <a:r>
              <a:rPr lang="en-US" sz="1200" dirty="0">
                <a:latin typeface="Montserrat"/>
                <a:ea typeface="Montserrat"/>
                <a:cs typeface="Montserrat"/>
                <a:sym typeface="Montserrat"/>
              </a:rPr>
              <a:t> Thick smoke can reduce visibility, posing hazards for drivers and increasing the risk of accidents on roads.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1297499" y="393750"/>
            <a:ext cx="7185193" cy="626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b="1" u="sng" dirty="0"/>
              <a:t>Research Questions</a:t>
            </a:r>
            <a:endParaRPr lang="en-IN" sz="2800" b="1" u="sng" dirty="0"/>
          </a:p>
        </p:txBody>
      </p:sp>
      <p:sp>
        <p:nvSpPr>
          <p:cNvPr id="266" name="Google Shape;266;p26"/>
          <p:cNvSpPr txBox="1">
            <a:spLocks noGrp="1"/>
          </p:cNvSpPr>
          <p:nvPr>
            <p:ph type="body" idx="1"/>
          </p:nvPr>
        </p:nvSpPr>
        <p:spPr>
          <a:xfrm>
            <a:off x="896475" y="1116150"/>
            <a:ext cx="7754400" cy="3780900"/>
          </a:xfrm>
          <a:prstGeom prst="rect">
            <a:avLst/>
          </a:prstGeom>
        </p:spPr>
        <p:txBody>
          <a:bodyPr spcFirstLastPara="1" wrap="square" lIns="91425" tIns="91425" rIns="91425" bIns="91425" anchor="t" anchorCtr="0">
            <a:normAutofit/>
          </a:bodyPr>
          <a:lstStyle/>
          <a:p>
            <a:pPr marL="152400" lvl="0" indent="0" algn="just" rtl="0">
              <a:spcBef>
                <a:spcPts val="0"/>
              </a:spcBef>
              <a:spcAft>
                <a:spcPts val="0"/>
              </a:spcAft>
              <a:buClr>
                <a:schemeClr val="lt1"/>
              </a:buClr>
              <a:buSzPts val="1200"/>
              <a:buNone/>
            </a:pPr>
            <a:endParaRPr lang="en-US" sz="1200" b="1" dirty="0">
              <a:latin typeface="Montserrat"/>
              <a:ea typeface="Montserrat"/>
              <a:cs typeface="Montserrat"/>
              <a:sym typeface="Montserrat"/>
            </a:endParaRPr>
          </a:p>
          <a:p>
            <a:pPr marL="152400" lvl="0" indent="0" algn="just" rtl="0">
              <a:spcBef>
                <a:spcPts val="0"/>
              </a:spcBef>
              <a:spcAft>
                <a:spcPts val="0"/>
              </a:spcAft>
              <a:buClr>
                <a:schemeClr val="lt1"/>
              </a:buClr>
              <a:buSzPts val="1200"/>
              <a:buNone/>
            </a:pPr>
            <a:endParaRPr lang="en-US" sz="1200" b="1" dirty="0">
              <a:latin typeface="Montserrat"/>
              <a:ea typeface="Montserrat"/>
              <a:cs typeface="Montserrat"/>
              <a:sym typeface="Montserrat"/>
            </a:endParaRPr>
          </a:p>
          <a:p>
            <a:pPr marL="152400" lvl="0" indent="0" algn="just" rtl="0">
              <a:spcBef>
                <a:spcPts val="0"/>
              </a:spcBef>
              <a:spcAft>
                <a:spcPts val="0"/>
              </a:spcAft>
              <a:buClr>
                <a:schemeClr val="lt1"/>
              </a:buClr>
              <a:buSzPts val="1200"/>
              <a:buNone/>
            </a:pPr>
            <a:r>
              <a:rPr lang="en-US" sz="1200" b="1" dirty="0">
                <a:latin typeface="Montserrat"/>
                <a:ea typeface="Montserrat"/>
                <a:cs typeface="Montserrat"/>
                <a:sym typeface="Montserrat"/>
              </a:rPr>
              <a:t>Mortality Rates  for Respiratory Diseases, Cardiovascular Diseases and Road Accidents  </a:t>
            </a:r>
          </a:p>
          <a:p>
            <a:pPr marL="457200" lvl="0" indent="-304800" algn="just" rtl="0">
              <a:spcBef>
                <a:spcPts val="0"/>
              </a:spcBef>
              <a:spcAft>
                <a:spcPts val="0"/>
              </a:spcAft>
              <a:buClr>
                <a:schemeClr val="lt1"/>
              </a:buClr>
              <a:buSzPts val="1200"/>
              <a:buFont typeface="Montserrat"/>
              <a:buChar char="●"/>
            </a:pPr>
            <a:endParaRPr lang="en-US" sz="1200" b="1" dirty="0">
              <a:latin typeface="Montserrat"/>
              <a:ea typeface="Montserrat"/>
              <a:cs typeface="Montserrat"/>
              <a:sym typeface="Montserrat"/>
            </a:endParaRPr>
          </a:p>
          <a:p>
            <a:pPr lvl="1" indent="-304800" algn="just">
              <a:buSzPts val="1200"/>
              <a:buFont typeface="Montserrat"/>
              <a:buChar char="●"/>
            </a:pPr>
            <a:r>
              <a:rPr lang="en-US" sz="1200" dirty="0">
                <a:latin typeface="Montserrat"/>
                <a:ea typeface="Montserrat"/>
                <a:cs typeface="Montserrat"/>
                <a:sym typeface="Montserrat"/>
              </a:rPr>
              <a:t>Possible correlations between increase in smoke fires and mortality rates because of the diseases</a:t>
            </a:r>
          </a:p>
          <a:p>
            <a:pPr lvl="1" indent="-304800" algn="just">
              <a:buSzPts val="1200"/>
              <a:buFont typeface="Montserrat"/>
              <a:buChar char="●"/>
            </a:pPr>
            <a:endParaRPr lang="en-US" sz="1200" dirty="0">
              <a:latin typeface="Montserrat"/>
              <a:ea typeface="Montserrat"/>
              <a:cs typeface="Montserrat"/>
              <a:sym typeface="Montserrat"/>
            </a:endParaRPr>
          </a:p>
          <a:p>
            <a:pPr lvl="1" indent="-304800" algn="just">
              <a:buSzPts val="1200"/>
              <a:buFont typeface="Montserrat"/>
              <a:buChar char="●"/>
            </a:pPr>
            <a:r>
              <a:rPr lang="en-US" sz="1200" dirty="0">
                <a:latin typeface="Montserrat"/>
                <a:ea typeface="Montserrat"/>
                <a:cs typeface="Montserrat"/>
                <a:sym typeface="Montserrat"/>
              </a:rPr>
              <a:t>Which respiratory diseases are shown to have a significant increase  in mortality rates</a:t>
            </a:r>
          </a:p>
          <a:p>
            <a:pPr lvl="1" indent="-304800" algn="just">
              <a:buSzPts val="1200"/>
              <a:buFont typeface="Montserrat"/>
              <a:buChar char="●"/>
            </a:pPr>
            <a:endParaRPr lang="en-US" sz="1200" dirty="0">
              <a:latin typeface="Montserrat"/>
              <a:ea typeface="Montserrat"/>
              <a:cs typeface="Montserrat"/>
              <a:sym typeface="Montserrat"/>
            </a:endParaRPr>
          </a:p>
          <a:p>
            <a:pPr lvl="1" indent="-304800" algn="just">
              <a:buSzPts val="1200"/>
              <a:buFont typeface="Montserrat"/>
              <a:buChar char="●"/>
            </a:pPr>
            <a:r>
              <a:rPr lang="en-US" sz="1200" dirty="0">
                <a:latin typeface="Montserrat"/>
                <a:ea typeface="Montserrat"/>
                <a:cs typeface="Montserrat"/>
                <a:sym typeface="Montserrat"/>
              </a:rPr>
              <a:t>Observe trends in road accidents at the time of smoke fires due to low visibility</a:t>
            </a:r>
          </a:p>
          <a:p>
            <a:pPr marL="152400" lvl="0" indent="0" algn="just" rtl="0">
              <a:spcBef>
                <a:spcPts val="0"/>
              </a:spcBef>
              <a:spcAft>
                <a:spcPts val="0"/>
              </a:spcAft>
              <a:buClr>
                <a:schemeClr val="lt1"/>
              </a:buClr>
              <a:buSzPts val="1200"/>
              <a:buNone/>
            </a:pPr>
            <a:endParaRPr lang="en-US" sz="1200" b="1" dirty="0">
              <a:latin typeface="Montserrat"/>
              <a:ea typeface="Montserrat"/>
              <a:cs typeface="Montserrat"/>
              <a:sym typeface="Montserrat"/>
            </a:endParaRPr>
          </a:p>
          <a:p>
            <a:pPr marL="152400" lvl="0" indent="0" algn="just" rtl="0">
              <a:spcBef>
                <a:spcPts val="0"/>
              </a:spcBef>
              <a:spcAft>
                <a:spcPts val="0"/>
              </a:spcAft>
              <a:buClr>
                <a:schemeClr val="lt1"/>
              </a:buClr>
              <a:buSzPts val="1200"/>
              <a:buNone/>
            </a:pPr>
            <a:r>
              <a:rPr lang="en-US" sz="1200" b="1" dirty="0">
                <a:latin typeface="Montserrat"/>
                <a:ea typeface="Montserrat"/>
                <a:cs typeface="Montserrat"/>
                <a:sym typeface="Montserrat"/>
              </a:rPr>
              <a:t>Demographic Disparity </a:t>
            </a:r>
          </a:p>
          <a:p>
            <a:pPr marL="152400" lvl="0" indent="0" algn="just" rtl="0">
              <a:spcBef>
                <a:spcPts val="0"/>
              </a:spcBef>
              <a:spcAft>
                <a:spcPts val="0"/>
              </a:spcAft>
              <a:buClr>
                <a:schemeClr val="lt1"/>
              </a:buClr>
              <a:buSzPts val="1200"/>
              <a:buNone/>
            </a:pPr>
            <a:endParaRPr lang="en-US" sz="1200" b="1" dirty="0">
              <a:latin typeface="Montserrat"/>
              <a:ea typeface="Montserrat"/>
              <a:cs typeface="Montserrat"/>
              <a:sym typeface="Montserrat"/>
            </a:endParaRPr>
          </a:p>
          <a:p>
            <a:pPr lvl="1" indent="-304800" algn="just">
              <a:buSzPts val="1200"/>
              <a:buFont typeface="Montserrat"/>
              <a:buChar char="●"/>
            </a:pPr>
            <a:r>
              <a:rPr lang="en-US" sz="1200" dirty="0">
                <a:latin typeface="Montserrat"/>
                <a:ea typeface="Montserrat"/>
                <a:cs typeface="Montserrat"/>
                <a:sym typeface="Montserrat"/>
              </a:rPr>
              <a:t>Identifying age groups or ethnicities most vulnerable or impacted by health conditions </a:t>
            </a:r>
          </a:p>
          <a:p>
            <a:pPr lvl="1" indent="-304800" algn="just">
              <a:buSzPts val="1200"/>
              <a:buFont typeface="Montserrat"/>
              <a:buChar char="●"/>
            </a:pPr>
            <a:endParaRPr lang="en-US" sz="1200" dirty="0">
              <a:latin typeface="Montserrat"/>
              <a:ea typeface="Montserrat"/>
              <a:cs typeface="Montserrat"/>
              <a:sym typeface="Montserrat"/>
            </a:endParaRPr>
          </a:p>
          <a:p>
            <a:pPr lvl="1" indent="-304800" algn="just">
              <a:buSzPts val="1200"/>
              <a:buFont typeface="Montserrat"/>
              <a:buChar char="●"/>
            </a:pPr>
            <a:r>
              <a:rPr lang="en-US" sz="1200" dirty="0">
                <a:latin typeface="Montserrat"/>
                <a:ea typeface="Montserrat"/>
                <a:cs typeface="Montserrat"/>
                <a:sym typeface="Montserrat"/>
              </a:rPr>
              <a:t>Observe change in life expectancy across different demographics</a:t>
            </a:r>
          </a:p>
        </p:txBody>
      </p:sp>
    </p:spTree>
    <p:extLst>
      <p:ext uri="{BB962C8B-B14F-4D97-AF65-F5344CB8AC3E}">
        <p14:creationId xmlns:p14="http://schemas.microsoft.com/office/powerpoint/2010/main" val="288666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297500" y="188000"/>
            <a:ext cx="7038900" cy="59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dirty="0"/>
              <a:t>Data Sources</a:t>
            </a:r>
            <a:endParaRPr b="1" u="sng" dirty="0"/>
          </a:p>
        </p:txBody>
      </p:sp>
      <p:sp>
        <p:nvSpPr>
          <p:cNvPr id="272" name="Google Shape;272;p27"/>
          <p:cNvSpPr txBox="1">
            <a:spLocks noGrp="1"/>
          </p:cNvSpPr>
          <p:nvPr>
            <p:ph type="body" idx="1"/>
          </p:nvPr>
        </p:nvSpPr>
        <p:spPr>
          <a:xfrm>
            <a:off x="1297500" y="1109100"/>
            <a:ext cx="3403200" cy="1756564"/>
          </a:xfrm>
          <a:prstGeom prst="rect">
            <a:avLst/>
          </a:prstGeom>
          <a:ln w="19050" cap="flat" cmpd="sng">
            <a:noFill/>
            <a:prstDash val="solid"/>
            <a:round/>
            <a:headEnd type="none" w="sm" len="sm"/>
            <a:tailEnd type="none" w="sm" len="sm"/>
          </a:ln>
        </p:spPr>
        <p:txBody>
          <a:bodyPr spcFirstLastPara="1" wrap="square" lIns="91425" tIns="91425" rIns="91425" bIns="91425" anchor="t" anchorCtr="0">
            <a:normAutofit fontScale="40000" lnSpcReduction="20000"/>
          </a:bodyPr>
          <a:lstStyle/>
          <a:p>
            <a:pPr marL="0" lvl="0" indent="0" algn="ctr" rtl="0">
              <a:spcBef>
                <a:spcPts val="0"/>
              </a:spcBef>
              <a:spcAft>
                <a:spcPts val="0"/>
              </a:spcAft>
              <a:buNone/>
            </a:pPr>
            <a:r>
              <a:rPr lang="en-US" sz="3300" b="1" u="sng" dirty="0">
                <a:latin typeface="Montserrat"/>
                <a:ea typeface="Montserrat"/>
                <a:cs typeface="Montserrat"/>
                <a:sym typeface="Montserrat"/>
                <a:hlinkClick r:id="rId3"/>
              </a:rPr>
              <a:t>Chronic Respiratory Disease Mortality Rates by County</a:t>
            </a:r>
            <a:endParaRPr lang="en-US" sz="3300" b="1" u="sng" dirty="0">
              <a:latin typeface="Montserrat"/>
              <a:ea typeface="Montserrat"/>
              <a:cs typeface="Montserrat"/>
              <a:sym typeface="Montserrat"/>
            </a:endParaRPr>
          </a:p>
          <a:p>
            <a:pPr marL="457200" lvl="0" indent="-311150" algn="just" rtl="0">
              <a:spcBef>
                <a:spcPts val="1200"/>
              </a:spcBef>
              <a:spcAft>
                <a:spcPts val="0"/>
              </a:spcAft>
              <a:buSzPts val="1300"/>
              <a:buFont typeface="Montserrat"/>
              <a:buChar char="●"/>
            </a:pPr>
            <a:r>
              <a:rPr lang="en-US" sz="2800" dirty="0">
                <a:latin typeface="Montserrat" panose="00000500000000000000" pitchFamily="2" charset="0"/>
              </a:rPr>
              <a:t>Mortality rates for different counties in Kansas where mortality rate is deaths per 100,000 population</a:t>
            </a:r>
          </a:p>
          <a:p>
            <a:pPr marL="457200" lvl="0" indent="-311150" algn="just" rtl="0">
              <a:spcBef>
                <a:spcPts val="1200"/>
              </a:spcBef>
              <a:spcAft>
                <a:spcPts val="0"/>
              </a:spcAft>
              <a:buSzPts val="1300"/>
              <a:buFont typeface="Montserrat"/>
              <a:buChar char="●"/>
            </a:pPr>
            <a:r>
              <a:rPr lang="en-US" sz="2800" dirty="0">
                <a:latin typeface="Montserrat" panose="00000500000000000000" pitchFamily="2" charset="0"/>
              </a:rPr>
              <a:t>Data for following conditions :</a:t>
            </a:r>
          </a:p>
        </p:txBody>
      </p:sp>
      <p:sp>
        <p:nvSpPr>
          <p:cNvPr id="273" name="Google Shape;273;p27"/>
          <p:cNvSpPr txBox="1">
            <a:spLocks noGrp="1"/>
          </p:cNvSpPr>
          <p:nvPr>
            <p:ph type="body" idx="2"/>
          </p:nvPr>
        </p:nvSpPr>
        <p:spPr>
          <a:xfrm>
            <a:off x="4933200" y="1109100"/>
            <a:ext cx="3403200" cy="34968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US" b="1" u="sng" dirty="0">
                <a:latin typeface="Montserrat"/>
                <a:ea typeface="Montserrat"/>
                <a:cs typeface="Montserrat"/>
                <a:sym typeface="Montserrat"/>
                <a:hlinkClick r:id="rId4"/>
              </a:rPr>
              <a:t>Mortality Rates by Causes of Death and Life Expectancy by County, Race, and Ethnicity</a:t>
            </a:r>
            <a:endParaRPr lang="en-IN" b="1" u="sng" dirty="0">
              <a:latin typeface="Montserrat"/>
              <a:ea typeface="Montserrat"/>
              <a:cs typeface="Montserrat"/>
              <a:sym typeface="Montserrat"/>
            </a:endParaRPr>
          </a:p>
          <a:p>
            <a:pPr marL="457200" lvl="0" indent="-298450" algn="l" rtl="0">
              <a:spcBef>
                <a:spcPts val="1200"/>
              </a:spcBef>
              <a:spcAft>
                <a:spcPts val="0"/>
              </a:spcAft>
              <a:buSzPts val="1100"/>
              <a:buFont typeface="Montserrat"/>
              <a:buChar char="●"/>
            </a:pPr>
            <a:r>
              <a:rPr lang="en-US" sz="1100" dirty="0">
                <a:latin typeface="Montserrat"/>
                <a:ea typeface="Montserrat"/>
                <a:cs typeface="Montserrat"/>
                <a:sym typeface="Montserrat"/>
              </a:rPr>
              <a:t>Life expectancy and mortality rates due to respiratory conditions with columns such as Location, FIPS, Race, Sex, Age group due to respiratory infections and chronic respiratory conditions. The estimates are given in the following three columns : </a:t>
            </a:r>
          </a:p>
          <a:p>
            <a:pPr marL="457200" lvl="0" indent="-298450" algn="l" rtl="0">
              <a:spcBef>
                <a:spcPts val="1200"/>
              </a:spcBef>
              <a:spcAft>
                <a:spcPts val="0"/>
              </a:spcAft>
              <a:buSzPts val="1100"/>
              <a:buFont typeface="Montserrat"/>
              <a:buChar char="●"/>
            </a:pPr>
            <a:r>
              <a:rPr lang="en-US" sz="1100" dirty="0">
                <a:latin typeface="Montserrat"/>
                <a:ea typeface="Montserrat"/>
                <a:cs typeface="Montserrat"/>
                <a:sym typeface="Montserrat"/>
              </a:rPr>
              <a:t>Val - Estimate for that specific county</a:t>
            </a:r>
          </a:p>
          <a:p>
            <a:pPr marL="457200" lvl="0" indent="-298450" algn="l" rtl="0">
              <a:spcBef>
                <a:spcPts val="1200"/>
              </a:spcBef>
              <a:spcAft>
                <a:spcPts val="0"/>
              </a:spcAft>
              <a:buSzPts val="1100"/>
              <a:buFont typeface="Montserrat"/>
              <a:buChar char="●"/>
            </a:pPr>
            <a:r>
              <a:rPr lang="en-US" sz="1100" dirty="0">
                <a:latin typeface="Montserrat"/>
                <a:ea typeface="Montserrat"/>
                <a:cs typeface="Montserrat"/>
                <a:sym typeface="Montserrat"/>
              </a:rPr>
              <a:t>Lower - 2.5% percentile estimate</a:t>
            </a:r>
          </a:p>
          <a:p>
            <a:pPr marL="457200" lvl="0" indent="-298450" algn="l" rtl="0">
              <a:spcBef>
                <a:spcPts val="1200"/>
              </a:spcBef>
              <a:spcAft>
                <a:spcPts val="0"/>
              </a:spcAft>
              <a:buSzPts val="1100"/>
              <a:buFont typeface="Montserrat"/>
              <a:buChar char="●"/>
            </a:pPr>
            <a:r>
              <a:rPr lang="en-US" sz="1100" dirty="0">
                <a:latin typeface="Montserrat"/>
                <a:ea typeface="Montserrat"/>
                <a:cs typeface="Montserrat"/>
                <a:sym typeface="Montserrat"/>
              </a:rPr>
              <a:t>Upper - 97.5% percentile estimate</a:t>
            </a:r>
          </a:p>
        </p:txBody>
      </p:sp>
      <p:sp>
        <p:nvSpPr>
          <p:cNvPr id="3" name="Google Shape;272;p27">
            <a:extLst>
              <a:ext uri="{FF2B5EF4-FFF2-40B4-BE49-F238E27FC236}">
                <a16:creationId xmlns:a16="http://schemas.microsoft.com/office/drawing/2014/main" id="{7701A4E0-204D-5BB0-8FB1-EE7714C6ACCF}"/>
              </a:ext>
            </a:extLst>
          </p:cNvPr>
          <p:cNvSpPr txBox="1">
            <a:spLocks/>
          </p:cNvSpPr>
          <p:nvPr/>
        </p:nvSpPr>
        <p:spPr>
          <a:xfrm>
            <a:off x="1297500" y="2473778"/>
            <a:ext cx="3403200" cy="2132121"/>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numCol="2" anchor="t" anchorCtr="0">
            <a:normAutofit fontScale="70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0" indent="0" algn="ctr">
              <a:buFont typeface="Lato"/>
              <a:buNone/>
            </a:pPr>
            <a:endParaRPr lang="en-US" sz="1100" dirty="0">
              <a:latin typeface="Montserrat" panose="00000500000000000000" pitchFamily="2" charset="0"/>
            </a:endParaRPr>
          </a:p>
          <a:p>
            <a:pPr marL="171450" indent="-171450"/>
            <a:r>
              <a:rPr lang="en-US" sz="1100" dirty="0">
                <a:latin typeface="Montserrat" panose="00000500000000000000" pitchFamily="2" charset="0"/>
              </a:rPr>
              <a:t>Chronic respiratory diseases</a:t>
            </a:r>
          </a:p>
          <a:p>
            <a:pPr marL="171450" indent="-171450"/>
            <a:r>
              <a:rPr lang="en-US" sz="1100" dirty="0">
                <a:latin typeface="Montserrat" panose="00000500000000000000" pitchFamily="2" charset="0"/>
              </a:rPr>
              <a:t>Chronic obstructive pulmonary </a:t>
            </a:r>
          </a:p>
          <a:p>
            <a:pPr marL="171450" indent="-171450"/>
            <a:r>
              <a:rPr lang="en-US" sz="1100" dirty="0">
                <a:latin typeface="Montserrat" panose="00000500000000000000" pitchFamily="2" charset="0"/>
              </a:rPr>
              <a:t>Pneumoconiosis</a:t>
            </a:r>
          </a:p>
          <a:p>
            <a:pPr marL="171450" indent="-171450"/>
            <a:r>
              <a:rPr lang="en-US" sz="1100" dirty="0">
                <a:latin typeface="Montserrat" panose="00000500000000000000" pitchFamily="2" charset="0"/>
              </a:rPr>
              <a:t>Silicosis</a:t>
            </a:r>
          </a:p>
          <a:p>
            <a:pPr marL="171450" indent="-171450"/>
            <a:r>
              <a:rPr lang="en-US" sz="1100" dirty="0">
                <a:latin typeface="Montserrat" panose="00000500000000000000" pitchFamily="2" charset="0"/>
              </a:rPr>
              <a:t>Asbestosis</a:t>
            </a:r>
          </a:p>
          <a:p>
            <a:pPr marL="171450" indent="-171450"/>
            <a:r>
              <a:rPr lang="en-US" sz="1100" dirty="0">
                <a:latin typeface="Montserrat" panose="00000500000000000000" pitchFamily="2" charset="0"/>
              </a:rPr>
              <a:t>Coal workers </a:t>
            </a: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171450" indent="-171450"/>
            <a:endParaRPr lang="en-US" sz="1100" dirty="0">
              <a:latin typeface="Montserrat" panose="00000500000000000000" pitchFamily="2" charset="0"/>
            </a:endParaRPr>
          </a:p>
          <a:p>
            <a:pPr marL="0" indent="0">
              <a:buNone/>
            </a:pPr>
            <a:endParaRPr lang="en-US" sz="1100" dirty="0">
              <a:latin typeface="Montserrat" panose="00000500000000000000" pitchFamily="2" charset="0"/>
            </a:endParaRPr>
          </a:p>
          <a:p>
            <a:pPr marL="0" indent="0">
              <a:buNone/>
            </a:pPr>
            <a:endParaRPr lang="en-US" sz="1100" dirty="0">
              <a:latin typeface="Montserrat" panose="00000500000000000000" pitchFamily="2" charset="0"/>
            </a:endParaRPr>
          </a:p>
          <a:p>
            <a:pPr marL="171450" indent="-171450"/>
            <a:r>
              <a:rPr lang="en-US" sz="1100" dirty="0">
                <a:latin typeface="Montserrat" panose="00000500000000000000" pitchFamily="2" charset="0"/>
              </a:rPr>
              <a:t>Pneumoconiosis</a:t>
            </a:r>
          </a:p>
          <a:p>
            <a:pPr marL="171450" indent="-171450"/>
            <a:r>
              <a:rPr lang="en-US" sz="1100" dirty="0">
                <a:latin typeface="Montserrat" panose="00000500000000000000" pitchFamily="2" charset="0"/>
              </a:rPr>
              <a:t>Other pneumoconiosis</a:t>
            </a:r>
          </a:p>
          <a:p>
            <a:pPr marL="171450" indent="-171450"/>
            <a:r>
              <a:rPr lang="en-US" sz="1100" dirty="0">
                <a:latin typeface="Montserrat" panose="00000500000000000000" pitchFamily="2" charset="0"/>
              </a:rPr>
              <a:t>Asthma</a:t>
            </a:r>
          </a:p>
          <a:p>
            <a:pPr marL="171450" indent="-171450"/>
            <a:r>
              <a:rPr lang="en-US" sz="1100" dirty="0">
                <a:latin typeface="Montserrat" panose="00000500000000000000" pitchFamily="2" charset="0"/>
              </a:rPr>
              <a:t>Interstitial lung disease</a:t>
            </a:r>
          </a:p>
          <a:p>
            <a:pPr marL="171450" indent="-171450"/>
            <a:r>
              <a:rPr lang="en-US" sz="1100" dirty="0">
                <a:latin typeface="Montserrat" panose="00000500000000000000" pitchFamily="2" charset="0"/>
              </a:rPr>
              <a:t>Other chronic respiratory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B0DC-0347-DAB9-D22F-9F6E4DDD045D}"/>
              </a:ext>
            </a:extLst>
          </p:cNvPr>
          <p:cNvSpPr>
            <a:spLocks noGrp="1"/>
          </p:cNvSpPr>
          <p:nvPr>
            <p:ph type="title"/>
          </p:nvPr>
        </p:nvSpPr>
        <p:spPr/>
        <p:txBody>
          <a:bodyPr>
            <a:normAutofit fontScale="90000"/>
          </a:bodyPr>
          <a:lstStyle/>
          <a:p>
            <a:pPr algn="ctr"/>
            <a:r>
              <a:rPr lang="en-US" b="1" dirty="0"/>
              <a:t>Human Centered Approach</a:t>
            </a:r>
          </a:p>
        </p:txBody>
      </p:sp>
      <p:sp>
        <p:nvSpPr>
          <p:cNvPr id="3" name="Content Placeholder 2">
            <a:extLst>
              <a:ext uri="{FF2B5EF4-FFF2-40B4-BE49-F238E27FC236}">
                <a16:creationId xmlns:a16="http://schemas.microsoft.com/office/drawing/2014/main" id="{C70BB195-0484-A66E-A142-4BE3D70FF6DD}"/>
              </a:ext>
            </a:extLst>
          </p:cNvPr>
          <p:cNvSpPr>
            <a:spLocks noGrp="1"/>
          </p:cNvSpPr>
          <p:nvPr>
            <p:ph idx="1"/>
          </p:nvPr>
        </p:nvSpPr>
        <p:spPr/>
        <p:txBody>
          <a:bodyPr>
            <a:normAutofit/>
          </a:bodyPr>
          <a:lstStyle/>
          <a:p>
            <a:pPr marL="146050" indent="0">
              <a:buNone/>
            </a:pPr>
            <a:endParaRPr lang="en-US" sz="1800" dirty="0">
              <a:latin typeface="Montserrat" panose="00000500000000000000" pitchFamily="2" charset="0"/>
            </a:endParaRPr>
          </a:p>
          <a:p>
            <a:pPr>
              <a:buFont typeface="Arial" panose="020B0604020202020204" pitchFamily="34" charset="0"/>
              <a:buChar char="•"/>
            </a:pPr>
            <a:r>
              <a:rPr lang="en-US" sz="1800" b="1" dirty="0">
                <a:latin typeface="Montserrat" panose="00000500000000000000" pitchFamily="2" charset="0"/>
              </a:rPr>
              <a:t>Reproducibility</a:t>
            </a:r>
          </a:p>
          <a:p>
            <a:pPr marL="146050" indent="0">
              <a:buNone/>
            </a:pPr>
            <a:endParaRPr lang="en-US" sz="500" dirty="0">
              <a:latin typeface="Montserrat" panose="00000500000000000000" pitchFamily="2" charset="0"/>
            </a:endParaRPr>
          </a:p>
          <a:p>
            <a:pPr lvl="1">
              <a:buFont typeface="Arial" panose="020B0604020202020204" pitchFamily="34" charset="0"/>
              <a:buChar char="•"/>
            </a:pPr>
            <a:r>
              <a:rPr lang="en-US" sz="1200" dirty="0">
                <a:latin typeface="Montserrat" panose="00000500000000000000" pitchFamily="2" charset="0"/>
              </a:rPr>
              <a:t>The methodology is completed in a reproducible manner and only interpretable analysis are selected for the results</a:t>
            </a:r>
          </a:p>
          <a:p>
            <a:pPr marL="615950" lvl="1" indent="0">
              <a:buNone/>
            </a:pPr>
            <a:endParaRPr lang="en-US" dirty="0">
              <a:latin typeface="Montserrat" panose="00000500000000000000" pitchFamily="2" charset="0"/>
            </a:endParaRPr>
          </a:p>
          <a:p>
            <a:pPr>
              <a:buFont typeface="Arial" panose="020B0604020202020204" pitchFamily="34" charset="0"/>
              <a:buChar char="•"/>
            </a:pPr>
            <a:r>
              <a:rPr lang="en-US" sz="1800" b="1" dirty="0">
                <a:latin typeface="Montserrat" panose="00000500000000000000" pitchFamily="2" charset="0"/>
              </a:rPr>
              <a:t>Biases in data</a:t>
            </a:r>
          </a:p>
          <a:p>
            <a:pPr marL="146050" indent="0">
              <a:buNone/>
            </a:pPr>
            <a:endParaRPr lang="en-US" sz="500" dirty="0">
              <a:latin typeface="Montserrat" panose="00000500000000000000" pitchFamily="2" charset="0"/>
            </a:endParaRPr>
          </a:p>
          <a:p>
            <a:pPr lvl="1">
              <a:buFont typeface="Arial" panose="020B0604020202020204" pitchFamily="34" charset="0"/>
              <a:buChar char="•"/>
            </a:pPr>
            <a:r>
              <a:rPr lang="en-US" sz="1200" dirty="0">
                <a:latin typeface="Montserrat" panose="00000500000000000000" pitchFamily="2" charset="0"/>
              </a:rPr>
              <a:t>The data contains all the diverse representations for age and race across the county to ensure there is no misrepresentation of trends</a:t>
            </a:r>
          </a:p>
          <a:p>
            <a:pPr marL="615950" lvl="1" indent="0">
              <a:buNone/>
            </a:pPr>
            <a:endParaRPr lang="en-US" b="1" dirty="0">
              <a:latin typeface="Montserrat" panose="00000500000000000000" pitchFamily="2" charset="0"/>
            </a:endParaRPr>
          </a:p>
          <a:p>
            <a:pPr>
              <a:buFont typeface="Arial" panose="020B0604020202020204" pitchFamily="34" charset="0"/>
              <a:buChar char="•"/>
            </a:pPr>
            <a:r>
              <a:rPr lang="en-US" sz="1800" b="1" dirty="0">
                <a:latin typeface="Montserrat" panose="00000500000000000000" pitchFamily="2" charset="0"/>
              </a:rPr>
              <a:t>Fairness , accountability, transparency and ethics (FATE) </a:t>
            </a:r>
          </a:p>
          <a:p>
            <a:pPr marL="146050" indent="0">
              <a:buNone/>
            </a:pPr>
            <a:endParaRPr lang="en-US" sz="500" dirty="0">
              <a:latin typeface="Montserrat" panose="00000500000000000000" pitchFamily="2" charset="0"/>
            </a:endParaRPr>
          </a:p>
          <a:p>
            <a:pPr lvl="1">
              <a:buFont typeface="Arial" panose="020B0604020202020204" pitchFamily="34" charset="0"/>
              <a:buChar char="•"/>
            </a:pPr>
            <a:r>
              <a:rPr lang="en-US" sz="1200" dirty="0">
                <a:latin typeface="Montserrat" panose="00000500000000000000" pitchFamily="2" charset="0"/>
              </a:rPr>
              <a:t>The analysis is performed using explainable techniques to make the results intuitive and reliable</a:t>
            </a:r>
          </a:p>
        </p:txBody>
      </p:sp>
    </p:spTree>
    <p:extLst>
      <p:ext uri="{BB962C8B-B14F-4D97-AF65-F5344CB8AC3E}">
        <p14:creationId xmlns:p14="http://schemas.microsoft.com/office/powerpoint/2010/main" val="19388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31A9-EC5C-2857-762C-7B601502DB13}"/>
              </a:ext>
            </a:extLst>
          </p:cNvPr>
          <p:cNvSpPr>
            <a:spLocks noGrp="1"/>
          </p:cNvSpPr>
          <p:nvPr>
            <p:ph type="title"/>
          </p:nvPr>
        </p:nvSpPr>
        <p:spPr/>
        <p:txBody>
          <a:bodyPr>
            <a:normAutofit fontScale="90000"/>
          </a:bodyPr>
          <a:lstStyle/>
          <a:p>
            <a:pPr algn="ctr"/>
            <a:r>
              <a:rPr lang="en-US" b="1" dirty="0">
                <a:effectLst/>
                <a:latin typeface="Montserrat" panose="00000500000000000000" pitchFamily="2" charset="0"/>
              </a:rPr>
              <a:t>Methodology</a:t>
            </a: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3F862BF8-6374-BC7B-712E-B7763D55946F}"/>
              </a:ext>
            </a:extLst>
          </p:cNvPr>
          <p:cNvSpPr>
            <a:spLocks noGrp="1"/>
          </p:cNvSpPr>
          <p:nvPr>
            <p:ph idx="1"/>
          </p:nvPr>
        </p:nvSpPr>
        <p:spPr>
          <a:xfrm>
            <a:off x="311700" y="1281793"/>
            <a:ext cx="8520600" cy="3287082"/>
          </a:xfrm>
        </p:spPr>
        <p:txBody>
          <a:bodyPr>
            <a:noAutofit/>
          </a:bodyPr>
          <a:lstStyle/>
          <a:p>
            <a:pPr marL="146050" indent="0">
              <a:buNone/>
            </a:pPr>
            <a:r>
              <a:rPr lang="en-US" sz="1800" b="1" dirty="0">
                <a:effectLst/>
                <a:latin typeface="Montserrat" panose="00000500000000000000" pitchFamily="2" charset="0"/>
              </a:rPr>
              <a:t>Tests for Statistical Analysis</a:t>
            </a:r>
          </a:p>
          <a:p>
            <a:pPr marL="146050" indent="0">
              <a:buNone/>
            </a:pPr>
            <a:endParaRPr lang="en-US" sz="1600" dirty="0">
              <a:latin typeface="Montserrat" panose="00000500000000000000" pitchFamily="2" charset="0"/>
            </a:endParaRPr>
          </a:p>
          <a:p>
            <a:pPr>
              <a:buFont typeface="Arial" panose="020B0604020202020204" pitchFamily="34" charset="0"/>
              <a:buChar char="•"/>
            </a:pPr>
            <a:r>
              <a:rPr lang="en-US" sz="1600" b="1" dirty="0">
                <a:latin typeface="Montserrat" panose="00000500000000000000" pitchFamily="2" charset="0"/>
              </a:rPr>
              <a:t>Pearson Correlation Coefficient and </a:t>
            </a:r>
            <a:r>
              <a:rPr lang="en-IN" sz="1600" b="1" i="0" dirty="0">
                <a:effectLst/>
                <a:latin typeface="Montserrat" panose="00000500000000000000" pitchFamily="2" charset="0"/>
              </a:rPr>
              <a:t>Spearman's Rank-Order Correlation</a:t>
            </a:r>
          </a:p>
          <a:p>
            <a:pPr marL="146050" indent="0">
              <a:buNone/>
            </a:pPr>
            <a:endParaRPr lang="en-US" sz="1600" dirty="0">
              <a:latin typeface="Montserrat" panose="00000500000000000000" pitchFamily="2" charset="0"/>
            </a:endParaRPr>
          </a:p>
          <a:p>
            <a:pPr marL="146050" indent="0">
              <a:buNone/>
            </a:pPr>
            <a:r>
              <a:rPr lang="en-US" sz="1600" dirty="0">
                <a:latin typeface="Montserrat" panose="00000500000000000000" pitchFamily="2" charset="0"/>
              </a:rPr>
              <a:t>Statistical methods used to quantify the strength and direction of relationships between two variables </a:t>
            </a:r>
          </a:p>
          <a:p>
            <a:pPr marL="146050" indent="0">
              <a:buNone/>
            </a:pPr>
            <a:endParaRPr lang="en-US" sz="1600" dirty="0">
              <a:latin typeface="Montserrat" panose="00000500000000000000" pitchFamily="2" charset="0"/>
            </a:endParaRPr>
          </a:p>
          <a:p>
            <a:pPr>
              <a:buFont typeface="Arial" panose="020B0604020202020204" pitchFamily="34" charset="0"/>
              <a:buChar char="•"/>
            </a:pPr>
            <a:r>
              <a:rPr lang="en-US" sz="1600" b="1" dirty="0">
                <a:latin typeface="Montserrat" panose="00000500000000000000" pitchFamily="2" charset="0"/>
              </a:rPr>
              <a:t>Analysis of Variance (ANOVA)</a:t>
            </a:r>
          </a:p>
          <a:p>
            <a:pPr marL="146050" indent="0">
              <a:buNone/>
            </a:pPr>
            <a:endParaRPr lang="en-US" sz="1600" dirty="0">
              <a:latin typeface="Montserrat" panose="00000500000000000000" pitchFamily="2" charset="0"/>
            </a:endParaRPr>
          </a:p>
          <a:p>
            <a:pPr marL="146050" indent="0">
              <a:buNone/>
            </a:pPr>
            <a:r>
              <a:rPr lang="en-US" sz="1600" dirty="0">
                <a:latin typeface="Montserrat" panose="00000500000000000000" pitchFamily="2" charset="0"/>
              </a:rPr>
              <a:t>ANOVA is an extension of the t-test for more than two groups. It                assesses whether there are any statistically significant differences in means among the groups.</a:t>
            </a:r>
          </a:p>
        </p:txBody>
      </p:sp>
    </p:spTree>
    <p:extLst>
      <p:ext uri="{BB962C8B-B14F-4D97-AF65-F5344CB8AC3E}">
        <p14:creationId xmlns:p14="http://schemas.microsoft.com/office/powerpoint/2010/main" val="37301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297500" y="188000"/>
            <a:ext cx="7038900" cy="59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b="1" u="sng" dirty="0"/>
              <a:t>Visualization 1</a:t>
            </a:r>
            <a:br>
              <a:rPr lang="en" b="1" u="sng" dirty="0"/>
            </a:br>
            <a:endParaRPr b="1" u="sng" dirty="0"/>
          </a:p>
        </p:txBody>
      </p:sp>
      <p:sp>
        <p:nvSpPr>
          <p:cNvPr id="8" name="Google Shape;271;p27">
            <a:extLst>
              <a:ext uri="{FF2B5EF4-FFF2-40B4-BE49-F238E27FC236}">
                <a16:creationId xmlns:a16="http://schemas.microsoft.com/office/drawing/2014/main" id="{C5E26C61-5107-A001-8F74-C6971DCEE1D1}"/>
              </a:ext>
            </a:extLst>
          </p:cNvPr>
          <p:cNvSpPr txBox="1">
            <a:spLocks/>
          </p:cNvSpPr>
          <p:nvPr/>
        </p:nvSpPr>
        <p:spPr>
          <a:xfrm>
            <a:off x="873580" y="785600"/>
            <a:ext cx="8433706" cy="59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Trend of mortality rate for respiratory diseases</a:t>
            </a:r>
            <a:endParaRPr lang="en-IN" sz="1800" dirty="0"/>
          </a:p>
        </p:txBody>
      </p:sp>
      <p:pic>
        <p:nvPicPr>
          <p:cNvPr id="1026" name="Picture 2">
            <a:extLst>
              <a:ext uri="{FF2B5EF4-FFF2-40B4-BE49-F238E27FC236}">
                <a16:creationId xmlns:a16="http://schemas.microsoft.com/office/drawing/2014/main" id="{BEF6F178-87F5-6BE6-B943-DD1A2FFCD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47" y="1558700"/>
            <a:ext cx="8562640" cy="319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30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297500" y="188000"/>
            <a:ext cx="7038900" cy="59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u="sng" dirty="0"/>
              <a:t>Visualization 2</a:t>
            </a:r>
            <a:br>
              <a:rPr lang="en" sz="2500" b="1" u="sng" dirty="0"/>
            </a:br>
            <a:endParaRPr sz="2500" b="1" u="sng" dirty="0"/>
          </a:p>
        </p:txBody>
      </p:sp>
      <p:sp>
        <p:nvSpPr>
          <p:cNvPr id="10" name="Google Shape;271;p27">
            <a:extLst>
              <a:ext uri="{FF2B5EF4-FFF2-40B4-BE49-F238E27FC236}">
                <a16:creationId xmlns:a16="http://schemas.microsoft.com/office/drawing/2014/main" id="{3AB9C426-4436-25A1-07D8-629451C37EEF}"/>
              </a:ext>
            </a:extLst>
          </p:cNvPr>
          <p:cNvSpPr txBox="1">
            <a:spLocks/>
          </p:cNvSpPr>
          <p:nvPr/>
        </p:nvSpPr>
        <p:spPr>
          <a:xfrm>
            <a:off x="710294" y="616087"/>
            <a:ext cx="8433706" cy="59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  Trend for cardiovascular diseases and life expectancy across ethnicity </a:t>
            </a:r>
            <a:endParaRPr lang="en-IN" sz="1800" dirty="0"/>
          </a:p>
        </p:txBody>
      </p:sp>
      <p:sp>
        <p:nvSpPr>
          <p:cNvPr id="11" name="Google Shape;271;p27">
            <a:extLst>
              <a:ext uri="{FF2B5EF4-FFF2-40B4-BE49-F238E27FC236}">
                <a16:creationId xmlns:a16="http://schemas.microsoft.com/office/drawing/2014/main" id="{DA68A40B-C903-0EB2-3BAD-12F7FB5AAE10}"/>
              </a:ext>
            </a:extLst>
          </p:cNvPr>
          <p:cNvSpPr txBox="1">
            <a:spLocks/>
          </p:cNvSpPr>
          <p:nvPr/>
        </p:nvSpPr>
        <p:spPr>
          <a:xfrm>
            <a:off x="1297500" y="1213687"/>
            <a:ext cx="2408485" cy="59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Mortality Rates</a:t>
            </a:r>
            <a:endParaRPr lang="en-IN" sz="1800" dirty="0"/>
          </a:p>
        </p:txBody>
      </p:sp>
      <p:sp>
        <p:nvSpPr>
          <p:cNvPr id="12" name="Google Shape;271;p27">
            <a:extLst>
              <a:ext uri="{FF2B5EF4-FFF2-40B4-BE49-F238E27FC236}">
                <a16:creationId xmlns:a16="http://schemas.microsoft.com/office/drawing/2014/main" id="{6CE21855-11D2-5A95-D0C6-0898652C7BE7}"/>
              </a:ext>
            </a:extLst>
          </p:cNvPr>
          <p:cNvSpPr txBox="1">
            <a:spLocks/>
          </p:cNvSpPr>
          <p:nvPr/>
        </p:nvSpPr>
        <p:spPr>
          <a:xfrm>
            <a:off x="5719091" y="1213687"/>
            <a:ext cx="3008529" cy="59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Life Expectancy at birth</a:t>
            </a:r>
            <a:endParaRPr lang="en-IN" sz="1800" dirty="0"/>
          </a:p>
        </p:txBody>
      </p:sp>
      <p:pic>
        <p:nvPicPr>
          <p:cNvPr id="2050" name="Picture 2">
            <a:extLst>
              <a:ext uri="{FF2B5EF4-FFF2-40B4-BE49-F238E27FC236}">
                <a16:creationId xmlns:a16="http://schemas.microsoft.com/office/drawing/2014/main" id="{69DDFBCF-63BA-0E8D-575F-B9EE3CCF8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07" y="1811287"/>
            <a:ext cx="4212772" cy="3005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B0BDD27-B5A3-E89E-F6D8-AABCE1F08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307" y="1811287"/>
            <a:ext cx="4524375" cy="300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8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297500" y="188000"/>
            <a:ext cx="7038900" cy="59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u="sng" dirty="0"/>
              <a:t>Visualization 3</a:t>
            </a:r>
            <a:endParaRPr sz="2500" b="1" u="sng" dirty="0"/>
          </a:p>
        </p:txBody>
      </p:sp>
      <p:sp>
        <p:nvSpPr>
          <p:cNvPr id="8" name="Google Shape;271;p27">
            <a:extLst>
              <a:ext uri="{FF2B5EF4-FFF2-40B4-BE49-F238E27FC236}">
                <a16:creationId xmlns:a16="http://schemas.microsoft.com/office/drawing/2014/main" id="{8B1933B0-D72B-8C32-5B49-A1896D3631F1}"/>
              </a:ext>
            </a:extLst>
          </p:cNvPr>
          <p:cNvSpPr txBox="1">
            <a:spLocks/>
          </p:cNvSpPr>
          <p:nvPr/>
        </p:nvSpPr>
        <p:spPr>
          <a:xfrm>
            <a:off x="1409079" y="869180"/>
            <a:ext cx="7038900" cy="597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ctr"/>
            <a:r>
              <a:rPr lang="en-US" sz="1800" dirty="0"/>
              <a:t>Trend for road accidents across age groups </a:t>
            </a:r>
            <a:endParaRPr lang="en-IN" sz="1800" dirty="0"/>
          </a:p>
        </p:txBody>
      </p:sp>
      <p:pic>
        <p:nvPicPr>
          <p:cNvPr id="3074" name="Picture 2">
            <a:extLst>
              <a:ext uri="{FF2B5EF4-FFF2-40B4-BE49-F238E27FC236}">
                <a16:creationId xmlns:a16="http://schemas.microsoft.com/office/drawing/2014/main" id="{F1A7852F-F823-2FF1-A8CB-0AC41A430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64" y="1550360"/>
            <a:ext cx="5927272" cy="32602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108EFB4-DB96-9EAC-525A-9FEB3ECA3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049" y="2362271"/>
            <a:ext cx="2710543"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002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712</Words>
  <Application>Microsoft Office PowerPoint</Application>
  <PresentationFormat>On-screen Show (16:9)</PresentationFormat>
  <Paragraphs>119</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Arial</vt:lpstr>
      <vt:lpstr>Montserrat</vt:lpstr>
      <vt:lpstr>Century Schoolbook</vt:lpstr>
      <vt:lpstr>Focus</vt:lpstr>
      <vt:lpstr>Impact Analysis of Smoke Fires on Public Health and Safety</vt:lpstr>
      <vt:lpstr>Project Motivation</vt:lpstr>
      <vt:lpstr>Research Questions</vt:lpstr>
      <vt:lpstr>Data Sources</vt:lpstr>
      <vt:lpstr>Human Centered Approach</vt:lpstr>
      <vt:lpstr>Methodology</vt:lpstr>
      <vt:lpstr>Visualization 1 </vt:lpstr>
      <vt:lpstr>Visualization 2 </vt:lpstr>
      <vt:lpstr>Visualization 3</vt:lpstr>
      <vt:lpstr>Results  </vt:lpstr>
      <vt:lpstr>Insights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and Supermarket Sales Analysis</dc:title>
  <dc:creator>PRERIT</dc:creator>
  <cp:lastModifiedBy>Prerit Chaudhary</cp:lastModifiedBy>
  <cp:revision>47</cp:revision>
  <dcterms:modified xsi:type="dcterms:W3CDTF">2023-12-10T08:30:18Z</dcterms:modified>
</cp:coreProperties>
</file>