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Raleway"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B8FC17-20DD-43F5-9362-8DD080AD37AE}">
  <a:tblStyle styleId="{95B8FC17-20DD-43F5-9362-8DD080AD37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69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49436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269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0f9e2e9741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0f9e2e9741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439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fbcbaab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fbcbaa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487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0f6eff09a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0f6eff09a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011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0f6eff09af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0f6eff09a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263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f6eff09af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0f6eff09a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314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0f6eff09af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0f6eff09a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751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0f75ee811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0f75ee811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52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f75ee811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0f75ee811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290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0fbcbaab88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0fbcbaab88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25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f6eff09a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f6eff09a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570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f6eff09af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f6eff09a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323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0f6eff09a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0f6eff09a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3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f6eff09a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f6eff09a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62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0f6eff09af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0f6eff09af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771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0f75ee811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0f75ee811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531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f75ee81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0f75ee81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634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0f6eff09a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0f6eff09a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203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pyod.readthedocs.io/en/latest/" TargetMode="External"/><Relationship Id="rId7" Type="http://schemas.openxmlformats.org/officeDocument/2006/relationships/hyperlink" Target="https://plotly.com/dash/"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bokeh.org/" TargetMode="External"/><Relationship Id="rId5" Type="http://schemas.openxmlformats.org/officeDocument/2006/relationships/hyperlink" Target="https://www.tensorflow.org/" TargetMode="External"/><Relationship Id="rId4" Type="http://schemas.openxmlformats.org/officeDocument/2006/relationships/hyperlink" Target="https://scikit-learn.org/stable/modules/outlier_detection.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Medical Fraud Detection</a:t>
            </a:r>
            <a:endParaRPr/>
          </a:p>
        </p:txBody>
      </p:sp>
      <p:pic>
        <p:nvPicPr>
          <p:cNvPr id="87" name="Google Shape;87;p13"/>
          <p:cNvPicPr preferRelativeResize="0"/>
          <p:nvPr/>
        </p:nvPicPr>
        <p:blipFill>
          <a:blip r:embed="rId3">
            <a:alphaModFix/>
          </a:blip>
          <a:stretch>
            <a:fillRect/>
          </a:stretch>
        </p:blipFill>
        <p:spPr>
          <a:xfrm>
            <a:off x="4572000" y="2514550"/>
            <a:ext cx="3637950" cy="2084775"/>
          </a:xfrm>
          <a:prstGeom prst="rect">
            <a:avLst/>
          </a:prstGeom>
          <a:noFill/>
          <a:ln>
            <a:noFill/>
          </a:ln>
        </p:spPr>
      </p:pic>
      <p:sp>
        <p:nvSpPr>
          <p:cNvPr id="88" name="Google Shape;88;p13"/>
          <p:cNvSpPr txBox="1"/>
          <p:nvPr/>
        </p:nvSpPr>
        <p:spPr>
          <a:xfrm>
            <a:off x="835750" y="2298300"/>
            <a:ext cx="1991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Team Members:</a:t>
            </a:r>
            <a:br>
              <a:rPr lang="en">
                <a:latin typeface="Lato"/>
                <a:ea typeface="Lato"/>
                <a:cs typeface="Lato"/>
                <a:sym typeface="Lato"/>
              </a:rPr>
            </a:br>
            <a:r>
              <a:rPr lang="en">
                <a:latin typeface="Lato"/>
                <a:ea typeface="Lato"/>
                <a:cs typeface="Lato"/>
                <a:sym typeface="Lato"/>
              </a:rPr>
              <a:t/>
            </a:r>
            <a:br>
              <a:rPr lang="en">
                <a:latin typeface="Lato"/>
                <a:ea typeface="Lato"/>
                <a:cs typeface="Lato"/>
                <a:sym typeface="Lato"/>
              </a:rPr>
            </a:br>
            <a:r>
              <a:rPr lang="en">
                <a:latin typeface="Lato"/>
                <a:ea typeface="Lato"/>
                <a:cs typeface="Lato"/>
                <a:sym typeface="Lato"/>
              </a:rPr>
              <a:t>Neel Shah</a:t>
            </a:r>
            <a:br>
              <a:rPr lang="en">
                <a:latin typeface="Lato"/>
                <a:ea typeface="Lato"/>
                <a:cs typeface="Lato"/>
                <a:sym typeface="Lato"/>
              </a:rPr>
            </a:br>
            <a:r>
              <a:rPr lang="en">
                <a:latin typeface="Lato"/>
                <a:ea typeface="Lato"/>
                <a:cs typeface="Lato"/>
                <a:sym typeface="Lato"/>
              </a:rPr>
              <a:t>Sagnik Ghosal</a:t>
            </a:r>
            <a:br>
              <a:rPr lang="en">
                <a:latin typeface="Lato"/>
                <a:ea typeface="Lato"/>
                <a:cs typeface="Lato"/>
                <a:sym typeface="Lato"/>
              </a:rPr>
            </a:br>
            <a:r>
              <a:rPr lang="en">
                <a:latin typeface="Lato"/>
                <a:ea typeface="Lato"/>
                <a:cs typeface="Lato"/>
                <a:sym typeface="Lato"/>
              </a:rPr>
              <a:t>Prerit Chaudhary</a:t>
            </a:r>
            <a:br>
              <a:rPr lang="en">
                <a:latin typeface="Lato"/>
                <a:ea typeface="Lato"/>
                <a:cs typeface="Lato"/>
                <a:sym typeface="Lato"/>
              </a:rPr>
            </a:br>
            <a:r>
              <a:rPr lang="en">
                <a:latin typeface="Lato"/>
                <a:ea typeface="Lato"/>
                <a:cs typeface="Lato"/>
                <a:sym typeface="Lato"/>
              </a:rPr>
              <a:t>Ishank Vasania</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500850" y="663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 (Visualization)</a:t>
            </a:r>
            <a:endParaRPr/>
          </a:p>
        </p:txBody>
      </p:sp>
      <p:sp>
        <p:nvSpPr>
          <p:cNvPr id="148" name="Google Shape;148;p22"/>
          <p:cNvSpPr txBox="1">
            <a:spLocks noGrp="1"/>
          </p:cNvSpPr>
          <p:nvPr>
            <p:ph type="body" idx="1"/>
          </p:nvPr>
        </p:nvSpPr>
        <p:spPr>
          <a:xfrm>
            <a:off x="499050" y="1427450"/>
            <a:ext cx="7688700" cy="32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chemeClr val="lt1"/>
                </a:highlight>
                <a:latin typeface="Arial"/>
                <a:ea typeface="Arial"/>
                <a:cs typeface="Arial"/>
                <a:sym typeface="Arial"/>
              </a:rPr>
              <a:t>• Python Library Name:  </a:t>
            </a:r>
            <a:r>
              <a:rPr lang="en" sz="1400" b="1">
                <a:solidFill>
                  <a:srgbClr val="000000"/>
                </a:solidFill>
                <a:highlight>
                  <a:schemeClr val="lt1"/>
                </a:highlight>
                <a:latin typeface="Arial"/>
                <a:ea typeface="Arial"/>
                <a:cs typeface="Arial"/>
                <a:sym typeface="Arial"/>
              </a:rPr>
              <a:t>Bokeh</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latin typeface="Arial"/>
                <a:ea typeface="Arial"/>
                <a:cs typeface="Arial"/>
                <a:sym typeface="Arial"/>
              </a:rPr>
              <a:t>• Author and Release Date : </a:t>
            </a:r>
            <a:r>
              <a:rPr lang="en" sz="1400" b="1">
                <a:solidFill>
                  <a:srgbClr val="000000"/>
                </a:solidFill>
                <a:latin typeface="Arial"/>
                <a:ea typeface="Arial"/>
                <a:cs typeface="Arial"/>
                <a:sym typeface="Arial"/>
              </a:rPr>
              <a:t>Joseph Cottam and team (2014)</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latin typeface="Arial"/>
                <a:ea typeface="Arial"/>
                <a:cs typeface="Arial"/>
                <a:sym typeface="Arial"/>
              </a:rPr>
              <a:t>• </a:t>
            </a:r>
            <a:r>
              <a:rPr lang="en" sz="1400" b="1">
                <a:solidFill>
                  <a:srgbClr val="000000"/>
                </a:solidFill>
                <a:highlight>
                  <a:schemeClr val="lt1"/>
                </a:highlight>
                <a:latin typeface="Arial"/>
                <a:ea typeface="Arial"/>
                <a:cs typeface="Arial"/>
                <a:sym typeface="Arial"/>
              </a:rPr>
              <a:t>Brief summary:</a:t>
            </a:r>
            <a:r>
              <a:rPr lang="en" sz="1400">
                <a:solidFill>
                  <a:srgbClr val="000000"/>
                </a:solidFill>
                <a:highlight>
                  <a:schemeClr val="lt1"/>
                </a:highlight>
                <a:latin typeface="Arial"/>
                <a:ea typeface="Arial"/>
                <a:cs typeface="Arial"/>
                <a:sym typeface="Arial"/>
              </a:rPr>
              <a:t> </a:t>
            </a:r>
            <a:endParaRPr sz="1400">
              <a:solidFill>
                <a:srgbClr val="000000"/>
              </a:solidFill>
              <a:highlight>
                <a:schemeClr val="lt1"/>
              </a:highlight>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Bokeh is a Python interactive visualization library that targets modern web browsers for presentation providing elegant, concise construction of novel graphics with high-performance interactivity over very large or streaming datasets in a quick and easy way. Bokeh exposes different interface levels to the users:</a:t>
            </a:r>
            <a:endParaRPr sz="1400">
              <a:solidFill>
                <a:srgbClr val="000000"/>
              </a:solidFill>
              <a:highlight>
                <a:schemeClr val="lt1"/>
              </a:highlight>
              <a:latin typeface="Arial"/>
              <a:ea typeface="Arial"/>
              <a:cs typeface="Arial"/>
              <a:sym typeface="Arial"/>
            </a:endParaRPr>
          </a:p>
          <a:p>
            <a:pPr marL="914400" marR="0" lvl="0" indent="-317500" algn="l" rtl="0">
              <a:lnSpc>
                <a:spcPct val="115000"/>
              </a:lnSpc>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Allows plotting centered around composing visual glyphs that provides the most flexibility to application developers. </a:t>
            </a:r>
            <a:endParaRPr sz="1400">
              <a:solidFill>
                <a:srgbClr val="000000"/>
              </a:solidFill>
              <a:highlight>
                <a:schemeClr val="lt1"/>
              </a:highlight>
              <a:latin typeface="Arial"/>
              <a:ea typeface="Arial"/>
              <a:cs typeface="Arial"/>
              <a:sym typeface="Arial"/>
            </a:endParaRPr>
          </a:p>
          <a:p>
            <a:pPr marL="914400" marR="0" lvl="0" indent="-317500" algn="l" rtl="0">
              <a:lnSpc>
                <a:spcPct val="115000"/>
              </a:lnSpc>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Allows interface that can be used to build complex statistical plots as quickly and as simply as possible.</a:t>
            </a:r>
            <a:endParaRPr sz="1400">
              <a:solidFill>
                <a:srgbClr val="000000"/>
              </a:solidFill>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557375" y="618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Bokeh Demo</a:t>
            </a:r>
            <a:endParaRPr/>
          </a:p>
        </p:txBody>
      </p:sp>
      <p:pic>
        <p:nvPicPr>
          <p:cNvPr id="154" name="Google Shape;154;p23"/>
          <p:cNvPicPr preferRelativeResize="0"/>
          <p:nvPr/>
        </p:nvPicPr>
        <p:blipFill>
          <a:blip r:embed="rId3">
            <a:alphaModFix/>
          </a:blip>
          <a:stretch>
            <a:fillRect/>
          </a:stretch>
        </p:blipFill>
        <p:spPr>
          <a:xfrm>
            <a:off x="76200" y="1741800"/>
            <a:ext cx="6113026" cy="3100576"/>
          </a:xfrm>
          <a:prstGeom prst="rect">
            <a:avLst/>
          </a:prstGeom>
          <a:noFill/>
          <a:ln>
            <a:noFill/>
          </a:ln>
        </p:spPr>
      </p:pic>
      <p:pic>
        <p:nvPicPr>
          <p:cNvPr id="155" name="Google Shape;155;p23"/>
          <p:cNvPicPr preferRelativeResize="0"/>
          <p:nvPr/>
        </p:nvPicPr>
        <p:blipFill>
          <a:blip r:embed="rId4">
            <a:alphaModFix/>
          </a:blip>
          <a:stretch>
            <a:fillRect/>
          </a:stretch>
        </p:blipFill>
        <p:spPr>
          <a:xfrm>
            <a:off x="4183475" y="679375"/>
            <a:ext cx="4808125" cy="261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500850" y="663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 (Visualization)</a:t>
            </a:r>
            <a:endParaRPr/>
          </a:p>
        </p:txBody>
      </p:sp>
      <p:sp>
        <p:nvSpPr>
          <p:cNvPr id="161" name="Google Shape;161;p24"/>
          <p:cNvSpPr txBox="1">
            <a:spLocks noGrp="1"/>
          </p:cNvSpPr>
          <p:nvPr>
            <p:ph type="body" idx="1"/>
          </p:nvPr>
        </p:nvSpPr>
        <p:spPr>
          <a:xfrm>
            <a:off x="499050" y="1427450"/>
            <a:ext cx="7688700" cy="32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 </a:t>
            </a:r>
            <a:r>
              <a:rPr lang="en" sz="1400">
                <a:solidFill>
                  <a:srgbClr val="000000"/>
                </a:solidFill>
                <a:latin typeface="Arial"/>
                <a:ea typeface="Arial"/>
                <a:cs typeface="Arial"/>
                <a:sym typeface="Arial"/>
              </a:rPr>
              <a:t>Python Library Name:  </a:t>
            </a:r>
            <a:r>
              <a:rPr lang="en" sz="1400" b="1">
                <a:solidFill>
                  <a:srgbClr val="000000"/>
                </a:solidFill>
                <a:latin typeface="Arial"/>
                <a:ea typeface="Arial"/>
                <a:cs typeface="Arial"/>
                <a:sym typeface="Arial"/>
              </a:rPr>
              <a:t>Dash</a:t>
            </a:r>
            <a:endParaRPr sz="1400" b="1">
              <a:solidFill>
                <a:srgbClr val="000000"/>
              </a:solidFill>
              <a:latin typeface="Arial"/>
              <a:ea typeface="Arial"/>
              <a:cs typeface="Arial"/>
              <a:sym typeface="Arial"/>
            </a:endParaRPr>
          </a:p>
          <a:p>
            <a:pPr marL="0" lvl="0" indent="0" algn="l" rtl="0">
              <a:spcBef>
                <a:spcPts val="1200"/>
              </a:spcBef>
              <a:spcAft>
                <a:spcPts val="0"/>
              </a:spcAft>
              <a:buNone/>
            </a:pPr>
            <a:r>
              <a:rPr lang="en" sz="1400">
                <a:solidFill>
                  <a:srgbClr val="000000"/>
                </a:solidFill>
              </a:rPr>
              <a:t>• </a:t>
            </a:r>
            <a:r>
              <a:rPr lang="en" sz="1400">
                <a:solidFill>
                  <a:srgbClr val="000000"/>
                </a:solidFill>
                <a:latin typeface="Arial"/>
                <a:ea typeface="Arial"/>
                <a:cs typeface="Arial"/>
                <a:sym typeface="Arial"/>
              </a:rPr>
              <a:t>Author and Release Date: </a:t>
            </a:r>
            <a:r>
              <a:rPr lang="en" sz="1400" b="1">
                <a:solidFill>
                  <a:srgbClr val="000000"/>
                </a:solidFill>
                <a:highlight>
                  <a:schemeClr val="lt1"/>
                </a:highlight>
                <a:latin typeface="Arial"/>
                <a:ea typeface="Arial"/>
                <a:cs typeface="Arial"/>
                <a:sym typeface="Arial"/>
              </a:rPr>
              <a:t>Chris Parmer and the team at Plotly (2017)</a:t>
            </a:r>
            <a:endParaRPr sz="1400" b="1">
              <a:solidFill>
                <a:srgbClr val="000000"/>
              </a:solidFill>
              <a:latin typeface="Arial"/>
              <a:ea typeface="Arial"/>
              <a:cs typeface="Arial"/>
              <a:sym typeface="Arial"/>
            </a:endParaRPr>
          </a:p>
          <a:p>
            <a:pPr marL="0" lvl="0" indent="0" algn="l" rtl="0">
              <a:spcBef>
                <a:spcPts val="1200"/>
              </a:spcBef>
              <a:spcAft>
                <a:spcPts val="0"/>
              </a:spcAft>
              <a:buNone/>
            </a:pPr>
            <a:r>
              <a:rPr lang="en" sz="1400">
                <a:solidFill>
                  <a:srgbClr val="000000"/>
                </a:solidFill>
              </a:rPr>
              <a:t>• </a:t>
            </a:r>
            <a:r>
              <a:rPr lang="en" sz="1400">
                <a:solidFill>
                  <a:srgbClr val="000000"/>
                </a:solidFill>
                <a:latin typeface="Arial"/>
                <a:ea typeface="Arial"/>
                <a:cs typeface="Arial"/>
                <a:sym typeface="Arial"/>
              </a:rPr>
              <a:t>Brief summary: </a:t>
            </a:r>
            <a:endParaRPr sz="1400">
              <a:solidFill>
                <a:srgbClr val="000000"/>
              </a:solidFill>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Dash is an open-source framework for building web applications with Python. It allows developers to create interactive, data-driven dashboards and web applications with minimal coding. </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Dash is built on top of Flask, Plotly.js, and React.js, and provides a simple and flexible way to create and customize web applications. With Dash, developers can build dynamic, responsive, and real-time web applications that can display live data, interactive visualizations, and complex data workflows.</a:t>
            </a:r>
            <a:endParaRPr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557375" y="618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Dash Demo</a:t>
            </a:r>
            <a:endParaRPr/>
          </a:p>
        </p:txBody>
      </p:sp>
      <p:pic>
        <p:nvPicPr>
          <p:cNvPr id="167" name="Google Shape;167;p25"/>
          <p:cNvPicPr preferRelativeResize="0"/>
          <p:nvPr/>
        </p:nvPicPr>
        <p:blipFill>
          <a:blip r:embed="rId3">
            <a:alphaModFix/>
          </a:blip>
          <a:stretch>
            <a:fillRect/>
          </a:stretch>
        </p:blipFill>
        <p:spPr>
          <a:xfrm>
            <a:off x="152450" y="1334175"/>
            <a:ext cx="5407574" cy="3721551"/>
          </a:xfrm>
          <a:prstGeom prst="rect">
            <a:avLst/>
          </a:prstGeom>
          <a:noFill/>
          <a:ln>
            <a:noFill/>
          </a:ln>
        </p:spPr>
      </p:pic>
      <p:pic>
        <p:nvPicPr>
          <p:cNvPr id="168" name="Google Shape;168;p25"/>
          <p:cNvPicPr preferRelativeResize="0"/>
          <p:nvPr/>
        </p:nvPicPr>
        <p:blipFill>
          <a:blip r:embed="rId4">
            <a:alphaModFix/>
          </a:blip>
          <a:stretch>
            <a:fillRect/>
          </a:stretch>
        </p:blipFill>
        <p:spPr>
          <a:xfrm>
            <a:off x="4232575" y="1104150"/>
            <a:ext cx="4784650" cy="2218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499050" y="599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Package Comparison (Visualization)</a:t>
            </a:r>
            <a:endParaRPr/>
          </a:p>
        </p:txBody>
      </p:sp>
      <p:graphicFrame>
        <p:nvGraphicFramePr>
          <p:cNvPr id="174" name="Google Shape;174;p26"/>
          <p:cNvGraphicFramePr/>
          <p:nvPr>
            <p:extLst>
              <p:ext uri="{D42A27DB-BD31-4B8C-83A1-F6EECF244321}">
                <p14:modId xmlns:p14="http://schemas.microsoft.com/office/powerpoint/2010/main" val="277030894"/>
              </p:ext>
            </p:extLst>
          </p:nvPr>
        </p:nvGraphicFramePr>
        <p:xfrm>
          <a:off x="499050" y="1363389"/>
          <a:ext cx="7688700" cy="3578300"/>
        </p:xfrm>
        <a:graphic>
          <a:graphicData uri="http://schemas.openxmlformats.org/drawingml/2006/table">
            <a:tbl>
              <a:tblPr>
                <a:noFill/>
                <a:tableStyleId>{95B8FC17-20DD-43F5-9362-8DD080AD37AE}</a:tableStyleId>
              </a:tblPr>
              <a:tblGrid>
                <a:gridCol w="2562900"/>
                <a:gridCol w="2562900"/>
                <a:gridCol w="2562900"/>
              </a:tblGrid>
              <a:tr h="0">
                <a:tc>
                  <a:txBody>
                    <a:bodyPr/>
                    <a:lstStyle/>
                    <a:p>
                      <a:pPr marL="0" lvl="0" indent="0" algn="ctr" rtl="0">
                        <a:lnSpc>
                          <a:spcPct val="171429"/>
                        </a:lnSpc>
                        <a:spcBef>
                          <a:spcPts val="1900"/>
                        </a:spcBef>
                        <a:spcAft>
                          <a:spcPts val="1900"/>
                        </a:spcAft>
                        <a:buNone/>
                      </a:pPr>
                      <a:r>
                        <a:rPr lang="en" sz="800" b="1" dirty="0">
                          <a:solidFill>
                            <a:schemeClr val="dk2"/>
                          </a:solidFill>
                          <a:latin typeface="+mj-lt"/>
                          <a:ea typeface="Roboto"/>
                          <a:cs typeface="Roboto"/>
                          <a:sym typeface="Roboto"/>
                        </a:rPr>
                        <a:t>Feature</a:t>
                      </a:r>
                      <a:endParaRPr sz="800" dirty="0">
                        <a:solidFill>
                          <a:schemeClr val="dk2"/>
                        </a:solidFill>
                        <a:latin typeface="+mj-lt"/>
                        <a:ea typeface="Roboto"/>
                        <a:cs typeface="Roboto"/>
                        <a:sym typeface="Roboto"/>
                      </a:endParaRPr>
                    </a:p>
                  </a:txBody>
                  <a:tcPr marL="63500" marR="63500" marT="63500" marB="635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71429"/>
                        </a:lnSpc>
                        <a:spcBef>
                          <a:spcPts val="1900"/>
                        </a:spcBef>
                        <a:spcAft>
                          <a:spcPts val="1900"/>
                        </a:spcAft>
                        <a:buNone/>
                      </a:pPr>
                      <a:r>
                        <a:rPr lang="en" sz="800" b="1">
                          <a:solidFill>
                            <a:schemeClr val="dk2"/>
                          </a:solidFill>
                          <a:latin typeface="+mj-lt"/>
                          <a:ea typeface="Roboto"/>
                          <a:cs typeface="Roboto"/>
                          <a:sym typeface="Roboto"/>
                        </a:rPr>
                        <a:t>Bokeh</a:t>
                      </a:r>
                      <a:endParaRPr sz="800">
                        <a:solidFill>
                          <a:schemeClr val="dk2"/>
                        </a:solidFill>
                        <a:latin typeface="+mj-lt"/>
                        <a:ea typeface="Roboto"/>
                        <a:cs typeface="Roboto"/>
                        <a:sym typeface="Roboto"/>
                      </a:endParaRPr>
                    </a:p>
                  </a:txBody>
                  <a:tcPr marL="63500" marR="63500" marT="63500" marB="635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71429"/>
                        </a:lnSpc>
                        <a:spcBef>
                          <a:spcPts val="1900"/>
                        </a:spcBef>
                        <a:spcAft>
                          <a:spcPts val="1900"/>
                        </a:spcAft>
                        <a:buNone/>
                      </a:pPr>
                      <a:r>
                        <a:rPr lang="en" sz="800" b="1">
                          <a:solidFill>
                            <a:schemeClr val="dk2"/>
                          </a:solidFill>
                          <a:latin typeface="+mj-lt"/>
                          <a:ea typeface="Roboto"/>
                          <a:cs typeface="Roboto"/>
                          <a:sym typeface="Roboto"/>
                        </a:rPr>
                        <a:t>Dash</a:t>
                      </a:r>
                      <a:endParaRPr sz="800">
                        <a:solidFill>
                          <a:schemeClr val="dk2"/>
                        </a:solidFill>
                        <a:latin typeface="+mj-lt"/>
                        <a:ea typeface="Roboto"/>
                        <a:cs typeface="Roboto"/>
                        <a:sym typeface="Roboto"/>
                      </a:endParaRPr>
                    </a:p>
                  </a:txBody>
                  <a:tcPr marL="63500" marR="63500" marT="63500" marB="635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8200">
                <a:tc>
                  <a:txBody>
                    <a:bodyPr/>
                    <a:lstStyle/>
                    <a:p>
                      <a:pPr marL="0" lvl="0" indent="0" algn="l" rtl="0">
                        <a:lnSpc>
                          <a:spcPct val="171429"/>
                        </a:lnSpc>
                        <a:spcBef>
                          <a:spcPts val="1900"/>
                        </a:spcBef>
                        <a:spcAft>
                          <a:spcPts val="1900"/>
                        </a:spcAft>
                        <a:buNone/>
                      </a:pPr>
                      <a:r>
                        <a:rPr lang="en" sz="800" dirty="0">
                          <a:solidFill>
                            <a:schemeClr val="dk2"/>
                          </a:solidFill>
                          <a:latin typeface="+mj-lt"/>
                          <a:ea typeface="Roboto"/>
                          <a:cs typeface="Roboto"/>
                          <a:sym typeface="Roboto"/>
                        </a:rPr>
                        <a:t>Main focus</a:t>
                      </a:r>
                      <a:endParaRPr sz="800" dirty="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Visualization</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Web applications</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8200">
                <a:tc>
                  <a:txBody>
                    <a:bodyPr/>
                    <a:lstStyle/>
                    <a:p>
                      <a:pPr marL="0" lvl="0" indent="0" algn="l" rtl="0">
                        <a:lnSpc>
                          <a:spcPct val="171429"/>
                        </a:lnSpc>
                        <a:spcBef>
                          <a:spcPts val="1900"/>
                        </a:spcBef>
                        <a:spcAft>
                          <a:spcPts val="1900"/>
                        </a:spcAft>
                        <a:buNone/>
                      </a:pPr>
                      <a:r>
                        <a:rPr lang="en" sz="800" dirty="0">
                          <a:solidFill>
                            <a:schemeClr val="dk2"/>
                          </a:solidFill>
                          <a:latin typeface="+mj-lt"/>
                          <a:ea typeface="Roboto"/>
                          <a:cs typeface="Roboto"/>
                          <a:sym typeface="Roboto"/>
                        </a:rPr>
                        <a:t>Approach</a:t>
                      </a:r>
                      <a:endParaRPr sz="800" dirty="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Declarative</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Imperative</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8200">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Language</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solidFill>
                            <a:schemeClr val="dk2"/>
                          </a:solidFill>
                          <a:latin typeface="+mj-lt"/>
                          <a:ea typeface="Roboto"/>
                          <a:cs typeface="Roboto"/>
                          <a:sym typeface="Roboto"/>
                        </a:rPr>
                        <a:t>Python</a:t>
                      </a:r>
                      <a:endParaRPr sz="800" dirty="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Python</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8200">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Interactive plotting</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solidFill>
                            <a:schemeClr val="dk2"/>
                          </a:solidFill>
                          <a:latin typeface="+mj-lt"/>
                          <a:ea typeface="Roboto"/>
                          <a:cs typeface="Roboto"/>
                          <a:sym typeface="Roboto"/>
                        </a:rPr>
                        <a:t>Yes</a:t>
                      </a:r>
                      <a:endParaRPr sz="800" dirty="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Yes</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8200">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Dashboards</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solidFill>
                            <a:schemeClr val="dk2"/>
                          </a:solidFill>
                          <a:latin typeface="+mj-lt"/>
                          <a:ea typeface="Roboto"/>
                          <a:cs typeface="Roboto"/>
                          <a:sym typeface="Roboto"/>
                        </a:rPr>
                        <a:t>Yes</a:t>
                      </a:r>
                      <a:endParaRPr sz="800" dirty="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Yes</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8200">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Tabular data support</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solidFill>
                            <a:schemeClr val="dk2"/>
                          </a:solidFill>
                          <a:latin typeface="+mj-lt"/>
                          <a:ea typeface="Roboto"/>
                          <a:cs typeface="Roboto"/>
                          <a:sym typeface="Roboto"/>
                        </a:rPr>
                        <a:t>Yes, with the DataTable widget</a:t>
                      </a:r>
                      <a:endParaRPr sz="800" dirty="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Yes, with the DataTable component</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8200">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Integration with other libraries</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Yes, can be used with Pandas and NumPy</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solidFill>
                            <a:schemeClr val="dk2"/>
                          </a:solidFill>
                          <a:latin typeface="+mj-lt"/>
                          <a:ea typeface="Roboto"/>
                          <a:cs typeface="Roboto"/>
                          <a:sym typeface="Roboto"/>
                        </a:rPr>
                        <a:t>Yes, can be used with Pandas and NumPy</a:t>
                      </a:r>
                      <a:endParaRPr sz="800" dirty="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8200">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Server requirements</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Bokeh server required for some features</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solidFill>
                            <a:schemeClr val="dk2"/>
                          </a:solidFill>
                          <a:latin typeface="+mj-lt"/>
                          <a:ea typeface="Roboto"/>
                          <a:cs typeface="Roboto"/>
                          <a:sym typeface="Roboto"/>
                        </a:rPr>
                        <a:t>Dash can be used with any web server</a:t>
                      </a:r>
                      <a:endParaRPr sz="800" dirty="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513150">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Customization</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Extensible with custom models</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solidFill>
                            <a:schemeClr val="dk2"/>
                          </a:solidFill>
                          <a:latin typeface="+mj-lt"/>
                          <a:ea typeface="Roboto"/>
                          <a:cs typeface="Roboto"/>
                          <a:sym typeface="Roboto"/>
                        </a:rPr>
                        <a:t>Customizable with Dash components and CSS</a:t>
                      </a:r>
                      <a:endParaRPr sz="800" dirty="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8200">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Learning curve</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solidFill>
                            <a:schemeClr val="dk2"/>
                          </a:solidFill>
                          <a:latin typeface="+mj-lt"/>
                          <a:ea typeface="Roboto"/>
                          <a:cs typeface="Roboto"/>
                          <a:sym typeface="Roboto"/>
                        </a:rPr>
                        <a:t>Moderate</a:t>
                      </a:r>
                      <a:endParaRPr sz="80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solidFill>
                            <a:schemeClr val="dk2"/>
                          </a:solidFill>
                          <a:latin typeface="+mj-lt"/>
                          <a:ea typeface="Roboto"/>
                          <a:cs typeface="Roboto"/>
                          <a:sym typeface="Roboto"/>
                        </a:rPr>
                        <a:t>Moderate</a:t>
                      </a:r>
                      <a:endParaRPr sz="800" dirty="0">
                        <a:solidFill>
                          <a:schemeClr val="dk2"/>
                        </a:solidFill>
                        <a:latin typeface="+mj-lt"/>
                        <a:ea typeface="Roboto"/>
                        <a:cs typeface="Roboto"/>
                        <a:sym typeface="Roboto"/>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5008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Choice (Visualization)</a:t>
            </a:r>
            <a:endParaRPr/>
          </a:p>
        </p:txBody>
      </p:sp>
      <p:sp>
        <p:nvSpPr>
          <p:cNvPr id="180" name="Google Shape;180;p27"/>
          <p:cNvSpPr txBox="1"/>
          <p:nvPr/>
        </p:nvSpPr>
        <p:spPr>
          <a:xfrm>
            <a:off x="500850" y="1550025"/>
            <a:ext cx="7494000" cy="3263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rgbClr val="000000"/>
              </a:buClr>
              <a:buSzPts val="1600"/>
              <a:buFont typeface="Arial"/>
              <a:buChar char="●"/>
            </a:pPr>
            <a:r>
              <a:rPr lang="en" sz="1600">
                <a:highlight>
                  <a:schemeClr val="lt1"/>
                </a:highlight>
              </a:rPr>
              <a:t>We are still exploring Bokeh and Dash for the visualization aspect in our project as both have very similar functionalities.</a:t>
            </a:r>
            <a:endParaRPr sz="1600">
              <a:highlight>
                <a:schemeClr val="lt1"/>
              </a:highlight>
            </a:endParaRPr>
          </a:p>
          <a:p>
            <a:pPr marL="457200" lvl="0" indent="-330200" algn="l" rtl="0">
              <a:lnSpc>
                <a:spcPct val="115000"/>
              </a:lnSpc>
              <a:spcBef>
                <a:spcPts val="0"/>
              </a:spcBef>
              <a:spcAft>
                <a:spcPts val="0"/>
              </a:spcAft>
              <a:buClr>
                <a:srgbClr val="000000"/>
              </a:buClr>
              <a:buSzPts val="1600"/>
              <a:buFont typeface="Arial"/>
              <a:buChar char="●"/>
            </a:pPr>
            <a:r>
              <a:rPr lang="en" sz="1600">
                <a:highlight>
                  <a:schemeClr val="lt1"/>
                </a:highlight>
              </a:rPr>
              <a:t>Why:</a:t>
            </a:r>
            <a:endParaRPr sz="1600">
              <a:highlight>
                <a:schemeClr val="lt1"/>
              </a:highlight>
            </a:endParaRPr>
          </a:p>
          <a:p>
            <a:pPr marL="914400" lvl="1" indent="-330200" algn="l" rtl="0">
              <a:lnSpc>
                <a:spcPct val="115000"/>
              </a:lnSpc>
              <a:spcBef>
                <a:spcPts val="0"/>
              </a:spcBef>
              <a:spcAft>
                <a:spcPts val="0"/>
              </a:spcAft>
              <a:buClr>
                <a:srgbClr val="000000"/>
              </a:buClr>
              <a:buSzPts val="1600"/>
              <a:buFont typeface="Arial"/>
              <a:buChar char="➢"/>
            </a:pPr>
            <a:r>
              <a:rPr lang="en" sz="1600">
                <a:highlight>
                  <a:schemeClr val="lt1"/>
                </a:highlight>
              </a:rPr>
              <a:t>Bokeh handles large datasets well as it has a custom storage class called ColumnDataSource which imitates the functionality between a pandas DataFrame and a dict. It allows us to implement interactive visualizations and tools such as buttons, sliders, radio buttons, dropdowns, text input, tables.</a:t>
            </a:r>
            <a:endParaRPr sz="1600">
              <a:highlight>
                <a:schemeClr val="lt1"/>
              </a:highlight>
            </a:endParaRPr>
          </a:p>
          <a:p>
            <a:pPr marL="914400" lvl="1" indent="-330200" algn="l" rtl="0">
              <a:lnSpc>
                <a:spcPct val="115000"/>
              </a:lnSpc>
              <a:spcBef>
                <a:spcPts val="0"/>
              </a:spcBef>
              <a:spcAft>
                <a:spcPts val="0"/>
              </a:spcAft>
              <a:buClr>
                <a:schemeClr val="accent1"/>
              </a:buClr>
              <a:buSzPts val="1600"/>
              <a:buFont typeface="Lato"/>
              <a:buChar char="➢"/>
            </a:pPr>
            <a:r>
              <a:rPr lang="en" sz="1600">
                <a:highlight>
                  <a:schemeClr val="lt1"/>
                </a:highlight>
              </a:rPr>
              <a:t>Dash is also web based visualization tool and can be easily deployed with Python. It doesn’t need any web server and also provides interactive functionalities</a:t>
            </a:r>
            <a:endParaRPr sz="1600">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5770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Drawbacks/Remaining Concerns (Visualization)</a:t>
            </a:r>
            <a:endParaRPr/>
          </a:p>
        </p:txBody>
      </p:sp>
      <p:sp>
        <p:nvSpPr>
          <p:cNvPr id="186" name="Google Shape;186;p28"/>
          <p:cNvSpPr txBox="1"/>
          <p:nvPr/>
        </p:nvSpPr>
        <p:spPr>
          <a:xfrm>
            <a:off x="668650" y="1558875"/>
            <a:ext cx="7494000" cy="1416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u="sng">
                <a:highlight>
                  <a:schemeClr val="lt1"/>
                </a:highlight>
              </a:rPr>
              <a:t>Bokeh:</a:t>
            </a:r>
            <a:endParaRPr sz="1600">
              <a:highlight>
                <a:schemeClr val="lt1"/>
              </a:highlight>
            </a:endParaRPr>
          </a:p>
          <a:p>
            <a:pPr marL="914400" lvl="0" indent="0" algn="l" rtl="0">
              <a:spcBef>
                <a:spcPts val="0"/>
              </a:spcBef>
              <a:spcAft>
                <a:spcPts val="0"/>
              </a:spcAft>
              <a:buNone/>
            </a:pPr>
            <a:endParaRPr sz="1600">
              <a:solidFill>
                <a:srgbClr val="292929"/>
              </a:solidFill>
              <a:highlight>
                <a:schemeClr val="lt1"/>
              </a:highlight>
            </a:endParaRPr>
          </a:p>
          <a:p>
            <a:pPr marL="914400" lvl="1" indent="-330200" algn="l" rtl="0">
              <a:spcBef>
                <a:spcPts val="0"/>
              </a:spcBef>
              <a:spcAft>
                <a:spcPts val="0"/>
              </a:spcAft>
              <a:buSzPts val="1600"/>
              <a:buChar char="➢"/>
            </a:pPr>
            <a:r>
              <a:rPr lang="en" sz="1600">
                <a:solidFill>
                  <a:srgbClr val="202124"/>
                </a:solidFill>
                <a:highlight>
                  <a:srgbClr val="FFFFFF"/>
                </a:highlight>
              </a:rPr>
              <a:t>Bokeh is a library that somewhat has a middle-level interface, it often takes less code than Matplotlib but takes more code to produce the same plot as Seaborn, Altair, or Plotly.</a:t>
            </a:r>
            <a:endParaRPr sz="1600">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5770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92" name="Google Shape;192;p29"/>
          <p:cNvSpPr txBox="1"/>
          <p:nvPr/>
        </p:nvSpPr>
        <p:spPr>
          <a:xfrm>
            <a:off x="592450" y="1558875"/>
            <a:ext cx="7494000" cy="1416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a:t>PyOD - </a:t>
            </a:r>
            <a:r>
              <a:rPr lang="en" sz="1600" b="1" u="sng">
                <a:solidFill>
                  <a:schemeClr val="hlink"/>
                </a:solidFill>
                <a:hlinkClick r:id="rId3"/>
              </a:rPr>
              <a:t>https://pyod.readthedocs.io/en/latest/</a:t>
            </a:r>
            <a:endParaRPr sz="1600" b="1" u="sng"/>
          </a:p>
          <a:p>
            <a:pPr marL="457200" lvl="0" indent="-330200" algn="l" rtl="0">
              <a:spcBef>
                <a:spcPts val="0"/>
              </a:spcBef>
              <a:spcAft>
                <a:spcPts val="0"/>
              </a:spcAft>
              <a:buSzPts val="1600"/>
              <a:buChar char="●"/>
            </a:pPr>
            <a:r>
              <a:rPr lang="en" sz="1600" b="1"/>
              <a:t>Sklearn - </a:t>
            </a:r>
            <a:r>
              <a:rPr lang="en" sz="1600" b="1" u="sng">
                <a:solidFill>
                  <a:schemeClr val="hlink"/>
                </a:solidFill>
                <a:hlinkClick r:id="rId4"/>
              </a:rPr>
              <a:t>https://scikit-learn.org/stable/modules/outlier_detection.html</a:t>
            </a:r>
            <a:endParaRPr sz="1600" b="1" u="sng"/>
          </a:p>
          <a:p>
            <a:pPr marL="457200" lvl="0" indent="-330200" algn="l" rtl="0">
              <a:spcBef>
                <a:spcPts val="0"/>
              </a:spcBef>
              <a:spcAft>
                <a:spcPts val="0"/>
              </a:spcAft>
              <a:buSzPts val="1600"/>
              <a:buChar char="●"/>
            </a:pPr>
            <a:r>
              <a:rPr lang="en" sz="1600" b="1"/>
              <a:t>TensorFlow - </a:t>
            </a:r>
            <a:r>
              <a:rPr lang="en" sz="1600" b="1" u="sng">
                <a:solidFill>
                  <a:schemeClr val="hlink"/>
                </a:solidFill>
                <a:hlinkClick r:id="rId5"/>
              </a:rPr>
              <a:t>https://www.tensorflow.org/</a:t>
            </a:r>
            <a:endParaRPr sz="1600" b="1" u="sng"/>
          </a:p>
          <a:p>
            <a:pPr marL="457200" lvl="0" indent="-330200" algn="l" rtl="0">
              <a:spcBef>
                <a:spcPts val="0"/>
              </a:spcBef>
              <a:spcAft>
                <a:spcPts val="0"/>
              </a:spcAft>
              <a:buSzPts val="1600"/>
              <a:buChar char="●"/>
            </a:pPr>
            <a:r>
              <a:rPr lang="en" sz="1600" b="1"/>
              <a:t>Bokeh - </a:t>
            </a:r>
            <a:r>
              <a:rPr lang="en" sz="1600" b="1" u="sng">
                <a:solidFill>
                  <a:schemeClr val="accent5"/>
                </a:solid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https://bokeh.org/</a:t>
            </a:r>
            <a:endParaRPr sz="1600" b="1" u="sng"/>
          </a:p>
          <a:p>
            <a:pPr marL="457200" lvl="0" indent="-330200" algn="l" rtl="0">
              <a:spcBef>
                <a:spcPts val="0"/>
              </a:spcBef>
              <a:spcAft>
                <a:spcPts val="0"/>
              </a:spcAft>
              <a:buSzPts val="1600"/>
              <a:buChar char="●"/>
            </a:pPr>
            <a:r>
              <a:rPr lang="en" sz="1600" b="1"/>
              <a:t>Dash - </a:t>
            </a:r>
            <a:r>
              <a:rPr lang="en" sz="1600" b="1" u="sng">
                <a:solidFill>
                  <a:schemeClr val="hlink"/>
                </a:solidFill>
                <a:hlinkClick r:id="rId7"/>
              </a:rPr>
              <a:t>https://plotly.com/dash/</a:t>
            </a:r>
            <a:endParaRPr sz="1600" b="1" u="sng"/>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532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and Use-case</a:t>
            </a:r>
            <a:endParaRPr/>
          </a:p>
        </p:txBody>
      </p:sp>
      <p:sp>
        <p:nvSpPr>
          <p:cNvPr id="94" name="Google Shape;94;p14"/>
          <p:cNvSpPr txBox="1">
            <a:spLocks noGrp="1"/>
          </p:cNvSpPr>
          <p:nvPr>
            <p:ph type="body" idx="1"/>
          </p:nvPr>
        </p:nvSpPr>
        <p:spPr>
          <a:xfrm>
            <a:off x="727650" y="1474375"/>
            <a:ext cx="7688700" cy="25782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400">
                <a:solidFill>
                  <a:srgbClr val="000000"/>
                </a:solidFill>
                <a:highlight>
                  <a:srgbClr val="FFFFFF"/>
                </a:highlight>
                <a:latin typeface="Arial"/>
                <a:ea typeface="Arial"/>
                <a:cs typeface="Arial"/>
                <a:sym typeface="Arial"/>
              </a:rPr>
              <a:t>Provider Fraud is one of the biggest problems facing Medicare. According to the government, the total Medicare spending increased exponentially due to frauds in Medicare claims. Healthcare fraud is an organized crime which involves peers of providers, physicians, beneficiaries acting together to make fraud claims.</a:t>
            </a:r>
            <a:endParaRPr sz="1400">
              <a:solidFill>
                <a:srgbClr val="000000"/>
              </a:solidFill>
              <a:highlight>
                <a:srgbClr val="FFFFFF"/>
              </a:highlight>
              <a:latin typeface="Arial"/>
              <a:ea typeface="Arial"/>
              <a:cs typeface="Arial"/>
              <a:sym typeface="Arial"/>
            </a:endParaRPr>
          </a:p>
          <a:p>
            <a:pPr marL="0" lvl="0" indent="0" algn="l" rtl="0">
              <a:lnSpc>
                <a:spcPct val="105000"/>
              </a:lnSpc>
              <a:spcBef>
                <a:spcPts val="1200"/>
              </a:spcBef>
              <a:spcAft>
                <a:spcPts val="0"/>
              </a:spcAft>
              <a:buNone/>
            </a:pPr>
            <a:r>
              <a:rPr lang="en" sz="1400">
                <a:solidFill>
                  <a:srgbClr val="000000"/>
                </a:solidFill>
                <a:highlight>
                  <a:srgbClr val="FFFFFF"/>
                </a:highlight>
                <a:latin typeface="Arial"/>
                <a:ea typeface="Arial"/>
                <a:cs typeface="Arial"/>
                <a:sym typeface="Arial"/>
              </a:rPr>
              <a:t>We are trying to build an infrastructure for the Government to identify fraudulent providers and also get insights into frauds in specific facilities, by specific providers and in accordance with specific physicians. The Infrastructure will consists of 2 main parts:</a:t>
            </a:r>
            <a:endParaRPr sz="1400">
              <a:solidFill>
                <a:srgbClr val="000000"/>
              </a:solidFill>
              <a:highlight>
                <a:srgbClr val="FFFFFF"/>
              </a:highlight>
              <a:latin typeface="Arial"/>
              <a:ea typeface="Arial"/>
              <a:cs typeface="Arial"/>
              <a:sym typeface="Arial"/>
            </a:endParaRPr>
          </a:p>
          <a:p>
            <a:pPr marL="457200" lvl="0" indent="-317500" algn="l" rtl="0">
              <a:lnSpc>
                <a:spcPct val="105000"/>
              </a:lnSpc>
              <a:spcBef>
                <a:spcPts val="120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Modelling - PyOD, sklearn, TensorFlow</a:t>
            </a:r>
            <a:endParaRPr sz="1400">
              <a:solidFill>
                <a:srgbClr val="000000"/>
              </a:solidFill>
              <a:highlight>
                <a:srgbClr val="FFFFFF"/>
              </a:highlight>
              <a:latin typeface="Arial"/>
              <a:ea typeface="Arial"/>
              <a:cs typeface="Arial"/>
              <a:sym typeface="Arial"/>
            </a:endParaRPr>
          </a:p>
          <a:p>
            <a:pPr marL="457200" lvl="0" indent="-317500" algn="l" rtl="0">
              <a:lnSpc>
                <a:spcPct val="105000"/>
              </a:lnSpc>
              <a:spcBef>
                <a:spcPts val="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Visualization - Dash, Bokeh</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246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 (Modelling)</a:t>
            </a:r>
            <a:endParaRPr/>
          </a:p>
        </p:txBody>
      </p:sp>
      <p:sp>
        <p:nvSpPr>
          <p:cNvPr id="100" name="Google Shape;100;p15"/>
          <p:cNvSpPr txBox="1">
            <a:spLocks noGrp="1"/>
          </p:cNvSpPr>
          <p:nvPr>
            <p:ph type="body" idx="1"/>
          </p:nvPr>
        </p:nvSpPr>
        <p:spPr>
          <a:xfrm>
            <a:off x="451675" y="1480225"/>
            <a:ext cx="8365800" cy="32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Python Library Name:  </a:t>
            </a:r>
            <a:r>
              <a:rPr lang="en" sz="1400" b="1">
                <a:solidFill>
                  <a:srgbClr val="000000"/>
                </a:solidFill>
                <a:highlight>
                  <a:schemeClr val="lt1"/>
                </a:highlight>
                <a:latin typeface="Arial"/>
                <a:ea typeface="Arial"/>
                <a:cs typeface="Arial"/>
                <a:sym typeface="Arial"/>
              </a:rPr>
              <a:t>Scikit-learn</a:t>
            </a:r>
            <a:endParaRPr sz="1400">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Author: </a:t>
            </a:r>
            <a:r>
              <a:rPr lang="en" sz="1400" b="1">
                <a:solidFill>
                  <a:srgbClr val="000000"/>
                </a:solidFill>
                <a:highlight>
                  <a:schemeClr val="lt1"/>
                </a:highlight>
                <a:latin typeface="Arial"/>
                <a:ea typeface="Arial"/>
                <a:cs typeface="Arial"/>
                <a:sym typeface="Arial"/>
              </a:rPr>
              <a:t>David Cournapeau</a:t>
            </a:r>
            <a:endParaRPr sz="1400">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a:t>
            </a:r>
            <a:r>
              <a:rPr lang="en" sz="1400" b="1">
                <a:solidFill>
                  <a:srgbClr val="000000"/>
                </a:solidFill>
                <a:highlight>
                  <a:schemeClr val="lt1"/>
                </a:highlight>
                <a:latin typeface="Arial"/>
                <a:ea typeface="Arial"/>
                <a:cs typeface="Arial"/>
                <a:sym typeface="Arial"/>
              </a:rPr>
              <a:t>2007</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a:t>
            </a:r>
            <a:endParaRPr sz="1400">
              <a:solidFill>
                <a:srgbClr val="000000"/>
              </a:solidFill>
              <a:highlight>
                <a:schemeClr val="lt1"/>
              </a:highlight>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Open-source machine learning library with a diverse set of algorithms for classification, regression, clustering, and dimensionality reduction.</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Provides data preprocessing, model selection, and evaluation tools.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Suitable for smaller datasets and models that do not require deep learning techniques.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Scikit-learn is simple to use and has a consistent API.</a:t>
            </a:r>
            <a:endParaRPr sz="1400">
              <a:solidFill>
                <a:srgbClr val="000000"/>
              </a:solidFill>
              <a:highlight>
                <a:schemeClr val="lt1"/>
              </a:highlight>
              <a:latin typeface="Arial"/>
              <a:ea typeface="Arial"/>
              <a:cs typeface="Arial"/>
              <a:sym typeface="Arial"/>
            </a:endParaRPr>
          </a:p>
          <a:p>
            <a:pPr marL="0" lvl="0" indent="0" algn="l" rtl="0">
              <a:spcBef>
                <a:spcPts val="1200"/>
              </a:spcBef>
              <a:spcAft>
                <a:spcPts val="1200"/>
              </a:spcAft>
              <a:buNone/>
            </a:pPr>
            <a:endParaRPr sz="1400">
              <a:solidFill>
                <a:srgbClr val="000000"/>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228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 (Modelling)</a:t>
            </a:r>
            <a:endParaRPr/>
          </a:p>
        </p:txBody>
      </p:sp>
      <p:sp>
        <p:nvSpPr>
          <p:cNvPr id="106" name="Google Shape;106;p16"/>
          <p:cNvSpPr txBox="1">
            <a:spLocks noGrp="1"/>
          </p:cNvSpPr>
          <p:nvPr>
            <p:ph type="body" idx="1"/>
          </p:nvPr>
        </p:nvSpPr>
        <p:spPr>
          <a:xfrm>
            <a:off x="454800" y="1485150"/>
            <a:ext cx="7688700" cy="33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Python Library Name: </a:t>
            </a:r>
            <a:r>
              <a:rPr lang="en" sz="1400" b="1">
                <a:solidFill>
                  <a:srgbClr val="000000"/>
                </a:solidFill>
                <a:highlight>
                  <a:schemeClr val="lt1"/>
                </a:highlight>
                <a:latin typeface="Arial"/>
                <a:ea typeface="Arial"/>
                <a:cs typeface="Arial"/>
                <a:sym typeface="Arial"/>
              </a:rPr>
              <a:t>TensorFlow</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TensorFlow was developed and is maintained by the </a:t>
            </a:r>
            <a:r>
              <a:rPr lang="en" sz="1400" b="1">
                <a:solidFill>
                  <a:srgbClr val="000000"/>
                </a:solidFill>
                <a:highlight>
                  <a:schemeClr val="lt1"/>
                </a:highlight>
                <a:latin typeface="Arial"/>
                <a:ea typeface="Arial"/>
                <a:cs typeface="Arial"/>
                <a:sym typeface="Arial"/>
              </a:rPr>
              <a:t>Google Brain team</a:t>
            </a:r>
            <a:r>
              <a:rPr lang="en" sz="1400">
                <a:solidFill>
                  <a:srgbClr val="000000"/>
                </a:solidFill>
                <a:highlight>
                  <a:schemeClr val="lt1"/>
                </a:highlight>
                <a:latin typeface="Arial"/>
                <a:ea typeface="Arial"/>
                <a:cs typeface="Arial"/>
                <a:sym typeface="Arial"/>
              </a:rPr>
              <a:t>.</a:t>
            </a:r>
            <a:endParaRPr sz="1400">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a:t>
            </a:r>
            <a:r>
              <a:rPr lang="en" sz="1400" b="1">
                <a:solidFill>
                  <a:srgbClr val="000000"/>
                </a:solidFill>
                <a:highlight>
                  <a:schemeClr val="lt1"/>
                </a:highlight>
                <a:latin typeface="Arial"/>
                <a:ea typeface="Arial"/>
                <a:cs typeface="Arial"/>
                <a:sym typeface="Arial"/>
              </a:rPr>
              <a:t>2017</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 </a:t>
            </a:r>
            <a:endParaRPr sz="1400">
              <a:solidFill>
                <a:srgbClr val="000000"/>
              </a:solidFill>
              <a:highlight>
                <a:schemeClr val="lt1"/>
              </a:highlight>
              <a:latin typeface="Arial"/>
              <a:ea typeface="Arial"/>
              <a:cs typeface="Arial"/>
              <a:sym typeface="Arial"/>
            </a:endParaRPr>
          </a:p>
          <a:p>
            <a:pPr marL="457200" lvl="0" indent="-317500" algn="l" rtl="0">
              <a:spcBef>
                <a:spcPts val="1200"/>
              </a:spcBef>
              <a:spcAft>
                <a:spcPts val="0"/>
              </a:spcAft>
              <a:buClr>
                <a:srgbClr val="000000"/>
              </a:buClr>
              <a:buSzPts val="1400"/>
              <a:buChar char="➢"/>
            </a:pPr>
            <a:r>
              <a:rPr lang="en" sz="1400">
                <a:solidFill>
                  <a:srgbClr val="000000"/>
                </a:solidFill>
                <a:highlight>
                  <a:schemeClr val="lt1"/>
                </a:highlight>
                <a:latin typeface="Arial"/>
                <a:ea typeface="Arial"/>
                <a:cs typeface="Arial"/>
                <a:sym typeface="Arial"/>
              </a:rPr>
              <a:t>Provides a powerful and flexible platform for building and training various types of DL models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Has a rich set of low-level and high-level APIs allowing fine-grained control and ease of use. </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Comprises a repository of pre-trained models that can be easily integrated into new projects.</a:t>
            </a:r>
            <a:endParaRPr sz="1400">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4246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Package Choices (Modelling)</a:t>
            </a:r>
            <a:endParaRPr/>
          </a:p>
        </p:txBody>
      </p:sp>
      <p:sp>
        <p:nvSpPr>
          <p:cNvPr id="112" name="Google Shape;112;p17"/>
          <p:cNvSpPr txBox="1">
            <a:spLocks noGrp="1"/>
          </p:cNvSpPr>
          <p:nvPr>
            <p:ph type="body" idx="1"/>
          </p:nvPr>
        </p:nvSpPr>
        <p:spPr>
          <a:xfrm>
            <a:off x="500850" y="1472850"/>
            <a:ext cx="8365800" cy="328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00000"/>
                </a:solidFill>
              </a:rPr>
              <a:t>• </a:t>
            </a:r>
            <a:r>
              <a:rPr lang="en" sz="1400">
                <a:solidFill>
                  <a:srgbClr val="000000"/>
                </a:solidFill>
                <a:highlight>
                  <a:schemeClr val="lt1"/>
                </a:highlight>
                <a:latin typeface="Arial"/>
                <a:ea typeface="Arial"/>
                <a:cs typeface="Arial"/>
                <a:sym typeface="Arial"/>
              </a:rPr>
              <a:t>Python Library Name: </a:t>
            </a:r>
            <a:r>
              <a:rPr lang="en" sz="1400" b="1">
                <a:solidFill>
                  <a:srgbClr val="000000"/>
                </a:solidFill>
                <a:highlight>
                  <a:schemeClr val="lt1"/>
                </a:highlight>
                <a:latin typeface="Arial"/>
                <a:ea typeface="Arial"/>
                <a:cs typeface="Arial"/>
                <a:sym typeface="Arial"/>
              </a:rPr>
              <a:t>PyOD (Python Outlier Detection)</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Authors: </a:t>
            </a:r>
            <a:r>
              <a:rPr lang="en" sz="1400" b="1">
                <a:solidFill>
                  <a:srgbClr val="000000"/>
                </a:solidFill>
                <a:highlight>
                  <a:schemeClr val="lt1"/>
                </a:highlight>
                <a:latin typeface="Arial"/>
                <a:ea typeface="Arial"/>
                <a:cs typeface="Arial"/>
                <a:sym typeface="Arial"/>
              </a:rPr>
              <a:t>Yue Zhao</a:t>
            </a:r>
            <a:r>
              <a:rPr lang="en" sz="1400">
                <a:solidFill>
                  <a:srgbClr val="000000"/>
                </a:solidFill>
                <a:highlight>
                  <a:schemeClr val="lt1"/>
                </a:highlight>
                <a:latin typeface="Arial"/>
                <a:ea typeface="Arial"/>
                <a:cs typeface="Arial"/>
                <a:sym typeface="Arial"/>
              </a:rPr>
              <a:t>, </a:t>
            </a:r>
            <a:r>
              <a:rPr lang="en" sz="1400" b="1">
                <a:solidFill>
                  <a:srgbClr val="000000"/>
                </a:solidFill>
                <a:highlight>
                  <a:schemeClr val="lt1"/>
                </a:highlight>
                <a:latin typeface="Arial"/>
                <a:ea typeface="Arial"/>
                <a:cs typeface="Arial"/>
                <a:sym typeface="Arial"/>
              </a:rPr>
              <a:t>Zain Nasrullah</a:t>
            </a:r>
            <a:r>
              <a:rPr lang="en" sz="1400">
                <a:solidFill>
                  <a:srgbClr val="000000"/>
                </a:solidFill>
                <a:highlight>
                  <a:schemeClr val="lt1"/>
                </a:highlight>
                <a:latin typeface="Arial"/>
                <a:ea typeface="Arial"/>
                <a:cs typeface="Arial"/>
                <a:sym typeface="Arial"/>
              </a:rPr>
              <a:t>, </a:t>
            </a:r>
            <a:r>
              <a:rPr lang="en" sz="1400" b="1">
                <a:solidFill>
                  <a:srgbClr val="000000"/>
                </a:solidFill>
                <a:highlight>
                  <a:schemeClr val="lt1"/>
                </a:highlight>
                <a:latin typeface="Arial"/>
                <a:ea typeface="Arial"/>
                <a:cs typeface="Arial"/>
                <a:sym typeface="Arial"/>
              </a:rPr>
              <a:t>Zheng Li</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a:t>
            </a:r>
            <a:r>
              <a:rPr lang="en" sz="1400" b="1">
                <a:solidFill>
                  <a:srgbClr val="000000"/>
                </a:solidFill>
                <a:highlight>
                  <a:schemeClr val="lt1"/>
                </a:highlight>
                <a:latin typeface="Arial"/>
                <a:ea typeface="Arial"/>
                <a:cs typeface="Arial"/>
                <a:sym typeface="Arial"/>
              </a:rPr>
              <a:t>2019</a:t>
            </a:r>
            <a:endParaRPr sz="1400" b="1">
              <a:solidFill>
                <a:srgbClr val="000000"/>
              </a:solidFill>
              <a:highlight>
                <a:schemeClr val="lt1"/>
              </a:highlight>
              <a:latin typeface="Arial"/>
              <a:ea typeface="Arial"/>
              <a:cs typeface="Arial"/>
              <a:sym typeface="Arial"/>
            </a:endParaRPr>
          </a:p>
          <a:p>
            <a:pPr marL="0" lvl="0" indent="0" algn="l" rtl="0">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a:t>
            </a:r>
            <a:endParaRPr sz="1400">
              <a:solidFill>
                <a:srgbClr val="000000"/>
              </a:solidFill>
              <a:highlight>
                <a:schemeClr val="lt1"/>
              </a:highlight>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Includes more than 40 anomaly detection algorithms, both supervised, and unsupervised</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Highly flexible and customizable, with support for various data formats, feature types, and metrics.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Built on top of scikit-learn, and so it integrates seamlessly with scikit-learn's tools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Supports distributed computing, which allows users to scale to large and high-dimensional datasets</a:t>
            </a:r>
            <a:endParaRPr sz="1400">
              <a:solidFill>
                <a:srgbClr val="000000"/>
              </a:solidFill>
              <a:highlight>
                <a:schemeClr val="lt1"/>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Is actively maintained and updated with new algorithms and features.</a:t>
            </a:r>
            <a:endParaRPr sz="1400">
              <a:solidFill>
                <a:srgbClr val="000000"/>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422850" y="663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Package Comparison (Modelling)</a:t>
            </a:r>
            <a:endParaRPr/>
          </a:p>
        </p:txBody>
      </p:sp>
      <p:graphicFrame>
        <p:nvGraphicFramePr>
          <p:cNvPr id="118" name="Google Shape;118;p18"/>
          <p:cNvGraphicFramePr/>
          <p:nvPr>
            <p:extLst>
              <p:ext uri="{D42A27DB-BD31-4B8C-83A1-F6EECF244321}">
                <p14:modId xmlns:p14="http://schemas.microsoft.com/office/powerpoint/2010/main" val="1552529409"/>
              </p:ext>
            </p:extLst>
          </p:nvPr>
        </p:nvGraphicFramePr>
        <p:xfrm>
          <a:off x="422850" y="1288930"/>
          <a:ext cx="7634400" cy="3623650"/>
        </p:xfrm>
        <a:graphic>
          <a:graphicData uri="http://schemas.openxmlformats.org/drawingml/2006/table">
            <a:tbl>
              <a:tblPr>
                <a:noFill/>
                <a:tableStyleId>{95B8FC17-20DD-43F5-9362-8DD080AD37AE}</a:tableStyleId>
              </a:tblPr>
              <a:tblGrid>
                <a:gridCol w="1908600"/>
                <a:gridCol w="1908600"/>
                <a:gridCol w="1908600"/>
                <a:gridCol w="1908600"/>
              </a:tblGrid>
              <a:tr h="0">
                <a:tc>
                  <a:txBody>
                    <a:bodyPr/>
                    <a:lstStyle/>
                    <a:p>
                      <a:pPr marL="0" lvl="0" indent="0" algn="ctr" rtl="0">
                        <a:lnSpc>
                          <a:spcPct val="171429"/>
                        </a:lnSpc>
                        <a:spcBef>
                          <a:spcPts val="1900"/>
                        </a:spcBef>
                        <a:spcAft>
                          <a:spcPts val="1900"/>
                        </a:spcAft>
                        <a:buNone/>
                      </a:pPr>
                      <a:r>
                        <a:rPr lang="en" sz="800" b="1" dirty="0">
                          <a:highlight>
                            <a:schemeClr val="lt1"/>
                          </a:highlight>
                        </a:rPr>
                        <a:t>Feature/Functionality</a:t>
                      </a:r>
                      <a:endParaRPr sz="800" b="1" dirty="0">
                        <a:highlight>
                          <a:schemeClr val="lt1"/>
                        </a:highlight>
                      </a:endParaRPr>
                    </a:p>
                  </a:txBody>
                  <a:tcPr marL="91425" marR="91425" marT="91425" marB="91425" anchor="b">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71429"/>
                        </a:lnSpc>
                        <a:spcBef>
                          <a:spcPts val="1900"/>
                        </a:spcBef>
                        <a:spcAft>
                          <a:spcPts val="1900"/>
                        </a:spcAft>
                        <a:buNone/>
                      </a:pPr>
                      <a:r>
                        <a:rPr lang="en" sz="800" b="1">
                          <a:highlight>
                            <a:schemeClr val="lt1"/>
                          </a:highlight>
                        </a:rPr>
                        <a:t>scikit-learn</a:t>
                      </a:r>
                      <a:endParaRPr sz="800" b="1">
                        <a:highlight>
                          <a:schemeClr val="lt1"/>
                        </a:highlight>
                      </a:endParaRPr>
                    </a:p>
                  </a:txBody>
                  <a:tcPr marL="91425" marR="91425" marT="91425" marB="91425" anchor="b">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71429"/>
                        </a:lnSpc>
                        <a:spcBef>
                          <a:spcPts val="1900"/>
                        </a:spcBef>
                        <a:spcAft>
                          <a:spcPts val="1900"/>
                        </a:spcAft>
                        <a:buNone/>
                      </a:pPr>
                      <a:r>
                        <a:rPr lang="en" sz="800" b="1">
                          <a:highlight>
                            <a:schemeClr val="lt1"/>
                          </a:highlight>
                        </a:rPr>
                        <a:t>TensorFlow</a:t>
                      </a:r>
                      <a:endParaRPr sz="800" b="1">
                        <a:highlight>
                          <a:schemeClr val="lt1"/>
                        </a:highlight>
                      </a:endParaRPr>
                    </a:p>
                  </a:txBody>
                  <a:tcPr marL="91425" marR="91425" marT="91425" marB="91425" anchor="b">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71429"/>
                        </a:lnSpc>
                        <a:spcBef>
                          <a:spcPts val="1900"/>
                        </a:spcBef>
                        <a:spcAft>
                          <a:spcPts val="1900"/>
                        </a:spcAft>
                        <a:buNone/>
                      </a:pPr>
                      <a:r>
                        <a:rPr lang="en" sz="800" b="1">
                          <a:highlight>
                            <a:schemeClr val="lt1"/>
                          </a:highlight>
                        </a:rPr>
                        <a:t>PyOD</a:t>
                      </a:r>
                      <a:endParaRPr sz="800" b="1">
                        <a:highlight>
                          <a:schemeClr val="lt1"/>
                        </a:highlight>
                      </a:endParaRPr>
                    </a:p>
                  </a:txBody>
                  <a:tcPr marL="91425" marR="91425" marT="91425" marB="91425" anchor="b">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320000">
                <a:tc>
                  <a:txBody>
                    <a:bodyPr/>
                    <a:lstStyle/>
                    <a:p>
                      <a:pPr marL="0" marR="0" lvl="0" indent="0" algn="l" rtl="0">
                        <a:lnSpc>
                          <a:spcPct val="171429"/>
                        </a:lnSpc>
                        <a:spcBef>
                          <a:spcPts val="1900"/>
                        </a:spcBef>
                        <a:spcAft>
                          <a:spcPts val="1900"/>
                        </a:spcAft>
                        <a:buNone/>
                      </a:pPr>
                      <a:r>
                        <a:rPr lang="en" sz="800">
                          <a:highlight>
                            <a:schemeClr val="lt1"/>
                          </a:highlight>
                        </a:rPr>
                        <a:t>Type of Models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71429"/>
                        </a:lnSpc>
                        <a:spcBef>
                          <a:spcPts val="1900"/>
                        </a:spcBef>
                        <a:spcAft>
                          <a:spcPts val="1900"/>
                        </a:spcAft>
                        <a:buNone/>
                      </a:pPr>
                      <a:r>
                        <a:rPr lang="en" sz="800">
                          <a:highlight>
                            <a:schemeClr val="lt1"/>
                          </a:highlight>
                        </a:rPr>
                        <a:t>Traditional ML</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Deep Learning</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Traditional ML + SOTA DL</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320000">
                <a:tc>
                  <a:txBody>
                    <a:bodyPr/>
                    <a:lstStyle/>
                    <a:p>
                      <a:pPr marL="0" lvl="0" indent="0" algn="l" rtl="0">
                        <a:lnSpc>
                          <a:spcPct val="171429"/>
                        </a:lnSpc>
                        <a:spcBef>
                          <a:spcPts val="1900"/>
                        </a:spcBef>
                        <a:spcAft>
                          <a:spcPts val="1900"/>
                        </a:spcAft>
                        <a:buNone/>
                      </a:pPr>
                      <a:r>
                        <a:rPr lang="en" sz="800">
                          <a:highlight>
                            <a:schemeClr val="lt1"/>
                          </a:highlight>
                        </a:rPr>
                        <a:t>Data Preprocessing</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highlight>
                            <a:schemeClr val="lt1"/>
                          </a:highlight>
                        </a:rPr>
                        <a:t>Yes</a:t>
                      </a:r>
                      <a:endParaRPr sz="800" dirty="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320000">
                <a:tc>
                  <a:txBody>
                    <a:bodyPr/>
                    <a:lstStyle/>
                    <a:p>
                      <a:pPr marL="0" lvl="0" indent="0" algn="l" rtl="0">
                        <a:lnSpc>
                          <a:spcPct val="171429"/>
                        </a:lnSpc>
                        <a:spcBef>
                          <a:spcPts val="1900"/>
                        </a:spcBef>
                        <a:spcAft>
                          <a:spcPts val="1900"/>
                        </a:spcAft>
                        <a:buNone/>
                      </a:pPr>
                      <a:r>
                        <a:rPr lang="en" sz="800">
                          <a:highlight>
                            <a:schemeClr val="lt1"/>
                          </a:highlight>
                        </a:rPr>
                        <a:t>Feature Selection</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highlight>
                            <a:schemeClr val="lt1"/>
                          </a:highlight>
                        </a:rPr>
                        <a:t>Yes</a:t>
                      </a:r>
                      <a:endParaRPr sz="800" dirty="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320000">
                <a:tc>
                  <a:txBody>
                    <a:bodyPr/>
                    <a:lstStyle/>
                    <a:p>
                      <a:pPr marL="0" lvl="0" indent="0" algn="l" rtl="0">
                        <a:lnSpc>
                          <a:spcPct val="171429"/>
                        </a:lnSpc>
                        <a:spcBef>
                          <a:spcPts val="1900"/>
                        </a:spcBef>
                        <a:spcAft>
                          <a:spcPts val="1900"/>
                        </a:spcAft>
                        <a:buNone/>
                      </a:pPr>
                      <a:r>
                        <a:rPr lang="en" sz="800">
                          <a:highlight>
                            <a:schemeClr val="lt1"/>
                          </a:highlight>
                        </a:rPr>
                        <a:t>Supervised Learning</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highlight>
                            <a:schemeClr val="lt1"/>
                          </a:highlight>
                        </a:rPr>
                        <a:t>Yes</a:t>
                      </a:r>
                      <a:endParaRPr sz="800" dirty="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320000">
                <a:tc>
                  <a:txBody>
                    <a:bodyPr/>
                    <a:lstStyle/>
                    <a:p>
                      <a:pPr marL="0" lvl="0" indent="0" algn="l" rtl="0">
                        <a:lnSpc>
                          <a:spcPct val="171429"/>
                        </a:lnSpc>
                        <a:spcBef>
                          <a:spcPts val="1900"/>
                        </a:spcBef>
                        <a:spcAft>
                          <a:spcPts val="1900"/>
                        </a:spcAft>
                        <a:buNone/>
                      </a:pPr>
                      <a:r>
                        <a:rPr lang="en" sz="800">
                          <a:highlight>
                            <a:schemeClr val="lt1"/>
                          </a:highlight>
                        </a:rPr>
                        <a:t>Unsupervised Learning</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highlight>
                            <a:schemeClr val="lt1"/>
                          </a:highlight>
                        </a:rPr>
                        <a:t>Yes</a:t>
                      </a:r>
                      <a:endParaRPr sz="800" dirty="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320000">
                <a:tc>
                  <a:txBody>
                    <a:bodyPr/>
                    <a:lstStyle/>
                    <a:p>
                      <a:pPr marL="0" lvl="0" indent="0" algn="l" rtl="0">
                        <a:lnSpc>
                          <a:spcPct val="171429"/>
                        </a:lnSpc>
                        <a:spcBef>
                          <a:spcPts val="1900"/>
                        </a:spcBef>
                        <a:spcAft>
                          <a:spcPts val="1900"/>
                        </a:spcAft>
                        <a:buNone/>
                      </a:pPr>
                      <a:r>
                        <a:rPr lang="en" sz="800">
                          <a:highlight>
                            <a:schemeClr val="lt1"/>
                          </a:highlight>
                        </a:rPr>
                        <a:t>Semi-Supervised Learning</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320000">
                <a:tc>
                  <a:txBody>
                    <a:bodyPr/>
                    <a:lstStyle/>
                    <a:p>
                      <a:pPr marL="0" lvl="0" indent="0" algn="l" rtl="0">
                        <a:lnSpc>
                          <a:spcPct val="171429"/>
                        </a:lnSpc>
                        <a:spcBef>
                          <a:spcPts val="1900"/>
                        </a:spcBef>
                        <a:spcAft>
                          <a:spcPts val="1900"/>
                        </a:spcAft>
                        <a:buNone/>
                      </a:pPr>
                      <a:r>
                        <a:rPr lang="en" sz="800">
                          <a:highlight>
                            <a:schemeClr val="lt1"/>
                          </a:highlight>
                        </a:rPr>
                        <a:t>Time Series Analysis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highlight>
                            <a:schemeClr val="lt1"/>
                          </a:highlight>
                        </a:rPr>
                        <a:t>Yes</a:t>
                      </a:r>
                      <a:endParaRPr sz="800" dirty="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320000">
                <a:tc>
                  <a:txBody>
                    <a:bodyPr/>
                    <a:lstStyle/>
                    <a:p>
                      <a:pPr marL="0" lvl="0" indent="0" algn="l" rtl="0">
                        <a:lnSpc>
                          <a:spcPct val="171429"/>
                        </a:lnSpc>
                        <a:spcBef>
                          <a:spcPts val="1900"/>
                        </a:spcBef>
                        <a:spcAft>
                          <a:spcPts val="1900"/>
                        </a:spcAft>
                        <a:buNone/>
                      </a:pPr>
                      <a:r>
                        <a:rPr lang="en" sz="800">
                          <a:highlight>
                            <a:schemeClr val="lt1"/>
                          </a:highlight>
                        </a:rPr>
                        <a:t>Anomaly Detection</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 (less extensive)</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 (limited to only DL models)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highlight>
                            <a:schemeClr val="lt1"/>
                          </a:highlight>
                        </a:rPr>
                        <a:t>Yes (extensive - both ML and DL)</a:t>
                      </a:r>
                      <a:endParaRPr sz="800" dirty="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320000">
                <a:tc>
                  <a:txBody>
                    <a:bodyPr/>
                    <a:lstStyle/>
                    <a:p>
                      <a:pPr marL="0" lvl="0" indent="0" algn="l" rtl="0">
                        <a:lnSpc>
                          <a:spcPct val="171429"/>
                        </a:lnSpc>
                        <a:spcBef>
                          <a:spcPts val="1900"/>
                        </a:spcBef>
                        <a:spcAft>
                          <a:spcPts val="1900"/>
                        </a:spcAft>
                        <a:buNone/>
                      </a:pPr>
                      <a:r>
                        <a:rPr lang="en" sz="800">
                          <a:highlight>
                            <a:schemeClr val="lt1"/>
                          </a:highlight>
                        </a:rPr>
                        <a:t>Distributed Computing</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highlight>
                            <a:schemeClr val="lt1"/>
                          </a:highlight>
                        </a:rPr>
                        <a:t>No</a:t>
                      </a:r>
                      <a:endParaRPr sz="800" dirty="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a:highlight>
                            <a:schemeClr val="lt1"/>
                          </a:highlight>
                        </a:rPr>
                        <a:t>Yes</a:t>
                      </a:r>
                      <a:endParaRPr sz="80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800" dirty="0">
                          <a:highlight>
                            <a:schemeClr val="lt1"/>
                          </a:highlight>
                        </a:rPr>
                        <a:t>Yes</a:t>
                      </a:r>
                      <a:endParaRPr sz="800" dirty="0">
                        <a:highlight>
                          <a:schemeClr val="lt1"/>
                        </a:highlight>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5008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Choice (Modelling)</a:t>
            </a:r>
            <a:endParaRPr/>
          </a:p>
        </p:txBody>
      </p:sp>
      <p:sp>
        <p:nvSpPr>
          <p:cNvPr id="124" name="Google Shape;124;p19"/>
          <p:cNvSpPr txBox="1"/>
          <p:nvPr/>
        </p:nvSpPr>
        <p:spPr>
          <a:xfrm>
            <a:off x="825000" y="1926800"/>
            <a:ext cx="7494000" cy="13914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000000"/>
              </a:buClr>
              <a:buSzPts val="1400"/>
              <a:buFont typeface="Arial"/>
              <a:buChar char="●"/>
            </a:pPr>
            <a:r>
              <a:rPr lang="en">
                <a:highlight>
                  <a:schemeClr val="lt1"/>
                </a:highlight>
              </a:rPr>
              <a:t>We have selected the PyOD package for the modelling aspect in our project.</a:t>
            </a:r>
            <a:endParaRPr>
              <a:highlight>
                <a:schemeClr val="lt1"/>
              </a:highlight>
            </a:endParaRPr>
          </a:p>
          <a:p>
            <a:pPr marL="457200" lvl="0" indent="-317500" algn="l" rtl="0">
              <a:lnSpc>
                <a:spcPct val="115000"/>
              </a:lnSpc>
              <a:spcBef>
                <a:spcPts val="0"/>
              </a:spcBef>
              <a:spcAft>
                <a:spcPts val="0"/>
              </a:spcAft>
              <a:buClr>
                <a:srgbClr val="000000"/>
              </a:buClr>
              <a:buSzPts val="1400"/>
              <a:buFont typeface="Arial"/>
              <a:buChar char="●"/>
            </a:pPr>
            <a:r>
              <a:rPr lang="en">
                <a:highlight>
                  <a:schemeClr val="lt1"/>
                </a:highlight>
              </a:rPr>
              <a:t>Why:</a:t>
            </a:r>
            <a:endParaRPr>
              <a:highlight>
                <a:schemeClr val="lt1"/>
              </a:highlight>
            </a:endParaRPr>
          </a:p>
          <a:p>
            <a:pPr marL="914400" lvl="1" indent="-317500" algn="l" rtl="0">
              <a:lnSpc>
                <a:spcPct val="115000"/>
              </a:lnSpc>
              <a:spcBef>
                <a:spcPts val="0"/>
              </a:spcBef>
              <a:spcAft>
                <a:spcPts val="0"/>
              </a:spcAft>
              <a:buClr>
                <a:srgbClr val="000000"/>
              </a:buClr>
              <a:buSzPts val="1400"/>
              <a:buFont typeface="Arial"/>
              <a:buChar char="➢"/>
            </a:pPr>
            <a:r>
              <a:rPr lang="en">
                <a:highlight>
                  <a:schemeClr val="lt1"/>
                </a:highlight>
              </a:rPr>
              <a:t>PyOD provides a more extensive collection of anomaly detection models, including supervised, unsupervised, ML-based and DL-based.</a:t>
            </a:r>
            <a:endParaRPr>
              <a:highlight>
                <a:schemeClr val="lt1"/>
              </a:highlight>
            </a:endParaRPr>
          </a:p>
          <a:p>
            <a:pPr marL="914400" lvl="1" indent="-317500" algn="l" rtl="0">
              <a:lnSpc>
                <a:spcPct val="115000"/>
              </a:lnSpc>
              <a:spcBef>
                <a:spcPts val="0"/>
              </a:spcBef>
              <a:spcAft>
                <a:spcPts val="0"/>
              </a:spcAft>
              <a:buClr>
                <a:srgbClr val="000000"/>
              </a:buClr>
              <a:buSzPts val="1400"/>
              <a:buFont typeface="Arial"/>
              <a:buChar char="➢"/>
            </a:pPr>
            <a:r>
              <a:rPr lang="en">
                <a:highlight>
                  <a:schemeClr val="lt1"/>
                </a:highlight>
              </a:rPr>
              <a:t>The implementation is very easy (2-3 lines of code)</a:t>
            </a:r>
            <a:endParaRPr>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422850" y="6701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PyOD Demo</a:t>
            </a:r>
            <a:endParaRPr/>
          </a:p>
        </p:txBody>
      </p:sp>
      <p:pic>
        <p:nvPicPr>
          <p:cNvPr id="130" name="Google Shape;130;p20"/>
          <p:cNvPicPr preferRelativeResize="0"/>
          <p:nvPr/>
        </p:nvPicPr>
        <p:blipFill>
          <a:blip r:embed="rId3">
            <a:alphaModFix/>
          </a:blip>
          <a:stretch>
            <a:fillRect/>
          </a:stretch>
        </p:blipFill>
        <p:spPr>
          <a:xfrm>
            <a:off x="6940900" y="488975"/>
            <a:ext cx="2072800" cy="1478995"/>
          </a:xfrm>
          <a:prstGeom prst="rect">
            <a:avLst/>
          </a:prstGeom>
          <a:noFill/>
          <a:ln>
            <a:noFill/>
          </a:ln>
        </p:spPr>
      </p:pic>
      <p:pic>
        <p:nvPicPr>
          <p:cNvPr id="131" name="Google Shape;131;p20"/>
          <p:cNvPicPr preferRelativeResize="0"/>
          <p:nvPr/>
        </p:nvPicPr>
        <p:blipFill>
          <a:blip r:embed="rId4">
            <a:alphaModFix/>
          </a:blip>
          <a:stretch>
            <a:fillRect/>
          </a:stretch>
        </p:blipFill>
        <p:spPr>
          <a:xfrm>
            <a:off x="6940913" y="2022475"/>
            <a:ext cx="2072800" cy="1478939"/>
          </a:xfrm>
          <a:prstGeom prst="rect">
            <a:avLst/>
          </a:prstGeom>
          <a:noFill/>
          <a:ln>
            <a:noFill/>
          </a:ln>
        </p:spPr>
      </p:pic>
      <p:pic>
        <p:nvPicPr>
          <p:cNvPr id="132" name="Google Shape;132;p20"/>
          <p:cNvPicPr preferRelativeResize="0"/>
          <p:nvPr/>
        </p:nvPicPr>
        <p:blipFill>
          <a:blip r:embed="rId5">
            <a:alphaModFix/>
          </a:blip>
          <a:stretch>
            <a:fillRect/>
          </a:stretch>
        </p:blipFill>
        <p:spPr>
          <a:xfrm>
            <a:off x="6940930" y="3555925"/>
            <a:ext cx="2072770" cy="1478950"/>
          </a:xfrm>
          <a:prstGeom prst="rect">
            <a:avLst/>
          </a:prstGeom>
          <a:noFill/>
          <a:ln>
            <a:noFill/>
          </a:ln>
        </p:spPr>
      </p:pic>
      <p:pic>
        <p:nvPicPr>
          <p:cNvPr id="133" name="Google Shape;133;p20"/>
          <p:cNvPicPr preferRelativeResize="0"/>
          <p:nvPr/>
        </p:nvPicPr>
        <p:blipFill>
          <a:blip r:embed="rId6">
            <a:alphaModFix/>
          </a:blip>
          <a:stretch>
            <a:fillRect/>
          </a:stretch>
        </p:blipFill>
        <p:spPr>
          <a:xfrm>
            <a:off x="304800" y="1433950"/>
            <a:ext cx="4491275" cy="3120228"/>
          </a:xfrm>
          <a:prstGeom prst="rect">
            <a:avLst/>
          </a:prstGeom>
          <a:noFill/>
          <a:ln>
            <a:noFill/>
          </a:ln>
        </p:spPr>
      </p:pic>
      <p:pic>
        <p:nvPicPr>
          <p:cNvPr id="134" name="Google Shape;134;p20"/>
          <p:cNvPicPr preferRelativeResize="0"/>
          <p:nvPr/>
        </p:nvPicPr>
        <p:blipFill>
          <a:blip r:embed="rId7">
            <a:alphaModFix/>
          </a:blip>
          <a:stretch>
            <a:fillRect/>
          </a:stretch>
        </p:blipFill>
        <p:spPr>
          <a:xfrm>
            <a:off x="4710950" y="488975"/>
            <a:ext cx="2072800" cy="1478968"/>
          </a:xfrm>
          <a:prstGeom prst="rect">
            <a:avLst/>
          </a:prstGeom>
          <a:noFill/>
          <a:ln>
            <a:noFill/>
          </a:ln>
        </p:spPr>
      </p:pic>
      <p:pic>
        <p:nvPicPr>
          <p:cNvPr id="135" name="Google Shape;135;p20"/>
          <p:cNvPicPr preferRelativeResize="0"/>
          <p:nvPr/>
        </p:nvPicPr>
        <p:blipFill>
          <a:blip r:embed="rId8">
            <a:alphaModFix/>
          </a:blip>
          <a:stretch>
            <a:fillRect/>
          </a:stretch>
        </p:blipFill>
        <p:spPr>
          <a:xfrm>
            <a:off x="4710950" y="2037250"/>
            <a:ext cx="2072800" cy="1478991"/>
          </a:xfrm>
          <a:prstGeom prst="rect">
            <a:avLst/>
          </a:prstGeom>
          <a:noFill/>
          <a:ln>
            <a:noFill/>
          </a:ln>
        </p:spPr>
      </p:pic>
      <p:pic>
        <p:nvPicPr>
          <p:cNvPr id="136" name="Google Shape;136;p20"/>
          <p:cNvPicPr preferRelativeResize="0"/>
          <p:nvPr/>
        </p:nvPicPr>
        <p:blipFill>
          <a:blip r:embed="rId9">
            <a:alphaModFix/>
          </a:blip>
          <a:stretch>
            <a:fillRect/>
          </a:stretch>
        </p:blipFill>
        <p:spPr>
          <a:xfrm>
            <a:off x="4796075" y="3585550"/>
            <a:ext cx="2072807" cy="147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008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Drawbacks/Remaining Concerns (Modelling)</a:t>
            </a:r>
            <a:endParaRPr/>
          </a:p>
        </p:txBody>
      </p:sp>
      <p:sp>
        <p:nvSpPr>
          <p:cNvPr id="142" name="Google Shape;142;p21"/>
          <p:cNvSpPr txBox="1"/>
          <p:nvPr/>
        </p:nvSpPr>
        <p:spPr>
          <a:xfrm>
            <a:off x="592450" y="1558875"/>
            <a:ext cx="7494000" cy="2361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Lato"/>
              <a:buChar char="●"/>
            </a:pPr>
            <a:r>
              <a:rPr lang="en" b="1" u="sng">
                <a:highlight>
                  <a:schemeClr val="lt1"/>
                </a:highlight>
                <a:latin typeface="Lato"/>
                <a:ea typeface="Lato"/>
                <a:cs typeface="Lato"/>
                <a:sym typeface="Lato"/>
              </a:rPr>
              <a:t>PyOD:</a:t>
            </a:r>
            <a:endParaRPr b="1" u="sng">
              <a:highlight>
                <a:schemeClr val="lt1"/>
              </a:highlight>
              <a:latin typeface="Lato"/>
              <a:ea typeface="Lato"/>
              <a:cs typeface="Lato"/>
              <a:sym typeface="Lato"/>
            </a:endParaRPr>
          </a:p>
          <a:p>
            <a:pPr marL="914400" lvl="1" indent="-317500" algn="l" rtl="0">
              <a:spcBef>
                <a:spcPts val="0"/>
              </a:spcBef>
              <a:spcAft>
                <a:spcPts val="0"/>
              </a:spcAft>
              <a:buSzPts val="1400"/>
              <a:buFont typeface="Lato"/>
              <a:buChar char="➢"/>
            </a:pPr>
            <a:r>
              <a:rPr lang="en">
                <a:highlight>
                  <a:schemeClr val="lt1"/>
                </a:highlight>
              </a:rPr>
              <a:t>PyOD mainly relies on traditional ML techniques for anomaly detection. While it has a few neural network-based models, support for DL models is currently limited.</a:t>
            </a:r>
            <a:endParaRPr>
              <a:highlight>
                <a:schemeClr val="lt1"/>
              </a:highlight>
            </a:endParaRPr>
          </a:p>
          <a:p>
            <a:pPr marL="914400" marR="0" lvl="1" indent="-317500" algn="l" rtl="0">
              <a:lnSpc>
                <a:spcPct val="115000"/>
              </a:lnSpc>
              <a:spcBef>
                <a:spcPts val="0"/>
              </a:spcBef>
              <a:spcAft>
                <a:spcPts val="0"/>
              </a:spcAft>
              <a:buSzPts val="1400"/>
              <a:buChar char="➢"/>
            </a:pPr>
            <a:r>
              <a:rPr lang="en">
                <a:highlight>
                  <a:schemeClr val="lt1"/>
                </a:highlight>
              </a:rPr>
              <a:t>Some of the models in PyOD can be computationally expensive to train. This can be a disadvantage when dealing with large datasets.</a:t>
            </a:r>
            <a:endParaRPr>
              <a:highlight>
                <a:schemeClr val="lt1"/>
              </a:highlight>
            </a:endParaRPr>
          </a:p>
          <a:p>
            <a:pPr marL="914400" marR="0" lvl="1" indent="-317500" algn="l" rtl="0">
              <a:lnSpc>
                <a:spcPct val="115000"/>
              </a:lnSpc>
              <a:spcBef>
                <a:spcPts val="0"/>
              </a:spcBef>
              <a:spcAft>
                <a:spcPts val="0"/>
              </a:spcAft>
              <a:buSzPts val="1400"/>
              <a:buChar char="➢"/>
            </a:pPr>
            <a:r>
              <a:rPr lang="en">
                <a:highlight>
                  <a:schemeClr val="lt1"/>
                </a:highlight>
              </a:rPr>
              <a:t>PyOD is a relatively new library compared to more established machine learning libraries like scikit-learn. It may not have as much documentation or community support available, which can make it more challenging to use for beginners.</a:t>
            </a:r>
            <a:endParaRPr>
              <a:highlight>
                <a:schemeClr val="lt1"/>
              </a:highligh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1120</Words>
  <Application>Microsoft Office PowerPoint</Application>
  <PresentationFormat>On-screen Show (16:9)</PresentationFormat>
  <Paragraphs>151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Lato</vt:lpstr>
      <vt:lpstr>Roboto</vt:lpstr>
      <vt:lpstr>Arial</vt:lpstr>
      <vt:lpstr>Raleway</vt:lpstr>
      <vt:lpstr>Streamline</vt:lpstr>
      <vt:lpstr>Medical Fraud Detection</vt:lpstr>
      <vt:lpstr>Background and Use-case</vt:lpstr>
      <vt:lpstr>Python Package Choices (Modelling)</vt:lpstr>
      <vt:lpstr>Python Package Choices (Modelling)</vt:lpstr>
      <vt:lpstr>Python Package Choices (Modelling)</vt:lpstr>
      <vt:lpstr>Package Comparison (Modelling)</vt:lpstr>
      <vt:lpstr>Choice (Modelling)</vt:lpstr>
      <vt:lpstr>PyOD Demo</vt:lpstr>
      <vt:lpstr>Drawbacks/Remaining Concerns (Modelling)</vt:lpstr>
      <vt:lpstr>Python Package Choices (Visualization)</vt:lpstr>
      <vt:lpstr>Bokeh Demo</vt:lpstr>
      <vt:lpstr>Python Package Choices (Visualization)</vt:lpstr>
      <vt:lpstr>Dash Demo</vt:lpstr>
      <vt:lpstr>Package Comparison (Visualization)</vt:lpstr>
      <vt:lpstr>Choice (Visualization)</vt:lpstr>
      <vt:lpstr>Drawbacks/Remaining Concerns (Visualization)</vt:lpstr>
      <vt:lpstr>References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Fraud Detection</dc:title>
  <cp:lastModifiedBy>Microsoft account</cp:lastModifiedBy>
  <cp:revision>1</cp:revision>
  <dcterms:modified xsi:type="dcterms:W3CDTF">2023-02-22T01:58:03Z</dcterms:modified>
</cp:coreProperties>
</file>