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333253-D404-4D39-9F91-0636444CDB3A}">
  <a:tblStyle styleId="{58333253-D404-4D39-9F91-0636444CDB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f9e2e974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f9e2e974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fbcbaab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fbcbaab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f6eff09a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f6eff09a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f6eff09a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f6eff09a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f6eff09a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f6eff09a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f6eff09a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f6eff09a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f75ee81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0f75ee81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f75ee811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f75ee81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fbcbaab8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fbcbaab8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f6eff09af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f6eff09a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f6eff09a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f6eff09a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f6eff09a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f6eff09a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f6eff09a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f6eff09a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f6eff09a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f6eff09a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0f6eff09a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0f6eff09a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f75ee81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f75ee81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f75ee81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f75ee81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f6eff09a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f6eff09a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yod.readthedocs.io/en/latest/" TargetMode="External"/><Relationship Id="rId4" Type="http://schemas.openxmlformats.org/officeDocument/2006/relationships/hyperlink" Target="https://scikit-learn.org/stable/modules/outlier_detection.html" TargetMode="External"/><Relationship Id="rId5" Type="http://schemas.openxmlformats.org/officeDocument/2006/relationships/hyperlink" Target="https://www.tensorflow.org/" TargetMode="External"/><Relationship Id="rId6" Type="http://schemas.openxmlformats.org/officeDocument/2006/relationships/hyperlink" Target="https://bokeh.org/" TargetMode="External"/><Relationship Id="rId7" Type="http://schemas.openxmlformats.org/officeDocument/2006/relationships/hyperlink" Target="https://plotly.com/das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Medical Fraud Detection</a:t>
            </a:r>
            <a:endParaRPr/>
          </a:p>
        </p:txBody>
      </p:sp>
      <p:pic>
        <p:nvPicPr>
          <p:cNvPr id="87" name="Google Shape;87;p13"/>
          <p:cNvPicPr preferRelativeResize="0"/>
          <p:nvPr/>
        </p:nvPicPr>
        <p:blipFill>
          <a:blip r:embed="rId3">
            <a:alphaModFix/>
          </a:blip>
          <a:stretch>
            <a:fillRect/>
          </a:stretch>
        </p:blipFill>
        <p:spPr>
          <a:xfrm>
            <a:off x="4572000" y="2514550"/>
            <a:ext cx="3637950" cy="2084775"/>
          </a:xfrm>
          <a:prstGeom prst="rect">
            <a:avLst/>
          </a:prstGeom>
          <a:noFill/>
          <a:ln>
            <a:noFill/>
          </a:ln>
        </p:spPr>
      </p:pic>
      <p:sp>
        <p:nvSpPr>
          <p:cNvPr id="88" name="Google Shape;88;p13"/>
          <p:cNvSpPr txBox="1"/>
          <p:nvPr/>
        </p:nvSpPr>
        <p:spPr>
          <a:xfrm>
            <a:off x="835750" y="2298300"/>
            <a:ext cx="1991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Team Members:</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Neel Shah</a:t>
            </a:r>
            <a:br>
              <a:rPr lang="en">
                <a:latin typeface="Lato"/>
                <a:ea typeface="Lato"/>
                <a:cs typeface="Lato"/>
                <a:sym typeface="Lato"/>
              </a:rPr>
            </a:br>
            <a:r>
              <a:rPr lang="en">
                <a:latin typeface="Lato"/>
                <a:ea typeface="Lato"/>
                <a:cs typeface="Lato"/>
                <a:sym typeface="Lato"/>
              </a:rPr>
              <a:t>Sagnik Ghosal</a:t>
            </a:r>
            <a:br>
              <a:rPr lang="en">
                <a:latin typeface="Lato"/>
                <a:ea typeface="Lato"/>
                <a:cs typeface="Lato"/>
                <a:sym typeface="Lato"/>
              </a:rPr>
            </a:br>
            <a:r>
              <a:rPr lang="en">
                <a:latin typeface="Lato"/>
                <a:ea typeface="Lato"/>
                <a:cs typeface="Lato"/>
                <a:sym typeface="Lato"/>
              </a:rPr>
              <a:t>Prerit Chaudhary</a:t>
            </a:r>
            <a:br>
              <a:rPr lang="en">
                <a:latin typeface="Lato"/>
                <a:ea typeface="Lato"/>
                <a:cs typeface="Lato"/>
                <a:sym typeface="Lato"/>
              </a:rPr>
            </a:br>
            <a:r>
              <a:rPr lang="en">
                <a:latin typeface="Lato"/>
                <a:ea typeface="Lato"/>
                <a:cs typeface="Lato"/>
                <a:sym typeface="Lato"/>
              </a:rPr>
              <a:t>Ishank Vasania</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500850" y="66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(Visualization)</a:t>
            </a:r>
            <a:endParaRPr/>
          </a:p>
        </p:txBody>
      </p:sp>
      <p:sp>
        <p:nvSpPr>
          <p:cNvPr id="148" name="Google Shape;148;p22"/>
          <p:cNvSpPr txBox="1"/>
          <p:nvPr>
            <p:ph idx="1" type="body"/>
          </p:nvPr>
        </p:nvSpPr>
        <p:spPr>
          <a:xfrm>
            <a:off x="499050" y="1427450"/>
            <a:ext cx="76887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chemeClr val="lt1"/>
                </a:highlight>
                <a:latin typeface="Arial"/>
                <a:ea typeface="Arial"/>
                <a:cs typeface="Arial"/>
                <a:sym typeface="Arial"/>
              </a:rPr>
              <a:t>• Python Library Name:  </a:t>
            </a:r>
            <a:r>
              <a:rPr b="1" lang="en" sz="1400">
                <a:solidFill>
                  <a:srgbClr val="000000"/>
                </a:solidFill>
                <a:highlight>
                  <a:schemeClr val="lt1"/>
                </a:highlight>
                <a:latin typeface="Arial"/>
                <a:ea typeface="Arial"/>
                <a:cs typeface="Arial"/>
                <a:sym typeface="Arial"/>
              </a:rPr>
              <a:t>Bokeh</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latin typeface="Arial"/>
                <a:ea typeface="Arial"/>
                <a:cs typeface="Arial"/>
                <a:sym typeface="Arial"/>
              </a:rPr>
              <a:t>• Author and Release Date : </a:t>
            </a:r>
            <a:r>
              <a:rPr b="1" lang="en" sz="1400">
                <a:solidFill>
                  <a:srgbClr val="000000"/>
                </a:solidFill>
                <a:latin typeface="Arial"/>
                <a:ea typeface="Arial"/>
                <a:cs typeface="Arial"/>
                <a:sym typeface="Arial"/>
              </a:rPr>
              <a:t>Joseph Cottam and team (2014)</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latin typeface="Arial"/>
                <a:ea typeface="Arial"/>
                <a:cs typeface="Arial"/>
                <a:sym typeface="Arial"/>
              </a:rPr>
              <a:t>• </a:t>
            </a:r>
            <a:r>
              <a:rPr b="1" lang="en" sz="1400">
                <a:solidFill>
                  <a:srgbClr val="000000"/>
                </a:solidFill>
                <a:highlight>
                  <a:schemeClr val="lt1"/>
                </a:highlight>
                <a:latin typeface="Arial"/>
                <a:ea typeface="Arial"/>
                <a:cs typeface="Arial"/>
                <a:sym typeface="Arial"/>
              </a:rPr>
              <a:t>Brief summary:</a:t>
            </a:r>
            <a:r>
              <a:rPr lang="en" sz="1400">
                <a:solidFill>
                  <a:srgbClr val="000000"/>
                </a:solidFill>
                <a:highlight>
                  <a:schemeClr val="lt1"/>
                </a:highlight>
                <a:latin typeface="Arial"/>
                <a:ea typeface="Arial"/>
                <a:cs typeface="Arial"/>
                <a:sym typeface="Arial"/>
              </a:rPr>
              <a:t> </a:t>
            </a:r>
            <a:endParaRPr sz="1400">
              <a:solidFill>
                <a:srgbClr val="000000"/>
              </a:solidFill>
              <a:highlight>
                <a:schemeClr val="lt1"/>
              </a:highlight>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Bokeh is a Python interactive visualization library that targets modern web browsers for presentation providing elegant, concise construction of novel graphics with high-performance interactivity over very large or streaming datasets in a quick and easy way. Bokeh exposes different interface levels to the users:</a:t>
            </a:r>
            <a:endParaRPr sz="1400">
              <a:solidFill>
                <a:srgbClr val="000000"/>
              </a:solidFill>
              <a:highlight>
                <a:schemeClr val="lt1"/>
              </a:highlight>
              <a:latin typeface="Arial"/>
              <a:ea typeface="Arial"/>
              <a:cs typeface="Arial"/>
              <a:sym typeface="Arial"/>
            </a:endParaRPr>
          </a:p>
          <a:p>
            <a:pPr indent="-317500" lvl="0" marL="914400" marR="0" rtl="0" algn="l">
              <a:lnSpc>
                <a:spcPct val="115000"/>
              </a:lnSpc>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Allows plotting centered around composing visual glyphs that provides the most flexibility to application developers. </a:t>
            </a:r>
            <a:endParaRPr sz="1400">
              <a:solidFill>
                <a:srgbClr val="000000"/>
              </a:solidFill>
              <a:highlight>
                <a:schemeClr val="lt1"/>
              </a:highlight>
              <a:latin typeface="Arial"/>
              <a:ea typeface="Arial"/>
              <a:cs typeface="Arial"/>
              <a:sym typeface="Arial"/>
            </a:endParaRPr>
          </a:p>
          <a:p>
            <a:pPr indent="-317500" lvl="0" marL="914400" marR="0" rtl="0" algn="l">
              <a:lnSpc>
                <a:spcPct val="115000"/>
              </a:lnSpc>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Allows interface that can be used to build complex statistical plots as quickly and as simply as possible.</a:t>
            </a:r>
            <a:endParaRPr sz="1400">
              <a:solidFill>
                <a:srgbClr val="000000"/>
              </a:solidFill>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557375" y="618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Bokeh Demo</a:t>
            </a:r>
            <a:endParaRPr/>
          </a:p>
        </p:txBody>
      </p:sp>
      <p:pic>
        <p:nvPicPr>
          <p:cNvPr id="154" name="Google Shape;154;p23"/>
          <p:cNvPicPr preferRelativeResize="0"/>
          <p:nvPr/>
        </p:nvPicPr>
        <p:blipFill>
          <a:blip r:embed="rId3">
            <a:alphaModFix/>
          </a:blip>
          <a:stretch>
            <a:fillRect/>
          </a:stretch>
        </p:blipFill>
        <p:spPr>
          <a:xfrm>
            <a:off x="76200" y="1741800"/>
            <a:ext cx="6113026" cy="3100576"/>
          </a:xfrm>
          <a:prstGeom prst="rect">
            <a:avLst/>
          </a:prstGeom>
          <a:noFill/>
          <a:ln>
            <a:noFill/>
          </a:ln>
        </p:spPr>
      </p:pic>
      <p:pic>
        <p:nvPicPr>
          <p:cNvPr id="155" name="Google Shape;155;p23"/>
          <p:cNvPicPr preferRelativeResize="0"/>
          <p:nvPr/>
        </p:nvPicPr>
        <p:blipFill>
          <a:blip r:embed="rId4">
            <a:alphaModFix/>
          </a:blip>
          <a:stretch>
            <a:fillRect/>
          </a:stretch>
        </p:blipFill>
        <p:spPr>
          <a:xfrm>
            <a:off x="4183475" y="679375"/>
            <a:ext cx="4808125" cy="261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500850" y="66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(Visualization)</a:t>
            </a:r>
            <a:endParaRPr/>
          </a:p>
        </p:txBody>
      </p:sp>
      <p:sp>
        <p:nvSpPr>
          <p:cNvPr id="161" name="Google Shape;161;p24"/>
          <p:cNvSpPr txBox="1"/>
          <p:nvPr>
            <p:ph idx="1" type="body"/>
          </p:nvPr>
        </p:nvSpPr>
        <p:spPr>
          <a:xfrm>
            <a:off x="499050" y="1427450"/>
            <a:ext cx="76887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 </a:t>
            </a:r>
            <a:r>
              <a:rPr lang="en" sz="1400">
                <a:solidFill>
                  <a:srgbClr val="000000"/>
                </a:solidFill>
                <a:latin typeface="Arial"/>
                <a:ea typeface="Arial"/>
                <a:cs typeface="Arial"/>
                <a:sym typeface="Arial"/>
              </a:rPr>
              <a:t>Python Library Name:  </a:t>
            </a:r>
            <a:r>
              <a:rPr b="1" lang="en" sz="1400">
                <a:solidFill>
                  <a:srgbClr val="000000"/>
                </a:solidFill>
                <a:latin typeface="Arial"/>
                <a:ea typeface="Arial"/>
                <a:cs typeface="Arial"/>
                <a:sym typeface="Arial"/>
              </a:rPr>
              <a:t>Dash</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rPr>
              <a:t>• </a:t>
            </a:r>
            <a:r>
              <a:rPr lang="en" sz="1400">
                <a:solidFill>
                  <a:srgbClr val="000000"/>
                </a:solidFill>
                <a:latin typeface="Arial"/>
                <a:ea typeface="Arial"/>
                <a:cs typeface="Arial"/>
                <a:sym typeface="Arial"/>
              </a:rPr>
              <a:t>Author and Release Date: </a:t>
            </a:r>
            <a:r>
              <a:rPr b="1" lang="en" sz="1400">
                <a:solidFill>
                  <a:srgbClr val="000000"/>
                </a:solidFill>
                <a:highlight>
                  <a:schemeClr val="lt1"/>
                </a:highlight>
                <a:latin typeface="Arial"/>
                <a:ea typeface="Arial"/>
                <a:cs typeface="Arial"/>
                <a:sym typeface="Arial"/>
              </a:rPr>
              <a:t>Chris Parmer and the team at Plotly (2017)</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rPr>
              <a:t>• </a:t>
            </a:r>
            <a:r>
              <a:rPr lang="en" sz="1400">
                <a:solidFill>
                  <a:srgbClr val="000000"/>
                </a:solidFill>
                <a:latin typeface="Arial"/>
                <a:ea typeface="Arial"/>
                <a:cs typeface="Arial"/>
                <a:sym typeface="Arial"/>
              </a:rPr>
              <a:t>Brief summary: </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Dash is an open-source framework for building web applications with Python. It allows developers to create interactive, data-driven dashboards and web applications with minimal coding.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Dash is built on top of Flask, Plotly.js, and React.js, and provides a simple and flexible way to create and customize web applications. With Dash, developers can build dynamic, responsive, and real-time web applications that can display live data, interactive visualizations, and complex data workflows.</a:t>
            </a:r>
            <a:endParaRPr sz="14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557375" y="618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Demo</a:t>
            </a:r>
            <a:endParaRPr/>
          </a:p>
        </p:txBody>
      </p:sp>
      <p:pic>
        <p:nvPicPr>
          <p:cNvPr id="167" name="Google Shape;167;p25"/>
          <p:cNvPicPr preferRelativeResize="0"/>
          <p:nvPr/>
        </p:nvPicPr>
        <p:blipFill>
          <a:blip r:embed="rId3">
            <a:alphaModFix/>
          </a:blip>
          <a:stretch>
            <a:fillRect/>
          </a:stretch>
        </p:blipFill>
        <p:spPr>
          <a:xfrm>
            <a:off x="152450" y="1334175"/>
            <a:ext cx="5407574" cy="3721551"/>
          </a:xfrm>
          <a:prstGeom prst="rect">
            <a:avLst/>
          </a:prstGeom>
          <a:noFill/>
          <a:ln>
            <a:noFill/>
          </a:ln>
        </p:spPr>
      </p:pic>
      <p:pic>
        <p:nvPicPr>
          <p:cNvPr id="168" name="Google Shape;168;p25"/>
          <p:cNvPicPr preferRelativeResize="0"/>
          <p:nvPr/>
        </p:nvPicPr>
        <p:blipFill>
          <a:blip r:embed="rId4">
            <a:alphaModFix/>
          </a:blip>
          <a:stretch>
            <a:fillRect/>
          </a:stretch>
        </p:blipFill>
        <p:spPr>
          <a:xfrm>
            <a:off x="4232575" y="1104150"/>
            <a:ext cx="4784650" cy="2218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499050" y="59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Package Comparison </a:t>
            </a:r>
            <a:r>
              <a:rPr lang="en"/>
              <a:t>(Visualization)</a:t>
            </a:r>
            <a:endParaRPr/>
          </a:p>
        </p:txBody>
      </p:sp>
      <p:graphicFrame>
        <p:nvGraphicFramePr>
          <p:cNvPr id="174" name="Google Shape;174;p26"/>
          <p:cNvGraphicFramePr/>
          <p:nvPr/>
        </p:nvGraphicFramePr>
        <p:xfrm>
          <a:off x="575250" y="1515789"/>
          <a:ext cx="3000000" cy="3000000"/>
        </p:xfrm>
        <a:graphic>
          <a:graphicData uri="http://schemas.openxmlformats.org/drawingml/2006/table">
            <a:tbl>
              <a:tblPr>
                <a:noFill/>
                <a:tableStyleId>{58333253-D404-4D39-9F91-0636444CDB3A}</a:tableStyleId>
              </a:tblPr>
              <a:tblGrid>
                <a:gridCol w="2562900"/>
                <a:gridCol w="2562900"/>
                <a:gridCol w="2562900"/>
              </a:tblGrid>
              <a:tr h="113700">
                <a:tc>
                  <a:txBody>
                    <a:bodyPr/>
                    <a:lstStyle/>
                    <a:p>
                      <a:pPr indent="0" lvl="0" marL="0" rtl="0" algn="ctr">
                        <a:lnSpc>
                          <a:spcPct val="171429"/>
                        </a:lnSpc>
                        <a:spcBef>
                          <a:spcPts val="1900"/>
                        </a:spcBef>
                        <a:spcAft>
                          <a:spcPts val="1900"/>
                        </a:spcAft>
                        <a:buNone/>
                      </a:pPr>
                      <a:r>
                        <a:rPr b="1" lang="en" sz="950">
                          <a:solidFill>
                            <a:schemeClr val="dk2"/>
                          </a:solidFill>
                          <a:latin typeface="Roboto"/>
                          <a:ea typeface="Roboto"/>
                          <a:cs typeface="Roboto"/>
                          <a:sym typeface="Roboto"/>
                        </a:rPr>
                        <a:t>Feature</a:t>
                      </a:r>
                      <a:endParaRPr sz="950">
                        <a:solidFill>
                          <a:schemeClr val="dk2"/>
                        </a:solidFill>
                        <a:latin typeface="Roboto"/>
                        <a:ea typeface="Roboto"/>
                        <a:cs typeface="Roboto"/>
                        <a:sym typeface="Roboto"/>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chemeClr val="dk2"/>
                          </a:solidFill>
                          <a:latin typeface="Roboto"/>
                          <a:ea typeface="Roboto"/>
                          <a:cs typeface="Roboto"/>
                          <a:sym typeface="Roboto"/>
                        </a:rPr>
                        <a:t>Bokeh</a:t>
                      </a:r>
                      <a:endParaRPr sz="950">
                        <a:solidFill>
                          <a:schemeClr val="dk2"/>
                        </a:solidFill>
                        <a:latin typeface="Roboto"/>
                        <a:ea typeface="Roboto"/>
                        <a:cs typeface="Roboto"/>
                        <a:sym typeface="Roboto"/>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chemeClr val="dk2"/>
                          </a:solidFill>
                          <a:latin typeface="Roboto"/>
                          <a:ea typeface="Roboto"/>
                          <a:cs typeface="Roboto"/>
                          <a:sym typeface="Roboto"/>
                        </a:rPr>
                        <a:t>Dash</a:t>
                      </a:r>
                      <a:endParaRPr sz="950">
                        <a:solidFill>
                          <a:schemeClr val="dk2"/>
                        </a:solidFill>
                        <a:latin typeface="Roboto"/>
                        <a:ea typeface="Roboto"/>
                        <a:cs typeface="Roboto"/>
                        <a:sym typeface="Roboto"/>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Main focus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Visualization</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Web applications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Approach</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Declarative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Imperative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Language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Python</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Python</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Interactive plotting</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Dashboards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Tabular data support</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 with the DataTable widget</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 with the DataTable component</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Integration with other libraries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 can be used with Pandas and NumPy</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 can be used with Pandas and NumPy</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Server requirements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Bokeh server required for some features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Dash can be used with any web server</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315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Customization</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Extensible with custom models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Customizable with Dash components and CSS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Learning curve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Moderate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Moderate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5008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Choice </a:t>
            </a:r>
            <a:r>
              <a:rPr lang="en"/>
              <a:t>(Visualization)</a:t>
            </a:r>
            <a:endParaRPr/>
          </a:p>
        </p:txBody>
      </p:sp>
      <p:sp>
        <p:nvSpPr>
          <p:cNvPr id="180" name="Google Shape;180;p27"/>
          <p:cNvSpPr txBox="1"/>
          <p:nvPr/>
        </p:nvSpPr>
        <p:spPr>
          <a:xfrm>
            <a:off x="500850" y="1626225"/>
            <a:ext cx="74940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0000"/>
              </a:buClr>
              <a:buSzPts val="1600"/>
              <a:buFont typeface="Arial"/>
              <a:buChar char="●"/>
            </a:pPr>
            <a:r>
              <a:rPr lang="en" sz="1600">
                <a:highlight>
                  <a:schemeClr val="lt1"/>
                </a:highlight>
              </a:rPr>
              <a:t>We have selected Bokeh over Dash and other libraries for the visualization aspect in our project.</a:t>
            </a:r>
            <a:endParaRPr sz="1600">
              <a:highlight>
                <a:schemeClr val="lt1"/>
              </a:highlight>
            </a:endParaRPr>
          </a:p>
          <a:p>
            <a:pPr indent="-330200" lvl="0" marL="457200" rtl="0" algn="l">
              <a:lnSpc>
                <a:spcPct val="115000"/>
              </a:lnSpc>
              <a:spcBef>
                <a:spcPts val="0"/>
              </a:spcBef>
              <a:spcAft>
                <a:spcPts val="0"/>
              </a:spcAft>
              <a:buClr>
                <a:srgbClr val="000000"/>
              </a:buClr>
              <a:buSzPts val="1600"/>
              <a:buFont typeface="Arial"/>
              <a:buChar char="●"/>
            </a:pPr>
            <a:r>
              <a:rPr lang="en" sz="1600">
                <a:highlight>
                  <a:schemeClr val="lt1"/>
                </a:highlight>
              </a:rPr>
              <a:t>Why:</a:t>
            </a:r>
            <a:endParaRPr sz="1600">
              <a:highlight>
                <a:schemeClr val="lt1"/>
              </a:highlight>
            </a:endParaRPr>
          </a:p>
          <a:p>
            <a:pPr indent="-330200" lvl="1" marL="914400" rtl="0" algn="l">
              <a:lnSpc>
                <a:spcPct val="115000"/>
              </a:lnSpc>
              <a:spcBef>
                <a:spcPts val="0"/>
              </a:spcBef>
              <a:spcAft>
                <a:spcPts val="0"/>
              </a:spcAft>
              <a:buClr>
                <a:srgbClr val="000000"/>
              </a:buClr>
              <a:buSzPts val="1600"/>
              <a:buFont typeface="Arial"/>
              <a:buChar char="➢"/>
            </a:pPr>
            <a:r>
              <a:rPr lang="en" sz="1600">
                <a:highlight>
                  <a:schemeClr val="lt1"/>
                </a:highlight>
              </a:rPr>
              <a:t>Bokeh handles large datasets well as it has a custom storage class called ColumnDataSource which imitates the functionality between a pandas DataFrame and a dict. It can be passed to multiple graphs, which results in a shared dataset, linked between all visualisations.</a:t>
            </a:r>
            <a:endParaRPr sz="1600">
              <a:highlight>
                <a:schemeClr val="lt1"/>
              </a:highlight>
            </a:endParaRPr>
          </a:p>
          <a:p>
            <a:pPr indent="-330200" lvl="1" marL="914400" rtl="0" algn="l">
              <a:lnSpc>
                <a:spcPct val="115000"/>
              </a:lnSpc>
              <a:spcBef>
                <a:spcPts val="0"/>
              </a:spcBef>
              <a:spcAft>
                <a:spcPts val="0"/>
              </a:spcAft>
              <a:buClr>
                <a:srgbClr val="000000"/>
              </a:buClr>
              <a:buSzPts val="1600"/>
              <a:buFont typeface="Arial"/>
              <a:buChar char="➢"/>
            </a:pPr>
            <a:r>
              <a:rPr lang="en" sz="1600">
                <a:highlight>
                  <a:schemeClr val="lt1"/>
                </a:highlight>
              </a:rPr>
              <a:t>It allows us to implement interactive visualizations and tools</a:t>
            </a:r>
            <a:r>
              <a:rPr lang="en" sz="1600">
                <a:highlight>
                  <a:schemeClr val="lt1"/>
                </a:highlight>
              </a:rPr>
              <a:t> such as buttons, sliders, radio buttons, dropdowns, text input, tables.</a:t>
            </a:r>
            <a:endParaRPr sz="1600">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5770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Drawbacks/Remaining Concerns </a:t>
            </a:r>
            <a:r>
              <a:rPr lang="en"/>
              <a:t>(Visualization)</a:t>
            </a:r>
            <a:endParaRPr/>
          </a:p>
        </p:txBody>
      </p:sp>
      <p:sp>
        <p:nvSpPr>
          <p:cNvPr id="186" name="Google Shape;186;p28"/>
          <p:cNvSpPr txBox="1"/>
          <p:nvPr/>
        </p:nvSpPr>
        <p:spPr>
          <a:xfrm>
            <a:off x="668650" y="1558875"/>
            <a:ext cx="74940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 sz="1600" u="sng">
                <a:highlight>
                  <a:schemeClr val="lt1"/>
                </a:highlight>
              </a:rPr>
              <a:t>Bokeh:</a:t>
            </a:r>
            <a:endParaRPr sz="1600">
              <a:highlight>
                <a:schemeClr val="lt1"/>
              </a:highlight>
            </a:endParaRPr>
          </a:p>
          <a:p>
            <a:pPr indent="0" lvl="0" marL="914400" rtl="0" algn="l">
              <a:spcBef>
                <a:spcPts val="0"/>
              </a:spcBef>
              <a:spcAft>
                <a:spcPts val="0"/>
              </a:spcAft>
              <a:buNone/>
            </a:pPr>
            <a:r>
              <a:t/>
            </a:r>
            <a:endParaRPr sz="1600">
              <a:solidFill>
                <a:srgbClr val="292929"/>
              </a:solidFill>
              <a:highlight>
                <a:schemeClr val="lt1"/>
              </a:highlight>
            </a:endParaRPr>
          </a:p>
          <a:p>
            <a:pPr indent="-330200" lvl="1" marL="914400" rtl="0" algn="l">
              <a:spcBef>
                <a:spcPts val="0"/>
              </a:spcBef>
              <a:spcAft>
                <a:spcPts val="0"/>
              </a:spcAft>
              <a:buSzPts val="1600"/>
              <a:buChar char="➢"/>
            </a:pPr>
            <a:r>
              <a:rPr lang="en" sz="1600">
                <a:solidFill>
                  <a:srgbClr val="202124"/>
                </a:solidFill>
                <a:highlight>
                  <a:srgbClr val="FFFFFF"/>
                </a:highlight>
              </a:rPr>
              <a:t>Bokeh is a library that somewhat has a middle-level interface, it often takes less code than Matplotlib but takes more code to produce the same plot as Seaborn, Altair, or Plotly.</a:t>
            </a:r>
            <a:endParaRPr sz="1600">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5770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2" name="Google Shape;192;p29"/>
          <p:cNvSpPr txBox="1"/>
          <p:nvPr/>
        </p:nvSpPr>
        <p:spPr>
          <a:xfrm>
            <a:off x="592450" y="1558875"/>
            <a:ext cx="74940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 sz="1600"/>
              <a:t>PyOD - </a:t>
            </a:r>
            <a:r>
              <a:rPr b="1" lang="en" sz="1600" u="sng">
                <a:solidFill>
                  <a:schemeClr val="hlink"/>
                </a:solidFill>
                <a:hlinkClick r:id="rId3"/>
              </a:rPr>
              <a:t>https://pyod.readthedocs.io/en/latest/</a:t>
            </a:r>
            <a:endParaRPr b="1" sz="1600" u="sng"/>
          </a:p>
          <a:p>
            <a:pPr indent="-330200" lvl="0" marL="457200" rtl="0" algn="l">
              <a:spcBef>
                <a:spcPts val="0"/>
              </a:spcBef>
              <a:spcAft>
                <a:spcPts val="0"/>
              </a:spcAft>
              <a:buSzPts val="1600"/>
              <a:buChar char="●"/>
            </a:pPr>
            <a:r>
              <a:rPr b="1" lang="en" sz="1600"/>
              <a:t>Sklearn - </a:t>
            </a:r>
            <a:r>
              <a:rPr b="1" lang="en" sz="1600" u="sng">
                <a:solidFill>
                  <a:schemeClr val="hlink"/>
                </a:solidFill>
                <a:hlinkClick r:id="rId4"/>
              </a:rPr>
              <a:t>https://scikit-learn.org/stable/modules/outlier_detection.html</a:t>
            </a:r>
            <a:endParaRPr b="1" sz="1600" u="sng"/>
          </a:p>
          <a:p>
            <a:pPr indent="-330200" lvl="0" marL="457200" rtl="0" algn="l">
              <a:spcBef>
                <a:spcPts val="0"/>
              </a:spcBef>
              <a:spcAft>
                <a:spcPts val="0"/>
              </a:spcAft>
              <a:buSzPts val="1600"/>
              <a:buChar char="●"/>
            </a:pPr>
            <a:r>
              <a:rPr b="1" lang="en" sz="1600"/>
              <a:t>TensorFlow - </a:t>
            </a:r>
            <a:r>
              <a:rPr b="1" lang="en" sz="1600" u="sng">
                <a:solidFill>
                  <a:schemeClr val="hlink"/>
                </a:solidFill>
                <a:hlinkClick r:id="rId5"/>
              </a:rPr>
              <a:t>https://www.tensorflow.org/</a:t>
            </a:r>
            <a:endParaRPr b="1" sz="1600" u="sng"/>
          </a:p>
          <a:p>
            <a:pPr indent="-330200" lvl="0" marL="457200" rtl="0" algn="l">
              <a:spcBef>
                <a:spcPts val="0"/>
              </a:spcBef>
              <a:spcAft>
                <a:spcPts val="0"/>
              </a:spcAft>
              <a:buSzPts val="1600"/>
              <a:buChar char="●"/>
            </a:pPr>
            <a:r>
              <a:rPr b="1" lang="en" sz="1600"/>
              <a:t>Bokeh - </a:t>
            </a:r>
            <a:r>
              <a:rPr b="1" lang="en" sz="1600" u="sng">
                <a:solidFill>
                  <a:schemeClr val="accent5"/>
                </a:solidFill>
                <a:hlinkClick r:id="rId6">
                  <a:extLst>
                    <a:ext uri="{A12FA001-AC4F-418D-AE19-62706E023703}">
                      <ahyp:hlinkClr val="tx"/>
                    </a:ext>
                  </a:extLst>
                </a:hlinkClick>
              </a:rPr>
              <a:t>https://bokeh.org/</a:t>
            </a:r>
            <a:endParaRPr b="1" sz="1600" u="sng"/>
          </a:p>
          <a:p>
            <a:pPr indent="-330200" lvl="0" marL="457200" rtl="0" algn="l">
              <a:spcBef>
                <a:spcPts val="0"/>
              </a:spcBef>
              <a:spcAft>
                <a:spcPts val="0"/>
              </a:spcAft>
              <a:buSzPts val="1600"/>
              <a:buChar char="●"/>
            </a:pPr>
            <a:r>
              <a:rPr b="1" lang="en" sz="1600"/>
              <a:t>Dash - </a:t>
            </a:r>
            <a:r>
              <a:rPr b="1" lang="en" sz="1600" u="sng">
                <a:solidFill>
                  <a:schemeClr val="hlink"/>
                </a:solidFill>
                <a:hlinkClick r:id="rId7"/>
              </a:rPr>
              <a:t>https://plotly.com/dash/</a:t>
            </a:r>
            <a:endParaRPr b="1" sz="1600" u="sng"/>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5770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Sklearn Demo</a:t>
            </a:r>
            <a:endParaRPr/>
          </a:p>
        </p:txBody>
      </p:sp>
      <p:pic>
        <p:nvPicPr>
          <p:cNvPr id="203" name="Google Shape;203;p31"/>
          <p:cNvPicPr preferRelativeResize="0"/>
          <p:nvPr/>
        </p:nvPicPr>
        <p:blipFill>
          <a:blip r:embed="rId3">
            <a:alphaModFix/>
          </a:blip>
          <a:stretch>
            <a:fillRect/>
          </a:stretch>
        </p:blipFill>
        <p:spPr>
          <a:xfrm>
            <a:off x="2359525" y="1472850"/>
            <a:ext cx="4487151" cy="3184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6532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and Use-case</a:t>
            </a:r>
            <a:endParaRPr/>
          </a:p>
        </p:txBody>
      </p:sp>
      <p:sp>
        <p:nvSpPr>
          <p:cNvPr id="94" name="Google Shape;94;p14"/>
          <p:cNvSpPr txBox="1"/>
          <p:nvPr>
            <p:ph idx="1" type="body"/>
          </p:nvPr>
        </p:nvSpPr>
        <p:spPr>
          <a:xfrm>
            <a:off x="727650" y="1474375"/>
            <a:ext cx="7688700" cy="2578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400">
                <a:solidFill>
                  <a:srgbClr val="000000"/>
                </a:solidFill>
                <a:highlight>
                  <a:srgbClr val="FFFFFF"/>
                </a:highlight>
                <a:latin typeface="Arial"/>
                <a:ea typeface="Arial"/>
                <a:cs typeface="Arial"/>
                <a:sym typeface="Arial"/>
              </a:rPr>
              <a:t>Provider Fraud is one of the biggest problems facing Medicare. According to the government, the total Medicare spending increased exponentially due to frauds in Medicare claims. Healthcare fraud is an organized crime which involves peers of providers, physicians, beneficiaries acting together to make fraud claims.</a:t>
            </a:r>
            <a:endParaRPr sz="1400">
              <a:solidFill>
                <a:srgbClr val="000000"/>
              </a:solidFill>
              <a:highlight>
                <a:srgbClr val="FFFFFF"/>
              </a:highlight>
              <a:latin typeface="Arial"/>
              <a:ea typeface="Arial"/>
              <a:cs typeface="Arial"/>
              <a:sym typeface="Arial"/>
            </a:endParaRPr>
          </a:p>
          <a:p>
            <a:pPr indent="0" lvl="0" marL="0" rtl="0" algn="l">
              <a:lnSpc>
                <a:spcPct val="105000"/>
              </a:lnSpc>
              <a:spcBef>
                <a:spcPts val="1200"/>
              </a:spcBef>
              <a:spcAft>
                <a:spcPts val="0"/>
              </a:spcAft>
              <a:buNone/>
            </a:pPr>
            <a:r>
              <a:rPr lang="en" sz="1400">
                <a:solidFill>
                  <a:srgbClr val="000000"/>
                </a:solidFill>
                <a:highlight>
                  <a:srgbClr val="FFFFFF"/>
                </a:highlight>
                <a:latin typeface="Arial"/>
                <a:ea typeface="Arial"/>
                <a:cs typeface="Arial"/>
                <a:sym typeface="Arial"/>
              </a:rPr>
              <a:t>We are trying to build an </a:t>
            </a:r>
            <a:r>
              <a:rPr lang="en" sz="1400">
                <a:solidFill>
                  <a:srgbClr val="000000"/>
                </a:solidFill>
                <a:highlight>
                  <a:srgbClr val="FFFFFF"/>
                </a:highlight>
                <a:latin typeface="Arial"/>
                <a:ea typeface="Arial"/>
                <a:cs typeface="Arial"/>
                <a:sym typeface="Arial"/>
              </a:rPr>
              <a:t>infrastructure</a:t>
            </a:r>
            <a:r>
              <a:rPr lang="en" sz="1400">
                <a:solidFill>
                  <a:srgbClr val="000000"/>
                </a:solidFill>
                <a:highlight>
                  <a:srgbClr val="FFFFFF"/>
                </a:highlight>
                <a:latin typeface="Arial"/>
                <a:ea typeface="Arial"/>
                <a:cs typeface="Arial"/>
                <a:sym typeface="Arial"/>
              </a:rPr>
              <a:t> for the Government to identify fraudulent providers and also get insights into frauds in specific facilities, by specific providers and in accordance with specific physicians. The Infrastructure will consists of 2 main parts:</a:t>
            </a:r>
            <a:endParaRPr sz="1400">
              <a:solidFill>
                <a:srgbClr val="000000"/>
              </a:solidFill>
              <a:highlight>
                <a:srgbClr val="FFFFFF"/>
              </a:highlight>
              <a:latin typeface="Arial"/>
              <a:ea typeface="Arial"/>
              <a:cs typeface="Arial"/>
              <a:sym typeface="Arial"/>
            </a:endParaRPr>
          </a:p>
          <a:p>
            <a:pPr indent="-317500" lvl="0" marL="457200" rtl="0" algn="l">
              <a:lnSpc>
                <a:spcPct val="105000"/>
              </a:lnSpc>
              <a:spcBef>
                <a:spcPts val="120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Modelling - PyOD, sklearn, TensorFlow</a:t>
            </a:r>
            <a:endParaRPr sz="1400">
              <a:solidFill>
                <a:srgbClr val="000000"/>
              </a:solidFill>
              <a:highlight>
                <a:srgbClr val="FFFFFF"/>
              </a:highlight>
              <a:latin typeface="Arial"/>
              <a:ea typeface="Arial"/>
              <a:cs typeface="Arial"/>
              <a:sym typeface="Arial"/>
            </a:endParaRPr>
          </a:p>
          <a:p>
            <a:pPr indent="-317500" lvl="0" marL="457200" rtl="0" algn="l">
              <a:lnSpc>
                <a:spcPct val="105000"/>
              </a:lnSpc>
              <a:spcBef>
                <a:spcPts val="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Visualization - Dash, Bokeh</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246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(Modelling)</a:t>
            </a:r>
            <a:endParaRPr/>
          </a:p>
        </p:txBody>
      </p:sp>
      <p:sp>
        <p:nvSpPr>
          <p:cNvPr id="100" name="Google Shape;100;p15"/>
          <p:cNvSpPr txBox="1"/>
          <p:nvPr>
            <p:ph idx="1" type="body"/>
          </p:nvPr>
        </p:nvSpPr>
        <p:spPr>
          <a:xfrm>
            <a:off x="451675" y="1480225"/>
            <a:ext cx="83658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Python Library Name:  </a:t>
            </a:r>
            <a:r>
              <a:rPr b="1" lang="en" sz="1400">
                <a:solidFill>
                  <a:srgbClr val="000000"/>
                </a:solidFill>
                <a:highlight>
                  <a:schemeClr val="lt1"/>
                </a:highlight>
                <a:latin typeface="Arial"/>
                <a:ea typeface="Arial"/>
                <a:cs typeface="Arial"/>
                <a:sym typeface="Arial"/>
              </a:rPr>
              <a:t>Scikit-learn</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Author: </a:t>
            </a:r>
            <a:r>
              <a:rPr b="1" lang="en" sz="1400">
                <a:solidFill>
                  <a:srgbClr val="000000"/>
                </a:solidFill>
                <a:highlight>
                  <a:schemeClr val="lt1"/>
                </a:highlight>
                <a:latin typeface="Arial"/>
                <a:ea typeface="Arial"/>
                <a:cs typeface="Arial"/>
                <a:sym typeface="Arial"/>
              </a:rPr>
              <a:t>David Cournapeau</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2007</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a:t>
            </a:r>
            <a:endParaRPr sz="1400">
              <a:solidFill>
                <a:srgbClr val="000000"/>
              </a:solidFill>
              <a:highlight>
                <a:schemeClr val="lt1"/>
              </a:highlight>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Open-source machine learning library with a diverse set of algorithms for classification, regression, clustering, and dimensionality reduction.</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Provides data preprocessing, model selection, and evaluation tools.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Suitable for smaller datasets and models that do not require deep learning techniques.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Scikit-learn is simple to use and has a consistent API.</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1400">
              <a:solidFill>
                <a:srgbClr val="000000"/>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228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a:t>
            </a:r>
            <a:r>
              <a:rPr lang="en"/>
              <a:t>(Modelling)</a:t>
            </a:r>
            <a:endParaRPr/>
          </a:p>
        </p:txBody>
      </p:sp>
      <p:sp>
        <p:nvSpPr>
          <p:cNvPr id="106" name="Google Shape;106;p16"/>
          <p:cNvSpPr txBox="1"/>
          <p:nvPr>
            <p:ph idx="1" type="body"/>
          </p:nvPr>
        </p:nvSpPr>
        <p:spPr>
          <a:xfrm>
            <a:off x="454800" y="1485150"/>
            <a:ext cx="7688700" cy="33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Python Library Name: </a:t>
            </a:r>
            <a:r>
              <a:rPr b="1" lang="en" sz="1400">
                <a:solidFill>
                  <a:srgbClr val="000000"/>
                </a:solidFill>
                <a:highlight>
                  <a:schemeClr val="lt1"/>
                </a:highlight>
                <a:latin typeface="Arial"/>
                <a:ea typeface="Arial"/>
                <a:cs typeface="Arial"/>
                <a:sym typeface="Arial"/>
              </a:rPr>
              <a:t>TensorFlow</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2017</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TensorFlow was developed and is maintained by the </a:t>
            </a:r>
            <a:r>
              <a:rPr b="1" lang="en" sz="1400">
                <a:solidFill>
                  <a:srgbClr val="000000"/>
                </a:solidFill>
                <a:highlight>
                  <a:schemeClr val="lt1"/>
                </a:highlight>
                <a:latin typeface="Arial"/>
                <a:ea typeface="Arial"/>
                <a:cs typeface="Arial"/>
                <a:sym typeface="Arial"/>
              </a:rPr>
              <a:t>Google Brain team</a:t>
            </a:r>
            <a:r>
              <a:rPr lang="en" sz="1400">
                <a:solidFill>
                  <a:srgbClr val="000000"/>
                </a:solidFill>
                <a:highlight>
                  <a:schemeClr val="lt1"/>
                </a:highlight>
                <a:latin typeface="Arial"/>
                <a:ea typeface="Arial"/>
                <a:cs typeface="Arial"/>
                <a:sym typeface="Arial"/>
              </a:rPr>
              <a:t>.</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 </a:t>
            </a:r>
            <a:endParaRPr sz="1400">
              <a:solidFill>
                <a:srgbClr val="000000"/>
              </a:solidFill>
              <a:highlight>
                <a:schemeClr val="lt1"/>
              </a:highlight>
              <a:latin typeface="Arial"/>
              <a:ea typeface="Arial"/>
              <a:cs typeface="Arial"/>
              <a:sym typeface="Arial"/>
            </a:endParaRPr>
          </a:p>
          <a:p>
            <a:pPr indent="-317500" lvl="0" marL="457200" rtl="0" algn="l">
              <a:spcBef>
                <a:spcPts val="1200"/>
              </a:spcBef>
              <a:spcAft>
                <a:spcPts val="0"/>
              </a:spcAft>
              <a:buClr>
                <a:srgbClr val="000000"/>
              </a:buClr>
              <a:buSzPts val="1400"/>
              <a:buChar char="➢"/>
            </a:pPr>
            <a:r>
              <a:rPr lang="en" sz="1400">
                <a:solidFill>
                  <a:srgbClr val="000000"/>
                </a:solidFill>
                <a:highlight>
                  <a:schemeClr val="lt1"/>
                </a:highlight>
                <a:latin typeface="Arial"/>
                <a:ea typeface="Arial"/>
                <a:cs typeface="Arial"/>
                <a:sym typeface="Arial"/>
              </a:rPr>
              <a:t>Provides a powerful and flexible platform for building and training various types of DL models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Has a rich set of low-level and high-level APIs allowing fine-grained control and ease of use. </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Comprises a repository of pre-trained models that can be easily integrated into new projects.</a:t>
            </a:r>
            <a:endParaRPr sz="1400">
              <a:highlight>
                <a:schemeClr val="l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246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a:t>
            </a:r>
            <a:r>
              <a:rPr lang="en"/>
              <a:t>(Modelling)</a:t>
            </a:r>
            <a:endParaRPr/>
          </a:p>
        </p:txBody>
      </p:sp>
      <p:sp>
        <p:nvSpPr>
          <p:cNvPr id="112" name="Google Shape;112;p17"/>
          <p:cNvSpPr txBox="1"/>
          <p:nvPr>
            <p:ph idx="1" type="body"/>
          </p:nvPr>
        </p:nvSpPr>
        <p:spPr>
          <a:xfrm>
            <a:off x="500850" y="1472850"/>
            <a:ext cx="8365800" cy="32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rPr>
              <a:t>• </a:t>
            </a:r>
            <a:r>
              <a:rPr lang="en" sz="1400">
                <a:solidFill>
                  <a:srgbClr val="000000"/>
                </a:solidFill>
                <a:highlight>
                  <a:schemeClr val="lt1"/>
                </a:highlight>
                <a:latin typeface="Arial"/>
                <a:ea typeface="Arial"/>
                <a:cs typeface="Arial"/>
                <a:sym typeface="Arial"/>
              </a:rPr>
              <a:t>Python Library Name: </a:t>
            </a:r>
            <a:r>
              <a:rPr b="1" lang="en" sz="1400">
                <a:solidFill>
                  <a:srgbClr val="000000"/>
                </a:solidFill>
                <a:highlight>
                  <a:schemeClr val="lt1"/>
                </a:highlight>
                <a:latin typeface="Arial"/>
                <a:ea typeface="Arial"/>
                <a:cs typeface="Arial"/>
                <a:sym typeface="Arial"/>
              </a:rPr>
              <a:t>PyOD (Python Outlier Detection)</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Authors: </a:t>
            </a:r>
            <a:r>
              <a:rPr b="1" lang="en" sz="1400">
                <a:solidFill>
                  <a:srgbClr val="000000"/>
                </a:solidFill>
                <a:highlight>
                  <a:schemeClr val="lt1"/>
                </a:highlight>
                <a:latin typeface="Arial"/>
                <a:ea typeface="Arial"/>
                <a:cs typeface="Arial"/>
                <a:sym typeface="Arial"/>
              </a:rPr>
              <a:t>Yue Zhao</a:t>
            </a:r>
            <a:r>
              <a:rPr lang="en" sz="1400">
                <a:solidFill>
                  <a:srgbClr val="000000"/>
                </a:solidFill>
                <a:highlight>
                  <a:schemeClr val="lt1"/>
                </a:highlight>
                <a:latin typeface="Arial"/>
                <a:ea typeface="Arial"/>
                <a:cs typeface="Arial"/>
                <a:sym typeface="Arial"/>
              </a:rPr>
              <a:t>, </a:t>
            </a:r>
            <a:r>
              <a:rPr b="1" lang="en" sz="1400">
                <a:solidFill>
                  <a:srgbClr val="000000"/>
                </a:solidFill>
                <a:highlight>
                  <a:schemeClr val="lt1"/>
                </a:highlight>
                <a:latin typeface="Arial"/>
                <a:ea typeface="Arial"/>
                <a:cs typeface="Arial"/>
                <a:sym typeface="Arial"/>
              </a:rPr>
              <a:t>Zain Nasrullah</a:t>
            </a:r>
            <a:r>
              <a:rPr lang="en" sz="1400">
                <a:solidFill>
                  <a:srgbClr val="000000"/>
                </a:solidFill>
                <a:highlight>
                  <a:schemeClr val="lt1"/>
                </a:highlight>
                <a:latin typeface="Arial"/>
                <a:ea typeface="Arial"/>
                <a:cs typeface="Arial"/>
                <a:sym typeface="Arial"/>
              </a:rPr>
              <a:t>, </a:t>
            </a:r>
            <a:r>
              <a:rPr b="1" lang="en" sz="1400">
                <a:solidFill>
                  <a:srgbClr val="000000"/>
                </a:solidFill>
                <a:highlight>
                  <a:schemeClr val="lt1"/>
                </a:highlight>
                <a:latin typeface="Arial"/>
                <a:ea typeface="Arial"/>
                <a:cs typeface="Arial"/>
                <a:sym typeface="Arial"/>
              </a:rPr>
              <a:t>Zheng Li</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2019</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a:t>
            </a:r>
            <a:endParaRPr sz="1400">
              <a:solidFill>
                <a:srgbClr val="000000"/>
              </a:solidFill>
              <a:highlight>
                <a:schemeClr val="lt1"/>
              </a:highlight>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Includes more than 40 anomaly detection algorithms, both supervised, and unsupervised</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Highly flexible and customizable, with support for various data formats, feature types, and metrics.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Built on top of scikit-learn, and so it integrates seamlessly with scikit-learn's tools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Supports distributed computing, which allows users to scale to large and high-dimensional datasets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Is actively maintained and updated with new algorithms and features.</a:t>
            </a:r>
            <a:endParaRPr sz="1400">
              <a:solidFill>
                <a:srgbClr val="000000"/>
              </a:solidFill>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22850" y="66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Package Comparison </a:t>
            </a:r>
            <a:r>
              <a:rPr lang="en"/>
              <a:t>(Modelling)</a:t>
            </a:r>
            <a:endParaRPr/>
          </a:p>
        </p:txBody>
      </p:sp>
      <p:graphicFrame>
        <p:nvGraphicFramePr>
          <p:cNvPr id="118" name="Google Shape;118;p18"/>
          <p:cNvGraphicFramePr/>
          <p:nvPr/>
        </p:nvGraphicFramePr>
        <p:xfrm>
          <a:off x="781925" y="1487050"/>
          <a:ext cx="3000000" cy="3000000"/>
        </p:xfrm>
        <a:graphic>
          <a:graphicData uri="http://schemas.openxmlformats.org/drawingml/2006/table">
            <a:tbl>
              <a:tblPr>
                <a:noFill/>
                <a:tableStyleId>{58333253-D404-4D39-9F91-0636444CDB3A}</a:tableStyleId>
              </a:tblPr>
              <a:tblGrid>
                <a:gridCol w="1908600"/>
                <a:gridCol w="1908600"/>
                <a:gridCol w="1908600"/>
                <a:gridCol w="1908600"/>
              </a:tblGrid>
              <a:tr h="350500">
                <a:tc>
                  <a:txBody>
                    <a:bodyPr/>
                    <a:lstStyle/>
                    <a:p>
                      <a:pPr indent="0" lvl="0" marL="0" rtl="0" algn="ctr">
                        <a:lnSpc>
                          <a:spcPct val="171429"/>
                        </a:lnSpc>
                        <a:spcBef>
                          <a:spcPts val="1900"/>
                        </a:spcBef>
                        <a:spcAft>
                          <a:spcPts val="1900"/>
                        </a:spcAft>
                        <a:buNone/>
                      </a:pPr>
                      <a:r>
                        <a:rPr b="1" lang="en" sz="900">
                          <a:highlight>
                            <a:schemeClr val="lt1"/>
                          </a:highlight>
                        </a:rPr>
                        <a:t>Feature/Functionality</a:t>
                      </a:r>
                      <a:endParaRPr b="1" sz="900">
                        <a:highlight>
                          <a:schemeClr val="lt1"/>
                        </a:highlight>
                      </a:endParaRPr>
                    </a:p>
                  </a:txBody>
                  <a:tcPr marT="91425" marB="91425"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00">
                          <a:highlight>
                            <a:schemeClr val="lt1"/>
                          </a:highlight>
                        </a:rPr>
                        <a:t>scikit-learn</a:t>
                      </a:r>
                      <a:endParaRPr b="1" sz="900">
                        <a:highlight>
                          <a:schemeClr val="lt1"/>
                        </a:highlight>
                      </a:endParaRPr>
                    </a:p>
                  </a:txBody>
                  <a:tcPr marT="91425" marB="91425"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00">
                          <a:highlight>
                            <a:schemeClr val="lt1"/>
                          </a:highlight>
                        </a:rPr>
                        <a:t>TensorFlow</a:t>
                      </a:r>
                      <a:endParaRPr b="1" sz="900">
                        <a:highlight>
                          <a:schemeClr val="lt1"/>
                        </a:highlight>
                      </a:endParaRPr>
                    </a:p>
                  </a:txBody>
                  <a:tcPr marT="91425" marB="91425"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00">
                          <a:highlight>
                            <a:schemeClr val="lt1"/>
                          </a:highlight>
                        </a:rPr>
                        <a:t>PyOD</a:t>
                      </a:r>
                      <a:endParaRPr b="1" sz="900">
                        <a:highlight>
                          <a:schemeClr val="lt1"/>
                        </a:highlight>
                      </a:endParaRPr>
                    </a:p>
                  </a:txBody>
                  <a:tcPr marT="91425" marB="91425"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marR="0" rtl="0" algn="l">
                        <a:lnSpc>
                          <a:spcPct val="171429"/>
                        </a:lnSpc>
                        <a:spcBef>
                          <a:spcPts val="1900"/>
                        </a:spcBef>
                        <a:spcAft>
                          <a:spcPts val="1900"/>
                        </a:spcAft>
                        <a:buNone/>
                      </a:pPr>
                      <a:r>
                        <a:rPr lang="en" sz="900">
                          <a:highlight>
                            <a:schemeClr val="lt1"/>
                          </a:highlight>
                        </a:rPr>
                        <a:t>Type of Machine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71429"/>
                        </a:lnSpc>
                        <a:spcBef>
                          <a:spcPts val="1900"/>
                        </a:spcBef>
                        <a:spcAft>
                          <a:spcPts val="1900"/>
                        </a:spcAft>
                        <a:buNone/>
                      </a:pPr>
                      <a:r>
                        <a:rPr lang="en" sz="900">
                          <a:highlight>
                            <a:schemeClr val="lt1"/>
                          </a:highlight>
                        </a:rPr>
                        <a:t>Traditional ML</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Deep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Traditional ML + SOTA DL</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Data Preprocessing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Feature Selection</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Supervised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Unsupervised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Semi-Supervised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Time Series Analysis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Anomaly Detection</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 (less extensive)</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 (limited to only DL models)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 (extensive - both ML and DL)</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Distributed Computing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No</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5008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Choice </a:t>
            </a:r>
            <a:r>
              <a:rPr lang="en"/>
              <a:t>(Modelling)</a:t>
            </a:r>
            <a:endParaRPr/>
          </a:p>
        </p:txBody>
      </p:sp>
      <p:sp>
        <p:nvSpPr>
          <p:cNvPr id="124" name="Google Shape;124;p19"/>
          <p:cNvSpPr txBox="1"/>
          <p:nvPr/>
        </p:nvSpPr>
        <p:spPr>
          <a:xfrm>
            <a:off x="825000" y="1926800"/>
            <a:ext cx="74940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Arial"/>
              <a:buChar char="●"/>
            </a:pPr>
            <a:r>
              <a:rPr lang="en">
                <a:highlight>
                  <a:schemeClr val="lt1"/>
                </a:highlight>
              </a:rPr>
              <a:t>We have selected the PyOD package for the modelling aspect in our project.</a:t>
            </a:r>
            <a:endParaRPr>
              <a:highlight>
                <a:schemeClr val="lt1"/>
              </a:highlight>
            </a:endParaRPr>
          </a:p>
          <a:p>
            <a:pPr indent="-317500" lvl="0" marL="457200" rtl="0" algn="l">
              <a:lnSpc>
                <a:spcPct val="115000"/>
              </a:lnSpc>
              <a:spcBef>
                <a:spcPts val="0"/>
              </a:spcBef>
              <a:spcAft>
                <a:spcPts val="0"/>
              </a:spcAft>
              <a:buClr>
                <a:srgbClr val="000000"/>
              </a:buClr>
              <a:buSzPts val="1400"/>
              <a:buFont typeface="Arial"/>
              <a:buChar char="●"/>
            </a:pPr>
            <a:r>
              <a:rPr lang="en">
                <a:highlight>
                  <a:schemeClr val="lt1"/>
                </a:highlight>
              </a:rPr>
              <a:t>Why:</a:t>
            </a:r>
            <a:endParaRPr>
              <a:highlight>
                <a:schemeClr val="lt1"/>
              </a:highlight>
            </a:endParaRPr>
          </a:p>
          <a:p>
            <a:pPr indent="-317500" lvl="1" marL="914400" rtl="0" algn="l">
              <a:lnSpc>
                <a:spcPct val="115000"/>
              </a:lnSpc>
              <a:spcBef>
                <a:spcPts val="0"/>
              </a:spcBef>
              <a:spcAft>
                <a:spcPts val="0"/>
              </a:spcAft>
              <a:buClr>
                <a:srgbClr val="000000"/>
              </a:buClr>
              <a:buSzPts val="1400"/>
              <a:buFont typeface="Arial"/>
              <a:buChar char="➢"/>
            </a:pPr>
            <a:r>
              <a:rPr lang="en">
                <a:highlight>
                  <a:schemeClr val="lt1"/>
                </a:highlight>
              </a:rPr>
              <a:t>PyOD provides a more extensive collection of anomaly detection models, including supervised, unsupervised, ML-based and DL-based.</a:t>
            </a:r>
            <a:endParaRPr>
              <a:highlight>
                <a:schemeClr val="lt1"/>
              </a:highlight>
            </a:endParaRPr>
          </a:p>
          <a:p>
            <a:pPr indent="-317500" lvl="1" marL="914400" rtl="0" algn="l">
              <a:lnSpc>
                <a:spcPct val="115000"/>
              </a:lnSpc>
              <a:spcBef>
                <a:spcPts val="0"/>
              </a:spcBef>
              <a:spcAft>
                <a:spcPts val="0"/>
              </a:spcAft>
              <a:buClr>
                <a:srgbClr val="000000"/>
              </a:buClr>
              <a:buSzPts val="1400"/>
              <a:buFont typeface="Arial"/>
              <a:buChar char="➢"/>
            </a:pPr>
            <a:r>
              <a:rPr lang="en">
                <a:highlight>
                  <a:schemeClr val="lt1"/>
                </a:highlight>
              </a:rPr>
              <a:t>The implementation is very easy (2-3 lines of code)</a:t>
            </a:r>
            <a:endParaRPr>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22850" y="670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PyOD</a:t>
            </a:r>
            <a:r>
              <a:rPr lang="en"/>
              <a:t> Demo</a:t>
            </a:r>
            <a:endParaRPr/>
          </a:p>
        </p:txBody>
      </p:sp>
      <p:pic>
        <p:nvPicPr>
          <p:cNvPr id="130" name="Google Shape;130;p20"/>
          <p:cNvPicPr preferRelativeResize="0"/>
          <p:nvPr/>
        </p:nvPicPr>
        <p:blipFill>
          <a:blip r:embed="rId3">
            <a:alphaModFix/>
          </a:blip>
          <a:stretch>
            <a:fillRect/>
          </a:stretch>
        </p:blipFill>
        <p:spPr>
          <a:xfrm>
            <a:off x="6940900" y="488975"/>
            <a:ext cx="2072800" cy="1478995"/>
          </a:xfrm>
          <a:prstGeom prst="rect">
            <a:avLst/>
          </a:prstGeom>
          <a:noFill/>
          <a:ln>
            <a:noFill/>
          </a:ln>
        </p:spPr>
      </p:pic>
      <p:pic>
        <p:nvPicPr>
          <p:cNvPr id="131" name="Google Shape;131;p20"/>
          <p:cNvPicPr preferRelativeResize="0"/>
          <p:nvPr/>
        </p:nvPicPr>
        <p:blipFill>
          <a:blip r:embed="rId4">
            <a:alphaModFix/>
          </a:blip>
          <a:stretch>
            <a:fillRect/>
          </a:stretch>
        </p:blipFill>
        <p:spPr>
          <a:xfrm>
            <a:off x="6940913" y="2022475"/>
            <a:ext cx="2072800" cy="1478939"/>
          </a:xfrm>
          <a:prstGeom prst="rect">
            <a:avLst/>
          </a:prstGeom>
          <a:noFill/>
          <a:ln>
            <a:noFill/>
          </a:ln>
        </p:spPr>
      </p:pic>
      <p:pic>
        <p:nvPicPr>
          <p:cNvPr id="132" name="Google Shape;132;p20"/>
          <p:cNvPicPr preferRelativeResize="0"/>
          <p:nvPr/>
        </p:nvPicPr>
        <p:blipFill>
          <a:blip r:embed="rId5">
            <a:alphaModFix/>
          </a:blip>
          <a:stretch>
            <a:fillRect/>
          </a:stretch>
        </p:blipFill>
        <p:spPr>
          <a:xfrm>
            <a:off x="6940930" y="3555925"/>
            <a:ext cx="2072770" cy="1478950"/>
          </a:xfrm>
          <a:prstGeom prst="rect">
            <a:avLst/>
          </a:prstGeom>
          <a:noFill/>
          <a:ln>
            <a:noFill/>
          </a:ln>
        </p:spPr>
      </p:pic>
      <p:pic>
        <p:nvPicPr>
          <p:cNvPr id="133" name="Google Shape;133;p20"/>
          <p:cNvPicPr preferRelativeResize="0"/>
          <p:nvPr/>
        </p:nvPicPr>
        <p:blipFill>
          <a:blip r:embed="rId6">
            <a:alphaModFix/>
          </a:blip>
          <a:stretch>
            <a:fillRect/>
          </a:stretch>
        </p:blipFill>
        <p:spPr>
          <a:xfrm>
            <a:off x="304800" y="1433950"/>
            <a:ext cx="4787150" cy="3325775"/>
          </a:xfrm>
          <a:prstGeom prst="rect">
            <a:avLst/>
          </a:prstGeom>
          <a:noFill/>
          <a:ln>
            <a:noFill/>
          </a:ln>
        </p:spPr>
      </p:pic>
      <p:pic>
        <p:nvPicPr>
          <p:cNvPr id="134" name="Google Shape;134;p20"/>
          <p:cNvPicPr preferRelativeResize="0"/>
          <p:nvPr/>
        </p:nvPicPr>
        <p:blipFill>
          <a:blip r:embed="rId7">
            <a:alphaModFix/>
          </a:blip>
          <a:stretch>
            <a:fillRect/>
          </a:stretch>
        </p:blipFill>
        <p:spPr>
          <a:xfrm>
            <a:off x="4710950" y="488975"/>
            <a:ext cx="2072800" cy="1478968"/>
          </a:xfrm>
          <a:prstGeom prst="rect">
            <a:avLst/>
          </a:prstGeom>
          <a:noFill/>
          <a:ln>
            <a:noFill/>
          </a:ln>
        </p:spPr>
      </p:pic>
      <p:pic>
        <p:nvPicPr>
          <p:cNvPr id="135" name="Google Shape;135;p20"/>
          <p:cNvPicPr preferRelativeResize="0"/>
          <p:nvPr/>
        </p:nvPicPr>
        <p:blipFill>
          <a:blip r:embed="rId8">
            <a:alphaModFix/>
          </a:blip>
          <a:stretch>
            <a:fillRect/>
          </a:stretch>
        </p:blipFill>
        <p:spPr>
          <a:xfrm>
            <a:off x="4710950" y="2037250"/>
            <a:ext cx="2072800" cy="1478991"/>
          </a:xfrm>
          <a:prstGeom prst="rect">
            <a:avLst/>
          </a:prstGeom>
          <a:noFill/>
          <a:ln>
            <a:noFill/>
          </a:ln>
        </p:spPr>
      </p:pic>
      <p:pic>
        <p:nvPicPr>
          <p:cNvPr id="136" name="Google Shape;136;p20"/>
          <p:cNvPicPr preferRelativeResize="0"/>
          <p:nvPr/>
        </p:nvPicPr>
        <p:blipFill>
          <a:blip r:embed="rId9">
            <a:alphaModFix/>
          </a:blip>
          <a:stretch>
            <a:fillRect/>
          </a:stretch>
        </p:blipFill>
        <p:spPr>
          <a:xfrm>
            <a:off x="4796075" y="3585550"/>
            <a:ext cx="2072807" cy="147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5008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Drawbacks/Remaining Concerns </a:t>
            </a:r>
            <a:r>
              <a:rPr lang="en"/>
              <a:t>(Modelling)</a:t>
            </a:r>
            <a:endParaRPr/>
          </a:p>
        </p:txBody>
      </p:sp>
      <p:sp>
        <p:nvSpPr>
          <p:cNvPr id="142" name="Google Shape;142;p21"/>
          <p:cNvSpPr txBox="1"/>
          <p:nvPr/>
        </p:nvSpPr>
        <p:spPr>
          <a:xfrm>
            <a:off x="592450" y="1558875"/>
            <a:ext cx="7494000" cy="2361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n" u="sng">
                <a:highlight>
                  <a:schemeClr val="lt1"/>
                </a:highlight>
                <a:latin typeface="Lato"/>
                <a:ea typeface="Lato"/>
                <a:cs typeface="Lato"/>
                <a:sym typeface="Lato"/>
              </a:rPr>
              <a:t>PyOD:</a:t>
            </a:r>
            <a:endParaRPr b="1" u="sng">
              <a:highlight>
                <a:schemeClr val="lt1"/>
              </a:highlight>
              <a:latin typeface="Lato"/>
              <a:ea typeface="Lato"/>
              <a:cs typeface="Lato"/>
              <a:sym typeface="Lato"/>
            </a:endParaRPr>
          </a:p>
          <a:p>
            <a:pPr indent="-317500" lvl="1" marL="914400" rtl="0" algn="l">
              <a:spcBef>
                <a:spcPts val="0"/>
              </a:spcBef>
              <a:spcAft>
                <a:spcPts val="0"/>
              </a:spcAft>
              <a:buSzPts val="1400"/>
              <a:buFont typeface="Lato"/>
              <a:buChar char="➢"/>
            </a:pPr>
            <a:r>
              <a:rPr lang="en">
                <a:highlight>
                  <a:schemeClr val="lt1"/>
                </a:highlight>
              </a:rPr>
              <a:t>PyOD mainly relies on traditional ML techniques for anomaly detection. While it has a few neural network-based models, support for deep learning models is currently limited.</a:t>
            </a:r>
            <a:endParaRPr>
              <a:highlight>
                <a:schemeClr val="lt1"/>
              </a:highlight>
            </a:endParaRPr>
          </a:p>
          <a:p>
            <a:pPr indent="-317500" lvl="1" marL="914400" marR="0" rtl="0" algn="l">
              <a:lnSpc>
                <a:spcPct val="115000"/>
              </a:lnSpc>
              <a:spcBef>
                <a:spcPts val="0"/>
              </a:spcBef>
              <a:spcAft>
                <a:spcPts val="0"/>
              </a:spcAft>
              <a:buSzPts val="1400"/>
              <a:buChar char="➢"/>
            </a:pPr>
            <a:r>
              <a:rPr lang="en">
                <a:highlight>
                  <a:schemeClr val="lt1"/>
                </a:highlight>
              </a:rPr>
              <a:t>Some of the models in PyOD can be computationally expensive to train. This can be a disadvantage when dealing with large datasets.</a:t>
            </a:r>
            <a:endParaRPr>
              <a:highlight>
                <a:schemeClr val="lt1"/>
              </a:highlight>
            </a:endParaRPr>
          </a:p>
          <a:p>
            <a:pPr indent="-317500" lvl="1" marL="914400" marR="0" rtl="0" algn="l">
              <a:lnSpc>
                <a:spcPct val="115000"/>
              </a:lnSpc>
              <a:spcBef>
                <a:spcPts val="0"/>
              </a:spcBef>
              <a:spcAft>
                <a:spcPts val="0"/>
              </a:spcAft>
              <a:buSzPts val="1400"/>
              <a:buChar char="➢"/>
            </a:pPr>
            <a:r>
              <a:rPr lang="en">
                <a:highlight>
                  <a:schemeClr val="lt1"/>
                </a:highlight>
              </a:rPr>
              <a:t>PyOD is a relatively new library compared to more established machine learning libraries like scikit-learn. It may not have as much documentation or community support available, which can make it more challenging to use for beginners.</a:t>
            </a:r>
            <a:endParaRPr>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