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7" r:id="rId1"/>
  </p:sldMasterIdLst>
  <p:sldIdLst>
    <p:sldId id="256" r:id="rId2"/>
    <p:sldId id="257" r:id="rId3"/>
    <p:sldId id="258" r:id="rId4"/>
    <p:sldId id="261" r:id="rId5"/>
    <p:sldId id="259" r:id="rId6"/>
    <p:sldId id="260"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56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799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4765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6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85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7001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8523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242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24A7AC-904D-4781-85BA-7D10C17ED021}" type="datetimeFigureOut">
              <a:rPr lang="en-US" smtClean="0"/>
              <a:t>6/1/2020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76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31444B-B92B-4E27-8C94-BB93EAF5CB18}" type="datetimeFigureOut">
              <a:rPr lang="en-US" smtClean="0"/>
              <a:t>6/1/2020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25025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5453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6E9DEC-419B-4CC5-A080-3B06BD5A8291}" type="datetimeFigureOut">
              <a:rPr lang="en-US" smtClean="0"/>
              <a:t>6/1/2020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777571"/>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Recommender system</a:t>
            </a:r>
            <a:endParaRPr lang="en-SG" dirty="0"/>
          </a:p>
        </p:txBody>
      </p:sp>
      <p:sp>
        <p:nvSpPr>
          <p:cNvPr id="3" name="Subtitle 2"/>
          <p:cNvSpPr>
            <a:spLocks noGrp="1"/>
          </p:cNvSpPr>
          <p:nvPr>
            <p:ph type="subTitle" idx="1"/>
          </p:nvPr>
        </p:nvSpPr>
        <p:spPr/>
        <p:txBody>
          <a:bodyPr/>
          <a:lstStyle/>
          <a:p>
            <a:r>
              <a:rPr lang="en-US" dirty="0" smtClean="0"/>
              <a:t>Restaurants in Toronto</a:t>
            </a:r>
            <a:endParaRPr lang="en-SG" dirty="0"/>
          </a:p>
        </p:txBody>
      </p:sp>
    </p:spTree>
    <p:extLst>
      <p:ext uri="{BB962C8B-B14F-4D97-AF65-F5344CB8AC3E}">
        <p14:creationId xmlns:p14="http://schemas.microsoft.com/office/powerpoint/2010/main" val="338642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a:t>
            </a:r>
            <a:r>
              <a:rPr lang="en-US" b="1" dirty="0" smtClean="0"/>
              <a:t>– Similar Customers</a:t>
            </a:r>
            <a:endParaRPr lang="en-SG" b="1" dirty="0"/>
          </a:p>
        </p:txBody>
      </p:sp>
      <p:pic>
        <p:nvPicPr>
          <p:cNvPr id="3" name="Picture 2"/>
          <p:cNvPicPr/>
          <p:nvPr/>
        </p:nvPicPr>
        <p:blipFill rotWithShape="1">
          <a:blip r:embed="rId2"/>
          <a:srcRect l="3904" t="48578" r="54978" b="34682"/>
          <a:stretch/>
        </p:blipFill>
        <p:spPr bwMode="auto">
          <a:xfrm>
            <a:off x="866273" y="2152416"/>
            <a:ext cx="6801853" cy="24516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8976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Description</a:t>
            </a:r>
            <a:r>
              <a:rPr lang="en-SG" b="1" dirty="0"/>
              <a:t/>
            </a:r>
            <a:br>
              <a:rPr lang="en-SG" b="1" dirty="0"/>
            </a:br>
            <a:endParaRPr lang="en-SG" dirty="0"/>
          </a:p>
        </p:txBody>
      </p:sp>
      <p:sp>
        <p:nvSpPr>
          <p:cNvPr id="3" name="Content Placeholder 2"/>
          <p:cNvSpPr>
            <a:spLocks noGrp="1"/>
          </p:cNvSpPr>
          <p:nvPr>
            <p:ph idx="1"/>
          </p:nvPr>
        </p:nvSpPr>
        <p:spPr/>
        <p:txBody>
          <a:bodyPr/>
          <a:lstStyle/>
          <a:p>
            <a:r>
              <a:rPr lang="en-US" dirty="0"/>
              <a:t>Nowadays, recommender systems are used to personalize your experience on the web, telling you what to buy, where to eat or even who you should be friends with. People’s tastes vary but generally follow patterns</a:t>
            </a:r>
            <a:r>
              <a:rPr lang="en-US" dirty="0" smtClean="0"/>
              <a:t>.</a:t>
            </a:r>
          </a:p>
          <a:p>
            <a:r>
              <a:rPr lang="en-US" dirty="0"/>
              <a:t>A recommender system is a simple algorithm whose aim is to provide the most relevant information to a user by discovering patterns in a dataset.</a:t>
            </a:r>
            <a:endParaRPr lang="en-US" dirty="0" smtClean="0"/>
          </a:p>
          <a:p>
            <a:r>
              <a:rPr lang="en-US" dirty="0" smtClean="0"/>
              <a:t>In </a:t>
            </a:r>
            <a:r>
              <a:rPr lang="en-US" dirty="0"/>
              <a:t>this project, we build a recommender system to provide restaurant recommendation in the Toronto neighborhood based on their likings and past visits.</a:t>
            </a:r>
            <a:endParaRPr lang="en-SG" dirty="0"/>
          </a:p>
          <a:p>
            <a:endParaRPr lang="en-SG" dirty="0"/>
          </a:p>
        </p:txBody>
      </p:sp>
    </p:spTree>
    <p:extLst>
      <p:ext uri="{BB962C8B-B14F-4D97-AF65-F5344CB8AC3E}">
        <p14:creationId xmlns:p14="http://schemas.microsoft.com/office/powerpoint/2010/main" val="58428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Description</a:t>
            </a:r>
            <a:endParaRPr lang="en-SG" b="1" dirty="0"/>
          </a:p>
        </p:txBody>
      </p:sp>
      <p:sp>
        <p:nvSpPr>
          <p:cNvPr id="3" name="Content Placeholder 2"/>
          <p:cNvSpPr>
            <a:spLocks noGrp="1"/>
          </p:cNvSpPr>
          <p:nvPr>
            <p:ph idx="1"/>
          </p:nvPr>
        </p:nvSpPr>
        <p:spPr/>
        <p:txBody>
          <a:bodyPr>
            <a:normAutofit/>
          </a:bodyPr>
          <a:lstStyle/>
          <a:p>
            <a:r>
              <a:rPr lang="en-US" dirty="0"/>
              <a:t>Ratings data:</a:t>
            </a:r>
            <a:endParaRPr lang="en-SG" dirty="0"/>
          </a:p>
          <a:p>
            <a:pPr lvl="1"/>
            <a:r>
              <a:rPr lang="en-US" i="1" dirty="0" err="1"/>
              <a:t>userId</a:t>
            </a:r>
            <a:r>
              <a:rPr lang="en-US" i="1" dirty="0"/>
              <a:t> </a:t>
            </a:r>
            <a:r>
              <a:rPr lang="en-US" dirty="0"/>
              <a:t>- the ID of the user who rated the restaurant.</a:t>
            </a:r>
            <a:endParaRPr lang="en-SG" dirty="0"/>
          </a:p>
          <a:p>
            <a:pPr lvl="1"/>
            <a:r>
              <a:rPr lang="en-US" i="1" dirty="0" err="1"/>
              <a:t>Restaurant_id</a:t>
            </a:r>
            <a:r>
              <a:rPr lang="en-US" dirty="0"/>
              <a:t> - the ID of the restaurant.</a:t>
            </a:r>
            <a:endParaRPr lang="en-SG" dirty="0"/>
          </a:p>
          <a:p>
            <a:pPr lvl="1"/>
            <a:r>
              <a:rPr lang="en-US" i="1" dirty="0"/>
              <a:t>rating</a:t>
            </a:r>
            <a:r>
              <a:rPr lang="en-US" dirty="0"/>
              <a:t> - The rating the user gave the restaurant, between 1 and 5.</a:t>
            </a:r>
            <a:endParaRPr lang="en-SG" dirty="0"/>
          </a:p>
          <a:p>
            <a:pPr lvl="1"/>
            <a:r>
              <a:rPr lang="en-US" i="1" dirty="0"/>
              <a:t>timestamp </a:t>
            </a:r>
            <a:r>
              <a:rPr lang="en-US" dirty="0"/>
              <a:t>- The time the restaurant was rated.</a:t>
            </a:r>
            <a:endParaRPr lang="en-SG" dirty="0"/>
          </a:p>
          <a:p>
            <a:pPr lvl="1"/>
            <a:r>
              <a:rPr lang="en-US" dirty="0"/>
              <a:t>Restaurants data:</a:t>
            </a:r>
            <a:endParaRPr lang="en-SG" dirty="0"/>
          </a:p>
          <a:p>
            <a:pPr lvl="0"/>
            <a:r>
              <a:rPr lang="en-US" i="1" dirty="0"/>
              <a:t>Id</a:t>
            </a:r>
            <a:r>
              <a:rPr lang="en-US" dirty="0"/>
              <a:t>- the ID of the restaurant.</a:t>
            </a:r>
            <a:endParaRPr lang="en-SG" dirty="0"/>
          </a:p>
          <a:p>
            <a:pPr lvl="1"/>
            <a:r>
              <a:rPr lang="en-US" i="1" dirty="0"/>
              <a:t>Venue </a:t>
            </a:r>
            <a:r>
              <a:rPr lang="en-US" dirty="0"/>
              <a:t>– Restaurant name</a:t>
            </a:r>
            <a:endParaRPr lang="en-SG" dirty="0"/>
          </a:p>
          <a:p>
            <a:pPr lvl="1"/>
            <a:r>
              <a:rPr lang="en-US" i="1" dirty="0"/>
              <a:t>Neighborhood </a:t>
            </a:r>
            <a:r>
              <a:rPr lang="en-US" dirty="0"/>
              <a:t>– the neighborhood where the restaurant is located</a:t>
            </a:r>
            <a:endParaRPr lang="en-SG" dirty="0"/>
          </a:p>
          <a:p>
            <a:pPr lvl="1"/>
            <a:r>
              <a:rPr lang="en-US" i="1" dirty="0"/>
              <a:t>Venue Longitude – </a:t>
            </a:r>
            <a:r>
              <a:rPr lang="en-US" dirty="0"/>
              <a:t>Longitude data of the restaurant</a:t>
            </a:r>
            <a:endParaRPr lang="en-SG" dirty="0"/>
          </a:p>
          <a:p>
            <a:pPr lvl="1"/>
            <a:r>
              <a:rPr lang="en-US" i="1" dirty="0"/>
              <a:t>Venue Latitude – </a:t>
            </a:r>
            <a:r>
              <a:rPr lang="en-US" dirty="0"/>
              <a:t>Longitude data of the restaurant</a:t>
            </a:r>
            <a:endParaRPr lang="en-SG" dirty="0"/>
          </a:p>
          <a:p>
            <a:pPr lvl="1"/>
            <a:r>
              <a:rPr lang="en-US" i="1" dirty="0"/>
              <a:t>Category </a:t>
            </a:r>
            <a:r>
              <a:rPr lang="en-US" dirty="0"/>
              <a:t>– Restaurant category</a:t>
            </a:r>
            <a:endParaRPr lang="en-SG" dirty="0"/>
          </a:p>
        </p:txBody>
      </p:sp>
    </p:spTree>
    <p:extLst>
      <p:ext uri="{BB962C8B-B14F-4D97-AF65-F5344CB8AC3E}">
        <p14:creationId xmlns:p14="http://schemas.microsoft.com/office/powerpoint/2010/main" val="94485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7755" y="2598822"/>
            <a:ext cx="8596668" cy="1320800"/>
          </a:xfrm>
        </p:spPr>
        <p:txBody>
          <a:bodyPr/>
          <a:lstStyle/>
          <a:p>
            <a:pPr algn="ctr"/>
            <a:r>
              <a:rPr lang="en-US" b="1" dirty="0" smtClean="0"/>
              <a:t>Data Exploration</a:t>
            </a:r>
            <a:endParaRPr lang="en-SG" b="1" dirty="0"/>
          </a:p>
        </p:txBody>
      </p:sp>
    </p:spTree>
    <p:extLst>
      <p:ext uri="{BB962C8B-B14F-4D97-AF65-F5344CB8AC3E}">
        <p14:creationId xmlns:p14="http://schemas.microsoft.com/office/powerpoint/2010/main" val="141039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Restaurants in a Category</a:t>
            </a:r>
            <a:endParaRPr lang="en-SG" b="1" dirty="0"/>
          </a:p>
        </p:txBody>
      </p:sp>
      <p:pic>
        <p:nvPicPr>
          <p:cNvPr id="5" name="Content Placeholder 4"/>
          <p:cNvPicPr>
            <a:picLocks noGrp="1"/>
          </p:cNvPicPr>
          <p:nvPr>
            <p:ph idx="1"/>
          </p:nvPr>
        </p:nvPicPr>
        <p:blipFill rotWithShape="1">
          <a:blip r:embed="rId2"/>
          <a:srcRect l="21152" t="20152" r="17451" b="8438"/>
          <a:stretch/>
        </p:blipFill>
        <p:spPr bwMode="auto">
          <a:xfrm>
            <a:off x="1796019" y="1866756"/>
            <a:ext cx="8660921" cy="44650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50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Restaurant Ratings By Category</a:t>
            </a:r>
            <a:endParaRPr lang="en-SG" b="1" dirty="0"/>
          </a:p>
        </p:txBody>
      </p:sp>
      <p:pic>
        <p:nvPicPr>
          <p:cNvPr id="4" name="Picture 3"/>
          <p:cNvPicPr/>
          <p:nvPr/>
        </p:nvPicPr>
        <p:blipFill rotWithShape="1">
          <a:blip r:embed="rId2"/>
          <a:srcRect l="22238" t="31257" r="17372" b="13800"/>
          <a:stretch/>
        </p:blipFill>
        <p:spPr bwMode="auto">
          <a:xfrm>
            <a:off x="1653684" y="1814997"/>
            <a:ext cx="8945592" cy="43787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502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Restaurant Ratings</a:t>
            </a:r>
            <a:endParaRPr lang="en-SG" b="1" dirty="0"/>
          </a:p>
        </p:txBody>
      </p:sp>
      <p:pic>
        <p:nvPicPr>
          <p:cNvPr id="4" name="Content Placeholder 3"/>
          <p:cNvPicPr>
            <a:picLocks noGrp="1"/>
          </p:cNvPicPr>
          <p:nvPr>
            <p:ph idx="1"/>
          </p:nvPr>
        </p:nvPicPr>
        <p:blipFill rotWithShape="1">
          <a:blip r:embed="rId2"/>
          <a:srcRect l="22478" t="19509" r="16003" b="5221"/>
          <a:stretch/>
        </p:blipFill>
        <p:spPr bwMode="auto">
          <a:xfrm>
            <a:off x="2175582" y="1814998"/>
            <a:ext cx="7901796" cy="4042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0568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Rating Distribution by Customers</a:t>
            </a:r>
            <a:endParaRPr lang="en-SG" b="1" dirty="0"/>
          </a:p>
        </p:txBody>
      </p:sp>
      <p:pic>
        <p:nvPicPr>
          <p:cNvPr id="4" name="Picture 3"/>
          <p:cNvPicPr/>
          <p:nvPr/>
        </p:nvPicPr>
        <p:blipFill rotWithShape="1">
          <a:blip r:embed="rId2"/>
          <a:srcRect l="21860" t="44221" r="31802" b="24071"/>
          <a:stretch/>
        </p:blipFill>
        <p:spPr bwMode="auto">
          <a:xfrm>
            <a:off x="1411706" y="2237105"/>
            <a:ext cx="7203022" cy="403444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690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Customer Ratings</a:t>
            </a:r>
            <a:endParaRPr lang="en-SG" b="1" dirty="0"/>
          </a:p>
        </p:txBody>
      </p:sp>
      <p:pic>
        <p:nvPicPr>
          <p:cNvPr id="4" name="Picture 3"/>
          <p:cNvPicPr/>
          <p:nvPr/>
        </p:nvPicPr>
        <p:blipFill rotWithShape="1">
          <a:blip r:embed="rId2"/>
          <a:srcRect l="24954" t="28729" r="18410" b="21791"/>
          <a:stretch/>
        </p:blipFill>
        <p:spPr bwMode="auto">
          <a:xfrm>
            <a:off x="2338278" y="1930230"/>
            <a:ext cx="6904850" cy="39098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10215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1147</TotalTime>
  <Words>212</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Recommender system</vt:lpstr>
      <vt:lpstr>Problem Description </vt:lpstr>
      <vt:lpstr>Data Description</vt:lpstr>
      <vt:lpstr>Data Exploration</vt:lpstr>
      <vt:lpstr>Restaurants in a Category</vt:lpstr>
      <vt:lpstr>Restaurant Ratings By Category</vt:lpstr>
      <vt:lpstr>Restaurant Ratings</vt:lpstr>
      <vt:lpstr>Rating Distribution by Customers</vt:lpstr>
      <vt:lpstr>Customer Ratings</vt:lpstr>
      <vt:lpstr>Results – Similar Customers</vt:lpstr>
    </vt:vector>
  </TitlesOfParts>
  <Company>DHL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dc:title>
  <dc:creator>Payal Gupta (DHL CSI)</dc:creator>
  <cp:lastModifiedBy>Prerit Mishra (DHL CSI)</cp:lastModifiedBy>
  <cp:revision>3</cp:revision>
  <dcterms:created xsi:type="dcterms:W3CDTF">2020-05-31T09:25:56Z</dcterms:created>
  <dcterms:modified xsi:type="dcterms:W3CDTF">2020-06-01T15:49:58Z</dcterms:modified>
</cp:coreProperties>
</file>