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 Thin"/>
      <p:regular r:id="rId31"/>
      <p:bold r:id="rId32"/>
      <p:italic r:id="rId33"/>
      <p:boldItalic r:id="rId34"/>
    </p:embeddedFont>
    <p:embeddedFont>
      <p:font typeface="Proxima Nova"/>
      <p:regular r:id="rId35"/>
      <p:bold r:id="rId36"/>
      <p:italic r:id="rId37"/>
      <p:boldItalic r:id="rId38"/>
    </p:embeddedFont>
    <p:embeddedFont>
      <p:font typeface="Proxima Nova Semibold"/>
      <p:regular r:id="rId39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1FF3AB-AAC8-41BF-9492-D36C2827420B}">
  <a:tblStyle styleId="{081FF3AB-AAC8-41BF-9492-D36C282742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bold.fntdata"/><Relationship Id="rId20" Type="http://schemas.openxmlformats.org/officeDocument/2006/relationships/slide" Target="slides/slide14.xml"/><Relationship Id="rId41" Type="http://schemas.openxmlformats.org/officeDocument/2006/relationships/font" Target="fonts/ProximaNovaSemibold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Thin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Thin-italic.fntdata"/><Relationship Id="rId10" Type="http://schemas.openxmlformats.org/officeDocument/2006/relationships/slide" Target="slides/slide4.xml"/><Relationship Id="rId32" Type="http://schemas.openxmlformats.org/officeDocument/2006/relationships/font" Target="fonts/RobotoThin-bold.fntdata"/><Relationship Id="rId13" Type="http://schemas.openxmlformats.org/officeDocument/2006/relationships/slide" Target="slides/slide7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34" Type="http://schemas.openxmlformats.org/officeDocument/2006/relationships/font" Target="fonts/RobotoThin-boldItalic.fntdata"/><Relationship Id="rId15" Type="http://schemas.openxmlformats.org/officeDocument/2006/relationships/slide" Target="slides/slide9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1.xml"/><Relationship Id="rId39" Type="http://schemas.openxmlformats.org/officeDocument/2006/relationships/font" Target="fonts/ProximaNovaSemibold-regular.fntdata"/><Relationship Id="rId16" Type="http://schemas.openxmlformats.org/officeDocument/2006/relationships/slide" Target="slides/slide10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24cb46c7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24cb46c7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24cb46c7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424cb46c7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24cb46c7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424cb46c7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35f5a42e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35f5a42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2a9de29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2a9de29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2a9de29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2a9de29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35f5a42e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435f5a42e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2a9de29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42a9de29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363c365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363c365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2a9de29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42a9de29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24cb46c7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24cb46c7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2a9de29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42a9de29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363c365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363c365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282bf4eb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4282bf4eb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282bf4eb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282bf4eb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282bf4eb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4282bf4eb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363c3659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363c365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24cb46c7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24cb46c7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24cb46c7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424cb46c7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model using synthetic dataset 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real dataset on model 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Check precision/recall/f1 score 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24cb46c7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24cb46c7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24cb46c7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24cb46c7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24cb46c7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24cb46c7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24cb46c7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24cb46c7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0"/>
              <a:buNone/>
              <a:defRPr b="1" sz="1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0"/>
              <a:buNone/>
              <a:defRPr b="1" sz="14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0"/>
              <a:buNone/>
              <a:defRPr b="1" sz="14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0"/>
              <a:buNone/>
              <a:defRPr b="1" sz="14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0"/>
              <a:buNone/>
              <a:defRPr b="1" sz="14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0"/>
              <a:buNone/>
              <a:defRPr b="1" sz="14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0"/>
              <a:buNone/>
              <a:defRPr b="1" sz="14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0"/>
              <a:buNone/>
              <a:defRPr b="1" sz="14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0"/>
              <a:buNone/>
              <a:defRPr b="1" sz="1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Credit Card Fraud using Classification Models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1"/>
            <a:ext cx="81231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Prerna Roy (Riya)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Machine Learning Project</a:t>
            </a:r>
            <a:endParaRPr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657225"/>
            <a:ext cx="681037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4294967295" type="body"/>
          </p:nvPr>
        </p:nvSpPr>
        <p:spPr>
          <a:xfrm>
            <a:off x="0" y="4410075"/>
            <a:ext cx="91440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400"/>
              <a:t>EDA: Correlation between Class and variables. The highly separable variables are less correlated to fraudulent transactions and vice versa. This could be potentially important in assessing how much a single variable is useful in separating the two classes (e.g. in clustering).</a:t>
            </a:r>
            <a:endParaRPr i="1" sz="1400"/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311713" y="8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class and variables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4294967295" type="body"/>
          </p:nvPr>
        </p:nvSpPr>
        <p:spPr>
          <a:xfrm>
            <a:off x="0" y="4575325"/>
            <a:ext cx="9144000" cy="5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300"/>
              <a:t>EDA: Correlation heatmap. Re-confirms the variables that are positively and negatively correlated to the fraudulent classes.</a:t>
            </a:r>
            <a:endParaRPr i="1" sz="13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258"/>
            <a:ext cx="9144000" cy="4308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&amp; Cleaning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much data cleaning required; no null values and no duplicates.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column was changed to ‘object’ for visualisation purposes, and ‘int’ for correlation analysis and model training.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features (excluding Class) were scaled using </a:t>
            </a:r>
            <a:r>
              <a:rPr b="1" lang="en" u="sng"/>
              <a:t>Standard Scalar,</a:t>
            </a:r>
            <a:r>
              <a:rPr lang="en"/>
              <a:t> as their distribution range was very large in range (e.g. time/amount was much larger than any of the V(x) variables).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Scaling - Standard Scalar 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075" y="128638"/>
            <a:ext cx="2911225" cy="488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528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Train-test split of 0.75 to 0.25, respectively.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X training and testing groups undergo feature scaling using standard scalar.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this transformation, it can be seen that the mean is very close to 0 for each variable, and the standard deviation is close to 1.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done to make training faster, as the original values had a huge range across the variables.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28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Models Tested 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4543200" cy="16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KNN (default parameters):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Accuracy: 92.1%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Precision: 98.0%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Recall: 87.5%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311700" y="2897100"/>
            <a:ext cx="45432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Tree (default parameters, random_state=42):</a:t>
            </a:r>
            <a:endParaRPr b="1"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Accuracy: 92.0%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Precision: 93.0%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Recall: 93.0%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717" y="352800"/>
            <a:ext cx="2596896" cy="209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652" y="2788375"/>
            <a:ext cx="2601024" cy="20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23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Models Tested 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152475"/>
            <a:ext cx="4260300" cy="16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Random Forest (n_estimators = 200, random_state=42):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Accuracy: 95.6%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Precision: 97%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Recall: 95%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311700" y="2966325"/>
            <a:ext cx="42603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 (n_estimators = 500, random_state=42):</a:t>
            </a:r>
            <a:endParaRPr b="1"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Accuracy: 96.5%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Precision: 97.5%</a:t>
            </a:r>
            <a:endParaRPr sz="17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Recall: 96.1%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900" y="2831586"/>
            <a:ext cx="2596896" cy="2103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910" y="728099"/>
            <a:ext cx="2596896" cy="2103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Cross-validation Performance of XGBoost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52475"/>
            <a:ext cx="85206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The best performing model was XGBoost. To determine if the model was truly performing well, k-folds cross-validation was used with 10 splits. The results were as follows, demonstrating consistently good performance: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75" y="2459925"/>
            <a:ext cx="77438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Search Hyperparameter Optimisation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311700" y="1152475"/>
            <a:ext cx="85206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RandomizedSearchCV was used in order to attempt finding a set of hyperparameters that could potentially produce even better accuracy overall. However, the results of the random search produced a set of hyperparameters that were similar in performance to the original. The original was used instead.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98196"/>
            <a:ext cx="3961775" cy="15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0" y="446977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Note: not many hyperparameters could be optimised due to computational limitations. Given the huge size of the dataset, the optimisation section can take several hours and there are limitations on RAM/CPU usage from CoLab.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475" y="2706750"/>
            <a:ext cx="45529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the original dataset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 of using XGBoost Model on original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311700" y="1152475"/>
            <a:ext cx="40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Same steps were taken to prepare X and y (including feature scaling).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Accuracy: 68.3%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Precision: 0.0017%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Recall: 100%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Does not perform well as it has a very high false positive rate.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0" y="4703625"/>
            <a:ext cx="91440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*There are only 492 fraudulent transactions in the original dataset, which were all classified as fraudulent, hence recall = 100%.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25" y="1126225"/>
            <a:ext cx="3652425" cy="28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18725" y="1017725"/>
            <a:ext cx="3994800" cy="38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 card fraud  happens when an unauthorised individual gains access to an individual's credit card information in order to make fraudulent purchases and transactions. </a:t>
            </a:r>
            <a:endParaRPr sz="1200"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b="1" lang="en" sz="1200"/>
              <a:t>It is clear that financial institutions need to create highly accurate systems/models in order to prevent credit card fraud and protect their customer base financial information. </a:t>
            </a:r>
            <a:endParaRPr b="1" sz="1200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-3048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b="1" lang="en" sz="1200"/>
              <a:t>As cybercrimes grow more sophisticated, banks and other financial institutions will need to improve their ability to classify fraudulent transactions from real ones.</a:t>
            </a:r>
            <a:endParaRPr sz="12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012" y="2317025"/>
            <a:ext cx="3430776" cy="22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4696500" y="1017725"/>
            <a:ext cx="41358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 card fraud often happens when a card is </a:t>
            </a:r>
            <a:r>
              <a:rPr lang="en" sz="1200" u="sng"/>
              <a:t>lost or stolen</a:t>
            </a:r>
            <a:r>
              <a:rPr lang="en" sz="1200"/>
              <a:t>, or through </a:t>
            </a:r>
            <a:r>
              <a:rPr lang="en" sz="1200" u="sng"/>
              <a:t>phishing and scamming schemes</a:t>
            </a:r>
            <a:r>
              <a:rPr lang="en" sz="1200"/>
              <a:t>. It can even happen through </a:t>
            </a:r>
            <a:r>
              <a:rPr lang="en" sz="1200" u="sng"/>
              <a:t>hacking, or through malicious websites.</a:t>
            </a:r>
            <a:endParaRPr b="1"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239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AU-ROC and AU-PRC Curves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11700" y="4028075"/>
            <a:ext cx="85206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AUC-ROC is misleading in this instance - model is not performing well at identifying real transactions as real. AU-PRC is more accurate with a AU-PRC value of 0.24, as it focuses on the minority class. AUPRC is better used for imbalanced datasets for this reason. 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38" y="81192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713" y="81192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4224" y="3219250"/>
            <a:ext cx="3034175" cy="72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621275" y="1816950"/>
            <a:ext cx="31824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4" name="Google Shape;234;p33"/>
          <p:cNvSpPr txBox="1"/>
          <p:nvPr>
            <p:ph idx="2" type="body"/>
          </p:nvPr>
        </p:nvSpPr>
        <p:spPr>
          <a:xfrm>
            <a:off x="3992625" y="628450"/>
            <a:ext cx="4784100" cy="3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XGBoost is a good model for this classification problem and performs faster than its closest-in-performance counterpart, Random Forest.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XGBoost performs very well on the original dataset, as there is a more even spread of the two classes. There could potentially be overfitting to this dataset.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highly </a:t>
            </a:r>
            <a:r>
              <a:rPr lang="en" sz="1500"/>
              <a:t>imbalanced</a:t>
            </a:r>
            <a:r>
              <a:rPr lang="en" sz="1500"/>
              <a:t> original dataset is not well classified by the XGBoost model, and has a very high false positive rate.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performance of this model can be improved, potentially through better </a:t>
            </a:r>
            <a:r>
              <a:rPr lang="en" sz="1500"/>
              <a:t>hyperparameter</a:t>
            </a:r>
            <a:r>
              <a:rPr lang="en" sz="1500"/>
              <a:t> optimisation. 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311700" y="1152475"/>
            <a:ext cx="85206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Computational limitations: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Training and testing the models took quite a long time due to computational limitations and the huge dataset sizes.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required opting for less complex hyperparameters at the cost of higher accuracy, particularly when doing hyperparameter optimisation.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Unable to generalise to original fraudulent transaction dataset well: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Whilst recall was 100% for the fraudulent transactions, the false positive rate is extremely high. This is unacceptable in the use case for a bank/financial institution as customers would frequently be wrongly alerted of normal transactions.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Unknown variables: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Masked variables limit the amount of exploratory data analysis that could be conducted on the entire dataset - potentially missing out useful information or engineered features to improve performance or selection of independent variables for model building. 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cloud computational resources to improve hyperparameter optimisation.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Trial more hyperparameters to optimise for.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Use/incorporate original dataset with synthetic dataset to create model.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techniques to handle </a:t>
            </a:r>
            <a:r>
              <a:rPr lang="en"/>
              <a:t>imbalance</a:t>
            </a:r>
            <a:r>
              <a:rPr lang="en"/>
              <a:t> datasets, such as SMOTE/SMOTEENN and create models using the original dataset instead.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pipeline method to build models instead of creating them individually to improve efficiency of model testing.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11700" y="139160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Q&amp;A</a:t>
            </a:r>
            <a:endParaRPr sz="10000"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2850100"/>
            <a:ext cx="8520600" cy="9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</a:t>
            </a: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573616" y="3507541"/>
            <a:ext cx="8163022" cy="1222779"/>
            <a:chOff x="1593000" y="2322568"/>
            <a:chExt cx="5957975" cy="643500"/>
          </a:xfrm>
        </p:grpSpPr>
        <p:sp>
          <p:nvSpPr>
            <p:cNvPr id="75" name="Google Shape;75;p1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Merchants and businesses</a:t>
              </a:r>
              <a:endParaRPr sz="1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532835" y="2323744"/>
              <a:ext cx="28260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Proxima Nova"/>
                <a:buChar char="●"/>
              </a:pPr>
              <a:r>
                <a:rPr lang="en" sz="11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Protect merchants and businesses who may have received fraudulent payments as a result of credit card fraud.</a:t>
              </a:r>
              <a:endParaRPr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82" name="Google Shape;82;p15"/>
          <p:cNvSpPr/>
          <p:nvPr/>
        </p:nvSpPr>
        <p:spPr>
          <a:xfrm>
            <a:off x="3499255" y="2262680"/>
            <a:ext cx="5237100" cy="1222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flipH="1">
            <a:off x="1519090" y="2262693"/>
            <a:ext cx="2526900" cy="122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-5400000">
            <a:off x="3017983" y="1901761"/>
            <a:ext cx="1222525" cy="1944362"/>
          </a:xfrm>
          <a:prstGeom prst="flowChartOffpageConnec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600654" y="2409726"/>
            <a:ext cx="26592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Financial institutions</a:t>
            </a:r>
            <a:endParaRPr sz="15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73600" y="2262680"/>
            <a:ext cx="945300" cy="1220700"/>
          </a:xfrm>
          <a:prstGeom prst="rect">
            <a:avLst/>
          </a:prstGeom>
          <a:solidFill>
            <a:srgbClr val="1D7E74"/>
          </a:solidFill>
          <a:ln>
            <a:noFill/>
          </a:ln>
          <a:effectLst>
            <a:outerShdw blurRad="71438" rotWithShape="0" algn="bl" dir="2700000" dist="28575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73600" y="2262693"/>
            <a:ext cx="945300" cy="12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02</a:t>
            </a:r>
            <a:endParaRPr sz="26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601438" y="2264936"/>
            <a:ext cx="38721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Give banks and other financial institutions an accurate method to flag fraudulent transactions before they can fully occur.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Help banks identify different forms of credit card fraud.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499255" y="1017725"/>
            <a:ext cx="5237100" cy="122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flipH="1">
            <a:off x="1519090" y="1017738"/>
            <a:ext cx="2526900" cy="122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-5400000">
            <a:off x="3017983" y="656807"/>
            <a:ext cx="1222526" cy="1944362"/>
          </a:xfrm>
          <a:prstGeom prst="flowChartOffpageConnec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1600654" y="1164771"/>
            <a:ext cx="26592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Credit card holders </a:t>
            </a:r>
            <a:endParaRPr sz="15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73600" y="1017725"/>
            <a:ext cx="945300" cy="1220700"/>
          </a:xfrm>
          <a:prstGeom prst="rect">
            <a:avLst/>
          </a:prstGeom>
          <a:solidFill>
            <a:srgbClr val="1D7E74"/>
          </a:solidFill>
          <a:ln>
            <a:noFill/>
          </a:ln>
          <a:effectLst>
            <a:outerShdw blurRad="71438" rotWithShape="0" algn="bl" dir="2700000" dist="28575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73600" y="1017738"/>
            <a:ext cx="945300" cy="12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01</a:t>
            </a:r>
            <a:endParaRPr sz="26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655080" y="1019964"/>
            <a:ext cx="38184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Protect credit card holders in the event their credit card details becomes </a:t>
            </a: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compromised.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Prevent potential huge financial loss for credit card holders should fraudulent transactions be made.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372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475"/>
            <a:ext cx="4260300" cy="3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aim of this project is: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 model that can accurately classify whether a transaction is real or fraudulent from a given synthetic dataset of transactions.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apply this model to the original, highly-imbalanced dataset of transactions made by European cardholders in September 2013.</a:t>
            </a:r>
            <a:endParaRPr/>
          </a:p>
        </p:txBody>
      </p:sp>
      <p:cxnSp>
        <p:nvCxnSpPr>
          <p:cNvPr id="102" name="Google Shape;102;p16"/>
          <p:cNvCxnSpPr>
            <a:stCxn id="103" idx="2"/>
            <a:endCxn id="104" idx="0"/>
          </p:cNvCxnSpPr>
          <p:nvPr/>
        </p:nvCxnSpPr>
        <p:spPr>
          <a:xfrm flipH="1" rot="-5400000">
            <a:off x="6980549" y="2568282"/>
            <a:ext cx="839700" cy="11391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" name="Google Shape;105;p16"/>
          <p:cNvCxnSpPr>
            <a:stCxn id="106" idx="0"/>
            <a:endCxn id="103" idx="2"/>
          </p:cNvCxnSpPr>
          <p:nvPr/>
        </p:nvCxnSpPr>
        <p:spPr>
          <a:xfrm rot="-5400000">
            <a:off x="5849775" y="2576600"/>
            <a:ext cx="839700" cy="1122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3" name="Google Shape;103;p16"/>
          <p:cNvSpPr txBox="1"/>
          <p:nvPr/>
        </p:nvSpPr>
        <p:spPr>
          <a:xfrm>
            <a:off x="5974049" y="2243382"/>
            <a:ext cx="1713600" cy="4746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 Model</a:t>
            </a:r>
            <a:endParaRPr b="1"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786125" y="3557750"/>
            <a:ext cx="1844400" cy="6453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transaction (0)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7047793" y="3557756"/>
            <a:ext cx="1844400" cy="6453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Fraudulent transaction (1)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974050" y="1193400"/>
            <a:ext cx="1713600" cy="1038000"/>
          </a:xfrm>
          <a:prstGeom prst="downArrowCallout">
            <a:avLst>
              <a:gd fmla="val 33208" name="adj1"/>
              <a:gd fmla="val 25000" name="adj2"/>
              <a:gd fmla="val 25000" name="adj3"/>
              <a:gd fmla="val 64977" name="adj4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Transaction Data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272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52475"/>
            <a:ext cx="305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Synthetic dataset (to build model):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284,807 rows, 31 columns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30 variables (independent)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1 dependent variable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Original dataset (to test generalisability of model to real data):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284,807 rows, 31 columns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30 variables (same as synthetic)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sz="1300"/>
              <a:t>1 </a:t>
            </a:r>
            <a:r>
              <a:rPr lang="en" sz="1300"/>
              <a:t>dependent</a:t>
            </a:r>
            <a:r>
              <a:rPr lang="en" sz="1300"/>
              <a:t> variable </a:t>
            </a:r>
            <a:endParaRPr sz="13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688" y="1140975"/>
            <a:ext cx="2468025" cy="28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250" y="1140975"/>
            <a:ext cx="2513496" cy="286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/>
        </p:nvSpPr>
        <p:spPr>
          <a:xfrm>
            <a:off x="3942250" y="4131175"/>
            <a:ext cx="1713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Synthetic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736500" y="4131175"/>
            <a:ext cx="1713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Original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Synthetic Dataset Variables</a:t>
            </a:r>
            <a:endParaRPr sz="24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300" y="1061175"/>
            <a:ext cx="5925950" cy="8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0" y="4681925"/>
            <a:ext cx="9144000" cy="3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200"/>
              <a:t>Note: The real dataset contains the same variables as the synthetic one.</a:t>
            </a:r>
            <a:endParaRPr i="1" sz="12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552" y="1061200"/>
            <a:ext cx="1129350" cy="35772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18"/>
          <p:cNvGraphicFramePr/>
          <p:nvPr/>
        </p:nvGraphicFramePr>
        <p:xfrm>
          <a:off x="2279300" y="209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{081FF3AB-AAC8-41BF-9492-D36C2827420B}</a:tableStyleId>
              </a:tblPr>
              <a:tblGrid>
                <a:gridCol w="960375"/>
                <a:gridCol w="4965575"/>
              </a:tblGrid>
              <a:tr h="56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Time</a:t>
                      </a:r>
                      <a:endParaRPr sz="1300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Seconds elapsed between each transaction and the first transaction in the dataset.</a:t>
                      </a:r>
                      <a:endParaRPr sz="13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Amount</a:t>
                      </a:r>
                      <a:endParaRPr sz="1300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Amount of the transaction.</a:t>
                      </a:r>
                      <a:endParaRPr sz="13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V1 - V28</a:t>
                      </a:r>
                      <a:endParaRPr sz="1300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Principal components obtained using PCA, masked for confidentiality purposes.</a:t>
                      </a:r>
                      <a:endParaRPr sz="13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Class</a:t>
                      </a:r>
                      <a:endParaRPr sz="1300">
                        <a:solidFill>
                          <a:schemeClr val="lt1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Response variable indicating fraudulent transaction (1) or real transaction (0).</a:t>
                      </a:r>
                      <a:endParaRPr sz="1300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7975"/>
            <a:ext cx="4260300" cy="265591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4294967295" type="body"/>
          </p:nvPr>
        </p:nvSpPr>
        <p:spPr>
          <a:xfrm>
            <a:off x="48324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= Fraudulent transaction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= Real transaction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dataset was made synthetically to improve the balance of data from the original dataset, which only contained 492 fraudulent transactions out of 284,807 total transactions. </a:t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distribution of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1"/>
            <a:ext cx="449711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4294967295" type="body"/>
          </p:nvPr>
        </p:nvSpPr>
        <p:spPr>
          <a:xfrm>
            <a:off x="5529225" y="4540575"/>
            <a:ext cx="36147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200"/>
              <a:t>Feature scaling is likely needed due to the hugely different range in values for each variable.</a:t>
            </a:r>
            <a:endParaRPr i="1" sz="1200"/>
          </a:p>
        </p:txBody>
      </p:sp>
      <p:sp>
        <p:nvSpPr>
          <p:cNvPr id="140" name="Google Shape;140;p20"/>
          <p:cNvSpPr txBox="1"/>
          <p:nvPr>
            <p:ph idx="4294967295" type="body"/>
          </p:nvPr>
        </p:nvSpPr>
        <p:spPr>
          <a:xfrm>
            <a:off x="4831350" y="788550"/>
            <a:ext cx="4053300" cy="3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Exploratory Data Analysis: </a:t>
            </a:r>
            <a:r>
              <a:rPr i="1" lang="en" sz="1600"/>
              <a:t>The distributions of each independent (X) variable.</a:t>
            </a:r>
            <a:endParaRPr b="1" i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Almost all of the variables (apart from Time) contain significant outliers).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of the variables’ </a:t>
            </a:r>
            <a:r>
              <a:rPr lang="en" sz="1600"/>
              <a:t>distributions have high skewness.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means/IQRs of some variables overlap more between the two classes and vice versa.</a:t>
            </a:r>
            <a:endParaRPr i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204" y="1"/>
            <a:ext cx="447579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4294967295" type="body"/>
          </p:nvPr>
        </p:nvSpPr>
        <p:spPr>
          <a:xfrm>
            <a:off x="408500" y="788550"/>
            <a:ext cx="4053300" cy="35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Exploratory Data Analysis: </a:t>
            </a:r>
            <a:r>
              <a:rPr i="1" lang="en" sz="1600"/>
              <a:t>The distributions of each independent (X) variable</a:t>
            </a:r>
            <a:endParaRPr b="1" i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of the distributions are non-Gaussian, especially for the fraudulent classes.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Additionally, it can be observed that some distributions have high separability between the two classes.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variables have their distributions for each class overlap significantly.</a:t>
            </a:r>
            <a:endParaRPr i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