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edium" panose="02000000000000000000" pitchFamily="2" charset="0"/>
      <p:regular r:id="rId32"/>
      <p:bold r:id="rId33"/>
      <p:italic r:id="rId34"/>
      <p:boldItalic r:id="rId35"/>
    </p:embeddedFont>
    <p:embeddedFont>
      <p:font typeface="Roboto Thin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BC662-7144-483F-A3B0-903163D08954}">
  <a:tblStyle styleId="{857BC662-7144-483F-A3B0-903163D089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161" d="100"/>
          <a:sy n="161" d="100"/>
        </p:scale>
        <p:origin x="67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Hahahah love it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d505c704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d505c704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Distribution of drivers from 2012 - 2021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Driver age distribution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Distribution of grid positions in dataset </a:t>
            </a:r>
            <a:endParaRPr sz="14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-"/>
            </a:pPr>
            <a:r>
              <a:rPr lang="en" sz="1200">
                <a:solidFill>
                  <a:srgbClr val="595959"/>
                </a:solidFill>
              </a:rPr>
              <a:t>Normally just 20 positions, a few years had more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Points to note: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Likely to skew in favour of drivers that have appeared regularly between 2012 - 2021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Drivers have retired, changed teams, passed away, or just entered F1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Even per race, drivers can change (reserve drivers used, sick, etc)</a:t>
            </a:r>
            <a:endParaRPr sz="14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d505c7043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d505c7043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d505c704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d505c704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d505c704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d505c704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d505c704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d505c704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d505c7043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d505c7043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d505c704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d505c704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d505c7043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d505c7043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d505c704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d505c704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d505c70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d505c70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d505c70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d505c70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d505c704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d505c704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d505c7043_2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d505c7043_2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d505c704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d505c704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505c7043_2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d505c7043_2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d505c7043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d505c7043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505c704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d505c704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505c70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505c70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505c704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505c704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Distribution of drivers from 2012 - 2021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Driver age distribution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Distribution of grid positions in dataset </a:t>
            </a:r>
            <a:endParaRPr sz="14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-"/>
            </a:pPr>
            <a:r>
              <a:rPr lang="en" sz="1200">
                <a:solidFill>
                  <a:srgbClr val="595959"/>
                </a:solidFill>
              </a:rPr>
              <a:t>Normally just 20 positions, a few years had more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Points to note: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Likely to skew in favour of drivers that have appeared regularly between 2012 - 2021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Drivers have retired, changed teams, passed away, or just entered F1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Even per race, drivers can change (reserve drivers used, sick, etc)</a:t>
            </a:r>
            <a:endParaRPr sz="14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d505c704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d505c704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Distribution of drivers from 2012 - 2021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Driver age distribution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Distribution of grid positions in dataset </a:t>
            </a:r>
            <a:endParaRPr sz="14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-"/>
            </a:pPr>
            <a:r>
              <a:rPr lang="en" sz="1200">
                <a:solidFill>
                  <a:srgbClr val="595959"/>
                </a:solidFill>
              </a:rPr>
              <a:t>Normally just 20 positions, a few years had more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Points to note: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Likely to skew in favour of drivers that have appeared regularly between 2012 - 2021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Drivers have retired, changed teams, passed away, or just entered F1</a:t>
            </a:r>
            <a:endParaRPr sz="1400">
              <a:solidFill>
                <a:srgbClr val="595959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Even per race, drivers can change (reserve drivers used, sick, etc)</a:t>
            </a:r>
            <a:endParaRPr sz="14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4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09200" y="131450"/>
            <a:ext cx="1519802" cy="3799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780950"/>
            <a:ext cx="8520600" cy="10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Web Scraping Project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6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Formula 1 Racing Data</a:t>
            </a:r>
            <a:endParaRPr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Prerna Roy &amp; Gabriel Reganit</a:t>
            </a:r>
            <a:endParaRPr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245400" y="593225"/>
            <a:ext cx="335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Distribution of data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2"/>
          </p:nvPr>
        </p:nvSpPr>
        <p:spPr>
          <a:xfrm>
            <a:off x="3659250" y="515675"/>
            <a:ext cx="53793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Typically, there are only 20 cars racing. Occasionally, there are more than 20. As seen from the starting grid and race result distributions, the value counts of positions &gt; 20 taper off.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64" y="1320072"/>
            <a:ext cx="8688072" cy="288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>
            <a:spLocks noGrp="1"/>
          </p:cNvSpPr>
          <p:nvPr>
            <p:ph type="body" idx="2"/>
          </p:nvPr>
        </p:nvSpPr>
        <p:spPr>
          <a:xfrm>
            <a:off x="245400" y="4286575"/>
            <a:ext cx="86532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Often there are failures/accidents/events during the race that reduces that total number of cars racing; this leads to fewer positions in race result grid positions and explains why there is a drastic reduction in value counts. The sample of data we have collected and cleans seems to accurately reflect this.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320550" y="170350"/>
            <a:ext cx="69240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Heatmap correlation across numerical variables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038" y="1157425"/>
            <a:ext cx="644592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2675850" y="3553050"/>
            <a:ext cx="522900" cy="3102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4288475" y="3553050"/>
            <a:ext cx="545100" cy="310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2675900" y="2551825"/>
            <a:ext cx="522900" cy="330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2"/>
          </p:nvPr>
        </p:nvSpPr>
        <p:spPr>
          <a:xfrm>
            <a:off x="320550" y="589925"/>
            <a:ext cx="84690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 dirty="0">
                <a:latin typeface="Proxima Nova"/>
                <a:ea typeface="Proxima Nova"/>
                <a:cs typeface="Proxima Nova"/>
                <a:sym typeface="Proxima Nova"/>
              </a:rPr>
              <a:t>Strong positive correlation</a:t>
            </a:r>
            <a:r>
              <a:rPr lang="en" sz="1100" dirty="0">
                <a:latin typeface="Proxima Nova"/>
                <a:ea typeface="Proxima Nova"/>
                <a:cs typeface="Proxima Nova"/>
                <a:sym typeface="Proxima Nova"/>
              </a:rPr>
              <a:t> between race result position and starting grid position (r = 0.76). Correlation between points and race result position and starting grid position (lower on the grid results in fewer points).</a:t>
            </a:r>
            <a:endParaRPr sz="11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311700" y="11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Proxima Nova"/>
                <a:ea typeface="Proxima Nova"/>
                <a:cs typeface="Proxima Nova"/>
                <a:sym typeface="Proxima Nova"/>
              </a:rPr>
              <a:t>Starting Grid Position and Race Result Position</a:t>
            </a:r>
            <a:endParaRPr sz="23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692151"/>
            <a:ext cx="3895674" cy="390519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>
            <a:spLocks noGrp="1"/>
          </p:cNvSpPr>
          <p:nvPr>
            <p:ph type="body" idx="2"/>
          </p:nvPr>
        </p:nvSpPr>
        <p:spPr>
          <a:xfrm>
            <a:off x="4811225" y="664450"/>
            <a:ext cx="3978300" cy="3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From the heatmap, a strong positive correlation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between race result position and starting grid position (r = 0.76) was found.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median race result position for each starting grid position demonstrates a strong correlation between the starting and ending positions of the drivers.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 can be an important metric to know for betting, and for teams to determine their racing strategy.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279550" y="220000"/>
            <a:ext cx="8520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Proxima Nova"/>
                <a:ea typeface="Proxima Nova"/>
                <a:cs typeface="Proxima Nova"/>
                <a:sym typeface="Proxima Nova"/>
              </a:rPr>
              <a:t>Median age of driver and grid position</a:t>
            </a:r>
            <a:endParaRPr sz="17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88" y="601276"/>
            <a:ext cx="8203023" cy="3508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389850" y="4164425"/>
            <a:ext cx="83643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Proxima Nova"/>
                <a:ea typeface="Proxima Nova"/>
                <a:cs typeface="Proxima Nova"/>
                <a:sym typeface="Proxima Nova"/>
              </a:rPr>
              <a:t>There is also a moderate negative correlation between the median age of drivers and their starting/ending positions. This indicates that older drivers often start higher on the grid (closer to 1), whilst younger drivers tend to start further down the grid (closer to 20).</a:t>
            </a:r>
            <a:endParaRPr sz="11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330200" indent="-171450">
              <a:buSzPts val="1100"/>
            </a:pPr>
            <a:r>
              <a:rPr lang="en" sz="1100" dirty="0">
                <a:latin typeface="Proxima Nova"/>
                <a:ea typeface="Proxima Nova"/>
                <a:cs typeface="Proxima Nova"/>
                <a:sym typeface="Proxima Nova"/>
              </a:rPr>
              <a:t>Important for teams: contract renewals, taking on new/younger drivers could be riskier.</a:t>
            </a:r>
            <a:endParaRPr sz="11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Proxima Nova"/>
                <a:ea typeface="Proxima Nova"/>
                <a:cs typeface="Proxima Nova"/>
                <a:sym typeface="Proxima Nova"/>
              </a:rPr>
              <a:t>Driver and team performance (points)</a:t>
            </a:r>
            <a:endParaRPr sz="21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11700" y="1586025"/>
            <a:ext cx="3051000" cy="23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From 2012 to 2021, Mercedes acquires the most points per race.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Following this is Red Bull Racing, Ferrari, Renault, and McLaren.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For investors looking for reliable performance, Mercedes is the best option.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173" y="1062050"/>
            <a:ext cx="5393249" cy="359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Proxima Nova"/>
                <a:ea typeface="Proxima Nova"/>
                <a:cs typeface="Proxima Nova"/>
                <a:sym typeface="Proxima Nova"/>
              </a:rPr>
              <a:t>Driver and team performance (points)</a:t>
            </a:r>
            <a:endParaRPr sz="21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2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For 2012 to 2021, Lewis Hamilton averages around 19 points per grand prix (out of 25 available points).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Highest scoring driver on average out of all drivers between 2012 to 2021.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could expect him to be in the first or second position per race.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Note: 2012 to 2021 data could be biased toward Hamilton, as he participated every year whereas many others retired/joined during this time.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313" y="1188000"/>
            <a:ext cx="54112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311700" y="179200"/>
            <a:ext cx="85206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Median Starting Grid Position per Driver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112" y="598300"/>
            <a:ext cx="6975176" cy="42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/>
          <p:nvPr/>
        </p:nvSpPr>
        <p:spPr>
          <a:xfrm>
            <a:off x="2022025" y="2498675"/>
            <a:ext cx="6760500" cy="14088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311700" y="664525"/>
            <a:ext cx="1504800" cy="3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Proxima Nova"/>
                <a:ea typeface="Proxima Nova"/>
                <a:cs typeface="Proxima Nova"/>
                <a:sym typeface="Proxima Nova"/>
              </a:rPr>
              <a:t>*Drivers in the top 10 on average: 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Hamilton, Albon, Sainz, Leclerc, Ricciardo, Alonso, Raikkonen, Norris, Verstappen, Vettel, Perez, Bottas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*current 2022 drivers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311700" y="134900"/>
            <a:ext cx="8520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Median Race Result Position per Driver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/>
          <a:srcRect/>
          <a:stretch/>
        </p:blipFill>
        <p:spPr>
          <a:xfrm>
            <a:off x="1855440" y="710415"/>
            <a:ext cx="6976870" cy="425547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/>
          <p:nvPr/>
        </p:nvSpPr>
        <p:spPr>
          <a:xfrm>
            <a:off x="2004300" y="2409900"/>
            <a:ext cx="6760500" cy="16125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311700" y="619500"/>
            <a:ext cx="1504800" cy="3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Proxima Nova"/>
                <a:ea typeface="Proxima Nova"/>
                <a:cs typeface="Proxima Nova"/>
                <a:sym typeface="Proxima Nova"/>
              </a:rPr>
              <a:t>*Drivers in the top 10 on average: </a:t>
            </a: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Hamilton, Albon, Sainz, Leclerc, Ricciardo, Alonso, Raikkonen, Norris, Verstappen, Vettel, Bottas, Perez, and </a:t>
            </a:r>
            <a:r>
              <a:rPr lang="en" sz="1100" b="1">
                <a:latin typeface="Proxima Nova"/>
                <a:ea typeface="Proxima Nova"/>
                <a:cs typeface="Proxima Nova"/>
                <a:sym typeface="Proxima Nova"/>
              </a:rPr>
              <a:t>Ocon.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*current 2022 drivers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311700" y="33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Driver performance (position) 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114525" y="1152475"/>
            <a:ext cx="2720100" cy="3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❖"/>
            </a:pPr>
            <a:r>
              <a:rPr lang="en" sz="1300" dirty="0">
                <a:latin typeface="Proxima Nova"/>
                <a:ea typeface="Proxima Nova"/>
                <a:cs typeface="Proxima Nova"/>
                <a:sym typeface="Proxima Nova"/>
              </a:rPr>
              <a:t>Most drivers average losing their starting grid positions.</a:t>
            </a:r>
            <a:endParaRPr sz="13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❖"/>
            </a:pPr>
            <a:r>
              <a:rPr lang="en" sz="1300" dirty="0">
                <a:latin typeface="Proxima Nova"/>
                <a:ea typeface="Proxima Nova"/>
                <a:cs typeface="Proxima Nova"/>
                <a:sym typeface="Proxima Nova"/>
              </a:rPr>
              <a:t>Hamilton, Bottas, Leclerc, Vettel, </a:t>
            </a:r>
            <a:r>
              <a:rPr lang="en" sz="1300" dirty="0" err="1">
                <a:latin typeface="Proxima Nova"/>
                <a:ea typeface="Proxima Nova"/>
                <a:cs typeface="Proxima Nova"/>
                <a:sym typeface="Proxima Nova"/>
              </a:rPr>
              <a:t>Sainz</a:t>
            </a:r>
            <a:r>
              <a:rPr lang="en" sz="1300" dirty="0">
                <a:latin typeface="Proxima Nova"/>
                <a:ea typeface="Proxima Nova"/>
                <a:cs typeface="Proxima Nova"/>
                <a:sym typeface="Proxima Nova"/>
              </a:rPr>
              <a:t>, and </a:t>
            </a:r>
            <a:r>
              <a:rPr lang="en" sz="1300" dirty="0" err="1">
                <a:latin typeface="Proxima Nova"/>
                <a:ea typeface="Proxima Nova"/>
                <a:cs typeface="Proxima Nova"/>
                <a:sym typeface="Proxima Nova"/>
              </a:rPr>
              <a:t>Tsunoda</a:t>
            </a:r>
            <a:r>
              <a:rPr lang="en" sz="1300" dirty="0">
                <a:latin typeface="Proxima Nova"/>
                <a:ea typeface="Proxima Nova"/>
                <a:cs typeface="Proxima Nova"/>
                <a:sym typeface="Proxima Nova"/>
              </a:rPr>
              <a:t> on average keep their position (consistent).</a:t>
            </a:r>
            <a:endParaRPr sz="13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❖"/>
            </a:pPr>
            <a:r>
              <a:rPr lang="en" sz="1300" dirty="0">
                <a:latin typeface="Proxima Nova"/>
                <a:ea typeface="Proxima Nova"/>
                <a:cs typeface="Proxima Nova"/>
                <a:sym typeface="Proxima Nova"/>
              </a:rPr>
              <a:t>Mark Webber and Michael Schumacher tend to move up positions for the years still raced in (high performing).</a:t>
            </a:r>
            <a:endParaRPr sz="13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dirty="0">
                <a:latin typeface="Proxima Nova"/>
                <a:ea typeface="Proxima Nova"/>
                <a:cs typeface="Proxima Nova"/>
                <a:sym typeface="Proxima Nova"/>
              </a:rPr>
              <a:t>Note: Webber and Schumacher did not participate in all years from 2012-2021.</a:t>
            </a:r>
            <a:endParaRPr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Insights: </a:t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050" y="973050"/>
            <a:ext cx="6207225" cy="38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So who is…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63" name="Google Shape;263;p35"/>
          <p:cNvGraphicFramePr/>
          <p:nvPr/>
        </p:nvGraphicFramePr>
        <p:xfrm>
          <a:off x="952500" y="1508890"/>
          <a:ext cx="7239000" cy="2292700"/>
        </p:xfrm>
        <a:graphic>
          <a:graphicData uri="http://schemas.openxmlformats.org/drawingml/2006/table">
            <a:tbl>
              <a:tblPr>
                <a:noFill/>
                <a:tableStyleId>{857BC662-7144-483F-A3B0-903163D08954}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Best Performing Driver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Lewis Hamilton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Best Performing Team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Mercedes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 Consistent Driver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Lewis Hamilton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 Consistent Team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Mercedes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Aim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Formula 1 is a decades-old motorsport championship with a long history of innovation within motorsport. With the release of Netflix’s ‘Drive To Survive’, the past 5 years has seen as growing interest in the sport.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 is known that there are many factors that determine the outcome of every race. Our aim is to provide insight on some factors that have strong influences on race outcomes.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812" y="551720"/>
            <a:ext cx="4600224" cy="1151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075" y="1742969"/>
            <a:ext cx="2519650" cy="3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025" y="2254294"/>
            <a:ext cx="4007765" cy="269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Recommendations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&amp; Future Work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❖"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Compute for the performance of driver using their Time_or_Retired data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➢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Convert all values to mm:ss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➢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Replace +x laps (+1 lap, +2 laps) to the average time of the position 1 driver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❖"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Enrich dataset with engine name and check the performance based on the time and position finished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❖"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Predict the positions drivers will finish based on past results for each grand prix (country)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Proxima Nova"/>
                <a:ea typeface="Proxima Nova"/>
                <a:cs typeface="Proxima Nova"/>
                <a:sym typeface="Proxima Nova"/>
              </a:rPr>
              <a:t>Q&amp;A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Business Value</a:t>
            </a:r>
            <a:endParaRPr b="1"/>
          </a:p>
        </p:txBody>
      </p:sp>
      <p:grpSp>
        <p:nvGrpSpPr>
          <p:cNvPr id="71" name="Google Shape;71;p15"/>
          <p:cNvGrpSpPr/>
          <p:nvPr/>
        </p:nvGrpSpPr>
        <p:grpSpPr>
          <a:xfrm>
            <a:off x="992448" y="1107495"/>
            <a:ext cx="7159103" cy="3646861"/>
            <a:chOff x="1646175" y="2490584"/>
            <a:chExt cx="5957975" cy="1953745"/>
          </a:xfrm>
        </p:grpSpPr>
        <p:grpSp>
          <p:nvGrpSpPr>
            <p:cNvPr id="72" name="Google Shape;72;p15"/>
            <p:cNvGrpSpPr/>
            <p:nvPr/>
          </p:nvGrpSpPr>
          <p:grpSpPr>
            <a:xfrm>
              <a:off x="1646175" y="3800829"/>
              <a:ext cx="5957975" cy="643500"/>
              <a:chOff x="1593000" y="2322568"/>
              <a:chExt cx="5957975" cy="643500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Betting</a:t>
                </a:r>
                <a:endParaRPr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Find out which driver would most likely win or place in the top 3 in a Grand Prix</a:t>
                </a:r>
                <a:endParaRPr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Find out which team/driver would win championship</a:t>
                </a:r>
                <a:endParaRPr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0" name="Google Shape;80;p15"/>
            <p:cNvGrpSpPr/>
            <p:nvPr/>
          </p:nvGrpSpPr>
          <p:grpSpPr>
            <a:xfrm>
              <a:off x="1646175" y="3145711"/>
              <a:ext cx="5957975" cy="643500"/>
              <a:chOff x="1593000" y="2322568"/>
              <a:chExt cx="5957975" cy="643500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Sponsorships</a:t>
                </a:r>
                <a:endParaRPr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Find which driver/team would have the potential to increase their brand awareness</a:t>
                </a:r>
                <a:endParaRPr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>
              <a:off x="1646175" y="2490584"/>
              <a:ext cx="5957975" cy="643500"/>
              <a:chOff x="1593000" y="2322568"/>
              <a:chExt cx="5957975" cy="643500"/>
            </a:xfrm>
          </p:grpSpPr>
          <p:sp>
            <p:nvSpPr>
              <p:cNvPr id="89" name="Google Shape;89;p15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Team Investors</a:t>
                </a:r>
                <a:endParaRPr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Find which teams would yield highest ROI</a:t>
                </a:r>
                <a:endParaRPr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1200"/>
                  <a:buFont typeface="Roboto"/>
                  <a:buChar char="●"/>
                </a:pPr>
                <a:r>
                  <a:rPr lang="en" sz="120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Find which teams perform most consistently for long-term investment</a:t>
                </a:r>
                <a:endParaRPr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Scraping Process</a:t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120" name="Google Shape;120;p1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Step 3</a:t>
              </a:r>
              <a:endPara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Loop through each </a:t>
              </a:r>
              <a:r>
                <a:rPr lang="en" b="1" u="sng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starting grid </a:t>
              </a: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per year and country.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2" name="Google Shape;122;p18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123" name="Google Shape;123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Step 1</a:t>
              </a:r>
              <a:endPara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Collect all links for race results and starting grid per year per country.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126" name="Google Shape;126;p1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Step 2</a:t>
              </a:r>
              <a:endPara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Loop through each </a:t>
              </a:r>
              <a:r>
                <a:rPr lang="en" b="1" u="sng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race result</a:t>
              </a:r>
              <a:r>
                <a:rPr lang="en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for per year and country. 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300" y="3374795"/>
            <a:ext cx="4454750" cy="12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34593"/>
          <a:stretch/>
        </p:blipFill>
        <p:spPr>
          <a:xfrm>
            <a:off x="474100" y="3302771"/>
            <a:ext cx="1249775" cy="14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6539475" y="3101175"/>
            <a:ext cx="2335200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Libraries:</a:t>
            </a:r>
            <a:endParaRPr sz="10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Char char="❖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Beautiful Soup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Char char="❖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Matplotlib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Char char="❖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Seaborn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Char char="❖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Numpy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Char char="❖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Pandas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Char char="❖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Requests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Char char="❖"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Python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Data Preprocessing and Cleaning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552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Change Driver Names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Add last sprint results for 2021 Brazil, Italy, and UK into starting grid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dataframe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Change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Driver_No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Starting_Grid_Pos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Race_Result_Pos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, Age, Points, Laps into integer types.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Replace NC, EX, and DQ to DNF in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Race_Results_Pos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Replace ‘70th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Anniv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’ Country to Great Britain, ‘Europe’ to Spain, and ‘Eifel’ to Germany.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Merge starting grid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dataframe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with race result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dataframe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(outer merge on common columns).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Remove ‘DNF’ and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NaN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values from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Race_Results_Pos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Starting_Grid_Pos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 in merged </a:t>
            </a:r>
            <a:r>
              <a:rPr lang="en" sz="1000" dirty="0" err="1">
                <a:latin typeface="Proxima Nova"/>
                <a:ea typeface="Proxima Nova"/>
                <a:cs typeface="Proxima Nova"/>
                <a:sym typeface="Proxima Nova"/>
              </a:rPr>
              <a:t>dataframe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504" y="1299150"/>
            <a:ext cx="5295849" cy="31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 rot="2700000">
            <a:off x="4299546" y="3995669"/>
            <a:ext cx="225708" cy="225708"/>
          </a:xfrm>
          <a:prstGeom prst="plus">
            <a:avLst>
              <a:gd name="adj" fmla="val 43916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 rot="2700000">
            <a:off x="8229446" y="3995669"/>
            <a:ext cx="225708" cy="225708"/>
          </a:xfrm>
          <a:prstGeom prst="plus">
            <a:avLst>
              <a:gd name="adj" fmla="val 43916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Final Dataframe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311700" y="3446725"/>
            <a:ext cx="3090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15 columns, 3352 rows after removal of NaN and DNF values from race result position and starting grid position.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63" y="1017725"/>
            <a:ext cx="8881275" cy="21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911" y="3325812"/>
            <a:ext cx="2070175" cy="15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2021 had 3 sprint races in lieu of the traditional qualifying round; data could not be web scraped automatically as previous years.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∴ Brazil, Great Britain, and Italy have missing starting grid times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Constant changing teams, team names, and drivers. Teams enter/leave the competition, drivers retire, new drivers join, etc.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Converting Time_or_Retired laps to seconds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Missing data 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150" y="762525"/>
            <a:ext cx="4527598" cy="191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8187075" y="1612600"/>
            <a:ext cx="645300" cy="10545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6645350" y="1311350"/>
            <a:ext cx="2187000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No qualifying time data for starting grid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601" y="2790800"/>
            <a:ext cx="3666700" cy="21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8341700" y="4665675"/>
            <a:ext cx="210600" cy="230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5604375" y="2949675"/>
            <a:ext cx="353700" cy="18639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6378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Driver Distribution across 2012 to 2021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412950" y="992395"/>
            <a:ext cx="85725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Driver distribution is not uniform; some have competed much more between 2012 - 2021 than others.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13" y="1468800"/>
            <a:ext cx="8289172" cy="31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>
            <a:spLocks noGrp="1"/>
          </p:cNvSpPr>
          <p:nvPr>
            <p:ph type="body" idx="2"/>
          </p:nvPr>
        </p:nvSpPr>
        <p:spPr>
          <a:xfrm>
            <a:off x="412950" y="4646049"/>
            <a:ext cx="85725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Possibility of data being biased toward/against drivers that have participated more/less, respectively.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311700" y="560200"/>
            <a:ext cx="332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Age of driver distribution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2"/>
          </p:nvPr>
        </p:nvSpPr>
        <p:spPr>
          <a:xfrm>
            <a:off x="311700" y="4276275"/>
            <a:ext cx="85206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Distribution is not perfectly normal, and has a slight skew toward younger drivers.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7999"/>
            <a:ext cx="8520602" cy="280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1410</Words>
  <Application>Microsoft Macintosh PowerPoint</Application>
  <PresentationFormat>On-screen Show (16:9)</PresentationFormat>
  <Paragraphs>132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</vt:lpstr>
      <vt:lpstr>Roboto Thin</vt:lpstr>
      <vt:lpstr>Proxima Nova</vt:lpstr>
      <vt:lpstr>Roboto Medium</vt:lpstr>
      <vt:lpstr>Arial</vt:lpstr>
      <vt:lpstr>Simple Light</vt:lpstr>
      <vt:lpstr>Web Scraping Project</vt:lpstr>
      <vt:lpstr>Aim</vt:lpstr>
      <vt:lpstr>Business Value</vt:lpstr>
      <vt:lpstr>Scraping Process</vt:lpstr>
      <vt:lpstr>Data Preprocessing and Cleaning</vt:lpstr>
      <vt:lpstr>Final Dataframe</vt:lpstr>
      <vt:lpstr>Challenges</vt:lpstr>
      <vt:lpstr>Driver Distribution across 2012 to 2021</vt:lpstr>
      <vt:lpstr>Age of driver distribution</vt:lpstr>
      <vt:lpstr>Distribution of data</vt:lpstr>
      <vt:lpstr>Heatmap correlation across numerical variables</vt:lpstr>
      <vt:lpstr>Starting Grid Position and Race Result Position</vt:lpstr>
      <vt:lpstr>Median age of driver and grid position</vt:lpstr>
      <vt:lpstr>Driver and team performance (points)</vt:lpstr>
      <vt:lpstr>Driver and team performance (points)</vt:lpstr>
      <vt:lpstr>Median Starting Grid Position per Driver</vt:lpstr>
      <vt:lpstr>Median Race Result Position per Driver</vt:lpstr>
      <vt:lpstr>Driver performance (position) </vt:lpstr>
      <vt:lpstr>So who is…</vt:lpstr>
      <vt:lpstr>Recommendations &amp; 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Project</dc:title>
  <cp:lastModifiedBy>Prerna ROY</cp:lastModifiedBy>
  <cp:revision>8</cp:revision>
  <dcterms:modified xsi:type="dcterms:W3CDTF">2022-07-17T15:36:34Z</dcterms:modified>
</cp:coreProperties>
</file>