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59" r:id="rId6"/>
    <p:sldId id="262" r:id="rId7"/>
    <p:sldId id="263" r:id="rId8"/>
    <p:sldId id="264" r:id="rId9"/>
    <p:sldId id="265" r:id="rId10"/>
    <p:sldId id="266" r:id="rId11"/>
    <p:sldId id="267" r:id="rId12"/>
    <p:sldId id="270" r:id="rId13"/>
    <p:sldId id="272" r:id="rId14"/>
    <p:sldId id="275" r:id="rId15"/>
    <p:sldId id="273" r:id="rId16"/>
    <p:sldId id="274" r:id="rId17"/>
    <p:sldId id="276" r:id="rId18"/>
    <p:sldId id="277" r:id="rId19"/>
    <p:sldId id="280" r:id="rId20"/>
    <p:sldId id="279" r:id="rId21"/>
    <p:sldId id="278" r:id="rId22"/>
    <p:sldId id="281" r:id="rId23"/>
    <p:sldId id="282" r:id="rId24"/>
    <p:sldId id="283" r:id="rId25"/>
    <p:sldId id="284" r:id="rId26"/>
    <p:sldId id="287" r:id="rId27"/>
    <p:sldId id="285" r:id="rId28"/>
    <p:sldId id="286" r:id="rId29"/>
    <p:sldId id="288" r:id="rId30"/>
    <p:sldId id="289" r:id="rId31"/>
    <p:sldId id="290" r:id="rId32"/>
    <p:sldId id="291" r:id="rId33"/>
    <p:sldId id="29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4/17/2022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Ratings Project</a:t>
            </a:r>
          </a:p>
        </p:txBody>
      </p:sp>
      <p:sp>
        <p:nvSpPr>
          <p:cNvPr id="3" name="Subtitle 2"/>
          <p:cNvSpPr>
            <a:spLocks noGrp="1"/>
          </p:cNvSpPr>
          <p:nvPr>
            <p:ph type="subTitle" idx="1"/>
          </p:nvPr>
        </p:nvSpPr>
        <p:spPr/>
        <p:txBody>
          <a:bodyPr/>
          <a:lstStyle/>
          <a:p>
            <a:endParaRPr lang="en-IN" dirty="0"/>
          </a:p>
          <a:p>
            <a:r>
              <a:rPr lang="en-IN" dirty="0"/>
              <a:t>Submitted by-: Prerna Sharma</a:t>
            </a:r>
          </a:p>
          <a:p>
            <a:endParaRPr lang="en-IN" dirty="0"/>
          </a:p>
        </p:txBody>
      </p:sp>
    </p:spTree>
    <p:extLst>
      <p:ext uri="{BB962C8B-B14F-4D97-AF65-F5344CB8AC3E}">
        <p14:creationId xmlns:p14="http://schemas.microsoft.com/office/powerpoint/2010/main" val="644035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2">
                    <a:lumMod val="25000"/>
                  </a:schemeClr>
                </a:solidFill>
              </a:rPr>
              <a:t>Pre-processing using Natural Language Processing (NLP): </a:t>
            </a:r>
            <a:br>
              <a:rPr lang="en-US" b="1" dirty="0">
                <a:solidFill>
                  <a:schemeClr val="tx2">
                    <a:lumMod val="25000"/>
                  </a:schemeClr>
                </a:solidFill>
                <a:latin typeface="Inria Serif" panose="020B0604020202020204" charset="0"/>
              </a:rPr>
            </a:br>
            <a:endParaRPr lang="en-IN" dirty="0"/>
          </a:p>
        </p:txBody>
      </p:sp>
      <p:sp>
        <p:nvSpPr>
          <p:cNvPr id="3" name="Content Placeholder 2"/>
          <p:cNvSpPr>
            <a:spLocks noGrp="1"/>
          </p:cNvSpPr>
          <p:nvPr>
            <p:ph idx="1"/>
          </p:nvPr>
        </p:nvSpPr>
        <p:spPr/>
        <p:txBody>
          <a:bodyPr>
            <a:normAutofit fontScale="85000" lnSpcReduction="20000"/>
          </a:bodyPr>
          <a:lstStyle/>
          <a:p>
            <a:endParaRPr lang="en-US" b="1" dirty="0">
              <a:solidFill>
                <a:schemeClr val="tx1">
                  <a:lumMod val="50000"/>
                </a:schemeClr>
              </a:solidFill>
              <a:latin typeface="Goudy Old Style" panose="02020502050305020303" pitchFamily="18" charset="0"/>
            </a:endParaRPr>
          </a:p>
          <a:p>
            <a:pPr marL="0" indent="0" algn="just">
              <a:buNone/>
            </a:pPr>
            <a:r>
              <a:rPr lang="en-US" dirty="0">
                <a:solidFill>
                  <a:schemeClr val="tx1">
                    <a:lumMod val="50000"/>
                  </a:schemeClr>
                </a:solidFill>
              </a:rPr>
              <a:t>We cleaned the data using regex, matching patterns in the comments and replacing them with more organized counterparts. Cleaner data leads to a more efficient model and higher accuracy. Following steps are involved: </a:t>
            </a:r>
          </a:p>
          <a:p>
            <a:pPr marL="0" indent="0">
              <a:buNone/>
            </a:pPr>
            <a:endParaRPr lang="en-IN" dirty="0">
              <a:solidFill>
                <a:schemeClr val="tx1">
                  <a:lumMod val="50000"/>
                </a:schemeClr>
              </a:solidFill>
            </a:endParaRPr>
          </a:p>
          <a:p>
            <a:pPr marL="0" indent="0">
              <a:buNone/>
            </a:pPr>
            <a:r>
              <a:rPr lang="en-US" dirty="0">
                <a:solidFill>
                  <a:schemeClr val="tx1">
                    <a:lumMod val="50000"/>
                  </a:schemeClr>
                </a:solidFill>
              </a:rPr>
              <a:t>1. Removing Punctuations and other special characters </a:t>
            </a:r>
          </a:p>
          <a:p>
            <a:pPr marL="0" indent="0">
              <a:buNone/>
            </a:pPr>
            <a:r>
              <a:rPr lang="en-US" dirty="0">
                <a:solidFill>
                  <a:schemeClr val="tx1">
                    <a:lumMod val="50000"/>
                  </a:schemeClr>
                </a:solidFill>
              </a:rPr>
              <a:t>2. Splitting the comments into individual words </a:t>
            </a:r>
          </a:p>
          <a:p>
            <a:pPr marL="0" indent="0">
              <a:buNone/>
            </a:pPr>
            <a:r>
              <a:rPr lang="en-IN" dirty="0">
                <a:solidFill>
                  <a:schemeClr val="tx1">
                    <a:lumMod val="50000"/>
                  </a:schemeClr>
                </a:solidFill>
              </a:rPr>
              <a:t>3. Removing Stop Words </a:t>
            </a:r>
          </a:p>
          <a:p>
            <a:pPr marL="0" indent="0">
              <a:buNone/>
            </a:pPr>
            <a:endParaRPr lang="en-IN" dirty="0">
              <a:solidFill>
                <a:schemeClr val="tx1">
                  <a:lumMod val="50000"/>
                </a:schemeClr>
              </a:solidFill>
            </a:endParaRPr>
          </a:p>
          <a:p>
            <a:pPr marL="0" indent="0" algn="just">
              <a:buNone/>
            </a:pPr>
            <a:r>
              <a:rPr lang="en-US" dirty="0">
                <a:solidFill>
                  <a:schemeClr val="tx1">
                    <a:lumMod val="50000"/>
                  </a:schemeClr>
                </a:solidFill>
              </a:rPr>
              <a:t>There is a corpus of stop-words, that are high-frequency words such as "the", "to" and "also", and that we sometimes want to litter out of a document before further processing. Stop-words usually have little lexical content, don’t alter the general meaning of a sentence and their presence in a text fails to distinguish it from other texts. We used the one from Natural Language Toolkit a leading platform for building Python programs to work with human language. </a:t>
            </a:r>
          </a:p>
          <a:p>
            <a:pPr marL="0" indent="0">
              <a:buNone/>
            </a:pPr>
            <a:endParaRPr lang="en-IN" dirty="0">
              <a:solidFill>
                <a:schemeClr val="tx1">
                  <a:lumMod val="50000"/>
                </a:schemeClr>
              </a:solidFill>
            </a:endParaRPr>
          </a:p>
          <a:p>
            <a:endParaRPr lang="en-IN" dirty="0"/>
          </a:p>
        </p:txBody>
      </p:sp>
    </p:spTree>
    <p:extLst>
      <p:ext uri="{BB962C8B-B14F-4D97-AF65-F5344CB8AC3E}">
        <p14:creationId xmlns:p14="http://schemas.microsoft.com/office/powerpoint/2010/main" val="24114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Terms of NLP</a:t>
            </a:r>
          </a:p>
        </p:txBody>
      </p:sp>
      <p:sp>
        <p:nvSpPr>
          <p:cNvPr id="3" name="Content Placeholder 2"/>
          <p:cNvSpPr>
            <a:spLocks noGrp="1"/>
          </p:cNvSpPr>
          <p:nvPr>
            <p:ph idx="1"/>
          </p:nvPr>
        </p:nvSpPr>
        <p:spPr/>
        <p:txBody>
          <a:bodyPr>
            <a:noAutofit/>
          </a:bodyPr>
          <a:lstStyle/>
          <a:p>
            <a:pPr marL="0" indent="0" algn="just">
              <a:buNone/>
            </a:pPr>
            <a:r>
              <a:rPr lang="en-US" sz="1500" dirty="0">
                <a:solidFill>
                  <a:schemeClr val="tx1">
                    <a:lumMod val="50000"/>
                  </a:schemeClr>
                </a:solidFill>
              </a:rPr>
              <a:t>Stemming is the process of converting inflected/derived words to their word stem or the root form. Basically, a large number of similar origin words are converted to the same word. E.g., words like "stems", "stemmer", "stemming", "stemmed" as based on "stem". This helps in achieving the training process with a better accuracy.</a:t>
            </a:r>
          </a:p>
          <a:p>
            <a:pPr marL="0" indent="0" algn="just">
              <a:buNone/>
            </a:pPr>
            <a:r>
              <a:rPr lang="en-US" sz="1500" dirty="0">
                <a:solidFill>
                  <a:schemeClr val="tx1">
                    <a:lumMod val="50000"/>
                  </a:schemeClr>
                </a:solidFill>
              </a:rPr>
              <a:t>Lemmatizing is the process of grouping together the inflected forms of a word so they can be analyzed as a single item. This is quite similar to stemming in its working but differs since it depends on correctly identifying the intended part of speech and meaning of a word in a sentence, as well as within the larger context surrounding that sentence, such as neighboring sentences or even an entire document.  </a:t>
            </a:r>
          </a:p>
          <a:p>
            <a:pPr marL="0" indent="0" algn="just">
              <a:buNone/>
            </a:pPr>
            <a:r>
              <a:rPr lang="en-US" sz="1500" dirty="0">
                <a:solidFill>
                  <a:schemeClr val="tx1">
                    <a:lumMod val="50000"/>
                  </a:schemeClr>
                </a:solidFill>
              </a:rPr>
              <a:t>Then, we will be processing the review and assigning the updated review in the data frame</a:t>
            </a:r>
          </a:p>
          <a:p>
            <a:pPr marL="0" indent="0" algn="just">
              <a:buNone/>
            </a:pPr>
            <a:r>
              <a:rPr lang="en-US" sz="1500" dirty="0">
                <a:solidFill>
                  <a:schemeClr val="tx1">
                    <a:lumMod val="50000"/>
                  </a:schemeClr>
                </a:solidFill>
              </a:rPr>
              <a:t> Finally, we </a:t>
            </a:r>
            <a:r>
              <a:rPr lang="en-US" sz="1500" dirty="0"/>
              <a:t>get</a:t>
            </a:r>
            <a:r>
              <a:rPr lang="en-US" sz="1500" dirty="0">
                <a:solidFill>
                  <a:srgbClr val="000000"/>
                </a:solidFill>
              </a:rPr>
              <a:t> sense of words for all ratings using </a:t>
            </a:r>
            <a:r>
              <a:rPr lang="en-US" sz="1500" dirty="0" err="1">
                <a:solidFill>
                  <a:srgbClr val="000000"/>
                </a:solidFill>
              </a:rPr>
              <a:t>WordCloud</a:t>
            </a:r>
            <a:r>
              <a:rPr lang="en-US" sz="1500" dirty="0"/>
              <a:t>. </a:t>
            </a:r>
            <a:r>
              <a:rPr lang="en-US" sz="1500" dirty="0">
                <a:solidFill>
                  <a:srgbClr val="000000"/>
                </a:solidFill>
              </a:rPr>
              <a:t>Word Cloud is a data visualization technique used for representing text data in which the size of each word indicates its frequency or importance. </a:t>
            </a:r>
          </a:p>
          <a:p>
            <a:pPr marL="0" indent="0">
              <a:buNone/>
            </a:pPr>
            <a:endParaRPr lang="en-IN" sz="1500" dirty="0"/>
          </a:p>
        </p:txBody>
      </p:sp>
    </p:spTree>
    <p:extLst>
      <p:ext uri="{BB962C8B-B14F-4D97-AF65-F5344CB8AC3E}">
        <p14:creationId xmlns:p14="http://schemas.microsoft.com/office/powerpoint/2010/main" val="4125230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Ratings And Reviews </a:t>
            </a:r>
          </a:p>
        </p:txBody>
      </p:sp>
      <p:pic>
        <p:nvPicPr>
          <p:cNvPr id="4" name="Content Placeholder 3"/>
          <p:cNvPicPr>
            <a:picLocks noGrp="1" noChangeAspect="1"/>
          </p:cNvPicPr>
          <p:nvPr>
            <p:ph idx="1"/>
          </p:nvPr>
        </p:nvPicPr>
        <p:blipFill>
          <a:blip r:embed="rId2"/>
          <a:stretch>
            <a:fillRect/>
          </a:stretch>
        </p:blipFill>
        <p:spPr>
          <a:xfrm>
            <a:off x="2403567" y="1580607"/>
            <a:ext cx="7889964" cy="4676502"/>
          </a:xfrm>
          <a:prstGeom prst="rect">
            <a:avLst/>
          </a:prstGeom>
        </p:spPr>
      </p:pic>
    </p:spTree>
    <p:extLst>
      <p:ext uri="{BB962C8B-B14F-4D97-AF65-F5344CB8AC3E}">
        <p14:creationId xmlns:p14="http://schemas.microsoft.com/office/powerpoint/2010/main" val="282501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43100" y="171450"/>
            <a:ext cx="8305800" cy="6515100"/>
          </a:xfrm>
          <a:prstGeom prst="rect">
            <a:avLst/>
          </a:prstGeom>
        </p:spPr>
      </p:pic>
    </p:spTree>
    <p:extLst>
      <p:ext uri="{BB962C8B-B14F-4D97-AF65-F5344CB8AC3E}">
        <p14:creationId xmlns:p14="http://schemas.microsoft.com/office/powerpoint/2010/main" val="1534004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8337" y="200025"/>
            <a:ext cx="8315325" cy="6457950"/>
          </a:xfrm>
          <a:prstGeom prst="rect">
            <a:avLst/>
          </a:prstGeom>
        </p:spPr>
      </p:pic>
    </p:spTree>
    <p:extLst>
      <p:ext uri="{BB962C8B-B14F-4D97-AF65-F5344CB8AC3E}">
        <p14:creationId xmlns:p14="http://schemas.microsoft.com/office/powerpoint/2010/main" val="3810026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14550" y="280987"/>
            <a:ext cx="7962900" cy="6296025"/>
          </a:xfrm>
          <a:prstGeom prst="rect">
            <a:avLst/>
          </a:prstGeom>
        </p:spPr>
      </p:pic>
    </p:spTree>
    <p:extLst>
      <p:ext uri="{BB962C8B-B14F-4D97-AF65-F5344CB8AC3E}">
        <p14:creationId xmlns:p14="http://schemas.microsoft.com/office/powerpoint/2010/main" val="3933400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62162" y="128587"/>
            <a:ext cx="8067675" cy="6600825"/>
          </a:xfrm>
          <a:prstGeom prst="rect">
            <a:avLst/>
          </a:prstGeom>
        </p:spPr>
      </p:pic>
    </p:spTree>
    <p:extLst>
      <p:ext uri="{BB962C8B-B14F-4D97-AF65-F5344CB8AC3E}">
        <p14:creationId xmlns:p14="http://schemas.microsoft.com/office/powerpoint/2010/main" val="1605260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628900" y="2534194"/>
            <a:ext cx="6934200" cy="2325189"/>
          </a:xfrm>
          <a:prstGeom prst="rect">
            <a:avLst/>
          </a:prstGeom>
        </p:spPr>
      </p:pic>
    </p:spTree>
    <p:extLst>
      <p:ext uri="{BB962C8B-B14F-4D97-AF65-F5344CB8AC3E}">
        <p14:creationId xmlns:p14="http://schemas.microsoft.com/office/powerpoint/2010/main" val="487937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057" y="953589"/>
            <a:ext cx="8020594" cy="1477328"/>
          </a:xfrm>
          <a:prstGeom prst="rect">
            <a:avLst/>
          </a:prstGeom>
          <a:noFill/>
        </p:spPr>
        <p:txBody>
          <a:bodyPr wrap="square" rtlCol="0">
            <a:spAutoFit/>
          </a:bodyPr>
          <a:lstStyle/>
          <a:p>
            <a:r>
              <a:rPr lang="en-IN" sz="5400" dirty="0"/>
              <a:t>Feature Selection-:</a:t>
            </a:r>
          </a:p>
          <a:p>
            <a:endParaRPr lang="en-IN" dirty="0"/>
          </a:p>
          <a:p>
            <a:r>
              <a:rPr lang="en-IN" dirty="0"/>
              <a:t>Here we have converted our text into the numeric form.</a:t>
            </a:r>
          </a:p>
        </p:txBody>
      </p:sp>
      <p:pic>
        <p:nvPicPr>
          <p:cNvPr id="3" name="Picture 2"/>
          <p:cNvPicPr>
            <a:picLocks noChangeAspect="1"/>
          </p:cNvPicPr>
          <p:nvPr/>
        </p:nvPicPr>
        <p:blipFill>
          <a:blip r:embed="rId2"/>
          <a:stretch>
            <a:fillRect/>
          </a:stretch>
        </p:blipFill>
        <p:spPr>
          <a:xfrm>
            <a:off x="3357154" y="1944868"/>
            <a:ext cx="5408023" cy="3567658"/>
          </a:xfrm>
          <a:prstGeom prst="rect">
            <a:avLst/>
          </a:prstGeom>
        </p:spPr>
      </p:pic>
    </p:spTree>
    <p:extLst>
      <p:ext uri="{BB962C8B-B14F-4D97-AF65-F5344CB8AC3E}">
        <p14:creationId xmlns:p14="http://schemas.microsoft.com/office/powerpoint/2010/main" val="2804038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1864" y="287383"/>
            <a:ext cx="8817428" cy="923330"/>
          </a:xfrm>
          <a:prstGeom prst="rect">
            <a:avLst/>
          </a:prstGeom>
          <a:noFill/>
        </p:spPr>
        <p:txBody>
          <a:bodyPr wrap="square" rtlCol="0">
            <a:spAutoFit/>
          </a:bodyPr>
          <a:lstStyle/>
          <a:p>
            <a:r>
              <a:rPr lang="en-IN" sz="5400" dirty="0"/>
              <a:t>Hardware and Tools used</a:t>
            </a:r>
          </a:p>
        </p:txBody>
      </p:sp>
      <p:sp>
        <p:nvSpPr>
          <p:cNvPr id="3" name="TextBox 2"/>
          <p:cNvSpPr txBox="1"/>
          <p:nvPr/>
        </p:nvSpPr>
        <p:spPr>
          <a:xfrm>
            <a:off x="2377440" y="1920240"/>
            <a:ext cx="7707086" cy="1200329"/>
          </a:xfrm>
          <a:prstGeom prst="rect">
            <a:avLst/>
          </a:prstGeom>
          <a:noFill/>
        </p:spPr>
        <p:txBody>
          <a:bodyPr wrap="square" rtlCol="0">
            <a:spAutoFit/>
          </a:bodyPr>
          <a:lstStyle/>
          <a:p>
            <a:r>
              <a:rPr lang="en-IN" b="1" i="1"/>
              <a:t>HARDWARE:</a:t>
            </a:r>
            <a:endParaRPr lang="en-IN"/>
          </a:p>
          <a:p>
            <a:r>
              <a:rPr lang="en-IN"/>
              <a:t>HP ENVI X360AQ105X</a:t>
            </a:r>
          </a:p>
          <a:p>
            <a:r>
              <a:rPr lang="en-IN" b="1" i="1"/>
              <a:t>SOFTWARE:</a:t>
            </a:r>
            <a:endParaRPr lang="en-IN"/>
          </a:p>
          <a:p>
            <a:r>
              <a:rPr lang="en-IN"/>
              <a:t>Jupyter Notebook (Anaconda 3) – Python 3.7.6</a:t>
            </a:r>
          </a:p>
        </p:txBody>
      </p:sp>
    </p:spTree>
    <p:extLst>
      <p:ext uri="{BB962C8B-B14F-4D97-AF65-F5344CB8AC3E}">
        <p14:creationId xmlns:p14="http://schemas.microsoft.com/office/powerpoint/2010/main" val="3581570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2589212" y="1789611"/>
            <a:ext cx="8915400" cy="4121611"/>
          </a:xfrm>
        </p:spPr>
        <p:txBody>
          <a:bodyPr>
            <a:normAutofit fontScale="70000" lnSpcReduction="20000"/>
          </a:bodyPr>
          <a:lstStyle/>
          <a:p>
            <a:pPr algn="just">
              <a:buFont typeface="Wingdings" panose="05000000000000000000" pitchFamily="2" charset="2"/>
              <a:buChar char="v"/>
            </a:pPr>
            <a:r>
              <a:rPr lang="en-US" sz="2200" dirty="0">
                <a:solidFill>
                  <a:srgbClr val="000000"/>
                </a:solidFill>
              </a:rPr>
              <a:t>This is a Machine Learning Project performed on customer ratings and reviews. Reviews are processed using common NLP techniques. </a:t>
            </a:r>
          </a:p>
          <a:p>
            <a:pPr algn="just">
              <a:buFont typeface="Wingdings" panose="05000000000000000000" pitchFamily="2" charset="2"/>
              <a:buChar char="v"/>
            </a:pPr>
            <a:endParaRPr lang="en-IN" sz="2200" dirty="0">
              <a:solidFill>
                <a:srgbClr val="000000"/>
              </a:solidFill>
            </a:endParaRPr>
          </a:p>
          <a:p>
            <a:pPr algn="just">
              <a:buFont typeface="Wingdings" panose="05000000000000000000" pitchFamily="2" charset="2"/>
              <a:buChar char="v"/>
            </a:pPr>
            <a:r>
              <a:rPr lang="en-US" sz="2200" dirty="0">
                <a:solidFill>
                  <a:srgbClr val="000000"/>
                </a:solidFill>
              </a:rPr>
              <a:t> Millions of people use Amazon and </a:t>
            </a:r>
            <a:r>
              <a:rPr lang="en-US" sz="2200" dirty="0" err="1">
                <a:solidFill>
                  <a:srgbClr val="000000"/>
                </a:solidFill>
              </a:rPr>
              <a:t>Flipkart</a:t>
            </a:r>
            <a:r>
              <a:rPr lang="en-US" sz="2200" dirty="0">
                <a:solidFill>
                  <a:srgbClr val="000000"/>
                </a:solidFill>
              </a:rPr>
              <a:t> to buy products. For every product, people can rate and write a review and rate them. If a product is good, it gets a positive review and gets a higher star rating, similarly, if a product is bad, it gets a negative review and lower star rating. We predicted star rating automatically based on the product review. </a:t>
            </a:r>
          </a:p>
          <a:p>
            <a:pPr algn="just">
              <a:buFont typeface="Wingdings" panose="05000000000000000000" pitchFamily="2" charset="2"/>
              <a:buChar char="v"/>
            </a:pPr>
            <a:endParaRPr lang="en-IN" sz="2200" dirty="0">
              <a:solidFill>
                <a:srgbClr val="000000"/>
              </a:solidFill>
            </a:endParaRPr>
          </a:p>
          <a:p>
            <a:pPr algn="just">
              <a:buFont typeface="Wingdings" panose="05000000000000000000" pitchFamily="2" charset="2"/>
              <a:buChar char="v"/>
            </a:pPr>
            <a:r>
              <a:rPr lang="en-US" sz="2200" dirty="0">
                <a:solidFill>
                  <a:srgbClr val="000000"/>
                </a:solidFill>
              </a:rPr>
              <a:t> The range of star rating is 1 to 5. That means if the product review is negative, then it will get low star rating (possibly 1 or 2), if the product is average then it will get medium star rating (possibly 3), and if the product is good, then it will get higher star rating (possibly 4 or 5). </a:t>
            </a:r>
          </a:p>
          <a:p>
            <a:pPr algn="just">
              <a:buFont typeface="Wingdings" panose="05000000000000000000" pitchFamily="2" charset="2"/>
              <a:buChar char="v"/>
            </a:pPr>
            <a:endParaRPr lang="en-IN" sz="2200" dirty="0">
              <a:solidFill>
                <a:srgbClr val="000000"/>
              </a:solidFill>
            </a:endParaRPr>
          </a:p>
          <a:p>
            <a:pPr algn="just">
              <a:buFont typeface="Wingdings" panose="05000000000000000000" pitchFamily="2" charset="2"/>
              <a:buChar char="v"/>
            </a:pPr>
            <a:r>
              <a:rPr lang="en-US" sz="2200" dirty="0">
                <a:solidFill>
                  <a:srgbClr val="000000"/>
                </a:solidFill>
              </a:rPr>
              <a:t> This task is similar to Sentiment Analysis, but instead of predicting the positive and negative sentiment (sometimes neutral also), here we need to predict the rating. </a:t>
            </a:r>
          </a:p>
          <a:p>
            <a:pPr>
              <a:buFont typeface="Wingdings" panose="05000000000000000000" pitchFamily="2" charset="2"/>
              <a:buChar char="v"/>
            </a:pPr>
            <a:endParaRPr lang="en-IN" dirty="0"/>
          </a:p>
        </p:txBody>
      </p:sp>
    </p:spTree>
    <p:extLst>
      <p:ext uri="{BB962C8B-B14F-4D97-AF65-F5344CB8AC3E}">
        <p14:creationId xmlns:p14="http://schemas.microsoft.com/office/powerpoint/2010/main" val="6442431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63486" y="391886"/>
            <a:ext cx="9194754" cy="707886"/>
          </a:xfrm>
          <a:prstGeom prst="rect">
            <a:avLst/>
          </a:prstGeom>
          <a:noFill/>
        </p:spPr>
        <p:txBody>
          <a:bodyPr wrap="square" rtlCol="0">
            <a:spAutoFit/>
          </a:bodyPr>
          <a:lstStyle/>
          <a:p>
            <a:r>
              <a:rPr lang="en-IN" sz="4000" dirty="0"/>
              <a:t>Libraries Used</a:t>
            </a:r>
          </a:p>
        </p:txBody>
      </p:sp>
      <p:pic>
        <p:nvPicPr>
          <p:cNvPr id="3" name="Picture 2"/>
          <p:cNvPicPr>
            <a:picLocks noChangeAspect="1"/>
          </p:cNvPicPr>
          <p:nvPr/>
        </p:nvPicPr>
        <p:blipFill>
          <a:blip r:embed="rId2"/>
          <a:stretch>
            <a:fillRect/>
          </a:stretch>
        </p:blipFill>
        <p:spPr>
          <a:xfrm>
            <a:off x="1442765" y="981075"/>
            <a:ext cx="9515475" cy="5876925"/>
          </a:xfrm>
          <a:prstGeom prst="rect">
            <a:avLst/>
          </a:prstGeom>
        </p:spPr>
      </p:pic>
    </p:spTree>
    <p:extLst>
      <p:ext uri="{BB962C8B-B14F-4D97-AF65-F5344CB8AC3E}">
        <p14:creationId xmlns:p14="http://schemas.microsoft.com/office/powerpoint/2010/main" val="4247985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2491" y="692331"/>
            <a:ext cx="6257109" cy="923330"/>
          </a:xfrm>
          <a:prstGeom prst="rect">
            <a:avLst/>
          </a:prstGeom>
          <a:noFill/>
        </p:spPr>
        <p:txBody>
          <a:bodyPr wrap="square" rtlCol="0">
            <a:spAutoFit/>
          </a:bodyPr>
          <a:lstStyle/>
          <a:p>
            <a:r>
              <a:rPr lang="en-IN" sz="5400" dirty="0"/>
              <a:t>Model Building</a:t>
            </a:r>
          </a:p>
        </p:txBody>
      </p:sp>
      <p:pic>
        <p:nvPicPr>
          <p:cNvPr id="3" name="Picture 2"/>
          <p:cNvPicPr>
            <a:picLocks noChangeAspect="1"/>
          </p:cNvPicPr>
          <p:nvPr/>
        </p:nvPicPr>
        <p:blipFill>
          <a:blip r:embed="rId2"/>
          <a:stretch>
            <a:fillRect/>
          </a:stretch>
        </p:blipFill>
        <p:spPr>
          <a:xfrm>
            <a:off x="2481262" y="1590674"/>
            <a:ext cx="7229475" cy="3895725"/>
          </a:xfrm>
          <a:prstGeom prst="rect">
            <a:avLst/>
          </a:prstGeom>
        </p:spPr>
      </p:pic>
    </p:spTree>
    <p:extLst>
      <p:ext uri="{BB962C8B-B14F-4D97-AF65-F5344CB8AC3E}">
        <p14:creationId xmlns:p14="http://schemas.microsoft.com/office/powerpoint/2010/main" val="1630085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34205" y="1240971"/>
            <a:ext cx="9515475" cy="5426937"/>
          </a:xfrm>
          <a:prstGeom prst="rect">
            <a:avLst/>
          </a:prstGeom>
        </p:spPr>
      </p:pic>
      <p:sp>
        <p:nvSpPr>
          <p:cNvPr id="3" name="TextBox 2"/>
          <p:cNvSpPr txBox="1"/>
          <p:nvPr/>
        </p:nvSpPr>
        <p:spPr>
          <a:xfrm>
            <a:off x="1534206" y="274320"/>
            <a:ext cx="9399406" cy="923330"/>
          </a:xfrm>
          <a:prstGeom prst="rect">
            <a:avLst/>
          </a:prstGeom>
          <a:noFill/>
        </p:spPr>
        <p:txBody>
          <a:bodyPr wrap="square" rtlCol="0">
            <a:spAutoFit/>
          </a:bodyPr>
          <a:lstStyle/>
          <a:p>
            <a:r>
              <a:rPr lang="en-IN" sz="5400" dirty="0"/>
              <a:t>Evaluating the best Model</a:t>
            </a:r>
          </a:p>
        </p:txBody>
      </p:sp>
    </p:spTree>
    <p:extLst>
      <p:ext uri="{BB962C8B-B14F-4D97-AF65-F5344CB8AC3E}">
        <p14:creationId xmlns:p14="http://schemas.microsoft.com/office/powerpoint/2010/main" val="4083824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24297" y="313509"/>
            <a:ext cx="9324703" cy="923330"/>
          </a:xfrm>
          <a:prstGeom prst="rect">
            <a:avLst/>
          </a:prstGeom>
          <a:noFill/>
        </p:spPr>
        <p:txBody>
          <a:bodyPr wrap="square" rtlCol="0">
            <a:spAutoFit/>
          </a:bodyPr>
          <a:lstStyle/>
          <a:p>
            <a:r>
              <a:rPr lang="en-IN" sz="5400" dirty="0"/>
              <a:t>Figuring best among them</a:t>
            </a:r>
          </a:p>
        </p:txBody>
      </p:sp>
      <p:pic>
        <p:nvPicPr>
          <p:cNvPr id="3" name="Picture 2"/>
          <p:cNvPicPr>
            <a:picLocks noChangeAspect="1"/>
          </p:cNvPicPr>
          <p:nvPr/>
        </p:nvPicPr>
        <p:blipFill>
          <a:blip r:embed="rId2"/>
          <a:stretch>
            <a:fillRect/>
          </a:stretch>
        </p:blipFill>
        <p:spPr>
          <a:xfrm>
            <a:off x="1143000" y="1881187"/>
            <a:ext cx="9906000" cy="3095625"/>
          </a:xfrm>
          <a:prstGeom prst="rect">
            <a:avLst/>
          </a:prstGeom>
        </p:spPr>
      </p:pic>
    </p:spTree>
    <p:extLst>
      <p:ext uri="{BB962C8B-B14F-4D97-AF65-F5344CB8AC3E}">
        <p14:creationId xmlns:p14="http://schemas.microsoft.com/office/powerpoint/2010/main" val="34057744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5006" y="404949"/>
            <a:ext cx="8725988" cy="923330"/>
          </a:xfrm>
          <a:prstGeom prst="rect">
            <a:avLst/>
          </a:prstGeom>
          <a:noFill/>
        </p:spPr>
        <p:txBody>
          <a:bodyPr wrap="square" rtlCol="0">
            <a:spAutoFit/>
          </a:bodyPr>
          <a:lstStyle/>
          <a:p>
            <a:r>
              <a:rPr lang="en-IN" sz="5400" dirty="0" err="1"/>
              <a:t>HyperTuning</a:t>
            </a:r>
            <a:r>
              <a:rPr lang="en-IN" sz="5400" dirty="0"/>
              <a:t> The Model</a:t>
            </a:r>
          </a:p>
        </p:txBody>
      </p:sp>
      <p:pic>
        <p:nvPicPr>
          <p:cNvPr id="3" name="Picture 2"/>
          <p:cNvPicPr>
            <a:picLocks noChangeAspect="1"/>
          </p:cNvPicPr>
          <p:nvPr/>
        </p:nvPicPr>
        <p:blipFill>
          <a:blip r:embed="rId2"/>
          <a:stretch>
            <a:fillRect/>
          </a:stretch>
        </p:blipFill>
        <p:spPr>
          <a:xfrm>
            <a:off x="1117146" y="1637756"/>
            <a:ext cx="7269208" cy="4000500"/>
          </a:xfrm>
          <a:prstGeom prst="rect">
            <a:avLst/>
          </a:prstGeom>
        </p:spPr>
      </p:pic>
    </p:spTree>
    <p:extLst>
      <p:ext uri="{BB962C8B-B14F-4D97-AF65-F5344CB8AC3E}">
        <p14:creationId xmlns:p14="http://schemas.microsoft.com/office/powerpoint/2010/main" val="594735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86012" y="1509712"/>
            <a:ext cx="7419975" cy="3838575"/>
          </a:xfrm>
          <a:prstGeom prst="rect">
            <a:avLst/>
          </a:prstGeom>
        </p:spPr>
      </p:pic>
    </p:spTree>
    <p:extLst>
      <p:ext uri="{BB962C8B-B14F-4D97-AF65-F5344CB8AC3E}">
        <p14:creationId xmlns:p14="http://schemas.microsoft.com/office/powerpoint/2010/main" val="369711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9612" y="1"/>
            <a:ext cx="8281852" cy="1200329"/>
          </a:xfrm>
          <a:prstGeom prst="rect">
            <a:avLst/>
          </a:prstGeom>
          <a:noFill/>
        </p:spPr>
        <p:txBody>
          <a:bodyPr wrap="square" rtlCol="0">
            <a:spAutoFit/>
          </a:bodyPr>
          <a:lstStyle/>
          <a:p>
            <a:r>
              <a:rPr lang="en-IN" sz="3600" dirty="0" err="1"/>
              <a:t>Hypertuning</a:t>
            </a:r>
            <a:r>
              <a:rPr lang="en-IN" sz="3600" dirty="0"/>
              <a:t> increases the accuracy score and model performing well </a:t>
            </a:r>
            <a:r>
              <a:rPr lang="en-IN" dirty="0"/>
              <a:t>.</a:t>
            </a:r>
          </a:p>
        </p:txBody>
      </p:sp>
      <p:pic>
        <p:nvPicPr>
          <p:cNvPr id="3" name="Picture 2"/>
          <p:cNvPicPr>
            <a:picLocks noChangeAspect="1"/>
          </p:cNvPicPr>
          <p:nvPr/>
        </p:nvPicPr>
        <p:blipFill>
          <a:blip r:embed="rId2"/>
          <a:stretch>
            <a:fillRect/>
          </a:stretch>
        </p:blipFill>
        <p:spPr>
          <a:xfrm>
            <a:off x="967604" y="1675447"/>
            <a:ext cx="4143375" cy="3324225"/>
          </a:xfrm>
          <a:prstGeom prst="rect">
            <a:avLst/>
          </a:prstGeom>
        </p:spPr>
      </p:pic>
      <p:pic>
        <p:nvPicPr>
          <p:cNvPr id="4" name="Picture 3"/>
          <p:cNvPicPr>
            <a:picLocks noChangeAspect="1"/>
          </p:cNvPicPr>
          <p:nvPr/>
        </p:nvPicPr>
        <p:blipFill>
          <a:blip r:embed="rId3"/>
          <a:stretch>
            <a:fillRect/>
          </a:stretch>
        </p:blipFill>
        <p:spPr>
          <a:xfrm>
            <a:off x="5930538" y="1561147"/>
            <a:ext cx="4191000" cy="3438525"/>
          </a:xfrm>
          <a:prstGeom prst="rect">
            <a:avLst/>
          </a:prstGeom>
        </p:spPr>
      </p:pic>
    </p:spTree>
    <p:extLst>
      <p:ext uri="{BB962C8B-B14F-4D97-AF65-F5344CB8AC3E}">
        <p14:creationId xmlns:p14="http://schemas.microsoft.com/office/powerpoint/2010/main" val="1093966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68435" y="130628"/>
            <a:ext cx="9483634" cy="923330"/>
          </a:xfrm>
          <a:prstGeom prst="rect">
            <a:avLst/>
          </a:prstGeom>
          <a:noFill/>
        </p:spPr>
        <p:txBody>
          <a:bodyPr wrap="square" rtlCol="0">
            <a:spAutoFit/>
          </a:bodyPr>
          <a:lstStyle/>
          <a:p>
            <a:r>
              <a:rPr lang="en-IN" sz="5400" dirty="0"/>
              <a:t>Finalizing the model</a:t>
            </a:r>
          </a:p>
        </p:txBody>
      </p:sp>
      <p:pic>
        <p:nvPicPr>
          <p:cNvPr id="3" name="Picture 2"/>
          <p:cNvPicPr>
            <a:picLocks noChangeAspect="1"/>
          </p:cNvPicPr>
          <p:nvPr/>
        </p:nvPicPr>
        <p:blipFill>
          <a:blip r:embed="rId2"/>
          <a:stretch>
            <a:fillRect/>
          </a:stretch>
        </p:blipFill>
        <p:spPr>
          <a:xfrm>
            <a:off x="3633787" y="1104900"/>
            <a:ext cx="4924425" cy="4648200"/>
          </a:xfrm>
          <a:prstGeom prst="rect">
            <a:avLst/>
          </a:prstGeom>
        </p:spPr>
      </p:pic>
    </p:spTree>
    <p:extLst>
      <p:ext uri="{BB962C8B-B14F-4D97-AF65-F5344CB8AC3E}">
        <p14:creationId xmlns:p14="http://schemas.microsoft.com/office/powerpoint/2010/main" val="38895814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57550" y="2386012"/>
            <a:ext cx="5676900" cy="2085975"/>
          </a:xfrm>
          <a:prstGeom prst="rect">
            <a:avLst/>
          </a:prstGeom>
        </p:spPr>
      </p:pic>
    </p:spTree>
    <p:extLst>
      <p:ext uri="{BB962C8B-B14F-4D97-AF65-F5344CB8AC3E}">
        <p14:creationId xmlns:p14="http://schemas.microsoft.com/office/powerpoint/2010/main" val="24627916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4377" y="470263"/>
            <a:ext cx="5068389" cy="923330"/>
          </a:xfrm>
          <a:prstGeom prst="rect">
            <a:avLst/>
          </a:prstGeom>
          <a:noFill/>
        </p:spPr>
        <p:txBody>
          <a:bodyPr wrap="square" rtlCol="0">
            <a:spAutoFit/>
          </a:bodyPr>
          <a:lstStyle/>
          <a:p>
            <a:r>
              <a:rPr lang="en-IN" sz="5400" dirty="0"/>
              <a:t>Summary </a:t>
            </a:r>
          </a:p>
        </p:txBody>
      </p:sp>
      <p:sp>
        <p:nvSpPr>
          <p:cNvPr id="3" name="TextBox 2"/>
          <p:cNvSpPr txBox="1"/>
          <p:nvPr/>
        </p:nvSpPr>
        <p:spPr>
          <a:xfrm>
            <a:off x="1410789" y="1867989"/>
            <a:ext cx="8530045" cy="4247317"/>
          </a:xfrm>
          <a:prstGeom prst="rect">
            <a:avLst/>
          </a:prstGeom>
          <a:noFill/>
        </p:spPr>
        <p:txBody>
          <a:bodyPr wrap="square" rtlCol="0">
            <a:spAutoFit/>
          </a:bodyPr>
          <a:lstStyle/>
          <a:p>
            <a:r>
              <a:rPr lang="en-IN" dirty="0"/>
              <a:t>After the completion of this project, we got an insight of how to collect data, </a:t>
            </a:r>
            <a:r>
              <a:rPr lang="en-IN" dirty="0" err="1"/>
              <a:t>preprocessing</a:t>
            </a:r>
            <a:r>
              <a:rPr lang="en-IN" dirty="0"/>
              <a:t> the data, </a:t>
            </a:r>
            <a:r>
              <a:rPr lang="en-IN" dirty="0" err="1"/>
              <a:t>analyzing</a:t>
            </a:r>
            <a:r>
              <a:rPr lang="en-IN" dirty="0"/>
              <a:t> the data and building a model.</a:t>
            </a:r>
          </a:p>
          <a:p>
            <a:endParaRPr lang="en-IN" dirty="0"/>
          </a:p>
          <a:p>
            <a:r>
              <a:rPr lang="en-IN" dirty="0"/>
              <a:t>1.we collected the reviews and ratings data from e-commerce website Amazon it was done by using </a:t>
            </a:r>
            <a:r>
              <a:rPr lang="en-IN" dirty="0" err="1"/>
              <a:t>Webscraping</a:t>
            </a:r>
            <a:r>
              <a:rPr lang="en-IN" dirty="0"/>
              <a:t>. The framework used for </a:t>
            </a:r>
            <a:r>
              <a:rPr lang="en-IN" dirty="0" err="1"/>
              <a:t>webscraping</a:t>
            </a:r>
            <a:r>
              <a:rPr lang="en-IN" dirty="0"/>
              <a:t> was Selenium, which has an advantage of automating our process of collecting data.</a:t>
            </a:r>
          </a:p>
          <a:p>
            <a:endParaRPr lang="en-IN" dirty="0"/>
          </a:p>
          <a:p>
            <a:r>
              <a:rPr lang="en-IN" dirty="0"/>
              <a:t>2.We collected almost 36000+ of data which contained the ratings from 1.0 to 5.0 and their reviews.</a:t>
            </a:r>
          </a:p>
          <a:p>
            <a:endParaRPr lang="en-IN" dirty="0"/>
          </a:p>
          <a:p>
            <a:r>
              <a:rPr lang="en-IN" dirty="0"/>
              <a:t>3.en, the scrapped data was combined in a single </a:t>
            </a:r>
            <a:r>
              <a:rPr lang="en-IN" dirty="0" err="1"/>
              <a:t>dataframe</a:t>
            </a:r>
            <a:r>
              <a:rPr lang="en-IN" dirty="0"/>
              <a:t> and saved in a </a:t>
            </a:r>
            <a:r>
              <a:rPr lang="en-IN" dirty="0" err="1"/>
              <a:t>csv</a:t>
            </a:r>
            <a:r>
              <a:rPr lang="en-IN" dirty="0"/>
              <a:t> file so that we can open it and </a:t>
            </a:r>
            <a:r>
              <a:rPr lang="en-IN" dirty="0" err="1"/>
              <a:t>analyze</a:t>
            </a:r>
            <a:r>
              <a:rPr lang="en-IN" dirty="0"/>
              <a:t> the data.</a:t>
            </a:r>
          </a:p>
          <a:p>
            <a:endParaRPr lang="en-IN" dirty="0"/>
          </a:p>
          <a:p>
            <a:endParaRPr lang="en-IN" dirty="0"/>
          </a:p>
        </p:txBody>
      </p:sp>
    </p:spTree>
    <p:extLst>
      <p:ext uri="{BB962C8B-B14F-4D97-AF65-F5344CB8AC3E}">
        <p14:creationId xmlns:p14="http://schemas.microsoft.com/office/powerpoint/2010/main" val="16533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Analytical Problem In The Project</a:t>
            </a:r>
          </a:p>
        </p:txBody>
      </p:sp>
      <p:sp>
        <p:nvSpPr>
          <p:cNvPr id="3" name="Content Placeholder 2"/>
          <p:cNvSpPr>
            <a:spLocks noGrp="1"/>
          </p:cNvSpPr>
          <p:nvPr>
            <p:ph idx="1"/>
          </p:nvPr>
        </p:nvSpPr>
        <p:spPr>
          <a:xfrm>
            <a:off x="2589212" y="1515291"/>
            <a:ext cx="8915400" cy="4395931"/>
          </a:xfrm>
        </p:spPr>
        <p:txBody>
          <a:bodyPr>
            <a:normAutofit lnSpcReduction="10000"/>
          </a:bodyPr>
          <a:lstStyle/>
          <a:p>
            <a:endParaRPr lang="en-IN" dirty="0"/>
          </a:p>
          <a:p>
            <a:pPr marL="0" indent="0">
              <a:buNone/>
            </a:pPr>
            <a:r>
              <a:rPr lang="en-IN" dirty="0"/>
              <a:t> </a:t>
            </a:r>
          </a:p>
          <a:p>
            <a:pPr>
              <a:buFont typeface="Wingdings" panose="05000000000000000000" pitchFamily="2" charset="2"/>
              <a:buChar char="v"/>
            </a:pPr>
            <a:r>
              <a:rPr lang="en-IN" dirty="0"/>
              <a:t>We Fetch an equal number of reviews for each rating, for example if we are fetching 10000 reviews then all ratings 1,2,3,4,5 should be 2000. It will balance our data set. </a:t>
            </a:r>
          </a:p>
          <a:p>
            <a:pPr>
              <a:buFont typeface="Wingdings" panose="05000000000000000000" pitchFamily="2" charset="2"/>
              <a:buChar char="v"/>
            </a:pPr>
            <a:endParaRPr lang="en-IN" dirty="0"/>
          </a:p>
          <a:p>
            <a:pPr>
              <a:buFont typeface="Wingdings" panose="05000000000000000000" pitchFamily="2" charset="2"/>
              <a:buChar char="v"/>
            </a:pPr>
            <a:r>
              <a:rPr lang="en-IN" dirty="0"/>
              <a:t>Convert all the ratings to their round number, as there are only 5 options for rating i.e., 1,2,3,4,5. If a rating is 4.5 convert it 5. </a:t>
            </a:r>
          </a:p>
          <a:p>
            <a:pPr>
              <a:buFont typeface="Wingdings" panose="05000000000000000000" pitchFamily="2" charset="2"/>
              <a:buChar char="v"/>
            </a:pPr>
            <a:endParaRPr lang="en-IN" dirty="0"/>
          </a:p>
          <a:p>
            <a:pPr>
              <a:buFont typeface="Wingdings" panose="05000000000000000000" pitchFamily="2" charset="2"/>
              <a:buChar char="v"/>
            </a:pPr>
            <a:r>
              <a:rPr lang="en-IN" dirty="0"/>
              <a:t>This Project contains two phases -:</a:t>
            </a:r>
          </a:p>
          <a:p>
            <a:pPr marL="0" indent="0">
              <a:buNone/>
            </a:pPr>
            <a:r>
              <a:rPr lang="en-IN" dirty="0"/>
              <a:t>1.Data Collection</a:t>
            </a:r>
          </a:p>
          <a:p>
            <a:pPr marL="0" indent="0">
              <a:buNone/>
            </a:pPr>
            <a:r>
              <a:rPr lang="en-IN" dirty="0"/>
              <a:t>2.Model Building</a:t>
            </a:r>
          </a:p>
          <a:p>
            <a:pPr>
              <a:buFont typeface="Wingdings" panose="05000000000000000000" pitchFamily="2" charset="2"/>
              <a:buChar char="v"/>
            </a:pPr>
            <a:endParaRPr lang="en-IN" dirty="0"/>
          </a:p>
          <a:p>
            <a:pPr>
              <a:buFont typeface="Wingdings" panose="05000000000000000000" pitchFamily="2" charset="2"/>
              <a:buChar char="v"/>
            </a:pPr>
            <a:endParaRPr lang="en-IN" dirty="0"/>
          </a:p>
        </p:txBody>
      </p:sp>
    </p:spTree>
    <p:extLst>
      <p:ext uri="{BB962C8B-B14F-4D97-AF65-F5344CB8AC3E}">
        <p14:creationId xmlns:p14="http://schemas.microsoft.com/office/powerpoint/2010/main" val="1012519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7623" y="1371600"/>
            <a:ext cx="7968343" cy="3970318"/>
          </a:xfrm>
          <a:prstGeom prst="rect">
            <a:avLst/>
          </a:prstGeom>
          <a:noFill/>
        </p:spPr>
        <p:txBody>
          <a:bodyPr wrap="square" rtlCol="0">
            <a:spAutoFit/>
          </a:bodyPr>
          <a:lstStyle/>
          <a:p>
            <a:r>
              <a:rPr lang="en-IN" dirty="0"/>
              <a:t>4.We did the </a:t>
            </a:r>
            <a:r>
              <a:rPr lang="en-IN" dirty="0" err="1"/>
              <a:t>preprocessing</a:t>
            </a:r>
            <a:r>
              <a:rPr lang="en-IN" dirty="0"/>
              <a:t> using NLP and the steps are as follows:</a:t>
            </a:r>
          </a:p>
          <a:p>
            <a:endParaRPr lang="en-IN" dirty="0"/>
          </a:p>
          <a:p>
            <a:r>
              <a:rPr lang="en-IN" dirty="0" err="1"/>
              <a:t>a.Removing</a:t>
            </a:r>
            <a:r>
              <a:rPr lang="en-IN" dirty="0"/>
              <a:t> Punctuations and other special characters</a:t>
            </a:r>
          </a:p>
          <a:p>
            <a:endParaRPr lang="en-IN" dirty="0"/>
          </a:p>
          <a:p>
            <a:r>
              <a:rPr lang="en-IN" dirty="0" err="1"/>
              <a:t>b.Splitting</a:t>
            </a:r>
            <a:r>
              <a:rPr lang="en-IN" dirty="0"/>
              <a:t> the comments into individual words</a:t>
            </a:r>
          </a:p>
          <a:p>
            <a:endParaRPr lang="en-IN" dirty="0"/>
          </a:p>
          <a:p>
            <a:r>
              <a:rPr lang="en-IN" dirty="0" err="1"/>
              <a:t>c.Removing</a:t>
            </a:r>
            <a:r>
              <a:rPr lang="en-IN" dirty="0"/>
              <a:t> Stop Words</a:t>
            </a:r>
          </a:p>
          <a:p>
            <a:endParaRPr lang="en-IN" dirty="0"/>
          </a:p>
          <a:p>
            <a:r>
              <a:rPr lang="en-IN" dirty="0" err="1"/>
              <a:t>d.Stemming</a:t>
            </a:r>
            <a:r>
              <a:rPr lang="en-IN" dirty="0"/>
              <a:t> and Lemmatising</a:t>
            </a:r>
          </a:p>
          <a:p>
            <a:endParaRPr lang="en-IN" dirty="0"/>
          </a:p>
          <a:p>
            <a:r>
              <a:rPr lang="en-IN" dirty="0" err="1"/>
              <a:t>e.Applying</a:t>
            </a:r>
            <a:r>
              <a:rPr lang="en-IN" dirty="0"/>
              <a:t> Count </a:t>
            </a:r>
            <a:r>
              <a:rPr lang="en-IN" dirty="0" err="1"/>
              <a:t>Vectoriser</a:t>
            </a:r>
            <a:endParaRPr lang="en-IN" dirty="0"/>
          </a:p>
          <a:p>
            <a:endParaRPr lang="en-IN" dirty="0"/>
          </a:p>
          <a:p>
            <a:r>
              <a:rPr lang="en-IN" dirty="0" err="1"/>
              <a:t>f.Splitting</a:t>
            </a:r>
            <a:r>
              <a:rPr lang="en-IN" dirty="0"/>
              <a:t> dataset into Training and Testing</a:t>
            </a:r>
          </a:p>
          <a:p>
            <a:endParaRPr lang="en-IN" dirty="0"/>
          </a:p>
        </p:txBody>
      </p:sp>
    </p:spTree>
    <p:extLst>
      <p:ext uri="{BB962C8B-B14F-4D97-AF65-F5344CB8AC3E}">
        <p14:creationId xmlns:p14="http://schemas.microsoft.com/office/powerpoint/2010/main" val="1211302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4823" y="1018903"/>
            <a:ext cx="8098971" cy="5632311"/>
          </a:xfrm>
          <a:prstGeom prst="rect">
            <a:avLst/>
          </a:prstGeom>
          <a:noFill/>
        </p:spPr>
        <p:txBody>
          <a:bodyPr wrap="square" rtlCol="0">
            <a:spAutoFit/>
          </a:bodyPr>
          <a:lstStyle/>
          <a:p>
            <a:r>
              <a:rPr lang="en-IN" dirty="0"/>
              <a:t>5.After separating our train and test data, we started running different machine learning classification algorithms to find out the best performing model.</a:t>
            </a:r>
          </a:p>
          <a:p>
            <a:endParaRPr lang="en-IN" dirty="0"/>
          </a:p>
          <a:p>
            <a:r>
              <a:rPr lang="en-IN" dirty="0"/>
              <a:t>6.We found that </a:t>
            </a:r>
            <a:r>
              <a:rPr lang="en-IN" dirty="0" err="1"/>
              <a:t>RandomForest</a:t>
            </a:r>
            <a:r>
              <a:rPr lang="en-IN" dirty="0"/>
              <a:t> and </a:t>
            </a:r>
            <a:r>
              <a:rPr lang="en-IN" dirty="0" err="1"/>
              <a:t>GradienBoosting</a:t>
            </a:r>
            <a:r>
              <a:rPr lang="en-IN" dirty="0"/>
              <a:t> Algorithms and Logistic Regression were performing well, according to their accuracy and cross </a:t>
            </a:r>
            <a:r>
              <a:rPr lang="en-IN" dirty="0" err="1"/>
              <a:t>val</a:t>
            </a:r>
            <a:r>
              <a:rPr lang="en-IN" dirty="0"/>
              <a:t> scores.</a:t>
            </a:r>
          </a:p>
          <a:p>
            <a:endParaRPr lang="en-IN" dirty="0"/>
          </a:p>
          <a:p>
            <a:r>
              <a:rPr lang="en-IN" dirty="0"/>
              <a:t>7.Then, we performed </a:t>
            </a:r>
            <a:r>
              <a:rPr lang="en-IN" dirty="0" err="1"/>
              <a:t>Hyperparameter</a:t>
            </a:r>
            <a:r>
              <a:rPr lang="en-IN" dirty="0"/>
              <a:t> Tuning techniques using </a:t>
            </a:r>
            <a:r>
              <a:rPr lang="en-IN" dirty="0" err="1"/>
              <a:t>GridSearchCV</a:t>
            </a:r>
            <a:r>
              <a:rPr lang="en-IN" dirty="0"/>
              <a:t> for getting the best parameters and improving the scores. In that, </a:t>
            </a:r>
            <a:r>
              <a:rPr lang="en-IN" dirty="0" err="1"/>
              <a:t>RandomForestClassifier</a:t>
            </a:r>
            <a:r>
              <a:rPr lang="en-IN" dirty="0"/>
              <a:t> performed well and we finalised that model.</a:t>
            </a:r>
          </a:p>
          <a:p>
            <a:endParaRPr lang="en-IN" dirty="0"/>
          </a:p>
          <a:p>
            <a:r>
              <a:rPr lang="en-IN" dirty="0"/>
              <a:t>8.We saved the model in </a:t>
            </a:r>
            <a:r>
              <a:rPr lang="en-IN" dirty="0" err="1"/>
              <a:t>pkl</a:t>
            </a:r>
            <a:r>
              <a:rPr lang="en-IN" dirty="0"/>
              <a:t> format and then saved the predicted values in a </a:t>
            </a:r>
            <a:r>
              <a:rPr lang="en-IN" dirty="0" err="1"/>
              <a:t>csv</a:t>
            </a:r>
            <a:r>
              <a:rPr lang="en-IN" dirty="0"/>
              <a:t> format.</a:t>
            </a:r>
          </a:p>
          <a:p>
            <a:endParaRPr lang="en-IN" dirty="0"/>
          </a:p>
          <a:p>
            <a:r>
              <a:rPr lang="en-IN" dirty="0"/>
              <a:t>9.The problems we faced during this project were:</a:t>
            </a:r>
          </a:p>
          <a:p>
            <a:endParaRPr lang="en-IN" dirty="0"/>
          </a:p>
          <a:p>
            <a:r>
              <a:rPr lang="en-IN" dirty="0" err="1"/>
              <a:t>a.More</a:t>
            </a:r>
            <a:r>
              <a:rPr lang="en-IN" dirty="0"/>
              <a:t> time consumption during </a:t>
            </a:r>
            <a:r>
              <a:rPr lang="en-IN" dirty="0" err="1"/>
              <a:t>hyperparameter</a:t>
            </a:r>
            <a:r>
              <a:rPr lang="en-IN" dirty="0"/>
              <a:t> tuning for both models, as the data was large.</a:t>
            </a:r>
          </a:p>
        </p:txBody>
      </p:sp>
    </p:spTree>
    <p:extLst>
      <p:ext uri="{BB962C8B-B14F-4D97-AF65-F5344CB8AC3E}">
        <p14:creationId xmlns:p14="http://schemas.microsoft.com/office/powerpoint/2010/main" val="3969281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8331" y="1162594"/>
            <a:ext cx="7654835" cy="5632311"/>
          </a:xfrm>
          <a:prstGeom prst="rect">
            <a:avLst/>
          </a:prstGeom>
          <a:noFill/>
        </p:spPr>
        <p:txBody>
          <a:bodyPr wrap="square" rtlCol="0">
            <a:spAutoFit/>
          </a:bodyPr>
          <a:lstStyle/>
          <a:p>
            <a:r>
              <a:rPr lang="en-IN" dirty="0" err="1"/>
              <a:t>b.Less</a:t>
            </a:r>
            <a:r>
              <a:rPr lang="en-IN" dirty="0"/>
              <a:t> number of parameters were used during tuning.</a:t>
            </a:r>
          </a:p>
          <a:p>
            <a:endParaRPr lang="en-IN" dirty="0"/>
          </a:p>
          <a:p>
            <a:r>
              <a:rPr lang="en-IN" dirty="0" err="1"/>
              <a:t>c.Scrapping</a:t>
            </a:r>
            <a:r>
              <a:rPr lang="en-IN" dirty="0"/>
              <a:t> of data from different websites were of different process and the length of data were differing in most cases so I </a:t>
            </a:r>
            <a:r>
              <a:rPr lang="en-IN" dirty="0" err="1"/>
              <a:t>sticked</a:t>
            </a:r>
            <a:r>
              <a:rPr lang="en-IN" dirty="0"/>
              <a:t> to Amazon and Scrapped data which are </a:t>
            </a:r>
            <a:r>
              <a:rPr lang="en-IN" dirty="0" err="1"/>
              <a:t>famousin</a:t>
            </a:r>
            <a:r>
              <a:rPr lang="en-IN" dirty="0"/>
              <a:t> the site.</a:t>
            </a:r>
          </a:p>
          <a:p>
            <a:endParaRPr lang="en-IN" dirty="0"/>
          </a:p>
          <a:p>
            <a:r>
              <a:rPr lang="en-IN" dirty="0" err="1"/>
              <a:t>d.Some</a:t>
            </a:r>
            <a:r>
              <a:rPr lang="en-IN" dirty="0"/>
              <a:t> of the reviews were bad and the text had more wrong information about the product.</a:t>
            </a:r>
          </a:p>
          <a:p>
            <a:endParaRPr lang="en-IN" dirty="0"/>
          </a:p>
          <a:p>
            <a:r>
              <a:rPr lang="en-IN" dirty="0" err="1"/>
              <a:t>e.WordCloud</a:t>
            </a:r>
            <a:r>
              <a:rPr lang="en-IN" dirty="0"/>
              <a:t> was not showing proper text which had more positive and negative weightage.</a:t>
            </a:r>
          </a:p>
          <a:p>
            <a:endParaRPr lang="en-IN" dirty="0"/>
          </a:p>
          <a:p>
            <a:r>
              <a:rPr lang="en-IN" dirty="0"/>
              <a:t>10.Areas of improvement:</a:t>
            </a:r>
          </a:p>
          <a:p>
            <a:endParaRPr lang="en-IN" dirty="0"/>
          </a:p>
          <a:p>
            <a:r>
              <a:rPr lang="en-IN" dirty="0" err="1"/>
              <a:t>a.Less</a:t>
            </a:r>
            <a:r>
              <a:rPr lang="en-IN" dirty="0"/>
              <a:t> time complexity</a:t>
            </a:r>
          </a:p>
          <a:p>
            <a:endParaRPr lang="en-IN" dirty="0"/>
          </a:p>
          <a:p>
            <a:r>
              <a:rPr lang="en-IN" dirty="0" err="1"/>
              <a:t>b.More</a:t>
            </a:r>
            <a:r>
              <a:rPr lang="en-IN" dirty="0"/>
              <a:t> accurate reviews can be given</a:t>
            </a:r>
          </a:p>
          <a:p>
            <a:endParaRPr lang="en-IN" dirty="0"/>
          </a:p>
          <a:p>
            <a:r>
              <a:rPr lang="en-IN" dirty="0" err="1"/>
              <a:t>c.Less</a:t>
            </a:r>
            <a:r>
              <a:rPr lang="en-IN" dirty="0"/>
              <a:t> errors can be avoided.</a:t>
            </a:r>
          </a:p>
        </p:txBody>
      </p:sp>
    </p:spTree>
    <p:extLst>
      <p:ext uri="{BB962C8B-B14F-4D97-AF65-F5344CB8AC3E}">
        <p14:creationId xmlns:p14="http://schemas.microsoft.com/office/powerpoint/2010/main" val="2957931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72012" y="2314575"/>
            <a:ext cx="2847975" cy="2228850"/>
          </a:xfrm>
          <a:prstGeom prst="rect">
            <a:avLst/>
          </a:prstGeom>
        </p:spPr>
      </p:pic>
    </p:spTree>
    <p:extLst>
      <p:ext uri="{BB962C8B-B14F-4D97-AF65-F5344CB8AC3E}">
        <p14:creationId xmlns:p14="http://schemas.microsoft.com/office/powerpoint/2010/main" val="385206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Collection</a:t>
            </a:r>
          </a:p>
        </p:txBody>
      </p:sp>
      <p:sp>
        <p:nvSpPr>
          <p:cNvPr id="3" name="Content Placeholder 2"/>
          <p:cNvSpPr>
            <a:spLocks noGrp="1"/>
          </p:cNvSpPr>
          <p:nvPr>
            <p:ph idx="1"/>
          </p:nvPr>
        </p:nvSpPr>
        <p:spPr/>
        <p:txBody>
          <a:bodyPr/>
          <a:lstStyle/>
          <a:p>
            <a:pPr marL="0" indent="0">
              <a:buNone/>
            </a:pPr>
            <a:endParaRPr lang="en-US" b="1" dirty="0">
              <a:solidFill>
                <a:schemeClr val="tx1">
                  <a:lumMod val="50000"/>
                </a:schemeClr>
              </a:solidFill>
              <a:latin typeface="Goudy Old Style" panose="02020502050305020303" pitchFamily="18" charset="0"/>
            </a:endParaRPr>
          </a:p>
          <a:p>
            <a:pPr marL="0" indent="0">
              <a:buNone/>
            </a:pPr>
            <a:r>
              <a:rPr lang="en-US" dirty="0">
                <a:solidFill>
                  <a:schemeClr val="tx1">
                    <a:lumMod val="50000"/>
                  </a:schemeClr>
                </a:solidFill>
              </a:rPr>
              <a:t>In this phase, we scraped nearly 36000 of reviews data from Amazon of different products like  </a:t>
            </a:r>
            <a:r>
              <a:rPr lang="en-US" dirty="0" err="1">
                <a:solidFill>
                  <a:schemeClr val="tx1">
                    <a:lumMod val="50000"/>
                  </a:schemeClr>
                </a:solidFill>
              </a:rPr>
              <a:t>laptop,phone</a:t>
            </a:r>
            <a:r>
              <a:rPr lang="en-US" dirty="0">
                <a:solidFill>
                  <a:schemeClr val="tx1">
                    <a:lumMod val="50000"/>
                  </a:schemeClr>
                </a:solidFill>
              </a:rPr>
              <a:t> and </a:t>
            </a:r>
            <a:r>
              <a:rPr lang="en-US" dirty="0" err="1">
                <a:solidFill>
                  <a:schemeClr val="tx1">
                    <a:lumMod val="50000"/>
                  </a:schemeClr>
                </a:solidFill>
              </a:rPr>
              <a:t>cameraetc</a:t>
            </a:r>
            <a:r>
              <a:rPr lang="en-US" dirty="0">
                <a:solidFill>
                  <a:schemeClr val="tx1">
                    <a:lumMod val="50000"/>
                  </a:schemeClr>
                </a:solidFill>
              </a:rPr>
              <a:t>. and it is collected by using </a:t>
            </a:r>
            <a:r>
              <a:rPr lang="en-US" dirty="0" err="1">
                <a:solidFill>
                  <a:schemeClr val="tx1">
                    <a:lumMod val="50000"/>
                  </a:schemeClr>
                </a:solidFill>
              </a:rPr>
              <a:t>Webscraping</a:t>
            </a:r>
            <a:r>
              <a:rPr lang="en-US" dirty="0">
                <a:solidFill>
                  <a:schemeClr val="tx1">
                    <a:lumMod val="50000"/>
                  </a:schemeClr>
                </a:solidFill>
              </a:rPr>
              <a:t> and Selenium.</a:t>
            </a:r>
          </a:p>
          <a:p>
            <a:pPr marL="0" indent="0">
              <a:buNone/>
            </a:pPr>
            <a:endParaRPr lang="en-IN" dirty="0"/>
          </a:p>
        </p:txBody>
      </p:sp>
    </p:spTree>
    <p:extLst>
      <p:ext uri="{BB962C8B-B14F-4D97-AF65-F5344CB8AC3E}">
        <p14:creationId xmlns:p14="http://schemas.microsoft.com/office/powerpoint/2010/main" val="1249016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Building Steps-:</a:t>
            </a:r>
          </a:p>
        </p:txBody>
      </p:sp>
      <p:sp>
        <p:nvSpPr>
          <p:cNvPr id="3" name="Content Placeholder 2"/>
          <p:cNvSpPr>
            <a:spLocks noGrp="1"/>
          </p:cNvSpPr>
          <p:nvPr>
            <p:ph idx="1"/>
          </p:nvPr>
        </p:nvSpPr>
        <p:spPr>
          <a:xfrm>
            <a:off x="2589212" y="1724297"/>
            <a:ext cx="8915400" cy="4186925"/>
          </a:xfrm>
        </p:spPr>
        <p:txBody>
          <a:bodyPr>
            <a:normAutofit/>
          </a:bodyPr>
          <a:lstStyle/>
          <a:p>
            <a:pPr marL="0" lvl="1" indent="0">
              <a:buNone/>
            </a:pPr>
            <a:r>
              <a:rPr lang="en-IN" sz="1800" dirty="0"/>
              <a:t>After collecting the data, you need to build a machine learning model. Before model building do all data </a:t>
            </a:r>
            <a:r>
              <a:rPr lang="en-IN" sz="1800" dirty="0" err="1"/>
              <a:t>preprocessing</a:t>
            </a:r>
            <a:r>
              <a:rPr lang="en-IN" sz="1800" dirty="0"/>
              <a:t> steps involving NLP. Try different models with different hyper parameters and select the best model </a:t>
            </a:r>
          </a:p>
          <a:p>
            <a:pPr marL="0" indent="0">
              <a:buNone/>
            </a:pPr>
            <a:r>
              <a:rPr lang="en-IN" dirty="0"/>
              <a:t>1. Data Cleaning </a:t>
            </a:r>
          </a:p>
          <a:p>
            <a:pPr marL="0" indent="0">
              <a:buNone/>
            </a:pPr>
            <a:r>
              <a:rPr lang="en-IN" dirty="0"/>
              <a:t>2. Exploratory Data Analysis </a:t>
            </a:r>
          </a:p>
          <a:p>
            <a:pPr marL="0" indent="0">
              <a:buNone/>
            </a:pPr>
            <a:r>
              <a:rPr lang="en-IN" dirty="0"/>
              <a:t>3. Data </a:t>
            </a:r>
            <a:r>
              <a:rPr lang="en-IN" dirty="0" err="1"/>
              <a:t>Preprocessing</a:t>
            </a:r>
            <a:r>
              <a:rPr lang="en-IN" dirty="0"/>
              <a:t> </a:t>
            </a:r>
          </a:p>
          <a:p>
            <a:pPr marL="0" indent="0">
              <a:buNone/>
            </a:pPr>
            <a:r>
              <a:rPr lang="en-IN" dirty="0"/>
              <a:t> 4. Model Building </a:t>
            </a:r>
          </a:p>
          <a:p>
            <a:pPr marL="0" indent="0">
              <a:buNone/>
            </a:pPr>
            <a:r>
              <a:rPr lang="en-IN" dirty="0"/>
              <a:t>5. Model Evaluation</a:t>
            </a:r>
          </a:p>
          <a:p>
            <a:pPr marL="0" indent="0">
              <a:buNone/>
            </a:pPr>
            <a:r>
              <a:rPr lang="en-IN" dirty="0"/>
              <a:t>6. Selecting the best model </a:t>
            </a:r>
          </a:p>
          <a:p>
            <a:pPr marL="0" indent="0">
              <a:buNone/>
            </a:pPr>
            <a:endParaRPr lang="en-IN" dirty="0"/>
          </a:p>
        </p:txBody>
      </p:sp>
    </p:spTree>
    <p:extLst>
      <p:ext uri="{BB962C8B-B14F-4D97-AF65-F5344CB8AC3E}">
        <p14:creationId xmlns:p14="http://schemas.microsoft.com/office/powerpoint/2010/main" val="46909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Collection And Format</a:t>
            </a:r>
          </a:p>
        </p:txBody>
      </p:sp>
      <p:pic>
        <p:nvPicPr>
          <p:cNvPr id="4" name="Content Placeholder 3"/>
          <p:cNvPicPr>
            <a:picLocks noGrp="1" noChangeAspect="1"/>
          </p:cNvPicPr>
          <p:nvPr>
            <p:ph idx="1"/>
          </p:nvPr>
        </p:nvPicPr>
        <p:blipFill>
          <a:blip r:embed="rId2"/>
          <a:stretch>
            <a:fillRect/>
          </a:stretch>
        </p:blipFill>
        <p:spPr>
          <a:xfrm>
            <a:off x="2690949" y="2133599"/>
            <a:ext cx="6819438" cy="3888377"/>
          </a:xfrm>
          <a:prstGeom prst="rect">
            <a:avLst/>
          </a:prstGeom>
        </p:spPr>
      </p:pic>
    </p:spTree>
    <p:extLst>
      <p:ext uri="{BB962C8B-B14F-4D97-AF65-F5344CB8AC3E}">
        <p14:creationId xmlns:p14="http://schemas.microsoft.com/office/powerpoint/2010/main" val="2403360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err="1"/>
              <a:t>Preprocessing</a:t>
            </a:r>
            <a:r>
              <a:rPr lang="en-IN" dirty="0"/>
              <a:t>-I</a:t>
            </a:r>
          </a:p>
        </p:txBody>
      </p:sp>
      <p:pic>
        <p:nvPicPr>
          <p:cNvPr id="4" name="Content Placeholder 3"/>
          <p:cNvPicPr>
            <a:picLocks noGrp="1" noChangeAspect="1"/>
          </p:cNvPicPr>
          <p:nvPr>
            <p:ph idx="1"/>
          </p:nvPr>
        </p:nvPicPr>
        <p:blipFill>
          <a:blip r:embed="rId2"/>
          <a:stretch>
            <a:fillRect/>
          </a:stretch>
        </p:blipFill>
        <p:spPr>
          <a:xfrm>
            <a:off x="3017521" y="2133600"/>
            <a:ext cx="6547218" cy="3875314"/>
          </a:xfrm>
          <a:prstGeom prst="rect">
            <a:avLst/>
          </a:prstGeom>
        </p:spPr>
      </p:pic>
    </p:spTree>
    <p:extLst>
      <p:ext uri="{BB962C8B-B14F-4D97-AF65-F5344CB8AC3E}">
        <p14:creationId xmlns:p14="http://schemas.microsoft.com/office/powerpoint/2010/main" val="1148798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err="1"/>
              <a:t>Preprocessing</a:t>
            </a:r>
            <a:r>
              <a:rPr lang="en-IN" dirty="0"/>
              <a:t> -II</a:t>
            </a:r>
          </a:p>
        </p:txBody>
      </p:sp>
      <p:pic>
        <p:nvPicPr>
          <p:cNvPr id="4" name="Content Placeholder 3"/>
          <p:cNvPicPr>
            <a:picLocks noGrp="1" noChangeAspect="1"/>
          </p:cNvPicPr>
          <p:nvPr>
            <p:ph idx="1"/>
          </p:nvPr>
        </p:nvPicPr>
        <p:blipFill>
          <a:blip r:embed="rId2"/>
          <a:stretch>
            <a:fillRect/>
          </a:stretch>
        </p:blipFill>
        <p:spPr>
          <a:xfrm>
            <a:off x="3749040" y="2289175"/>
            <a:ext cx="6007735" cy="3467100"/>
          </a:xfrm>
          <a:prstGeom prst="rect">
            <a:avLst/>
          </a:prstGeom>
        </p:spPr>
      </p:pic>
    </p:spTree>
    <p:extLst>
      <p:ext uri="{BB962C8B-B14F-4D97-AF65-F5344CB8AC3E}">
        <p14:creationId xmlns:p14="http://schemas.microsoft.com/office/powerpoint/2010/main" val="1600302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Visualization</a:t>
            </a:r>
          </a:p>
        </p:txBody>
      </p:sp>
      <p:pic>
        <p:nvPicPr>
          <p:cNvPr id="4" name="Content Placeholder 3"/>
          <p:cNvPicPr>
            <a:picLocks noGrp="1" noChangeAspect="1"/>
          </p:cNvPicPr>
          <p:nvPr>
            <p:ph idx="1"/>
          </p:nvPr>
        </p:nvPicPr>
        <p:blipFill>
          <a:blip r:embed="rId2"/>
          <a:stretch>
            <a:fillRect/>
          </a:stretch>
        </p:blipFill>
        <p:spPr>
          <a:xfrm>
            <a:off x="3004457" y="2133599"/>
            <a:ext cx="6884126" cy="4136571"/>
          </a:xfrm>
          <a:prstGeom prst="rect">
            <a:avLst/>
          </a:prstGeom>
        </p:spPr>
      </p:pic>
    </p:spTree>
    <p:extLst>
      <p:ext uri="{BB962C8B-B14F-4D97-AF65-F5344CB8AC3E}">
        <p14:creationId xmlns:p14="http://schemas.microsoft.com/office/powerpoint/2010/main" val="14368342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95</TotalTime>
  <Words>1247</Words>
  <Application>Microsoft Office PowerPoint</Application>
  <PresentationFormat>Widescreen</PresentationFormat>
  <Paragraphs>113</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Century Gothic</vt:lpstr>
      <vt:lpstr>Goudy Old Style</vt:lpstr>
      <vt:lpstr>Inria Serif</vt:lpstr>
      <vt:lpstr>Wingdings</vt:lpstr>
      <vt:lpstr>Wingdings 3</vt:lpstr>
      <vt:lpstr>Wisp</vt:lpstr>
      <vt:lpstr>Ratings Project</vt:lpstr>
      <vt:lpstr>Introduction</vt:lpstr>
      <vt:lpstr>Analytical Problem In The Project</vt:lpstr>
      <vt:lpstr>Data Collection</vt:lpstr>
      <vt:lpstr>Model Building Steps-:</vt:lpstr>
      <vt:lpstr>Data Collection And Format</vt:lpstr>
      <vt:lpstr>Data Preprocessing-I</vt:lpstr>
      <vt:lpstr>Data Preprocessing -II</vt:lpstr>
      <vt:lpstr>Data Visualization</vt:lpstr>
      <vt:lpstr>Pre-processing using Natural Language Processing (NLP):  </vt:lpstr>
      <vt:lpstr>Terms of NLP</vt:lpstr>
      <vt:lpstr>Ratings And Reviews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Project</dc:title>
  <dc:creator>vaishali shukla</dc:creator>
  <cp:lastModifiedBy>Prerna sharma</cp:lastModifiedBy>
  <cp:revision>11</cp:revision>
  <dcterms:created xsi:type="dcterms:W3CDTF">2021-06-24T15:42:13Z</dcterms:created>
  <dcterms:modified xsi:type="dcterms:W3CDTF">2022-04-17T10:51:23Z</dcterms:modified>
</cp:coreProperties>
</file>