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68" r:id="rId2"/>
    <p:sldId id="267" r:id="rId3"/>
    <p:sldId id="271" r:id="rId4"/>
    <p:sldId id="286" r:id="rId5"/>
    <p:sldId id="273" r:id="rId6"/>
    <p:sldId id="272" r:id="rId7"/>
    <p:sldId id="288" r:id="rId8"/>
    <p:sldId id="274" r:id="rId9"/>
    <p:sldId id="275" r:id="rId10"/>
    <p:sldId id="281" r:id="rId11"/>
    <p:sldId id="284" r:id="rId12"/>
    <p:sldId id="280" r:id="rId13"/>
    <p:sldId id="285" r:id="rId14"/>
    <p:sldId id="282" r:id="rId15"/>
    <p:sldId id="283" r:id="rId16"/>
    <p:sldId id="278" r:id="rId17"/>
    <p:sldId id="279"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5033" autoAdjust="0"/>
  </p:normalViewPr>
  <p:slideViewPr>
    <p:cSldViewPr>
      <p:cViewPr varScale="1">
        <p:scale>
          <a:sx n="81" d="100"/>
          <a:sy n="81" d="100"/>
        </p:scale>
        <p:origin x="1517"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kt nag" userId="834cd7353880aab5" providerId="LiveId" clId="{C77B0197-536F-4A74-9440-7F2A395A16D7}"/>
    <pc:docChg chg="undo custSel modSld modShowInfo">
      <pc:chgData name="pratyukt nag" userId="834cd7353880aab5" providerId="LiveId" clId="{C77B0197-536F-4A74-9440-7F2A395A16D7}" dt="2023-05-28T07:13:46.013" v="58" actId="2744"/>
      <pc:docMkLst>
        <pc:docMk/>
      </pc:docMkLst>
      <pc:sldChg chg="modSp mod">
        <pc:chgData name="pratyukt nag" userId="834cd7353880aab5" providerId="LiveId" clId="{C77B0197-536F-4A74-9440-7F2A395A16D7}" dt="2023-05-28T07:07:35.869" v="9" actId="1076"/>
        <pc:sldMkLst>
          <pc:docMk/>
          <pc:sldMk cId="0" sldId="267"/>
        </pc:sldMkLst>
        <pc:spChg chg="mod">
          <ac:chgData name="pratyukt nag" userId="834cd7353880aab5" providerId="LiveId" clId="{C77B0197-536F-4A74-9440-7F2A395A16D7}" dt="2023-05-28T07:07:35.869" v="9" actId="1076"/>
          <ac:spMkLst>
            <pc:docMk/>
            <pc:sldMk cId="0" sldId="267"/>
            <ac:spMk id="3" creationId="{00000000-0000-0000-0000-000000000000}"/>
          </ac:spMkLst>
        </pc:spChg>
      </pc:sldChg>
      <pc:sldChg chg="modSp mod">
        <pc:chgData name="pratyukt nag" userId="834cd7353880aab5" providerId="LiveId" clId="{C77B0197-536F-4A74-9440-7F2A395A16D7}" dt="2023-05-28T07:13:04.488" v="56" actId="20577"/>
        <pc:sldMkLst>
          <pc:docMk/>
          <pc:sldMk cId="0" sldId="268"/>
        </pc:sldMkLst>
        <pc:spChg chg="mod">
          <ac:chgData name="pratyukt nag" userId="834cd7353880aab5" providerId="LiveId" clId="{C77B0197-536F-4A74-9440-7F2A395A16D7}" dt="2023-05-28T07:13:04.488" v="56" actId="20577"/>
          <ac:spMkLst>
            <pc:docMk/>
            <pc:sldMk cId="0" sldId="268"/>
            <ac:spMk id="6" creationId="{39596CC0-0544-9FD2-7AFD-B23ECB7AE8F4}"/>
          </ac:spMkLst>
        </pc:spChg>
      </pc:sldChg>
      <pc:sldChg chg="modSp mod">
        <pc:chgData name="pratyukt nag" userId="834cd7353880aab5" providerId="LiveId" clId="{C77B0197-536F-4A74-9440-7F2A395A16D7}" dt="2023-05-28T07:12:50.201" v="55" actId="313"/>
        <pc:sldMkLst>
          <pc:docMk/>
          <pc:sldMk cId="0" sldId="271"/>
        </pc:sldMkLst>
        <pc:spChg chg="mod">
          <ac:chgData name="pratyukt nag" userId="834cd7353880aab5" providerId="LiveId" clId="{C77B0197-536F-4A74-9440-7F2A395A16D7}" dt="2023-05-28T07:12:50.201" v="55" actId="313"/>
          <ac:spMkLst>
            <pc:docMk/>
            <pc:sldMk cId="0" sldId="271"/>
            <ac:spMk id="4" creationId="{D7F59CC8-7B94-19E2-6070-7223CE705A1E}"/>
          </ac:spMkLst>
        </pc:spChg>
      </pc:sldChg>
      <pc:sldChg chg="modSp mod">
        <pc:chgData name="pratyukt nag" userId="834cd7353880aab5" providerId="LiveId" clId="{C77B0197-536F-4A74-9440-7F2A395A16D7}" dt="2023-05-28T07:09:36.027" v="27" actId="123"/>
        <pc:sldMkLst>
          <pc:docMk/>
          <pc:sldMk cId="0" sldId="272"/>
        </pc:sldMkLst>
        <pc:spChg chg="mod">
          <ac:chgData name="pratyukt nag" userId="834cd7353880aab5" providerId="LiveId" clId="{C77B0197-536F-4A74-9440-7F2A395A16D7}" dt="2023-05-28T07:09:36.027" v="27" actId="123"/>
          <ac:spMkLst>
            <pc:docMk/>
            <pc:sldMk cId="0" sldId="272"/>
            <ac:spMk id="4" creationId="{2679306D-999D-80E1-F2CD-96F3B540F2D3}"/>
          </ac:spMkLst>
        </pc:spChg>
      </pc:sldChg>
      <pc:sldChg chg="modSp mod">
        <pc:chgData name="pratyukt nag" userId="834cd7353880aab5" providerId="LiveId" clId="{C77B0197-536F-4A74-9440-7F2A395A16D7}" dt="2023-05-28T07:09:25.767" v="26" actId="123"/>
        <pc:sldMkLst>
          <pc:docMk/>
          <pc:sldMk cId="0" sldId="273"/>
        </pc:sldMkLst>
        <pc:spChg chg="mod">
          <ac:chgData name="pratyukt nag" userId="834cd7353880aab5" providerId="LiveId" clId="{C77B0197-536F-4A74-9440-7F2A395A16D7}" dt="2023-05-28T07:09:25.767" v="26" actId="123"/>
          <ac:spMkLst>
            <pc:docMk/>
            <pc:sldMk cId="0" sldId="273"/>
            <ac:spMk id="4" creationId="{743FD034-1881-7578-E668-A7FF1D03CC17}"/>
          </ac:spMkLst>
        </pc:spChg>
      </pc:sldChg>
      <pc:sldChg chg="modSp mod">
        <pc:chgData name="pratyukt nag" userId="834cd7353880aab5" providerId="LiveId" clId="{C77B0197-536F-4A74-9440-7F2A395A16D7}" dt="2023-05-28T07:11:21.589" v="39" actId="123"/>
        <pc:sldMkLst>
          <pc:docMk/>
          <pc:sldMk cId="0" sldId="274"/>
        </pc:sldMkLst>
        <pc:spChg chg="mod">
          <ac:chgData name="pratyukt nag" userId="834cd7353880aab5" providerId="LiveId" clId="{C77B0197-536F-4A74-9440-7F2A395A16D7}" dt="2023-05-28T07:11:21.589" v="39" actId="123"/>
          <ac:spMkLst>
            <pc:docMk/>
            <pc:sldMk cId="0" sldId="274"/>
            <ac:spMk id="4" creationId="{16172C53-B05A-55A7-326E-63CB948DCCD8}"/>
          </ac:spMkLst>
        </pc:spChg>
      </pc:sldChg>
      <pc:sldChg chg="modSp mod">
        <pc:chgData name="pratyukt nag" userId="834cd7353880aab5" providerId="LiveId" clId="{C77B0197-536F-4A74-9440-7F2A395A16D7}" dt="2023-05-28T07:11:28.473" v="40" actId="123"/>
        <pc:sldMkLst>
          <pc:docMk/>
          <pc:sldMk cId="0" sldId="275"/>
        </pc:sldMkLst>
        <pc:spChg chg="mod">
          <ac:chgData name="pratyukt nag" userId="834cd7353880aab5" providerId="LiveId" clId="{C77B0197-536F-4A74-9440-7F2A395A16D7}" dt="2023-05-28T07:11:28.473" v="40" actId="123"/>
          <ac:spMkLst>
            <pc:docMk/>
            <pc:sldMk cId="0" sldId="275"/>
            <ac:spMk id="4" creationId="{4A3066B1-49C4-18DB-9577-046DC8844B1C}"/>
          </ac:spMkLst>
        </pc:spChg>
      </pc:sldChg>
      <pc:sldChg chg="modSp mod">
        <pc:chgData name="pratyukt nag" userId="834cd7353880aab5" providerId="LiveId" clId="{C77B0197-536F-4A74-9440-7F2A395A16D7}" dt="2023-05-28T07:12:20.197" v="51" actId="1076"/>
        <pc:sldMkLst>
          <pc:docMk/>
          <pc:sldMk cId="0" sldId="278"/>
        </pc:sldMkLst>
        <pc:spChg chg="mod">
          <ac:chgData name="pratyukt nag" userId="834cd7353880aab5" providerId="LiveId" clId="{C77B0197-536F-4A74-9440-7F2A395A16D7}" dt="2023-05-28T07:12:20.197" v="51" actId="1076"/>
          <ac:spMkLst>
            <pc:docMk/>
            <pc:sldMk cId="0" sldId="278"/>
            <ac:spMk id="8" creationId="{63ADE428-F3D8-40AA-9259-4135FF3C69E7}"/>
          </ac:spMkLst>
        </pc:spChg>
      </pc:sldChg>
      <pc:sldChg chg="modSp mod">
        <pc:chgData name="pratyukt nag" userId="834cd7353880aab5" providerId="LiveId" clId="{C77B0197-536F-4A74-9440-7F2A395A16D7}" dt="2023-05-28T07:12:25.647" v="52" actId="123"/>
        <pc:sldMkLst>
          <pc:docMk/>
          <pc:sldMk cId="0" sldId="279"/>
        </pc:sldMkLst>
        <pc:spChg chg="mod">
          <ac:chgData name="pratyukt nag" userId="834cd7353880aab5" providerId="LiveId" clId="{C77B0197-536F-4A74-9440-7F2A395A16D7}" dt="2023-05-28T07:12:25.647" v="52" actId="123"/>
          <ac:spMkLst>
            <pc:docMk/>
            <pc:sldMk cId="0" sldId="279"/>
            <ac:spMk id="4" creationId="{8F88189A-1D87-8BA3-E149-9B4C4840F717}"/>
          </ac:spMkLst>
        </pc:spChg>
      </pc:sldChg>
      <pc:sldChg chg="modSp mod">
        <pc:chgData name="pratyukt nag" userId="834cd7353880aab5" providerId="LiveId" clId="{C77B0197-536F-4A74-9440-7F2A395A16D7}" dt="2023-05-28T07:12:00.250" v="47" actId="123"/>
        <pc:sldMkLst>
          <pc:docMk/>
          <pc:sldMk cId="2417224067" sldId="280"/>
        </pc:sldMkLst>
        <pc:spChg chg="mod">
          <ac:chgData name="pratyukt nag" userId="834cd7353880aab5" providerId="LiveId" clId="{C77B0197-536F-4A74-9440-7F2A395A16D7}" dt="2023-05-28T07:12:00.250" v="47" actId="123"/>
          <ac:spMkLst>
            <pc:docMk/>
            <pc:sldMk cId="2417224067" sldId="280"/>
            <ac:spMk id="4" creationId="{4613359F-83CC-F487-17EE-5D562C503760}"/>
          </ac:spMkLst>
        </pc:spChg>
      </pc:sldChg>
      <pc:sldChg chg="modSp mod">
        <pc:chgData name="pratyukt nag" userId="834cd7353880aab5" providerId="LiveId" clId="{C77B0197-536F-4A74-9440-7F2A395A16D7}" dt="2023-05-28T07:11:44.369" v="46" actId="1076"/>
        <pc:sldMkLst>
          <pc:docMk/>
          <pc:sldMk cId="3919893618" sldId="281"/>
        </pc:sldMkLst>
        <pc:spChg chg="mod">
          <ac:chgData name="pratyukt nag" userId="834cd7353880aab5" providerId="LiveId" clId="{C77B0197-536F-4A74-9440-7F2A395A16D7}" dt="2023-05-28T07:11:44.369" v="46" actId="1076"/>
          <ac:spMkLst>
            <pc:docMk/>
            <pc:sldMk cId="3919893618" sldId="281"/>
            <ac:spMk id="4" creationId="{E417CE76-1EA5-D5E8-E3AF-6EF7DD7E470F}"/>
          </ac:spMkLst>
        </pc:spChg>
        <pc:picChg chg="mod">
          <ac:chgData name="pratyukt nag" userId="834cd7353880aab5" providerId="LiveId" clId="{C77B0197-536F-4A74-9440-7F2A395A16D7}" dt="2023-05-28T07:11:38.167" v="42" actId="1076"/>
          <ac:picMkLst>
            <pc:docMk/>
            <pc:sldMk cId="3919893618" sldId="281"/>
            <ac:picMk id="6" creationId="{49FCCE29-5CA8-9BFE-3849-7E84FE38D617}"/>
          </ac:picMkLst>
        </pc:picChg>
      </pc:sldChg>
      <pc:sldChg chg="modSp mod">
        <pc:chgData name="pratyukt nag" userId="834cd7353880aab5" providerId="LiveId" clId="{C77B0197-536F-4A74-9440-7F2A395A16D7}" dt="2023-05-28T07:12:11.969" v="49" actId="1076"/>
        <pc:sldMkLst>
          <pc:docMk/>
          <pc:sldMk cId="2758249850" sldId="282"/>
        </pc:sldMkLst>
        <pc:spChg chg="mod">
          <ac:chgData name="pratyukt nag" userId="834cd7353880aab5" providerId="LiveId" clId="{C77B0197-536F-4A74-9440-7F2A395A16D7}" dt="2023-05-28T07:12:11.969" v="49" actId="1076"/>
          <ac:spMkLst>
            <pc:docMk/>
            <pc:sldMk cId="2758249850" sldId="282"/>
            <ac:spMk id="4" creationId="{16FABD48-C28D-6855-901D-3052A74ED9A1}"/>
          </ac:spMkLst>
        </pc:spChg>
      </pc:sldChg>
      <pc:sldChg chg="modSp mod">
        <pc:chgData name="pratyukt nag" userId="834cd7353880aab5" providerId="LiveId" clId="{C77B0197-536F-4A74-9440-7F2A395A16D7}" dt="2023-05-28T07:07:56.366" v="14" actId="123"/>
        <pc:sldMkLst>
          <pc:docMk/>
          <pc:sldMk cId="1618494633" sldId="286"/>
        </pc:sldMkLst>
        <pc:spChg chg="mod">
          <ac:chgData name="pratyukt nag" userId="834cd7353880aab5" providerId="LiveId" clId="{C77B0197-536F-4A74-9440-7F2A395A16D7}" dt="2023-05-28T07:07:56.366" v="14" actId="123"/>
          <ac:spMkLst>
            <pc:docMk/>
            <pc:sldMk cId="1618494633" sldId="286"/>
            <ac:spMk id="3" creationId="{52525EDC-5F46-A171-3726-34275AC9A275}"/>
          </ac:spMkLst>
        </pc:spChg>
      </pc:sldChg>
      <pc:sldChg chg="modSp mod">
        <pc:chgData name="pratyukt nag" userId="834cd7353880aab5" providerId="LiveId" clId="{C77B0197-536F-4A74-9440-7F2A395A16D7}" dt="2023-05-28T07:11:04.855" v="38" actId="20577"/>
        <pc:sldMkLst>
          <pc:docMk/>
          <pc:sldMk cId="3601429987" sldId="288"/>
        </pc:sldMkLst>
        <pc:spChg chg="mod">
          <ac:chgData name="pratyukt nag" userId="834cd7353880aab5" providerId="LiveId" clId="{C77B0197-536F-4A74-9440-7F2A395A16D7}" dt="2023-05-28T07:11:04.855" v="38" actId="20577"/>
          <ac:spMkLst>
            <pc:docMk/>
            <pc:sldMk cId="3601429987" sldId="288"/>
            <ac:spMk id="3" creationId="{3B659BEC-4A56-ED16-0D47-706FAA2A5D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6C04B-9F7E-45FF-8DAC-09D2E0612EDA}" type="datetimeFigureOut">
              <a:rPr lang="en-IN" smtClean="0"/>
              <a:t>28-05-2023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8EE20-B569-478F-906B-3BB23253AA89}" type="slidenum">
              <a:rPr lang="en-IN" smtClean="0"/>
              <a:t>‹#›</a:t>
            </a:fld>
            <a:endParaRPr lang="en-IN"/>
          </a:p>
        </p:txBody>
      </p:sp>
    </p:spTree>
    <p:extLst>
      <p:ext uri="{BB962C8B-B14F-4D97-AF65-F5344CB8AC3E}">
        <p14:creationId xmlns:p14="http://schemas.microsoft.com/office/powerpoint/2010/main" val="151943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8EE20-B569-478F-906B-3BB23253AA89}" type="slidenum">
              <a:rPr lang="en-IN" smtClean="0"/>
              <a:t>3</a:t>
            </a:fld>
            <a:endParaRPr lang="en-IN"/>
          </a:p>
        </p:txBody>
      </p:sp>
    </p:spTree>
    <p:extLst>
      <p:ext uri="{BB962C8B-B14F-4D97-AF65-F5344CB8AC3E}">
        <p14:creationId xmlns:p14="http://schemas.microsoft.com/office/powerpoint/2010/main" val="3088929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8EE20-B569-478F-906B-3BB23253AA89}" type="slidenum">
              <a:rPr lang="en-IN" smtClean="0"/>
              <a:t>12</a:t>
            </a:fld>
            <a:endParaRPr lang="en-IN"/>
          </a:p>
        </p:txBody>
      </p:sp>
    </p:spTree>
    <p:extLst>
      <p:ext uri="{BB962C8B-B14F-4D97-AF65-F5344CB8AC3E}">
        <p14:creationId xmlns:p14="http://schemas.microsoft.com/office/powerpoint/2010/main" val="199955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8EE20-B569-478F-906B-3BB23253AA89}" type="slidenum">
              <a:rPr lang="en-IN" smtClean="0"/>
              <a:t>13</a:t>
            </a:fld>
            <a:endParaRPr lang="en-IN"/>
          </a:p>
        </p:txBody>
      </p:sp>
    </p:spTree>
    <p:extLst>
      <p:ext uri="{BB962C8B-B14F-4D97-AF65-F5344CB8AC3E}">
        <p14:creationId xmlns:p14="http://schemas.microsoft.com/office/powerpoint/2010/main" val="311295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8EE20-B569-478F-906B-3BB23253AA89}" type="slidenum">
              <a:rPr lang="en-IN" smtClean="0"/>
              <a:t>14</a:t>
            </a:fld>
            <a:endParaRPr lang="en-IN"/>
          </a:p>
        </p:txBody>
      </p:sp>
    </p:spTree>
    <p:extLst>
      <p:ext uri="{BB962C8B-B14F-4D97-AF65-F5344CB8AC3E}">
        <p14:creationId xmlns:p14="http://schemas.microsoft.com/office/powerpoint/2010/main" val="3824032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48EE20-B569-478F-906B-3BB23253AA89}" type="slidenum">
              <a:rPr lang="en-IN" smtClean="0"/>
              <a:t>15</a:t>
            </a:fld>
            <a:endParaRPr lang="en-IN"/>
          </a:p>
        </p:txBody>
      </p:sp>
    </p:spTree>
    <p:extLst>
      <p:ext uri="{BB962C8B-B14F-4D97-AF65-F5344CB8AC3E}">
        <p14:creationId xmlns:p14="http://schemas.microsoft.com/office/powerpoint/2010/main" val="250840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5/28/2023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5/28/2023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5/28/2023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523768"/>
          </a:xfrm>
          <a:prstGeom prst="rect">
            <a:avLst/>
          </a:prstGeom>
          <a:solidFill>
            <a:schemeClr val="accent6">
              <a:lumMod val="60000"/>
              <a:lumOff val="40000"/>
            </a:schemeClr>
          </a:solidFill>
        </p:spPr>
        <p:txBody>
          <a:bodyPr wrap="square" rtlCol="0">
            <a:spAutoFit/>
          </a:bodyPr>
          <a:lstStyle/>
          <a:p>
            <a:r>
              <a:rPr lang="en-US" sz="2000" dirty="0"/>
              <a:t>Team Details:</a:t>
            </a:r>
          </a:p>
          <a:p>
            <a:pPr algn="ctr"/>
            <a:r>
              <a:rPr lang="en-US" sz="2000" dirty="0"/>
              <a:t>Name                Roll no.</a:t>
            </a:r>
          </a:p>
          <a:p>
            <a:pPr algn="ctr"/>
            <a:r>
              <a:rPr lang="en-US" sz="2000" dirty="0"/>
              <a:t>Pratistha Negi    2210990678</a:t>
            </a:r>
          </a:p>
          <a:p>
            <a:pPr algn="ctr"/>
            <a:r>
              <a:rPr lang="en-US" sz="2000" dirty="0"/>
              <a:t>Pratyukt Nag      2210990679</a:t>
            </a:r>
          </a:p>
          <a:p>
            <a:pPr algn="ctr"/>
            <a:r>
              <a:rPr lang="en-US" sz="2000" dirty="0"/>
              <a:t>Prerna Dua         2210990680</a:t>
            </a:r>
          </a:p>
          <a:p>
            <a:pPr algn="ctr"/>
            <a:r>
              <a:rPr lang="en-US" sz="2000" dirty="0"/>
              <a:t>Prianshu Kumar  2210990681</a:t>
            </a:r>
          </a:p>
          <a:p>
            <a:endParaRPr lang="en-US" dirty="0">
              <a:solidFill>
                <a:schemeClr val="bg1"/>
              </a:solidFill>
            </a:endParaRPr>
          </a:p>
          <a:p>
            <a:r>
              <a:rPr lang="en-US" sz="2000" dirty="0">
                <a:latin typeface="Times New Roman" pitchFamily="18" charset="0"/>
                <a:cs typeface="Times New Roman" pitchFamily="18" charset="0"/>
              </a:rPr>
              <a:t>Faculty Coordinator: Dr Mandeep Kaur</a:t>
            </a:r>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E417CE76-1EA5-D5E8-E3AF-6EF7DD7E470F}"/>
              </a:ext>
            </a:extLst>
          </p:cNvPr>
          <p:cNvSpPr txBox="1"/>
          <p:nvPr/>
        </p:nvSpPr>
        <p:spPr>
          <a:xfrm>
            <a:off x="6576" y="1309563"/>
            <a:ext cx="3534259" cy="3693319"/>
          </a:xfrm>
          <a:prstGeom prst="rect">
            <a:avLst/>
          </a:prstGeom>
          <a:noFill/>
        </p:spPr>
        <p:txBody>
          <a:bodyPr wrap="square" rtlCol="0">
            <a:spAutoFit/>
          </a:bodyPr>
          <a:lstStyle/>
          <a:p>
            <a:pPr algn="just"/>
            <a:r>
              <a:rPr lang="en-US" dirty="0"/>
              <a:t>In the project, we made some </a:t>
            </a:r>
          </a:p>
          <a:p>
            <a:pPr algn="just"/>
            <a:r>
              <a:rPr lang="en-US" dirty="0"/>
              <a:t>design changes to the google search engine buttons to enhance the overall user experience. We used a touch of turquoise color for the buttons to provide a contrasting and visually pleasing experience.</a:t>
            </a:r>
          </a:p>
          <a:p>
            <a:pPr algn="just"/>
            <a:endParaRPr lang="en-US" dirty="0"/>
          </a:p>
          <a:p>
            <a:pPr algn="just"/>
            <a:r>
              <a:rPr lang="en-US" dirty="0"/>
              <a:t>The buttons are designed with a modern and minimalist look that blends well with the white background and black text of the</a:t>
            </a:r>
          </a:p>
          <a:p>
            <a:pPr algn="just"/>
            <a:r>
              <a:rPr lang="en-US" dirty="0"/>
              <a:t>user interface. </a:t>
            </a:r>
          </a:p>
        </p:txBody>
      </p:sp>
      <p:pic>
        <p:nvPicPr>
          <p:cNvPr id="6" name="Picture 5">
            <a:extLst>
              <a:ext uri="{FF2B5EF4-FFF2-40B4-BE49-F238E27FC236}">
                <a16:creationId xmlns:a16="http://schemas.microsoft.com/office/drawing/2014/main" id="{49FCCE29-5CA8-9BFE-3849-7E84FE38D6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29320" y="1272237"/>
            <a:ext cx="5508104" cy="4010258"/>
          </a:xfrm>
          <a:prstGeom prst="rect">
            <a:avLst/>
          </a:prstGeom>
        </p:spPr>
      </p:pic>
    </p:spTree>
    <p:extLst>
      <p:ext uri="{BB962C8B-B14F-4D97-AF65-F5344CB8AC3E}">
        <p14:creationId xmlns:p14="http://schemas.microsoft.com/office/powerpoint/2010/main" val="3919893618"/>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046E77-EF60-8870-FEB9-A7CCE94B2BB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440" y="1124744"/>
            <a:ext cx="8559120" cy="4814505"/>
          </a:xfrm>
          <a:prstGeom prst="rect">
            <a:avLst/>
          </a:prstGeom>
        </p:spPr>
      </p:pic>
    </p:spTree>
    <p:extLst>
      <p:ext uri="{BB962C8B-B14F-4D97-AF65-F5344CB8AC3E}">
        <p14:creationId xmlns:p14="http://schemas.microsoft.com/office/powerpoint/2010/main" val="216574878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4613359F-83CC-F487-17EE-5D562C503760}"/>
              </a:ext>
            </a:extLst>
          </p:cNvPr>
          <p:cNvSpPr txBox="1"/>
          <p:nvPr/>
        </p:nvSpPr>
        <p:spPr>
          <a:xfrm>
            <a:off x="0" y="908720"/>
            <a:ext cx="9143999" cy="923330"/>
          </a:xfrm>
          <a:prstGeom prst="rect">
            <a:avLst/>
          </a:prstGeom>
          <a:noFill/>
        </p:spPr>
        <p:txBody>
          <a:bodyPr wrap="square" rtlCol="0">
            <a:spAutoFit/>
          </a:bodyPr>
          <a:lstStyle/>
          <a:p>
            <a:pPr algn="just"/>
            <a:r>
              <a:rPr lang="en-US" dirty="0"/>
              <a:t>As mentioned earlier, we made some design changes to the buttons in the search engine to enhance the overall user experience. One of the changes we made was to add a bit of shadow to the buttons using CSS.</a:t>
            </a:r>
            <a:endParaRPr lang="en-IN" dirty="0"/>
          </a:p>
        </p:txBody>
      </p:sp>
      <p:pic>
        <p:nvPicPr>
          <p:cNvPr id="14" name="Picture 13">
            <a:extLst>
              <a:ext uri="{FF2B5EF4-FFF2-40B4-BE49-F238E27FC236}">
                <a16:creationId xmlns:a16="http://schemas.microsoft.com/office/drawing/2014/main" id="{596A93E5-E76E-A1F8-7D35-DA3EC5ADA0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3528" y="1880200"/>
            <a:ext cx="8296751" cy="4666922"/>
          </a:xfrm>
          <a:prstGeom prst="rect">
            <a:avLst/>
          </a:prstGeom>
        </p:spPr>
      </p:pic>
    </p:spTree>
    <p:extLst>
      <p:ext uri="{BB962C8B-B14F-4D97-AF65-F5344CB8AC3E}">
        <p14:creationId xmlns:p14="http://schemas.microsoft.com/office/powerpoint/2010/main" val="2417224067"/>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8170B8-950B-5BEC-6E64-F95E2B0F57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516" y="1268760"/>
            <a:ext cx="8704968" cy="4896544"/>
          </a:xfrm>
          <a:prstGeom prst="rect">
            <a:avLst/>
          </a:prstGeom>
        </p:spPr>
      </p:pic>
    </p:spTree>
    <p:extLst>
      <p:ext uri="{BB962C8B-B14F-4D97-AF65-F5344CB8AC3E}">
        <p14:creationId xmlns:p14="http://schemas.microsoft.com/office/powerpoint/2010/main" val="925193540"/>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16FABD48-C28D-6855-901D-3052A74ED9A1}"/>
              </a:ext>
            </a:extLst>
          </p:cNvPr>
          <p:cNvSpPr txBox="1"/>
          <p:nvPr/>
        </p:nvSpPr>
        <p:spPr>
          <a:xfrm>
            <a:off x="18937" y="1844824"/>
            <a:ext cx="2744316" cy="4247317"/>
          </a:xfrm>
          <a:prstGeom prst="rect">
            <a:avLst/>
          </a:prstGeom>
          <a:noFill/>
        </p:spPr>
        <p:txBody>
          <a:bodyPr wrap="square" rtlCol="0">
            <a:spAutoFit/>
          </a:bodyPr>
          <a:lstStyle/>
          <a:p>
            <a:pPr algn="just"/>
            <a:r>
              <a:rPr lang="en-US" dirty="0"/>
              <a:t>We used the box-shadow property in CSS to add a subtle shadow effect to the buttons, which gives them a three-dimensional appearance and makes them stand out more. </a:t>
            </a:r>
          </a:p>
          <a:p>
            <a:pPr algn="just"/>
            <a:endParaRPr lang="en-US" dirty="0"/>
          </a:p>
          <a:p>
            <a:pPr algn="just"/>
            <a:r>
              <a:rPr lang="en-US" dirty="0"/>
              <a:t>Additionally, we added a border to the buttons using the border property, which helps to define their edges and add structure to the overall design.</a:t>
            </a:r>
          </a:p>
          <a:p>
            <a:pPr algn="just"/>
            <a:endParaRPr lang="en-IN" dirty="0"/>
          </a:p>
        </p:txBody>
      </p:sp>
      <p:pic>
        <p:nvPicPr>
          <p:cNvPr id="3" name="Picture 2">
            <a:extLst>
              <a:ext uri="{FF2B5EF4-FFF2-40B4-BE49-F238E27FC236}">
                <a16:creationId xmlns:a16="http://schemas.microsoft.com/office/drawing/2014/main" id="{6CC71498-4675-C55E-9EC3-36E649B8C11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72826" y="1844824"/>
            <a:ext cx="5790636" cy="3883366"/>
          </a:xfrm>
          <a:prstGeom prst="rect">
            <a:avLst/>
          </a:prstGeom>
        </p:spPr>
      </p:pic>
    </p:spTree>
    <p:extLst>
      <p:ext uri="{BB962C8B-B14F-4D97-AF65-F5344CB8AC3E}">
        <p14:creationId xmlns:p14="http://schemas.microsoft.com/office/powerpoint/2010/main" val="2758249850"/>
      </p:ext>
    </p:extLst>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C311B909-ADC7-1B8D-6F29-548399ED4A3F}"/>
              </a:ext>
            </a:extLst>
          </p:cNvPr>
          <p:cNvSpPr txBox="1"/>
          <p:nvPr/>
        </p:nvSpPr>
        <p:spPr>
          <a:xfrm>
            <a:off x="1043608" y="1805983"/>
            <a:ext cx="5400599" cy="369332"/>
          </a:xfrm>
          <a:prstGeom prst="rect">
            <a:avLst/>
          </a:prstGeom>
          <a:noFill/>
        </p:spPr>
        <p:txBody>
          <a:bodyPr wrap="square" rtlCol="0">
            <a:spAutoFit/>
          </a:bodyPr>
          <a:lstStyle/>
          <a:p>
            <a:pPr algn="l"/>
            <a:r>
              <a:rPr lang="en-US" dirty="0"/>
              <a:t>.</a:t>
            </a:r>
            <a:endParaRPr lang="en-IN" dirty="0"/>
          </a:p>
        </p:txBody>
      </p:sp>
      <p:pic>
        <p:nvPicPr>
          <p:cNvPr id="6" name="Picture 5">
            <a:extLst>
              <a:ext uri="{FF2B5EF4-FFF2-40B4-BE49-F238E27FC236}">
                <a16:creationId xmlns:a16="http://schemas.microsoft.com/office/drawing/2014/main" id="{AD891FB4-EF78-E373-3380-A093D6BF56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65787" y="1268760"/>
            <a:ext cx="8412426" cy="4731990"/>
          </a:xfrm>
          <a:prstGeom prst="rect">
            <a:avLst/>
          </a:prstGeom>
        </p:spPr>
      </p:pic>
    </p:spTree>
    <p:extLst>
      <p:ext uri="{BB962C8B-B14F-4D97-AF65-F5344CB8AC3E}">
        <p14:creationId xmlns:p14="http://schemas.microsoft.com/office/powerpoint/2010/main" val="859893452"/>
      </p:ext>
    </p:extLst>
  </p:cSld>
  <p:clrMapOvr>
    <a:masterClrMapping/>
  </p:clrMapOvr>
  <p:transition advTm="4000">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8" name="TextBox 7">
            <a:extLst>
              <a:ext uri="{FF2B5EF4-FFF2-40B4-BE49-F238E27FC236}">
                <a16:creationId xmlns:a16="http://schemas.microsoft.com/office/drawing/2014/main" id="{63ADE428-F3D8-40AA-9259-4135FF3C69E7}"/>
              </a:ext>
            </a:extLst>
          </p:cNvPr>
          <p:cNvSpPr txBox="1"/>
          <p:nvPr/>
        </p:nvSpPr>
        <p:spPr>
          <a:xfrm>
            <a:off x="107503" y="1268760"/>
            <a:ext cx="8928993" cy="5170646"/>
          </a:xfrm>
          <a:prstGeom prst="rect">
            <a:avLst/>
          </a:prstGeom>
          <a:noFill/>
        </p:spPr>
        <p:txBody>
          <a:bodyPr wrap="square" rtlCol="0">
            <a:spAutoFit/>
          </a:bodyPr>
          <a:lstStyle/>
          <a:p>
            <a:pPr marL="457200" indent="-457200" algn="just">
              <a:buFont typeface="+mj-lt"/>
              <a:buAutoNum type="arabicPeriod"/>
            </a:pPr>
            <a:r>
              <a:rPr lang="en-US" sz="2200" dirty="0">
                <a:latin typeface="Times New Roman" pitchFamily="18" charset="0"/>
                <a:cs typeface="Times New Roman" pitchFamily="18" charset="0"/>
              </a:rPr>
              <a:t>User Friendly Interface: A visually appealing and easy to use interface that allows user of different age groups to </a:t>
            </a:r>
            <a:r>
              <a:rPr lang="en-US" sz="2200" dirty="0" err="1">
                <a:latin typeface="Times New Roman" pitchFamily="18" charset="0"/>
                <a:cs typeface="Times New Roman" pitchFamily="18" charset="0"/>
              </a:rPr>
              <a:t>acess</a:t>
            </a:r>
            <a:r>
              <a:rPr lang="en-US" sz="2200" dirty="0">
                <a:latin typeface="Times New Roman" pitchFamily="18" charset="0"/>
                <a:cs typeface="Times New Roman" pitchFamily="18" charset="0"/>
              </a:rPr>
              <a:t> the google search .</a:t>
            </a:r>
          </a:p>
          <a:p>
            <a:pPr marL="457200" indent="-457200" algn="just">
              <a:buFont typeface="+mj-lt"/>
              <a:buAutoNum type="arabicPeriod"/>
            </a:pPr>
            <a:r>
              <a:rPr lang="en-US" sz="2200" dirty="0">
                <a:latin typeface="Times New Roman" pitchFamily="18" charset="0"/>
                <a:cs typeface="Times New Roman" pitchFamily="18" charset="0"/>
              </a:rPr>
              <a:t>Search operators: Google Search provides a range of search operators that enable users to refine their search results by specifying search terms, filtering by date, location, or file type, and more.</a:t>
            </a:r>
          </a:p>
          <a:p>
            <a:pPr marL="457200" indent="-457200" algn="just">
              <a:buFont typeface="+mj-lt"/>
              <a:buAutoNum type="arabicPeriod"/>
            </a:pPr>
            <a:r>
              <a:rPr lang="en-US" sz="2200" dirty="0">
                <a:latin typeface="Times New Roman" pitchFamily="18" charset="0"/>
                <a:cs typeface="Times New Roman" pitchFamily="18" charset="0"/>
              </a:rPr>
              <a:t>Featured snippets: Google Search displays featured snippets at the top of some search results, providing users with a quick and concise answer to their query.</a:t>
            </a:r>
          </a:p>
          <a:p>
            <a:pPr marL="457200" indent="-457200" algn="just">
              <a:buFont typeface="+mj-lt"/>
              <a:buAutoNum type="arabicPeriod"/>
            </a:pPr>
            <a:r>
              <a:rPr lang="en-US" sz="2200" dirty="0">
                <a:latin typeface="Times New Roman" pitchFamily="18" charset="0"/>
                <a:cs typeface="Times New Roman" pitchFamily="18" charset="0"/>
              </a:rPr>
              <a:t>Image search: Google Search enables users to search for images on the internet, filtering by size, color, and other criteria.</a:t>
            </a:r>
          </a:p>
          <a:p>
            <a:pPr marL="457200" indent="-457200" algn="just">
              <a:buFont typeface="+mj-lt"/>
              <a:buAutoNum type="arabicPeriod"/>
            </a:pPr>
            <a:r>
              <a:rPr lang="en-US" sz="2200" dirty="0">
                <a:latin typeface="Times New Roman" pitchFamily="18" charset="0"/>
                <a:cs typeface="Times New Roman" pitchFamily="18" charset="0"/>
              </a:rPr>
              <a:t>Personalized search: Google Search uses a user's search history and location to provide personalized search results, tailored to their interests and needs.</a:t>
            </a:r>
          </a:p>
          <a:p>
            <a:pPr marL="457200" indent="-457200" algn="just">
              <a:buFont typeface="+mj-lt"/>
              <a:buAutoNum type="arabicPeriod"/>
            </a:pPr>
            <a:endParaRPr lang="en-US" sz="2200" dirty="0">
              <a:latin typeface="Times New Roman" pitchFamily="18" charset="0"/>
              <a:cs typeface="Times New Roman" pitchFamily="18" charset="0"/>
            </a:endParaRPr>
          </a:p>
          <a:p>
            <a:pPr algn="just"/>
            <a:endParaRPr lang="en-IN" sz="2200" dirty="0"/>
          </a:p>
        </p:txBody>
      </p:sp>
    </p:spTree>
  </p:cSld>
  <p:clrMapOvr>
    <a:masterClrMapping/>
  </p:clrMapOvr>
  <p:transition advTm="4000">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TextBox 3">
            <a:extLst>
              <a:ext uri="{FF2B5EF4-FFF2-40B4-BE49-F238E27FC236}">
                <a16:creationId xmlns:a16="http://schemas.microsoft.com/office/drawing/2014/main" id="{8F88189A-1D87-8BA3-E149-9B4C4840F717}"/>
              </a:ext>
            </a:extLst>
          </p:cNvPr>
          <p:cNvSpPr txBox="1"/>
          <p:nvPr/>
        </p:nvSpPr>
        <p:spPr>
          <a:xfrm>
            <a:off x="107504" y="1340768"/>
            <a:ext cx="8928992" cy="4493538"/>
          </a:xfrm>
          <a:prstGeom prst="rect">
            <a:avLst/>
          </a:prstGeom>
          <a:noFill/>
        </p:spPr>
        <p:txBody>
          <a:bodyPr wrap="square" rtlCol="0">
            <a:spAutoFit/>
          </a:bodyPr>
          <a:lstStyle/>
          <a:p>
            <a:pPr algn="just"/>
            <a:r>
              <a:rPr lang="en-US" sz="2200" dirty="0">
                <a:latin typeface="Times New Roman" pitchFamily="18" charset="0"/>
                <a:cs typeface="Times New Roman" pitchFamily="18" charset="0"/>
              </a:rPr>
              <a:t>Sources and References:  </a:t>
            </a:r>
          </a:p>
          <a:p>
            <a:pPr algn="just"/>
            <a:r>
              <a:rPr lang="en-US" sz="2200" dirty="0">
                <a:latin typeface="Times New Roman" pitchFamily="18" charset="0"/>
                <a:cs typeface="Times New Roman" pitchFamily="18" charset="0"/>
              </a:rPr>
              <a:t>In developing our google search Engine project , we </a:t>
            </a:r>
            <a:r>
              <a:rPr lang="en-US" sz="2200" dirty="0" err="1">
                <a:latin typeface="Times New Roman" pitchFamily="18" charset="0"/>
                <a:cs typeface="Times New Roman" pitchFamily="18" charset="0"/>
              </a:rPr>
              <a:t>refered</a:t>
            </a:r>
            <a:r>
              <a:rPr lang="en-US" sz="2200" dirty="0">
                <a:latin typeface="Times New Roman" pitchFamily="18" charset="0"/>
                <a:cs typeface="Times New Roman" pitchFamily="18" charset="0"/>
              </a:rPr>
              <a:t> several source and tools.</a:t>
            </a:r>
          </a:p>
          <a:p>
            <a:pPr algn="just"/>
            <a:r>
              <a:rPr lang="en-US" sz="2200" dirty="0">
                <a:latin typeface="Times New Roman" pitchFamily="18" charset="0"/>
                <a:cs typeface="Times New Roman" pitchFamily="18" charset="0"/>
              </a:rPr>
              <a:t>These include:</a:t>
            </a:r>
          </a:p>
          <a:p>
            <a:pPr marL="457200" indent="-457200" algn="just">
              <a:buFont typeface="+mj-lt"/>
              <a:buAutoNum type="arabicPeriod"/>
            </a:pPr>
            <a:r>
              <a:rPr lang="en-US" sz="2200" dirty="0">
                <a:latin typeface="Times New Roman" pitchFamily="18" charset="0"/>
                <a:cs typeface="Times New Roman" pitchFamily="18" charset="0"/>
              </a:rPr>
              <a:t>HTML and CSS Tutorials (W3Schools): W3Schools is a popular online learning platform that offers a variety of tutorials and resources for learning HTML, CSS, and other web development technologies.</a:t>
            </a:r>
          </a:p>
          <a:p>
            <a:pPr marL="457200" indent="-457200" algn="just">
              <a:buFont typeface="+mj-lt"/>
              <a:buAutoNum type="arabicPeriod"/>
            </a:pPr>
            <a:r>
              <a:rPr lang="en-US" sz="2200" dirty="0"/>
              <a:t>Stack Overflow (</a:t>
            </a:r>
            <a:r>
              <a:rPr lang="en-US" sz="2200" dirty="0">
                <a:hlinkClick r:id="rId2"/>
              </a:rPr>
              <a:t>https://stackoverflow.com/</a:t>
            </a:r>
            <a:r>
              <a:rPr lang="en-US" sz="2200" dirty="0"/>
              <a:t>): A popular online community for programmers to ask and answer technical questions related to programming.</a:t>
            </a:r>
          </a:p>
          <a:p>
            <a:pPr marL="457200" indent="-457200" algn="just">
              <a:buFont typeface="+mj-lt"/>
              <a:buAutoNum type="arabicPeriod"/>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IN" sz="2200" dirty="0"/>
          </a:p>
        </p:txBody>
      </p:sp>
    </p:spTree>
  </p:cSld>
  <p:clrMapOvr>
    <a:masterClrMapping/>
  </p:clrMapOvr>
  <p:transition advTm="4000">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1115616" y="1844824"/>
            <a:ext cx="6912768" cy="3970318"/>
          </a:xfrm>
          <a:prstGeom prst="rect">
            <a:avLst/>
          </a:prstGeom>
          <a:noFill/>
        </p:spPr>
        <p:txBody>
          <a:bodyPr wrap="square" rtlCol="0">
            <a:spAutoFit/>
          </a:bodyPr>
          <a:lstStyle/>
          <a:p>
            <a:pPr algn="ctr">
              <a:buFont typeface="Arial" pitchFamily="34" charset="0"/>
              <a:buChar char="•"/>
            </a:pPr>
            <a:r>
              <a:rPr lang="en-US" sz="2800" dirty="0">
                <a:latin typeface="Times New Roman" pitchFamily="18" charset="0"/>
                <a:cs typeface="Times New Roman" pitchFamily="18" charset="0"/>
              </a:rPr>
              <a:t>Introduction</a:t>
            </a:r>
          </a:p>
          <a:p>
            <a:pPr algn="ctr">
              <a:buFont typeface="Arial" pitchFamily="34" charset="0"/>
              <a:buChar char="•"/>
            </a:pPr>
            <a:r>
              <a:rPr lang="en-US" sz="2800" dirty="0">
                <a:latin typeface="Times New Roman" pitchFamily="18" charset="0"/>
                <a:cs typeface="Times New Roman" pitchFamily="18" charset="0"/>
              </a:rPr>
              <a:t>Problem Statement</a:t>
            </a:r>
          </a:p>
          <a:p>
            <a:pPr algn="ctr">
              <a:buFont typeface="Arial" pitchFamily="34" charset="0"/>
              <a:buChar char="•"/>
            </a:pPr>
            <a:r>
              <a:rPr lang="en-US" sz="2800" dirty="0">
                <a:latin typeface="Times New Roman" pitchFamily="18" charset="0"/>
                <a:cs typeface="Times New Roman" pitchFamily="18" charset="0"/>
              </a:rPr>
              <a:t>Technical Details</a:t>
            </a:r>
          </a:p>
          <a:p>
            <a:pPr algn="ctr">
              <a:buFont typeface="Arial" pitchFamily="34" charset="0"/>
              <a:buChar char="•"/>
            </a:pPr>
            <a:r>
              <a:rPr lang="en-US" sz="2800" dirty="0">
                <a:latin typeface="Times New Roman" pitchFamily="18" charset="0"/>
                <a:cs typeface="Times New Roman" pitchFamily="18" charset="0"/>
              </a:rPr>
              <a:t>Key Features </a:t>
            </a:r>
          </a:p>
          <a:p>
            <a:pPr algn="ctr">
              <a:buFont typeface="Arial" pitchFamily="34" charset="0"/>
              <a:buChar char="•"/>
            </a:pPr>
            <a:r>
              <a:rPr lang="en-US" sz="2800" dirty="0">
                <a:latin typeface="Times New Roman" pitchFamily="18" charset="0"/>
                <a:cs typeface="Times New Roman" pitchFamily="18" charset="0"/>
              </a:rPr>
              <a:t>Project Highlights</a:t>
            </a:r>
          </a:p>
          <a:p>
            <a:pPr algn="ctr">
              <a:buFont typeface="Arial" pitchFamily="34" charset="0"/>
              <a:buChar char="•"/>
            </a:pPr>
            <a:r>
              <a:rPr lang="en-US" sz="2800" dirty="0">
                <a:latin typeface="Times New Roman" pitchFamily="18" charset="0"/>
                <a:cs typeface="Times New Roman" pitchFamily="18" charset="0"/>
              </a:rPr>
              <a:t>Conclusion</a:t>
            </a:r>
          </a:p>
          <a:p>
            <a:pPr algn="ctr">
              <a:buFont typeface="Arial" pitchFamily="34" charset="0"/>
              <a:buChar char="•"/>
            </a:pPr>
            <a:r>
              <a:rPr lang="en-US" sz="2800" dirty="0">
                <a:latin typeface="Times New Roman" pitchFamily="18" charset="0"/>
                <a:cs typeface="Times New Roman" pitchFamily="18" charset="0"/>
              </a:rPr>
              <a:t>References/Links used</a:t>
            </a:r>
          </a:p>
          <a:p>
            <a:pPr algn="ctr">
              <a:buFont typeface="Arial" pitchFamily="34" charset="0"/>
              <a:buChar char="•"/>
            </a:pPr>
            <a:endParaRPr lang="en-US" sz="2800" dirty="0">
              <a:latin typeface="Times New Roman" pitchFamily="18" charset="0"/>
              <a:cs typeface="Times New Roman" pitchFamily="18" charset="0"/>
            </a:endParaRPr>
          </a:p>
          <a:p>
            <a:pPr algn="ct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D7F59CC8-7B94-19E2-6070-7223CE705A1E}"/>
              </a:ext>
            </a:extLst>
          </p:cNvPr>
          <p:cNvSpPr txBox="1"/>
          <p:nvPr/>
        </p:nvSpPr>
        <p:spPr>
          <a:xfrm>
            <a:off x="179512" y="980728"/>
            <a:ext cx="8784976" cy="4524315"/>
          </a:xfrm>
          <a:prstGeom prst="rect">
            <a:avLst/>
          </a:prstGeom>
          <a:noFill/>
        </p:spPr>
        <p:txBody>
          <a:bodyPr wrap="square" rtlCol="0">
            <a:spAutoFit/>
          </a:bodyPr>
          <a:lstStyle/>
          <a:p>
            <a:pPr algn="just"/>
            <a:r>
              <a:rPr lang="en-US" dirty="0"/>
              <a:t>Title: Google Search Engine</a:t>
            </a:r>
          </a:p>
          <a:p>
            <a:pPr algn="just"/>
            <a:endParaRPr lang="en-US" dirty="0"/>
          </a:p>
          <a:p>
            <a:pPr algn="just"/>
            <a:r>
              <a:rPr lang="en-US" dirty="0"/>
              <a:t>Team Members: Pratistha Negi, Pratyukt Nag, Prerna Dua, Prianshu Kumar</a:t>
            </a:r>
          </a:p>
          <a:p>
            <a:pPr algn="just"/>
            <a:r>
              <a:rPr lang="en-US" dirty="0"/>
              <a:t>Overview:  </a:t>
            </a:r>
            <a:r>
              <a:rPr lang="en-US" b="0" i="0" dirty="0">
                <a:solidFill>
                  <a:schemeClr val="tx1">
                    <a:lumMod val="95000"/>
                    <a:lumOff val="5000"/>
                  </a:schemeClr>
                </a:solidFill>
                <a:effectLst/>
                <a:latin typeface="Google Sans"/>
              </a:rPr>
              <a:t>Google is </a:t>
            </a:r>
            <a:r>
              <a:rPr lang="en-US" b="0" i="0" dirty="0">
                <a:solidFill>
                  <a:srgbClr val="040C28"/>
                </a:solidFill>
                <a:effectLst/>
                <a:latin typeface="Google Sans"/>
              </a:rPr>
              <a:t>a fully-automated search engine that uses software known as "web crawlers" that explore the web on a regular basis to find sites to add to our index</a:t>
            </a:r>
            <a:r>
              <a:rPr lang="en-US" b="0" i="0" dirty="0">
                <a:solidFill>
                  <a:srgbClr val="4D5156"/>
                </a:solidFill>
                <a:effectLst/>
                <a:latin typeface="Google Sans"/>
              </a:rPr>
              <a:t>.</a:t>
            </a:r>
          </a:p>
          <a:p>
            <a:pPr algn="just"/>
            <a:endParaRPr lang="en-US" dirty="0"/>
          </a:p>
          <a:p>
            <a:pPr algn="just"/>
            <a:r>
              <a:rPr lang="en-US" dirty="0"/>
              <a:t>Goals:</a:t>
            </a:r>
          </a:p>
          <a:p>
            <a:pPr marL="342900" indent="-342900" algn="just">
              <a:buFont typeface="Arial" panose="020B0604020202020204" pitchFamily="34" charset="0"/>
              <a:buChar char="•"/>
            </a:pPr>
            <a:r>
              <a:rPr lang="en-US" sz="1800" dirty="0">
                <a:latin typeface="Times New Roman" pitchFamily="18" charset="0"/>
                <a:cs typeface="Times New Roman" pitchFamily="18" charset="0"/>
              </a:rPr>
              <a:t>Google Search is a popular search engine that enables users to search for a wide range of information on the internet.</a:t>
            </a:r>
          </a:p>
          <a:p>
            <a:pPr marL="342900" indent="-342900" algn="just">
              <a:buFont typeface="Arial" panose="020B0604020202020204" pitchFamily="34" charset="0"/>
              <a:buChar char="•"/>
            </a:pPr>
            <a:r>
              <a:rPr lang="en-US" sz="1800" dirty="0">
                <a:latin typeface="Times New Roman" pitchFamily="18" charset="0"/>
                <a:cs typeface="Times New Roman" pitchFamily="18" charset="0"/>
              </a:rPr>
              <a:t> Google Search quickly gained popularity and became the world's most widely used search engine.</a:t>
            </a:r>
          </a:p>
          <a:p>
            <a:pPr marL="342900" indent="-342900" algn="just">
              <a:buFont typeface="Arial" panose="020B0604020202020204" pitchFamily="34" charset="0"/>
              <a:buChar char="•"/>
            </a:pPr>
            <a:r>
              <a:rPr lang="en-US" sz="1800" dirty="0">
                <a:latin typeface="Times New Roman" pitchFamily="18" charset="0"/>
                <a:cs typeface="Times New Roman" pitchFamily="18" charset="0"/>
              </a:rPr>
              <a:t>Google uses a complex algorithm that analyzes millions of websites to provide relevant search results to users.</a:t>
            </a:r>
          </a:p>
          <a:p>
            <a:pPr marL="342900" indent="-342900" algn="just">
              <a:buFont typeface="Arial" panose="020B0604020202020204" pitchFamily="34" charset="0"/>
              <a:buChar char="•"/>
            </a:pPr>
            <a:r>
              <a:rPr lang="en-US" sz="1800" dirty="0">
                <a:latin typeface="Times New Roman" pitchFamily="18" charset="0"/>
                <a:cs typeface="Times New Roman" pitchFamily="18" charset="0"/>
              </a:rPr>
              <a:t> The algorithm takes into account a variety of factors such as the relevance and quality of the content, the popularity of the website, and the user's search history and location.</a:t>
            </a:r>
          </a:p>
          <a:p>
            <a:endParaRPr lang="en-IN"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8579-D74C-8B2D-6EA9-1ADE52EF0268}"/>
              </a:ext>
            </a:extLst>
          </p:cNvPr>
          <p:cNvSpPr>
            <a:spLocks noGrp="1"/>
          </p:cNvSpPr>
          <p:nvPr>
            <p:ph type="title"/>
          </p:nvPr>
        </p:nvSpPr>
        <p:spPr/>
        <p:txBody>
          <a:bodyPr/>
          <a:lstStyle/>
          <a:p>
            <a:pPr algn="l"/>
            <a:r>
              <a:rPr lang="en-IN" dirty="0"/>
              <a:t>Introduction</a:t>
            </a:r>
          </a:p>
        </p:txBody>
      </p:sp>
      <p:sp>
        <p:nvSpPr>
          <p:cNvPr id="3" name="Content Placeholder 2">
            <a:extLst>
              <a:ext uri="{FF2B5EF4-FFF2-40B4-BE49-F238E27FC236}">
                <a16:creationId xmlns:a16="http://schemas.microsoft.com/office/drawing/2014/main" id="{52525EDC-5F46-A171-3726-34275AC9A275}"/>
              </a:ext>
            </a:extLst>
          </p:cNvPr>
          <p:cNvSpPr>
            <a:spLocks noGrp="1"/>
          </p:cNvSpPr>
          <p:nvPr>
            <p:ph idx="1"/>
          </p:nvPr>
        </p:nvSpPr>
        <p:spPr/>
        <p:txBody>
          <a:bodyPr/>
          <a:lstStyle/>
          <a:p>
            <a:pPr algn="just"/>
            <a:r>
              <a:rPr lang="en-US" dirty="0"/>
              <a:t>Google Search provides a variety of tools and features to help users refine their search results. For example, users can use advanced search operators to specify their search terms and filter results by date, location, or file type. Google also provides related search suggestions and autocomplete suggestions to help users find what they're looking for faster.</a:t>
            </a:r>
          </a:p>
          <a:p>
            <a:pPr algn="just"/>
            <a:r>
              <a:rPr lang="en-US" dirty="0"/>
              <a:t>In addition to its search engine, Google offers a range of other products and services, including Gmail, Google Maps, Google Drive, and Google Calendar. These products are integrated into Google Search, allowing users to easily access and use them while searching for information on the internet.</a:t>
            </a:r>
            <a:endParaRPr lang="en-IN" dirty="0"/>
          </a:p>
          <a:p>
            <a:pPr algn="just"/>
            <a:endParaRPr lang="en-IN" dirty="0"/>
          </a:p>
        </p:txBody>
      </p:sp>
    </p:spTree>
    <p:extLst>
      <p:ext uri="{BB962C8B-B14F-4D97-AF65-F5344CB8AC3E}">
        <p14:creationId xmlns:p14="http://schemas.microsoft.com/office/powerpoint/2010/main" val="1618494633"/>
      </p:ext>
    </p:extLst>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4" name="TextBox 3">
            <a:extLst>
              <a:ext uri="{FF2B5EF4-FFF2-40B4-BE49-F238E27FC236}">
                <a16:creationId xmlns:a16="http://schemas.microsoft.com/office/drawing/2014/main" id="{743FD034-1881-7578-E668-A7FF1D03CC17}"/>
              </a:ext>
            </a:extLst>
          </p:cNvPr>
          <p:cNvSpPr txBox="1"/>
          <p:nvPr/>
        </p:nvSpPr>
        <p:spPr>
          <a:xfrm>
            <a:off x="107505" y="980728"/>
            <a:ext cx="8928992" cy="5078313"/>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latin typeface="Times New Roman" pitchFamily="18" charset="0"/>
                <a:cs typeface="Times New Roman" pitchFamily="18" charset="0"/>
              </a:rPr>
              <a:t>Before the advent of search engines like Google, finding information on the internet was a time-consuming and challenging task. Early search engines relied on a simple keyword-based approach, which often resulted in irrelevant or low-quality search results.</a:t>
            </a:r>
          </a:p>
          <a:p>
            <a:pPr marL="342900" indent="-342900" algn="just">
              <a:buFont typeface="Arial" panose="020B0604020202020204" pitchFamily="34" charset="0"/>
              <a:buChar char="•"/>
            </a:pPr>
            <a:endParaRPr lang="en-US" sz="1800" dirty="0">
              <a:latin typeface="Times New Roman" pitchFamily="18" charset="0"/>
              <a:cs typeface="Times New Roman" pitchFamily="18" charset="0"/>
            </a:endParaRPr>
          </a:p>
          <a:p>
            <a:pPr marL="342900" indent="-342900" algn="just">
              <a:buFont typeface="Arial" panose="020B0604020202020204" pitchFamily="34" charset="0"/>
              <a:buChar char="•"/>
            </a:pPr>
            <a:r>
              <a:rPr lang="en-US" sz="1800" dirty="0">
                <a:latin typeface="Times New Roman" pitchFamily="18" charset="0"/>
                <a:cs typeface="Times New Roman" pitchFamily="18" charset="0"/>
              </a:rPr>
              <a:t>Google Search aimed to solve this problem by using a more sophisticated algorithm that analyzes the content and context of web pages to provide more relevant search results.</a:t>
            </a:r>
          </a:p>
          <a:p>
            <a:pPr marL="342900" indent="-342900" algn="just">
              <a:buFont typeface="Arial" panose="020B0604020202020204" pitchFamily="34" charset="0"/>
              <a:buChar char="•"/>
            </a:pPr>
            <a:endParaRPr lang="en-US" sz="1800"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t>Google's approach to search proved highly effective, and the company quickly became the dominant search engine on the internet. Today, Google processes billions of search queries every day, and its algorithm has evolved to incorporate a wide range of factors such as user location, search history, and content relevance.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Overall, Google Search has helped to democratize access to information on the internet by making it easier for people to find what they're looking for quickly and efficiently. This has had a significant impact on the way we consume and share information, and has played a key role in the growth of the digital economy.</a:t>
            </a:r>
          </a:p>
          <a:p>
            <a:pPr marL="342900" indent="-342900" algn="just">
              <a:buFont typeface="Arial" panose="020B0604020202020204" pitchFamily="34" charset="0"/>
              <a:buChar char="•"/>
            </a:pPr>
            <a:endParaRPr lang="en-US" sz="1800" dirty="0">
              <a:latin typeface="Times New Roman" pitchFamily="18" charset="0"/>
              <a:cs typeface="Times New Roman" pitchFamily="18" charset="0"/>
            </a:endParaRPr>
          </a:p>
          <a:p>
            <a:pPr algn="just"/>
            <a:endParaRPr lang="en-US" dirty="0"/>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4" name="TextBox 3">
            <a:extLst>
              <a:ext uri="{FF2B5EF4-FFF2-40B4-BE49-F238E27FC236}">
                <a16:creationId xmlns:a16="http://schemas.microsoft.com/office/drawing/2014/main" id="{2679306D-999D-80E1-F2CD-96F3B540F2D3}"/>
              </a:ext>
            </a:extLst>
          </p:cNvPr>
          <p:cNvSpPr txBox="1"/>
          <p:nvPr/>
        </p:nvSpPr>
        <p:spPr>
          <a:xfrm>
            <a:off x="107505" y="1052736"/>
            <a:ext cx="8928992" cy="7635937"/>
          </a:xfrm>
          <a:prstGeom prst="rect">
            <a:avLst/>
          </a:prstGeom>
          <a:noFill/>
        </p:spPr>
        <p:txBody>
          <a:bodyPr wrap="square" rtlCol="0">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The Front-End technologies that are used to implement this project are:</a:t>
            </a:r>
          </a:p>
          <a:p>
            <a:pPr marL="342900" indent="-342900" algn="just">
              <a:lnSpc>
                <a:spcPct val="115000"/>
              </a:lnSpc>
              <a:spcAft>
                <a:spcPts val="1000"/>
              </a:spcAft>
              <a:buFont typeface="+mj-lt"/>
              <a:buAutoNum type="arabicPeriod"/>
            </a:pPr>
            <a:r>
              <a:rPr lang="en-US" sz="1800" b="1"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Html-</a:t>
            </a:r>
            <a:r>
              <a:rPr lang="en-US" sz="180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Hypertext Markup Language or HTML is  standard  markup  language for documents designed to be displayed in a web browser.</a:t>
            </a:r>
            <a:endParaRPr lang="en-US" sz="2200" b="1" dirty="0">
              <a:latin typeface="Times New Roman" panose="02020603050405020304" pitchFamily="18" charset="0"/>
              <a:ea typeface="Times New Roman" panose="02020603050405020304" pitchFamily="18" charset="0"/>
            </a:endParaRPr>
          </a:p>
          <a:p>
            <a:pPr algn="just">
              <a:lnSpc>
                <a:spcPct val="115000"/>
              </a:lnSpc>
              <a:spcAft>
                <a:spcPts val="1000"/>
              </a:spcAft>
            </a:pPr>
            <a:r>
              <a:rPr lang="en-US" sz="2200" b="1" dirty="0">
                <a:effectLst/>
                <a:latin typeface="Times New Roman" panose="02020603050405020304" pitchFamily="18" charset="0"/>
                <a:ea typeface="Times New Roman" panose="02020603050405020304" pitchFamily="18" charset="0"/>
              </a:rPr>
              <a:t>Uses of html in project:</a:t>
            </a: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&lt;html&gt; represents the root of an HTML document.</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&lt;head&gt; represents a collection of metadata for doc.</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&lt;meta&gt; represents various kinds of metadata that can’t be expressed using title, base, link, style.</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&lt;title&gt; represents document’s title or name</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&lt;link&gt; allows authors to link their documents to other resources.</a:t>
            </a:r>
            <a:endParaRPr lang="en-IN" sz="18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Times New Roman" panose="02020603050405020304" pitchFamily="18" charset="0"/>
              </a:rPr>
              <a:t>&lt;body&gt; represents contents of the documents.</a:t>
            </a:r>
            <a:endParaRPr lang="en-IN" sz="1800" dirty="0">
              <a:effectLst/>
              <a:latin typeface="Times New Roman" panose="02020603050405020304" pitchFamily="18" charset="0"/>
              <a:ea typeface="Times New Roman" panose="02020603050405020304" pitchFamily="18" charset="0"/>
            </a:endParaRPr>
          </a:p>
          <a:p>
            <a:pPr marL="342900" indent="-342900" algn="just">
              <a:buAutoNum type="arabicPeriod" startAt="7"/>
            </a:pPr>
            <a:r>
              <a:rPr lang="en-US" sz="1800" kern="0" dirty="0">
                <a:effectLst/>
                <a:latin typeface="Times New Roman" panose="02020603050405020304" pitchFamily="18" charset="0"/>
                <a:ea typeface="Times New Roman" panose="02020603050405020304" pitchFamily="18" charset="0"/>
              </a:rPr>
              <a:t>&lt;h1&gt; represents a section heading.</a:t>
            </a:r>
          </a:p>
          <a:p>
            <a:pPr lvl="0" algn="just"/>
            <a:r>
              <a:rPr lang="en-US" sz="1800" dirty="0">
                <a:effectLst/>
                <a:latin typeface="Times New Roman" panose="02020603050405020304" pitchFamily="18" charset="0"/>
                <a:ea typeface="Times New Roman" panose="02020603050405020304" pitchFamily="18" charset="0"/>
              </a:rPr>
              <a:t>8.   &lt;style&gt; allows for quick styling using CSS</a:t>
            </a:r>
            <a:endParaRPr lang="en-IN" sz="1800" dirty="0">
              <a:effectLst/>
              <a:latin typeface="Times New Roman" panose="02020603050405020304" pitchFamily="18" charset="0"/>
              <a:ea typeface="Times New Roman" panose="02020603050405020304" pitchFamily="18" charset="0"/>
            </a:endParaRPr>
          </a:p>
          <a:p>
            <a:pPr lvl="0" algn="just"/>
            <a:r>
              <a:rPr lang="en-US" sz="1800" dirty="0">
                <a:effectLst/>
                <a:latin typeface="Times New Roman" panose="02020603050405020304" pitchFamily="18" charset="0"/>
                <a:ea typeface="Times New Roman" panose="02020603050405020304" pitchFamily="18" charset="0"/>
              </a:rPr>
              <a:t>9.   &lt;div&gt; </a:t>
            </a:r>
            <a:r>
              <a:rPr lang="en-US" sz="1800" dirty="0">
                <a:solidFill>
                  <a:srgbClr val="1B1B1B"/>
                </a:solidFill>
                <a:effectLst/>
                <a:latin typeface="Times New Roman" panose="02020603050405020304" pitchFamily="18" charset="0"/>
                <a:ea typeface="Times New Roman" panose="02020603050405020304" pitchFamily="18" charset="0"/>
              </a:rPr>
              <a:t>element is the generic container for flow content</a:t>
            </a:r>
            <a:endParaRPr lang="en-IN" dirty="0">
              <a:latin typeface="Times New Roman" panose="02020603050405020304" pitchFamily="18" charset="0"/>
              <a:ea typeface="Times New Roman" panose="02020603050405020304" pitchFamily="18" charset="0"/>
            </a:endParaRPr>
          </a:p>
          <a:p>
            <a:pPr lvl="0" algn="just"/>
            <a:r>
              <a:rPr lang="en-US" sz="1800" dirty="0">
                <a:solidFill>
                  <a:srgbClr val="1B1B1B"/>
                </a:solidFill>
                <a:effectLst/>
                <a:latin typeface="Times New Roman" panose="02020603050405020304" pitchFamily="18" charset="0"/>
                <a:ea typeface="Times New Roman" panose="02020603050405020304" pitchFamily="18" charset="0"/>
              </a:rPr>
              <a:t>10.  &lt;</a:t>
            </a:r>
            <a:r>
              <a:rPr lang="en-US" sz="1800" dirty="0" err="1">
                <a:solidFill>
                  <a:srgbClr val="1B1B1B"/>
                </a:solidFill>
                <a:effectLst/>
                <a:latin typeface="Times New Roman" panose="02020603050405020304" pitchFamily="18" charset="0"/>
                <a:ea typeface="Times New Roman" panose="02020603050405020304" pitchFamily="18" charset="0"/>
              </a:rPr>
              <a:t>ul</a:t>
            </a:r>
            <a:r>
              <a:rPr lang="en-US" sz="1800" dirty="0">
                <a:solidFill>
                  <a:srgbClr val="1B1B1B"/>
                </a:solidFill>
                <a:effectLst/>
                <a:latin typeface="Times New Roman" panose="02020603050405020304" pitchFamily="18" charset="0"/>
                <a:ea typeface="Times New Roman" panose="02020603050405020304" pitchFamily="18" charset="0"/>
              </a:rPr>
              <a:t>&gt; represents unordered list.</a:t>
            </a:r>
            <a:endParaRPr lang="en-IN" sz="1800" dirty="0">
              <a:effectLst/>
              <a:latin typeface="Times New Roman" panose="02020603050405020304" pitchFamily="18" charset="0"/>
              <a:ea typeface="Times New Roman" panose="02020603050405020304" pitchFamily="18" charset="0"/>
            </a:endParaRPr>
          </a:p>
          <a:p>
            <a:pPr lvl="0" algn="just"/>
            <a:endParaRPr lang="en-IN" sz="1800" dirty="0">
              <a:effectLst/>
              <a:latin typeface="Times New Roman" panose="02020603050405020304" pitchFamily="18" charset="0"/>
              <a:ea typeface="Times New Roman" panose="02020603050405020304" pitchFamily="18" charset="0"/>
            </a:endParaRPr>
          </a:p>
          <a:p>
            <a:pPr marL="342900" indent="-342900" algn="just">
              <a:buAutoNum type="arabicPeriod" startAt="7"/>
            </a:pPr>
            <a:endParaRPr lang="en-IN" sz="1800" dirty="0">
              <a:effectLst/>
              <a:latin typeface="Times New Roman" panose="02020603050405020304" pitchFamily="18" charset="0"/>
              <a:ea typeface="Times New Roman" panose="02020603050405020304" pitchFamily="18" charset="0"/>
            </a:endParaRPr>
          </a:p>
          <a:p>
            <a:pPr marL="342900" indent="-342900" algn="just">
              <a:buAutoNum type="arabicPeriod" startAt="7"/>
            </a:pPr>
            <a:endParaRPr lang="en-IN" sz="18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endParaRPr lang="en-US" sz="2200" b="1"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endParaRPr lang="en-IN" sz="2200" dirty="0">
              <a:effectLst/>
              <a:latin typeface="Times New Roman" panose="02020603050405020304" pitchFamily="18" charset="0"/>
              <a:ea typeface="Times New Roman" panose="02020603050405020304" pitchFamily="18" charset="0"/>
            </a:endParaRPr>
          </a:p>
          <a:p>
            <a:pPr algn="just">
              <a:lnSpc>
                <a:spcPct val="115000"/>
              </a:lnSpc>
              <a:spcAft>
                <a:spcPts val="1000"/>
              </a:spcAft>
            </a:pP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1C177-4978-3D0D-3151-BB130D8962B4}"/>
              </a:ext>
            </a:extLst>
          </p:cNvPr>
          <p:cNvSpPr>
            <a:spLocks noGrp="1"/>
          </p:cNvSpPr>
          <p:nvPr>
            <p:ph type="ctrTitle"/>
          </p:nvPr>
        </p:nvSpPr>
        <p:spPr/>
        <p:txBody>
          <a:bodyPr/>
          <a:lstStyle/>
          <a:p>
            <a:pPr algn="l"/>
            <a:r>
              <a:rPr lang="en-IN" dirty="0"/>
              <a:t>Technical Details</a:t>
            </a:r>
          </a:p>
        </p:txBody>
      </p:sp>
      <p:sp>
        <p:nvSpPr>
          <p:cNvPr id="3" name="Subtitle 2">
            <a:extLst>
              <a:ext uri="{FF2B5EF4-FFF2-40B4-BE49-F238E27FC236}">
                <a16:creationId xmlns:a16="http://schemas.microsoft.com/office/drawing/2014/main" id="{3B659BEC-4A56-ED16-0D47-706FAA2A5D68}"/>
              </a:ext>
            </a:extLst>
          </p:cNvPr>
          <p:cNvSpPr>
            <a:spLocks noGrp="1"/>
          </p:cNvSpPr>
          <p:nvPr>
            <p:ph type="subTitle" idx="1"/>
          </p:nvPr>
        </p:nvSpPr>
        <p:spPr/>
        <p:txBody>
          <a:bodyPr/>
          <a:lstStyle/>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2. CSS-</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CSS or cascading style sheets is used for styling and formatting HTML documents. It is used to define styles for HTML elements such as fonts, colors, spacing and layout.</a:t>
            </a:r>
          </a:p>
          <a:p>
            <a:pPr marL="0" indent="0" algn="just">
              <a:buNone/>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Uses of CSS in project:</a:t>
            </a:r>
          </a:p>
          <a:p>
            <a:pPr marL="342900" lvl="0" indent="-342900" algn="just">
              <a:buFont typeface="+mj-lt"/>
              <a:buAutoNum type="arabicPeriod"/>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External</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has been used  to give a proper layout to our website.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adjustment of size and margin of images used using background-size, overflow, height, width, background-size , background-position, margin and more.</a:t>
            </a:r>
            <a:endPar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created an add bar and designed it in such a way that we are able to add our day to day task and also we created an add button using div in html.</a:t>
            </a:r>
          </a:p>
          <a:p>
            <a:pPr marL="342900" lvl="0" indent="-342900" algn="just">
              <a:buFont typeface="+mj-lt"/>
              <a:buAutoNum type="arabicPeriod"/>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Horizontal bar containing All, Completed and Not Completed tasks and used different.</a:t>
            </a:r>
            <a:endParaRPr lang="en-IN" sz="1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IN" sz="22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3.Java script-</a:t>
            </a: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JavaScript is a programming language used to add interactivity and functionality to websites. It is commonly used to create dynamic effects, responsive and interactive web pages.</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429987"/>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TextBox 3">
            <a:extLst>
              <a:ext uri="{FF2B5EF4-FFF2-40B4-BE49-F238E27FC236}">
                <a16:creationId xmlns:a16="http://schemas.microsoft.com/office/drawing/2014/main" id="{16172C53-B05A-55A7-326E-63CB948DCCD8}"/>
              </a:ext>
            </a:extLst>
          </p:cNvPr>
          <p:cNvSpPr txBox="1"/>
          <p:nvPr/>
        </p:nvSpPr>
        <p:spPr>
          <a:xfrm>
            <a:off x="107504" y="1052736"/>
            <a:ext cx="8928992" cy="5170646"/>
          </a:xfrm>
          <a:prstGeom prst="rect">
            <a:avLst/>
          </a:prstGeom>
          <a:noFill/>
        </p:spPr>
        <p:txBody>
          <a:bodyPr wrap="square" rtlCol="0">
            <a:spAutoFit/>
          </a:bodyPr>
          <a:lstStyle/>
          <a:p>
            <a:pPr marL="457200" indent="-457200" algn="just">
              <a:buFont typeface="+mj-lt"/>
              <a:buAutoNum type="arabicPeriod"/>
            </a:pPr>
            <a:r>
              <a:rPr lang="en-US" sz="2200" dirty="0">
                <a:latin typeface="Times New Roman" pitchFamily="18" charset="0"/>
                <a:cs typeface="Times New Roman" pitchFamily="18" charset="0"/>
              </a:rPr>
              <a:t>User Friendly Interface: A visually appealing and easy to use interface that allows user of different age groups to </a:t>
            </a:r>
            <a:r>
              <a:rPr lang="en-US" sz="2200" dirty="0" err="1">
                <a:latin typeface="Times New Roman" pitchFamily="18" charset="0"/>
                <a:cs typeface="Times New Roman" pitchFamily="18" charset="0"/>
              </a:rPr>
              <a:t>acess</a:t>
            </a:r>
            <a:r>
              <a:rPr lang="en-US" sz="2200" dirty="0">
                <a:latin typeface="Times New Roman" pitchFamily="18" charset="0"/>
                <a:cs typeface="Times New Roman" pitchFamily="18" charset="0"/>
              </a:rPr>
              <a:t> the google search .</a:t>
            </a:r>
          </a:p>
          <a:p>
            <a:pPr marL="457200" indent="-457200" algn="just">
              <a:buFont typeface="+mj-lt"/>
              <a:buAutoNum type="arabicPeriod"/>
            </a:pPr>
            <a:r>
              <a:rPr lang="en-US" sz="2200" dirty="0">
                <a:latin typeface="Times New Roman" pitchFamily="18" charset="0"/>
                <a:cs typeface="Times New Roman" pitchFamily="18" charset="0"/>
              </a:rPr>
              <a:t>Search operators: Google Search provides a range of search operators that enable users to refine their search results by specifying search terms, filtering by date, location, or file type, and more.</a:t>
            </a:r>
          </a:p>
          <a:p>
            <a:pPr marL="457200" indent="-457200" algn="just">
              <a:buFont typeface="+mj-lt"/>
              <a:buAutoNum type="arabicPeriod"/>
            </a:pPr>
            <a:r>
              <a:rPr lang="en-US" sz="2200" dirty="0">
                <a:latin typeface="Times New Roman" pitchFamily="18" charset="0"/>
                <a:cs typeface="Times New Roman" pitchFamily="18" charset="0"/>
              </a:rPr>
              <a:t>Featured snippets: Google Search displays featured snippets at the top of some search results, providing users with a quick and concise answer to their query.</a:t>
            </a:r>
          </a:p>
          <a:p>
            <a:pPr marL="457200" indent="-457200" algn="just">
              <a:buFont typeface="+mj-lt"/>
              <a:buAutoNum type="arabicPeriod"/>
            </a:pPr>
            <a:r>
              <a:rPr lang="en-US" sz="2200" dirty="0">
                <a:latin typeface="Times New Roman" pitchFamily="18" charset="0"/>
                <a:cs typeface="Times New Roman" pitchFamily="18" charset="0"/>
              </a:rPr>
              <a:t>Image search: Google Search enables users to search for images on the internet, filtering by size, color, and other criteria.</a:t>
            </a:r>
          </a:p>
          <a:p>
            <a:pPr marL="457200" indent="-457200" algn="just">
              <a:buFont typeface="+mj-lt"/>
              <a:buAutoNum type="arabicPeriod"/>
            </a:pPr>
            <a:r>
              <a:rPr lang="en-US" sz="2200" dirty="0">
                <a:latin typeface="Times New Roman" pitchFamily="18" charset="0"/>
                <a:cs typeface="Times New Roman" pitchFamily="18" charset="0"/>
              </a:rPr>
              <a:t>Personalized search: Google Search uses a user's search history and location to provide personalized search results, tailored to their interests and needs.</a:t>
            </a:r>
          </a:p>
          <a:p>
            <a:pPr marL="457200" indent="-457200" algn="just">
              <a:buFont typeface="+mj-lt"/>
              <a:buAutoNum type="arabicPeriod"/>
            </a:pPr>
            <a:endParaRPr lang="en-US" sz="2200" dirty="0">
              <a:latin typeface="Times New Roman" pitchFamily="18" charset="0"/>
              <a:cs typeface="Times New Roman" pitchFamily="18" charset="0"/>
            </a:endParaRPr>
          </a:p>
          <a:p>
            <a:pPr algn="just"/>
            <a:endParaRPr lang="en-IN" sz="2200" dirty="0"/>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4" name="TextBox 3">
            <a:extLst>
              <a:ext uri="{FF2B5EF4-FFF2-40B4-BE49-F238E27FC236}">
                <a16:creationId xmlns:a16="http://schemas.microsoft.com/office/drawing/2014/main" id="{4A3066B1-49C4-18DB-9577-046DC8844B1C}"/>
              </a:ext>
            </a:extLst>
          </p:cNvPr>
          <p:cNvSpPr txBox="1"/>
          <p:nvPr/>
        </p:nvSpPr>
        <p:spPr>
          <a:xfrm>
            <a:off x="32639" y="1124743"/>
            <a:ext cx="3024335" cy="5078313"/>
          </a:xfrm>
          <a:prstGeom prst="rect">
            <a:avLst/>
          </a:prstGeom>
          <a:noFill/>
        </p:spPr>
        <p:txBody>
          <a:bodyPr wrap="square" rtlCol="0">
            <a:spAutoFit/>
          </a:bodyPr>
          <a:lstStyle/>
          <a:p>
            <a:pPr algn="just"/>
            <a:r>
              <a:rPr lang="en-US" dirty="0"/>
              <a:t>The project that we created is a google search engine using HTML, CSS, and JavaScript. Our goal was to create an intuitive and visually appealing platform for users to search various things on web.</a:t>
            </a:r>
          </a:p>
          <a:p>
            <a:pPr algn="just"/>
            <a:endParaRPr lang="en-US" dirty="0"/>
          </a:p>
          <a:p>
            <a:pPr algn="just"/>
            <a:r>
              <a:rPr lang="en-US" dirty="0"/>
              <a:t>To achieve this, we designed the user interface with a white background and black text, giving it a modern and minimalist look. We added a touch of turquoise color to the buttons to provide a contrasting and visually pleasing experience.</a:t>
            </a:r>
          </a:p>
        </p:txBody>
      </p:sp>
      <p:pic>
        <p:nvPicPr>
          <p:cNvPr id="6" name="Picture 5">
            <a:extLst>
              <a:ext uri="{FF2B5EF4-FFF2-40B4-BE49-F238E27FC236}">
                <a16:creationId xmlns:a16="http://schemas.microsoft.com/office/drawing/2014/main" id="{D4CDDACD-D50D-FDC8-59D6-43CB2AC056C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67844" y="1628800"/>
            <a:ext cx="5976664" cy="4337751"/>
          </a:xfrm>
          <a:prstGeom prst="rect">
            <a:avLst/>
          </a:prstGeom>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667</TotalTime>
  <Words>1463</Words>
  <Application>Microsoft Office PowerPoint</Application>
  <PresentationFormat>On-screen Show (4:3)</PresentationFormat>
  <Paragraphs>111</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Google Sans</vt:lpstr>
      <vt:lpstr>Times New Roman</vt:lpstr>
      <vt:lpstr>Bubble Sort</vt:lpstr>
      <vt:lpstr>PowerPoint Presentation</vt:lpstr>
      <vt:lpstr>PowerPoint Presentation</vt:lpstr>
      <vt:lpstr>PowerPoint Presentation</vt:lpstr>
      <vt:lpstr>Introduction</vt:lpstr>
      <vt:lpstr>PowerPoint Presentation</vt:lpstr>
      <vt:lpstr>PowerPoint Presentation</vt:lpstr>
      <vt:lpstr>Technical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pratyukt nag</cp:lastModifiedBy>
  <cp:revision>45</cp:revision>
  <dcterms:created xsi:type="dcterms:W3CDTF">2022-12-12T14:14:34Z</dcterms:created>
  <dcterms:modified xsi:type="dcterms:W3CDTF">2023-05-28T07:13:48Z</dcterms:modified>
</cp:coreProperties>
</file>