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63" r:id="rId5"/>
    <p:sldId id="272" r:id="rId6"/>
    <p:sldId id="265" r:id="rId7"/>
    <p:sldId id="271" r:id="rId8"/>
    <p:sldId id="259" r:id="rId9"/>
    <p:sldId id="267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rna Kapoor" initials="PK" lastIdx="1" clrIdx="0">
    <p:extLst>
      <p:ext uri="{19B8F6BF-5375-455C-9EA6-DF929625EA0E}">
        <p15:presenceInfo xmlns:p15="http://schemas.microsoft.com/office/powerpoint/2012/main" userId="e7ebfa6c632bac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83079" autoAdjust="0"/>
  </p:normalViewPr>
  <p:slideViewPr>
    <p:cSldViewPr snapToGrid="0">
      <p:cViewPr varScale="1">
        <p:scale>
          <a:sx n="74" d="100"/>
          <a:sy n="7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7ebfa6c632bac94" providerId="LiveId" clId="{94609231-D003-4467-A463-72477BD02C86}"/>
    <pc:docChg chg="undo custSel addSld delSld modSld sldOrd">
      <pc:chgData name="" userId="e7ebfa6c632bac94" providerId="LiveId" clId="{94609231-D003-4467-A463-72477BD02C86}" dt="2021-12-21T02:58:11.256" v="543" actId="2696"/>
      <pc:docMkLst>
        <pc:docMk/>
      </pc:docMkLst>
      <pc:sldChg chg="modSp">
        <pc:chgData name="" userId="e7ebfa6c632bac94" providerId="LiveId" clId="{94609231-D003-4467-A463-72477BD02C86}" dt="2021-12-21T02:54:00.026" v="459" actId="113"/>
        <pc:sldMkLst>
          <pc:docMk/>
          <pc:sldMk cId="2998954900" sldId="257"/>
        </pc:sldMkLst>
        <pc:spChg chg="mod">
          <ac:chgData name="" userId="e7ebfa6c632bac94" providerId="LiveId" clId="{94609231-D003-4467-A463-72477BD02C86}" dt="2021-12-21T02:54:00.026" v="459" actId="113"/>
          <ac:spMkLst>
            <pc:docMk/>
            <pc:sldMk cId="2998954900" sldId="257"/>
            <ac:spMk id="2" creationId="{C43F1010-A7B7-4C08-8092-3E92EFA9F6A8}"/>
          </ac:spMkLst>
        </pc:spChg>
      </pc:sldChg>
      <pc:sldChg chg="modSp modNotesTx">
        <pc:chgData name="" userId="e7ebfa6c632bac94" providerId="LiveId" clId="{94609231-D003-4467-A463-72477BD02C86}" dt="2021-12-21T02:27:52.527" v="91" actId="6549"/>
        <pc:sldMkLst>
          <pc:docMk/>
          <pc:sldMk cId="4189416461" sldId="259"/>
        </pc:sldMkLst>
        <pc:picChg chg="mod">
          <ac:chgData name="" userId="e7ebfa6c632bac94" providerId="LiveId" clId="{94609231-D003-4467-A463-72477BD02C86}" dt="2021-12-21T02:23:27.680" v="13" actId="1076"/>
          <ac:picMkLst>
            <pc:docMk/>
            <pc:sldMk cId="4189416461" sldId="259"/>
            <ac:picMk id="5" creationId="{2E00B349-1315-4DC5-AC5E-E61A73D45F0A}"/>
          </ac:picMkLst>
        </pc:picChg>
      </pc:sldChg>
      <pc:sldChg chg="addSp delSp modSp del ord">
        <pc:chgData name="" userId="e7ebfa6c632bac94" providerId="LiveId" clId="{94609231-D003-4467-A463-72477BD02C86}" dt="2021-12-21T02:26:10.252" v="70" actId="2696"/>
        <pc:sldMkLst>
          <pc:docMk/>
          <pc:sldMk cId="3018708465" sldId="264"/>
        </pc:sldMkLst>
        <pc:spChg chg="add del mod">
          <ac:chgData name="" userId="e7ebfa6c632bac94" providerId="LiveId" clId="{94609231-D003-4467-A463-72477BD02C86}" dt="2021-12-21T02:25:27.524" v="44"/>
          <ac:spMkLst>
            <pc:docMk/>
            <pc:sldMk cId="3018708465" sldId="264"/>
            <ac:spMk id="6" creationId="{FA7763D6-2BEF-4099-AB2A-B364394C24A4}"/>
          </ac:spMkLst>
        </pc:spChg>
        <pc:picChg chg="del mod">
          <ac:chgData name="" userId="e7ebfa6c632bac94" providerId="LiveId" clId="{94609231-D003-4467-A463-72477BD02C86}" dt="2021-12-21T02:25:15.550" v="41"/>
          <ac:picMkLst>
            <pc:docMk/>
            <pc:sldMk cId="3018708465" sldId="264"/>
            <ac:picMk id="5" creationId="{6998E297-28AA-4C37-9DEB-9D2DDBBDAA69}"/>
          </ac:picMkLst>
        </pc:picChg>
        <pc:picChg chg="add mod">
          <ac:chgData name="" userId="e7ebfa6c632bac94" providerId="LiveId" clId="{94609231-D003-4467-A463-72477BD02C86}" dt="2021-12-21T02:25:27.524" v="44"/>
          <ac:picMkLst>
            <pc:docMk/>
            <pc:sldMk cId="3018708465" sldId="264"/>
            <ac:picMk id="7" creationId="{EA10405C-3151-483F-BC03-509120E4A744}"/>
          </ac:picMkLst>
        </pc:picChg>
      </pc:sldChg>
      <pc:sldChg chg="addSp delSp modSp add">
        <pc:chgData name="" userId="e7ebfa6c632bac94" providerId="LiveId" clId="{94609231-D003-4467-A463-72477BD02C86}" dt="2021-12-21T02:28:09.196" v="92" actId="1076"/>
        <pc:sldMkLst>
          <pc:docMk/>
          <pc:sldMk cId="764528920" sldId="265"/>
        </pc:sldMkLst>
        <pc:spChg chg="mod">
          <ac:chgData name="" userId="e7ebfa6c632bac94" providerId="LiveId" clId="{94609231-D003-4467-A463-72477BD02C86}" dt="2021-12-21T02:26:02.313" v="69" actId="122"/>
          <ac:spMkLst>
            <pc:docMk/>
            <pc:sldMk cId="764528920" sldId="265"/>
            <ac:spMk id="2" creationId="{4681FB0D-551B-4076-8740-061572D9C0A1}"/>
          </ac:spMkLst>
        </pc:spChg>
        <pc:spChg chg="add del">
          <ac:chgData name="" userId="e7ebfa6c632bac94" providerId="LiveId" clId="{94609231-D003-4467-A463-72477BD02C86}" dt="2021-12-21T02:25:32.937" v="45"/>
          <ac:spMkLst>
            <pc:docMk/>
            <pc:sldMk cId="764528920" sldId="265"/>
            <ac:spMk id="3" creationId="{E6100D8A-78FD-41B7-BE86-AAC94FF4634B}"/>
          </ac:spMkLst>
        </pc:spChg>
        <pc:picChg chg="add del">
          <ac:chgData name="" userId="e7ebfa6c632bac94" providerId="LiveId" clId="{94609231-D003-4467-A463-72477BD02C86}" dt="2021-12-21T02:25:23.310" v="43"/>
          <ac:picMkLst>
            <pc:docMk/>
            <pc:sldMk cId="764528920" sldId="265"/>
            <ac:picMk id="4" creationId="{73CE0792-6E2A-4F8A-9949-53B612D40F78}"/>
          </ac:picMkLst>
        </pc:picChg>
        <pc:picChg chg="add mod">
          <ac:chgData name="" userId="e7ebfa6c632bac94" providerId="LiveId" clId="{94609231-D003-4467-A463-72477BD02C86}" dt="2021-12-21T02:28:09.196" v="92" actId="1076"/>
          <ac:picMkLst>
            <pc:docMk/>
            <pc:sldMk cId="764528920" sldId="265"/>
            <ac:picMk id="5" creationId="{BB4C61AF-5076-4B81-9147-261920B5091E}"/>
          </ac:picMkLst>
        </pc:picChg>
      </pc:sldChg>
      <pc:sldChg chg="modSp add">
        <pc:chgData name="" userId="e7ebfa6c632bac94" providerId="LiveId" clId="{94609231-D003-4467-A463-72477BD02C86}" dt="2021-12-21T02:50:41.801" v="454" actId="20577"/>
        <pc:sldMkLst>
          <pc:docMk/>
          <pc:sldMk cId="3612248879" sldId="266"/>
        </pc:sldMkLst>
        <pc:spChg chg="mod">
          <ac:chgData name="" userId="e7ebfa6c632bac94" providerId="LiveId" clId="{94609231-D003-4467-A463-72477BD02C86}" dt="2021-12-21T02:38:51.443" v="236" actId="20577"/>
          <ac:spMkLst>
            <pc:docMk/>
            <pc:sldMk cId="3612248879" sldId="266"/>
            <ac:spMk id="2" creationId="{64FB03E9-DB11-46F3-9A13-5B0785FD0869}"/>
          </ac:spMkLst>
        </pc:spChg>
        <pc:spChg chg="mod">
          <ac:chgData name="" userId="e7ebfa6c632bac94" providerId="LiveId" clId="{94609231-D003-4467-A463-72477BD02C86}" dt="2021-12-21T02:50:41.801" v="454" actId="20577"/>
          <ac:spMkLst>
            <pc:docMk/>
            <pc:sldMk cId="3612248879" sldId="266"/>
            <ac:spMk id="3" creationId="{5EF2FA24-ECF0-4C5E-B826-9FBD16DAD7E6}"/>
          </ac:spMkLst>
        </pc:spChg>
      </pc:sldChg>
      <pc:sldChg chg="add">
        <pc:chgData name="" userId="e7ebfa6c632bac94" providerId="LiveId" clId="{94609231-D003-4467-A463-72477BD02C86}" dt="2021-12-21T02:51:24.939" v="455"/>
        <pc:sldMkLst>
          <pc:docMk/>
          <pc:sldMk cId="312174530" sldId="267"/>
        </pc:sldMkLst>
      </pc:sldChg>
      <pc:sldChg chg="modSp add del">
        <pc:chgData name="" userId="e7ebfa6c632bac94" providerId="LiveId" clId="{94609231-D003-4467-A463-72477BD02C86}" dt="2021-12-21T02:58:11.256" v="543" actId="2696"/>
        <pc:sldMkLst>
          <pc:docMk/>
          <pc:sldMk cId="575161171" sldId="268"/>
        </pc:sldMkLst>
        <pc:spChg chg="mod">
          <ac:chgData name="" userId="e7ebfa6c632bac94" providerId="LiveId" clId="{94609231-D003-4467-A463-72477BD02C86}" dt="2021-12-21T02:54:33.915" v="469" actId="20577"/>
          <ac:spMkLst>
            <pc:docMk/>
            <pc:sldMk cId="575161171" sldId="268"/>
            <ac:spMk id="2" creationId="{17913E1E-011B-4DD9-9992-DF72F9F84447}"/>
          </ac:spMkLst>
        </pc:spChg>
      </pc:sldChg>
      <pc:sldChg chg="modSp add">
        <pc:chgData name="" userId="e7ebfa6c632bac94" providerId="LiveId" clId="{94609231-D003-4467-A463-72477BD02C86}" dt="2021-12-21T02:55:09.318" v="500" actId="122"/>
        <pc:sldMkLst>
          <pc:docMk/>
          <pc:sldMk cId="987063879" sldId="269"/>
        </pc:sldMkLst>
        <pc:spChg chg="mod">
          <ac:chgData name="" userId="e7ebfa6c632bac94" providerId="LiveId" clId="{94609231-D003-4467-A463-72477BD02C86}" dt="2021-12-21T02:55:09.318" v="500" actId="122"/>
          <ac:spMkLst>
            <pc:docMk/>
            <pc:sldMk cId="987063879" sldId="269"/>
            <ac:spMk id="2" creationId="{64627452-4D17-4FF6-A9B6-9D4C73231A6D}"/>
          </ac:spMkLst>
        </pc:spChg>
      </pc:sldChg>
      <pc:sldChg chg="modSp add del">
        <pc:chgData name="" userId="e7ebfa6c632bac94" providerId="LiveId" clId="{94609231-D003-4467-A463-72477BD02C86}" dt="2021-12-21T02:57:51.381" v="542" actId="2696"/>
        <pc:sldMkLst>
          <pc:docMk/>
          <pc:sldMk cId="2949475497" sldId="270"/>
        </pc:sldMkLst>
        <pc:spChg chg="mod">
          <ac:chgData name="" userId="e7ebfa6c632bac94" providerId="LiveId" clId="{94609231-D003-4467-A463-72477BD02C86}" dt="2021-12-21T02:55:28.520" v="525" actId="20577"/>
          <ac:spMkLst>
            <pc:docMk/>
            <pc:sldMk cId="2949475497" sldId="270"/>
            <ac:spMk id="2" creationId="{B3A516DB-6327-43BE-8ED8-DC97C33143D7}"/>
          </ac:spMkLst>
        </pc:spChg>
      </pc:sldChg>
      <pc:sldChg chg="modSp add del">
        <pc:chgData name="" userId="e7ebfa6c632bac94" providerId="LiveId" clId="{94609231-D003-4467-A463-72477BD02C86}" dt="2021-12-21T02:57:50.075" v="541" actId="2696"/>
        <pc:sldMkLst>
          <pc:docMk/>
          <pc:sldMk cId="613141190" sldId="271"/>
        </pc:sldMkLst>
        <pc:spChg chg="mod">
          <ac:chgData name="" userId="e7ebfa6c632bac94" providerId="LiveId" clId="{94609231-D003-4467-A463-72477BD02C86}" dt="2021-12-21T02:55:56.110" v="540" actId="113"/>
          <ac:spMkLst>
            <pc:docMk/>
            <pc:sldMk cId="613141190" sldId="271"/>
            <ac:spMk id="2" creationId="{66ACE514-DB55-4BCA-A67D-531475643B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_drive\Thinkful_DataScience\capstone1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_drive\Thinkful_DataScience\capstone1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Violent Crime Rate In California</a:t>
            </a:r>
          </a:p>
        </c:rich>
      </c:tx>
      <c:layout>
        <c:manualLayout>
          <c:xMode val="edge"/>
          <c:yMode val="edge"/>
          <c:x val="0.28813720949241206"/>
          <c:y val="2.14018191546281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'total rate'!$A$1:$A$14</c:f>
              <c:strCache>
                <c:ptCount val="14"/>
                <c:pt idx="0">
                  <c:v>Bay Area</c:v>
                </c:pt>
                <c:pt idx="1">
                  <c:v>Butte</c:v>
                </c:pt>
                <c:pt idx="2">
                  <c:v>Central/Southeast Sierra</c:v>
                </c:pt>
                <c:pt idx="3">
                  <c:v>Monterey Bay</c:v>
                </c:pt>
                <c:pt idx="4">
                  <c:v>North Coast</c:v>
                </c:pt>
                <c:pt idx="5">
                  <c:v>Northeast Sierra</c:v>
                </c:pt>
                <c:pt idx="6">
                  <c:v>Northern Sacramento Valley</c:v>
                </c:pt>
                <c:pt idx="7">
                  <c:v>Sacramento Area</c:v>
                </c:pt>
                <c:pt idx="8">
                  <c:v>San Diego</c:v>
                </c:pt>
                <c:pt idx="9">
                  <c:v>San Joaquin Valley</c:v>
                </c:pt>
                <c:pt idx="10">
                  <c:v>San Luis Obispo</c:v>
                </c:pt>
                <c:pt idx="11">
                  <c:v>Santa Barbara</c:v>
                </c:pt>
                <c:pt idx="12">
                  <c:v>Shasta</c:v>
                </c:pt>
                <c:pt idx="13">
                  <c:v>Southern California</c:v>
                </c:pt>
              </c:strCache>
            </c:strRef>
          </c:cat>
          <c:val>
            <c:numRef>
              <c:f>'total rate'!$B$1:$B$14</c:f>
              <c:numCache>
                <c:formatCode>General</c:formatCode>
                <c:ptCount val="14"/>
                <c:pt idx="0">
                  <c:v>4.8509452675479663</c:v>
                </c:pt>
                <c:pt idx="1">
                  <c:v>3.3950349893861484</c:v>
                </c:pt>
                <c:pt idx="2">
                  <c:v>3.1322764780018901</c:v>
                </c:pt>
                <c:pt idx="3">
                  <c:v>4.7277630567229139</c:v>
                </c:pt>
                <c:pt idx="4">
                  <c:v>4.2564588164241641</c:v>
                </c:pt>
                <c:pt idx="5">
                  <c:v>2.9859044838334827</c:v>
                </c:pt>
                <c:pt idx="6">
                  <c:v>4.5527237207256492</c:v>
                </c:pt>
                <c:pt idx="7">
                  <c:v>5.0698205220097083</c:v>
                </c:pt>
                <c:pt idx="8">
                  <c:v>4.3739215765258805</c:v>
                </c:pt>
                <c:pt idx="9">
                  <c:v>6.0059335111831036</c:v>
                </c:pt>
                <c:pt idx="10">
                  <c:v>2.9453622609090253</c:v>
                </c:pt>
                <c:pt idx="11">
                  <c:v>3.8404517632483199</c:v>
                </c:pt>
                <c:pt idx="12">
                  <c:v>5.7200553862627332</c:v>
                </c:pt>
                <c:pt idx="13">
                  <c:v>5.3327873569057358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F-413D-B194-28B5B17C8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92332320"/>
        <c:axId val="847639408"/>
      </c:barChart>
      <c:catAx>
        <c:axId val="89233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Regions</a:t>
                </a:r>
                <a:r>
                  <a:rPr lang="en-US" baseline="0"/>
                  <a:t> of California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639408"/>
        <c:crosses val="autoZero"/>
        <c:auto val="1"/>
        <c:lblAlgn val="ctr"/>
        <c:lblOffset val="100"/>
        <c:noMultiLvlLbl val="0"/>
      </c:catAx>
      <c:valAx>
        <c:axId val="8476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Violent Crime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33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Violent Crime Rate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770830657299541E-2"/>
          <c:y val="0.10460379381668861"/>
          <c:w val="0.95666067235097274"/>
          <c:h val="0.53660154075347877"/>
        </c:manualLayout>
      </c:layout>
      <c:lineChart>
        <c:grouping val="standard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Year 2009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chart!$A$2:$A$15</c:f>
              <c:strCache>
                <c:ptCount val="14"/>
                <c:pt idx="0">
                  <c:v>Bay Area</c:v>
                </c:pt>
                <c:pt idx="1">
                  <c:v>Butte</c:v>
                </c:pt>
                <c:pt idx="2">
                  <c:v>Central/Southeast Sierra</c:v>
                </c:pt>
                <c:pt idx="3">
                  <c:v>Monterey Bay</c:v>
                </c:pt>
                <c:pt idx="4">
                  <c:v>North Coast</c:v>
                </c:pt>
                <c:pt idx="5">
                  <c:v>Northeast Sierra</c:v>
                </c:pt>
                <c:pt idx="6">
                  <c:v>Northern Sacramento Valley</c:v>
                </c:pt>
                <c:pt idx="7">
                  <c:v>Sacramento Area</c:v>
                </c:pt>
                <c:pt idx="8">
                  <c:v>San Diego</c:v>
                </c:pt>
                <c:pt idx="9">
                  <c:v>San Joaquin Valley</c:v>
                </c:pt>
                <c:pt idx="10">
                  <c:v>San Luis Obispo</c:v>
                </c:pt>
                <c:pt idx="11">
                  <c:v>Santa Barbara</c:v>
                </c:pt>
                <c:pt idx="12">
                  <c:v>Shasta</c:v>
                </c:pt>
                <c:pt idx="13">
                  <c:v>Southern California</c:v>
                </c:pt>
              </c:strCache>
            </c:strRef>
          </c:cat>
          <c:val>
            <c:numRef>
              <c:f>chart!$B$2:$B$15</c:f>
              <c:numCache>
                <c:formatCode>General</c:formatCode>
                <c:ptCount val="14"/>
                <c:pt idx="0">
                  <c:v>4.7808981458850397</c:v>
                </c:pt>
                <c:pt idx="1">
                  <c:v>4.2081879055234701</c:v>
                </c:pt>
                <c:pt idx="2">
                  <c:v>2.8337994994847602</c:v>
                </c:pt>
                <c:pt idx="3">
                  <c:v>5.0127735386063401</c:v>
                </c:pt>
                <c:pt idx="4">
                  <c:v>4.5345170028943098</c:v>
                </c:pt>
                <c:pt idx="5">
                  <c:v>3.4103536804996701</c:v>
                </c:pt>
                <c:pt idx="6">
                  <c:v>4.4752741105392699</c:v>
                </c:pt>
                <c:pt idx="7">
                  <c:v>4.9731967448639596</c:v>
                </c:pt>
                <c:pt idx="8">
                  <c:v>4.2430245009339602</c:v>
                </c:pt>
                <c:pt idx="9">
                  <c:v>5.8670910919971</c:v>
                </c:pt>
                <c:pt idx="10">
                  <c:v>2.6052811376144001</c:v>
                </c:pt>
                <c:pt idx="11">
                  <c:v>4.68843067326062</c:v>
                </c:pt>
                <c:pt idx="12">
                  <c:v>7.0518753581030502</c:v>
                </c:pt>
                <c:pt idx="13">
                  <c:v>4.5476825157001404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8E-4AB5-9216-7BF4EAD48220}"/>
            </c:ext>
          </c:extLst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Year 2013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chart!$A$2:$A$15</c:f>
              <c:strCache>
                <c:ptCount val="14"/>
                <c:pt idx="0">
                  <c:v>Bay Area</c:v>
                </c:pt>
                <c:pt idx="1">
                  <c:v>Butte</c:v>
                </c:pt>
                <c:pt idx="2">
                  <c:v>Central/Southeast Sierra</c:v>
                </c:pt>
                <c:pt idx="3">
                  <c:v>Monterey Bay</c:v>
                </c:pt>
                <c:pt idx="4">
                  <c:v>North Coast</c:v>
                </c:pt>
                <c:pt idx="5">
                  <c:v>Northeast Sierra</c:v>
                </c:pt>
                <c:pt idx="6">
                  <c:v>Northern Sacramento Valley</c:v>
                </c:pt>
                <c:pt idx="7">
                  <c:v>Sacramento Area</c:v>
                </c:pt>
                <c:pt idx="8">
                  <c:v>San Diego</c:v>
                </c:pt>
                <c:pt idx="9">
                  <c:v>San Joaquin Valley</c:v>
                </c:pt>
                <c:pt idx="10">
                  <c:v>San Luis Obispo</c:v>
                </c:pt>
                <c:pt idx="11">
                  <c:v>Santa Barbara</c:v>
                </c:pt>
                <c:pt idx="12">
                  <c:v>Shasta</c:v>
                </c:pt>
                <c:pt idx="13">
                  <c:v>Southern California</c:v>
                </c:pt>
              </c:strCache>
            </c:strRef>
          </c:cat>
          <c:val>
            <c:numRef>
              <c:f>chart!$C$2:$C$15</c:f>
              <c:numCache>
                <c:formatCode>General</c:formatCode>
                <c:ptCount val="14"/>
                <c:pt idx="0">
                  <c:v>4.5832554282880702</c:v>
                </c:pt>
                <c:pt idx="1">
                  <c:v>2.85116812448002</c:v>
                </c:pt>
                <c:pt idx="2">
                  <c:v>2.8194030569391</c:v>
                </c:pt>
                <c:pt idx="3">
                  <c:v>4.0195943659588904</c:v>
                </c:pt>
                <c:pt idx="4">
                  <c:v>4.5962498017543201</c:v>
                </c:pt>
                <c:pt idx="5">
                  <c:v>4.07648726580726</c:v>
                </c:pt>
                <c:pt idx="6">
                  <c:v>4.8303184464986799</c:v>
                </c:pt>
                <c:pt idx="7">
                  <c:v>4.0818468436320599</c:v>
                </c:pt>
                <c:pt idx="8">
                  <c:v>3.48483785195755</c:v>
                </c:pt>
                <c:pt idx="9">
                  <c:v>5.6278500395326603</c:v>
                </c:pt>
                <c:pt idx="10">
                  <c:v>3.8617709958961899</c:v>
                </c:pt>
                <c:pt idx="11">
                  <c:v>3.2615906243089801</c:v>
                </c:pt>
                <c:pt idx="12">
                  <c:v>6.41562064156206</c:v>
                </c:pt>
                <c:pt idx="13">
                  <c:v>3.4086400713037701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8E-4AB5-9216-7BF4EAD48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4392031"/>
        <c:axId val="999762079"/>
      </c:lineChart>
      <c:catAx>
        <c:axId val="744392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762079"/>
        <c:crosses val="autoZero"/>
        <c:auto val="1"/>
        <c:lblAlgn val="ctr"/>
        <c:lblOffset val="100"/>
        <c:noMultiLvlLbl val="0"/>
      </c:catAx>
      <c:valAx>
        <c:axId val="99976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39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515D-29F8-48A5-9543-17584D06B2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101E-8B43-46DF-8FA9-67D183DF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8101E-8B43-46DF-8FA9-67D183DF6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8101E-8B43-46DF-8FA9-67D183DF6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compare the p-value against our desired alpha (.05) to determine statistical significance. </a:t>
            </a:r>
          </a:p>
          <a:p>
            <a:r>
              <a:rPr lang="en-US" dirty="0"/>
              <a:t>Multiple Comparison of Means - Tukey HSD, FWER=0.05</a:t>
            </a:r>
          </a:p>
          <a:p>
            <a:r>
              <a:rPr lang="en-US" dirty="0"/>
              <a:t>Group1	group2		</a:t>
            </a:r>
            <a:r>
              <a:rPr lang="en-US" dirty="0" err="1"/>
              <a:t>meandiff</a:t>
            </a:r>
            <a:r>
              <a:rPr lang="en-US" dirty="0"/>
              <a:t>	p-adj	lower	upper	reject</a:t>
            </a:r>
          </a:p>
          <a:p>
            <a:r>
              <a:rPr lang="en-US" dirty="0"/>
              <a:t>Bay Area	Butte		-1.4559	0.001	-2.3358	-0.576	True	</a:t>
            </a:r>
          </a:p>
          <a:p>
            <a:r>
              <a:rPr lang="en-US" dirty="0"/>
              <a:t>Sacramento     San Joaquin Valley	1.0764	0.0038	0.1965	1.9563	True</a:t>
            </a:r>
          </a:p>
          <a:p>
            <a:r>
              <a:rPr lang="en-US" dirty="0"/>
              <a:t>Central/Southeast </a:t>
            </a:r>
            <a:r>
              <a:rPr lang="en-US" dirty="0" err="1"/>
              <a:t>SierraMonterey</a:t>
            </a:r>
            <a:r>
              <a:rPr lang="en-US" dirty="0"/>
              <a:t> Bay	1.5955	0.001	0.7156	2.4754	True</a:t>
            </a:r>
          </a:p>
          <a:p>
            <a:r>
              <a:rPr lang="en-US" dirty="0"/>
              <a:t>Santa Barbara	Shasta		1.8796	0.001	0.9997	2.7595	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8101E-8B43-46DF-8FA9-67D183DF6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Statistical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we conclude to: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0.36 is above our significance level (0.05). Therefore we fail to reject the null hypothesis.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 significant difference in the crime rate between the years 2009 and 2013.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8101E-8B43-46DF-8FA9-67D183DF62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4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088-4F3A-4B86-A3FE-82CB6148F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Violent Crimes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18C4B-5BE3-4907-883E-F17D2830B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06" y="4355929"/>
            <a:ext cx="7891272" cy="1069848"/>
          </a:xfrm>
        </p:spPr>
        <p:txBody>
          <a:bodyPr/>
          <a:lstStyle/>
          <a:p>
            <a:pPr algn="r"/>
            <a:r>
              <a:rPr lang="en-US" dirty="0"/>
              <a:t>By Prerna Kapoor</a:t>
            </a:r>
          </a:p>
        </p:txBody>
      </p:sp>
    </p:spTree>
    <p:extLst>
      <p:ext uri="{BB962C8B-B14F-4D97-AF65-F5344CB8AC3E}">
        <p14:creationId xmlns:p14="http://schemas.microsoft.com/office/powerpoint/2010/main" val="282302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E74-ACE0-447A-AFE5-EA64871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777" y="1405182"/>
            <a:ext cx="5734372" cy="1467172"/>
          </a:xfrm>
        </p:spPr>
        <p:txBody>
          <a:bodyPr>
            <a:noAutofit/>
          </a:bodyPr>
          <a:lstStyle/>
          <a:p>
            <a:r>
              <a:rPr lang="en-US" sz="8000" b="1" dirty="0"/>
              <a:t>Questions?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7F1CC338-3F3E-4404-84B6-66FEE9EF3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2156" y="3038960"/>
            <a:ext cx="1327688" cy="1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6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3FFA-6D10-4850-8D5B-FB236A50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82" y="1703833"/>
            <a:ext cx="5744239" cy="1609344"/>
          </a:xfrm>
        </p:spPr>
        <p:txBody>
          <a:bodyPr>
            <a:noAutofit/>
          </a:bodyPr>
          <a:lstStyle/>
          <a:p>
            <a:r>
              <a:rPr lang="en-US" sz="8800" b="1" dirty="0" err="1"/>
              <a:t>ThanK</a:t>
            </a:r>
            <a:r>
              <a:rPr lang="en-US" sz="8800" b="1" dirty="0"/>
              <a:t> </a:t>
            </a:r>
            <a:r>
              <a:rPr lang="en-US" sz="8800" b="1" dirty="0" err="1"/>
              <a:t>YOu</a:t>
            </a:r>
            <a:endParaRPr lang="en-US" sz="8800" b="1" dirty="0"/>
          </a:p>
        </p:txBody>
      </p:sp>
      <p:pic>
        <p:nvPicPr>
          <p:cNvPr id="5" name="Graphic 4" descr="Grain">
            <a:extLst>
              <a:ext uri="{FF2B5EF4-FFF2-40B4-BE49-F238E27FC236}">
                <a16:creationId xmlns:a16="http://schemas.microsoft.com/office/drawing/2014/main" id="{AEF97D5C-8C7C-4EE8-B5CF-9D3EAD3C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395" y="3166821"/>
            <a:ext cx="1479210" cy="14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1010-A7B7-4C08-8092-3E92EFA9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93" y="659868"/>
            <a:ext cx="9603275" cy="5099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D31D-FCA9-45BC-9640-D9F14D37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520" y="1334871"/>
            <a:ext cx="5584091" cy="4789362"/>
          </a:xfrm>
        </p:spPr>
        <p:txBody>
          <a:bodyPr>
            <a:normAutofit fontScale="92500" lnSpcReduction="200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Crime has been prevalent in our society for a  very long time.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Hundreds of crimes are recorded daily by the data officers working alongside the law enforcement authorities throughout the United States.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Every aware citizen in today’s modern world wants to live in a safe environment and neighborhood.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Crimes in California demands significant measures by the Government and the Police authorities to control.</a:t>
            </a:r>
          </a:p>
          <a:p>
            <a:pPr fontAlgn="base"/>
            <a:endParaRPr lang="en-US" b="1" dirty="0"/>
          </a:p>
          <a:p>
            <a:pPr fontAlgn="base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897F3-973B-452A-B9C7-450F22489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53" y="1357110"/>
            <a:ext cx="393543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A3B058-3799-4EAD-AE50-2174F976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83" y="284501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049514-2586-4718-A145-D2635285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83" y="1592649"/>
            <a:ext cx="822960" cy="819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3F545F-F521-4301-8187-E9C06F8C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82" y="4189459"/>
            <a:ext cx="731520" cy="80466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</p:pic>
      <p:pic>
        <p:nvPicPr>
          <p:cNvPr id="24" name="Graphic 23" descr="Detective">
            <a:extLst>
              <a:ext uri="{FF2B5EF4-FFF2-40B4-BE49-F238E27FC236}">
                <a16:creationId xmlns:a16="http://schemas.microsoft.com/office/drawing/2014/main" id="{1D5D0A18-9154-4B39-BCBE-E9088D7A0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097"/>
          <a:stretch/>
        </p:blipFill>
        <p:spPr>
          <a:xfrm>
            <a:off x="3521001" y="4181522"/>
            <a:ext cx="785496" cy="914400"/>
          </a:xfrm>
          <a:prstGeom prst="rect">
            <a:avLst/>
          </a:prstGeom>
        </p:spPr>
      </p:pic>
      <p:pic>
        <p:nvPicPr>
          <p:cNvPr id="26" name="Graphic 25" descr="Handcuffs">
            <a:extLst>
              <a:ext uri="{FF2B5EF4-FFF2-40B4-BE49-F238E27FC236}">
                <a16:creationId xmlns:a16="http://schemas.microsoft.com/office/drawing/2014/main" id="{6042F27C-A85D-4639-BFCA-09137B711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6601" y="2837081"/>
            <a:ext cx="914400" cy="914400"/>
          </a:xfrm>
          <a:prstGeom prst="rect">
            <a:avLst/>
          </a:prstGeom>
        </p:spPr>
      </p:pic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C24CFF2A-721F-47FB-8B00-0E80D004B4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5436" y="1750653"/>
            <a:ext cx="731520" cy="731520"/>
          </a:xfrm>
          <a:prstGeom prst="rect">
            <a:avLst/>
          </a:prstGeom>
        </p:spPr>
      </p:pic>
      <p:pic>
        <p:nvPicPr>
          <p:cNvPr id="30" name="Graphic 29" descr="Police">
            <a:extLst>
              <a:ext uri="{FF2B5EF4-FFF2-40B4-BE49-F238E27FC236}">
                <a16:creationId xmlns:a16="http://schemas.microsoft.com/office/drawing/2014/main" id="{311C00EC-0B6F-4AA7-81BA-37AB41967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6601" y="5141428"/>
            <a:ext cx="914400" cy="91440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6A056B40-B19D-45B3-9DA7-F3C06456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54" y="408021"/>
            <a:ext cx="9603275" cy="5099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Problem statement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21F4E9-F778-4698-8023-5E41CD1BA8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0940" y="2979619"/>
            <a:ext cx="822960" cy="69919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E8779F9-6083-4CB2-AAD4-B57474AEF89C}"/>
              </a:ext>
            </a:extLst>
          </p:cNvPr>
          <p:cNvSpPr txBox="1">
            <a:spLocks/>
          </p:cNvSpPr>
          <p:nvPr/>
        </p:nvSpPr>
        <p:spPr>
          <a:xfrm>
            <a:off x="6225153" y="1358685"/>
            <a:ext cx="5547929" cy="409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  <a:p>
            <a:pPr fontAlgn="base"/>
            <a:r>
              <a:rPr lang="en-US" dirty="0"/>
              <a:t>Is there a real difference in the total rate of violent crimes in different regions of California?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Comparing the rate of violent crime (crimes per 1,000 population) in each region of California.</a:t>
            </a:r>
          </a:p>
          <a:p>
            <a:pPr marL="0" indent="0" fontAlgn="base">
              <a:buNone/>
            </a:pPr>
            <a:endParaRPr lang="en-US" dirty="0"/>
          </a:p>
          <a:p>
            <a:r>
              <a:rPr lang="en-US" dirty="0"/>
              <a:t>Does the crime rate change between the year 2009 and 2013?</a:t>
            </a:r>
          </a:p>
          <a:p>
            <a:pPr marL="0" indent="0" fontAlgn="base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3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D25BB-ECD8-4247-A676-1EE999844B86}"/>
              </a:ext>
            </a:extLst>
          </p:cNvPr>
          <p:cNvSpPr txBox="1">
            <a:spLocks/>
          </p:cNvSpPr>
          <p:nvPr/>
        </p:nvSpPr>
        <p:spPr>
          <a:xfrm>
            <a:off x="1131375" y="263471"/>
            <a:ext cx="10404531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/>
              <a:t>violent crime Rate in California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4BCCF2-1582-4A06-8A2C-6D1E61BBE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687" y="1028054"/>
            <a:ext cx="10845076" cy="4544878"/>
          </a:xfrm>
        </p:spPr>
      </p:pic>
    </p:spTree>
    <p:extLst>
      <p:ext uri="{BB962C8B-B14F-4D97-AF65-F5344CB8AC3E}">
        <p14:creationId xmlns:p14="http://schemas.microsoft.com/office/powerpoint/2010/main" val="397949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25D5-5D03-435B-B2DA-17C7D8C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75" y="484632"/>
            <a:ext cx="11225939" cy="93604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representation of Total violent crimes rate in </a:t>
            </a:r>
            <a:r>
              <a:rPr lang="en-US" dirty="0" err="1"/>
              <a:t>CAlifornia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9BACF-5733-45F8-916D-DF6D03A7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796" y="1709980"/>
            <a:ext cx="10293437" cy="5029200"/>
          </a:xfrm>
        </p:spPr>
      </p:pic>
    </p:spTree>
    <p:extLst>
      <p:ext uri="{BB962C8B-B14F-4D97-AF65-F5344CB8AC3E}">
        <p14:creationId xmlns:p14="http://schemas.microsoft.com/office/powerpoint/2010/main" val="150233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FB0D-551B-4076-8740-061572D9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852" y="232851"/>
            <a:ext cx="10166888" cy="1049415"/>
          </a:xfrm>
        </p:spPr>
        <p:txBody>
          <a:bodyPr>
            <a:noAutofit/>
          </a:bodyPr>
          <a:lstStyle/>
          <a:p>
            <a:r>
              <a:rPr lang="en-US" sz="4800" dirty="0"/>
              <a:t>frequency of Crimes in Multiple regions</a:t>
            </a: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C61AF-5076-4B81-9147-261920B50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36" y="913507"/>
            <a:ext cx="1012672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7422-0591-4D75-A429-6257BAB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118" y="795579"/>
            <a:ext cx="5031783" cy="4943960"/>
          </a:xfrm>
        </p:spPr>
        <p:txBody>
          <a:bodyPr>
            <a:normAutofit/>
          </a:bodyPr>
          <a:lstStyle/>
          <a:p>
            <a:r>
              <a:rPr lang="en-US" dirty="0"/>
              <a:t>It appears that the rate of violent crime is likely to differ.</a:t>
            </a:r>
          </a:p>
          <a:p>
            <a:r>
              <a:rPr lang="en-US" dirty="0"/>
              <a:t>Butte is safe region to live in as comparison to Bay area.</a:t>
            </a:r>
          </a:p>
          <a:p>
            <a:r>
              <a:rPr lang="en-US" dirty="0"/>
              <a:t>Monterey Bay requires more security measures as compared to Central/Southeast Sierra.</a:t>
            </a:r>
          </a:p>
          <a:p>
            <a:r>
              <a:rPr lang="en-US" dirty="0"/>
              <a:t>San Joaquin Valley require strict measures as compared to Sacramento with 95% confidence, the level of the rate of violent crime lies between 0.196 and 1.9563  </a:t>
            </a:r>
          </a:p>
          <a:p>
            <a:r>
              <a:rPr lang="en-US" dirty="0"/>
              <a:t>Strict policies should be established to reject violence and other crimes in Shasta as compared to Santa Barbara.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1F35DB-43D1-43A8-BC60-3DE572272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490193"/>
              </p:ext>
            </p:extLst>
          </p:nvPr>
        </p:nvGraphicFramePr>
        <p:xfrm>
          <a:off x="330630" y="1585994"/>
          <a:ext cx="6057254" cy="408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DD157B-3415-4F21-B727-8BA7EC9F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92" y="443303"/>
            <a:ext cx="10058400" cy="5175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1726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9E82-A76A-4629-A06E-3067062F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93" y="448470"/>
            <a:ext cx="11179444" cy="1609344"/>
          </a:xfrm>
        </p:spPr>
        <p:txBody>
          <a:bodyPr>
            <a:normAutofit/>
          </a:bodyPr>
          <a:lstStyle/>
          <a:p>
            <a:r>
              <a:rPr lang="en-US" sz="4000" dirty="0"/>
              <a:t>Total violent crime rate between Year 2009 &amp; 2013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0F8964-9B3F-46EC-B42B-E905A7896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309829"/>
              </p:ext>
            </p:extLst>
          </p:nvPr>
        </p:nvGraphicFramePr>
        <p:xfrm>
          <a:off x="1627322" y="1785172"/>
          <a:ext cx="8937356" cy="442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3C84A46-621F-45AB-BB9C-15A5634DC166}"/>
              </a:ext>
            </a:extLst>
          </p:cNvPr>
          <p:cNvSpPr/>
          <p:nvPr/>
        </p:nvSpPr>
        <p:spPr>
          <a:xfrm>
            <a:off x="1627322" y="6107340"/>
            <a:ext cx="10853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/>
              <a:t>There is no significant difference in the crime rate between the years 2009 and 2013.</a:t>
            </a:r>
          </a:p>
        </p:txBody>
      </p:sp>
    </p:spTree>
    <p:extLst>
      <p:ext uri="{BB962C8B-B14F-4D97-AF65-F5344CB8AC3E}">
        <p14:creationId xmlns:p14="http://schemas.microsoft.com/office/powerpoint/2010/main" val="418941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BD15-9FCA-49A6-BE71-F871F2C5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92" y="443303"/>
            <a:ext cx="10058400" cy="5175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6B58-6120-4255-99D6-E3CA38DC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3" y="1210159"/>
            <a:ext cx="7330699" cy="524746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More thorough investigations in high crime regions.</a:t>
            </a:r>
          </a:p>
          <a:p>
            <a:r>
              <a:rPr lang="en-US" sz="2600" dirty="0"/>
              <a:t>Implement more security measures for the citizens to have a safe environment.</a:t>
            </a:r>
          </a:p>
          <a:p>
            <a:r>
              <a:rPr lang="en-US" sz="2600" dirty="0"/>
              <a:t>Improving surveillance around homes, businesses and public places to deter criminals.</a:t>
            </a:r>
          </a:p>
          <a:p>
            <a:r>
              <a:rPr lang="en-US" sz="2600" dirty="0"/>
              <a:t>Consider adding CCTV to the commercial sites and public places.</a:t>
            </a:r>
          </a:p>
          <a:p>
            <a:r>
              <a:rPr lang="en-US" sz="2600" dirty="0"/>
              <a:t>More efficient street lighting is an important service that each city government should provide.</a:t>
            </a:r>
          </a:p>
          <a:p>
            <a:r>
              <a:rPr lang="en-US" sz="2600" dirty="0"/>
              <a:t>Dimly lit neighborhoods make it easy for criminals to operate unnoticed.</a:t>
            </a:r>
          </a:p>
          <a:p>
            <a:r>
              <a:rPr lang="en-US" sz="2600" dirty="0"/>
              <a:t>Establish community standards and policies that reject violence and other crimes.</a:t>
            </a:r>
          </a:p>
          <a:p>
            <a:endParaRPr lang="en-US" dirty="0"/>
          </a:p>
        </p:txBody>
      </p:sp>
      <p:pic>
        <p:nvPicPr>
          <p:cNvPr id="5" name="Graphic 4" descr="Web cam">
            <a:extLst>
              <a:ext uri="{FF2B5EF4-FFF2-40B4-BE49-F238E27FC236}">
                <a16:creationId xmlns:a16="http://schemas.microsoft.com/office/drawing/2014/main" id="{1054261F-D7AE-453F-B1A1-2EDF2650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754" y="2504586"/>
            <a:ext cx="1178841" cy="1178841"/>
          </a:xfrm>
          <a:prstGeom prst="rect">
            <a:avLst/>
          </a:prstGeom>
        </p:spPr>
      </p:pic>
      <p:pic>
        <p:nvPicPr>
          <p:cNvPr id="7" name="Graphic 6" descr="Safe">
            <a:extLst>
              <a:ext uri="{FF2B5EF4-FFF2-40B4-BE49-F238E27FC236}">
                <a16:creationId xmlns:a16="http://schemas.microsoft.com/office/drawing/2014/main" id="{F342F8FC-AB74-4F7F-87A0-E1D4F06DC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00" y="4047639"/>
            <a:ext cx="1121690" cy="1121690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F39F5855-47A0-49C5-AC40-0C09E0C32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737" y="1487513"/>
            <a:ext cx="1017073" cy="1017073"/>
          </a:xfrm>
          <a:prstGeom prst="rect">
            <a:avLst/>
          </a:prstGeom>
        </p:spPr>
      </p:pic>
      <p:pic>
        <p:nvPicPr>
          <p:cNvPr id="19" name="Graphic 18" descr="Streetlight">
            <a:extLst>
              <a:ext uri="{FF2B5EF4-FFF2-40B4-BE49-F238E27FC236}">
                <a16:creationId xmlns:a16="http://schemas.microsoft.com/office/drawing/2014/main" id="{C4E68C7C-81DF-4F28-9650-733B3182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500" y="1487513"/>
            <a:ext cx="971551" cy="971551"/>
          </a:xfrm>
          <a:prstGeom prst="rect">
            <a:avLst/>
          </a:prstGeom>
        </p:spPr>
      </p:pic>
      <p:pic>
        <p:nvPicPr>
          <p:cNvPr id="21" name="Graphic 20" descr="Traffic light">
            <a:extLst>
              <a:ext uri="{FF2B5EF4-FFF2-40B4-BE49-F238E27FC236}">
                <a16:creationId xmlns:a16="http://schemas.microsoft.com/office/drawing/2014/main" id="{65422EDA-3637-4A87-978A-39395E5FD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3268" y="4101075"/>
            <a:ext cx="1066958" cy="10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503</TotalTime>
  <Words>534</Words>
  <Application>Microsoft Office PowerPoint</Application>
  <PresentationFormat>Widescreen</PresentationFormat>
  <Paragraphs>57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Violent Crimes in California</vt:lpstr>
      <vt:lpstr>Overview</vt:lpstr>
      <vt:lpstr>Problem statement</vt:lpstr>
      <vt:lpstr>PowerPoint Presentation</vt:lpstr>
      <vt:lpstr>Graphical representation of Total violent crimes rate in CAlifornia </vt:lpstr>
      <vt:lpstr>frequency of Crimes in Multiple regions </vt:lpstr>
      <vt:lpstr>Insights</vt:lpstr>
      <vt:lpstr>Total violent crime rate between Year 2009 &amp; 2013</vt:lpstr>
      <vt:lpstr>Recommendations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Violent Crimes in California</dc:title>
  <dc:creator>Prerna Kapoor</dc:creator>
  <cp:lastModifiedBy>Prerna Kapoor</cp:lastModifiedBy>
  <cp:revision>31</cp:revision>
  <dcterms:created xsi:type="dcterms:W3CDTF">2021-12-21T01:47:05Z</dcterms:created>
  <dcterms:modified xsi:type="dcterms:W3CDTF">2021-12-23T07:56:33Z</dcterms:modified>
</cp:coreProperties>
</file>