
<file path=[Content_Types].xml><?xml version="1.0" encoding="utf-8"?>
<Types xmlns="http://schemas.openxmlformats.org/package/2006/content-types">
  <Default Extension="png" ContentType="image/png"/>
  <Default Extension="svg" ContentType="image/sv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5.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 id="2147485228" r:id="rId5"/>
    <p:sldMasterId id="2147485261" r:id="rId6"/>
  </p:sldMasterIdLst>
  <p:notesMasterIdLst>
    <p:notesMasterId r:id="rId32"/>
  </p:notesMasterIdLst>
  <p:sldIdLst>
    <p:sldId id="330" r:id="rId7"/>
    <p:sldId id="262" r:id="rId8"/>
    <p:sldId id="264" r:id="rId9"/>
    <p:sldId id="268" r:id="rId10"/>
    <p:sldId id="331" r:id="rId11"/>
    <p:sldId id="272" r:id="rId12"/>
    <p:sldId id="332" r:id="rId13"/>
    <p:sldId id="278" r:id="rId14"/>
    <p:sldId id="280" r:id="rId15"/>
    <p:sldId id="286" r:id="rId16"/>
    <p:sldId id="288" r:id="rId17"/>
    <p:sldId id="290" r:id="rId18"/>
    <p:sldId id="296" r:id="rId19"/>
    <p:sldId id="329" r:id="rId20"/>
    <p:sldId id="333" r:id="rId21"/>
    <p:sldId id="310" r:id="rId22"/>
    <p:sldId id="312" r:id="rId23"/>
    <p:sldId id="314" r:id="rId24"/>
    <p:sldId id="316" r:id="rId25"/>
    <p:sldId id="318" r:id="rId26"/>
    <p:sldId id="320" r:id="rId27"/>
    <p:sldId id="334" r:id="rId28"/>
    <p:sldId id="324" r:id="rId29"/>
    <p:sldId id="326" r:id="rId30"/>
    <p:sldId id="335"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84"/>
    <p:restoredTop sz="0"/>
  </p:normalViewPr>
  <p:slideViewPr>
    <p:cSldViewPr>
      <p:cViewPr varScale="1">
        <p:scale>
          <a:sx n="73" d="100"/>
          <a:sy n="73" d="100"/>
        </p:scale>
        <p:origin x="102" y="9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9199A-F3B5-4C4F-9552-F2F19F67FEBC}" type="datetimeFigureOut">
              <a:t>12-Jul-22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D191-9247-49EE-9F2E-F53013ABFC20}"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github.com/desktop/contributing-to-projects/committing-and-reviewing-changes-to-your-project?azure-portal=tru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file:///\\learn\modules\upload-project-github\"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itchFamily="34" charset="0"/>
              </a:rPr>
              <a:pPr marL="0" marR="0" lvl="0" indent="0" algn="r" defTabSz="914367" rtl="0" eaLnBrk="1" fontAlgn="auto" latinLnBrk="0" hangingPunct="1">
                <a:lnSpc>
                  <a:spcPct val="100000"/>
                </a:lnSpc>
                <a:spcBef>
                  <a:spcPts val="0"/>
                </a:spcBef>
                <a:spcAft>
                  <a:spcPts val="0"/>
                </a:spcAft>
                <a:buClrTx/>
                <a:buSzTx/>
                <a:buFontTx/>
                <a:buNone/>
                <a:tabLst/>
                <a:defRPr/>
              </a:pPr>
              <a:t>12-Jul-22 11:22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itchFamily="34" charset="0"/>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Tree>
    <p:extLst>
      <p:ext uri="{BB962C8B-B14F-4D97-AF65-F5344CB8AC3E}">
        <p14:creationId xmlns:p14="http://schemas.microsoft.com/office/powerpoint/2010/main" val="476679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b="1"/>
              <a:t>Branches</a:t>
            </a:r>
            <a:r>
              <a:t> are the preferred way to create changes in </a:t>
            </a:r>
            <a:r>
              <a:rPr>
                <a:hlinkClick r:id="rId3"/>
              </a:rPr>
              <a:t>the GitHub flow</a:t>
            </a:r>
            <a:r>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a:p>
          <a:p>
            <a:pPr>
              <a:spcBef>
                <a:spcPct val="43750"/>
              </a:spcBef>
              <a:spcAft>
                <a:spcPct val="43750"/>
              </a:spcAft>
            </a:pPr>
            <a:r>
              <a:t>To learn more about GitHub branches, see </a:t>
            </a:r>
            <a:r>
              <a:rPr>
                <a:hlinkClick r:id="rId4"/>
              </a:rPr>
              <a:t>About branches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commit</a:t>
            </a:r>
            <a:r>
              <a:t> is a change to one or more files on a branch. Every time a commit is created, it is assigned a unique ID and tracked, along with the time and contributor. This provides a clear audit trail for anyone reviewing the history of a file or linked item, such as an issue or pull request.</a:t>
            </a:r>
          </a:p>
          <a:p>
            <a:endParaRPr/>
          </a:p>
          <a:p>
            <a:pPr>
              <a:spcBef>
                <a:spcPct val="43750"/>
              </a:spcBef>
              <a:spcAft>
                <a:spcPct val="43750"/>
              </a:spcAft>
            </a:pPr>
            <a:r>
              <a:t>To learn more about GitHub commits, see </a:t>
            </a:r>
            <a:r>
              <a:rPr>
                <a:hlinkClick r:id="rId3"/>
              </a:rPr>
              <a:t>Committing and reviewing changes to your project</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itchFamily="34" charset="0"/>
              </a:rPr>
              <a:pPr marL="0" marR="0" lvl="0" indent="0" algn="r" defTabSz="914367" rtl="0" eaLnBrk="1" fontAlgn="auto" latinLnBrk="0" hangingPunct="1">
                <a:lnSpc>
                  <a:spcPct val="100000"/>
                </a:lnSpc>
                <a:spcBef>
                  <a:spcPts val="0"/>
                </a:spcBef>
                <a:spcAft>
                  <a:spcPts val="0"/>
                </a:spcAft>
                <a:buClrTx/>
                <a:buSzTx/>
                <a:buFontTx/>
                <a:buNone/>
                <a:tabLst/>
                <a:defRPr/>
              </a:pPr>
              <a:t>12-Jul-22 11:24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itchFamily="34" charset="0"/>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Tree>
    <p:extLst>
      <p:ext uri="{BB962C8B-B14F-4D97-AF65-F5344CB8AC3E}">
        <p14:creationId xmlns:p14="http://schemas.microsoft.com/office/powerpoint/2010/main" val="295925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itchFamily="34" charset="0"/>
              </a:rPr>
              <a:pPr marL="0" marR="0" lvl="0" indent="0" algn="r" defTabSz="914367" rtl="0" eaLnBrk="1" fontAlgn="auto" latinLnBrk="0" hangingPunct="1">
                <a:lnSpc>
                  <a:spcPct val="100000"/>
                </a:lnSpc>
                <a:spcBef>
                  <a:spcPts val="0"/>
                </a:spcBef>
                <a:spcAft>
                  <a:spcPts val="0"/>
                </a:spcAft>
                <a:buClrTx/>
                <a:buSzTx/>
                <a:buFontTx/>
                <a:buNone/>
                <a:tabLst/>
                <a:defRPr/>
              </a:pPr>
              <a:t>12-Jul-22 11:25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itchFamily="34" charset="0"/>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Tree>
    <p:extLst>
      <p:ext uri="{BB962C8B-B14F-4D97-AF65-F5344CB8AC3E}">
        <p14:creationId xmlns:p14="http://schemas.microsoft.com/office/powerpoint/2010/main" val="3985560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In this module, you learned about the key features of GitHub, including issues, commits, and pull requests. You also used GitHub Pages to publish a public site based on the contents of your project.</a:t>
            </a:r>
          </a:p>
          <a:p>
            <a:endParaRPr/>
          </a:p>
          <a:p>
            <a:pPr>
              <a:spcBef>
                <a:spcPct val="43750"/>
              </a:spcBef>
              <a:spcAft>
                <a:spcPct val="43750"/>
              </a:spcAft>
            </a:pPr>
            <a:r>
              <a:t>You learned about:</a:t>
            </a:r>
          </a:p>
          <a:p>
            <a:endParaRPr/>
          </a:p>
          <a:p>
            <a:r>
              <a:t>Communicating with the project community in issues</a:t>
            </a:r>
          </a:p>
          <a:p>
            <a:endParaRPr/>
          </a:p>
          <a:p>
            <a:r>
              <a:t>Managing notifications for project events</a:t>
            </a:r>
          </a:p>
          <a:p>
            <a:endParaRPr/>
          </a:p>
          <a:p>
            <a:r>
              <a:t>Creating branches to manage work in parallel</a:t>
            </a:r>
          </a:p>
          <a:p>
            <a:endParaRPr/>
          </a:p>
          <a:p>
            <a:r>
              <a:t>Making commits to update project source</a:t>
            </a:r>
          </a:p>
          <a:p>
            <a:endParaRPr/>
          </a:p>
          <a:p>
            <a:r>
              <a:t>Introducing changes with pull requests</a:t>
            </a:r>
          </a:p>
          <a:p>
            <a:endParaRPr/>
          </a:p>
          <a:p>
            <a:r>
              <a:t>Deploying a web page to GitHub Pages</a:t>
            </a:r>
          </a:p>
          <a:p>
            <a:endParaRPr/>
          </a:p>
          <a:p>
            <a:r>
              <a:t>Differences between Git and GitHub and the roles they play in the software development lifecycle</a:t>
            </a:r>
          </a:p>
          <a:p>
            <a:endParaRPr/>
          </a:p>
          <a:p>
            <a:r>
              <a:t>How a repository fork differs from a clone</a:t>
            </a:r>
          </a:p>
          <a:p>
            <a:endParaRPr/>
          </a:p>
          <a:p>
            <a:r>
              <a:t>Repository labels and where to apply them in issues and pull requests</a:t>
            </a:r>
          </a:p>
          <a:p>
            <a:endParaRPr/>
          </a:p>
          <a:p>
            <a:pPr>
              <a:spcBef>
                <a:spcPct val="43750"/>
              </a:spcBef>
              <a:spcAft>
                <a:spcPct val="43750"/>
              </a:spcAft>
            </a:pPr>
            <a:r>
              <a:t>Now that you're familiar with the basics of GitHub, learn to </a:t>
            </a:r>
            <a:r>
              <a:rPr>
                <a:hlinkClick r:id="rId3"/>
              </a:rPr>
              <a:t>Upload your project by using GitHub best practices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Here are some links to more information on the topics we discussed in this module.</a:t>
            </a:r>
          </a:p>
          <a:p>
            <a:endParaRPr/>
          </a:p>
          <a:p>
            <a:r>
              <a:rPr>
                <a:hlinkClick r:id="rId3"/>
              </a:rPr>
              <a:t>Setting up and managing organizations and teams</a:t>
            </a:r>
          </a:p>
          <a:p>
            <a:endParaRPr>
              <a:hlinkClick r:id="rId3"/>
            </a:endParaRPr>
          </a:p>
          <a:p>
            <a:r>
              <a:rPr>
                <a:hlinkClick r:id="rId4"/>
              </a:rPr>
              <a:t>Committing changes to your project</a:t>
            </a:r>
          </a:p>
          <a:p>
            <a:endParaRPr>
              <a:hlinkClick r:id="rId4"/>
            </a:endParaRPr>
          </a:p>
          <a:p>
            <a:r>
              <a:rPr>
                <a:hlinkClick r:id="rId5"/>
              </a:rPr>
              <a:t>Collaborating with issues and pull requests</a:t>
            </a:r>
          </a:p>
          <a:p>
            <a:endParaRPr>
              <a:hlinkClick r:id="rId5"/>
            </a:endParaRPr>
          </a:p>
          <a:p>
            <a:r>
              <a:rPr>
                <a:hlinkClick r:id="rId6"/>
              </a:rPr>
              <a:t>About the role of labels</a:t>
            </a:r>
          </a:p>
          <a:p>
            <a:endParaRPr>
              <a:hlinkClick r:id="rId6"/>
            </a:endParaRPr>
          </a:p>
          <a:p>
            <a:r>
              <a:rPr>
                <a:hlinkClick r:id="rId7"/>
              </a:rPr>
              <a:t>GitHub Actions</a:t>
            </a:r>
          </a:p>
          <a:p>
            <a:endParaRPr>
              <a:hlinkClick r:id="rId7"/>
            </a:endParaRPr>
          </a:p>
          <a:p>
            <a:r>
              <a:rPr>
                <a:hlinkClick r:id="rId8"/>
              </a:rPr>
              <a:t>Fork a repo</a:t>
            </a:r>
          </a:p>
          <a:p>
            <a:endParaRPr>
              <a:hlinkClick r:id="rId8"/>
            </a:endParaRPr>
          </a:p>
          <a:p>
            <a:r>
              <a:rPr>
                <a:hlinkClick r:id="rId9"/>
              </a:rPr>
              <a:t>Working with GitHub Pages</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cs typeface="Arial" pitchFamily="34" charset="0"/>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12-Jul-22 11:25 AM</a:t>
            </a:fld>
            <a:endParaRPr kumimoji="0" lang="en-US" sz="1200" b="0" i="0" u="none" strike="noStrike" kern="1200" cap="none" spc="0" normalizeH="0" baseline="0" noProof="0" dirty="0">
              <a:ln>
                <a:noFill/>
              </a:ln>
              <a:solidFill>
                <a:prstClr val="black"/>
              </a:solidFill>
              <a:effectLst/>
              <a:uLnTx/>
              <a:uFillTx/>
              <a:latin typeface="Calibri"/>
              <a:cs typeface="Arial" pitchFamily="34" charset="0"/>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60041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itchFamily="34" charset="0"/>
              </a:rPr>
              <a:pPr marL="0" marR="0" lvl="0" indent="0" algn="r" defTabSz="914367" rtl="0" eaLnBrk="1" fontAlgn="auto" latinLnBrk="0" hangingPunct="1">
                <a:lnSpc>
                  <a:spcPct val="100000"/>
                </a:lnSpc>
                <a:spcBef>
                  <a:spcPts val="0"/>
                </a:spcBef>
                <a:spcAft>
                  <a:spcPts val="0"/>
                </a:spcAft>
                <a:buClrTx/>
                <a:buSzTx/>
                <a:buFontTx/>
                <a:buNone/>
                <a:tabLst/>
                <a:defRPr/>
              </a:pPr>
              <a:t>12-Jul-22 11:23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itchFamily="34" charset="0"/>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Tree>
    <p:extLst>
      <p:ext uri="{BB962C8B-B14F-4D97-AF65-F5344CB8AC3E}">
        <p14:creationId xmlns:p14="http://schemas.microsoft.com/office/powerpoint/2010/main" val="927903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itchFamily="34" charset="0"/>
              </a:rPr>
              <a:pPr marL="0" marR="0" lvl="0" indent="0" algn="r" defTabSz="914367" rtl="0" eaLnBrk="1" fontAlgn="auto" latinLnBrk="0" hangingPunct="1">
                <a:lnSpc>
                  <a:spcPct val="100000"/>
                </a:lnSpc>
                <a:spcBef>
                  <a:spcPts val="0"/>
                </a:spcBef>
                <a:spcAft>
                  <a:spcPts val="0"/>
                </a:spcAft>
                <a:buClrTx/>
                <a:buSzTx/>
                <a:buFontTx/>
                <a:buNone/>
                <a:tabLst/>
                <a:defRPr/>
              </a:pPr>
              <a:t>12-Jul-22 11:23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itchFamily="34" charset="0"/>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Arial" pitchFamily="34" charset="0"/>
            </a:endParaRPr>
          </a:p>
        </p:txBody>
      </p:sp>
    </p:spTree>
    <p:extLst>
      <p:ext uri="{BB962C8B-B14F-4D97-AF65-F5344CB8AC3E}">
        <p14:creationId xmlns:p14="http://schemas.microsoft.com/office/powerpoint/2010/main" val="4113417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 Id="rId4" Type="http://schemas.openxmlformats.org/officeDocument/2006/relationships/image" Target="../media/image6.emf"/></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80.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6.xml"/><Relationship Id="rId4" Type="http://schemas.openxmlformats.org/officeDocument/2006/relationships/image" Target="../media/image100.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30.sv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30.sv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6A44C1F-B052-494F-9239-BAE423CFA476}" type="datetimeFigureOut">
              <a:rPr lang="en-US" smtClean="0"/>
              <a:t>12-Jul-22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407003-769C-4EB1-9214-0A152FB528D3}" type="datetimeFigureOut">
              <a:rPr lang="en-US" smtClean="0"/>
              <a:t>12-Jul-22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1DDC36-9DF1-4635-99D4-5660C91865E3}" type="datetimeFigureOut">
              <a:rPr lang="en-US" smtClean="0"/>
              <a:t>12-Jul-22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xmlns=""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xmlns=""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xmlns=""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xmlns=""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xmlns=""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xmlns=""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xmlns=""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xmlns=""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xmlns=""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9690294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158727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6516077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852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213762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573201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3349419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05542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5471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5966551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80355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202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60125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091999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106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896076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4143226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0599863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3501241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28986472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27765694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26526001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130295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287764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451246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00983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70827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78395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1717727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0696195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683173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60408524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77048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12550898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928264146"/>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1557057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21957526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092820873"/>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3403397959"/>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491604384"/>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85861153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55453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576488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60163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21966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86569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77965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57174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6011403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5820643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0818654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6768997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573007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66478483"/>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7610306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2657043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52E22BF-D27E-4DF2-A532-B0FFD4CEA0F9}" type="datetimeFigureOut">
              <a:rPr lang="en-US" smtClean="0"/>
              <a:t>12-Jul-22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73419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5258123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93541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5726423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49027458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790853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26613982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2210046"/>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11647096"/>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xmlns=""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xmlns=""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63323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xmlns=""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478477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xmlns=""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6451736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xmlns=""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90405857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xmlns=""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66994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xmlns=""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37782554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xmlns=""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129650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xmlns=""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337559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797348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13968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23847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594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4185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682108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8911889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12691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2971814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E6025CC-F293-4957-8040-9A397555AFA4}" type="datetimeFigureOut">
              <a:rPr lang="en-US" smtClean="0"/>
              <a:t>12-Jul-22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289A2A7-F982-4CD2-A0A6-2374192CCD93}" type="datetimeFigureOut">
              <a:rPr lang="en-US" smtClean="0"/>
              <a:t>12-Jul-22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xmlns=""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xmlns=""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xmlns=""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xmlns=""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xmlns=""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xmlns=""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E305E08-1F98-4A6C-87BB-7B816A27DDE8}" type="datetimeFigureOut">
              <a:rPr lang="en-US" smtClean="0"/>
              <a:t>12-Jul-22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xmlns=""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xmlns=""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xmlns=""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454E054-60DC-4639-9B32-F30E405CE1FC}" type="datetimeFigureOut">
              <a:rPr lang="en-US" smtClean="0"/>
              <a:t>12-Jul-22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6F699-A663-4376-90E7-D01CB88A1AEC}" type="datetimeFigureOut">
              <a:rPr lang="en-US" smtClean="0"/>
              <a:t>12-Jul-22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A800B83-E056-47D7-8A0D-C54924A85E1A}" type="datetimeFigureOut">
              <a:rPr lang="en-US" smtClean="0"/>
              <a:t>12-Jul-22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xmlns=""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xmlns=""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xmlns=""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xmlns=""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25A2EB2-2BA8-4595-AF47-787B0DC3DB10}" type="datetimeFigureOut">
              <a:rPr lang="en-US" smtClean="0"/>
              <a:t>12-Jul-22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xmlns=""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xmlns=""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xmlns=""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xmlns=""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xmlns=""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6.xml"/><Relationship Id="rId18" Type="http://schemas.openxmlformats.org/officeDocument/2006/relationships/slideLayout" Target="../slideLayouts/slideLayout161.xml"/><Relationship Id="rId26" Type="http://schemas.openxmlformats.org/officeDocument/2006/relationships/slideLayout" Target="../slideLayouts/slideLayout169.xml"/><Relationship Id="rId3" Type="http://schemas.openxmlformats.org/officeDocument/2006/relationships/slideLayout" Target="../slideLayouts/slideLayout146.xml"/><Relationship Id="rId21" Type="http://schemas.openxmlformats.org/officeDocument/2006/relationships/slideLayout" Target="../slideLayouts/slideLayout164.xml"/><Relationship Id="rId34" Type="http://schemas.openxmlformats.org/officeDocument/2006/relationships/image" Target="../media/image1.emf"/><Relationship Id="rId7" Type="http://schemas.openxmlformats.org/officeDocument/2006/relationships/slideLayout" Target="../slideLayouts/slideLayout150.xml"/><Relationship Id="rId12" Type="http://schemas.openxmlformats.org/officeDocument/2006/relationships/slideLayout" Target="../slideLayouts/slideLayout155.xml"/><Relationship Id="rId17" Type="http://schemas.openxmlformats.org/officeDocument/2006/relationships/slideLayout" Target="../slideLayouts/slideLayout160.xml"/><Relationship Id="rId25" Type="http://schemas.openxmlformats.org/officeDocument/2006/relationships/slideLayout" Target="../slideLayouts/slideLayout168.xml"/><Relationship Id="rId33" Type="http://schemas.openxmlformats.org/officeDocument/2006/relationships/theme" Target="../theme/theme5.xml"/><Relationship Id="rId2" Type="http://schemas.openxmlformats.org/officeDocument/2006/relationships/slideLayout" Target="../slideLayouts/slideLayout145.xml"/><Relationship Id="rId16" Type="http://schemas.openxmlformats.org/officeDocument/2006/relationships/slideLayout" Target="../slideLayouts/slideLayout159.xml"/><Relationship Id="rId20" Type="http://schemas.openxmlformats.org/officeDocument/2006/relationships/slideLayout" Target="../slideLayouts/slideLayout163.xml"/><Relationship Id="rId29" Type="http://schemas.openxmlformats.org/officeDocument/2006/relationships/slideLayout" Target="../slideLayouts/slideLayout172.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24" Type="http://schemas.openxmlformats.org/officeDocument/2006/relationships/slideLayout" Target="../slideLayouts/slideLayout167.xml"/><Relationship Id="rId32" Type="http://schemas.openxmlformats.org/officeDocument/2006/relationships/slideLayout" Target="../slideLayouts/slideLayout175.xml"/><Relationship Id="rId5" Type="http://schemas.openxmlformats.org/officeDocument/2006/relationships/slideLayout" Target="../slideLayouts/slideLayout148.xml"/><Relationship Id="rId15" Type="http://schemas.openxmlformats.org/officeDocument/2006/relationships/slideLayout" Target="../slideLayouts/slideLayout158.xml"/><Relationship Id="rId23" Type="http://schemas.openxmlformats.org/officeDocument/2006/relationships/slideLayout" Target="../slideLayouts/slideLayout166.xml"/><Relationship Id="rId28" Type="http://schemas.openxmlformats.org/officeDocument/2006/relationships/slideLayout" Target="../slideLayouts/slideLayout171.xml"/><Relationship Id="rId10" Type="http://schemas.openxmlformats.org/officeDocument/2006/relationships/slideLayout" Target="../slideLayouts/slideLayout153.xml"/><Relationship Id="rId19" Type="http://schemas.openxmlformats.org/officeDocument/2006/relationships/slideLayout" Target="../slideLayouts/slideLayout162.xml"/><Relationship Id="rId31" Type="http://schemas.openxmlformats.org/officeDocument/2006/relationships/slideLayout" Target="../slideLayouts/slideLayout174.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slideLayout" Target="../slideLayouts/slideLayout157.xml"/><Relationship Id="rId22" Type="http://schemas.openxmlformats.org/officeDocument/2006/relationships/slideLayout" Target="../slideLayouts/slideLayout165.xml"/><Relationship Id="rId27" Type="http://schemas.openxmlformats.org/officeDocument/2006/relationships/slideLayout" Target="../slideLayouts/slideLayout170.xml"/><Relationship Id="rId30" Type="http://schemas.openxmlformats.org/officeDocument/2006/relationships/slideLayout" Target="../slideLayouts/slideLayout173.xml"/><Relationship Id="rId8" Type="http://schemas.openxmlformats.org/officeDocument/2006/relationships/slideLayout" Target="../slideLayouts/slideLayout151.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88.xml"/><Relationship Id="rId18" Type="http://schemas.openxmlformats.org/officeDocument/2006/relationships/slideLayout" Target="../slideLayouts/slideLayout193.xml"/><Relationship Id="rId26" Type="http://schemas.openxmlformats.org/officeDocument/2006/relationships/slideLayout" Target="../slideLayouts/slideLayout201.xml"/><Relationship Id="rId39" Type="http://schemas.openxmlformats.org/officeDocument/2006/relationships/slideLayout" Target="../slideLayouts/slideLayout214.xml"/><Relationship Id="rId21" Type="http://schemas.openxmlformats.org/officeDocument/2006/relationships/slideLayout" Target="../slideLayouts/slideLayout196.xml"/><Relationship Id="rId34" Type="http://schemas.openxmlformats.org/officeDocument/2006/relationships/slideLayout" Target="../slideLayouts/slideLayout209.xml"/><Relationship Id="rId42" Type="http://schemas.openxmlformats.org/officeDocument/2006/relationships/slideLayout" Target="../slideLayouts/slideLayout217.xml"/><Relationship Id="rId47" Type="http://schemas.openxmlformats.org/officeDocument/2006/relationships/slideLayout" Target="../slideLayouts/slideLayout222.xml"/><Relationship Id="rId50" Type="http://schemas.openxmlformats.org/officeDocument/2006/relationships/slideLayout" Target="../slideLayouts/slideLayout225.xml"/><Relationship Id="rId7" Type="http://schemas.openxmlformats.org/officeDocument/2006/relationships/slideLayout" Target="../slideLayouts/slideLayout182.xml"/><Relationship Id="rId2" Type="http://schemas.openxmlformats.org/officeDocument/2006/relationships/slideLayout" Target="../slideLayouts/slideLayout177.xml"/><Relationship Id="rId16" Type="http://schemas.openxmlformats.org/officeDocument/2006/relationships/slideLayout" Target="../slideLayouts/slideLayout191.xml"/><Relationship Id="rId29" Type="http://schemas.openxmlformats.org/officeDocument/2006/relationships/slideLayout" Target="../slideLayouts/slideLayout204.xml"/><Relationship Id="rId11" Type="http://schemas.openxmlformats.org/officeDocument/2006/relationships/slideLayout" Target="../slideLayouts/slideLayout186.xml"/><Relationship Id="rId24" Type="http://schemas.openxmlformats.org/officeDocument/2006/relationships/slideLayout" Target="../slideLayouts/slideLayout199.xml"/><Relationship Id="rId32" Type="http://schemas.openxmlformats.org/officeDocument/2006/relationships/slideLayout" Target="../slideLayouts/slideLayout207.xml"/><Relationship Id="rId37" Type="http://schemas.openxmlformats.org/officeDocument/2006/relationships/slideLayout" Target="../slideLayouts/slideLayout212.xml"/><Relationship Id="rId40" Type="http://schemas.openxmlformats.org/officeDocument/2006/relationships/slideLayout" Target="../slideLayouts/slideLayout215.xml"/><Relationship Id="rId45" Type="http://schemas.openxmlformats.org/officeDocument/2006/relationships/slideLayout" Target="../slideLayouts/slideLayout220.xml"/><Relationship Id="rId5" Type="http://schemas.openxmlformats.org/officeDocument/2006/relationships/slideLayout" Target="../slideLayouts/slideLayout180.xml"/><Relationship Id="rId15" Type="http://schemas.openxmlformats.org/officeDocument/2006/relationships/slideLayout" Target="../slideLayouts/slideLayout190.xml"/><Relationship Id="rId23" Type="http://schemas.openxmlformats.org/officeDocument/2006/relationships/slideLayout" Target="../slideLayouts/slideLayout198.xml"/><Relationship Id="rId28" Type="http://schemas.openxmlformats.org/officeDocument/2006/relationships/slideLayout" Target="../slideLayouts/slideLayout203.xml"/><Relationship Id="rId36" Type="http://schemas.openxmlformats.org/officeDocument/2006/relationships/slideLayout" Target="../slideLayouts/slideLayout211.xml"/><Relationship Id="rId49" Type="http://schemas.openxmlformats.org/officeDocument/2006/relationships/slideLayout" Target="../slideLayouts/slideLayout224.xml"/><Relationship Id="rId10" Type="http://schemas.openxmlformats.org/officeDocument/2006/relationships/slideLayout" Target="../slideLayouts/slideLayout185.xml"/><Relationship Id="rId19" Type="http://schemas.openxmlformats.org/officeDocument/2006/relationships/slideLayout" Target="../slideLayouts/slideLayout194.xml"/><Relationship Id="rId31" Type="http://schemas.openxmlformats.org/officeDocument/2006/relationships/slideLayout" Target="../slideLayouts/slideLayout206.xml"/><Relationship Id="rId44" Type="http://schemas.openxmlformats.org/officeDocument/2006/relationships/slideLayout" Target="../slideLayouts/slideLayout219.xml"/><Relationship Id="rId52" Type="http://schemas.openxmlformats.org/officeDocument/2006/relationships/image" Target="../media/image1.emf"/><Relationship Id="rId4" Type="http://schemas.openxmlformats.org/officeDocument/2006/relationships/slideLayout" Target="../slideLayouts/slideLayout179.xml"/><Relationship Id="rId9" Type="http://schemas.openxmlformats.org/officeDocument/2006/relationships/slideLayout" Target="../slideLayouts/slideLayout184.xml"/><Relationship Id="rId14" Type="http://schemas.openxmlformats.org/officeDocument/2006/relationships/slideLayout" Target="../slideLayouts/slideLayout189.xml"/><Relationship Id="rId22" Type="http://schemas.openxmlformats.org/officeDocument/2006/relationships/slideLayout" Target="../slideLayouts/slideLayout197.xml"/><Relationship Id="rId27" Type="http://schemas.openxmlformats.org/officeDocument/2006/relationships/slideLayout" Target="../slideLayouts/slideLayout202.xml"/><Relationship Id="rId30" Type="http://schemas.openxmlformats.org/officeDocument/2006/relationships/slideLayout" Target="../slideLayouts/slideLayout205.xml"/><Relationship Id="rId35" Type="http://schemas.openxmlformats.org/officeDocument/2006/relationships/slideLayout" Target="../slideLayouts/slideLayout210.xml"/><Relationship Id="rId43" Type="http://schemas.openxmlformats.org/officeDocument/2006/relationships/slideLayout" Target="../slideLayouts/slideLayout218.xml"/><Relationship Id="rId48" Type="http://schemas.openxmlformats.org/officeDocument/2006/relationships/slideLayout" Target="../slideLayouts/slideLayout223.xml"/><Relationship Id="rId8" Type="http://schemas.openxmlformats.org/officeDocument/2006/relationships/slideLayout" Target="../slideLayouts/slideLayout183.xml"/><Relationship Id="rId51" Type="http://schemas.openxmlformats.org/officeDocument/2006/relationships/theme" Target="../theme/theme6.xml"/><Relationship Id="rId3" Type="http://schemas.openxmlformats.org/officeDocument/2006/relationships/slideLayout" Target="../slideLayouts/slideLayout178.xml"/><Relationship Id="rId12" Type="http://schemas.openxmlformats.org/officeDocument/2006/relationships/slideLayout" Target="../slideLayouts/slideLayout187.xml"/><Relationship Id="rId17" Type="http://schemas.openxmlformats.org/officeDocument/2006/relationships/slideLayout" Target="../slideLayouts/slideLayout192.xml"/><Relationship Id="rId25" Type="http://schemas.openxmlformats.org/officeDocument/2006/relationships/slideLayout" Target="../slideLayouts/slideLayout200.xml"/><Relationship Id="rId33" Type="http://schemas.openxmlformats.org/officeDocument/2006/relationships/slideLayout" Target="../slideLayouts/slideLayout208.xml"/><Relationship Id="rId38" Type="http://schemas.openxmlformats.org/officeDocument/2006/relationships/slideLayout" Target="../slideLayouts/slideLayout213.xml"/><Relationship Id="rId46" Type="http://schemas.openxmlformats.org/officeDocument/2006/relationships/slideLayout" Target="../slideLayouts/slideLayout221.xml"/><Relationship Id="rId20" Type="http://schemas.openxmlformats.org/officeDocument/2006/relationships/slideLayout" Target="../slideLayouts/slideLayout195.xml"/><Relationship Id="rId41" Type="http://schemas.openxmlformats.org/officeDocument/2006/relationships/slideLayout" Target="../slideLayouts/slideLayout216.xml"/><Relationship Id="rId1" Type="http://schemas.openxmlformats.org/officeDocument/2006/relationships/slideLayout" Target="../slideLayouts/slideLayout176.xml"/><Relationship Id="rId6" Type="http://schemas.openxmlformats.org/officeDocument/2006/relationships/slideLayout" Target="../slideLayouts/slideLayout1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12-Jul-22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xmlns=""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239782891"/>
      </p:ext>
    </p:extLst>
  </p:cSld>
  <p:clrMap bg1="lt1" tx1="dk1" bg2="lt2" tx2="dk2" accent1="accent1" accent2="accent2" accent3="accent3" accent4="accent4" accent5="accent5" accent6="accent6" hlink="hlink" folHlink="folHlink"/>
  <p:sldLayoutIdLst>
    <p:sldLayoutId id="2147485229" r:id="rId1"/>
    <p:sldLayoutId id="2147485230" r:id="rId2"/>
    <p:sldLayoutId id="2147485231" r:id="rId3"/>
    <p:sldLayoutId id="2147485232" r:id="rId4"/>
    <p:sldLayoutId id="2147485233" r:id="rId5"/>
    <p:sldLayoutId id="2147485234" r:id="rId6"/>
    <p:sldLayoutId id="2147485235" r:id="rId7"/>
    <p:sldLayoutId id="2147485236" r:id="rId8"/>
    <p:sldLayoutId id="2147485237" r:id="rId9"/>
    <p:sldLayoutId id="2147485238" r:id="rId10"/>
    <p:sldLayoutId id="2147485239" r:id="rId11"/>
    <p:sldLayoutId id="2147485240" r:id="rId12"/>
    <p:sldLayoutId id="2147485241" r:id="rId13"/>
    <p:sldLayoutId id="2147485242" r:id="rId14"/>
    <p:sldLayoutId id="2147485243" r:id="rId15"/>
    <p:sldLayoutId id="2147485244" r:id="rId16"/>
    <p:sldLayoutId id="2147485245" r:id="rId17"/>
    <p:sldLayoutId id="2147485246" r:id="rId18"/>
    <p:sldLayoutId id="2147485247" r:id="rId19"/>
    <p:sldLayoutId id="2147485248" r:id="rId20"/>
    <p:sldLayoutId id="2147485249" r:id="rId21"/>
    <p:sldLayoutId id="2147485250" r:id="rId22"/>
    <p:sldLayoutId id="2147485251" r:id="rId23"/>
    <p:sldLayoutId id="2147485252" r:id="rId24"/>
    <p:sldLayoutId id="2147485253" r:id="rId25"/>
    <p:sldLayoutId id="2147485254" r:id="rId26"/>
    <p:sldLayoutId id="2147485255" r:id="rId27"/>
    <p:sldLayoutId id="2147485256" r:id="rId28"/>
    <p:sldLayoutId id="2147485257" r:id="rId29"/>
    <p:sldLayoutId id="2147485258" r:id="rId30"/>
    <p:sldLayoutId id="2147485259" r:id="rId31"/>
    <p:sldLayoutId id="2147485260"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a:blip r:embed="rId52"/>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928106607"/>
      </p:ext>
    </p:extLst>
  </p:cSld>
  <p:clrMap bg1="lt1" tx1="dk1" bg2="lt2" tx2="dk2" accent1="accent1" accent2="accent2" accent3="accent3" accent4="accent4" accent5="accent5" accent6="accent6" hlink="hlink" folHlink="folHlink"/>
  <p:sldLayoutIdLst>
    <p:sldLayoutId id="2147485262" r:id="rId1"/>
    <p:sldLayoutId id="2147485263" r:id="rId2"/>
    <p:sldLayoutId id="2147485264" r:id="rId3"/>
    <p:sldLayoutId id="2147485265" r:id="rId4"/>
    <p:sldLayoutId id="2147485266" r:id="rId5"/>
    <p:sldLayoutId id="2147485267" r:id="rId6"/>
    <p:sldLayoutId id="2147485268" r:id="rId7"/>
    <p:sldLayoutId id="2147485269" r:id="rId8"/>
    <p:sldLayoutId id="2147485270" r:id="rId9"/>
    <p:sldLayoutId id="2147485271" r:id="rId10"/>
    <p:sldLayoutId id="2147485272" r:id="rId11"/>
    <p:sldLayoutId id="2147485273" r:id="rId12"/>
    <p:sldLayoutId id="2147485274" r:id="rId13"/>
    <p:sldLayoutId id="2147485275" r:id="rId14"/>
    <p:sldLayoutId id="2147485276" r:id="rId15"/>
    <p:sldLayoutId id="2147485277" r:id="rId16"/>
    <p:sldLayoutId id="2147485278" r:id="rId17"/>
    <p:sldLayoutId id="2147485279" r:id="rId18"/>
    <p:sldLayoutId id="2147485280" r:id="rId19"/>
    <p:sldLayoutId id="2147485281" r:id="rId20"/>
    <p:sldLayoutId id="2147485282" r:id="rId21"/>
    <p:sldLayoutId id="2147485283" r:id="rId22"/>
    <p:sldLayoutId id="2147485284" r:id="rId23"/>
    <p:sldLayoutId id="2147485285" r:id="rId24"/>
    <p:sldLayoutId id="2147485286" r:id="rId25"/>
    <p:sldLayoutId id="2147485287" r:id="rId26"/>
    <p:sldLayoutId id="2147485288" r:id="rId27"/>
    <p:sldLayoutId id="2147485289" r:id="rId28"/>
    <p:sldLayoutId id="2147485290" r:id="rId29"/>
    <p:sldLayoutId id="2147485291" r:id="rId30"/>
    <p:sldLayoutId id="2147485292" r:id="rId31"/>
    <p:sldLayoutId id="2147485293" r:id="rId32"/>
    <p:sldLayoutId id="2147485294" r:id="rId33"/>
    <p:sldLayoutId id="2147485295" r:id="rId34"/>
    <p:sldLayoutId id="2147485296" r:id="rId35"/>
    <p:sldLayoutId id="2147485297" r:id="rId36"/>
    <p:sldLayoutId id="2147485298" r:id="rId37"/>
    <p:sldLayoutId id="2147485299" r:id="rId38"/>
    <p:sldLayoutId id="2147485300" r:id="rId39"/>
    <p:sldLayoutId id="2147485301" r:id="rId40"/>
    <p:sldLayoutId id="2147485302" r:id="rId41"/>
    <p:sldLayoutId id="2147485303" r:id="rId42"/>
    <p:sldLayoutId id="2147485304" r:id="rId43"/>
    <p:sldLayoutId id="2147485305" r:id="rId44"/>
    <p:sldLayoutId id="2147485306" r:id="rId45"/>
    <p:sldLayoutId id="2147485307" r:id="rId46"/>
    <p:sldLayoutId id="2147485308" r:id="rId47"/>
    <p:sldLayoutId id="2147485309" r:id="rId48"/>
    <p:sldLayoutId id="2147485310" r:id="rId49"/>
    <p:sldLayoutId id="2147485311" r:id="rId50"/>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148.xml"/></Relationships>
</file>

<file path=ppt/slides/_rels/slide10.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7.png"/><Relationship Id="rId4" Type="http://schemas.openxmlformats.org/officeDocument/2006/relationships/hyperlink" Target="https://cli.github.com/manual/gh_repo_clone?azure-portal=tru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10" Type="http://schemas.openxmlformats.org/officeDocument/2006/relationships/hyperlink" Target="https://aka.ms/workshopomatic-feedback"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73314" y="1441847"/>
            <a:ext cx="7351486" cy="1231106"/>
          </a:xfrm>
        </p:spPr>
        <p:txBody>
          <a:bodyPr/>
          <a:lstStyle/>
          <a:p>
            <a:r>
              <a:rPr lang="en-US" sz="4000" dirty="0"/>
              <a:t>Introduction to </a:t>
            </a:r>
            <a:r>
              <a:rPr lang="en-US" sz="4000" dirty="0" err="1" smtClean="0"/>
              <a:t>Git</a:t>
            </a:r>
            <a:r>
              <a:rPr lang="en-US" sz="4000" dirty="0" smtClean="0"/>
              <a:t> and GitHub</a:t>
            </a:r>
            <a:endParaRPr lang="en-US" sz="4000" dirty="0"/>
          </a:p>
        </p:txBody>
      </p:sp>
      <p:sp>
        <p:nvSpPr>
          <p:cNvPr id="5" name="Text Placeholder 4"/>
          <p:cNvSpPr>
            <a:spLocks noGrp="1"/>
          </p:cNvSpPr>
          <p:nvPr>
            <p:ph type="body" sz="quarter" idx="12"/>
          </p:nvPr>
        </p:nvSpPr>
        <p:spPr>
          <a:xfrm>
            <a:off x="2362200" y="4038599"/>
            <a:ext cx="6655646" cy="353943"/>
          </a:xfrm>
        </p:spPr>
        <p:txBody>
          <a:bodyPr/>
          <a:lstStyle/>
          <a:p>
            <a:pPr lvl="0"/>
            <a:r>
              <a:rPr lang="en-US" sz="2300" b="1" dirty="0"/>
              <a:t>Prerna Mittal</a:t>
            </a:r>
          </a:p>
        </p:txBody>
      </p:sp>
      <p:sp>
        <p:nvSpPr>
          <p:cNvPr id="6" name="Text Placeholder 4"/>
          <p:cNvSpPr txBox="1">
            <a:spLocks/>
          </p:cNvSpPr>
          <p:nvPr/>
        </p:nvSpPr>
        <p:spPr>
          <a:xfrm>
            <a:off x="2362200" y="4495799"/>
            <a:ext cx="6655646"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1A1A1A"/>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Alpha Microsoft Learn Student Ambassador</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023" y="3646375"/>
            <a:ext cx="1492335" cy="1492335"/>
          </a:xfrm>
          <a:prstGeom prst="rect">
            <a:avLst/>
          </a:prstGeom>
        </p:spPr>
      </p:pic>
    </p:spTree>
    <p:extLst>
      <p:ext uri="{BB962C8B-B14F-4D97-AF65-F5344CB8AC3E}">
        <p14:creationId xmlns:p14="http://schemas.microsoft.com/office/powerpoint/2010/main" val="71988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Branches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Branches</a:t>
            </a:r>
            <a:r>
              <a:t> are the preferred way to create changes in </a:t>
            </a:r>
            <a:r>
              <a:rPr>
                <a:hlinkClick r:id="rId3"/>
              </a:rPr>
              <a:t>the GitHub flow</a:t>
            </a:r>
            <a:r>
              <a:t>.</a:t>
            </a:r>
          </a:p>
        </p:txBody>
      </p:sp>
      <p:pic>
        <p:nvPicPr>
          <p:cNvPr id="4" name="New picture" descr="GitHub flow with a feature branch. Changes made to a branch can be merged back into the main branch."/>
          <p:cNvPicPr/>
          <p:nvPr/>
        </p:nvPicPr>
        <p:blipFill>
          <a:blip r:embed="rId4"/>
          <a:stretch>
            <a:fillRect/>
          </a:stretch>
        </p:blipFill>
        <p:spPr>
          <a:xfrm>
            <a:off x="609600" y="2606874"/>
            <a:ext cx="10972800" cy="3506071"/>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Commits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commit</a:t>
            </a:r>
            <a:r>
              <a:t> is a change to one or more files on a branch.</a:t>
            </a:r>
          </a:p>
        </p:txBody>
      </p:sp>
      <p:pic>
        <p:nvPicPr>
          <p:cNvPr id="4" name="New picture" descr="A list of GitHub commits to a main branch."/>
          <p:cNvPicPr/>
          <p:nvPr/>
        </p:nvPicPr>
        <p:blipFill>
          <a:blip r:embed="rId3"/>
          <a:stretch>
            <a:fillRect/>
          </a:stretch>
        </p:blipFill>
        <p:spPr>
          <a:xfrm>
            <a:off x="1282700" y="2232660"/>
            <a:ext cx="9626600" cy="42545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pull request</a:t>
            </a:r>
            <a:r>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a:solidFill>
                  <a:srgbClr val="000000"/>
                </a:solidFill>
              </a:rPr>
              <a:t>Cloning a Repository</a:t>
            </a:r>
            <a:r>
              <a:rPr sz="120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a:solidFill>
                  <a:srgbClr val="000000"/>
                </a:solidFill>
              </a:rPr>
              <a:t>origin</a:t>
            </a:r>
            <a:r>
              <a:rPr sz="1200">
                <a:solidFill>
                  <a:srgbClr val="000000"/>
                </a:solidFill>
              </a:rPr>
              <a:t>) as they're completed. To clone a repository you can use the </a:t>
            </a:r>
            <a:r>
              <a:rPr sz="1200">
                <a:solidFill>
                  <a:srgbClr val="000000"/>
                </a:solidFill>
                <a:hlinkClick r:id="rId3"/>
              </a:rPr>
              <a:t>git clone [url]</a:t>
            </a:r>
            <a:r>
              <a:rPr sz="1200">
                <a:solidFill>
                  <a:srgbClr val="000000"/>
                </a:solidFill>
              </a:rPr>
              <a:t> command or the GitHub CLI's </a:t>
            </a:r>
            <a:r>
              <a:rPr sz="1200">
                <a:solidFill>
                  <a:srgbClr val="000000"/>
                </a:solidFill>
                <a:hlinkClick r:id="rId4"/>
              </a:rPr>
              <a:t>gh repo clone [url]</a:t>
            </a:r>
            <a:r>
              <a:rPr sz="1200">
                <a:solidFill>
                  <a:srgbClr val="000000"/>
                </a:solidFill>
              </a:rPr>
              <a:t> command.</a:t>
            </a:r>
          </a:p>
          <a:p>
            <a:pPr marL="381000" indent="-365760">
              <a:spcBef>
                <a:spcPct val="20000"/>
              </a:spcBef>
              <a:spcAft>
                <a:spcPct val="20000"/>
              </a:spcAft>
              <a:buChar char="•"/>
            </a:pPr>
            <a:r>
              <a:rPr sz="1200" b="1">
                <a:solidFill>
                  <a:srgbClr val="000000"/>
                </a:solidFill>
              </a:rPr>
              <a:t>Forking a Repository</a:t>
            </a:r>
            <a:r>
              <a:rPr sz="1200">
                <a:solidFill>
                  <a:srgbClr val="000000"/>
                </a:solidFill>
              </a:rPr>
              <a:t> - </a:t>
            </a:r>
            <a:r>
              <a:rPr sz="1200" b="1">
                <a:solidFill>
                  <a:srgbClr val="000000"/>
                </a:solidFill>
              </a:rPr>
              <a:t>Forking</a:t>
            </a:r>
            <a:r>
              <a:rPr sz="1200">
                <a:solidFill>
                  <a:srgbClr val="000000"/>
                </a:solidFill>
              </a:rPr>
              <a:t> a repository makes a copy of the repository in your GitHub account. The parent repository is referred to as the </a:t>
            </a:r>
            <a:r>
              <a:rPr sz="1200" b="1">
                <a:solidFill>
                  <a:srgbClr val="000000"/>
                </a:solidFill>
              </a:rPr>
              <a:t>upstream</a:t>
            </a:r>
            <a:r>
              <a:rPr sz="1200">
                <a:solidFill>
                  <a:srgbClr val="000000"/>
                </a:solidFill>
              </a:rPr>
              <a:t> while your forked copy is referred to as the </a:t>
            </a:r>
            <a:r>
              <a:rPr sz="1200" b="1">
                <a:solidFill>
                  <a:srgbClr val="000000"/>
                </a:solidFill>
              </a:rPr>
              <a:t>origin</a:t>
            </a:r>
            <a:r>
              <a:rPr sz="1200">
                <a:solidFill>
                  <a:srgbClr val="000000"/>
                </a:solidFill>
              </a:rPr>
              <a:t>. Once you've forked a repository into your GitHub account you can </a:t>
            </a:r>
            <a:r>
              <a:rPr sz="1200" b="1">
                <a:solidFill>
                  <a:srgbClr val="000000"/>
                </a:solidFill>
              </a:rPr>
              <a:t>clone</a:t>
            </a:r>
            <a:r>
              <a:rPr sz="1200">
                <a:solidFill>
                  <a:srgbClr val="000000"/>
                </a:solidFill>
              </a:rPr>
              <a:t> it to your local machine. Forking allows you to freely make changes to a project without affecting the original </a:t>
            </a:r>
            <a:r>
              <a:rPr sz="1200" b="1">
                <a:solidFill>
                  <a:srgbClr val="000000"/>
                </a:solidFill>
              </a:rPr>
              <a:t>upstream</a:t>
            </a:r>
            <a:r>
              <a:rPr sz="1200">
                <a:solidFill>
                  <a:srgbClr val="000000"/>
                </a:solidFill>
              </a:rPr>
              <a:t> repository. To contribute changes back to the </a:t>
            </a:r>
            <a:r>
              <a:rPr sz="1200" b="1">
                <a:solidFill>
                  <a:srgbClr val="000000"/>
                </a:solidFill>
              </a:rPr>
              <a:t>upstream</a:t>
            </a:r>
            <a:r>
              <a:rPr sz="1200">
                <a:solidFill>
                  <a:srgbClr val="000000"/>
                </a:solidFill>
              </a:rPr>
              <a:t> repository you create a </a:t>
            </a:r>
            <a:r>
              <a:rPr sz="1200" b="1">
                <a:solidFill>
                  <a:srgbClr val="000000"/>
                </a:solidFill>
              </a:rPr>
              <a:t>pull request</a:t>
            </a:r>
            <a:r>
              <a:rPr sz="1200">
                <a:solidFill>
                  <a:srgbClr val="000000"/>
                </a:solidFill>
              </a:rPr>
              <a:t> from your forked repository. You can also run git commands to ensure that your local copy stays synced with the </a:t>
            </a:r>
            <a:r>
              <a:rPr sz="1200" b="1">
                <a:solidFill>
                  <a:srgbClr val="000000"/>
                </a:solidFill>
              </a:rPr>
              <a:t>upstream</a:t>
            </a:r>
            <a:r>
              <a:rPr sz="120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a:stretch>
            <a:fillRect/>
          </a:stretch>
        </p:blipFill>
        <p:spPr>
          <a:xfrm>
            <a:off x="6400800" y="3004583"/>
            <a:ext cx="5181600" cy="3137374"/>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Workshop walk-through</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430887"/>
          </a:xfrm>
        </p:spPr>
        <p:txBody>
          <a:bodyPr/>
          <a:lstStyle/>
          <a:p>
            <a:r>
              <a:rPr lang="en-US" dirty="0"/>
              <a:t>Fork a repo, create a branch, make a change, push it, delete branch</a:t>
            </a:r>
          </a:p>
        </p:txBody>
      </p:sp>
    </p:spTree>
    <p:extLst>
      <p:ext uri="{BB962C8B-B14F-4D97-AF65-F5344CB8AC3E}">
        <p14:creationId xmlns:p14="http://schemas.microsoft.com/office/powerpoint/2010/main" val="7633865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035808"/>
            <a:ext cx="9144000" cy="498598"/>
          </a:xfrm>
        </p:spPr>
        <p:txBody>
          <a:bodyPr/>
          <a:lstStyle/>
          <a:p>
            <a:r>
              <a:rPr lang="en-US" dirty="0"/>
              <a:t>Knowledge check</a:t>
            </a:r>
          </a:p>
        </p:txBody>
      </p:sp>
    </p:spTree>
    <p:extLst>
      <p:ext uri="{BB962C8B-B14F-4D97-AF65-F5344CB8AC3E}">
        <p14:creationId xmlns:p14="http://schemas.microsoft.com/office/powerpoint/2010/main" val="38151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a:solidFill>
                  <a:srgbClr val="000000"/>
                </a:solidFill>
              </a:rPr>
              <a:t>Search for the bug in the project's existing issues and create a new one if it hasn't been reported yet.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b="1">
                <a:solidFill>
                  <a:srgbClr val="000000"/>
                </a:solidFill>
                <a:highlight>
                  <a:srgbClr val="F0F788"/>
                </a:highlight>
              </a:rPr>
              <a:t>Search for the bug in the project's existing issues and create a new one if it hasn't been reported yet.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a:solidFill>
                  <a:srgbClr val="000000"/>
                </a:solidFill>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b="1">
                <a:solidFill>
                  <a:srgbClr val="000000"/>
                </a:solidFill>
                <a:highlight>
                  <a:srgbClr val="F0F788"/>
                </a:highlight>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 GitHub account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035808"/>
            <a:ext cx="9144000" cy="498598"/>
          </a:xfrm>
        </p:spPr>
        <p:txBody>
          <a:bodyPr/>
          <a:lstStyle/>
          <a:p>
            <a:r>
              <a:rPr lang="en-US" dirty="0"/>
              <a:t>Summary</a:t>
            </a:r>
            <a:endParaRPr lang="en-US" dirty="0"/>
          </a:p>
        </p:txBody>
      </p:sp>
    </p:spTree>
    <p:extLst>
      <p:ext uri="{BB962C8B-B14F-4D97-AF65-F5344CB8AC3E}">
        <p14:creationId xmlns:p14="http://schemas.microsoft.com/office/powerpoint/2010/main" val="66770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module, you learned about the key features of GitHub</a:t>
            </a:r>
            <a:r>
              <a:rPr lang="en-US" dirty="0"/>
              <a:t> and how to use it with </a:t>
            </a:r>
            <a:r>
              <a:rPr lang="en-US" dirty="0" err="1"/>
              <a:t>GitHub.dev</a:t>
            </a:r>
            <a:r>
              <a:rPr lang="en-US" dirty="0"/>
              <a:t>,</a:t>
            </a:r>
            <a:r>
              <a:rPr dirty="0"/>
              <a:t> including commits,</a:t>
            </a:r>
            <a:r>
              <a:rPr lang="en-US" dirty="0"/>
              <a:t> branches,</a:t>
            </a:r>
            <a:r>
              <a:rPr dirty="0"/>
              <a:t> and pull requests.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more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Here are some links to more information on the topics we discussed in this module.</a:t>
            </a:r>
          </a:p>
        </p:txBody>
      </p:sp>
      <p:sp>
        <p:nvSpPr>
          <p:cNvPr id="4" name="New shape"/>
          <p:cNvSpPr/>
          <p:nvPr/>
        </p:nvSpPr>
        <p:spPr>
          <a:xfrm>
            <a:off x="609600" y="2962110"/>
            <a:ext cx="5288861" cy="2973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sz="1800" dirty="0">
                <a:solidFill>
                  <a:srgbClr val="000000"/>
                </a:solidFill>
                <a:hlinkClick r:id="rId3"/>
              </a:rPr>
              <a:t>Setting up and managing organizations and teams</a:t>
            </a:r>
          </a:p>
          <a:p>
            <a:pPr marL="635000" indent="-365760">
              <a:spcBef>
                <a:spcPct val="20000"/>
              </a:spcBef>
              <a:spcAft>
                <a:spcPct val="20000"/>
              </a:spcAft>
              <a:buChar char="•"/>
            </a:pPr>
            <a:r>
              <a:rPr sz="1800" dirty="0">
                <a:solidFill>
                  <a:srgbClr val="000000"/>
                </a:solidFill>
                <a:hlinkClick r:id="rId4"/>
              </a:rPr>
              <a:t>Committing changes to your project</a:t>
            </a:r>
          </a:p>
          <a:p>
            <a:pPr marL="635000" indent="-365760">
              <a:spcBef>
                <a:spcPct val="20000"/>
              </a:spcBef>
              <a:spcAft>
                <a:spcPct val="20000"/>
              </a:spcAft>
              <a:buChar char="•"/>
            </a:pPr>
            <a:r>
              <a:rPr sz="1800" dirty="0">
                <a:solidFill>
                  <a:srgbClr val="000000"/>
                </a:solidFill>
                <a:hlinkClick r:id="rId5"/>
              </a:rPr>
              <a:t>Collaborating with issues and pull requests</a:t>
            </a:r>
          </a:p>
          <a:p>
            <a:pPr marL="635000" indent="-365760">
              <a:spcBef>
                <a:spcPct val="20000"/>
              </a:spcBef>
              <a:spcAft>
                <a:spcPct val="20000"/>
              </a:spcAft>
              <a:buChar char="•"/>
            </a:pPr>
            <a:r>
              <a:rPr sz="1800" dirty="0">
                <a:solidFill>
                  <a:srgbClr val="000000"/>
                </a:solidFill>
                <a:hlinkClick r:id="rId6"/>
              </a:rPr>
              <a:t>About the role of labels</a:t>
            </a:r>
          </a:p>
          <a:p>
            <a:pPr marL="635000" indent="-365760">
              <a:spcBef>
                <a:spcPct val="20000"/>
              </a:spcBef>
              <a:spcAft>
                <a:spcPct val="20000"/>
              </a:spcAft>
              <a:buChar char="•"/>
            </a:pPr>
            <a:r>
              <a:rPr sz="1800" dirty="0">
                <a:solidFill>
                  <a:srgbClr val="000000"/>
                </a:solidFill>
                <a:hlinkClick r:id="rId7"/>
              </a:rPr>
              <a:t>GitHub Actions</a:t>
            </a:r>
          </a:p>
          <a:p>
            <a:pPr marL="635000" indent="-365760">
              <a:spcBef>
                <a:spcPct val="20000"/>
              </a:spcBef>
              <a:spcAft>
                <a:spcPct val="20000"/>
              </a:spcAft>
              <a:buChar char="•"/>
            </a:pPr>
            <a:r>
              <a:rPr sz="1800" dirty="0">
                <a:solidFill>
                  <a:srgbClr val="000000"/>
                </a:solidFill>
                <a:hlinkClick r:id="rId8"/>
              </a:rPr>
              <a:t>Fork a repo</a:t>
            </a:r>
          </a:p>
          <a:p>
            <a:pPr marL="635000" indent="-365760">
              <a:spcBef>
                <a:spcPct val="20000"/>
              </a:spcBef>
              <a:spcAft>
                <a:spcPct val="20000"/>
              </a:spcAft>
              <a:buChar char="•"/>
            </a:pPr>
            <a:r>
              <a:rPr sz="1800" dirty="0">
                <a:solidFill>
                  <a:srgbClr val="000000"/>
                </a:solidFill>
                <a:hlinkClick r:id="rId9"/>
              </a:rPr>
              <a:t>Working with GitHub Pages</a:t>
            </a:r>
          </a:p>
        </p:txBody>
      </p:sp>
      <p:sp>
        <p:nvSpPr>
          <p:cNvPr id="6" name="Content Placeholder 2">
            <a:extLst>
              <a:ext uri="{FF2B5EF4-FFF2-40B4-BE49-F238E27FC236}">
                <a16:creationId xmlns:a16="http://schemas.microsoft.com/office/drawing/2014/main" id="{5433DE5E-2C08-B940-8F56-602313E7210C}"/>
              </a:ext>
            </a:extLst>
          </p:cNvPr>
          <p:cNvSpPr txBox="1">
            <a:spLocks/>
          </p:cNvSpPr>
          <p:nvPr/>
        </p:nvSpPr>
        <p:spPr>
          <a:xfrm>
            <a:off x="504054"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7" name="Rectangle 6">
            <a:extLst>
              <a:ext uri="{FF2B5EF4-FFF2-40B4-BE49-F238E27FC236}">
                <a16:creationId xmlns:a16="http://schemas.microsoft.com/office/drawing/2014/main" id="{FB48FDF8-30BE-B040-AE32-6A8989D5F721}"/>
              </a:ext>
            </a:extLst>
          </p:cNvPr>
          <p:cNvSpPr/>
          <p:nvPr/>
        </p:nvSpPr>
        <p:spPr bwMode="auto">
          <a:xfrm>
            <a:off x="6293540" y="2133600"/>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TextBox 10">
            <a:extLst>
              <a:ext uri="{FF2B5EF4-FFF2-40B4-BE49-F238E27FC236}">
                <a16:creationId xmlns:a16="http://schemas.microsoft.com/office/drawing/2014/main" id="{BDFA5B89-ECF9-6F40-B90A-CAEB3980C3A9}"/>
              </a:ext>
            </a:extLst>
          </p:cNvPr>
          <p:cNvSpPr txBox="1"/>
          <p:nvPr/>
        </p:nvSpPr>
        <p:spPr>
          <a:xfrm>
            <a:off x="6629400" y="32004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r>
              <a:rPr lang="en-US" sz="2800" dirty="0"/>
              <a:t/>
            </a:r>
            <a:br>
              <a:rPr lang="en-US" sz="2800" dirty="0"/>
            </a:br>
            <a:endParaRPr lang="en-US" sz="2800" dirty="0"/>
          </a:p>
          <a:p>
            <a:pPr defTabSz="932742">
              <a:spcAft>
                <a:spcPts val="600"/>
              </a:spcAft>
              <a:buSzPct val="90000"/>
            </a:pPr>
            <a:r>
              <a:rPr lang="en-US" sz="2800" dirty="0">
                <a:hlinkClick r:id="rId10"/>
              </a:rPr>
              <a:t>https://aka.ms/workshopomatic-feedback</a:t>
            </a:r>
            <a:endParaRPr lang="en-US" sz="2800" dirty="0"/>
          </a:p>
          <a:p>
            <a:pPr defTabSz="932742">
              <a:spcAft>
                <a:spcPts val="600"/>
              </a:spcAft>
              <a:buSzPct val="90000"/>
            </a:pPr>
            <a:endParaRPr lang="en-US" sz="2800" dirty="0"/>
          </a:p>
        </p:txBody>
      </p:sp>
      <p:sp>
        <p:nvSpPr>
          <p:cNvPr id="10" name="TextBox 8">
            <a:extLst>
              <a:ext uri="{FF2B5EF4-FFF2-40B4-BE49-F238E27FC236}">
                <a16:creationId xmlns:a16="http://schemas.microsoft.com/office/drawing/2014/main" id="{494BE90A-CB46-9745-81D8-4DDAD5F43F96}"/>
              </a:ext>
            </a:extLst>
          </p:cNvPr>
          <p:cNvSpPr txBox="1"/>
          <p:nvPr/>
        </p:nvSpPr>
        <p:spPr>
          <a:xfrm>
            <a:off x="1620971"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352800"/>
            <a:ext cx="2357377"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srgbClr val="000000"/>
                </a:solidFill>
                <a:effectLst/>
                <a:uLnTx/>
                <a:uFillTx/>
                <a:latin typeface="Segoe UI Semibold"/>
                <a:cs typeface="Arial" pitchFamily="34" charset="0"/>
              </a:rPr>
              <a:t>Thank You</a:t>
            </a:r>
            <a:endParaRPr kumimoji="0" lang="en-US" sz="3600" b="0" i="0" u="none" strike="noStrike" kern="1200" cap="none" spc="0" normalizeH="0" baseline="0" noProof="0" dirty="0">
              <a:ln>
                <a:noFill/>
              </a:ln>
              <a:solidFill>
                <a:srgbClr val="000000"/>
              </a:solidFill>
              <a:effectLst/>
              <a:uLnTx/>
              <a:uFillTx/>
              <a:latin typeface="Segoe UI Semibold"/>
              <a:cs typeface="Arial" pitchFamily="34" charset="0"/>
            </a:endParaRPr>
          </a:p>
        </p:txBody>
      </p:sp>
    </p:spTree>
    <p:extLst>
      <p:ext uri="{BB962C8B-B14F-4D97-AF65-F5344CB8AC3E}">
        <p14:creationId xmlns:p14="http://schemas.microsoft.com/office/powerpoint/2010/main" val="11775821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092881"/>
          </a:xfrm>
        </p:spPr>
        <p:txBody>
          <a:bodyPr anchor="t"/>
          <a:lstStyle>
            <a:lvl1pPr marL="231775" indent="-231775">
              <a:spcAft>
                <a:spcPts val="600"/>
              </a:spcAft>
              <a:buFont typeface="Wingdings" panose="05000000000000000000" pitchFamily="2" charset="2"/>
              <a:buChar char=""/>
              <a:defRPr/>
            </a:lvl1pPr>
          </a:lstStyle>
          <a:p>
            <a:r>
              <a:rPr lang="en-US" sz="2000" b="0" dirty="0" smtClean="0">
                <a:solidFill>
                  <a:srgbClr val="24292F"/>
                </a:solidFill>
                <a:effectLst/>
              </a:rPr>
              <a:t>Create </a:t>
            </a:r>
            <a:r>
              <a:rPr lang="en-US" sz="2000" b="0" dirty="0">
                <a:solidFill>
                  <a:srgbClr val="24292F"/>
                </a:solidFill>
                <a:effectLst/>
              </a:rPr>
              <a:t>a branch</a:t>
            </a:r>
          </a:p>
          <a:p>
            <a:r>
              <a:rPr lang="en-US" sz="2000" b="0" dirty="0">
                <a:solidFill>
                  <a:srgbClr val="24292F"/>
                </a:solidFill>
                <a:effectLst/>
              </a:rPr>
              <a:t>Commit changes to the branch</a:t>
            </a:r>
          </a:p>
          <a:p>
            <a:r>
              <a:rPr lang="en-US" sz="2000" b="0" dirty="0">
                <a:solidFill>
                  <a:srgbClr val="24292F"/>
                </a:solidFill>
                <a:effectLst/>
              </a:rPr>
              <a:t>Create a pull request</a:t>
            </a:r>
          </a:p>
          <a:p>
            <a:r>
              <a:rPr lang="en-US" sz="2000" b="0" dirty="0">
                <a:solidFill>
                  <a:srgbClr val="24292F"/>
                </a:solidFill>
                <a:effectLst/>
              </a:rPr>
              <a:t>Merge the pull request</a:t>
            </a:r>
          </a:p>
          <a:p>
            <a:r>
              <a:rPr lang="en-US" sz="2000" b="0" dirty="0">
                <a:solidFill>
                  <a:srgbClr val="24292F"/>
                </a:solidFill>
                <a:effectLst/>
              </a:rPr>
              <a:t>Delete the branch</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85104"/>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GitHub?</a:t>
            </a:r>
          </a:p>
          <a:p>
            <a:pPr lvl="1"/>
            <a:r>
              <a:rPr lang="en-US" dirty="0"/>
              <a:t>Work in </a:t>
            </a:r>
            <a:r>
              <a:rPr lang="en-US" dirty="0" err="1"/>
              <a:t>GitHub.dev</a:t>
            </a:r>
            <a:endParaRPr lang="en-US" dirty="0"/>
          </a:p>
          <a:p>
            <a:pPr lvl="1"/>
            <a:r>
              <a:rPr lang="en-US" dirty="0"/>
              <a:t>Quiz</a:t>
            </a:r>
          </a:p>
          <a:p>
            <a:pPr lvl="1"/>
            <a:r>
              <a:rPr lang="en-US" dirty="0"/>
              <a:t>Summary</a:t>
            </a:r>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42673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is a development platform that enables you to host and review code, manage projects, and build software alongside 50 million developers.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GitHub?</a:t>
            </a:r>
            <a:endParaRPr lang="en-US" dirty="0"/>
          </a:p>
        </p:txBody>
      </p:sp>
    </p:spTree>
    <p:extLst>
      <p:ext uri="{BB962C8B-B14F-4D97-AF65-F5344CB8AC3E}">
        <p14:creationId xmlns:p14="http://schemas.microsoft.com/office/powerpoint/2010/main" val="218462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The GitHub flow</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providing a platform for collaborative software development, GitHub also offers a workflow designed to optimize use of its various features.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 and GitHub</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you work with </a:t>
            </a:r>
            <a:r>
              <a:rPr b="1"/>
              <a:t>Git</a:t>
            </a:r>
            <a:r>
              <a:t> and </a:t>
            </a:r>
            <a:r>
              <a:rPr b="1"/>
              <a:t>GitHub</a:t>
            </a:r>
            <a:r>
              <a:t>, you may wonder about the difference between the two.</a:t>
            </a:r>
          </a:p>
        </p:txBody>
      </p:sp>
      <p:sp>
        <p:nvSpPr>
          <p:cNvPr id="4" name="New shape"/>
          <p:cNvSpPr/>
          <p:nvPr/>
        </p:nvSpPr>
        <p:spPr>
          <a:xfrm>
            <a:off x="609600" y="4006342"/>
            <a:ext cx="51816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Installed and used on your local machine</a:t>
            </a:r>
          </a:p>
          <a:p>
            <a:pPr marL="381000" indent="-365760">
              <a:spcBef>
                <a:spcPct val="20000"/>
              </a:spcBef>
              <a:spcAft>
                <a:spcPct val="20000"/>
              </a:spcAft>
              <a:buChar char="•"/>
            </a:pPr>
            <a:r>
              <a:rPr sz="1800">
                <a:solidFill>
                  <a:srgbClr val="000000"/>
                </a:solidFill>
              </a:rPr>
              <a:t>Handles version control</a:t>
            </a:r>
          </a:p>
          <a:p>
            <a:pPr marL="381000" indent="-365760">
              <a:spcBef>
                <a:spcPct val="20000"/>
              </a:spcBef>
              <a:spcAft>
                <a:spcPct val="20000"/>
              </a:spcAft>
              <a:buChar char="•"/>
            </a:pPr>
            <a:r>
              <a:rPr sz="1800">
                <a:solidFill>
                  <a:srgbClr val="000000"/>
                </a:solidFill>
              </a:rPr>
              <a:t>Supports branching</a:t>
            </a:r>
          </a:p>
        </p:txBody>
      </p:sp>
      <p:sp>
        <p:nvSpPr>
          <p:cNvPr id="5" name="New shape"/>
          <p:cNvSpPr/>
          <p:nvPr/>
        </p:nvSpPr>
        <p:spPr>
          <a:xfrm>
            <a:off x="6400800" y="304622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Issues</a:t>
            </a:r>
          </a:p>
          <a:p>
            <a:pPr marL="381000" indent="-365760">
              <a:spcBef>
                <a:spcPct val="20000"/>
              </a:spcBef>
              <a:spcAft>
                <a:spcPct val="20000"/>
              </a:spcAft>
              <a:buChar char="•"/>
            </a:pPr>
            <a:r>
              <a:rPr sz="1800">
                <a:solidFill>
                  <a:srgbClr val="000000"/>
                </a:solidFill>
              </a:rPr>
              <a:t>Discussions</a:t>
            </a:r>
          </a:p>
          <a:p>
            <a:pPr marL="381000" indent="-365760">
              <a:spcBef>
                <a:spcPct val="20000"/>
              </a:spcBef>
              <a:spcAft>
                <a:spcPct val="20000"/>
              </a:spcAft>
              <a:buChar char="•"/>
            </a:pPr>
            <a:r>
              <a:rPr sz="1800">
                <a:solidFill>
                  <a:srgbClr val="000000"/>
                </a:solidFill>
              </a:rPr>
              <a:t>Pull requests</a:t>
            </a:r>
          </a:p>
          <a:p>
            <a:pPr marL="381000" indent="-365760">
              <a:spcBef>
                <a:spcPct val="20000"/>
              </a:spcBef>
              <a:spcAft>
                <a:spcPct val="20000"/>
              </a:spcAft>
              <a:buChar char="•"/>
            </a:pPr>
            <a:r>
              <a:rPr sz="1800">
                <a:solidFill>
                  <a:srgbClr val="000000"/>
                </a:solidFill>
              </a:rPr>
              <a:t>Notifications</a:t>
            </a:r>
          </a:p>
          <a:p>
            <a:pPr marL="381000" indent="-365760">
              <a:spcBef>
                <a:spcPct val="20000"/>
              </a:spcBef>
              <a:spcAft>
                <a:spcPct val="20000"/>
              </a:spcAft>
              <a:buChar char="•"/>
            </a:pPr>
            <a:r>
              <a:rPr sz="1800">
                <a:solidFill>
                  <a:srgbClr val="000000"/>
                </a:solidFill>
              </a:rPr>
              <a:t>Labels</a:t>
            </a:r>
          </a:p>
          <a:p>
            <a:pPr marL="381000" indent="-365760">
              <a:spcBef>
                <a:spcPct val="20000"/>
              </a:spcBef>
              <a:spcAft>
                <a:spcPct val="20000"/>
              </a:spcAft>
              <a:buChar char="•"/>
            </a:pPr>
            <a:r>
              <a:rPr sz="1800">
                <a:solidFill>
                  <a:srgbClr val="000000"/>
                </a:solidFill>
              </a:rPr>
              <a:t>Actions</a:t>
            </a:r>
          </a:p>
          <a:p>
            <a:pPr marL="381000" indent="-365760">
              <a:spcBef>
                <a:spcPct val="20000"/>
              </a:spcBef>
              <a:spcAft>
                <a:spcPct val="20000"/>
              </a:spcAft>
              <a:buChar char="•"/>
            </a:pPr>
            <a:r>
              <a:rPr sz="1800">
                <a:solidFill>
                  <a:srgbClr val="000000"/>
                </a:solidFill>
              </a:rPr>
              <a:t>Forks</a:t>
            </a:r>
          </a:p>
          <a:p>
            <a:pPr marL="381000" indent="-365760">
              <a:spcBef>
                <a:spcPct val="20000"/>
              </a:spcBef>
              <a:spcAft>
                <a:spcPct val="20000"/>
              </a:spcAft>
              <a:buChar char="•"/>
            </a:pPr>
            <a:r>
              <a:rPr sz="1800">
                <a:solidFill>
                  <a:srgbClr val="000000"/>
                </a:solidFill>
              </a:rPr>
              <a:t>Projects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6.xml><?xml version="1.0" encoding="utf-8"?>
<a:theme xmlns:a="http://schemas.openxmlformats.org/drawingml/2006/main" name="1_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90</TotalTime>
  <Words>2727</Words>
  <Application>Microsoft Office PowerPoint</Application>
  <PresentationFormat>Widescreen</PresentationFormat>
  <Paragraphs>236</Paragraphs>
  <Slides>25</Slides>
  <Notes>24</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25</vt:i4>
      </vt:variant>
    </vt:vector>
  </HeadingPairs>
  <TitlesOfParts>
    <vt:vector size="38" baseType="lpstr">
      <vt:lpstr>Arial</vt:lpstr>
      <vt:lpstr>Calibri</vt:lpstr>
      <vt:lpstr>Consolas</vt:lpstr>
      <vt:lpstr>Segoe UI</vt:lpstr>
      <vt:lpstr>Segoe UI Semibold</vt:lpstr>
      <vt:lpstr>Segoe UI Semilight</vt:lpstr>
      <vt:lpstr>Wingdings</vt:lpstr>
      <vt:lpstr>Office Theme</vt:lpstr>
      <vt:lpstr>Microsoft_Learn_White_Template</vt:lpstr>
      <vt:lpstr> Microsoft_Learn_Light_Gray_Template</vt:lpstr>
      <vt:lpstr> Microsoft_Learn_Black_Template</vt:lpstr>
      <vt:lpstr>WHITE TEMPLATE</vt:lpstr>
      <vt:lpstr>1_Microsoft_Learn_White_Template</vt:lpstr>
      <vt:lpstr>Introduction to Git and GitHub</vt:lpstr>
      <vt:lpstr>Prerequisites</vt:lpstr>
      <vt:lpstr>Learning objectives</vt:lpstr>
      <vt:lpstr>Agenda</vt:lpstr>
      <vt:lpstr>Introduction</vt:lpstr>
      <vt:lpstr>Introduction</vt:lpstr>
      <vt:lpstr>What is GitHub?</vt:lpstr>
      <vt:lpstr>The GitHub flow</vt:lpstr>
      <vt:lpstr>Git and GitHub</vt:lpstr>
      <vt:lpstr>Branches</vt:lpstr>
      <vt:lpstr>Commits</vt:lpstr>
      <vt:lpstr>Pull Requests</vt:lpstr>
      <vt:lpstr>Cloning and forking</vt:lpstr>
      <vt:lpstr>Workshop walk-through</vt:lpstr>
      <vt:lpstr>Knowledge check</vt:lpstr>
      <vt:lpstr>Question 1</vt:lpstr>
      <vt:lpstr>Question 1</vt:lpstr>
      <vt:lpstr>Question 2</vt:lpstr>
      <vt:lpstr>Question 2</vt:lpstr>
      <vt:lpstr>Question 3</vt:lpstr>
      <vt:lpstr>Question 3</vt:lpstr>
      <vt:lpstr>Summary</vt:lpstr>
      <vt:lpstr>Summary</vt:lpstr>
      <vt:lpstr>Learn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PRERNA MITTAL - 210905328</cp:lastModifiedBy>
  <cp:revision>8</cp:revision>
  <cp:lastPrinted>2022-01-28T15:53:52Z</cp:lastPrinted>
  <dcterms:created xsi:type="dcterms:W3CDTF">2022-01-28T15:53:52Z</dcterms:created>
  <dcterms:modified xsi:type="dcterms:W3CDTF">2022-07-12T07:10:18Z</dcterms:modified>
</cp:coreProperties>
</file>