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73" r:id="rId10"/>
    <p:sldId id="261" r:id="rId11"/>
    <p:sldId id="274" r:id="rId12"/>
    <p:sldId id="275" r:id="rId13"/>
    <p:sldId id="276" r:id="rId14"/>
    <p:sldId id="262" r:id="rId15"/>
    <p:sldId id="263" r:id="rId16"/>
    <p:sldId id="264" r:id="rId17"/>
    <p:sldId id="267" r:id="rId18"/>
  </p:sldIdLst>
  <p:sldSz cx="9144000" cy="5143500" type="screen16x9"/>
  <p:notesSz cx="6858000" cy="9144000"/>
  <p:embeddedFontLs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65" d="100"/>
          <a:sy n="165" d="100"/>
        </p:scale>
        <p:origin x="6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f5b677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f5b677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3f5b677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3f5b677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3f5b677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3f5b677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 Insurance Claim Predictor</a:t>
            </a:r>
            <a:br>
              <a:rPr lang="en" dirty="0"/>
            </a:b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Hackathon Presentation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377448" y="37290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– Dropping Gender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4765728" y="1456841"/>
            <a:ext cx="3559121" cy="2981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in this null check analysis, we can see that Gender has more than 50% null values. Thus it holds no relevance and can bee dropped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570B2-9733-514E-907E-411F8309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0" y="1392049"/>
            <a:ext cx="37719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41E0-F6B0-2F45-B694-49969C64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7" y="357403"/>
            <a:ext cx="7505700" cy="954600"/>
          </a:xfrm>
        </p:spPr>
        <p:txBody>
          <a:bodyPr/>
          <a:lstStyle/>
          <a:p>
            <a:r>
              <a:rPr lang="en" dirty="0"/>
              <a:t>Pipeline – Dropping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F244-A67E-E44B-8220-4838E60E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167" y="1312003"/>
            <a:ext cx="3326647" cy="2448000"/>
          </a:xfrm>
        </p:spPr>
        <p:txBody>
          <a:bodyPr/>
          <a:lstStyle/>
          <a:p>
            <a:r>
              <a:rPr lang="en-US" dirty="0"/>
              <a:t>Since the distribution plot of ID shows uniform distribution, we should drop ID feature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0A6FD-7D51-1E44-A1FF-BEF60718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47" y="1152940"/>
            <a:ext cx="4499872" cy="24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838E-78B3-5D4E-AC2A-9103FEB9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9" y="489139"/>
            <a:ext cx="7505700" cy="954600"/>
          </a:xfrm>
        </p:spPr>
        <p:txBody>
          <a:bodyPr/>
          <a:lstStyle/>
          <a:p>
            <a:r>
              <a:rPr lang="en" dirty="0"/>
              <a:t>Pipeline – Categorizing 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8DE4-C07A-DD4C-A0B2-0F3A9DE8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53" y="1549829"/>
            <a:ext cx="2683467" cy="1929539"/>
          </a:xfrm>
        </p:spPr>
        <p:txBody>
          <a:bodyPr/>
          <a:lstStyle/>
          <a:p>
            <a:r>
              <a:rPr lang="en-US" dirty="0"/>
              <a:t>Since Age feature has so many values almost all unique do for better understanding we have divided age into categories.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6FA1-F972-354E-A3B0-E591241E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20" y="1216617"/>
            <a:ext cx="5886717" cy="31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E531-819F-6B44-A404-0731C59F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78" y="348654"/>
            <a:ext cx="7505700" cy="954600"/>
          </a:xfrm>
        </p:spPr>
        <p:txBody>
          <a:bodyPr/>
          <a:lstStyle/>
          <a:p>
            <a:r>
              <a:rPr lang="en" dirty="0"/>
              <a:t>Pipeline – Correlation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1CB7-9F30-E546-B299-8675B239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820" y="1800200"/>
            <a:ext cx="2110030" cy="2638525"/>
          </a:xfrm>
        </p:spPr>
        <p:txBody>
          <a:bodyPr/>
          <a:lstStyle/>
          <a:p>
            <a:r>
              <a:rPr lang="en-US" dirty="0"/>
              <a:t>Using this heat map, we can see that most correlated features are net sales and commission but they are not that much correlated that they can be dropped.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62D76-47FB-4D49-8AEC-399A5707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7" y="1225763"/>
            <a:ext cx="4977899" cy="36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Approaches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471532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the dataset is so highly imbalanced that after running our Machine Learning models on it, it gave almost 0% precision and recall which was quite heartbreaking.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under sampling for balancing the data set and used the following models to predict our target variable.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Logistic regression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Random Forest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SVM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34190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Tuning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751668" y="883403"/>
            <a:ext cx="7573182" cy="3555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Hot Encoding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most of the features are categorial, we used one hot encoding to transform the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PCA:</a:t>
            </a:r>
          </a:p>
          <a:p>
            <a:pPr marL="0" lvl="0" indent="0">
              <a:buNone/>
            </a:pPr>
            <a:r>
              <a:rPr lang="en-US" dirty="0"/>
              <a:t>Since destination variable had high </a:t>
            </a:r>
            <a:r>
              <a:rPr lang="en-IN" dirty="0"/>
              <a:t>cardinality</a:t>
            </a:r>
            <a:r>
              <a:rPr lang="en-US" dirty="0"/>
              <a:t>, the features size increased to 156. We used PCA for dimensionality reduction and chose 130 features.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err="1"/>
              <a:t>Undersampling</a:t>
            </a:r>
            <a:r>
              <a:rPr lang="en-US" b="1" dirty="0"/>
              <a:t>:</a:t>
            </a:r>
          </a:p>
          <a:p>
            <a:pPr marL="0" lvl="0" indent="0">
              <a:buNone/>
            </a:pPr>
            <a:r>
              <a:rPr lang="en-US" dirty="0"/>
              <a:t>Since the data set is highly imbalanced, we did </a:t>
            </a:r>
            <a:r>
              <a:rPr lang="en-US" dirty="0" err="1"/>
              <a:t>undersampling</a:t>
            </a:r>
            <a:r>
              <a:rPr lang="en-US" dirty="0"/>
              <a:t> and made data with 50% positive claims data and 50% negative claims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Results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433593"/>
            <a:ext cx="7505700" cy="3005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AB039-F786-8549-8E80-F8410DC2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59928"/>
              </p:ext>
            </p:extLst>
          </p:nvPr>
        </p:nvGraphicFramePr>
        <p:xfrm>
          <a:off x="1051302" y="20353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443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5956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382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8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09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we had more time we would have: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1. Done Oversampling since under sampling loses lot of data.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2. Hyper parameter tuning.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dirty="0"/>
              <a:t>To predict if the claim request of a travel insurance is genuine or fake.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b="1" dirty="0"/>
              <a:t>Potential Business Problem </a:t>
            </a:r>
            <a:r>
              <a:rPr lang="en-US" dirty="0"/>
              <a:t>: With so many claims on daily basis it is difficult to study the authenticity of claims manually . Thus a automated system is needed to predict If a claim should be approved or not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solve this problem?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 dirty="0"/>
              <a:t>We are solving this problem so that a genuine claim should not be rejected and a false claim should not be approved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Stakeholders: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	CFO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	Legal department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88153" y="32640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56418" y="803707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We have information of roughly 50k consumer claims . There are around 11 features and 1 target variable.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4C224-C168-274A-B25E-CBCA2CD2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33314"/>
              </p:ext>
            </p:extLst>
          </p:nvPr>
        </p:nvGraphicFramePr>
        <p:xfrm>
          <a:off x="726160" y="1410346"/>
          <a:ext cx="7340706" cy="231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02">
                  <a:extLst>
                    <a:ext uri="{9D8B030D-6E8A-4147-A177-3AD203B41FA5}">
                      <a16:colId xmlns:a16="http://schemas.microsoft.com/office/drawing/2014/main" val="3185319990"/>
                    </a:ext>
                  </a:extLst>
                </a:gridCol>
                <a:gridCol w="2446902">
                  <a:extLst>
                    <a:ext uri="{9D8B030D-6E8A-4147-A177-3AD203B41FA5}">
                      <a16:colId xmlns:a16="http://schemas.microsoft.com/office/drawing/2014/main" val="3910153984"/>
                    </a:ext>
                  </a:extLst>
                </a:gridCol>
                <a:gridCol w="2446902">
                  <a:extLst>
                    <a:ext uri="{9D8B030D-6E8A-4147-A177-3AD203B41FA5}">
                      <a16:colId xmlns:a16="http://schemas.microsoft.com/office/drawing/2014/main" val="725324649"/>
                    </a:ext>
                  </a:extLst>
                </a:gridCol>
              </a:tblGrid>
              <a:tr h="391397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0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Agency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either airline or travel agency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Distribution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either online or 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3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was the destination of the travel.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float64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was the net sale while purchasing this insurance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425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E4ED32-20DE-A744-8A39-F9B4BB8F7A29}"/>
              </a:ext>
            </a:extLst>
          </p:cNvPr>
          <p:cNvSpPr txBox="1"/>
          <p:nvPr/>
        </p:nvSpPr>
        <p:spPr>
          <a:xfrm>
            <a:off x="788153" y="4025925"/>
            <a:ext cx="8130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variable here is Claim which is either 0 or 1 mentioning if the claim has been approved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1665-FAD1-FF4A-8DCF-605FA7E0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4DCF-8438-EB48-9CF2-5618986A5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highly imbalanced data, accuracy is not the right measure for the </a:t>
            </a:r>
            <a:r>
              <a:rPr lang="en-US" dirty="0" err="1"/>
              <a:t>performace</a:t>
            </a:r>
            <a:r>
              <a:rPr lang="en-US" dirty="0"/>
              <a:t> of our model.</a:t>
            </a:r>
          </a:p>
          <a:p>
            <a:r>
              <a:rPr lang="en-US" dirty="0"/>
              <a:t>In this case we are going to consider Precision and Recall as the best measure for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6717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5205B-853B-5A45-99FD-EC122EC0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35451"/>
            <a:ext cx="4746433" cy="30032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E94C-E195-FD4B-BF0A-0BD10D1E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Analysis- Target variable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F53B5-4025-8248-93D0-08E4471D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46" y="2312504"/>
            <a:ext cx="4330976" cy="240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87B97-A676-EA40-AA6B-0D6E9147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1455422"/>
            <a:ext cx="3998016" cy="2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9A57-69D0-AA44-B224-6FF5D2A7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Analysis- Categorial Variable – Agency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59B0B-A701-C14E-A749-0E9F4CBE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2325757"/>
            <a:ext cx="3295650" cy="2112968"/>
          </a:xfrm>
        </p:spPr>
        <p:txBody>
          <a:bodyPr/>
          <a:lstStyle/>
          <a:p>
            <a:r>
              <a:rPr lang="en-US" dirty="0"/>
              <a:t>Agency type has two values : offline and Online.</a:t>
            </a:r>
          </a:p>
          <a:p>
            <a:r>
              <a:rPr lang="en-US" dirty="0"/>
              <a:t>We can see that offline sales claim holds a very small value as compared to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DF213-E613-5149-9C4B-F677AF2F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53" y="1886339"/>
            <a:ext cx="4432852" cy="26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7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E925-2219-BA47-BD65-148FD8B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39" y="249252"/>
            <a:ext cx="7505700" cy="954600"/>
          </a:xfrm>
        </p:spPr>
        <p:txBody>
          <a:bodyPr/>
          <a:lstStyle/>
          <a:p>
            <a:r>
              <a:rPr lang="en" dirty="0"/>
              <a:t>Exploratory Data Analysis- Continuous Variable – Commission, Net Sales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79B5-2587-1349-9229-B159D359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8" y="1630016"/>
            <a:ext cx="3847272" cy="1895061"/>
          </a:xfrm>
        </p:spPr>
        <p:txBody>
          <a:bodyPr/>
          <a:lstStyle/>
          <a:p>
            <a:r>
              <a:rPr lang="en-US" dirty="0"/>
              <a:t>This is a boxplot for net sales vs various products.</a:t>
            </a:r>
          </a:p>
          <a:p>
            <a:r>
              <a:rPr lang="en-US" dirty="0"/>
              <a:t>We can see some outliers but relevance can be studied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11627-1373-A447-860B-FB654880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89" y="1390955"/>
            <a:ext cx="4505526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5124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598</Words>
  <Application>Microsoft Macintosh PowerPoint</Application>
  <PresentationFormat>On-screen Show (16:9)</PresentationFormat>
  <Paragraphs>82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</vt:lpstr>
      <vt:lpstr>Nunito</vt:lpstr>
      <vt:lpstr>Shift</vt:lpstr>
      <vt:lpstr>Travel Insurance Claim Predictor </vt:lpstr>
      <vt:lpstr>Problem Statement</vt:lpstr>
      <vt:lpstr>Why solve this problem?</vt:lpstr>
      <vt:lpstr>Data</vt:lpstr>
      <vt:lpstr>Evaluation metric</vt:lpstr>
      <vt:lpstr>Exploratory Data Analysis</vt:lpstr>
      <vt:lpstr>Exploratory Data Analysis- Target variable</vt:lpstr>
      <vt:lpstr>Exploratory Data Analysis- Categorial Variable – Agency type</vt:lpstr>
      <vt:lpstr>Exploratory Data Analysis- Continuous Variable – Commission, Net Sales</vt:lpstr>
      <vt:lpstr>Pipeline – Dropping Gender</vt:lpstr>
      <vt:lpstr>Pipeline – Dropping ID</vt:lpstr>
      <vt:lpstr>Pipeline – Categorizing Age</vt:lpstr>
      <vt:lpstr>Pipeline – Correlation</vt:lpstr>
      <vt:lpstr>Models and Approaches</vt:lpstr>
      <vt:lpstr>Model Tuning</vt:lpstr>
      <vt:lpstr>Evaluation &amp; Results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Insurance Claim Predictor </dc:title>
  <cp:lastModifiedBy>Prerna Singhal</cp:lastModifiedBy>
  <cp:revision>8</cp:revision>
  <dcterms:modified xsi:type="dcterms:W3CDTF">2019-08-10T13:53:44Z</dcterms:modified>
</cp:coreProperties>
</file>