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7" r:id="rId4"/>
  </p:sldMasterIdLst>
  <p:notesMasterIdLst>
    <p:notesMasterId r:id="rId6"/>
  </p:notesMasterIdLst>
  <p:handoutMasterIdLst>
    <p:handoutMasterId r:id="rId7"/>
  </p:handoutMasterIdLst>
  <p:sldIdLst>
    <p:sldId id="373" r:id="rId5"/>
  </p:sldIdLst>
  <p:sldSz cx="9906000" cy="6858000" type="A4"/>
  <p:notesSz cx="7315200" cy="96012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">
          <p15:clr>
            <a:srgbClr val="A4A3A4"/>
          </p15:clr>
        </p15:guide>
        <p15:guide id="2" orient="horz" pos="1824" userDrawn="1">
          <p15:clr>
            <a:srgbClr val="A4A3A4"/>
          </p15:clr>
        </p15:guide>
        <p15:guide id="3" pos="6058">
          <p15:clr>
            <a:srgbClr val="A4A3A4"/>
          </p15:clr>
        </p15:guide>
        <p15:guide id="4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ert" initials="R" lastIdx="8" clrIdx="0"/>
  <p:cmAuthor id="1" name="Hannegan, Kevin" initials="HK" lastIdx="6" clrIdx="1"/>
  <p:cmAuthor id="2" name="Hutchens, Robert" initials="RAH" lastIdx="8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410"/>
    <a:srgbClr val="EC555C"/>
    <a:srgbClr val="40BC86"/>
    <a:srgbClr val="199EC7"/>
    <a:srgbClr val="AFE06E"/>
    <a:srgbClr val="FCC8D3"/>
    <a:srgbClr val="BFBFBF"/>
    <a:srgbClr val="BA9CC5"/>
    <a:srgbClr val="D26308"/>
    <a:srgbClr val="F18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77" autoAdjust="0"/>
    <p:restoredTop sz="49043" autoAdjust="0"/>
  </p:normalViewPr>
  <p:slideViewPr>
    <p:cSldViewPr snapToGrid="0" snapToObjects="1">
      <p:cViewPr varScale="1">
        <p:scale>
          <a:sx n="86" d="100"/>
          <a:sy n="86" d="100"/>
        </p:scale>
        <p:origin x="1065" y="30"/>
      </p:cViewPr>
      <p:guideLst>
        <p:guide orient="horz" pos="187"/>
        <p:guide orient="horz" pos="1824"/>
        <p:guide pos="605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-3324" y="-108"/>
      </p:cViewPr>
      <p:guideLst>
        <p:guide orient="horz" pos="3024"/>
        <p:guide pos="2304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624132080449197E-2"/>
          <c:y val="0.12240208154812911"/>
          <c:w val="0.97818596857836326"/>
          <c:h val="0.7674530275368933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21.6</c:v>
                </c:pt>
                <c:pt idx="1">
                  <c:v>24.192000000000004</c:v>
                </c:pt>
                <c:pt idx="2">
                  <c:v>27.095040000000008</c:v>
                </c:pt>
                <c:pt idx="3">
                  <c:v>30.346444800000011</c:v>
                </c:pt>
                <c:pt idx="4">
                  <c:v>33.988018176000018</c:v>
                </c:pt>
                <c:pt idx="5">
                  <c:v>38.066580357120024</c:v>
                </c:pt>
                <c:pt idx="6">
                  <c:v>42.634569999974431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1E-4C40-9159-BC813C6904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4"/>
        <c:overlap val="100"/>
        <c:axId val="1324936063"/>
        <c:axId val="1182618591"/>
      </c:barChar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</c:numCache>
            </c:numRef>
          </c:cat>
          <c:val>
            <c:numRef>
              <c:f>Sheet1!$C$2:$C$8</c:f>
              <c:numCache>
                <c:formatCode>0</c:formatCode>
                <c:ptCount val="7"/>
                <c:pt idx="0">
                  <c:v>21.6</c:v>
                </c:pt>
                <c:pt idx="1">
                  <c:v>24.192000000000004</c:v>
                </c:pt>
                <c:pt idx="2">
                  <c:v>27.095040000000008</c:v>
                </c:pt>
                <c:pt idx="3">
                  <c:v>30.346444800000011</c:v>
                </c:pt>
                <c:pt idx="4">
                  <c:v>33.988018176000018</c:v>
                </c:pt>
                <c:pt idx="5">
                  <c:v>38.066580357120024</c:v>
                </c:pt>
                <c:pt idx="6">
                  <c:v>42.634569999974431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D1E-4C40-9159-BC813C6904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24936063"/>
        <c:axId val="1182618591"/>
      </c:lineChart>
      <c:catAx>
        <c:axId val="1324936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2618591"/>
        <c:crosses val="autoZero"/>
        <c:auto val="1"/>
        <c:lblAlgn val="ctr"/>
        <c:lblOffset val="100"/>
        <c:noMultiLvlLbl val="0"/>
      </c:catAx>
      <c:valAx>
        <c:axId val="118261859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24936063"/>
        <c:crosses val="autoZero"/>
        <c:crossBetween val="between"/>
      </c:valAx>
      <c:spPr>
        <a:solidFill>
          <a:schemeClr val="bg2"/>
        </a:solidFill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FE58D5B-78F1-4B65-A934-E6DEE914AEC9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1AAD0CC-9878-47BC-99C7-871D35CED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85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C6949D0-A891-461E-B94C-70BB503142AE}" type="datetimeFigureOut">
              <a:rPr lang="en-US" smtClean="0"/>
              <a:t>4/13/2020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720725"/>
            <a:ext cx="52006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ED52D87-CCCB-4897-8754-39643E4DFE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4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8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 (Full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7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827" y="1569599"/>
            <a:ext cx="4503600" cy="4611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3989" y="1569599"/>
            <a:ext cx="4503600" cy="4611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4A0C-D92E-4AC7-AF4B-43DEE33FF7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6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1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0004B9-E521-4CAA-9FE3-5D4362BE0C9C}"/>
              </a:ext>
            </a:extLst>
          </p:cNvPr>
          <p:cNvSpPr/>
          <p:nvPr userDrawn="1"/>
        </p:nvSpPr>
        <p:spPr>
          <a:xfrm>
            <a:off x="0" y="-31898"/>
            <a:ext cx="9906000" cy="69356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00" y="2224800"/>
            <a:ext cx="5808000" cy="3607200"/>
          </a:xfrm>
        </p:spPr>
        <p:txBody>
          <a:bodyPr/>
          <a:lstStyle>
            <a:lvl1pPr>
              <a:lnSpc>
                <a:spcPct val="140000"/>
              </a:lnSpc>
              <a:defRPr sz="2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9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14681F-5D32-46EB-BBC9-7EE396399747}"/>
              </a:ext>
            </a:extLst>
          </p:cNvPr>
          <p:cNvSpPr/>
          <p:nvPr userDrawn="1"/>
        </p:nvSpPr>
        <p:spPr>
          <a:xfrm>
            <a:off x="0" y="-31898"/>
            <a:ext cx="9906000" cy="69356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CA9BF-57E3-4E6B-BA23-25D70C31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97" y="3992760"/>
            <a:ext cx="9334800" cy="716400"/>
          </a:xfrm>
          <a:noFill/>
          <a:ln>
            <a:noFill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F7C0A6-0E50-4FCF-8C28-83F84C4AE8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5D3BE2-62EF-403A-BE67-922ECACE0B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694654"/>
            <a:ext cx="7391400" cy="202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5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00" y="1569600"/>
            <a:ext cx="9324000" cy="4611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86864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906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4401" y="6588000"/>
            <a:ext cx="210827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2B483-FA73-4502-AC48-6E132CE19E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60" y="6320622"/>
            <a:ext cx="2529840" cy="6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5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4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3600" indent="-183600" algn="l" defTabSz="914400" rtl="0" eaLnBrk="1" latinLnBrk="0" hangingPunct="1">
        <a:spcBef>
          <a:spcPts val="192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56400" indent="-172800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38163" indent="-180975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9138" indent="-180975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00000" indent="-180000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6AD7-E029-4FB2-A0AE-54D7C9D4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This Is an Example Page In </a:t>
            </a:r>
            <a:r>
              <a:rPr lang="en-US" b="0"/>
              <a:t>a Story</a:t>
            </a:r>
            <a:endParaRPr lang="en-US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4FC687-1CC9-48D6-A159-0C043405C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en-US" smtClean="0"/>
              <a:t>0</a:t>
            </a:fld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1787136-0C61-4769-83B0-9F77AFE781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1028797"/>
              </p:ext>
            </p:extLst>
          </p:nvPr>
        </p:nvGraphicFramePr>
        <p:xfrm>
          <a:off x="335280" y="1982152"/>
          <a:ext cx="3793375" cy="3947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2DE1637-7C2D-49D0-885D-C122C2FB9B98}"/>
              </a:ext>
            </a:extLst>
          </p:cNvPr>
          <p:cNvSpPr txBox="1"/>
          <p:nvPr/>
        </p:nvSpPr>
        <p:spPr>
          <a:xfrm>
            <a:off x="277200" y="1538554"/>
            <a:ext cx="32004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Some Example Data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BDC5F40-EA5A-4B01-AB05-9DF2DE92A949}"/>
              </a:ext>
            </a:extLst>
          </p:cNvPr>
          <p:cNvSpPr/>
          <p:nvPr/>
        </p:nvSpPr>
        <p:spPr>
          <a:xfrm rot="5400000">
            <a:off x="3431955" y="3439898"/>
            <a:ext cx="3083650" cy="31588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 sz="1200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99F45-EA4A-466D-905C-0D1AE1EA998F}"/>
              </a:ext>
            </a:extLst>
          </p:cNvPr>
          <p:cNvSpPr/>
          <p:nvPr/>
        </p:nvSpPr>
        <p:spPr>
          <a:xfrm>
            <a:off x="5530735" y="1618211"/>
            <a:ext cx="3679767" cy="48768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n-lt"/>
              </a:rPr>
              <a:t>Take-away Box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9A4A99-B621-4823-804E-539A147C4F1F}"/>
              </a:ext>
            </a:extLst>
          </p:cNvPr>
          <p:cNvSpPr/>
          <p:nvPr/>
        </p:nvSpPr>
        <p:spPr>
          <a:xfrm>
            <a:off x="5530735" y="2105890"/>
            <a:ext cx="3679767" cy="3873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dirty="0">
              <a:latin typeface="+mn-lt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</a:rPr>
              <a:t>Here’s a </a:t>
            </a:r>
            <a:r>
              <a:rPr lang="en-US" sz="1400" dirty="0"/>
              <a:t>place to write about the chart on the other side of the page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dirty="0">
              <a:latin typeface="+mn-lt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</a:rPr>
              <a:t>Sometimes simple chart</a:t>
            </a:r>
            <a:r>
              <a:rPr lang="en-US" sz="1400" dirty="0"/>
              <a:t>s are not wholly self-explanatory</a:t>
            </a:r>
          </a:p>
          <a:p>
            <a:pPr marL="628650" lvl="1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</a:rPr>
              <a:t>Perhaps </a:t>
            </a:r>
            <a:r>
              <a:rPr lang="en-US" sz="1400" dirty="0"/>
              <a:t>interesting, but subtle, findings should be highlighted…</a:t>
            </a:r>
          </a:p>
          <a:p>
            <a:pPr marL="628650" lvl="1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… or assumptions underlying the charts data should be clarified</a:t>
            </a:r>
          </a:p>
          <a:p>
            <a:pPr marL="171450" lvl="1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171450" lvl="1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Presalytics.io makes it easy to both create graphics and communicate their significance to stakeholders online</a:t>
            </a:r>
          </a:p>
        </p:txBody>
      </p:sp>
    </p:spTree>
    <p:extLst>
      <p:ext uri="{BB962C8B-B14F-4D97-AF65-F5344CB8AC3E}">
        <p14:creationId xmlns:p14="http://schemas.microsoft.com/office/powerpoint/2010/main" val="4499888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5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1&quot;&gt;&lt;elem m_fUsage=&quot;1.00000000000000000000E+000&quot;&gt;&lt;m_ppcolschidx val=&quot;0&quot;/&gt;&lt;m_rgb r=&quot;fb&quot; g=&quot;fe&quot; b=&quot;7e&quot;/&gt;&lt;/elem&gt;&lt;/m_vecMRU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328"/>
</p:tagLst>
</file>

<file path=ppt/theme/theme1.xml><?xml version="1.0" encoding="utf-8"?>
<a:theme xmlns:a="http://schemas.openxmlformats.org/drawingml/2006/main" name="Blank">
  <a:themeElements>
    <a:clrScheme name="Presalytics">
      <a:dk1>
        <a:srgbClr val="000000"/>
      </a:dk1>
      <a:lt1>
        <a:srgbClr val="FFFFFF"/>
      </a:lt1>
      <a:dk2>
        <a:srgbClr val="199EC7"/>
      </a:dk2>
      <a:lt2>
        <a:srgbClr val="F8F9FA"/>
      </a:lt2>
      <a:accent1>
        <a:srgbClr val="199EC7"/>
      </a:accent1>
      <a:accent2>
        <a:srgbClr val="FCB410"/>
      </a:accent2>
      <a:accent3>
        <a:srgbClr val="EC555C"/>
      </a:accent3>
      <a:accent4>
        <a:srgbClr val="40BC86"/>
      </a:accent4>
      <a:accent5>
        <a:srgbClr val="1057FC"/>
      </a:accent5>
      <a:accent6>
        <a:srgbClr val="BFBFBF"/>
      </a:accent6>
      <a:hlink>
        <a:srgbClr val="1057FC"/>
      </a:hlink>
      <a:folHlink>
        <a:srgbClr val="868E96"/>
      </a:folHlink>
    </a:clrScheme>
    <a:fontScheme name="Presalytics">
      <a:majorFont>
        <a:latin typeface="Overpass Heavy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>
        <a:noAutofit/>
      </a:bodyPr>
      <a:lstStyle>
        <a:defPPr algn="ctr">
          <a:defRPr sz="1200" dirty="0">
            <a:latin typeface="+mn-lt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tIns="46800" rIns="90000" bIns="46800" rtlCol="0">
        <a:spAutoFit/>
      </a:bodyPr>
      <a:lstStyle>
        <a:defPPr>
          <a:defRPr sz="12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Grey 3">
      <a:srgbClr val="939393"/>
    </a:custClr>
    <a:custClr name="Grey 4">
      <a:srgbClr val="696969"/>
    </a:custClr>
    <a:custClr name="Green 1">
      <a:srgbClr val="DAF0A8"/>
    </a:custClr>
    <a:custClr name="Green 2">
      <a:srgbClr val="AFE06E"/>
    </a:custClr>
    <a:custClr name="Green 3">
      <a:srgbClr val="7DB935"/>
    </a:custClr>
    <a:custClr name="Green 4">
      <a:srgbClr val="608B2D"/>
    </a:custClr>
    <a:custClr name="Orange 1">
      <a:srgbClr val="F3CF74"/>
    </a:custClr>
    <a:custClr name="Orange 2">
      <a:srgbClr val="EFB643"/>
    </a:custClr>
    <a:custClr name="Orange 3">
      <a:srgbClr val="F18917"/>
    </a:custClr>
    <a:custClr name="Orange 4">
      <a:srgbClr val="D26308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C6C773B2332A48BF935BDE942B23E2" ma:contentTypeVersion="6" ma:contentTypeDescription="Create a new document." ma:contentTypeScope="" ma:versionID="2d7f37d78298ec1148cc3793183ddb29">
  <xsd:schema xmlns:xsd="http://www.w3.org/2001/XMLSchema" xmlns:xs="http://www.w3.org/2001/XMLSchema" xmlns:p="http://schemas.microsoft.com/office/2006/metadata/properties" xmlns:ns3="5aaee22c-29d9-4ef6-b099-92857a098042" targetNamespace="http://schemas.microsoft.com/office/2006/metadata/properties" ma:root="true" ma:fieldsID="6e87f5fb667bf35e7c45929ecd4226ee" ns3:_="">
    <xsd:import namespace="5aaee22c-29d9-4ef6-b099-92857a0980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aee22c-29d9-4ef6-b099-92857a0980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52BEEF-EFCD-429E-9A4F-506801785A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aee22c-29d9-4ef6-b099-92857a0980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0F3E95-E55F-408A-8875-C71EA219B142}">
  <ds:schemaRefs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5aaee22c-29d9-4ef6-b099-92857a098042"/>
  </ds:schemaRefs>
</ds:datastoreItem>
</file>

<file path=customXml/itemProps3.xml><?xml version="1.0" encoding="utf-8"?>
<ds:datastoreItem xmlns:ds="http://schemas.openxmlformats.org/officeDocument/2006/customXml" ds:itemID="{B4A85F5C-B154-43B0-AC39-7BE936DD4A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34195</TotalTime>
  <Words>74</Words>
  <Application>Microsoft Office PowerPoint</Application>
  <PresentationFormat>A4 Paper (210x297 mm)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Overpass Heavy</vt:lpstr>
      <vt:lpstr>Wingdings</vt:lpstr>
      <vt:lpstr>Blank</vt:lpstr>
      <vt:lpstr>This Is an Example Page In a Story</vt:lpstr>
    </vt:vector>
  </TitlesOfParts>
  <Company>Booz &amp;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Hannegan, Kevin</dc:creator>
  <cp:lastModifiedBy>Kevin Hannegan</cp:lastModifiedBy>
  <cp:revision>681</cp:revision>
  <cp:lastPrinted>2013-01-28T07:08:46Z</cp:lastPrinted>
  <dcterms:created xsi:type="dcterms:W3CDTF">2012-12-10T21:53:02Z</dcterms:created>
  <dcterms:modified xsi:type="dcterms:W3CDTF">2020-04-14T00:09:29Z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0x010100C9C6C773B2332A48BF935BDE942B23E2</vt:lpwstr>
  </property>
</Properties>
</file>