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27" r:id="rId4"/>
  </p:sldMasterIdLst>
  <p:notesMasterIdLst>
    <p:notesMasterId r:id="rId10"/>
  </p:notesMasterIdLst>
  <p:handoutMasterIdLst>
    <p:handoutMasterId r:id="rId11"/>
  </p:handoutMasterIdLst>
  <p:sldIdLst>
    <p:sldId id="387" r:id="rId5"/>
    <p:sldId id="389" r:id="rId6"/>
    <p:sldId id="390" r:id="rId7"/>
    <p:sldId id="391" r:id="rId8"/>
    <p:sldId id="386" r:id="rId9"/>
  </p:sldIdLst>
  <p:sldSz cx="9906000" cy="6858000" type="A4"/>
  <p:notesSz cx="7315200" cy="96012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7">
          <p15:clr>
            <a:srgbClr val="A4A3A4"/>
          </p15:clr>
        </p15:guide>
        <p15:guide id="2" orient="horz" pos="1824" userDrawn="1">
          <p15:clr>
            <a:srgbClr val="A4A3A4"/>
          </p15:clr>
        </p15:guide>
        <p15:guide id="3" pos="6058">
          <p15:clr>
            <a:srgbClr val="A4A3A4"/>
          </p15:clr>
        </p15:guide>
        <p15:guide id="4" pos="40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obert" initials="R" lastIdx="8" clrIdx="0"/>
  <p:cmAuthor id="1" name="Hannegan, Kevin" initials="HK" lastIdx="6" clrIdx="1"/>
  <p:cmAuthor id="2" name="Hutchens, Robert" initials="RAH" lastIdx="8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B410"/>
    <a:srgbClr val="EC555C"/>
    <a:srgbClr val="40BC86"/>
    <a:srgbClr val="199EC7"/>
    <a:srgbClr val="AFE06E"/>
    <a:srgbClr val="FCC8D3"/>
    <a:srgbClr val="BFBFBF"/>
    <a:srgbClr val="BA9CC5"/>
    <a:srgbClr val="D26308"/>
    <a:srgbClr val="F189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277" autoAdjust="0"/>
    <p:restoredTop sz="49043" autoAdjust="0"/>
  </p:normalViewPr>
  <p:slideViewPr>
    <p:cSldViewPr snapToGrid="0" snapToObjects="1">
      <p:cViewPr varScale="1">
        <p:scale>
          <a:sx n="64" d="100"/>
          <a:sy n="64" d="100"/>
        </p:scale>
        <p:origin x="1436" y="44"/>
      </p:cViewPr>
      <p:guideLst>
        <p:guide orient="horz" pos="187"/>
        <p:guide orient="horz" pos="1824"/>
        <p:guide pos="6058"/>
        <p:guide pos="40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5" d="100"/>
          <a:sy n="65" d="100"/>
        </p:scale>
        <p:origin x="-3324" y="-108"/>
      </p:cViewPr>
      <p:guideLst>
        <p:guide orient="horz" pos="3024"/>
        <p:guide pos="2304"/>
      </p:guideLst>
    </p:cSldViewPr>
  </p:notes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FE58D5B-78F1-4B65-A934-E6DEE914AEC9}" type="datetimeFigureOut">
              <a:rPr lang="en-US" smtClean="0"/>
              <a:t>12/4/2020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1AAD0CC-9878-47BC-99C7-871D35CEDC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1856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C6949D0-A891-461E-B94C-70BB503142AE}" type="datetimeFigureOut">
              <a:rPr lang="en-US" smtClean="0"/>
              <a:t>12/4/2020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720725"/>
            <a:ext cx="520065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ED52D87-CCCB-4897-8754-39643E4DFE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14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998C7-1095-4F79-96A7-1CADFC3833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88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 (Full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1894-CD26-4755-B2AE-6750C13570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073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827" y="1569599"/>
            <a:ext cx="4503600" cy="4611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3989" y="1569599"/>
            <a:ext cx="4503600" cy="4611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4A0C-D92E-4AC7-AF4B-43DEE33FF7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662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998C7-1095-4F79-96A7-1CADFC3833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615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D0004B9-E521-4CAA-9FE3-5D4362BE0C9C}"/>
              </a:ext>
            </a:extLst>
          </p:cNvPr>
          <p:cNvSpPr/>
          <p:nvPr userDrawn="1"/>
        </p:nvSpPr>
        <p:spPr>
          <a:xfrm>
            <a:off x="0" y="-31898"/>
            <a:ext cx="9906000" cy="69356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noAutofit/>
          </a:bodyPr>
          <a:lstStyle/>
          <a:p>
            <a:pPr algn="ctr"/>
            <a:endParaRPr lang="en-US" sz="1200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00" y="2224800"/>
            <a:ext cx="5808000" cy="3607200"/>
          </a:xfrm>
        </p:spPr>
        <p:txBody>
          <a:bodyPr/>
          <a:lstStyle>
            <a:lvl1pPr>
              <a:lnSpc>
                <a:spcPct val="140000"/>
              </a:lnSpc>
              <a:defRPr sz="22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72000" y="6573600"/>
            <a:ext cx="540001" cy="1836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r">
              <a:defRPr sz="12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AD998C7-1095-4F79-96A7-1CADFC38335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498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14681F-5D32-46EB-BBC9-7EE396399747}"/>
              </a:ext>
            </a:extLst>
          </p:cNvPr>
          <p:cNvSpPr/>
          <p:nvPr userDrawn="1"/>
        </p:nvSpPr>
        <p:spPr>
          <a:xfrm>
            <a:off x="0" y="-31898"/>
            <a:ext cx="9906000" cy="69356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noAutofit/>
          </a:bodyPr>
          <a:lstStyle/>
          <a:p>
            <a:pPr algn="ctr"/>
            <a:endParaRPr lang="en-US" sz="1200" dirty="0"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5CA9BF-57E3-4E6B-BA23-25D70C318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97" y="3992760"/>
            <a:ext cx="9334800" cy="716400"/>
          </a:xfrm>
          <a:noFill/>
          <a:ln>
            <a:noFill/>
          </a:ln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F7C0A6-0E50-4FCF-8C28-83F84C4AE8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998C7-1095-4F79-96A7-1CADFC38335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9B5309-019D-4EAE-BC9F-8CCECFD241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93" y="2278580"/>
            <a:ext cx="4727413" cy="130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853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7200" y="594000"/>
            <a:ext cx="9334800" cy="716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000" y="1569600"/>
            <a:ext cx="9324000" cy="4611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496291"/>
            <a:ext cx="9906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9906000" cy="365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4401" y="6588000"/>
            <a:ext cx="210827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sz="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72000" y="6573600"/>
            <a:ext cx="540001" cy="1836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AD998C7-1095-4F79-96A7-1CADFC38335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71D8E8-4810-4C9B-945C-EB1B889A72FC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99" y="6539400"/>
            <a:ext cx="975061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25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4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3600" indent="-183600" algn="l" defTabSz="914400" rtl="0" eaLnBrk="1" latinLnBrk="0" hangingPunct="1">
        <a:spcBef>
          <a:spcPts val="192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56400" indent="-172800" algn="l" defTabSz="914400" rtl="0" eaLnBrk="1" latinLnBrk="0" hangingPunct="1">
        <a:lnSpc>
          <a:spcPct val="90000"/>
        </a:lnSpc>
        <a:spcBef>
          <a:spcPts val="768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538163" indent="-180975" algn="l" defTabSz="914400" rtl="0" eaLnBrk="1" latinLnBrk="0" hangingPunct="1">
        <a:lnSpc>
          <a:spcPct val="90000"/>
        </a:lnSpc>
        <a:spcBef>
          <a:spcPts val="768"/>
        </a:spcBef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719138" indent="-180975" algn="l" defTabSz="914400" rtl="0" eaLnBrk="1" latinLnBrk="0" hangingPunct="1">
        <a:lnSpc>
          <a:spcPct val="90000"/>
        </a:lnSpc>
        <a:spcBef>
          <a:spcPts val="768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900000" indent="-180000" algn="l" defTabSz="914400" rtl="0" eaLnBrk="1" latinLnBrk="0" hangingPunct="1">
        <a:lnSpc>
          <a:spcPct val="90000"/>
        </a:lnSpc>
        <a:spcBef>
          <a:spcPts val="768"/>
        </a:spcBef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575B19-1047-4913-8F3B-F5D40F042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540" y="3923187"/>
            <a:ext cx="7614920" cy="716400"/>
          </a:xfrm>
        </p:spPr>
        <p:txBody>
          <a:bodyPr/>
          <a:lstStyle/>
          <a:p>
            <a:r>
              <a:rPr lang="en-US" dirty="0"/>
              <a:t>Solution for {{ </a:t>
            </a:r>
            <a:r>
              <a:rPr lang="en-US" dirty="0" err="1"/>
              <a:t>Account.Name</a:t>
            </a:r>
            <a:r>
              <a:rPr lang="en-US" dirty="0"/>
              <a:t> }}</a:t>
            </a:r>
            <a:br>
              <a:rPr lang="en-US" dirty="0"/>
            </a:br>
            <a:r>
              <a:rPr lang="en-US" dirty="0"/>
              <a:t>__________________________________</a:t>
            </a:r>
            <a:br>
              <a:rPr lang="en-US" dirty="0"/>
            </a:br>
            <a:r>
              <a:rPr lang="en-US" b="0" dirty="0"/>
              <a:t>Vote and constructively engage on issues</a:t>
            </a:r>
            <a:br>
              <a:rPr lang="en-US" b="0" dirty="0"/>
            </a:br>
            <a:r>
              <a:rPr lang="en-US" b="0" dirty="0"/>
              <a:t>www.pinionvote.com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C46AC8-817E-4F9D-BD57-DDCDA73978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998C7-1095-4F79-96A7-1CADFC383356}" type="slidenum">
              <a:rPr lang="en-US" smtClean="0"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093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E0C39D-B139-47E2-9DA4-0D258505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46787F-361A-4AE1-853E-0A2BE7401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00" y="1547160"/>
            <a:ext cx="9324000" cy="4611600"/>
          </a:xfrm>
        </p:spPr>
        <p:txBody>
          <a:bodyPr>
            <a:normAutofit lnSpcReduction="10000"/>
          </a:bodyPr>
          <a:lstStyle/>
          <a:p>
            <a:r>
              <a:rPr lang="en-US" sz="2000" b="1" dirty="0"/>
              <a:t>Introduction</a:t>
            </a:r>
          </a:p>
          <a:p>
            <a:r>
              <a:rPr lang="en-US" sz="2000" b="1" dirty="0"/>
              <a:t>Tour of Presalytics.io Features</a:t>
            </a:r>
          </a:p>
          <a:p>
            <a:pPr lvl="1"/>
            <a:r>
              <a:rPr lang="en-US" sz="2000" dirty="0"/>
              <a:t>Upload a deck -- {{ </a:t>
            </a:r>
            <a:r>
              <a:rPr lang="en-US" sz="2000" dirty="0" err="1"/>
              <a:t>Account.Name</a:t>
            </a:r>
            <a:r>
              <a:rPr lang="en-US" sz="2000" dirty="0"/>
              <a:t> }}  prospect</a:t>
            </a:r>
          </a:p>
          <a:p>
            <a:pPr lvl="1"/>
            <a:r>
              <a:rPr lang="en-US" sz="2000" dirty="0"/>
              <a:t>Collaboration tools</a:t>
            </a:r>
          </a:p>
          <a:p>
            <a:pPr lvl="1"/>
            <a:r>
              <a:rPr lang="en-US" sz="2000" dirty="0"/>
              <a:t>Engagement monitoring and analytics</a:t>
            </a:r>
          </a:p>
          <a:p>
            <a:pPr lvl="1"/>
            <a:r>
              <a:rPr lang="en-US" sz="2000" dirty="0"/>
              <a:t>Workspaces and the command line interface [WIP]</a:t>
            </a:r>
          </a:p>
          <a:p>
            <a:pPr lvl="1"/>
            <a:endParaRPr lang="en-US" sz="2000" dirty="0"/>
          </a:p>
          <a:p>
            <a:r>
              <a:rPr lang="en-US" sz="2000" b="1" dirty="0"/>
              <a:t>Advanced Use Cases</a:t>
            </a:r>
          </a:p>
          <a:p>
            <a:pPr lvl="1"/>
            <a:r>
              <a:rPr lang="en-US" sz="2000" dirty="0"/>
              <a:t>Updating decks with Python scripts</a:t>
            </a:r>
          </a:p>
          <a:p>
            <a:pPr lvl="1"/>
            <a:r>
              <a:rPr lang="en-US" sz="2000" dirty="0"/>
              <a:t>Embedding Interactive Content with JavaScript</a:t>
            </a:r>
          </a:p>
          <a:p>
            <a:pPr lvl="1"/>
            <a:endParaRPr lang="en-US" sz="2000" dirty="0"/>
          </a:p>
          <a:p>
            <a:r>
              <a:rPr lang="en-US" sz="2000" b="1" dirty="0"/>
              <a:t>Wrap-up and Feedback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303A6D-15D7-45DC-9A91-F29A8B37C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998C7-1095-4F79-96A7-1CADFC38335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006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27634-0996-4B03-B597-B299B8FB0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{{ </a:t>
            </a:r>
            <a:r>
              <a:rPr lang="en-US" dirty="0" err="1"/>
              <a:t>Account.Name</a:t>
            </a:r>
            <a:r>
              <a:rPr lang="en-US" dirty="0"/>
              <a:t> }}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E626A-C3F3-4366-8D06-E49567BE2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Challenge 1 [could come from CRM with integration]</a:t>
            </a:r>
          </a:p>
          <a:p>
            <a:r>
              <a:rPr lang="en-US" sz="2000" dirty="0"/>
              <a:t>Challenge 2</a:t>
            </a:r>
          </a:p>
          <a:p>
            <a:r>
              <a:rPr lang="en-US" sz="2000" dirty="0"/>
              <a:t>…</a:t>
            </a:r>
          </a:p>
          <a:p>
            <a:r>
              <a:rPr lang="en-US" sz="2000" dirty="0"/>
              <a:t>Challenge 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66AD4F-9895-420C-BF52-DCBB07720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1894-CD26-4755-B2AE-6750C135706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634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0ED68-046B-4335-BD6C-90A2C648F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- Pinion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14E9A-A5C1-4CD8-B471-4684C3468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Track your leaders to see how they are representing your interests</a:t>
            </a:r>
          </a:p>
          <a:p>
            <a:r>
              <a:rPr lang="en-US" sz="2000" dirty="0"/>
              <a:t>Global democracy platform with a simple, yet clever technology solution to vote, understand and discuss various points of view</a:t>
            </a:r>
          </a:p>
          <a:p>
            <a:r>
              <a:rPr lang="en-US" sz="2000" dirty="0"/>
              <a:t>Easily find and engage on proposals that are being voted on by your representatives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CEC7F8-C5DA-4DA0-A7C4-B82A21EC3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1894-CD26-4755-B2AE-6750C135706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242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1E2A-1E00-40B1-971C-5A3D0648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{{ </a:t>
            </a:r>
            <a:r>
              <a:rPr lang="en-US" dirty="0" err="1"/>
              <a:t>Account.Name</a:t>
            </a:r>
            <a:r>
              <a:rPr lang="en-US" dirty="0"/>
              <a:t> }}</a:t>
            </a:r>
            <a:br>
              <a:rPr lang="en-US" dirty="0"/>
            </a:b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Account Planning: Your Pinion contacts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B268AD-AA6C-4195-B51C-777083C38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1894-CD26-4755-B2AE-6750C1357069}" type="slidenum">
              <a:rPr lang="en-US" smtClean="0"/>
              <a:t>4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B1BC73A-C5C7-4EB2-8D29-B4487F72F345}"/>
              </a:ext>
            </a:extLst>
          </p:cNvPr>
          <p:cNvCxnSpPr/>
          <p:nvPr/>
        </p:nvCxnSpPr>
        <p:spPr>
          <a:xfrm>
            <a:off x="431956" y="2103681"/>
            <a:ext cx="2305634" cy="0"/>
          </a:xfrm>
          <a:prstGeom prst="line">
            <a:avLst/>
          </a:prstGeom>
          <a:ln>
            <a:solidFill>
              <a:srgbClr val="000000"/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D36F1E3-5073-453F-A02B-C7DF0B44E7E0}"/>
              </a:ext>
            </a:extLst>
          </p:cNvPr>
          <p:cNvCxnSpPr>
            <a:cxnSpLocks/>
          </p:cNvCxnSpPr>
          <p:nvPr/>
        </p:nvCxnSpPr>
        <p:spPr>
          <a:xfrm>
            <a:off x="3051740" y="2103681"/>
            <a:ext cx="2451489" cy="0"/>
          </a:xfrm>
          <a:prstGeom prst="line">
            <a:avLst/>
          </a:prstGeom>
          <a:ln>
            <a:solidFill>
              <a:srgbClr val="000000"/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181654E-2E77-49FA-A1CC-E3ADE2481344}"/>
              </a:ext>
            </a:extLst>
          </p:cNvPr>
          <p:cNvCxnSpPr>
            <a:cxnSpLocks/>
          </p:cNvCxnSpPr>
          <p:nvPr/>
        </p:nvCxnSpPr>
        <p:spPr>
          <a:xfrm>
            <a:off x="5682744" y="2103681"/>
            <a:ext cx="3758576" cy="0"/>
          </a:xfrm>
          <a:prstGeom prst="line">
            <a:avLst/>
          </a:prstGeom>
          <a:ln>
            <a:solidFill>
              <a:srgbClr val="000000"/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EC2BBCD-7F22-425C-9848-2D53CCED2B28}"/>
              </a:ext>
            </a:extLst>
          </p:cNvPr>
          <p:cNvSpPr txBox="1"/>
          <p:nvPr/>
        </p:nvSpPr>
        <p:spPr>
          <a:xfrm>
            <a:off x="768544" y="1715290"/>
            <a:ext cx="1458552" cy="340735"/>
          </a:xfrm>
          <a:prstGeom prst="rect">
            <a:avLst/>
          </a:prstGeom>
          <a:noFill/>
        </p:spPr>
        <p:txBody>
          <a:bodyPr wrap="square" lIns="90000" tIns="46800" rIns="90000" bIns="46800" rtlCol="0">
            <a:spAutoFit/>
          </a:bodyPr>
          <a:lstStyle/>
          <a:p>
            <a:pPr algn="ctr"/>
            <a:r>
              <a:rPr lang="en-US" sz="1600" b="1" dirty="0">
                <a:latin typeface="Arial" pitchFamily="34" charset="0"/>
                <a:cs typeface="Arial" pitchFamily="34" charset="0"/>
              </a:rPr>
              <a:t>Contact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C9E464-57FB-4817-AE1A-8577D7AC8627}"/>
              </a:ext>
            </a:extLst>
          </p:cNvPr>
          <p:cNvSpPr txBox="1"/>
          <p:nvPr/>
        </p:nvSpPr>
        <p:spPr>
          <a:xfrm>
            <a:off x="3548208" y="1715290"/>
            <a:ext cx="1458552" cy="340735"/>
          </a:xfrm>
          <a:prstGeom prst="rect">
            <a:avLst/>
          </a:prstGeom>
          <a:noFill/>
        </p:spPr>
        <p:txBody>
          <a:bodyPr wrap="square" lIns="90000" tIns="46800" rIns="90000" bIns="46800" rtlCol="0">
            <a:spAutoFit/>
          </a:bodyPr>
          <a:lstStyle/>
          <a:p>
            <a:pPr algn="ctr"/>
            <a:r>
              <a:rPr lang="en-US" sz="1600" b="1" dirty="0">
                <a:latin typeface="Arial" pitchFamily="34" charset="0"/>
                <a:cs typeface="Arial" pitchFamily="34" charset="0"/>
              </a:rPr>
              <a:t>Details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CC35D2-43DA-4FDA-A0D0-0CDA72734A02}"/>
              </a:ext>
            </a:extLst>
          </p:cNvPr>
          <p:cNvSpPr txBox="1"/>
          <p:nvPr/>
        </p:nvSpPr>
        <p:spPr>
          <a:xfrm>
            <a:off x="6919707" y="1715290"/>
            <a:ext cx="1458552" cy="340735"/>
          </a:xfrm>
          <a:prstGeom prst="rect">
            <a:avLst/>
          </a:prstGeom>
          <a:noFill/>
        </p:spPr>
        <p:txBody>
          <a:bodyPr wrap="square" lIns="90000" tIns="46800" rIns="90000" bIns="46800" rtlCol="0">
            <a:spAutoFit/>
          </a:bodyPr>
          <a:lstStyle/>
          <a:p>
            <a:pPr algn="ctr"/>
            <a:r>
              <a:rPr lang="en-US" sz="1600" b="1" dirty="0">
                <a:latin typeface="Arial" pitchFamily="34" charset="0"/>
                <a:cs typeface="Arial" pitchFamily="34" charset="0"/>
              </a:rPr>
              <a:t>Notes</a:t>
            </a:r>
          </a:p>
        </p:txBody>
      </p:sp>
      <p:grpSp>
        <p:nvGrpSpPr>
          <p:cNvPr id="22" name="Contact1">
            <a:extLst>
              <a:ext uri="{FF2B5EF4-FFF2-40B4-BE49-F238E27FC236}">
                <a16:creationId xmlns:a16="http://schemas.microsoft.com/office/drawing/2014/main" id="{84C4AAC7-12D3-435C-BCD4-7DE6A552458F}"/>
              </a:ext>
            </a:extLst>
          </p:cNvPr>
          <p:cNvGrpSpPr/>
          <p:nvPr/>
        </p:nvGrpSpPr>
        <p:grpSpPr>
          <a:xfrm>
            <a:off x="431956" y="2339293"/>
            <a:ext cx="9009364" cy="1346347"/>
            <a:chOff x="431956" y="2339293"/>
            <a:chExt cx="9009364" cy="134634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ED6ED54-0F8E-43C6-9987-30BBB37F4F06}"/>
                </a:ext>
              </a:extLst>
            </p:cNvPr>
            <p:cNvSpPr/>
            <p:nvPr/>
          </p:nvSpPr>
          <p:spPr>
            <a:xfrm>
              <a:off x="431956" y="2339293"/>
              <a:ext cx="2305634" cy="134634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{{ Contact1.Name }}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B9B9596-B361-45CA-A105-C2B22803084F}"/>
                </a:ext>
              </a:extLst>
            </p:cNvPr>
            <p:cNvSpPr txBox="1"/>
            <p:nvPr/>
          </p:nvSpPr>
          <p:spPr>
            <a:xfrm>
              <a:off x="3006861" y="2642044"/>
              <a:ext cx="2451489" cy="740845"/>
            </a:xfrm>
            <a:prstGeom prst="rect">
              <a:avLst/>
            </a:prstGeom>
            <a:noFill/>
          </p:spPr>
          <p:txBody>
            <a:bodyPr wrap="square" lIns="90000" tIns="46800" rIns="90000" bIns="46800" rtlCol="0" anchor="ctr">
              <a:spAutoFit/>
            </a:bodyPr>
            <a:lstStyle/>
            <a:p>
              <a:r>
                <a:rPr lang="en-US" sz="1400" dirty="0">
                  <a:latin typeface="Arial" pitchFamily="34" charset="0"/>
                  <a:cs typeface="Arial" pitchFamily="34" charset="0"/>
                </a:rPr>
                <a:t>Title: </a:t>
              </a:r>
              <a:r>
                <a:rPr lang="en-US" sz="1400" b="1" dirty="0">
                  <a:latin typeface="Arial" pitchFamily="34" charset="0"/>
                  <a:cs typeface="Arial" pitchFamily="34" charset="0"/>
                </a:rPr>
                <a:t>{{ Contact1.Title }}</a:t>
              </a:r>
            </a:p>
            <a:p>
              <a:endParaRPr lang="en-US" sz="1400" dirty="0">
                <a:latin typeface="Arial" pitchFamily="34" charset="0"/>
                <a:cs typeface="Arial" pitchFamily="34" charset="0"/>
              </a:endParaRPr>
            </a:p>
            <a:p>
              <a:r>
                <a:rPr lang="en-US" sz="1400" dirty="0">
                  <a:latin typeface="Arial" pitchFamily="34" charset="0"/>
                  <a:cs typeface="Arial" pitchFamily="34" charset="0"/>
                </a:rPr>
                <a:t>Email: {{ Contact1.Email }}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D3D2821-0D3F-463B-AAE9-06F49246397F}"/>
                </a:ext>
              </a:extLst>
            </p:cNvPr>
            <p:cNvSpPr txBox="1"/>
            <p:nvPr/>
          </p:nvSpPr>
          <p:spPr>
            <a:xfrm>
              <a:off x="5682744" y="2857487"/>
              <a:ext cx="3758576" cy="309958"/>
            </a:xfrm>
            <a:prstGeom prst="rect">
              <a:avLst/>
            </a:prstGeom>
            <a:noFill/>
          </p:spPr>
          <p:txBody>
            <a:bodyPr wrap="square" lIns="90000" tIns="46800" rIns="90000" bIns="46800" rtlCol="0" anchor="ctr">
              <a:spAutoFit/>
            </a:bodyPr>
            <a:lstStyle/>
            <a:p>
              <a:r>
                <a:rPr lang="en-US" sz="1400" dirty="0">
                  <a:latin typeface="Arial" pitchFamily="34" charset="0"/>
                  <a:cs typeface="Arial" pitchFamily="34" charset="0"/>
                </a:rPr>
                <a:t>{{ Contact1.Notes }}</a:t>
              </a:r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1CC72E1-CA3B-49AA-AAFA-3D0986C94B2D}"/>
              </a:ext>
            </a:extLst>
          </p:cNvPr>
          <p:cNvCxnSpPr/>
          <p:nvPr/>
        </p:nvCxnSpPr>
        <p:spPr>
          <a:xfrm>
            <a:off x="431956" y="3977360"/>
            <a:ext cx="8925217" cy="0"/>
          </a:xfrm>
          <a:prstGeom prst="line">
            <a:avLst/>
          </a:prstGeom>
          <a:ln>
            <a:solidFill>
              <a:schemeClr val="accent6"/>
            </a:solidFill>
            <a:prstDash val="lgDash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Contact2">
            <a:extLst>
              <a:ext uri="{FF2B5EF4-FFF2-40B4-BE49-F238E27FC236}">
                <a16:creationId xmlns:a16="http://schemas.microsoft.com/office/drawing/2014/main" id="{1E4FB58C-37C3-4054-8441-88731E918D1E}"/>
              </a:ext>
            </a:extLst>
          </p:cNvPr>
          <p:cNvGrpSpPr/>
          <p:nvPr/>
        </p:nvGrpSpPr>
        <p:grpSpPr>
          <a:xfrm>
            <a:off x="431956" y="4367949"/>
            <a:ext cx="9009364" cy="1346347"/>
            <a:chOff x="431956" y="2339293"/>
            <a:chExt cx="9009364" cy="134634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7D0A12C-2285-4138-B473-CD4A09C6B429}"/>
                </a:ext>
              </a:extLst>
            </p:cNvPr>
            <p:cNvSpPr/>
            <p:nvPr/>
          </p:nvSpPr>
          <p:spPr>
            <a:xfrm>
              <a:off x="431956" y="2339293"/>
              <a:ext cx="2305634" cy="134634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{{ Contact2.Name }}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3C051BB-6E88-44D3-A7AA-E2263470697B}"/>
                </a:ext>
              </a:extLst>
            </p:cNvPr>
            <p:cNvSpPr txBox="1"/>
            <p:nvPr/>
          </p:nvSpPr>
          <p:spPr>
            <a:xfrm>
              <a:off x="3006861" y="2642044"/>
              <a:ext cx="2451489" cy="740845"/>
            </a:xfrm>
            <a:prstGeom prst="rect">
              <a:avLst/>
            </a:prstGeom>
            <a:noFill/>
          </p:spPr>
          <p:txBody>
            <a:bodyPr wrap="square" lIns="90000" tIns="46800" rIns="90000" bIns="46800" rtlCol="0" anchor="ctr">
              <a:spAutoFit/>
            </a:bodyPr>
            <a:lstStyle/>
            <a:p>
              <a:r>
                <a:rPr lang="en-US" sz="1400" dirty="0">
                  <a:latin typeface="Arial" pitchFamily="34" charset="0"/>
                  <a:cs typeface="Arial" pitchFamily="34" charset="0"/>
                </a:rPr>
                <a:t>Title: </a:t>
              </a:r>
              <a:r>
                <a:rPr lang="en-US" sz="1400" b="1" dirty="0">
                  <a:latin typeface="Arial" pitchFamily="34" charset="0"/>
                  <a:cs typeface="Arial" pitchFamily="34" charset="0"/>
                </a:rPr>
                <a:t>{{ Contact2.Title }}</a:t>
              </a:r>
            </a:p>
            <a:p>
              <a:endParaRPr lang="en-US" sz="1400" dirty="0">
                <a:latin typeface="Arial" pitchFamily="34" charset="0"/>
                <a:cs typeface="Arial" pitchFamily="34" charset="0"/>
              </a:endParaRPr>
            </a:p>
            <a:p>
              <a:r>
                <a:rPr lang="en-US" sz="1400" dirty="0">
                  <a:latin typeface="Arial" pitchFamily="34" charset="0"/>
                  <a:cs typeface="Arial" pitchFamily="34" charset="0"/>
                </a:rPr>
                <a:t>Email: {{ Contact2.Email }}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E928DB9-961C-461A-8F20-4A0A9AF8C3F8}"/>
                </a:ext>
              </a:extLst>
            </p:cNvPr>
            <p:cNvSpPr txBox="1"/>
            <p:nvPr/>
          </p:nvSpPr>
          <p:spPr>
            <a:xfrm>
              <a:off x="5682744" y="2857487"/>
              <a:ext cx="3758576" cy="309958"/>
            </a:xfrm>
            <a:prstGeom prst="rect">
              <a:avLst/>
            </a:prstGeom>
            <a:noFill/>
          </p:spPr>
          <p:txBody>
            <a:bodyPr wrap="square" lIns="90000" tIns="46800" rIns="90000" bIns="46800" rtlCol="0" anchor="ctr">
              <a:spAutoFit/>
            </a:bodyPr>
            <a:lstStyle/>
            <a:p>
              <a:r>
                <a:rPr lang="en-US" sz="1400" dirty="0">
                  <a:latin typeface="Arial" pitchFamily="34" charset="0"/>
                  <a:cs typeface="Arial" pitchFamily="34" charset="0"/>
                </a:rPr>
                <a:t>{{ Contact2.Notes }}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08493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5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1&quot;&gt;&lt;elem m_fUsage=&quot;1.00000000000000000000E+000&quot;&gt;&lt;m_ppcolschidx val=&quot;0&quot;/&gt;&lt;m_rgb r=&quot;fb&quot; g=&quot;fe&quot; b=&quot;7e&quot;/&gt;&lt;/elem&gt;&lt;/m_vecMRU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328"/>
</p:tagLst>
</file>

<file path=ppt/theme/theme1.xml><?xml version="1.0" encoding="utf-8"?>
<a:theme xmlns:a="http://schemas.openxmlformats.org/drawingml/2006/main" name="Blank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Presalytics">
      <a:majorFont>
        <a:latin typeface="Overpass Heavy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>
        <a:noAutofit/>
      </a:bodyPr>
      <a:lstStyle>
        <a:defPPr algn="ctr">
          <a:defRPr sz="1200" dirty="0">
            <a:latin typeface="+mn-lt"/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solidFill>
            <a:srgbClr val="000000"/>
          </a:solidFill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90000" tIns="46800" rIns="90000" bIns="46800" rtlCol="0">
        <a:spAutoFit/>
      </a:bodyPr>
      <a:lstStyle>
        <a:defPPr>
          <a:defRPr sz="120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custClrLst>
    <a:custClr name="Grey 3">
      <a:srgbClr val="939393"/>
    </a:custClr>
    <a:custClr name="Grey 4">
      <a:srgbClr val="696969"/>
    </a:custClr>
    <a:custClr name="Green 1">
      <a:srgbClr val="DAF0A8"/>
    </a:custClr>
    <a:custClr name="Green 2">
      <a:srgbClr val="AFE06E"/>
    </a:custClr>
    <a:custClr name="Green 3">
      <a:srgbClr val="7DB935"/>
    </a:custClr>
    <a:custClr name="Green 4">
      <a:srgbClr val="608B2D"/>
    </a:custClr>
    <a:custClr name="Orange 1">
      <a:srgbClr val="F3CF74"/>
    </a:custClr>
    <a:custClr name="Orange 2">
      <a:srgbClr val="EFB643"/>
    </a:custClr>
    <a:custClr name="Orange 3">
      <a:srgbClr val="F18917"/>
    </a:custClr>
    <a:custClr name="Orange 4">
      <a:srgbClr val="D26308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A394279B61A84BB42DCAC64C244302" ma:contentTypeVersion="2" ma:contentTypeDescription="Create a new document." ma:contentTypeScope="" ma:versionID="7a80cdf102692a25d5d70559eae4712e">
  <xsd:schema xmlns:xsd="http://www.w3.org/2001/XMLSchema" xmlns:xs="http://www.w3.org/2001/XMLSchema" xmlns:p="http://schemas.microsoft.com/office/2006/metadata/properties" xmlns:ns2="b480a9e8-1884-4e2b-9485-55133a785a88" targetNamespace="http://schemas.microsoft.com/office/2006/metadata/properties" ma:root="true" ma:fieldsID="963b63d68b28c91686ada1666f965b72" ns2:_="">
    <xsd:import namespace="b480a9e8-1884-4e2b-9485-55133a785a8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80a9e8-1884-4e2b-9485-55133a785a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4A85F5C-B154-43B0-AC39-7BE936DD4A6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0F3E95-E55F-408A-8875-C71EA219B142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b480a9e8-1884-4e2b-9485-55133a785a88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C71E782-9E4B-4D8C-9B90-FEF9414A27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80a9e8-1884-4e2b-9485-55133a785a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38466</TotalTime>
  <Words>209</Words>
  <Application>Microsoft Office PowerPoint</Application>
  <PresentationFormat>A4 Paper (210x297 mm)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Overpass Heavy</vt:lpstr>
      <vt:lpstr>Wingdings</vt:lpstr>
      <vt:lpstr>Blank</vt:lpstr>
      <vt:lpstr>Solution for {{ Account.Name }} __________________________________ Vote and constructively engage on issues www.pinionvote.com</vt:lpstr>
      <vt:lpstr>Agenda</vt:lpstr>
      <vt:lpstr>{{ Account.Name }} Challenges</vt:lpstr>
      <vt:lpstr>Solution - Pinion</vt:lpstr>
      <vt:lpstr>{{ Account.Name }} Account Planning: Your Pinion contacts</vt:lpstr>
    </vt:vector>
  </TitlesOfParts>
  <Company>Booz &amp;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Hannegan, Kevin</dc:creator>
  <cp:lastModifiedBy>John Boet</cp:lastModifiedBy>
  <cp:revision>745</cp:revision>
  <cp:lastPrinted>2013-01-28T07:08:46Z</cp:lastPrinted>
  <dcterms:created xsi:type="dcterms:W3CDTF">2012-12-10T21:53:02Z</dcterms:created>
  <dcterms:modified xsi:type="dcterms:W3CDTF">2020-12-05T23:38:22Z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0x010100AFA394279B61A84BB42DCAC64C244302</vt:lpwstr>
  </property>
</Properties>
</file>