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7" r:id="rId4"/>
  </p:sldMasterIdLst>
  <p:notesMasterIdLst>
    <p:notesMasterId r:id="rId11"/>
  </p:notesMasterIdLst>
  <p:handoutMasterIdLst>
    <p:handoutMasterId r:id="rId12"/>
  </p:handoutMasterIdLst>
  <p:sldIdLst>
    <p:sldId id="275" r:id="rId5"/>
    <p:sldId id="385" r:id="rId6"/>
    <p:sldId id="392" r:id="rId7"/>
    <p:sldId id="393" r:id="rId8"/>
    <p:sldId id="391" r:id="rId9"/>
    <p:sldId id="394" r:id="rId10"/>
  </p:sldIdLst>
  <p:sldSz cx="9906000" cy="6858000" type="A4"/>
  <p:notesSz cx="7315200" cy="96012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">
          <p15:clr>
            <a:srgbClr val="A4A3A4"/>
          </p15:clr>
        </p15:guide>
        <p15:guide id="2" orient="horz" pos="1824" userDrawn="1">
          <p15:clr>
            <a:srgbClr val="A4A3A4"/>
          </p15:clr>
        </p15:guide>
        <p15:guide id="3" pos="60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" initials="R" lastIdx="8" clrIdx="0"/>
  <p:cmAuthor id="1" name="Hannegan, Kevin" initials="HK" lastIdx="6" clrIdx="1"/>
  <p:cmAuthor id="2" name="Hutchens, Robert" initials="RAH" lastIdx="8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55C"/>
    <a:srgbClr val="FCB410"/>
    <a:srgbClr val="40BC86"/>
    <a:srgbClr val="199EC7"/>
    <a:srgbClr val="AFE06E"/>
    <a:srgbClr val="FCC8D3"/>
    <a:srgbClr val="BFBFBF"/>
    <a:srgbClr val="BA9CC5"/>
    <a:srgbClr val="D26308"/>
    <a:srgbClr val="F18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46BA21-369A-4FFA-B022-D24B1CC4DAB7}" v="25" dt="2021-01-06T18:53:56.9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77" autoAdjust="0"/>
    <p:restoredTop sz="49043" autoAdjust="0"/>
  </p:normalViewPr>
  <p:slideViewPr>
    <p:cSldViewPr snapToGrid="0" snapToObjects="1">
      <p:cViewPr varScale="1">
        <p:scale>
          <a:sx n="83" d="100"/>
          <a:sy n="83" d="100"/>
        </p:scale>
        <p:origin x="1098" y="48"/>
      </p:cViewPr>
      <p:guideLst>
        <p:guide orient="horz" pos="187"/>
        <p:guide orient="horz" pos="1824"/>
        <p:guide pos="6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-3324" y="-108"/>
      </p:cViewPr>
      <p:guideLst>
        <p:guide orient="horz" pos="3024"/>
        <p:guide pos="2304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FE58D5B-78F1-4B65-A934-E6DEE914AEC9}" type="datetimeFigureOut">
              <a:rPr lang="en-US" smtClean="0"/>
              <a:t>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1AAD0CC-9878-47BC-99C7-871D35CED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85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C6949D0-A891-461E-B94C-70BB503142AE}" type="datetimeFigureOut">
              <a:rPr lang="en-US" smtClean="0"/>
              <a:t>2/5/2022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ED52D87-CCCB-4897-8754-39643E4DF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4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2D87-CCCB-4897-8754-39643E4DFE54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85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8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 (Full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7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827" y="1569599"/>
            <a:ext cx="4503600" cy="4611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3989" y="1569599"/>
            <a:ext cx="4503600" cy="4611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4A0C-D92E-4AC7-AF4B-43DEE33FF7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6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1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0004B9-E521-4CAA-9FE3-5D4362BE0C9C}"/>
              </a:ext>
            </a:extLst>
          </p:cNvPr>
          <p:cNvSpPr/>
          <p:nvPr userDrawn="1"/>
        </p:nvSpPr>
        <p:spPr>
          <a:xfrm>
            <a:off x="0" y="-31898"/>
            <a:ext cx="9906000" cy="69356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00" y="2224800"/>
            <a:ext cx="5808000" cy="3607200"/>
          </a:xfrm>
        </p:spPr>
        <p:txBody>
          <a:bodyPr/>
          <a:lstStyle>
            <a:lvl1pPr>
              <a:lnSpc>
                <a:spcPct val="140000"/>
              </a:lnSpc>
              <a:defRPr sz="2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9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14681F-5D32-46EB-BBC9-7EE396399747}"/>
              </a:ext>
            </a:extLst>
          </p:cNvPr>
          <p:cNvSpPr/>
          <p:nvPr userDrawn="1"/>
        </p:nvSpPr>
        <p:spPr>
          <a:xfrm>
            <a:off x="0" y="-31898"/>
            <a:ext cx="9906000" cy="69356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CA9BF-57E3-4E6B-BA23-25D70C31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97" y="3992760"/>
            <a:ext cx="9334800" cy="716400"/>
          </a:xfrm>
          <a:noFill/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F7C0A6-0E50-4FCF-8C28-83F84C4AE8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5D3BE2-62EF-403A-BE67-922ECACE0B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694654"/>
            <a:ext cx="7391400" cy="202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5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00" y="1569600"/>
            <a:ext cx="9324000" cy="4611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96291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906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4401" y="6588000"/>
            <a:ext cx="210827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2B483-FA73-4502-AC48-6E132CE19E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0" y="6320622"/>
            <a:ext cx="2529840" cy="6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5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4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3600" indent="-183600" algn="l" defTabSz="914400" rtl="0" eaLnBrk="1" latinLnBrk="0" hangingPunct="1">
        <a:spcBef>
          <a:spcPts val="192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6400" indent="-172800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8163" indent="-180975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9138" indent="-180975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0000" indent="-180000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237E262-69B5-4B3C-9062-B6C0E986C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29" y="3927869"/>
            <a:ext cx="8831335" cy="716400"/>
          </a:xfrm>
        </p:spPr>
        <p:txBody>
          <a:bodyPr/>
          <a:lstStyle/>
          <a:p>
            <a:pPr algn="just"/>
            <a:r>
              <a:rPr lang="en-US" dirty="0"/>
              <a:t>Business Summary and Technology Overview</a:t>
            </a:r>
          </a:p>
        </p:txBody>
      </p:sp>
    </p:spTree>
    <p:extLst>
      <p:ext uri="{BB962C8B-B14F-4D97-AF65-F5344CB8AC3E}">
        <p14:creationId xmlns:p14="http://schemas.microsoft.com/office/powerpoint/2010/main" val="156558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329CC441-352E-4455-8900-3BC91650FDF5}"/>
              </a:ext>
            </a:extLst>
          </p:cNvPr>
          <p:cNvSpPr/>
          <p:nvPr/>
        </p:nvSpPr>
        <p:spPr>
          <a:xfrm>
            <a:off x="123825" y="1390650"/>
            <a:ext cx="1758260" cy="1373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E40F2A-0B38-41A1-8E8C-C636F927895E}"/>
              </a:ext>
            </a:extLst>
          </p:cNvPr>
          <p:cNvSpPr/>
          <p:nvPr/>
        </p:nvSpPr>
        <p:spPr>
          <a:xfrm>
            <a:off x="123825" y="2847974"/>
            <a:ext cx="1758260" cy="1741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F1B7C3-FE1E-4295-BC52-6F47FCBFC0C2}"/>
              </a:ext>
            </a:extLst>
          </p:cNvPr>
          <p:cNvSpPr/>
          <p:nvPr/>
        </p:nvSpPr>
        <p:spPr>
          <a:xfrm>
            <a:off x="123825" y="4687232"/>
            <a:ext cx="1758260" cy="1675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835B4-48C3-45C6-BE0D-B27C9347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00" y="594000"/>
            <a:ext cx="11357558" cy="716400"/>
          </a:xfrm>
        </p:spPr>
        <p:txBody>
          <a:bodyPr/>
          <a:lstStyle/>
          <a:p>
            <a:r>
              <a:rPr lang="en-US" dirty="0"/>
              <a:t>Building a sales deck and reports can be complex…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38B6F-FAAA-4C97-B0D9-336ACF4A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0C68BD-C423-4390-9045-DEEE719CB80D}"/>
              </a:ext>
            </a:extLst>
          </p:cNvPr>
          <p:cNvSpPr txBox="1"/>
          <p:nvPr/>
        </p:nvSpPr>
        <p:spPr>
          <a:xfrm>
            <a:off x="315718" y="1495091"/>
            <a:ext cx="1374474" cy="248402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Old Sales Decks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D9DFC6-156F-4B8F-AF14-4C62376E1071}"/>
              </a:ext>
            </a:extLst>
          </p:cNvPr>
          <p:cNvSpPr txBox="1"/>
          <p:nvPr/>
        </p:nvSpPr>
        <p:spPr>
          <a:xfrm>
            <a:off x="433611" y="2884048"/>
            <a:ext cx="1138688" cy="248402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BI Tools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24F011-2800-4F1B-832E-F9A1BB36FC73}"/>
              </a:ext>
            </a:extLst>
          </p:cNvPr>
          <p:cNvSpPr txBox="1"/>
          <p:nvPr/>
        </p:nvSpPr>
        <p:spPr>
          <a:xfrm>
            <a:off x="2845715" y="5384547"/>
            <a:ext cx="1620611" cy="463846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200" b="1" dirty="0">
                <a:latin typeface="Arial" pitchFamily="34" charset="0"/>
                <a:cs typeface="Arial" pitchFamily="34" charset="0"/>
              </a:rPr>
              <a:t>Business Analysts / Data Scientists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D73905-E904-40EA-AF04-AB8713F582A6}"/>
              </a:ext>
            </a:extLst>
          </p:cNvPr>
          <p:cNvSpPr txBox="1"/>
          <p:nvPr/>
        </p:nvSpPr>
        <p:spPr>
          <a:xfrm>
            <a:off x="3018115" y="3207803"/>
            <a:ext cx="1275811" cy="279180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200" b="1" dirty="0">
                <a:latin typeface="Arial" pitchFamily="34" charset="0"/>
                <a:cs typeface="Arial" pitchFamily="34" charset="0"/>
              </a:rPr>
              <a:t>Sales Analyst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8884D-A845-49C8-8A1A-DADFCEA3A244}"/>
              </a:ext>
            </a:extLst>
          </p:cNvPr>
          <p:cNvSpPr txBox="1"/>
          <p:nvPr/>
        </p:nvSpPr>
        <p:spPr>
          <a:xfrm>
            <a:off x="6202931" y="4152456"/>
            <a:ext cx="1109932" cy="279180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200" b="1" dirty="0">
                <a:latin typeface="Arial" pitchFamily="34" charset="0"/>
                <a:cs typeface="Arial" pitchFamily="34" charset="0"/>
              </a:rPr>
              <a:t>Salesperson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96878D61-E0BF-4F7B-A676-CC1A842B49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20" y="4332913"/>
            <a:ext cx="914400" cy="984250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D37ECEF7-CFE4-43CE-ADA5-3A9E63CF6B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964" y="3146938"/>
            <a:ext cx="914400" cy="98653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66B131D-CA2D-4C44-B285-B2BA9219A036}"/>
              </a:ext>
            </a:extLst>
          </p:cNvPr>
          <p:cNvSpPr txBox="1"/>
          <p:nvPr/>
        </p:nvSpPr>
        <p:spPr>
          <a:xfrm>
            <a:off x="350980" y="4687232"/>
            <a:ext cx="1303950" cy="402291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Data Warehouse</a:t>
            </a:r>
          </a:p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And Code</a:t>
            </a:r>
          </a:p>
        </p:txBody>
      </p:sp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598055D8-1CC8-4062-BB02-6920AB1282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49" y="1801019"/>
            <a:ext cx="1221412" cy="339421"/>
          </a:xfrm>
          <a:prstGeom prst="rect">
            <a:avLst/>
          </a:prstGeom>
        </p:spPr>
      </p:pic>
      <p:pic>
        <p:nvPicPr>
          <p:cNvPr id="25" name="Picture 2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31B62363-EBEB-4A28-93AA-5A3CDD9F0CF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58"/>
          <a:stretch/>
        </p:blipFill>
        <p:spPr>
          <a:xfrm>
            <a:off x="492376" y="4064265"/>
            <a:ext cx="1021159" cy="484956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108C5D4C-846E-44CF-871B-71BA52DACE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63" y="3233764"/>
            <a:ext cx="1176984" cy="244770"/>
          </a:xfrm>
          <a:prstGeom prst="rect">
            <a:avLst/>
          </a:prstGeom>
        </p:spPr>
      </p:pic>
      <p:pic>
        <p:nvPicPr>
          <p:cNvPr id="27" name="Picture 2" descr="Dojo, Domo Community">
            <a:extLst>
              <a:ext uri="{FF2B5EF4-FFF2-40B4-BE49-F238E27FC236}">
                <a16:creationId xmlns:a16="http://schemas.microsoft.com/office/drawing/2014/main" id="{84B398CE-28A2-4508-B8D1-31720933D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50" y="3590749"/>
            <a:ext cx="479010" cy="47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779C1C9E-F272-462A-A3BF-20814F1EE1F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0" y="5157750"/>
            <a:ext cx="568630" cy="56863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725D5378-CA70-4E3B-BC09-8B141D7352F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9726" y="5886974"/>
            <a:ext cx="1306459" cy="385885"/>
          </a:xfrm>
          <a:prstGeom prst="rect">
            <a:avLst/>
          </a:prstGeom>
        </p:spPr>
      </p:pic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4B30E8B2-4CC2-454B-ACB1-37F90775D1E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905" y="3199043"/>
            <a:ext cx="953413" cy="953413"/>
          </a:xfrm>
          <a:prstGeom prst="rect">
            <a:avLst/>
          </a:prstGeom>
        </p:spPr>
      </p:pic>
      <p:pic>
        <p:nvPicPr>
          <p:cNvPr id="45" name="Picture 44" descr="A close up of a sign&#10;&#10;Description automatically generated">
            <a:extLst>
              <a:ext uri="{FF2B5EF4-FFF2-40B4-BE49-F238E27FC236}">
                <a16:creationId xmlns:a16="http://schemas.microsoft.com/office/drawing/2014/main" id="{DB485203-876C-419A-8F95-E793B0BA16C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6" y="2091460"/>
            <a:ext cx="605739" cy="583038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718305-98D5-44B3-8BF3-9B8A7490C9E2}"/>
              </a:ext>
            </a:extLst>
          </p:cNvPr>
          <p:cNvCxnSpPr/>
          <p:nvPr/>
        </p:nvCxnSpPr>
        <p:spPr>
          <a:xfrm flipV="1">
            <a:off x="1970852" y="4952551"/>
            <a:ext cx="914400" cy="729224"/>
          </a:xfrm>
          <a:prstGeom prst="straightConnector1">
            <a:avLst/>
          </a:prstGeom>
          <a:ln w="412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0B322BE-BFF5-429B-BAD4-EDF37AB7E572}"/>
              </a:ext>
            </a:extLst>
          </p:cNvPr>
          <p:cNvCxnSpPr/>
          <p:nvPr/>
        </p:nvCxnSpPr>
        <p:spPr>
          <a:xfrm flipV="1">
            <a:off x="1970852" y="2958651"/>
            <a:ext cx="914400" cy="729224"/>
          </a:xfrm>
          <a:prstGeom prst="straightConnector1">
            <a:avLst/>
          </a:prstGeom>
          <a:ln w="412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A72CC4A-59BD-4519-9292-0F2B18EFA23E}"/>
              </a:ext>
            </a:extLst>
          </p:cNvPr>
          <p:cNvCxnSpPr>
            <a:cxnSpLocks/>
          </p:cNvCxnSpPr>
          <p:nvPr/>
        </p:nvCxnSpPr>
        <p:spPr>
          <a:xfrm>
            <a:off x="1970852" y="3964100"/>
            <a:ext cx="914400" cy="549641"/>
          </a:xfrm>
          <a:prstGeom prst="straightConnector1">
            <a:avLst/>
          </a:prstGeom>
          <a:ln w="412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CC55FE8-14C9-4F7E-8977-95258F1BB362}"/>
              </a:ext>
            </a:extLst>
          </p:cNvPr>
          <p:cNvCxnSpPr>
            <a:cxnSpLocks/>
          </p:cNvCxnSpPr>
          <p:nvPr/>
        </p:nvCxnSpPr>
        <p:spPr>
          <a:xfrm>
            <a:off x="1970852" y="2165631"/>
            <a:ext cx="914400" cy="396594"/>
          </a:xfrm>
          <a:prstGeom prst="straightConnector1">
            <a:avLst/>
          </a:prstGeom>
          <a:ln w="412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336BEBB-5F54-4058-9BB3-E7009557D777}"/>
              </a:ext>
            </a:extLst>
          </p:cNvPr>
          <p:cNvCxnSpPr>
            <a:cxnSpLocks/>
          </p:cNvCxnSpPr>
          <p:nvPr/>
        </p:nvCxnSpPr>
        <p:spPr>
          <a:xfrm>
            <a:off x="4809303" y="2735856"/>
            <a:ext cx="914400" cy="396594"/>
          </a:xfrm>
          <a:prstGeom prst="straightConnector1">
            <a:avLst/>
          </a:prstGeom>
          <a:ln w="412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7DE03D-B614-443F-9E99-F75BDC21E818}"/>
              </a:ext>
            </a:extLst>
          </p:cNvPr>
          <p:cNvCxnSpPr>
            <a:cxnSpLocks/>
          </p:cNvCxnSpPr>
          <p:nvPr/>
        </p:nvCxnSpPr>
        <p:spPr>
          <a:xfrm flipH="1" flipV="1">
            <a:off x="4514028" y="3022830"/>
            <a:ext cx="914400" cy="352426"/>
          </a:xfrm>
          <a:prstGeom prst="straightConnector1">
            <a:avLst/>
          </a:prstGeom>
          <a:ln w="412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97CF10-E2CC-4C37-8802-8B1A96731696}"/>
              </a:ext>
            </a:extLst>
          </p:cNvPr>
          <p:cNvCxnSpPr>
            <a:cxnSpLocks/>
          </p:cNvCxnSpPr>
          <p:nvPr/>
        </p:nvCxnSpPr>
        <p:spPr>
          <a:xfrm flipH="1">
            <a:off x="4514028" y="4080100"/>
            <a:ext cx="914400" cy="445013"/>
          </a:xfrm>
          <a:prstGeom prst="straightConnector1">
            <a:avLst/>
          </a:prstGeom>
          <a:ln w="412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1F5D181-26D7-46DB-93EA-B2585DBD8674}"/>
              </a:ext>
            </a:extLst>
          </p:cNvPr>
          <p:cNvCxnSpPr>
            <a:cxnSpLocks/>
          </p:cNvCxnSpPr>
          <p:nvPr/>
        </p:nvCxnSpPr>
        <p:spPr>
          <a:xfrm flipV="1">
            <a:off x="4809303" y="4332913"/>
            <a:ext cx="914400" cy="520181"/>
          </a:xfrm>
          <a:prstGeom prst="straightConnector1">
            <a:avLst/>
          </a:prstGeom>
          <a:ln w="412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3CDE775-2F2F-41BF-918C-4212B11DDDE8}"/>
              </a:ext>
            </a:extLst>
          </p:cNvPr>
          <p:cNvCxnSpPr>
            <a:cxnSpLocks/>
          </p:cNvCxnSpPr>
          <p:nvPr/>
        </p:nvCxnSpPr>
        <p:spPr>
          <a:xfrm>
            <a:off x="7312862" y="3645061"/>
            <a:ext cx="914400" cy="0"/>
          </a:xfrm>
          <a:prstGeom prst="straightConnector1">
            <a:avLst/>
          </a:prstGeom>
          <a:ln w="412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21472F8-A723-460A-8E06-039D2BF2B8DA}"/>
              </a:ext>
            </a:extLst>
          </p:cNvPr>
          <p:cNvSpPr txBox="1"/>
          <p:nvPr/>
        </p:nvSpPr>
        <p:spPr>
          <a:xfrm>
            <a:off x="8339744" y="4193323"/>
            <a:ext cx="1109932" cy="463846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200" b="1" dirty="0">
                <a:latin typeface="Arial" pitchFamily="34" charset="0"/>
                <a:cs typeface="Arial" pitchFamily="34" charset="0"/>
              </a:rPr>
              <a:t>Customer</a:t>
            </a:r>
          </a:p>
          <a:p>
            <a:pPr algn="ctr"/>
            <a:r>
              <a:rPr lang="en-US" sz="1200" b="1" dirty="0">
                <a:latin typeface="Arial" pitchFamily="34" charset="0"/>
                <a:cs typeface="Arial" pitchFamily="34" charset="0"/>
              </a:rPr>
              <a:t>Presentation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239D955-08AD-4CCF-9873-3B24C7C71B8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867" y="2042083"/>
            <a:ext cx="1086307" cy="108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5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51D8-3705-4B45-8F2F-033592AD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Full of Self-Imposed Sales Friction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D7E4E-115A-4A51-A4EA-59DBFF2E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E406A-56C6-4B32-8D8D-C28AD150D282}"/>
              </a:ext>
            </a:extLst>
          </p:cNvPr>
          <p:cNvSpPr txBox="1"/>
          <p:nvPr/>
        </p:nvSpPr>
        <p:spPr>
          <a:xfrm>
            <a:off x="2929970" y="1371674"/>
            <a:ext cx="4029259" cy="371513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Sources of Internal Sales Friction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CE4EBD-5D0E-464C-8F45-7E1F5A7353D4}"/>
              </a:ext>
            </a:extLst>
          </p:cNvPr>
          <p:cNvSpPr txBox="1"/>
          <p:nvPr/>
        </p:nvSpPr>
        <p:spPr>
          <a:xfrm>
            <a:off x="1032621" y="3243243"/>
            <a:ext cx="4029259" cy="3407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Data Permissions (IT)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61448-94AF-40F4-BFFC-1E88692F612B}"/>
              </a:ext>
            </a:extLst>
          </p:cNvPr>
          <p:cNvSpPr txBox="1"/>
          <p:nvPr/>
        </p:nvSpPr>
        <p:spPr>
          <a:xfrm>
            <a:off x="1014806" y="5709173"/>
            <a:ext cx="4029259" cy="3407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Branding &amp; Marketing</a:t>
            </a:r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7A2B126A-7B6C-4CA8-8892-2D21D930D8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41" y="2074246"/>
            <a:ext cx="832674" cy="1189059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97E918F-E467-4DA9-B0F4-2AF771AF0954}"/>
              </a:ext>
            </a:extLst>
          </p:cNvPr>
          <p:cNvGrpSpPr/>
          <p:nvPr/>
        </p:nvGrpSpPr>
        <p:grpSpPr>
          <a:xfrm>
            <a:off x="5731181" y="1959893"/>
            <a:ext cx="4029259" cy="1624085"/>
            <a:chOff x="6232626" y="1959893"/>
            <a:chExt cx="4029259" cy="162408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B5C457-0348-4906-A548-3F6DA1BD2056}"/>
                </a:ext>
              </a:extLst>
            </p:cNvPr>
            <p:cNvSpPr txBox="1"/>
            <p:nvPr/>
          </p:nvSpPr>
          <p:spPr>
            <a:xfrm>
              <a:off x="6232626" y="3243243"/>
              <a:ext cx="4029259" cy="340735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spAutoFit/>
            </a:bodyPr>
            <a:lstStyle/>
            <a:p>
              <a:r>
                <a:rPr lang="en-US" sz="1600" b="1" dirty="0">
                  <a:latin typeface="Arial" pitchFamily="34" charset="0"/>
                  <a:cs typeface="Arial" pitchFamily="34" charset="0"/>
                </a:rPr>
                <a:t>Sales Support &amp; Analytics</a:t>
              </a:r>
            </a:p>
          </p:txBody>
        </p:sp>
        <p:pic>
          <p:nvPicPr>
            <p:cNvPr id="14" name="Picture 13" descr="A close up of a sign&#10;&#10;Description automatically generated">
              <a:extLst>
                <a:ext uri="{FF2B5EF4-FFF2-40B4-BE49-F238E27FC236}">
                  <a16:creationId xmlns:a16="http://schemas.microsoft.com/office/drawing/2014/main" id="{BB608647-445E-40C1-81CB-372E9AFD9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0368" y="1959893"/>
              <a:ext cx="2073986" cy="1185135"/>
            </a:xfrm>
            <a:prstGeom prst="rect">
              <a:avLst/>
            </a:prstGeom>
          </p:spPr>
        </p:pic>
      </p:grp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A468E2-2BB8-4709-B842-802808B45B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97" y="4122067"/>
            <a:ext cx="1179522" cy="15009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5C3BB9-EAC1-4944-83B5-B705C84998AB}"/>
              </a:ext>
            </a:extLst>
          </p:cNvPr>
          <p:cNvSpPr txBox="1"/>
          <p:nvPr/>
        </p:nvSpPr>
        <p:spPr>
          <a:xfrm>
            <a:off x="6532803" y="5700222"/>
            <a:ext cx="1879679" cy="3407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Software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625A44-D34D-4061-835B-2D0B406272B7}"/>
              </a:ext>
            </a:extLst>
          </p:cNvPr>
          <p:cNvGrpSpPr/>
          <p:nvPr/>
        </p:nvGrpSpPr>
        <p:grpSpPr>
          <a:xfrm>
            <a:off x="6117442" y="4012513"/>
            <a:ext cx="1811706" cy="1572792"/>
            <a:chOff x="6245777" y="3682193"/>
            <a:chExt cx="2192165" cy="1903078"/>
          </a:xfrm>
        </p:grpSpPr>
        <p:pic>
          <p:nvPicPr>
            <p:cNvPr id="18" name="Picture 17" descr="A close up of a sign&#10;&#10;Description automatically generated">
              <a:extLst>
                <a:ext uri="{FF2B5EF4-FFF2-40B4-BE49-F238E27FC236}">
                  <a16:creationId xmlns:a16="http://schemas.microsoft.com/office/drawing/2014/main" id="{DC1B6D87-F41F-4F3C-8058-9E45D7BAB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777" y="3682193"/>
              <a:ext cx="1179521" cy="1179521"/>
            </a:xfrm>
            <a:prstGeom prst="rect">
              <a:avLst/>
            </a:prstGeom>
          </p:spPr>
        </p:pic>
        <p:pic>
          <p:nvPicPr>
            <p:cNvPr id="20" name="Picture 19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EEA85117-2B18-4195-AF04-16D151247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7686" y="4823630"/>
              <a:ext cx="755703" cy="755703"/>
            </a:xfrm>
            <a:prstGeom prst="rect">
              <a:avLst/>
            </a:prstGeom>
          </p:spPr>
        </p:pic>
        <p:pic>
          <p:nvPicPr>
            <p:cNvPr id="22" name="Picture 2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987D018-4872-4191-A897-19DA00B79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2029" y="4817692"/>
              <a:ext cx="1015913" cy="767579"/>
            </a:xfrm>
            <a:prstGeom prst="rect">
              <a:avLst/>
            </a:prstGeom>
          </p:spPr>
        </p:pic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id="{0B50279E-A851-45D6-99AE-5BA7B51C6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2785" y="381475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324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64FF-DB9B-47A5-B96F-637DF894E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00" y="594000"/>
            <a:ext cx="11744636" cy="716400"/>
          </a:xfrm>
        </p:spPr>
        <p:txBody>
          <a:bodyPr/>
          <a:lstStyle/>
          <a:p>
            <a:r>
              <a:rPr lang="en-US" dirty="0"/>
              <a:t>Presalytics simplifies content creation and real-time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64F4E-9E92-4315-8912-FBEA51ED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en-US" smtClean="0"/>
              <a:t>3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F0CD6-DED0-4ABE-813E-45BC7BD1D46E}"/>
              </a:ext>
            </a:extLst>
          </p:cNvPr>
          <p:cNvSpPr/>
          <p:nvPr/>
        </p:nvSpPr>
        <p:spPr>
          <a:xfrm>
            <a:off x="123825" y="1396401"/>
            <a:ext cx="1758260" cy="1373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3227B5-8C43-41F9-B0EF-EFE7E3602CDC}"/>
              </a:ext>
            </a:extLst>
          </p:cNvPr>
          <p:cNvSpPr/>
          <p:nvPr/>
        </p:nvSpPr>
        <p:spPr>
          <a:xfrm>
            <a:off x="123825" y="2847974"/>
            <a:ext cx="1758260" cy="1741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08E1A2-4355-4797-B3C2-D8A6FCD938A6}"/>
              </a:ext>
            </a:extLst>
          </p:cNvPr>
          <p:cNvSpPr/>
          <p:nvPr/>
        </p:nvSpPr>
        <p:spPr>
          <a:xfrm>
            <a:off x="123825" y="4687232"/>
            <a:ext cx="1758260" cy="1675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DF1220-A6A0-4C80-B5B7-CB69024B08C8}"/>
              </a:ext>
            </a:extLst>
          </p:cNvPr>
          <p:cNvSpPr txBox="1"/>
          <p:nvPr/>
        </p:nvSpPr>
        <p:spPr>
          <a:xfrm>
            <a:off x="315718" y="1495091"/>
            <a:ext cx="1374474" cy="248402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Old Sales Decks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AC7CBD-A98F-4392-8AD8-BCC2D8F54284}"/>
              </a:ext>
            </a:extLst>
          </p:cNvPr>
          <p:cNvSpPr txBox="1"/>
          <p:nvPr/>
        </p:nvSpPr>
        <p:spPr>
          <a:xfrm>
            <a:off x="433611" y="2884048"/>
            <a:ext cx="1138688" cy="248402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BI Tools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8DEE6C-9AD7-4D8B-B1A2-7EE14B5646F5}"/>
              </a:ext>
            </a:extLst>
          </p:cNvPr>
          <p:cNvSpPr txBox="1"/>
          <p:nvPr/>
        </p:nvSpPr>
        <p:spPr>
          <a:xfrm>
            <a:off x="6202931" y="4152456"/>
            <a:ext cx="1109932" cy="279180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200" b="1" dirty="0">
                <a:latin typeface="Arial" pitchFamily="34" charset="0"/>
                <a:cs typeface="Arial" pitchFamily="34" charset="0"/>
              </a:rPr>
              <a:t>Salesperson</a:t>
            </a:r>
          </a:p>
        </p:txBody>
      </p: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4016782A-9D99-433B-9CC4-EF56F5228C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964" y="3146938"/>
            <a:ext cx="914400" cy="98653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AC179A8-66B1-474B-8B46-83BAFCCC08F2}"/>
              </a:ext>
            </a:extLst>
          </p:cNvPr>
          <p:cNvSpPr txBox="1"/>
          <p:nvPr/>
        </p:nvSpPr>
        <p:spPr>
          <a:xfrm>
            <a:off x="350980" y="4687232"/>
            <a:ext cx="1303950" cy="402291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Data Warehouse</a:t>
            </a:r>
          </a:p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And Code</a:t>
            </a: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72B5DA6-C34E-431D-B1FE-2B337DA21A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49" y="1801019"/>
            <a:ext cx="1221412" cy="339421"/>
          </a:xfrm>
          <a:prstGeom prst="rect">
            <a:avLst/>
          </a:prstGeom>
        </p:spPr>
      </p:pic>
      <p:pic>
        <p:nvPicPr>
          <p:cNvPr id="48" name="Picture 47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AF433F61-3572-4523-A467-4515C2A12B3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58"/>
          <a:stretch/>
        </p:blipFill>
        <p:spPr>
          <a:xfrm>
            <a:off x="492376" y="4064265"/>
            <a:ext cx="1021159" cy="484956"/>
          </a:xfrm>
          <a:prstGeom prst="rect">
            <a:avLst/>
          </a:prstGeom>
        </p:spPr>
      </p:pic>
      <p:pic>
        <p:nvPicPr>
          <p:cNvPr id="49" name="Picture 48" descr="A close up of a sign&#10;&#10;Description automatically generated">
            <a:extLst>
              <a:ext uri="{FF2B5EF4-FFF2-40B4-BE49-F238E27FC236}">
                <a16:creationId xmlns:a16="http://schemas.microsoft.com/office/drawing/2014/main" id="{24F7E5D2-121C-4853-B8F1-4F7857782A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63" y="3233764"/>
            <a:ext cx="1176984" cy="244770"/>
          </a:xfrm>
          <a:prstGeom prst="rect">
            <a:avLst/>
          </a:prstGeom>
        </p:spPr>
      </p:pic>
      <p:pic>
        <p:nvPicPr>
          <p:cNvPr id="50" name="Picture 2" descr="Dojo, Domo Community">
            <a:extLst>
              <a:ext uri="{FF2B5EF4-FFF2-40B4-BE49-F238E27FC236}">
                <a16:creationId xmlns:a16="http://schemas.microsoft.com/office/drawing/2014/main" id="{510E7DCE-6529-4A86-8C86-F7AE3AD9C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50" y="3590749"/>
            <a:ext cx="479010" cy="47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 descr="A picture containing clock&#10;&#10;Description automatically generated">
            <a:extLst>
              <a:ext uri="{FF2B5EF4-FFF2-40B4-BE49-F238E27FC236}">
                <a16:creationId xmlns:a16="http://schemas.microsoft.com/office/drawing/2014/main" id="{E7E5BBE8-CC68-4ACD-A184-35C1933477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0" y="5157750"/>
            <a:ext cx="568630" cy="56863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ED69C2CD-BD18-4524-9F89-BDE002BCECC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9726" y="5886974"/>
            <a:ext cx="1306459" cy="385885"/>
          </a:xfrm>
          <a:prstGeom prst="rect">
            <a:avLst/>
          </a:prstGeom>
        </p:spPr>
      </p:pic>
      <p:pic>
        <p:nvPicPr>
          <p:cNvPr id="53" name="Picture 5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680736A-5BE7-49B7-980E-5043CD85DDF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003" y="3211168"/>
            <a:ext cx="953413" cy="953413"/>
          </a:xfrm>
          <a:prstGeom prst="rect">
            <a:avLst/>
          </a:prstGeom>
        </p:spPr>
      </p:pic>
      <p:pic>
        <p:nvPicPr>
          <p:cNvPr id="54" name="Picture 53" descr="A close up of a sign&#10;&#10;Description automatically generated">
            <a:extLst>
              <a:ext uri="{FF2B5EF4-FFF2-40B4-BE49-F238E27FC236}">
                <a16:creationId xmlns:a16="http://schemas.microsoft.com/office/drawing/2014/main" id="{08E48004-F19B-4879-8BBA-7960898ABEE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6" y="2091460"/>
            <a:ext cx="605739" cy="583038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8E9F3F2-5F19-4EBE-B172-32A42B67F14B}"/>
              </a:ext>
            </a:extLst>
          </p:cNvPr>
          <p:cNvCxnSpPr>
            <a:cxnSpLocks/>
          </p:cNvCxnSpPr>
          <p:nvPr/>
        </p:nvCxnSpPr>
        <p:spPr>
          <a:xfrm flipV="1">
            <a:off x="1970852" y="4314825"/>
            <a:ext cx="914400" cy="1366950"/>
          </a:xfrm>
          <a:prstGeom prst="straightConnector1">
            <a:avLst/>
          </a:prstGeom>
          <a:ln w="412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0FB08-7991-4986-B798-90F4D2B80925}"/>
              </a:ext>
            </a:extLst>
          </p:cNvPr>
          <p:cNvCxnSpPr>
            <a:cxnSpLocks/>
          </p:cNvCxnSpPr>
          <p:nvPr/>
        </p:nvCxnSpPr>
        <p:spPr>
          <a:xfrm>
            <a:off x="5288531" y="3687875"/>
            <a:ext cx="914400" cy="0"/>
          </a:xfrm>
          <a:prstGeom prst="straightConnector1">
            <a:avLst/>
          </a:prstGeom>
          <a:ln w="412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87988AC-A601-4D54-AC5E-C3B987F4A2C9}"/>
              </a:ext>
            </a:extLst>
          </p:cNvPr>
          <p:cNvCxnSpPr>
            <a:cxnSpLocks/>
          </p:cNvCxnSpPr>
          <p:nvPr/>
        </p:nvCxnSpPr>
        <p:spPr>
          <a:xfrm>
            <a:off x="1970852" y="2165631"/>
            <a:ext cx="914400" cy="806169"/>
          </a:xfrm>
          <a:prstGeom prst="straightConnector1">
            <a:avLst/>
          </a:prstGeom>
          <a:ln w="412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21A955F-81C3-4BF7-B472-7FF3AE182754}"/>
              </a:ext>
            </a:extLst>
          </p:cNvPr>
          <p:cNvCxnSpPr>
            <a:cxnSpLocks/>
          </p:cNvCxnSpPr>
          <p:nvPr/>
        </p:nvCxnSpPr>
        <p:spPr>
          <a:xfrm>
            <a:off x="7312862" y="3645061"/>
            <a:ext cx="914400" cy="0"/>
          </a:xfrm>
          <a:prstGeom prst="straightConnector1">
            <a:avLst/>
          </a:prstGeom>
          <a:ln w="412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01AC1BA-3809-4CA8-A759-07D6DC329887}"/>
              </a:ext>
            </a:extLst>
          </p:cNvPr>
          <p:cNvSpPr txBox="1"/>
          <p:nvPr/>
        </p:nvSpPr>
        <p:spPr>
          <a:xfrm>
            <a:off x="8339744" y="4193323"/>
            <a:ext cx="1109932" cy="463846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200" b="1" dirty="0">
                <a:latin typeface="Arial" pitchFamily="34" charset="0"/>
                <a:cs typeface="Arial" pitchFamily="34" charset="0"/>
              </a:rPr>
              <a:t>Customer</a:t>
            </a:r>
          </a:p>
          <a:p>
            <a:pPr algn="ctr"/>
            <a:r>
              <a:rPr lang="en-US" sz="1200" b="1" dirty="0">
                <a:latin typeface="Arial" pitchFamily="34" charset="0"/>
                <a:cs typeface="Arial" pitchFamily="34" charset="0"/>
              </a:rPr>
              <a:t>Presentation</a:t>
            </a:r>
          </a:p>
        </p:txBody>
      </p:sp>
      <p:pic>
        <p:nvPicPr>
          <p:cNvPr id="70" name="Picture 6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6FC89E4-922B-438A-8C54-DD4EECD9205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006" y="3390432"/>
            <a:ext cx="2171700" cy="594885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37730CF-457D-4B87-8CB2-9F57C39B167F}"/>
              </a:ext>
            </a:extLst>
          </p:cNvPr>
          <p:cNvCxnSpPr>
            <a:cxnSpLocks/>
          </p:cNvCxnSpPr>
          <p:nvPr/>
        </p:nvCxnSpPr>
        <p:spPr>
          <a:xfrm>
            <a:off x="1970852" y="3687875"/>
            <a:ext cx="914400" cy="0"/>
          </a:xfrm>
          <a:prstGeom prst="straightConnector1">
            <a:avLst/>
          </a:prstGeom>
          <a:ln w="412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C2BDD8EC-F0C1-4831-8C2E-A773322DEEF8}"/>
              </a:ext>
            </a:extLst>
          </p:cNvPr>
          <p:cNvGrpSpPr/>
          <p:nvPr/>
        </p:nvGrpSpPr>
        <p:grpSpPr>
          <a:xfrm>
            <a:off x="3294345" y="1481533"/>
            <a:ext cx="3674350" cy="1116860"/>
            <a:chOff x="4721441" y="4938791"/>
            <a:chExt cx="4890559" cy="135140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3A8F88E-88D9-4B38-A694-EBED33B94719}"/>
                </a:ext>
              </a:extLst>
            </p:cNvPr>
            <p:cNvSpPr/>
            <p:nvPr/>
          </p:nvSpPr>
          <p:spPr>
            <a:xfrm>
              <a:off x="5057253" y="5329800"/>
              <a:ext cx="4554747" cy="960392"/>
            </a:xfrm>
            <a:prstGeom prst="roundRect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+mn-lt"/>
                </a:rPr>
                <a:t>Sales Support and Business Analysts Now Automated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E4641B1-CD52-4754-8B81-7FFD2D7CC716}"/>
                </a:ext>
              </a:extLst>
            </p:cNvPr>
            <p:cNvSpPr/>
            <p:nvPr/>
          </p:nvSpPr>
          <p:spPr>
            <a:xfrm>
              <a:off x="4721441" y="4938791"/>
              <a:ext cx="594360" cy="5943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200" dirty="0">
                <a:latin typeface="+mn-lt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1D2B175-7044-4663-811E-7A94BFD73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5363" y="5046392"/>
              <a:ext cx="438819" cy="343423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062190-FBAC-4C16-9D94-53C743E1A979}"/>
              </a:ext>
            </a:extLst>
          </p:cNvPr>
          <p:cNvGrpSpPr/>
          <p:nvPr/>
        </p:nvGrpSpPr>
        <p:grpSpPr>
          <a:xfrm>
            <a:off x="7538922" y="1418124"/>
            <a:ext cx="1666992" cy="1485513"/>
            <a:chOff x="7154846" y="4877187"/>
            <a:chExt cx="1666992" cy="148551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55D264-4160-49C4-A555-A565CDDB8707}"/>
                </a:ext>
              </a:extLst>
            </p:cNvPr>
            <p:cNvSpPr txBox="1"/>
            <p:nvPr/>
          </p:nvSpPr>
          <p:spPr>
            <a:xfrm>
              <a:off x="7187618" y="5348671"/>
              <a:ext cx="1634220" cy="58695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spAutoFit/>
            </a:bodyPr>
            <a:lstStyle/>
            <a:p>
              <a:pPr algn="ctr"/>
              <a:r>
                <a:rPr lang="en-US" sz="1600" b="1" dirty="0">
                  <a:latin typeface="Arial" pitchFamily="34" charset="0"/>
                  <a:cs typeface="Arial" pitchFamily="34" charset="0"/>
                </a:rPr>
                <a:t>Internal Sales Friction</a:t>
              </a:r>
            </a:p>
          </p:txBody>
        </p:sp>
        <p:sp>
          <p:nvSpPr>
            <p:cNvPr id="5" name="&quot;Not Allowed&quot; Symbol 4">
              <a:extLst>
                <a:ext uri="{FF2B5EF4-FFF2-40B4-BE49-F238E27FC236}">
                  <a16:creationId xmlns:a16="http://schemas.microsoft.com/office/drawing/2014/main" id="{6178A4AA-6BE1-44B0-A442-BE3B03659879}"/>
                </a:ext>
              </a:extLst>
            </p:cNvPr>
            <p:cNvSpPr/>
            <p:nvPr/>
          </p:nvSpPr>
          <p:spPr>
            <a:xfrm>
              <a:off x="7154846" y="4877187"/>
              <a:ext cx="1666992" cy="1485513"/>
            </a:xfrm>
            <a:prstGeom prst="noSmoking">
              <a:avLst/>
            </a:prstGeom>
            <a:solidFill>
              <a:srgbClr val="EC555C">
                <a:alpha val="27059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+mn-lt"/>
              </a:endParaRPr>
            </a:p>
          </p:txBody>
        </p:sp>
      </p:grpSp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817B4435-6677-4959-9974-5DB498E9F98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690" y="4719240"/>
            <a:ext cx="914400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61A8E99-217C-48B9-B690-875771BA5B47}"/>
              </a:ext>
            </a:extLst>
          </p:cNvPr>
          <p:cNvSpPr txBox="1"/>
          <p:nvPr/>
        </p:nvSpPr>
        <p:spPr>
          <a:xfrm>
            <a:off x="5820734" y="5845155"/>
            <a:ext cx="1966313" cy="517338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200" b="1" dirty="0">
                <a:latin typeface="Arial" pitchFamily="34" charset="0"/>
                <a:cs typeface="Arial" pitchFamily="34" charset="0"/>
              </a:rPr>
              <a:t>Real-time Interaction and Analytics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1BF01C-D060-41A2-9439-0F8000C352D9}"/>
              </a:ext>
            </a:extLst>
          </p:cNvPr>
          <p:cNvGrpSpPr/>
          <p:nvPr/>
        </p:nvGrpSpPr>
        <p:grpSpPr>
          <a:xfrm>
            <a:off x="4076525" y="4126450"/>
            <a:ext cx="2072993" cy="1177070"/>
            <a:chOff x="4076525" y="4126450"/>
            <a:chExt cx="2072993" cy="1177070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F81C00-4B48-4000-9F25-FA61500CD0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6525" y="4126450"/>
              <a:ext cx="0" cy="1177070"/>
            </a:xfrm>
            <a:prstGeom prst="straightConnector1">
              <a:avLst/>
            </a:prstGeom>
            <a:ln w="412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3E1B347-E8E0-4DE0-994E-CFA3F84C9B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6525" y="5284976"/>
              <a:ext cx="2072993" cy="0"/>
            </a:xfrm>
            <a:prstGeom prst="straightConnector1">
              <a:avLst/>
            </a:prstGeom>
            <a:ln w="41275">
              <a:solidFill>
                <a:srgbClr val="0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DB7F7E3-E3EA-45CF-A900-C4D44098AF3B}"/>
              </a:ext>
            </a:extLst>
          </p:cNvPr>
          <p:cNvGrpSpPr/>
          <p:nvPr/>
        </p:nvGrpSpPr>
        <p:grpSpPr>
          <a:xfrm>
            <a:off x="7372269" y="4657169"/>
            <a:ext cx="1522441" cy="635615"/>
            <a:chOff x="7372269" y="4657169"/>
            <a:chExt cx="1522441" cy="635615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FEF61D4-25A0-4106-9D99-0BC98F29AF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2269" y="5284976"/>
              <a:ext cx="1522441" cy="0"/>
            </a:xfrm>
            <a:prstGeom prst="straightConnector1">
              <a:avLst/>
            </a:prstGeom>
            <a:ln w="412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EE63B8D-1DEA-4839-99F2-337C0A5451CD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>
              <a:off x="8894710" y="4657169"/>
              <a:ext cx="0" cy="635615"/>
            </a:xfrm>
            <a:prstGeom prst="straightConnector1">
              <a:avLst/>
            </a:prstGeom>
            <a:ln w="41275">
              <a:solidFill>
                <a:srgbClr val="0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610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788FEFA-2755-4198-B80C-EDE7A17DE2FD}"/>
              </a:ext>
            </a:extLst>
          </p:cNvPr>
          <p:cNvSpPr/>
          <p:nvPr/>
        </p:nvSpPr>
        <p:spPr>
          <a:xfrm>
            <a:off x="5102002" y="1368650"/>
            <a:ext cx="4349487" cy="4720957"/>
          </a:xfrm>
          <a:prstGeom prst="roundRect">
            <a:avLst>
              <a:gd name="adj" fmla="val 849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>
            <a:no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+mj-lt"/>
              </a:rPr>
              <a:t>presalytics.io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055A9-A4C6-44C7-A9A6-153B5C35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Presalytics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7D8A6-A2D2-4876-AFC4-616A6988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en-US" smtClean="0"/>
              <a:t>4</a:t>
            </a:fld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60C7FC-129E-4F20-BF31-A612695EE5D8}"/>
              </a:ext>
            </a:extLst>
          </p:cNvPr>
          <p:cNvSpPr/>
          <p:nvPr/>
        </p:nvSpPr>
        <p:spPr>
          <a:xfrm rot="17727165">
            <a:off x="8957060" y="2105092"/>
            <a:ext cx="355883" cy="531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E35DD5-781C-4856-93D8-27C53E288A42}"/>
              </a:ext>
            </a:extLst>
          </p:cNvPr>
          <p:cNvSpPr txBox="1"/>
          <p:nvPr/>
        </p:nvSpPr>
        <p:spPr>
          <a:xfrm>
            <a:off x="202071" y="3149256"/>
            <a:ext cx="3368268" cy="3407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600" b="1" dirty="0">
                <a:latin typeface="Arial" pitchFamily="34" charset="0"/>
                <a:cs typeface="Arial" pitchFamily="34" charset="0"/>
              </a:rPr>
              <a:t>Existing Sales Content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258100-5F0A-40E8-95FF-3219442BA69A}"/>
              </a:ext>
            </a:extLst>
          </p:cNvPr>
          <p:cNvSpPr txBox="1"/>
          <p:nvPr/>
        </p:nvSpPr>
        <p:spPr>
          <a:xfrm>
            <a:off x="202071" y="5515000"/>
            <a:ext cx="3368268" cy="3407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600" b="1" dirty="0">
                <a:latin typeface="Arial" pitchFamily="34" charset="0"/>
                <a:cs typeface="Arial" pitchFamily="34" charset="0"/>
              </a:rPr>
              <a:t>Databases, Analyses &amp; Apps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488B21A-AB87-4426-98F7-E87DEA8A46A5}"/>
              </a:ext>
            </a:extLst>
          </p:cNvPr>
          <p:cNvGrpSpPr/>
          <p:nvPr/>
        </p:nvGrpSpPr>
        <p:grpSpPr>
          <a:xfrm>
            <a:off x="444062" y="4443233"/>
            <a:ext cx="2884287" cy="961595"/>
            <a:chOff x="377559" y="4726400"/>
            <a:chExt cx="2884287" cy="961595"/>
          </a:xfrm>
        </p:grpSpPr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2812EC51-8FC8-4B71-9B4A-E7C85A2FE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047" y="4760321"/>
              <a:ext cx="914400" cy="914400"/>
            </a:xfrm>
            <a:prstGeom prst="rect">
              <a:avLst/>
            </a:prstGeom>
          </p:spPr>
        </p:pic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B644E7BC-5A26-4793-AE36-26BAC530B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446" y="4773595"/>
              <a:ext cx="914400" cy="914400"/>
            </a:xfrm>
            <a:prstGeom prst="rect">
              <a:avLst/>
            </a:prstGeom>
          </p:spPr>
        </p:pic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05CFC174-223F-4B0D-91D8-1F36FCC1F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559" y="4726400"/>
              <a:ext cx="914400" cy="914400"/>
            </a:xfrm>
            <a:prstGeom prst="rect">
              <a:avLst/>
            </a:prstGeom>
          </p:spPr>
        </p:pic>
      </p:grp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929F4A75-B168-4FE6-A18A-8B820C5F64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017" y="1569940"/>
            <a:ext cx="1371600" cy="13716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978BCBAC-075A-431E-88A7-35FB4B1DAC7D}"/>
              </a:ext>
            </a:extLst>
          </p:cNvPr>
          <p:cNvGrpSpPr/>
          <p:nvPr/>
        </p:nvGrpSpPr>
        <p:grpSpPr>
          <a:xfrm>
            <a:off x="411483" y="2020488"/>
            <a:ext cx="2949444" cy="919665"/>
            <a:chOff x="377559" y="2020488"/>
            <a:chExt cx="2949444" cy="919665"/>
          </a:xfrm>
        </p:grpSpPr>
        <p:pic>
          <p:nvPicPr>
            <p:cNvPr id="19" name="Picture 18" descr="A picture containing building, window, drawing&#10;&#10;Description automatically generated">
              <a:extLst>
                <a:ext uri="{FF2B5EF4-FFF2-40B4-BE49-F238E27FC236}">
                  <a16:creationId xmlns:a16="http://schemas.microsoft.com/office/drawing/2014/main" id="{5D3A5BF9-F3E3-4EDE-92C6-3A3DA9ECC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2603" y="2025753"/>
              <a:ext cx="914400" cy="914400"/>
            </a:xfrm>
            <a:prstGeom prst="rect">
              <a:avLst/>
            </a:prstGeom>
          </p:spPr>
        </p:pic>
        <p:pic>
          <p:nvPicPr>
            <p:cNvPr id="21" name="Picture 2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E7BDC95-4E28-4234-BC59-2FED69B52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047" y="2020488"/>
              <a:ext cx="914400" cy="914400"/>
            </a:xfrm>
            <a:prstGeom prst="rect">
              <a:avLst/>
            </a:prstGeom>
          </p:spPr>
        </p:pic>
        <p:pic>
          <p:nvPicPr>
            <p:cNvPr id="23" name="Picture 2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9ED4902-BF7B-4CF3-B248-B8758EAF5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559" y="2020488"/>
              <a:ext cx="914400" cy="914400"/>
            </a:xfrm>
            <a:prstGeom prst="rect">
              <a:avLst/>
            </a:prstGeom>
          </p:spPr>
        </p:pic>
      </p:grpSp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3F875963-09C7-42F4-A17D-D7BB2FCBB6F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61" y="1659152"/>
            <a:ext cx="1781298" cy="1371600"/>
          </a:xfrm>
          <a:prstGeom prst="rect">
            <a:avLst/>
          </a:prstGeom>
        </p:spPr>
      </p:pic>
      <p:pic>
        <p:nvPicPr>
          <p:cNvPr id="29" name="Picture 28" descr="A picture containing food&#10;&#10;Description automatically generated">
            <a:extLst>
              <a:ext uri="{FF2B5EF4-FFF2-40B4-BE49-F238E27FC236}">
                <a16:creationId xmlns:a16="http://schemas.microsoft.com/office/drawing/2014/main" id="{8C6CF609-4B29-4935-8716-B806BA7647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017" y="3540659"/>
            <a:ext cx="1371600" cy="13716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434485A-7AE0-459E-BE98-09BF91041477}"/>
              </a:ext>
            </a:extLst>
          </p:cNvPr>
          <p:cNvSpPr txBox="1"/>
          <p:nvPr/>
        </p:nvSpPr>
        <p:spPr>
          <a:xfrm>
            <a:off x="5724398" y="3070732"/>
            <a:ext cx="806337" cy="3407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600" b="1" dirty="0">
                <a:latin typeface="Arial" pitchFamily="34" charset="0"/>
                <a:cs typeface="Arial" pitchFamily="34" charset="0"/>
              </a:rPr>
              <a:t>AI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A3A5FE-7A38-4222-8DE7-A3F1D8803497}"/>
              </a:ext>
            </a:extLst>
          </p:cNvPr>
          <p:cNvSpPr txBox="1"/>
          <p:nvPr/>
        </p:nvSpPr>
        <p:spPr>
          <a:xfrm>
            <a:off x="5244587" y="4953224"/>
            <a:ext cx="1728458" cy="833178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600" b="1" dirty="0">
                <a:latin typeface="Arial" pitchFamily="34" charset="0"/>
                <a:cs typeface="Arial" pitchFamily="34" charset="0"/>
              </a:rPr>
              <a:t>Auto-Refresh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558A9B-05A6-429D-92CE-3250E58E719D}"/>
              </a:ext>
            </a:extLst>
          </p:cNvPr>
          <p:cNvSpPr txBox="1"/>
          <p:nvPr/>
        </p:nvSpPr>
        <p:spPr>
          <a:xfrm>
            <a:off x="7041932" y="3004756"/>
            <a:ext cx="2300577" cy="586957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600" b="1" dirty="0">
                <a:latin typeface="Arial" pitchFamily="34" charset="0"/>
                <a:cs typeface="Arial" pitchFamily="34" charset="0"/>
              </a:rPr>
              <a:t>Interactive</a:t>
            </a:r>
          </a:p>
          <a:p>
            <a:pPr algn="ctr"/>
            <a:r>
              <a:rPr lang="en-US" sz="1600" b="1" dirty="0">
                <a:latin typeface="Arial" pitchFamily="34" charset="0"/>
                <a:cs typeface="Arial" pitchFamily="34" charset="0"/>
              </a:rPr>
              <a:t>Content Library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69A314-CFF8-4C97-9297-E605FC194AA8}"/>
              </a:ext>
            </a:extLst>
          </p:cNvPr>
          <p:cNvCxnSpPr>
            <a:cxnSpLocks/>
          </p:cNvCxnSpPr>
          <p:nvPr/>
        </p:nvCxnSpPr>
        <p:spPr>
          <a:xfrm>
            <a:off x="3673049" y="2370906"/>
            <a:ext cx="1143000" cy="18569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FA6557A-EE63-47F6-926E-F8FD40C8069E}"/>
              </a:ext>
            </a:extLst>
          </p:cNvPr>
          <p:cNvCxnSpPr>
            <a:cxnSpLocks/>
          </p:cNvCxnSpPr>
          <p:nvPr/>
        </p:nvCxnSpPr>
        <p:spPr>
          <a:xfrm flipV="1">
            <a:off x="3673049" y="4570002"/>
            <a:ext cx="1143000" cy="36435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drawing, food, light&#10;&#10;Description automatically generated">
            <a:extLst>
              <a:ext uri="{FF2B5EF4-FFF2-40B4-BE49-F238E27FC236}">
                <a16:creationId xmlns:a16="http://schemas.microsoft.com/office/drawing/2014/main" id="{14A734CC-F3E6-4D3B-9C26-B6A7A218DF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167" y="3555186"/>
            <a:ext cx="1680180" cy="168018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388961C-A165-4DA7-87E5-BBB53983EF85}"/>
              </a:ext>
            </a:extLst>
          </p:cNvPr>
          <p:cNvSpPr txBox="1"/>
          <p:nvPr/>
        </p:nvSpPr>
        <p:spPr>
          <a:xfrm>
            <a:off x="7200799" y="4953224"/>
            <a:ext cx="1901304" cy="586957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600" b="1" dirty="0">
                <a:latin typeface="Arial" pitchFamily="34" charset="0"/>
                <a:cs typeface="Arial" pitchFamily="34" charset="0"/>
              </a:rPr>
              <a:t>CRM Integration</a:t>
            </a:r>
          </a:p>
        </p:txBody>
      </p:sp>
    </p:spTree>
    <p:extLst>
      <p:ext uri="{BB962C8B-B14F-4D97-AF65-F5344CB8AC3E}">
        <p14:creationId xmlns:p14="http://schemas.microsoft.com/office/powerpoint/2010/main" val="156598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A29350-0F55-4C2E-A5EA-128E9B8ABA1F}"/>
              </a:ext>
            </a:extLst>
          </p:cNvPr>
          <p:cNvSpPr/>
          <p:nvPr/>
        </p:nvSpPr>
        <p:spPr>
          <a:xfrm>
            <a:off x="2128486" y="1562100"/>
            <a:ext cx="5866319" cy="293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2DC96-9086-4457-9DC2-B7C2C826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99" y="594000"/>
            <a:ext cx="11403524" cy="716400"/>
          </a:xfrm>
        </p:spPr>
        <p:txBody>
          <a:bodyPr/>
          <a:lstStyle/>
          <a:p>
            <a:r>
              <a:rPr lang="en-US" dirty="0"/>
              <a:t>Presalytics’ Data is a Training Set for an AI That Can Make </a:t>
            </a:r>
            <a:br>
              <a:rPr lang="en-US" dirty="0"/>
            </a:br>
            <a:r>
              <a:rPr lang="en-US" dirty="0"/>
              <a:t>Current Generation Analytics Platforms Obsolete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2A66E-2834-42A0-AFAD-BFA1760A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BA42A-22FF-484C-AB84-CE942B2FBF6A}"/>
              </a:ext>
            </a:extLst>
          </p:cNvPr>
          <p:cNvSpPr txBox="1"/>
          <p:nvPr/>
        </p:nvSpPr>
        <p:spPr>
          <a:xfrm>
            <a:off x="1119533" y="4802146"/>
            <a:ext cx="2372683" cy="309958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Proprietary Training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7153-D5B3-40E2-9EA7-341BA918DA65}"/>
              </a:ext>
            </a:extLst>
          </p:cNvPr>
          <p:cNvSpPr txBox="1"/>
          <p:nvPr/>
        </p:nvSpPr>
        <p:spPr>
          <a:xfrm>
            <a:off x="3240651" y="1646270"/>
            <a:ext cx="3641989" cy="74084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AI Network Architecture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4AD69-20D4-440A-BDEE-66CABF7D6D94}"/>
              </a:ext>
            </a:extLst>
          </p:cNvPr>
          <p:cNvSpPr txBox="1"/>
          <p:nvPr/>
        </p:nvSpPr>
        <p:spPr>
          <a:xfrm>
            <a:off x="8059134" y="1646270"/>
            <a:ext cx="1699014" cy="309958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Model 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779C94-7C68-4A8E-AB5D-BEBD2B041775}"/>
              </a:ext>
            </a:extLst>
          </p:cNvPr>
          <p:cNvSpPr txBox="1"/>
          <p:nvPr/>
        </p:nvSpPr>
        <p:spPr>
          <a:xfrm>
            <a:off x="6275316" y="4802146"/>
            <a:ext cx="1699014" cy="309958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User Supervision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7EA9C0-A49D-4CAE-976A-58C561C690FC}"/>
              </a:ext>
            </a:extLst>
          </p:cNvPr>
          <p:cNvSpPr/>
          <p:nvPr/>
        </p:nvSpPr>
        <p:spPr>
          <a:xfrm>
            <a:off x="595834" y="5129489"/>
            <a:ext cx="3545513" cy="94979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n-lt"/>
              </a:rPr>
              <a:t>User Generated Analytical Content</a:t>
            </a:r>
          </a:p>
          <a:p>
            <a:pPr algn="ctr"/>
            <a:r>
              <a:rPr lang="en-US" sz="1050" i="1" dirty="0">
                <a:solidFill>
                  <a:schemeClr val="bg1"/>
                </a:solidFill>
              </a:rPr>
              <a:t>Slides, charts and graphs annotated with explanations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B9C653-0811-4158-88A4-36D1B842EDD2}"/>
              </a:ext>
            </a:extLst>
          </p:cNvPr>
          <p:cNvSpPr txBox="1"/>
          <p:nvPr/>
        </p:nvSpPr>
        <p:spPr>
          <a:xfrm>
            <a:off x="190760" y="1646270"/>
            <a:ext cx="1905561" cy="309958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Model Inputs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CF2E14-3F20-4100-853D-F1162E880314}"/>
              </a:ext>
            </a:extLst>
          </p:cNvPr>
          <p:cNvSpPr/>
          <p:nvPr/>
        </p:nvSpPr>
        <p:spPr>
          <a:xfrm>
            <a:off x="5713729" y="5129489"/>
            <a:ext cx="2798468" cy="94979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n-lt"/>
              </a:rPr>
              <a:t>User Feedback</a:t>
            </a:r>
            <a:br>
              <a:rPr lang="en-US" sz="1200" b="1" dirty="0">
                <a:solidFill>
                  <a:schemeClr val="bg1"/>
                </a:solidFill>
                <a:latin typeface="+mn-lt"/>
              </a:rPr>
            </a:br>
            <a:r>
              <a:rPr lang="en-US" sz="1000" i="1" dirty="0">
                <a:solidFill>
                  <a:schemeClr val="bg1"/>
                </a:solidFill>
                <a:latin typeface="+mn-lt"/>
              </a:rPr>
              <a:t>User-provided metadata to improve model performance</a:t>
            </a:r>
            <a:endParaRPr lang="en-US" sz="1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B3961D-71B1-49EC-AC19-C66DD6B3EC71}"/>
              </a:ext>
            </a:extLst>
          </p:cNvPr>
          <p:cNvSpPr/>
          <p:nvPr/>
        </p:nvSpPr>
        <p:spPr>
          <a:xfrm>
            <a:off x="2368590" y="3369146"/>
            <a:ext cx="1508760" cy="89866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n-lt"/>
              </a:rPr>
              <a:t>Database Record Association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DDD379-0419-416C-BCD9-24E3C6A2587B}"/>
              </a:ext>
            </a:extLst>
          </p:cNvPr>
          <p:cNvSpPr/>
          <p:nvPr/>
        </p:nvSpPr>
        <p:spPr>
          <a:xfrm>
            <a:off x="4293377" y="2104879"/>
            <a:ext cx="1508760" cy="89866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n-lt"/>
              </a:rPr>
              <a:t>Topic Classification to Narrative Archetype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F5AD93-B326-4822-93E6-72D39B5B374B}"/>
              </a:ext>
            </a:extLst>
          </p:cNvPr>
          <p:cNvSpPr/>
          <p:nvPr/>
        </p:nvSpPr>
        <p:spPr>
          <a:xfrm>
            <a:off x="4293378" y="3370498"/>
            <a:ext cx="1508760" cy="89866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Trend Identification</a:t>
            </a:r>
            <a:endParaRPr lang="en-US" sz="1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5ACA98-AAC1-4D39-B6BF-68C1F4A48158}"/>
              </a:ext>
            </a:extLst>
          </p:cNvPr>
          <p:cNvSpPr/>
          <p:nvPr/>
        </p:nvSpPr>
        <p:spPr>
          <a:xfrm>
            <a:off x="6216936" y="2712797"/>
            <a:ext cx="1508760" cy="89866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Visualization Recommendation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+mn-lt"/>
              </a:rPr>
              <a:t>Engine</a:t>
            </a:r>
          </a:p>
        </p:txBody>
      </p:sp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4768094E-1E5A-45B3-BDBA-3AB858B1E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86" y="3400804"/>
            <a:ext cx="847330" cy="84733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4F64A2E5-3E7E-461D-89B8-BF9324FB0F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261" y="2245570"/>
            <a:ext cx="617286" cy="61728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9547242-53E5-49B9-B950-C82FECEE0C1D}"/>
              </a:ext>
            </a:extLst>
          </p:cNvPr>
          <p:cNvSpPr txBox="1"/>
          <p:nvPr/>
        </p:nvSpPr>
        <p:spPr>
          <a:xfrm>
            <a:off x="615576" y="2865900"/>
            <a:ext cx="1007915" cy="402291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000" dirty="0">
                <a:latin typeface="Arial" pitchFamily="34" charset="0"/>
                <a:cs typeface="Arial" pitchFamily="34" charset="0"/>
              </a:rPr>
              <a:t>Current User </a:t>
            </a:r>
          </a:p>
          <a:p>
            <a:pPr algn="ctr"/>
            <a:r>
              <a:rPr lang="en-US" sz="1000" dirty="0">
                <a:latin typeface="Arial" pitchFamily="34" charset="0"/>
                <a:cs typeface="Arial" pitchFamily="34" charset="0"/>
              </a:rPr>
              <a:t>Document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F3A0BE-D584-4475-B8BC-BC98ECE68352}"/>
              </a:ext>
            </a:extLst>
          </p:cNvPr>
          <p:cNvSpPr txBox="1"/>
          <p:nvPr/>
        </p:nvSpPr>
        <p:spPr>
          <a:xfrm>
            <a:off x="528025" y="4229945"/>
            <a:ext cx="1207503" cy="556179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000" dirty="0">
                <a:latin typeface="Arial" pitchFamily="34" charset="0"/>
                <a:cs typeface="Arial" pitchFamily="34" charset="0"/>
              </a:rPr>
              <a:t>User Databases</a:t>
            </a:r>
          </a:p>
          <a:p>
            <a:pPr algn="ctr"/>
            <a:r>
              <a:rPr lang="en-US" sz="1000" dirty="0">
                <a:latin typeface="Arial" pitchFamily="34" charset="0"/>
                <a:cs typeface="Arial" pitchFamily="34" charset="0"/>
              </a:rPr>
              <a:t>(e.g., CRM, ERP)</a:t>
            </a:r>
          </a:p>
        </p:txBody>
      </p:sp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25FE52-8C16-48ED-81C8-DF68AEC9B0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955" y="2677102"/>
            <a:ext cx="953413" cy="953413"/>
          </a:xfrm>
          <a:prstGeom prst="rect">
            <a:avLst/>
          </a:prstGeom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E2E48D3-D3F6-4B06-A003-E6ADC3B0FA9D}"/>
              </a:ext>
            </a:extLst>
          </p:cNvPr>
          <p:cNvCxnSpPr>
            <a:stCxn id="27" idx="3"/>
            <a:endCxn id="18" idx="0"/>
          </p:cNvCxnSpPr>
          <p:nvPr/>
        </p:nvCxnSpPr>
        <p:spPr>
          <a:xfrm>
            <a:off x="1431547" y="2554213"/>
            <a:ext cx="1691423" cy="814933"/>
          </a:xfrm>
          <a:prstGeom prst="bent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FBBA3A-BA08-46FD-9F6C-373A4EA7F965}"/>
              </a:ext>
            </a:extLst>
          </p:cNvPr>
          <p:cNvCxnSpPr>
            <a:stCxn id="27" idx="3"/>
            <a:endCxn id="21" idx="1"/>
          </p:cNvCxnSpPr>
          <p:nvPr/>
        </p:nvCxnSpPr>
        <p:spPr>
          <a:xfrm>
            <a:off x="1431547" y="2554213"/>
            <a:ext cx="2861830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E3ECED8-DB81-4830-B10A-D617EFFD70B5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5802137" y="2554213"/>
            <a:ext cx="414799" cy="607918"/>
          </a:xfrm>
          <a:prstGeom prst="bentConnector3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E521EBD-509E-44CD-B7C4-1AE20619353C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5802138" y="3162131"/>
            <a:ext cx="414798" cy="657701"/>
          </a:xfrm>
          <a:prstGeom prst="bentConnector3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259B872-F176-4C6D-A283-E04367D85F30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3877350" y="3818480"/>
            <a:ext cx="416028" cy="135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801178F-E241-4A06-96D4-C5206058BA03}"/>
              </a:ext>
            </a:extLst>
          </p:cNvPr>
          <p:cNvCxnSpPr>
            <a:stCxn id="25" idx="3"/>
            <a:endCxn id="18" idx="1"/>
          </p:cNvCxnSpPr>
          <p:nvPr/>
        </p:nvCxnSpPr>
        <p:spPr>
          <a:xfrm flipV="1">
            <a:off x="1594916" y="3818480"/>
            <a:ext cx="773674" cy="598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E437772-5A32-4DCE-AAC3-D0980658FE1D}"/>
              </a:ext>
            </a:extLst>
          </p:cNvPr>
          <p:cNvCxnSpPr>
            <a:cxnSpLocks/>
            <a:stCxn id="23" idx="3"/>
            <a:endCxn id="32" idx="1"/>
          </p:cNvCxnSpPr>
          <p:nvPr/>
        </p:nvCxnSpPr>
        <p:spPr>
          <a:xfrm flipV="1">
            <a:off x="7725696" y="3153809"/>
            <a:ext cx="696259" cy="832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6D64689-9043-427D-AEBA-24F7EA44C1E8}"/>
              </a:ext>
            </a:extLst>
          </p:cNvPr>
          <p:cNvCxnSpPr>
            <a:cxnSpLocks/>
            <a:stCxn id="61" idx="2"/>
            <a:endCxn id="16" idx="3"/>
          </p:cNvCxnSpPr>
          <p:nvPr/>
        </p:nvCxnSpPr>
        <p:spPr>
          <a:xfrm rot="5400000">
            <a:off x="8027617" y="4727949"/>
            <a:ext cx="1361018" cy="391858"/>
          </a:xfrm>
          <a:prstGeom prst="bent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B391529-0946-41E2-855B-3AF7F95B6A16}"/>
              </a:ext>
            </a:extLst>
          </p:cNvPr>
          <p:cNvCxnSpPr>
            <a:stCxn id="16" idx="1"/>
            <a:endCxn id="11" idx="2"/>
          </p:cNvCxnSpPr>
          <p:nvPr/>
        </p:nvCxnSpPr>
        <p:spPr>
          <a:xfrm rot="10800000">
            <a:off x="5061647" y="4493397"/>
            <a:ext cx="652083" cy="1110990"/>
          </a:xfrm>
          <a:prstGeom prst="bent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B74EC30-2BE3-40A4-A56D-93DFA91C01E3}"/>
              </a:ext>
            </a:extLst>
          </p:cNvPr>
          <p:cNvCxnSpPr>
            <a:stCxn id="9" idx="3"/>
            <a:endCxn id="11" idx="2"/>
          </p:cNvCxnSpPr>
          <p:nvPr/>
        </p:nvCxnSpPr>
        <p:spPr>
          <a:xfrm flipV="1">
            <a:off x="4141347" y="4493397"/>
            <a:ext cx="920299" cy="1110990"/>
          </a:xfrm>
          <a:prstGeom prst="bent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395798E-28B4-4999-865E-2982B21657BA}"/>
              </a:ext>
            </a:extLst>
          </p:cNvPr>
          <p:cNvSpPr txBox="1"/>
          <p:nvPr/>
        </p:nvSpPr>
        <p:spPr>
          <a:xfrm>
            <a:off x="8239928" y="3687190"/>
            <a:ext cx="1328253" cy="556179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000" dirty="0">
                <a:latin typeface="Arial" pitchFamily="34" charset="0"/>
                <a:cs typeface="Arial" pitchFamily="34" charset="0"/>
              </a:rPr>
              <a:t>Novel Data</a:t>
            </a:r>
          </a:p>
          <a:p>
            <a:pPr algn="ctr"/>
            <a:r>
              <a:rPr lang="en-US" sz="1000" dirty="0">
                <a:latin typeface="Arial" pitchFamily="34" charset="0"/>
                <a:cs typeface="Arial" pitchFamily="34" charset="0"/>
              </a:rPr>
              <a:t>Visualizations </a:t>
            </a:r>
          </a:p>
          <a:p>
            <a:pPr algn="ctr"/>
            <a:r>
              <a:rPr lang="en-US" sz="1000" dirty="0">
                <a:latin typeface="Arial" pitchFamily="34" charset="0"/>
                <a:cs typeface="Arial" pitchFamily="34" charset="0"/>
              </a:rPr>
              <a:t>(e.g., charts, tables)</a:t>
            </a:r>
          </a:p>
        </p:txBody>
      </p:sp>
    </p:spTree>
    <p:extLst>
      <p:ext uri="{BB962C8B-B14F-4D97-AF65-F5344CB8AC3E}">
        <p14:creationId xmlns:p14="http://schemas.microsoft.com/office/powerpoint/2010/main" val="10569060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5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&quot;&gt;&lt;elem m_fUsage=&quot;1.00000000000000000000E+000&quot;&gt;&lt;m_ppcolschidx val=&quot;0&quot;/&gt;&lt;m_rgb r=&quot;fb&quot; g=&quot;fe&quot; b=&quot;7e&quot;/&gt;&lt;/elem&gt;&lt;/m_vecMRU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328"/>
</p:tagLst>
</file>

<file path=ppt/theme/theme1.xml><?xml version="1.0" encoding="utf-8"?>
<a:theme xmlns:a="http://schemas.openxmlformats.org/drawingml/2006/main" name="Blank">
  <a:themeElements>
    <a:clrScheme name="Presalytics">
      <a:dk1>
        <a:srgbClr val="000000"/>
      </a:dk1>
      <a:lt1>
        <a:srgbClr val="FFFFFF"/>
      </a:lt1>
      <a:dk2>
        <a:srgbClr val="199EC7"/>
      </a:dk2>
      <a:lt2>
        <a:srgbClr val="F8F9FA"/>
      </a:lt2>
      <a:accent1>
        <a:srgbClr val="199EC7"/>
      </a:accent1>
      <a:accent2>
        <a:srgbClr val="FCB410"/>
      </a:accent2>
      <a:accent3>
        <a:srgbClr val="EC555C"/>
      </a:accent3>
      <a:accent4>
        <a:srgbClr val="40BC86"/>
      </a:accent4>
      <a:accent5>
        <a:srgbClr val="1057FC"/>
      </a:accent5>
      <a:accent6>
        <a:srgbClr val="BFBFBF"/>
      </a:accent6>
      <a:hlink>
        <a:srgbClr val="1057FC"/>
      </a:hlink>
      <a:folHlink>
        <a:srgbClr val="868E96"/>
      </a:folHlink>
    </a:clrScheme>
    <a:fontScheme name="Presalytics">
      <a:majorFont>
        <a:latin typeface="Overpass Heavy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>
        <a:noAutofit/>
      </a:bodyPr>
      <a:lstStyle>
        <a:defPPr algn="ctr">
          <a:defRPr sz="1200" dirty="0">
            <a:latin typeface="+mn-lt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tIns="46800" rIns="90000" bIns="46800" rtlCol="0">
        <a:spAutoFit/>
      </a:bodyPr>
      <a:lstStyle>
        <a:defPPr>
          <a:defRPr sz="12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Grey 3">
      <a:srgbClr val="939393"/>
    </a:custClr>
    <a:custClr name="Grey 4">
      <a:srgbClr val="696969"/>
    </a:custClr>
    <a:custClr name="Green 1">
      <a:srgbClr val="DAF0A8"/>
    </a:custClr>
    <a:custClr name="Green 2">
      <a:srgbClr val="AFE06E"/>
    </a:custClr>
    <a:custClr name="Green 3">
      <a:srgbClr val="7DB935"/>
    </a:custClr>
    <a:custClr name="Green 4">
      <a:srgbClr val="608B2D"/>
    </a:custClr>
    <a:custClr name="Orange 1">
      <a:srgbClr val="F3CF74"/>
    </a:custClr>
    <a:custClr name="Orange 2">
      <a:srgbClr val="EFB643"/>
    </a:custClr>
    <a:custClr name="Orange 3">
      <a:srgbClr val="F18917"/>
    </a:custClr>
    <a:custClr name="Orange 4">
      <a:srgbClr val="D26308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C6C773B2332A48BF935BDE942B23E2" ma:contentTypeVersion="6" ma:contentTypeDescription="Create a new document." ma:contentTypeScope="" ma:versionID="2d7f37d78298ec1148cc3793183ddb29">
  <xsd:schema xmlns:xsd="http://www.w3.org/2001/XMLSchema" xmlns:xs="http://www.w3.org/2001/XMLSchema" xmlns:p="http://schemas.microsoft.com/office/2006/metadata/properties" xmlns:ns3="5aaee22c-29d9-4ef6-b099-92857a098042" targetNamespace="http://schemas.microsoft.com/office/2006/metadata/properties" ma:root="true" ma:fieldsID="6e87f5fb667bf35e7c45929ecd4226ee" ns3:_="">
    <xsd:import namespace="5aaee22c-29d9-4ef6-b099-92857a0980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aee22c-29d9-4ef6-b099-92857a098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52BEEF-EFCD-429E-9A4F-506801785A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aee22c-29d9-4ef6-b099-92857a0980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A85F5C-B154-43B0-AC39-7BE936DD4A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0F3E95-E55F-408A-8875-C71EA219B14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36822</TotalTime>
  <Words>211</Words>
  <Application>Microsoft Office PowerPoint</Application>
  <PresentationFormat>A4 Paper (210x297 mm)</PresentationFormat>
  <Paragraphs>64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Overpass Heavy</vt:lpstr>
      <vt:lpstr>Wingdings</vt:lpstr>
      <vt:lpstr>Blank</vt:lpstr>
      <vt:lpstr>Business Summary and Technology Overview</vt:lpstr>
      <vt:lpstr>Building a sales deck and reports can be complex…</vt:lpstr>
      <vt:lpstr>… and Full of Self-Imposed Sales Friction</vt:lpstr>
      <vt:lpstr>Presalytics simplifies content creation and real-time updates</vt:lpstr>
      <vt:lpstr>How Presalytics Works</vt:lpstr>
      <vt:lpstr>Presalytics’ Data is a Training Set for an AI That Can Make  Current Generation Analytics Platforms Obsolete</vt:lpstr>
    </vt:vector>
  </TitlesOfParts>
  <Company>Booz &amp;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Hannegan, Kevin</dc:creator>
  <cp:lastModifiedBy>Kevin Hannegan</cp:lastModifiedBy>
  <cp:revision>740</cp:revision>
  <cp:lastPrinted>2013-01-28T07:08:46Z</cp:lastPrinted>
  <dcterms:created xsi:type="dcterms:W3CDTF">2012-12-10T21:53:02Z</dcterms:created>
  <dcterms:modified xsi:type="dcterms:W3CDTF">2022-02-05T18:18:19Z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0x010100C9C6C773B2332A48BF935BDE942B23E2</vt:lpwstr>
  </property>
</Properties>
</file>