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93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62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64FF-DB9B-47A5-B96F-637DF894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11744636" cy="716400"/>
          </a:xfrm>
        </p:spPr>
        <p:txBody>
          <a:bodyPr/>
          <a:lstStyle/>
          <a:p>
            <a:r>
              <a:rPr lang="en-US" dirty="0"/>
              <a:t>Presalytics simplifies content creation and real-time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4F4E-9E92-4315-8912-FBEA51E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F0CD6-DED0-4ABE-813E-45BC7BD1D46E}"/>
              </a:ext>
            </a:extLst>
          </p:cNvPr>
          <p:cNvSpPr/>
          <p:nvPr/>
        </p:nvSpPr>
        <p:spPr>
          <a:xfrm>
            <a:off x="123825" y="1396401"/>
            <a:ext cx="1758260" cy="137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3227B5-8C43-41F9-B0EF-EFE7E3602CDC}"/>
              </a:ext>
            </a:extLst>
          </p:cNvPr>
          <p:cNvSpPr/>
          <p:nvPr/>
        </p:nvSpPr>
        <p:spPr>
          <a:xfrm>
            <a:off x="123825" y="2847974"/>
            <a:ext cx="1758260" cy="174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08E1A2-4355-4797-B3C2-D8A6FCD938A6}"/>
              </a:ext>
            </a:extLst>
          </p:cNvPr>
          <p:cNvSpPr/>
          <p:nvPr/>
        </p:nvSpPr>
        <p:spPr>
          <a:xfrm>
            <a:off x="123825" y="4687232"/>
            <a:ext cx="1758260" cy="1675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F1220-A6A0-4C80-B5B7-CB69024B08C8}"/>
              </a:ext>
            </a:extLst>
          </p:cNvPr>
          <p:cNvSpPr txBox="1"/>
          <p:nvPr/>
        </p:nvSpPr>
        <p:spPr>
          <a:xfrm>
            <a:off x="315718" y="1495091"/>
            <a:ext cx="1374474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Old Sales Decks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AC7CBD-A98F-4392-8AD8-BCC2D8F54284}"/>
              </a:ext>
            </a:extLst>
          </p:cNvPr>
          <p:cNvSpPr txBox="1"/>
          <p:nvPr/>
        </p:nvSpPr>
        <p:spPr>
          <a:xfrm>
            <a:off x="433611" y="2884048"/>
            <a:ext cx="1138688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BI Tools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DEE6C-9AD7-4D8B-B1A2-7EE14B5646F5}"/>
              </a:ext>
            </a:extLst>
          </p:cNvPr>
          <p:cNvSpPr txBox="1"/>
          <p:nvPr/>
        </p:nvSpPr>
        <p:spPr>
          <a:xfrm>
            <a:off x="6202931" y="4152456"/>
            <a:ext cx="1109932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Salesperson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4016782A-9D99-433B-9CC4-EF56F5228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4" y="3146938"/>
            <a:ext cx="914400" cy="9865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AC179A8-66B1-474B-8B46-83BAFCCC08F2}"/>
              </a:ext>
            </a:extLst>
          </p:cNvPr>
          <p:cNvSpPr txBox="1"/>
          <p:nvPr/>
        </p:nvSpPr>
        <p:spPr>
          <a:xfrm>
            <a:off x="350980" y="4687232"/>
            <a:ext cx="1303950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Data Warehouse</a:t>
            </a:r>
          </a:p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And Code</a:t>
            </a: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2B5DA6-C34E-431D-B1FE-2B337DA21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801019"/>
            <a:ext cx="1221412" cy="339421"/>
          </a:xfrm>
          <a:prstGeom prst="rect">
            <a:avLst/>
          </a:prstGeom>
        </p:spPr>
      </p:pic>
      <p:pic>
        <p:nvPicPr>
          <p:cNvPr id="48" name="Picture 4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F433F61-3572-4523-A467-4515C2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8"/>
          <a:stretch/>
        </p:blipFill>
        <p:spPr>
          <a:xfrm>
            <a:off x="492376" y="4064265"/>
            <a:ext cx="1021159" cy="484956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24F7E5D2-121C-4853-B8F1-4F7857782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3" y="3233764"/>
            <a:ext cx="1176984" cy="244770"/>
          </a:xfrm>
          <a:prstGeom prst="rect">
            <a:avLst/>
          </a:prstGeom>
        </p:spPr>
      </p:pic>
      <p:pic>
        <p:nvPicPr>
          <p:cNvPr id="50" name="Picture 2" descr="Dojo, Domo Community">
            <a:extLst>
              <a:ext uri="{FF2B5EF4-FFF2-40B4-BE49-F238E27FC236}">
                <a16:creationId xmlns:a16="http://schemas.microsoft.com/office/drawing/2014/main" id="{510E7DCE-6529-4A86-8C86-F7AE3AD9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0" y="3590749"/>
            <a:ext cx="479010" cy="4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clock&#10;&#10;Description automatically generated">
            <a:extLst>
              <a:ext uri="{FF2B5EF4-FFF2-40B4-BE49-F238E27FC236}">
                <a16:creationId xmlns:a16="http://schemas.microsoft.com/office/drawing/2014/main" id="{E7E5BBE8-CC68-4ACD-A184-35C193347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0" y="5157750"/>
            <a:ext cx="568630" cy="56863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D69C2CD-BD18-4524-9F89-BDE002BCEC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726" y="5886974"/>
            <a:ext cx="1306459" cy="385885"/>
          </a:xfrm>
          <a:prstGeom prst="rect">
            <a:avLst/>
          </a:prstGeom>
        </p:spPr>
      </p:pic>
      <p:pic>
        <p:nvPicPr>
          <p:cNvPr id="53" name="Picture 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80736A-5BE7-49B7-980E-5043CD85DD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03" y="3211168"/>
            <a:ext cx="953413" cy="953413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08E48004-F19B-4879-8BBA-7960898ABE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2091460"/>
            <a:ext cx="605739" cy="58303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E9F3F2-5F19-4EBE-B172-32A42B67F14B}"/>
              </a:ext>
            </a:extLst>
          </p:cNvPr>
          <p:cNvCxnSpPr>
            <a:cxnSpLocks/>
          </p:cNvCxnSpPr>
          <p:nvPr/>
        </p:nvCxnSpPr>
        <p:spPr>
          <a:xfrm flipV="1">
            <a:off x="1970852" y="4314825"/>
            <a:ext cx="914400" cy="136695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0FB08-7991-4986-B798-90F4D2B80925}"/>
              </a:ext>
            </a:extLst>
          </p:cNvPr>
          <p:cNvCxnSpPr>
            <a:cxnSpLocks/>
          </p:cNvCxnSpPr>
          <p:nvPr/>
        </p:nvCxnSpPr>
        <p:spPr>
          <a:xfrm>
            <a:off x="5288531" y="3687875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988AC-A601-4D54-AC5E-C3B987F4A2C9}"/>
              </a:ext>
            </a:extLst>
          </p:cNvPr>
          <p:cNvCxnSpPr>
            <a:cxnSpLocks/>
          </p:cNvCxnSpPr>
          <p:nvPr/>
        </p:nvCxnSpPr>
        <p:spPr>
          <a:xfrm>
            <a:off x="1970852" y="2165631"/>
            <a:ext cx="914400" cy="806169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1A955F-81C3-4BF7-B472-7FF3AE182754}"/>
              </a:ext>
            </a:extLst>
          </p:cNvPr>
          <p:cNvCxnSpPr>
            <a:cxnSpLocks/>
          </p:cNvCxnSpPr>
          <p:nvPr/>
        </p:nvCxnSpPr>
        <p:spPr>
          <a:xfrm>
            <a:off x="7312862" y="3645061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01AC1BA-3809-4CA8-A759-07D6DC329887}"/>
              </a:ext>
            </a:extLst>
          </p:cNvPr>
          <p:cNvSpPr txBox="1"/>
          <p:nvPr/>
        </p:nvSpPr>
        <p:spPr>
          <a:xfrm>
            <a:off x="8339744" y="4193323"/>
            <a:ext cx="1109932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C89E4-922B-438A-8C54-DD4EECD920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06" y="3390432"/>
            <a:ext cx="2171700" cy="59488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7730CF-457D-4B87-8CB2-9F57C39B167F}"/>
              </a:ext>
            </a:extLst>
          </p:cNvPr>
          <p:cNvCxnSpPr>
            <a:cxnSpLocks/>
          </p:cNvCxnSpPr>
          <p:nvPr/>
        </p:nvCxnSpPr>
        <p:spPr>
          <a:xfrm>
            <a:off x="1970852" y="3687875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DD8EC-F0C1-4831-8C2E-A773322DEEF8}"/>
              </a:ext>
            </a:extLst>
          </p:cNvPr>
          <p:cNvGrpSpPr/>
          <p:nvPr/>
        </p:nvGrpSpPr>
        <p:grpSpPr>
          <a:xfrm>
            <a:off x="3294345" y="1481533"/>
            <a:ext cx="3674350" cy="1116860"/>
            <a:chOff x="4721441" y="4938791"/>
            <a:chExt cx="4890559" cy="135140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3A8F88E-88D9-4B38-A694-EBED33B94719}"/>
                </a:ext>
              </a:extLst>
            </p:cNvPr>
            <p:cNvSpPr/>
            <p:nvPr/>
          </p:nvSpPr>
          <p:spPr>
            <a:xfrm>
              <a:off x="5057253" y="5329800"/>
              <a:ext cx="4554747" cy="960392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lt"/>
                </a:rPr>
                <a:t>Sales Support and Business Analysts Now Automated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4641B1-CD52-4754-8B81-7FFD2D7CC716}"/>
                </a:ext>
              </a:extLst>
            </p:cNvPr>
            <p:cNvSpPr/>
            <p:nvPr/>
          </p:nvSpPr>
          <p:spPr>
            <a:xfrm>
              <a:off x="4721441" y="4938791"/>
              <a:ext cx="594360" cy="59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D2B175-7044-4663-811E-7A94BFD73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363" y="5046392"/>
              <a:ext cx="438819" cy="34342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062190-FBAC-4C16-9D94-53C743E1A979}"/>
              </a:ext>
            </a:extLst>
          </p:cNvPr>
          <p:cNvGrpSpPr/>
          <p:nvPr/>
        </p:nvGrpSpPr>
        <p:grpSpPr>
          <a:xfrm>
            <a:off x="7538922" y="1418124"/>
            <a:ext cx="1666992" cy="1485513"/>
            <a:chOff x="7154846" y="4877187"/>
            <a:chExt cx="1666992" cy="14855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5D264-4160-49C4-A555-A565CDDB8707}"/>
                </a:ext>
              </a:extLst>
            </p:cNvPr>
            <p:cNvSpPr txBox="1"/>
            <p:nvPr/>
          </p:nvSpPr>
          <p:spPr>
            <a:xfrm>
              <a:off x="7187618" y="5348671"/>
              <a:ext cx="1634220" cy="58695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Internal Sales Friction</a:t>
              </a:r>
            </a:p>
          </p:txBody>
        </p:sp>
        <p:sp>
          <p:nvSpPr>
            <p:cNvPr id="5" name="&quot;Not Allowed&quot; Symbol 4">
              <a:extLst>
                <a:ext uri="{FF2B5EF4-FFF2-40B4-BE49-F238E27FC236}">
                  <a16:creationId xmlns:a16="http://schemas.microsoft.com/office/drawing/2014/main" id="{6178A4AA-6BE1-44B0-A442-BE3B03659879}"/>
                </a:ext>
              </a:extLst>
            </p:cNvPr>
            <p:cNvSpPr/>
            <p:nvPr/>
          </p:nvSpPr>
          <p:spPr>
            <a:xfrm>
              <a:off x="7154846" y="4877187"/>
              <a:ext cx="1666992" cy="1485513"/>
            </a:xfrm>
            <a:prstGeom prst="noSmoking">
              <a:avLst/>
            </a:prstGeom>
            <a:solidFill>
              <a:srgbClr val="EC555C">
                <a:alpha val="27059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17B4435-6677-4959-9974-5DB498E9F9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90" y="4719240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1A8E99-217C-48B9-B690-875771BA5B47}"/>
              </a:ext>
            </a:extLst>
          </p:cNvPr>
          <p:cNvSpPr txBox="1"/>
          <p:nvPr/>
        </p:nvSpPr>
        <p:spPr>
          <a:xfrm>
            <a:off x="5820734" y="5845155"/>
            <a:ext cx="1966313" cy="51733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Real-time Interaction and Analytics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1BF01C-D060-41A2-9439-0F8000C352D9}"/>
              </a:ext>
            </a:extLst>
          </p:cNvPr>
          <p:cNvGrpSpPr/>
          <p:nvPr/>
        </p:nvGrpSpPr>
        <p:grpSpPr>
          <a:xfrm>
            <a:off x="4076525" y="4126450"/>
            <a:ext cx="2072993" cy="1177070"/>
            <a:chOff x="4076525" y="4126450"/>
            <a:chExt cx="2072993" cy="117707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F81C00-4B48-4000-9F25-FA61500CD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525" y="4126450"/>
              <a:ext cx="0" cy="117707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E1B347-E8E0-4DE0-994E-CFA3F84C9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525" y="5284976"/>
              <a:ext cx="2072993" cy="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B7F7E3-E3EA-45CF-A900-C4D44098AF3B}"/>
              </a:ext>
            </a:extLst>
          </p:cNvPr>
          <p:cNvGrpSpPr/>
          <p:nvPr/>
        </p:nvGrpSpPr>
        <p:grpSpPr>
          <a:xfrm>
            <a:off x="7372269" y="4657169"/>
            <a:ext cx="1522441" cy="635615"/>
            <a:chOff x="7372269" y="4657169"/>
            <a:chExt cx="1522441" cy="63561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EF61D4-25A0-4106-9D99-0BC98F29A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269" y="5284976"/>
              <a:ext cx="1522441" cy="0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EE63B8D-1DEA-4839-99F2-337C0A5451CD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8894710" y="4657169"/>
              <a:ext cx="0" cy="635615"/>
            </a:xfrm>
            <a:prstGeom prst="straightConnector1">
              <a:avLst/>
            </a:prstGeom>
            <a:ln w="41275"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100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34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Presalytics simplifies content creation and real-time updates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