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6"/>
  </p:notesMasterIdLst>
  <p:handoutMasterIdLst>
    <p:handoutMasterId r:id="rId7"/>
  </p:handoutMasterIdLst>
  <p:sldIdLst>
    <p:sldId id="391" r:id="rId5"/>
  </p:sldIdLst>
  <p:sldSz cx="9906000" cy="6858000" type="A4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55C"/>
    <a:srgbClr val="FCB410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6BA21-369A-4FFA-B022-D24B1CC4DAB7}" v="25" dt="2021-01-06T18:53:56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3" d="100"/>
          <a:sy n="83" d="100"/>
        </p:scale>
        <p:origin x="1098" y="30"/>
      </p:cViewPr>
      <p:guideLst>
        <p:guide orient="horz" pos="187"/>
        <p:guide orient="horz" pos="1824"/>
        <p:guide pos="6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96291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88FEFA-2755-4198-B80C-EDE7A17DE2FD}"/>
              </a:ext>
            </a:extLst>
          </p:cNvPr>
          <p:cNvSpPr/>
          <p:nvPr/>
        </p:nvSpPr>
        <p:spPr>
          <a:xfrm>
            <a:off x="5102002" y="1368650"/>
            <a:ext cx="4349487" cy="4720957"/>
          </a:xfrm>
          <a:prstGeom prst="roundRect">
            <a:avLst>
              <a:gd name="adj" fmla="val 84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>
            <a:no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+mj-lt"/>
              </a:rPr>
              <a:t>presalytics.io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055A9-A4C6-44C7-A9A6-153B5C35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Presalytics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7D8A6-A2D2-4876-AFC4-616A6988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0</a:t>
            </a:fld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60C7FC-129E-4F20-BF31-A612695EE5D8}"/>
              </a:ext>
            </a:extLst>
          </p:cNvPr>
          <p:cNvSpPr/>
          <p:nvPr/>
        </p:nvSpPr>
        <p:spPr>
          <a:xfrm rot="17727165">
            <a:off x="8957060" y="2105092"/>
            <a:ext cx="355883" cy="53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35DD5-781C-4856-93D8-27C53E288A42}"/>
              </a:ext>
            </a:extLst>
          </p:cNvPr>
          <p:cNvSpPr txBox="1"/>
          <p:nvPr/>
        </p:nvSpPr>
        <p:spPr>
          <a:xfrm>
            <a:off x="202071" y="3149256"/>
            <a:ext cx="3368268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Existing Sales Content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258100-5F0A-40E8-95FF-3219442BA69A}"/>
              </a:ext>
            </a:extLst>
          </p:cNvPr>
          <p:cNvSpPr txBox="1"/>
          <p:nvPr/>
        </p:nvSpPr>
        <p:spPr>
          <a:xfrm>
            <a:off x="202071" y="5515000"/>
            <a:ext cx="3368268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Databases, Analyses &amp; Apps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88B21A-AB87-4426-98F7-E87DEA8A46A5}"/>
              </a:ext>
            </a:extLst>
          </p:cNvPr>
          <p:cNvGrpSpPr/>
          <p:nvPr/>
        </p:nvGrpSpPr>
        <p:grpSpPr>
          <a:xfrm>
            <a:off x="444062" y="4443233"/>
            <a:ext cx="2884287" cy="961595"/>
            <a:chOff x="377559" y="4726400"/>
            <a:chExt cx="2884287" cy="961595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2812EC51-8FC8-4B71-9B4A-E7C85A2F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47" y="4760321"/>
              <a:ext cx="914400" cy="914400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B644E7BC-5A26-4793-AE36-26BAC530B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446" y="4773595"/>
              <a:ext cx="914400" cy="914400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05CFC174-223F-4B0D-91D8-1F36FCC1F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59" y="4726400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29F4A75-B168-4FE6-A18A-8B820C5F6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17" y="1569940"/>
            <a:ext cx="1371600" cy="1371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78BCBAC-075A-431E-88A7-35FB4B1DAC7D}"/>
              </a:ext>
            </a:extLst>
          </p:cNvPr>
          <p:cNvGrpSpPr/>
          <p:nvPr/>
        </p:nvGrpSpPr>
        <p:grpSpPr>
          <a:xfrm>
            <a:off x="411483" y="2020488"/>
            <a:ext cx="2949444" cy="919665"/>
            <a:chOff x="377559" y="2020488"/>
            <a:chExt cx="2949444" cy="919665"/>
          </a:xfrm>
        </p:grpSpPr>
        <p:pic>
          <p:nvPicPr>
            <p:cNvPr id="19" name="Picture 18" descr="A picture containing building, window, drawing&#10;&#10;Description automatically generated">
              <a:extLst>
                <a:ext uri="{FF2B5EF4-FFF2-40B4-BE49-F238E27FC236}">
                  <a16:creationId xmlns:a16="http://schemas.microsoft.com/office/drawing/2014/main" id="{5D3A5BF9-F3E3-4EDE-92C6-3A3DA9ECC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603" y="2025753"/>
              <a:ext cx="914400" cy="914400"/>
            </a:xfrm>
            <a:prstGeom prst="rect">
              <a:avLst/>
            </a:prstGeom>
          </p:spPr>
        </p:pic>
        <p:pic>
          <p:nvPicPr>
            <p:cNvPr id="21" name="Picture 2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E7BDC95-4E28-4234-BC59-2FED69B52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047" y="2020488"/>
              <a:ext cx="914400" cy="914400"/>
            </a:xfrm>
            <a:prstGeom prst="rect">
              <a:avLst/>
            </a:prstGeom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9ED4902-BF7B-4CF3-B248-B8758EAF5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59" y="2020488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3F875963-09C7-42F4-A17D-D7BB2FCBB6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1" y="1659152"/>
            <a:ext cx="1781298" cy="1371600"/>
          </a:xfrm>
          <a:prstGeom prst="rect">
            <a:avLst/>
          </a:prstGeom>
        </p:spPr>
      </p:pic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8C6CF609-4B29-4935-8716-B806BA7647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17" y="3540659"/>
            <a:ext cx="1371600" cy="13716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434485A-7AE0-459E-BE98-09BF91041477}"/>
              </a:ext>
            </a:extLst>
          </p:cNvPr>
          <p:cNvSpPr txBox="1"/>
          <p:nvPr/>
        </p:nvSpPr>
        <p:spPr>
          <a:xfrm>
            <a:off x="5724398" y="3070732"/>
            <a:ext cx="806337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AI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A3A5FE-7A38-4222-8DE7-A3F1D8803497}"/>
              </a:ext>
            </a:extLst>
          </p:cNvPr>
          <p:cNvSpPr txBox="1"/>
          <p:nvPr/>
        </p:nvSpPr>
        <p:spPr>
          <a:xfrm>
            <a:off x="5244587" y="4953224"/>
            <a:ext cx="1728458" cy="83317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Auto-Refresh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558A9B-05A6-429D-92CE-3250E58E719D}"/>
              </a:ext>
            </a:extLst>
          </p:cNvPr>
          <p:cNvSpPr txBox="1"/>
          <p:nvPr/>
        </p:nvSpPr>
        <p:spPr>
          <a:xfrm>
            <a:off x="7041932" y="3004756"/>
            <a:ext cx="2300577" cy="586957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Interactive</a:t>
            </a:r>
          </a:p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Content Library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69A314-CFF8-4C97-9297-E605FC194AA8}"/>
              </a:ext>
            </a:extLst>
          </p:cNvPr>
          <p:cNvCxnSpPr>
            <a:cxnSpLocks/>
          </p:cNvCxnSpPr>
          <p:nvPr/>
        </p:nvCxnSpPr>
        <p:spPr>
          <a:xfrm>
            <a:off x="3673049" y="2370906"/>
            <a:ext cx="1143000" cy="18569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A6557A-EE63-47F6-926E-F8FD40C8069E}"/>
              </a:ext>
            </a:extLst>
          </p:cNvPr>
          <p:cNvCxnSpPr>
            <a:cxnSpLocks/>
          </p:cNvCxnSpPr>
          <p:nvPr/>
        </p:nvCxnSpPr>
        <p:spPr>
          <a:xfrm flipV="1">
            <a:off x="3673049" y="4570002"/>
            <a:ext cx="1143000" cy="36435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drawing, food, light&#10;&#10;Description automatically generated">
            <a:extLst>
              <a:ext uri="{FF2B5EF4-FFF2-40B4-BE49-F238E27FC236}">
                <a16:creationId xmlns:a16="http://schemas.microsoft.com/office/drawing/2014/main" id="{14A734CC-F3E6-4D3B-9C26-B6A7A218DF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67" y="3555186"/>
            <a:ext cx="1680180" cy="16801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88961C-A165-4DA7-87E5-BBB53983EF85}"/>
              </a:ext>
            </a:extLst>
          </p:cNvPr>
          <p:cNvSpPr txBox="1"/>
          <p:nvPr/>
        </p:nvSpPr>
        <p:spPr>
          <a:xfrm>
            <a:off x="7200799" y="4953224"/>
            <a:ext cx="1901304" cy="586957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CRM Integration</a:t>
            </a:r>
          </a:p>
        </p:txBody>
      </p:sp>
    </p:spTree>
    <p:extLst>
      <p:ext uri="{BB962C8B-B14F-4D97-AF65-F5344CB8AC3E}">
        <p14:creationId xmlns:p14="http://schemas.microsoft.com/office/powerpoint/2010/main" val="15659870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6" ma:contentTypeDescription="Create a new document." ma:contentTypeScope="" ma:versionID="2d7f37d78298ec1148cc3793183ddb29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6e87f5fb667bf35e7c45929ecd4226ee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52BEEF-EFCD-429E-9A4F-506801785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0F3E95-E55F-408A-8875-C71EA219B14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36822</TotalTime>
  <Words>22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Overpass Heavy</vt:lpstr>
      <vt:lpstr>Wingdings</vt:lpstr>
      <vt:lpstr>Blank</vt:lpstr>
      <vt:lpstr>How Presalytics Works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741</cp:revision>
  <cp:lastPrinted>2013-01-28T07:08:46Z</cp:lastPrinted>
  <dcterms:created xsi:type="dcterms:W3CDTF">2012-12-10T21:53:02Z</dcterms:created>
  <dcterms:modified xsi:type="dcterms:W3CDTF">2022-02-05T18:45:04Z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