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94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C"/>
    <a:srgbClr val="FCB410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BA21-369A-4FFA-B022-D24B1CC4DAB7}" v="25" dt="2021-01-06T18:53:56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3" d="100"/>
          <a:sy n="83" d="100"/>
        </p:scale>
        <p:origin x="1098" y="30"/>
      </p:cViewPr>
      <p:guideLst>
        <p:guide orient="horz" pos="187"/>
        <p:guide orient="horz" pos="1824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A29350-0F55-4C2E-A5EA-128E9B8ABA1F}"/>
              </a:ext>
            </a:extLst>
          </p:cNvPr>
          <p:cNvSpPr/>
          <p:nvPr/>
        </p:nvSpPr>
        <p:spPr>
          <a:xfrm>
            <a:off x="2128486" y="1562100"/>
            <a:ext cx="5866319" cy="293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2DC96-9086-4457-9DC2-B7C2C826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9" y="594000"/>
            <a:ext cx="11403524" cy="716400"/>
          </a:xfrm>
        </p:spPr>
        <p:txBody>
          <a:bodyPr/>
          <a:lstStyle/>
          <a:p>
            <a:r>
              <a:rPr lang="en-US" dirty="0"/>
              <a:t>Presalytics’ Data is a Training Set for an AI That Can Make </a:t>
            </a:r>
            <a:br>
              <a:rPr lang="en-US" dirty="0"/>
            </a:br>
            <a:r>
              <a:rPr lang="en-US" dirty="0"/>
              <a:t>Current Generation Analytics Platforms Obsolete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2A66E-2834-42A0-AFAD-BFA1760A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BA42A-22FF-484C-AB84-CE942B2FBF6A}"/>
              </a:ext>
            </a:extLst>
          </p:cNvPr>
          <p:cNvSpPr txBox="1"/>
          <p:nvPr/>
        </p:nvSpPr>
        <p:spPr>
          <a:xfrm>
            <a:off x="1119533" y="4802146"/>
            <a:ext cx="2372683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Proprietary Training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7153-D5B3-40E2-9EA7-341BA918DA65}"/>
              </a:ext>
            </a:extLst>
          </p:cNvPr>
          <p:cNvSpPr txBox="1"/>
          <p:nvPr/>
        </p:nvSpPr>
        <p:spPr>
          <a:xfrm>
            <a:off x="3240651" y="1646270"/>
            <a:ext cx="3641989" cy="7408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AI Network Architecture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4AD69-20D4-440A-BDEE-66CABF7D6D94}"/>
              </a:ext>
            </a:extLst>
          </p:cNvPr>
          <p:cNvSpPr txBox="1"/>
          <p:nvPr/>
        </p:nvSpPr>
        <p:spPr>
          <a:xfrm>
            <a:off x="8059134" y="1646270"/>
            <a:ext cx="1699014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Model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79C94-7C68-4A8E-AB5D-BEBD2B041775}"/>
              </a:ext>
            </a:extLst>
          </p:cNvPr>
          <p:cNvSpPr txBox="1"/>
          <p:nvPr/>
        </p:nvSpPr>
        <p:spPr>
          <a:xfrm>
            <a:off x="6275316" y="4802146"/>
            <a:ext cx="1699014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User Supervision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EA9C0-A49D-4CAE-976A-58C561C690FC}"/>
              </a:ext>
            </a:extLst>
          </p:cNvPr>
          <p:cNvSpPr/>
          <p:nvPr/>
        </p:nvSpPr>
        <p:spPr>
          <a:xfrm>
            <a:off x="595834" y="5129489"/>
            <a:ext cx="3545513" cy="94979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User Generated Analytical Content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Slides, charts and graphs annotated with explanations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9C653-0811-4158-88A4-36D1B842EDD2}"/>
              </a:ext>
            </a:extLst>
          </p:cNvPr>
          <p:cNvSpPr txBox="1"/>
          <p:nvPr/>
        </p:nvSpPr>
        <p:spPr>
          <a:xfrm>
            <a:off x="190760" y="1646270"/>
            <a:ext cx="1905561" cy="309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Model Inputs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CF2E14-3F20-4100-853D-F1162E880314}"/>
              </a:ext>
            </a:extLst>
          </p:cNvPr>
          <p:cNvSpPr/>
          <p:nvPr/>
        </p:nvSpPr>
        <p:spPr>
          <a:xfrm>
            <a:off x="5713729" y="5129489"/>
            <a:ext cx="2798468" cy="9497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User Feedback</a:t>
            </a:r>
            <a:br>
              <a:rPr lang="en-US" sz="1200" b="1" dirty="0">
                <a:solidFill>
                  <a:schemeClr val="bg1"/>
                </a:solidFill>
                <a:latin typeface="+mn-lt"/>
              </a:rPr>
            </a:br>
            <a:r>
              <a:rPr lang="en-US" sz="1000" i="1" dirty="0">
                <a:solidFill>
                  <a:schemeClr val="bg1"/>
                </a:solidFill>
                <a:latin typeface="+mn-lt"/>
              </a:rPr>
              <a:t>User-provided metadata to improve model performance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B3961D-71B1-49EC-AC19-C66DD6B3EC71}"/>
              </a:ext>
            </a:extLst>
          </p:cNvPr>
          <p:cNvSpPr/>
          <p:nvPr/>
        </p:nvSpPr>
        <p:spPr>
          <a:xfrm>
            <a:off x="2368590" y="3369146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Database Record Association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DDD379-0419-416C-BCD9-24E3C6A2587B}"/>
              </a:ext>
            </a:extLst>
          </p:cNvPr>
          <p:cNvSpPr/>
          <p:nvPr/>
        </p:nvSpPr>
        <p:spPr>
          <a:xfrm>
            <a:off x="4293377" y="2104879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Topic Classification to Narrative Archetype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5AD93-B326-4822-93E6-72D39B5B374B}"/>
              </a:ext>
            </a:extLst>
          </p:cNvPr>
          <p:cNvSpPr/>
          <p:nvPr/>
        </p:nvSpPr>
        <p:spPr>
          <a:xfrm>
            <a:off x="4293378" y="3370498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Trend Identification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5ACA98-AAC1-4D39-B6BF-68C1F4A48158}"/>
              </a:ext>
            </a:extLst>
          </p:cNvPr>
          <p:cNvSpPr/>
          <p:nvPr/>
        </p:nvSpPr>
        <p:spPr>
          <a:xfrm>
            <a:off x="6216936" y="2712797"/>
            <a:ext cx="1508760" cy="898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Visualization Recommendation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</a:rPr>
              <a:t>Engine</a:t>
            </a:r>
          </a:p>
        </p:txBody>
      </p: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4768094E-1E5A-45B3-BDBA-3AB858B1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6" y="3400804"/>
            <a:ext cx="847330" cy="8473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F64A2E5-3E7E-461D-89B8-BF9324FB0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61" y="2245570"/>
            <a:ext cx="617286" cy="6172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547242-53E5-49B9-B950-C82FECEE0C1D}"/>
              </a:ext>
            </a:extLst>
          </p:cNvPr>
          <p:cNvSpPr txBox="1"/>
          <p:nvPr/>
        </p:nvSpPr>
        <p:spPr>
          <a:xfrm>
            <a:off x="615576" y="2865900"/>
            <a:ext cx="1007915" cy="402291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Current User 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Document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3A0BE-D584-4475-B8BC-BC98ECE68352}"/>
              </a:ext>
            </a:extLst>
          </p:cNvPr>
          <p:cNvSpPr txBox="1"/>
          <p:nvPr/>
        </p:nvSpPr>
        <p:spPr>
          <a:xfrm>
            <a:off x="528025" y="4229945"/>
            <a:ext cx="1207503" cy="556179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User Databases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(e.g., CRM, ERP)</a:t>
            </a:r>
          </a:p>
        </p:txBody>
      </p:sp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25FE52-8C16-48ED-81C8-DF68AEC9B0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55" y="2677102"/>
            <a:ext cx="953413" cy="953413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E2E48D3-D3F6-4B06-A003-E6ADC3B0FA9D}"/>
              </a:ext>
            </a:extLst>
          </p:cNvPr>
          <p:cNvCxnSpPr>
            <a:stCxn id="27" idx="3"/>
            <a:endCxn id="18" idx="0"/>
          </p:cNvCxnSpPr>
          <p:nvPr/>
        </p:nvCxnSpPr>
        <p:spPr>
          <a:xfrm>
            <a:off x="1431547" y="2554213"/>
            <a:ext cx="1691423" cy="814933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FBBA3A-BA08-46FD-9F6C-373A4EA7F965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>
            <a:off x="1431547" y="2554213"/>
            <a:ext cx="2861830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E3ECED8-DB81-4830-B10A-D617EFFD70B5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802137" y="2554213"/>
            <a:ext cx="414799" cy="607918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E521EBD-509E-44CD-B7C4-1AE20619353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5802138" y="3162131"/>
            <a:ext cx="414798" cy="657701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59B872-F176-4C6D-A283-E04367D85F3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877350" y="3818480"/>
            <a:ext cx="416028" cy="13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01178F-E241-4A06-96D4-C5206058BA03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 flipV="1">
            <a:off x="1594916" y="3818480"/>
            <a:ext cx="773674" cy="598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437772-5A32-4DCE-AAC3-D0980658FE1D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7725696" y="3153809"/>
            <a:ext cx="696259" cy="83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D64689-9043-427D-AEBA-24F7EA44C1E8}"/>
              </a:ext>
            </a:extLst>
          </p:cNvPr>
          <p:cNvCxnSpPr>
            <a:cxnSpLocks/>
            <a:stCxn id="61" idx="2"/>
            <a:endCxn id="16" idx="3"/>
          </p:cNvCxnSpPr>
          <p:nvPr/>
        </p:nvCxnSpPr>
        <p:spPr>
          <a:xfrm rot="5400000">
            <a:off x="8027617" y="4727949"/>
            <a:ext cx="1361018" cy="39185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B391529-0946-41E2-855B-3AF7F95B6A16}"/>
              </a:ext>
            </a:extLst>
          </p:cNvPr>
          <p:cNvCxnSpPr>
            <a:stCxn id="16" idx="1"/>
            <a:endCxn id="11" idx="2"/>
          </p:cNvCxnSpPr>
          <p:nvPr/>
        </p:nvCxnSpPr>
        <p:spPr>
          <a:xfrm rot="10800000">
            <a:off x="5061647" y="4493397"/>
            <a:ext cx="652083" cy="111099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B74EC30-2BE3-40A4-A56D-93DFA91C01E3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4141347" y="4493397"/>
            <a:ext cx="920299" cy="1110990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395798E-28B4-4999-865E-2982B21657BA}"/>
              </a:ext>
            </a:extLst>
          </p:cNvPr>
          <p:cNvSpPr txBox="1"/>
          <p:nvPr/>
        </p:nvSpPr>
        <p:spPr>
          <a:xfrm>
            <a:off x="8239928" y="3687190"/>
            <a:ext cx="1328253" cy="556179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Novel Data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Visualizations </a:t>
            </a:r>
          </a:p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(e.g., charts, tables)</a:t>
            </a:r>
          </a:p>
        </p:txBody>
      </p:sp>
    </p:spTree>
    <p:extLst>
      <p:ext uri="{BB962C8B-B14F-4D97-AF65-F5344CB8AC3E}">
        <p14:creationId xmlns:p14="http://schemas.microsoft.com/office/powerpoint/2010/main" val="1056906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0F3E95-E55F-408A-8875-C71EA219B1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36822</TotalTime>
  <Words>93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Presalytics’ Data is a Training Set for an AI That Can Make  Current Generation Analytics Platforms Obsolete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741</cp:revision>
  <cp:lastPrinted>2013-01-28T07:08:46Z</cp:lastPrinted>
  <dcterms:created xsi:type="dcterms:W3CDTF">2012-12-10T21:53:02Z</dcterms:created>
  <dcterms:modified xsi:type="dcterms:W3CDTF">2022-02-05T18:21:05Z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