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7" r:id="rId4"/>
  </p:sldMasterIdLst>
  <p:notesMasterIdLst>
    <p:notesMasterId r:id="rId6"/>
  </p:notesMasterIdLst>
  <p:handoutMasterIdLst>
    <p:handoutMasterId r:id="rId7"/>
  </p:handoutMasterIdLst>
  <p:sldIdLst>
    <p:sldId id="375" r:id="rId5"/>
  </p:sldIdLst>
  <p:sldSz cx="9906000" cy="6858000" type="A4"/>
  <p:notesSz cx="7315200" cy="9601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">
          <p15:clr>
            <a:srgbClr val="A4A3A4"/>
          </p15:clr>
        </p15:guide>
        <p15:guide id="2" orient="horz" pos="1824" userDrawn="1">
          <p15:clr>
            <a:srgbClr val="A4A3A4"/>
          </p15:clr>
        </p15:guide>
        <p15:guide id="3" pos="6058">
          <p15:clr>
            <a:srgbClr val="A4A3A4"/>
          </p15:clr>
        </p15:guide>
        <p15:guide id="4" pos="4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" initials="R" lastIdx="8" clrIdx="0"/>
  <p:cmAuthor id="1" name="Hannegan, Kevin" initials="HK" lastIdx="6" clrIdx="1"/>
  <p:cmAuthor id="2" name="Hutchens, Robert" initials="RAH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0"/>
    <a:srgbClr val="EC555C"/>
    <a:srgbClr val="40BC86"/>
    <a:srgbClr val="199EC7"/>
    <a:srgbClr val="AFE06E"/>
    <a:srgbClr val="FCC8D3"/>
    <a:srgbClr val="BFBFBF"/>
    <a:srgbClr val="BA9CC5"/>
    <a:srgbClr val="D26308"/>
    <a:srgbClr val="F18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7" autoAdjust="0"/>
    <p:restoredTop sz="49043" autoAdjust="0"/>
  </p:normalViewPr>
  <p:slideViewPr>
    <p:cSldViewPr snapToGrid="0" snapToObjects="1">
      <p:cViewPr varScale="1">
        <p:scale>
          <a:sx n="86" d="100"/>
          <a:sy n="86" d="100"/>
        </p:scale>
        <p:origin x="1065" y="30"/>
      </p:cViewPr>
      <p:guideLst>
        <p:guide orient="horz" pos="187"/>
        <p:guide orient="horz" pos="1824"/>
        <p:guide pos="6058"/>
        <p:guide pos="4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-3324" y="-108"/>
      </p:cViewPr>
      <p:guideLst>
        <p:guide orient="horz" pos="3024"/>
        <p:guide pos="2304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FE58D5B-78F1-4B65-A934-E6DEE914AEC9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1AAD0CC-9878-47BC-99C7-871D35CED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85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6949D0-A891-461E-B94C-70BB503142AE}" type="datetimeFigureOut">
              <a:rPr lang="en-US" smtClean="0"/>
              <a:t>3/11/2020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ED52D87-CCCB-4897-8754-39643E4DF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8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(Full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827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3989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6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0004B9-E521-4CAA-9FE3-5D4362BE0C9C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00" y="2224800"/>
            <a:ext cx="5808000" cy="3607200"/>
          </a:xfrm>
        </p:spPr>
        <p:txBody>
          <a:bodyPr/>
          <a:lstStyle>
            <a:lvl1pPr>
              <a:lnSpc>
                <a:spcPct val="140000"/>
              </a:lnSpc>
              <a:defRPr sz="2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9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14681F-5D32-46EB-BBC9-7EE396399747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A9BF-57E3-4E6B-BA23-25D70C31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7" y="3992760"/>
            <a:ext cx="9334800" cy="716400"/>
          </a:xfrm>
          <a:noFill/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7C0A6-0E50-4FCF-8C28-83F84C4AE8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D3BE2-62EF-403A-BE67-922ECACE0B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94654"/>
            <a:ext cx="7391400" cy="20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5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569600"/>
            <a:ext cx="9324000" cy="4611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86864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906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210827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2B483-FA73-4502-AC48-6E132CE19E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6320622"/>
            <a:ext cx="2529840" cy="6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600" indent="-183600" algn="l" defTabSz="914400" rtl="0" eaLnBrk="1" latinLnBrk="0" hangingPunct="1">
        <a:spcBef>
          <a:spcPts val="192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6400" indent="-1728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8163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9138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75A5-24DE-4AFE-B02E-241B083E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Template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25CFB-8A86-4374-ADA3-B1690F7C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0</a:t>
            </a:fld>
            <a:endParaRPr lang="en-US" dirty="0"/>
          </a:p>
        </p:txBody>
      </p:sp>
      <p:graphicFrame>
        <p:nvGraphicFramePr>
          <p:cNvPr id="5" name="TableObjectExample">
            <a:extLst>
              <a:ext uri="{FF2B5EF4-FFF2-40B4-BE49-F238E27FC236}">
                <a16:creationId xmlns:a16="http://schemas.microsoft.com/office/drawing/2014/main" id="{C83DB686-BAF3-4BB2-84A9-27165763D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42437"/>
              </p:ext>
            </p:extLst>
          </p:nvPr>
        </p:nvGraphicFramePr>
        <p:xfrm>
          <a:off x="4234073" y="1074427"/>
          <a:ext cx="3849255" cy="49589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83085">
                  <a:extLst>
                    <a:ext uri="{9D8B030D-6E8A-4147-A177-3AD203B41FA5}">
                      <a16:colId xmlns:a16="http://schemas.microsoft.com/office/drawing/2014/main" val="2981421397"/>
                    </a:ext>
                  </a:extLst>
                </a:gridCol>
                <a:gridCol w="1283085">
                  <a:extLst>
                    <a:ext uri="{9D8B030D-6E8A-4147-A177-3AD203B41FA5}">
                      <a16:colId xmlns:a16="http://schemas.microsoft.com/office/drawing/2014/main" val="4098213281"/>
                    </a:ext>
                  </a:extLst>
                </a:gridCol>
                <a:gridCol w="1283085">
                  <a:extLst>
                    <a:ext uri="{9D8B030D-6E8A-4147-A177-3AD203B41FA5}">
                      <a16:colId xmlns:a16="http://schemas.microsoft.com/office/drawing/2014/main" val="3178792694"/>
                    </a:ext>
                  </a:extLst>
                </a:gridCol>
              </a:tblGrid>
              <a:tr h="450812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chemeClr val="tx1"/>
                          </a:solidFill>
                        </a:rPr>
                        <a:t>Fiscal Year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Enterprise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SMB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76128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2015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503158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515364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858549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188902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45596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569820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690329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22626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50878"/>
                  </a:ext>
                </a:extLst>
              </a:tr>
              <a:tr h="4508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9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06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5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fb&quot; g=&quot;fe&quot; b=&quot;7e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328"/>
</p:tagLst>
</file>

<file path=ppt/theme/theme1.xml><?xml version="1.0" encoding="utf-8"?>
<a:theme xmlns:a="http://schemas.openxmlformats.org/drawingml/2006/main" name="Blank">
  <a:themeElements>
    <a:clrScheme name="Presalytics">
      <a:dk1>
        <a:srgbClr val="000000"/>
      </a:dk1>
      <a:lt1>
        <a:srgbClr val="FFFFFF"/>
      </a:lt1>
      <a:dk2>
        <a:srgbClr val="199EC7"/>
      </a:dk2>
      <a:lt2>
        <a:srgbClr val="F8F9FA"/>
      </a:lt2>
      <a:accent1>
        <a:srgbClr val="199EC7"/>
      </a:accent1>
      <a:accent2>
        <a:srgbClr val="FCB410"/>
      </a:accent2>
      <a:accent3>
        <a:srgbClr val="EC555C"/>
      </a:accent3>
      <a:accent4>
        <a:srgbClr val="40BC86"/>
      </a:accent4>
      <a:accent5>
        <a:srgbClr val="1057FC"/>
      </a:accent5>
      <a:accent6>
        <a:srgbClr val="BFBFBF"/>
      </a:accent6>
      <a:hlink>
        <a:srgbClr val="1057FC"/>
      </a:hlink>
      <a:folHlink>
        <a:srgbClr val="868E96"/>
      </a:folHlink>
    </a:clrScheme>
    <a:fontScheme name="Presalytics">
      <a:majorFont>
        <a:latin typeface="Overpass Heav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>
        <a:noAutofit/>
      </a:bodyPr>
      <a:lstStyle>
        <a:defPPr algn="ctr">
          <a:defRPr sz="1200" dirty="0">
            <a:latin typeface="+mn-lt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>
          <a:defRPr sz="12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Grey 3">
      <a:srgbClr val="939393"/>
    </a:custClr>
    <a:custClr name="Grey 4">
      <a:srgbClr val="696969"/>
    </a:custClr>
    <a:custClr name="Green 1">
      <a:srgbClr val="DAF0A8"/>
    </a:custClr>
    <a:custClr name="Green 2">
      <a:srgbClr val="AFE06E"/>
    </a:custClr>
    <a:custClr name="Green 3">
      <a:srgbClr val="7DB935"/>
    </a:custClr>
    <a:custClr name="Green 4">
      <a:srgbClr val="608B2D"/>
    </a:custClr>
    <a:custClr name="Orange 1">
      <a:srgbClr val="F3CF74"/>
    </a:custClr>
    <a:custClr name="Orange 2">
      <a:srgbClr val="EFB643"/>
    </a:custClr>
    <a:custClr name="Orange 3">
      <a:srgbClr val="F18917"/>
    </a:custClr>
    <a:custClr name="Orange 4">
      <a:srgbClr val="D26308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C6C773B2332A48BF935BDE942B23E2" ma:contentTypeVersion="6" ma:contentTypeDescription="Create a new document." ma:contentTypeScope="" ma:versionID="2d7f37d78298ec1148cc3793183ddb29">
  <xsd:schema xmlns:xsd="http://www.w3.org/2001/XMLSchema" xmlns:xs="http://www.w3.org/2001/XMLSchema" xmlns:p="http://schemas.microsoft.com/office/2006/metadata/properties" xmlns:ns3="5aaee22c-29d9-4ef6-b099-92857a098042" targetNamespace="http://schemas.microsoft.com/office/2006/metadata/properties" ma:root="true" ma:fieldsID="6e87f5fb667bf35e7c45929ecd4226ee" ns3:_="">
    <xsd:import namespace="5aaee22c-29d9-4ef6-b099-92857a0980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aee22c-29d9-4ef6-b099-92857a098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52BEEF-EFCD-429E-9A4F-506801785A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aee22c-29d9-4ef6-b099-92857a098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A85F5C-B154-43B0-AC39-7BE936DD4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0F3E95-E55F-408A-8875-C71EA219B142}">
  <ds:schemaRefs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5aaee22c-29d9-4ef6-b099-92857a09804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36170</TotalTime>
  <Words>19</Words>
  <Application>Microsoft Office PowerPoint</Application>
  <PresentationFormat>A4 Paper (210x297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Overpass Heavy</vt:lpstr>
      <vt:lpstr>Wingdings</vt:lpstr>
      <vt:lpstr>Blank</vt:lpstr>
      <vt:lpstr>Table Template #2</vt:lpstr>
    </vt:vector>
  </TitlesOfParts>
  <Company>Booz &amp;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Hannegan, Kevin</dc:creator>
  <cp:lastModifiedBy>Kevin Hannegan</cp:lastModifiedBy>
  <cp:revision>693</cp:revision>
  <cp:lastPrinted>2013-01-28T07:08:46Z</cp:lastPrinted>
  <dcterms:created xsi:type="dcterms:W3CDTF">2012-12-10T21:53:02Z</dcterms:created>
  <dcterms:modified xsi:type="dcterms:W3CDTF">2020-03-11T16:04:09Z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0x010100C9C6C773B2332A48BF935BDE942B23E2</vt:lpwstr>
  </property>
</Properties>
</file>