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410" r:id="rId5"/>
    <p:sldId id="383" r:id="rId6"/>
    <p:sldId id="409" r:id="rId7"/>
    <p:sldId id="391" r:id="rId8"/>
    <p:sldId id="408" r:id="rId9"/>
    <p:sldId id="407" r:id="rId10"/>
    <p:sldId id="404" r:id="rId11"/>
    <p:sldId id="3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6327" autoAdjust="0"/>
  </p:normalViewPr>
  <p:slideViewPr>
    <p:cSldViewPr snapToGrid="0">
      <p:cViewPr varScale="1">
        <p:scale>
          <a:sx n="54" d="100"/>
          <a:sy n="54" d="100"/>
        </p:scale>
        <p:origin x="52" y="1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sz="5400" dirty="0"/>
              <a:t>Manuel Convolution: Image Processing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7B77D-DEDB-EACD-9B39-FDDB6CD01D17}"/>
              </a:ext>
            </a:extLst>
          </p:cNvPr>
          <p:cNvSpPr txBox="1"/>
          <p:nvPr/>
        </p:nvSpPr>
        <p:spPr>
          <a:xfrm>
            <a:off x="6309904" y="4161099"/>
            <a:ext cx="2104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Cassy Cormier</a:t>
            </a:r>
          </a:p>
          <a:p>
            <a:r>
              <a:rPr lang="en-US" dirty="0">
                <a:solidFill>
                  <a:schemeClr val="bg1"/>
                </a:solidFill>
              </a:rPr>
              <a:t>April 27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What is Convolution?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>
            <a:normAutofit/>
          </a:bodyPr>
          <a:lstStyle/>
          <a:p>
            <a:r>
              <a:rPr lang="en-US" dirty="0"/>
              <a:t>In mathematics, a convolution is the operation of two functions to produce a third modified function. </a:t>
            </a:r>
          </a:p>
          <a:p>
            <a:r>
              <a:rPr lang="en-US" dirty="0"/>
              <a:t>It helps detect edges, corners, patterns, and textures. </a:t>
            </a:r>
          </a:p>
          <a:p>
            <a:r>
              <a:rPr lang="en-US" dirty="0"/>
              <a:t>Commonly used in computer vision and CNNs.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C691C-318E-723B-7579-117901D71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870" y="3670511"/>
            <a:ext cx="3759393" cy="27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Connecting lines and dots illustration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3" b="297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dirty="0"/>
              <a:t>Manual Convolution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1517"/>
            <a:ext cx="10873740" cy="1680205"/>
          </a:xfrm>
        </p:spPr>
        <p:txBody>
          <a:bodyPr/>
          <a:lstStyle/>
          <a:p>
            <a:r>
              <a:rPr lang="en-US" dirty="0"/>
              <a:t>Original Image (5x5 Grid)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11028" y="5336522"/>
            <a:ext cx="1834587" cy="775836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Cross Shape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898774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57CF79-FF45-F3BE-55F0-1AD667423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433599"/>
              </p:ext>
            </p:extLst>
          </p:nvPr>
        </p:nvGraphicFramePr>
        <p:xfrm>
          <a:off x="3056359" y="2554253"/>
          <a:ext cx="3657600" cy="3657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63779253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7742323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2029286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8881777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5238635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36758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28520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28496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20938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57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Filters Designed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Filters created:</a:t>
            </a:r>
          </a:p>
          <a:p>
            <a:pPr lvl="1">
              <a:lnSpc>
                <a:spcPct val="250000"/>
              </a:lnSpc>
            </a:pPr>
            <a:r>
              <a:rPr lang="en-US" dirty="0"/>
              <a:t>Vertical Edge Detection Filter</a:t>
            </a:r>
          </a:p>
          <a:p>
            <a:pPr lvl="1">
              <a:lnSpc>
                <a:spcPct val="250000"/>
              </a:lnSpc>
            </a:pPr>
            <a:r>
              <a:rPr lang="en-US" dirty="0"/>
              <a:t>Horizontal Edge Detection Filter</a:t>
            </a:r>
          </a:p>
          <a:p>
            <a:pPr lvl="1">
              <a:lnSpc>
                <a:spcPct val="250000"/>
              </a:lnSpc>
            </a:pPr>
            <a:r>
              <a:rPr lang="en-US" dirty="0"/>
              <a:t>Simple Blur Filter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F9A33D-2A36-E455-61CC-A82668636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1695"/>
              </p:ext>
            </p:extLst>
          </p:nvPr>
        </p:nvGraphicFramePr>
        <p:xfrm>
          <a:off x="6387615" y="3267422"/>
          <a:ext cx="1645920" cy="16459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1022118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745238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33407578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16566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360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9477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BFC4849-D55F-655D-722A-38F431AD6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783910"/>
              </p:ext>
            </p:extLst>
          </p:nvPr>
        </p:nvGraphicFramePr>
        <p:xfrm>
          <a:off x="7392394" y="1401665"/>
          <a:ext cx="1645920" cy="16459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55377646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9774758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9602023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98634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051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342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27CFDDB-48A9-2195-C95F-D892672E6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45934"/>
              </p:ext>
            </p:extLst>
          </p:nvPr>
        </p:nvGraphicFramePr>
        <p:xfrm>
          <a:off x="8341694" y="4913342"/>
          <a:ext cx="1645920" cy="16459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55377646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9774758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9602023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98634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051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34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Convolution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Horizontal Edge Detection Filter Feature Detection Interpretation</a:t>
            </a:r>
          </a:p>
          <a:p>
            <a:pPr lvl="1"/>
            <a:r>
              <a:rPr lang="en-US" dirty="0"/>
              <a:t>High positive values (top row) → Top horizontal edge detected.</a:t>
            </a:r>
          </a:p>
          <a:p>
            <a:pPr lvl="1"/>
            <a:r>
              <a:rPr lang="en-US" dirty="0"/>
              <a:t>Zero values (middle row) → Flat area (no edges).</a:t>
            </a:r>
          </a:p>
          <a:p>
            <a:pPr lvl="1"/>
            <a:r>
              <a:rPr lang="en-US" dirty="0"/>
              <a:t>High negative values (bottom row) → Bottom horizontal edge detected.</a:t>
            </a:r>
          </a:p>
          <a:p>
            <a:pPr lvl="1"/>
            <a:r>
              <a:rPr lang="en-US" dirty="0"/>
              <a:t>Confirmed the cross shape has strong horizontal edges at top and bottom.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27A755-0601-9BB3-E686-FF51A6EF9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351062"/>
              </p:ext>
            </p:extLst>
          </p:nvPr>
        </p:nvGraphicFramePr>
        <p:xfrm>
          <a:off x="1948238" y="148539"/>
          <a:ext cx="2540001" cy="25667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62578938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3082986328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3823333916"/>
                    </a:ext>
                  </a:extLst>
                </a:gridCol>
              </a:tblGrid>
              <a:tr h="8555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09220"/>
                  </a:ext>
                </a:extLst>
              </a:tr>
              <a:tr h="8555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057009"/>
                  </a:ext>
                </a:extLst>
              </a:tr>
              <a:tr h="8555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73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Conclusion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endParaRPr lang="en-US" dirty="0"/>
          </a:p>
          <a:p>
            <a:pPr lvl="1"/>
            <a:r>
              <a:rPr lang="en-US" dirty="0"/>
              <a:t>Manual convolution helps visualize how computers detect patterns.</a:t>
            </a:r>
          </a:p>
          <a:p>
            <a:pPr lvl="1"/>
            <a:r>
              <a:rPr lang="en-US" dirty="0"/>
              <a:t>Filters can be customized for different types of features (edges, textures, etc.).</a:t>
            </a:r>
          </a:p>
          <a:p>
            <a:pPr lvl="1"/>
            <a:r>
              <a:rPr lang="en-US" dirty="0"/>
              <a:t>Important foundation for computer vision models like CNNs.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Cassy Cormier</a:t>
            </a:r>
          </a:p>
          <a:p>
            <a:r>
              <a:rPr lang="en-US" dirty="0"/>
              <a:t>w215492039@student.hccs.edu</a:t>
            </a:r>
          </a:p>
          <a:p>
            <a:r>
              <a:rPr lang="en-US" dirty="0"/>
              <a:t>Cassy.cormier@icloud.com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{A8074649-5BE8-40D2-92D0-EC0FAEC26F4E}tf78853419_win32</Template>
  <TotalTime>39</TotalTime>
  <Words>276</Words>
  <Application>Microsoft Office PowerPoint</Application>
  <PresentationFormat>Widescreen</PresentationFormat>
  <Paragraphs>99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Custom</vt:lpstr>
      <vt:lpstr>Manuel Convolution: Image Processing Project</vt:lpstr>
      <vt:lpstr>What is Convolution?</vt:lpstr>
      <vt:lpstr>Manual Convolution Demonstration</vt:lpstr>
      <vt:lpstr>Original Image (5x5 Grid)</vt:lpstr>
      <vt:lpstr>Filters Designed</vt:lpstr>
      <vt:lpstr>Convolution Result</vt:lpstr>
      <vt:lpstr>Conclusion &amp;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Cassy Prescott</dc:creator>
  <cp:lastModifiedBy>Cassy Prescott</cp:lastModifiedBy>
  <cp:revision>1</cp:revision>
  <dcterms:created xsi:type="dcterms:W3CDTF">2025-04-27T19:30:07Z</dcterms:created>
  <dcterms:modified xsi:type="dcterms:W3CDTF">2025-04-27T20:10:06Z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