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D3B9-A22E-FF4D-B3C8-AB218539BEB0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E643C-BCC0-6848-9717-C46409DB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Million prescribers in the dataset</a:t>
            </a:r>
          </a:p>
          <a:p>
            <a:r>
              <a:rPr lang="en-US" dirty="0" smtClean="0"/>
              <a:t>Opioid</a:t>
            </a:r>
            <a:r>
              <a:rPr lang="en-US" baseline="0" dirty="0" smtClean="0"/>
              <a:t> prescriber rate = percent of total claim count represented by opioid claim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E643C-BCC0-6848-9717-C46409DB0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3A24-E04B-7F4C-80F2-AE6B26CFF6E6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1F7E-606C-D44D-AD2D-E1AA543A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ms.gov/Research-Statistics-Data-and-Systems/Statistics-Trends-and-Reports/Medicare-Provider-Charge-Data/Physician-and-Other-Suppli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Predictors of </a:t>
            </a:r>
            <a:br>
              <a:rPr lang="en-US" dirty="0" smtClean="0"/>
            </a:br>
            <a:r>
              <a:rPr lang="en-US" dirty="0" smtClean="0"/>
              <a:t>Opioid Prescription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4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Regression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09687"/>
              </p:ext>
            </p:extLst>
          </p:nvPr>
        </p:nvGraphicFramePr>
        <p:xfrm>
          <a:off x="1524000" y="1574800"/>
          <a:ext cx="4330125" cy="381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282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age of beneficiaries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0.688103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Northeast </a:t>
                      </a:r>
                      <a:r>
                        <a:rPr lang="en-US" baseline="0" dirty="0" smtClean="0"/>
                        <a:t>US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0.068517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enrolled</a:t>
                      </a:r>
                      <a:r>
                        <a:rPr lang="en-US" baseline="0" dirty="0" smtClean="0"/>
                        <a:t> in Medicare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0.053567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 US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0.046261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r>
                        <a:rPr lang="en-US" baseline="0" dirty="0" smtClean="0"/>
                        <a:t> 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0.045582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US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0.032562</a:t>
                      </a:r>
                      <a:endParaRPr lang="en-US" dirty="0"/>
                    </a:p>
                  </a:txBody>
                  <a:tcPr/>
                </a:tc>
              </a:tr>
              <a:tr h="4780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median # prescribers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0.030792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 out of Medicare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0.023253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Pacific US 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0.011364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9191" y="3450333"/>
            <a:ext cx="265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Out-of-bag R</a:t>
            </a:r>
            <a:r>
              <a:rPr lang="en-US" baseline="30000" dirty="0" smtClean="0"/>
              <a:t>2</a:t>
            </a:r>
            <a:r>
              <a:rPr lang="en-US" dirty="0" smtClean="0"/>
              <a:t> score = 0.05</a:t>
            </a:r>
          </a:p>
          <a:p>
            <a:r>
              <a:rPr lang="en-US" dirty="0" smtClean="0"/>
              <a:t>Average RMSE = 20.08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57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representative of the general US population</a:t>
            </a:r>
          </a:p>
          <a:p>
            <a:pPr lvl="1"/>
            <a:r>
              <a:rPr lang="en-US" sz="2400" dirty="0" smtClean="0"/>
              <a:t>Skewed to older individuals</a:t>
            </a:r>
          </a:p>
          <a:p>
            <a:pPr lvl="1"/>
            <a:r>
              <a:rPr lang="en-US" sz="2400" dirty="0" smtClean="0"/>
              <a:t>Data covers only 70% of all Medicare beneficiaries</a:t>
            </a:r>
          </a:p>
          <a:p>
            <a:r>
              <a:rPr lang="en-US" sz="2800" dirty="0" smtClean="0"/>
              <a:t>Single year of data may not capture changes over time</a:t>
            </a:r>
          </a:p>
          <a:p>
            <a:r>
              <a:rPr lang="en-US" sz="2800" dirty="0" smtClean="0"/>
              <a:t>Current analysis limited to Surgical specialties</a:t>
            </a:r>
          </a:p>
          <a:p>
            <a:r>
              <a:rPr lang="en-US" sz="2800" dirty="0" smtClean="0"/>
              <a:t>All opioid drugs were grouped into a single outcome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341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Opioid Epidemic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00" y="1216327"/>
            <a:ext cx="40386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00" y="3730927"/>
            <a:ext cx="4038600" cy="311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2" y="827213"/>
            <a:ext cx="4404914" cy="52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Study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Centers for Medicare and Medicaid Services Medicare Fee-For Service Provider Utilization &amp; Payment Data, Part D Prescriber, Public Use File</a:t>
            </a:r>
          </a:p>
          <a:p>
            <a:pPr marL="400050" lvl="1" indent="0">
              <a:buNone/>
            </a:pPr>
            <a:r>
              <a:rPr lang="en-US" sz="1600" dirty="0" smtClean="0">
                <a:hlinkClick r:id="rId3"/>
              </a:rPr>
              <a:t>https://www.cms.gov/Research-Statistics-Data-and-Systems/Statistics-Trends-and-Reports/Medicare-Provider-Charge-Data/Physician-and-Other-Supplier.html</a:t>
            </a:r>
            <a:endParaRPr lang="en-US" sz="2000" dirty="0" smtClean="0"/>
          </a:p>
          <a:p>
            <a:pPr lvl="1"/>
            <a:r>
              <a:rPr lang="en-US" sz="1600" dirty="0" smtClean="0"/>
              <a:t>Information on prescription drug events incurred by Medicare beneficiaries with a Part D prescription drug plan over calendar year 2015</a:t>
            </a:r>
          </a:p>
          <a:p>
            <a:pPr lvl="1"/>
            <a:r>
              <a:rPr lang="en-US" sz="1600" dirty="0" smtClean="0"/>
              <a:t>Beneficiary counts, claim counts, total drug costs, average age</a:t>
            </a:r>
          </a:p>
          <a:p>
            <a:pPr lvl="1"/>
            <a:r>
              <a:rPr lang="en-US" sz="1600" dirty="0" smtClean="0"/>
              <a:t>Provider information (sex, complete address, medical specialty)</a:t>
            </a:r>
          </a:p>
          <a:p>
            <a:r>
              <a:rPr lang="en-US" sz="2000" dirty="0" smtClean="0"/>
              <a:t>Outcome: Opioid Prescriber Rates (opioid claim count / total claim count)</a:t>
            </a:r>
          </a:p>
          <a:p>
            <a:r>
              <a:rPr lang="en-US" sz="2000" dirty="0" smtClean="0"/>
              <a:t>Exclusion Criteria applied to dataset</a:t>
            </a:r>
          </a:p>
          <a:p>
            <a:pPr lvl="1"/>
            <a:r>
              <a:rPr lang="en-US" sz="1600" dirty="0" smtClean="0"/>
              <a:t>Providers outside of the US states and D.C.</a:t>
            </a:r>
          </a:p>
          <a:p>
            <a:pPr lvl="1"/>
            <a:r>
              <a:rPr lang="en-US" sz="1600" dirty="0" smtClean="0"/>
              <a:t>Missing total number of beneficiaries with at least one claim for a drug</a:t>
            </a:r>
          </a:p>
          <a:p>
            <a:pPr lvl="1"/>
            <a:r>
              <a:rPr lang="en-US" sz="1600" dirty="0" smtClean="0"/>
              <a:t>Missing information on sex of the provider</a:t>
            </a:r>
          </a:p>
          <a:p>
            <a:pPr lvl="1"/>
            <a:r>
              <a:rPr lang="en-US" sz="1600" dirty="0" smtClean="0"/>
              <a:t>Non-surgical medical specialties</a:t>
            </a:r>
          </a:p>
          <a:p>
            <a:pPr lvl="1"/>
            <a:r>
              <a:rPr lang="en-US" sz="1600" dirty="0" smtClean="0"/>
              <a:t>Opioid prescriber rate of zero</a:t>
            </a:r>
          </a:p>
          <a:p>
            <a:pPr lvl="1"/>
            <a:r>
              <a:rPr lang="en-US" sz="1600" dirty="0" smtClean="0"/>
              <a:t>Analytic sample size = 60,992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4263"/>
              </p:ext>
            </p:extLst>
          </p:nvPr>
        </p:nvGraphicFramePr>
        <p:xfrm>
          <a:off x="4987708" y="5428208"/>
          <a:ext cx="3326224" cy="115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/>
                <a:gridCol w="1606644"/>
              </a:tblGrid>
              <a:tr h="2807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Medical specialty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Opioid</a:t>
                      </a:r>
                      <a:r>
                        <a:rPr lang="en-US" sz="1200" baseline="0" dirty="0" smtClean="0"/>
                        <a:t> Prescriber Rate</a:t>
                      </a:r>
                      <a:endParaRPr lang="en-US" sz="1200" dirty="0"/>
                    </a:p>
                  </a:txBody>
                  <a:tcPr/>
                </a:tc>
              </a:tr>
              <a:tr h="271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</a:t>
                      </a:r>
                      <a:r>
                        <a:rPr lang="en-US" sz="1200" baseline="0" dirty="0" smtClean="0"/>
                        <a:t> Surgery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60.2</a:t>
                      </a:r>
                      <a:endParaRPr lang="en-US" sz="1200" dirty="0"/>
                    </a:p>
                  </a:txBody>
                  <a:tcPr/>
                </a:tc>
              </a:tr>
              <a:tr h="2965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Obstetrics &amp; Gynecology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22.9</a:t>
                      </a:r>
                      <a:endParaRPr lang="en-US" sz="1200" dirty="0"/>
                    </a:p>
                  </a:txBody>
                  <a:tcPr/>
                </a:tc>
              </a:tr>
              <a:tr h="302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Acupuncturist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8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Distribution</a:t>
            </a:r>
            <a:endParaRPr lang="en-US" dirty="0"/>
          </a:p>
        </p:txBody>
      </p:sp>
      <p:pic>
        <p:nvPicPr>
          <p:cNvPr id="5" name="Picture 4" descr="OP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508"/>
            <a:ext cx="4548888" cy="3032592"/>
          </a:xfrm>
          <a:prstGeom prst="rect">
            <a:avLst/>
          </a:prstGeom>
        </p:spPr>
      </p:pic>
      <p:pic>
        <p:nvPicPr>
          <p:cNvPr id="6" name="Picture 5" descr="SQRT_OPR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40" y="2085508"/>
            <a:ext cx="4548888" cy="30325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873" y="1794236"/>
            <a:ext cx="16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Untransformed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0698" y="1794236"/>
            <a:ext cx="284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Root Transformation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1409907" y="1794236"/>
            <a:ext cx="186434" cy="18291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Spearman Correlations with Continuous Variables</a:t>
            </a:r>
            <a:endParaRPr lang="en-US" dirty="0"/>
          </a:p>
        </p:txBody>
      </p:sp>
      <p:pic>
        <p:nvPicPr>
          <p:cNvPr id="4" name="Picture 3" descr="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25" y="1334821"/>
            <a:ext cx="7024350" cy="55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8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Opioid Prescriber Rates by Sex</a:t>
            </a:r>
            <a:endParaRPr lang="en-US" dirty="0"/>
          </a:p>
        </p:txBody>
      </p:sp>
      <p:pic>
        <p:nvPicPr>
          <p:cNvPr id="4" name="Picture 3" descr="MalevFe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7873"/>
            <a:ext cx="4978400" cy="337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36678"/>
              </p:ext>
            </p:extLst>
          </p:nvPr>
        </p:nvGraphicFramePr>
        <p:xfrm>
          <a:off x="6029791" y="2503834"/>
          <a:ext cx="249169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4"/>
                <a:gridCol w="163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Opioid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Prescriber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1279" y="4124409"/>
            <a:ext cx="252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Wilcoxon Rank-Sum test:</a:t>
            </a:r>
          </a:p>
          <a:p>
            <a:r>
              <a:rPr lang="en-US" dirty="0" smtClean="0"/>
              <a:t>Statistic = -302.25</a:t>
            </a:r>
          </a:p>
          <a:p>
            <a:r>
              <a:rPr lang="en-US" dirty="0" smtClean="0"/>
              <a:t>P-value &lt; 0.0001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6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Opioid Prescriber Rates by </a:t>
            </a:r>
            <a:br>
              <a:rPr lang="en-US" dirty="0" smtClean="0"/>
            </a:br>
            <a:r>
              <a:rPr lang="en-US" dirty="0" smtClean="0"/>
              <a:t>Number of Prescribers within City</a:t>
            </a:r>
            <a:endParaRPr lang="en-US" dirty="0"/>
          </a:p>
        </p:txBody>
      </p:sp>
      <p:pic>
        <p:nvPicPr>
          <p:cNvPr id="4" name="Picture 3" descr="City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822"/>
            <a:ext cx="4978400" cy="337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5640"/>
              </p:ext>
            </p:extLst>
          </p:nvPr>
        </p:nvGraphicFramePr>
        <p:xfrm>
          <a:off x="5785099" y="2503834"/>
          <a:ext cx="315472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3"/>
                <a:gridCol w="163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Providers </a:t>
                      </a:r>
                    </a:p>
                    <a:p>
                      <a:r>
                        <a:rPr lang="en-US" dirty="0" smtClean="0"/>
                        <a:t>per 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Opioid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Prescriber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8101" y="4124409"/>
            <a:ext cx="252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Wilcoxon Rank-Sum test:</a:t>
            </a:r>
          </a:p>
          <a:p>
            <a:r>
              <a:rPr lang="en-US" dirty="0" smtClean="0"/>
              <a:t>Statistic = -300.60</a:t>
            </a:r>
          </a:p>
          <a:p>
            <a:r>
              <a:rPr lang="en-US" dirty="0" smtClean="0"/>
              <a:t>P-value &lt; 0.0001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0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Opioid Prescriber Rates by </a:t>
            </a:r>
            <a:br>
              <a:rPr lang="en-US" dirty="0" smtClean="0"/>
            </a:br>
            <a:r>
              <a:rPr lang="en-US" dirty="0" smtClean="0"/>
              <a:t>US Geographic Region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22540"/>
              </p:ext>
            </p:extLst>
          </p:nvPr>
        </p:nvGraphicFramePr>
        <p:xfrm>
          <a:off x="5785099" y="2049445"/>
          <a:ext cx="31547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3"/>
                <a:gridCol w="163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Geographic</a:t>
                      </a:r>
                    </a:p>
                    <a:p>
                      <a:r>
                        <a:rPr lang="en-US" dirty="0" smtClean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Opioid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Prescriber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9191" y="4508892"/>
            <a:ext cx="2226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One-way ANOVA</a:t>
            </a:r>
          </a:p>
          <a:p>
            <a:r>
              <a:rPr lang="en-US" dirty="0" smtClean="0"/>
              <a:t>Statistic = 141.60</a:t>
            </a:r>
          </a:p>
          <a:p>
            <a:r>
              <a:rPr lang="en-US" dirty="0" smtClean="0"/>
              <a:t>P-value = 1.07 x 10</a:t>
            </a:r>
            <a:r>
              <a:rPr lang="en-US" baseline="30000" dirty="0" smtClean="0"/>
              <a:t>-120</a:t>
            </a:r>
            <a:endParaRPr lang="en-US" baseline="30000" dirty="0"/>
          </a:p>
        </p:txBody>
      </p:sp>
      <p:pic>
        <p:nvPicPr>
          <p:cNvPr id="3" name="Picture 2" descr="US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3" y="1949616"/>
            <a:ext cx="4978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Opioid Prescriber Rates by </a:t>
            </a:r>
            <a:br>
              <a:rPr lang="en-US" dirty="0" smtClean="0"/>
            </a:br>
            <a:r>
              <a:rPr lang="en-US" dirty="0" smtClean="0"/>
              <a:t>Prescriber Enrollment in Medicare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40331"/>
              </p:ext>
            </p:extLst>
          </p:nvPr>
        </p:nvGraphicFramePr>
        <p:xfrm>
          <a:off x="5785099" y="2049445"/>
          <a:ext cx="3154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3"/>
                <a:gridCol w="163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Medicare</a:t>
                      </a:r>
                    </a:p>
                    <a:p>
                      <a:r>
                        <a:rPr lang="en-US" dirty="0" smtClean="0"/>
                        <a:t>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Opioid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Prescriber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Enrolled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Enrolled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9191" y="3914691"/>
            <a:ext cx="2226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One-way ANOVA</a:t>
            </a:r>
          </a:p>
          <a:p>
            <a:r>
              <a:rPr lang="en-US" dirty="0" smtClean="0"/>
              <a:t>Statistic = 68.38</a:t>
            </a:r>
          </a:p>
          <a:p>
            <a:r>
              <a:rPr lang="en-US" dirty="0" smtClean="0"/>
              <a:t>P-value = 2.17 x 10</a:t>
            </a:r>
            <a:r>
              <a:rPr lang="en-US" baseline="30000" dirty="0" smtClean="0"/>
              <a:t>-30</a:t>
            </a:r>
            <a:endParaRPr lang="en-US" baseline="30000" dirty="0"/>
          </a:p>
        </p:txBody>
      </p:sp>
      <p:pic>
        <p:nvPicPr>
          <p:cNvPr id="4" name="Picture 3" descr="Medicare_En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1457"/>
            <a:ext cx="4978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461</Words>
  <Application>Microsoft Macintosh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Predictors of  Opioid Prescription Rates</vt:lpstr>
      <vt:lpstr>Opioid Epidemic</vt:lpstr>
      <vt:lpstr>Data &amp; Study Population</vt:lpstr>
      <vt:lpstr>Outcome Distribution</vt:lpstr>
      <vt:lpstr>Spearman Correlations with Continuous Variables</vt:lpstr>
      <vt:lpstr>Opioid Prescriber Rates by Sex</vt:lpstr>
      <vt:lpstr>Opioid Prescriber Rates by  Number of Prescribers within City</vt:lpstr>
      <vt:lpstr>Opioid Prescriber Rates by  US Geographic Region</vt:lpstr>
      <vt:lpstr>Opioid Prescriber Rates by  Prescriber Enrollment in Medicare</vt:lpstr>
      <vt:lpstr>Random Forest Regression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Prescott</dc:creator>
  <cp:lastModifiedBy>Jennifer Prescott</cp:lastModifiedBy>
  <cp:revision>22</cp:revision>
  <dcterms:created xsi:type="dcterms:W3CDTF">2017-10-05T00:33:29Z</dcterms:created>
  <dcterms:modified xsi:type="dcterms:W3CDTF">2017-10-06T01:10:30Z</dcterms:modified>
</cp:coreProperties>
</file>