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81" r:id="rId3"/>
    <p:sldId id="283" r:id="rId4"/>
    <p:sldId id="284" r:id="rId5"/>
    <p:sldId id="267" r:id="rId6"/>
  </p:sldIdLst>
  <p:sldSz cx="12192000" cy="6858000"/>
  <p:notesSz cx="12192000" cy="6858000"/>
  <p:embeddedFontLst>
    <p:embeddedFont>
      <p:font typeface="GOST type B" panose="020B0500000000000000" pitchFamily="34" charset="0"/>
      <p:regular r:id="rId7"/>
    </p:embeddedFont>
    <p:embeddedFont>
      <p:font typeface="Montserrat" pitchFamily="2" charset="-52"/>
      <p:regular r:id="rId8"/>
      <p:bold r:id="rId9"/>
    </p:embeddedFont>
    <p:embeddedFont>
      <p:font typeface="Montserrat SemiBold" pitchFamily="2" charset="-52"/>
      <p:bold r:id="rId10"/>
    </p:embeddedFont>
  </p:embeddedFontLst>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8">
          <p15:clr>
            <a:srgbClr val="A4A3A4"/>
          </p15:clr>
        </p15:guide>
        <p15:guide id="2" pos="3863">
          <p15:clr>
            <a:srgbClr val="A4A3A4"/>
          </p15:clr>
        </p15:guide>
        <p15:guide id="3" orient="horz" pos="12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0E3FDE45-AF77-4B5C-9715-49D594BDF05E}" styleName="Светлый стиль 1 — акцент 2">
    <a:wholeTbl>
      <a:tcTxStyle>
        <a:fontRef idx="minor">
          <a:srgbClr val="000000"/>
        </a:fontRef>
        <a:schemeClr val="tx1"/>
      </a:tcTxStyle>
      <a:tcStyle>
        <a:tcBdr>
          <a:left>
            <a:ln w="12700">
              <a:noFill/>
            </a:ln>
          </a:left>
          <a:right>
            <a:ln w="12700">
              <a:noFill/>
            </a:ln>
          </a:right>
          <a:top>
            <a:ln w="12700">
              <a:solidFill>
                <a:schemeClr val="accent2"/>
              </a:solidFill>
            </a:ln>
          </a:top>
          <a:bottom>
            <a:ln w="12700">
              <a:solidFill>
                <a:schemeClr val="accent2"/>
              </a:solidFill>
            </a:ln>
          </a:bottom>
          <a:insideH>
            <a:ln w="12700">
              <a:noFill/>
            </a:ln>
          </a:insideH>
          <a:insideV>
            <a:ln w="12700">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fill>
          <a:solidFill>
            <a:schemeClr val="accent2">
              <a:alpha val="20000"/>
            </a:schemeClr>
          </a:solidFill>
        </a:fill>
      </a:tcStyle>
    </a:band2V>
    <a:lastCol>
      <a:tcStyle>
        <a:tcBdr/>
      </a:tcStyle>
    </a:lastCol>
    <a:firstCol>
      <a:tcStyle>
        <a:tcBdr/>
      </a:tcStyle>
    </a:firstCol>
    <a:lastRow>
      <a:tcStyle>
        <a:tcBdr>
          <a:top>
            <a:ln w="12700">
              <a:solidFill>
                <a:schemeClr val="accent2"/>
              </a:solidFill>
            </a:ln>
          </a:top>
        </a:tcBdr>
        <a:fill>
          <a:noFill/>
        </a:fill>
      </a:tcStyle>
    </a:lastRow>
    <a:seCell>
      <a:tcStyle>
        <a:tcBdr/>
      </a:tcStyle>
    </a:seCell>
    <a:swCell>
      <a:tcStyle>
        <a:tcBdr/>
      </a:tcStyle>
    </a:swCell>
    <a:firstRow>
      <a:tcStyle>
        <a:tcBdr>
          <a:bottom>
            <a:ln w="12700">
              <a:solidFill>
                <a:schemeClr val="accent2"/>
              </a:solidFill>
            </a:ln>
          </a:bottom>
        </a:tcBdr>
        <a:fill>
          <a:noFill/>
        </a:fill>
      </a:tcStyle>
    </a:firstRow>
    <a:neCell>
      <a:tcStyle>
        <a:tcBdr/>
      </a:tcStyle>
    </a:neCell>
    <a:nwCell>
      <a:tcStyle>
        <a:tcBdr/>
      </a:tcStyle>
    </a:nwCell>
  </a:tblStyle>
  <a:tblStyle styleId="{7E9639D4-E3E2-4D34-9284-5A2195B3D0D7}" styleName="Светлый стиль 2">
    <a:wholeTbl>
      <a:tcTxStyle>
        <a:fontRef idx="minor">
          <a:srgbClr val="000000"/>
        </a:fontRef>
        <a:schemeClr val="tx1"/>
      </a:tcTxStyle>
      <a:tcStyle>
        <a:tcBdr>
          <a:left>
            <a:lnRef idx="1">
              <a:schemeClr val="tx1"/>
            </a:lnRef>
          </a:left>
          <a:right>
            <a:lnRef idx="1">
              <a:schemeClr val="tx1"/>
            </a:lnRef>
          </a:right>
          <a:top>
            <a:lnRef idx="1">
              <a:schemeClr val="tx1"/>
            </a:lnRef>
          </a:top>
          <a:bottom>
            <a:lnRef idx="1">
              <a:schemeClr val="tx1"/>
            </a:lnRef>
          </a:bottom>
          <a:insideH>
            <a:ln w="12700">
              <a:noFill/>
            </a:ln>
          </a:insideH>
          <a:insideV>
            <a:ln w="12700">
              <a:noFill/>
            </a:ln>
          </a:insideV>
        </a:tcBdr>
        <a:fill>
          <a:noFill/>
        </a:fill>
      </a:tcStyle>
    </a:wholeTbl>
    <a:band1H>
      <a:tcStyle>
        <a:tcBdr>
          <a:top>
            <a:lnRef idx="1">
              <a:schemeClr val="tx1"/>
            </a:lnRef>
          </a:top>
          <a:bottom>
            <a:lnRef idx="1">
              <a:schemeClr val="tx1"/>
            </a:lnRef>
          </a:bottom>
        </a:tcBdr>
      </a:tcStyle>
    </a:band1H>
    <a:band2H>
      <a:tcStyle>
        <a:tcBdr/>
      </a:tcStyle>
    </a:band2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Style>
        <a:tcBdr/>
      </a:tcStyle>
    </a:lastCol>
    <a:firstCol>
      <a:tcStyle>
        <a:tcBdr/>
      </a:tcStyle>
    </a:firstCol>
    <a:lastRow>
      <a:tcStyle>
        <a:tcBdr>
          <a:top>
            <a:ln w="50800">
              <a:solidFill>
                <a:schemeClr val="tx1"/>
              </a:solidFill>
            </a:ln>
          </a:top>
        </a:tcBdr>
      </a:tcStyle>
    </a:lastRow>
    <a:seCell>
      <a:tcStyle>
        <a:tcBdr/>
      </a:tcStyle>
    </a:seCell>
    <a:swCell>
      <a:tcStyle>
        <a:tcBdr/>
      </a:tcStyle>
    </a:swCell>
    <a:firstRow>
      <a:tcTxStyle b="on">
        <a:fontRef idx="minor">
          <a:srgbClr val="000000"/>
        </a:fontRef>
        <a:schemeClr val="bg1"/>
      </a:tcTxStyle>
      <a:tcStyle>
        <a:tcBdr/>
        <a:fillRef idx="1">
          <a:schemeClr val="tx1"/>
        </a:fillRef>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6" autoAdjust="0"/>
    <p:restoredTop sz="94660"/>
  </p:normalViewPr>
  <p:slideViewPr>
    <p:cSldViewPr snapToGrid="0" showGuides="1">
      <p:cViewPr varScale="1">
        <p:scale>
          <a:sx n="63" d="100"/>
          <a:sy n="63" d="100"/>
        </p:scale>
        <p:origin x="620" y="52"/>
      </p:cViewPr>
      <p:guideLst>
        <p:guide orient="horz" pos="4088"/>
        <p:guide pos="3863"/>
        <p:guide orient="horz" pos="12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Титульный слайд">
    <p:spTree>
      <p:nvGrpSpPr>
        <p:cNvPr id="1" name=""/>
        <p:cNvGrpSpPr/>
        <p:nvPr/>
      </p:nvGrpSpPr>
      <p:grpSpPr bwMode="auto">
        <a:xfrm>
          <a:off x="0" y="0"/>
          <a:ext cx="0" cy="0"/>
          <a:chOff x="0" y="0"/>
          <a:chExt cx="0" cy="0"/>
        </a:xfrm>
      </p:grpSpPr>
      <p:pic>
        <p:nvPicPr>
          <p:cNvPr id="12" name="Рисунок 11"/>
          <p:cNvPicPr>
            <a:picLocks noChangeAspect="1"/>
          </p:cNvPicPr>
          <p:nvPr userDrawn="1"/>
        </p:nvPicPr>
        <p:blipFill>
          <a:blip r:embed="rId2"/>
          <a:srcRect t="2573" b="2572"/>
          <a:stretch/>
        </p:blipFill>
        <p:spPr bwMode="auto">
          <a:xfrm>
            <a:off x="-35560" y="-31900"/>
            <a:ext cx="3650615" cy="6925460"/>
          </a:xfrm>
          <a:prstGeom prst="rect">
            <a:avLst/>
          </a:prstGeom>
        </p:spPr>
      </p:pic>
      <p:sp>
        <p:nvSpPr>
          <p:cNvPr id="13" name="Прямоугольник 12"/>
          <p:cNvSpPr/>
          <p:nvPr userDrawn="1"/>
        </p:nvSpPr>
        <p:spPr bwMode="auto">
          <a:xfrm>
            <a:off x="3615054" y="-31900"/>
            <a:ext cx="8576945" cy="688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5" name="Текст 34"/>
          <p:cNvSpPr>
            <a:spLocks noGrp="1"/>
          </p:cNvSpPr>
          <p:nvPr>
            <p:ph type="body" sz="quarter" idx="12" hasCustomPrompt="1"/>
          </p:nvPr>
        </p:nvSpPr>
        <p:spPr bwMode="auto">
          <a:xfrm>
            <a:off x="3800791" y="6024880"/>
            <a:ext cx="8056247" cy="746760"/>
          </a:xfrm>
        </p:spPr>
        <p:txBody>
          <a:bodyPr>
            <a:noAutofit/>
          </a:bodyPr>
          <a:lstStyle>
            <a:lvl1pPr marL="0" indent="0" algn="l">
              <a:lnSpc>
                <a:spcPct val="100000"/>
              </a:lnSpc>
              <a:spcBef>
                <a:spcPts val="0"/>
              </a:spcBef>
              <a:buNone/>
              <a:defRPr sz="1600">
                <a:solidFill>
                  <a:schemeClr val="accent6"/>
                </a:solidFill>
              </a:defRPr>
            </a:lvl1pPr>
          </a:lstStyle>
          <a:p>
            <a:pPr algn="l">
              <a:defRPr/>
            </a:pPr>
            <a:r>
              <a:rPr lang="ru-RU"/>
              <a:t>Поле для дополнительной информации (16</a:t>
            </a:r>
            <a:r>
              <a:rPr lang="en-US"/>
              <a:t>pt</a:t>
            </a:r>
            <a:r>
              <a:rPr lang="ru-RU"/>
              <a:t>)</a:t>
            </a:r>
            <a:br>
              <a:rPr lang="ru-RU"/>
            </a:br>
            <a:r>
              <a:rPr lang="ru-RU"/>
              <a:t>(пример: Фамилия Имя Отчество; Должность; Место проведения)</a:t>
            </a:r>
            <a:endParaRPr/>
          </a:p>
        </p:txBody>
      </p:sp>
      <p:sp>
        <p:nvSpPr>
          <p:cNvPr id="40" name="Текст 39"/>
          <p:cNvSpPr>
            <a:spLocks noGrp="1"/>
          </p:cNvSpPr>
          <p:nvPr>
            <p:ph type="body" sz="quarter" idx="13" hasCustomPrompt="1"/>
          </p:nvPr>
        </p:nvSpPr>
        <p:spPr bwMode="auto">
          <a:xfrm>
            <a:off x="3800791" y="4003199"/>
            <a:ext cx="8050849" cy="1655762"/>
          </a:xfrm>
        </p:spPr>
        <p:txBody>
          <a:bodyPr/>
          <a:lstStyle>
            <a:lvl1pPr marL="0" indent="0">
              <a:buNone/>
              <a:defRPr sz="2400"/>
            </a:lvl1pPr>
          </a:lstStyle>
          <a:p>
            <a:pPr marL="0" marR="0" lvl="0" indent="0" algn="l" defTabSz="914400">
              <a:lnSpc>
                <a:spcPct val="90000"/>
              </a:lnSpc>
              <a:spcBef>
                <a:spcPts val="1000"/>
              </a:spcBef>
              <a:spcAft>
                <a:spcPts val="0"/>
              </a:spcAft>
              <a:buClrTx/>
              <a:buSzTx/>
              <a:buFont typeface="Arial"/>
              <a:buNone/>
              <a:defRPr/>
            </a:pPr>
            <a:r>
              <a:rPr lang="ru-RU">
                <a:latin typeface="Montserrat"/>
              </a:rPr>
              <a:t>Если информации много, то</a:t>
            </a:r>
            <a:r>
              <a:rPr lang="en-US">
                <a:latin typeface="Montserrat"/>
              </a:rPr>
              <a:t> </a:t>
            </a:r>
            <a:r>
              <a:rPr lang="ru-RU">
                <a:latin typeface="Montserrat"/>
              </a:rPr>
              <a:t>рекомендуется </a:t>
            </a:r>
            <a:r>
              <a:rPr lang="en-US">
                <a:latin typeface="Montserrat"/>
              </a:rPr>
              <a:t> </a:t>
            </a:r>
            <a:r>
              <a:rPr lang="ru-RU">
                <a:latin typeface="Montserrat"/>
              </a:rPr>
              <a:t> использовать подзаголовок (24</a:t>
            </a:r>
            <a:r>
              <a:rPr lang="en-US">
                <a:latin typeface="Montserrat"/>
              </a:rPr>
              <a:t>pt</a:t>
            </a:r>
            <a:r>
              <a:rPr lang="ru-RU">
                <a:latin typeface="Montserrat"/>
              </a:rPr>
              <a:t>)</a:t>
            </a:r>
            <a:endParaRPr/>
          </a:p>
          <a:p>
            <a:pPr lvl="0">
              <a:defRPr/>
            </a:pPr>
            <a:endParaRPr lang="ru-RU"/>
          </a:p>
        </p:txBody>
      </p:sp>
      <p:sp>
        <p:nvSpPr>
          <p:cNvPr id="42" name="Текст 41"/>
          <p:cNvSpPr>
            <a:spLocks noGrp="1"/>
          </p:cNvSpPr>
          <p:nvPr>
            <p:ph type="body" sz="quarter" idx="14" hasCustomPrompt="1"/>
          </p:nvPr>
        </p:nvSpPr>
        <p:spPr bwMode="auto">
          <a:xfrm>
            <a:off x="488435" y="6024880"/>
            <a:ext cx="2638182" cy="335280"/>
          </a:xfrm>
        </p:spPr>
        <p:txBody>
          <a:bodyPr anchor="t">
            <a:noAutofit/>
          </a:bodyPr>
          <a:lstStyle>
            <a:lvl1pPr marL="0" indent="0" algn="ctr">
              <a:buNone/>
              <a:defRPr sz="1600" b="0">
                <a:solidFill>
                  <a:schemeClr val="bg1"/>
                </a:solidFill>
                <a:latin typeface="+mj-lt"/>
              </a:defRPr>
            </a:lvl1pPr>
            <a:lvl2pPr algn="ctr">
              <a:defRPr sz="1600" b="1">
                <a:solidFill>
                  <a:schemeClr val="bg1"/>
                </a:solidFill>
                <a:latin typeface="+mn-lt"/>
              </a:defRPr>
            </a:lvl2pPr>
          </a:lstStyle>
          <a:p>
            <a:pPr marL="0" marR="0" lvl="0" indent="0" algn="l" defTabSz="914400">
              <a:lnSpc>
                <a:spcPct val="90000"/>
              </a:lnSpc>
              <a:spcBef>
                <a:spcPts val="1000"/>
              </a:spcBef>
              <a:spcAft>
                <a:spcPts val="0"/>
              </a:spcAft>
              <a:buClrTx/>
              <a:buSzTx/>
              <a:buFont typeface="Arial"/>
              <a:buNone/>
              <a:defRPr/>
            </a:pPr>
            <a:r>
              <a:rPr lang="ru-RU"/>
              <a:t>Дата (хх.хх.хххх г.)</a:t>
            </a:r>
            <a:endParaRPr/>
          </a:p>
        </p:txBody>
      </p:sp>
      <p:sp>
        <p:nvSpPr>
          <p:cNvPr id="47" name="Заголовок 46"/>
          <p:cNvSpPr>
            <a:spLocks noGrp="1"/>
          </p:cNvSpPr>
          <p:nvPr>
            <p:ph type="title" hasCustomPrompt="1"/>
          </p:nvPr>
        </p:nvSpPr>
        <p:spPr bwMode="auto">
          <a:xfrm>
            <a:off x="3806188" y="1396366"/>
            <a:ext cx="8045451" cy="2032634"/>
          </a:xfrm>
        </p:spPr>
        <p:txBody>
          <a:bodyPr/>
          <a:lstStyle>
            <a:lvl1pPr>
              <a:defRPr sz="4000" b="0">
                <a:latin typeface="Montserrat SemiBold"/>
              </a:defRPr>
            </a:lvl1pPr>
          </a:lstStyle>
          <a:p>
            <a:pPr>
              <a:defRPr/>
            </a:pPr>
            <a:r>
              <a:rPr lang="ru-RU" sz="4000">
                <a:latin typeface="Montserrat"/>
              </a:rPr>
              <a:t>Название презентации может быть набрано </a:t>
            </a:r>
            <a:br>
              <a:rPr lang="ru-RU" sz="4000">
                <a:latin typeface="Montserrat"/>
              </a:rPr>
            </a:br>
            <a:r>
              <a:rPr lang="ru-RU" sz="4000">
                <a:latin typeface="Montserrat"/>
              </a:rPr>
              <a:t>в две или три строки</a:t>
            </a:r>
            <a:r>
              <a:rPr lang="en-US" sz="4000">
                <a:latin typeface="Montserrat"/>
              </a:rPr>
              <a:t> (</a:t>
            </a:r>
            <a:r>
              <a:rPr lang="ru-RU" sz="4000">
                <a:latin typeface="Montserrat"/>
              </a:rPr>
              <a:t>40</a:t>
            </a:r>
            <a:r>
              <a:rPr lang="en-US" sz="4000">
                <a:latin typeface="Montserrat"/>
              </a:rPr>
              <a:t>pt)</a:t>
            </a:r>
            <a:endParaRPr lang="ru-RU"/>
          </a:p>
        </p:txBody>
      </p:sp>
      <p:pic>
        <p:nvPicPr>
          <p:cNvPr id="9" name="Рисунок 8"/>
          <p:cNvPicPr>
            <a:picLocks noChangeAspect="1"/>
          </p:cNvPicPr>
          <p:nvPr userDrawn="1"/>
        </p:nvPicPr>
        <p:blipFill>
          <a:blip r:embed="rId3"/>
          <a:stretch/>
        </p:blipFill>
        <p:spPr bwMode="auto">
          <a:xfrm>
            <a:off x="697047" y="404842"/>
            <a:ext cx="2185400" cy="6733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6375" cy="365125"/>
          </a:xfrm>
        </p:spPr>
        <p:txBody>
          <a:bodyPr/>
          <a:lstStyle/>
          <a:p>
            <a:pPr>
              <a:defRPr/>
            </a:pPr>
            <a:fld id="{56DCE2C9-06B9-4058-BEBD-6FDE8D61F8A0}" type="slidenum">
              <a:rPr lang="ru-RU"/>
              <a:t>‹#›</a:t>
            </a:fld>
            <a:endParaRPr lang="ru-RU"/>
          </a:p>
        </p:txBody>
      </p:sp>
      <p:sp>
        <p:nvSpPr>
          <p:cNvPr id="15" name="Текст 14"/>
          <p:cNvSpPr>
            <a:spLocks noGrp="1"/>
          </p:cNvSpPr>
          <p:nvPr>
            <p:ph type="body" sz="quarter" idx="14" hasCustomPrompt="1"/>
          </p:nvPr>
        </p:nvSpPr>
        <p:spPr bwMode="auto">
          <a:xfrm>
            <a:off x="479424" y="1922465"/>
            <a:ext cx="5616576" cy="729294"/>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графика может быть набрано в две или три строки</a:t>
            </a:r>
            <a:r>
              <a:rPr lang="ru-RU" sz="1600">
                <a:latin typeface="Montserrat"/>
              </a:rPr>
              <a:t> </a:t>
            </a:r>
            <a:r>
              <a:rPr lang="ru-RU"/>
              <a:t>(16</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33" name="Диаграмма 32"/>
          <p:cNvSpPr>
            <a:spLocks noGrp="1"/>
          </p:cNvSpPr>
          <p:nvPr>
            <p:ph type="chart" sz="quarter" idx="19" hasCustomPrompt="1"/>
          </p:nvPr>
        </p:nvSpPr>
        <p:spPr bwMode="auto">
          <a:xfrm>
            <a:off x="6356350" y="1923100"/>
            <a:ext cx="5353050" cy="4249100"/>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4" name="Текст 21"/>
          <p:cNvSpPr>
            <a:spLocks noGrp="1"/>
          </p:cNvSpPr>
          <p:nvPr>
            <p:ph type="body" sz="quarter" idx="19" hasCustomPrompt="1"/>
          </p:nvPr>
        </p:nvSpPr>
        <p:spPr bwMode="auto">
          <a:xfrm>
            <a:off x="6280470"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Диаграмма 32"/>
          <p:cNvSpPr>
            <a:spLocks noGrp="1"/>
          </p:cNvSpPr>
          <p:nvPr>
            <p:ph type="chart" sz="quarter" idx="22" hasCustomPrompt="1"/>
          </p:nvPr>
        </p:nvSpPr>
        <p:spPr bwMode="auto">
          <a:xfrm>
            <a:off x="482600" y="1746941"/>
            <a:ext cx="5430519"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2" name="Диаграмма 32"/>
          <p:cNvSpPr>
            <a:spLocks noGrp="1"/>
          </p:cNvSpPr>
          <p:nvPr>
            <p:ph type="chart" sz="quarter" idx="23" hasCustomPrompt="1"/>
          </p:nvPr>
        </p:nvSpPr>
        <p:spPr bwMode="auto">
          <a:xfrm>
            <a:off x="6275704" y="1746941"/>
            <a:ext cx="5433695"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Текст 3"/>
          <p:cNvSpPr>
            <a:spLocks noGrp="1"/>
          </p:cNvSpPr>
          <p:nvPr>
            <p:ph type="body" sz="quarter" idx="24"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6" name="Текст 21"/>
          <p:cNvSpPr>
            <a:spLocks noGrp="1"/>
          </p:cNvSpPr>
          <p:nvPr>
            <p:ph type="body" sz="quarter" idx="21" hasCustomPrompt="1"/>
          </p:nvPr>
        </p:nvSpPr>
        <p:spPr bwMode="auto">
          <a:xfrm>
            <a:off x="8153399" y="1705608"/>
            <a:ext cx="3544246" cy="45326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Если диаграмма содержит цветовое кодирование или условные обозначения, убедитесь, что вы объяснили их значение. Дайте краткий вывод о том, что показывает диаграмма и что можно сделать на основе ее данных.</a:t>
            </a:r>
            <a:endParaRPr/>
          </a:p>
        </p:txBody>
      </p:sp>
      <p:sp>
        <p:nvSpPr>
          <p:cNvPr id="12" name="Диаграмма 32"/>
          <p:cNvSpPr>
            <a:spLocks noGrp="1"/>
          </p:cNvSpPr>
          <p:nvPr>
            <p:ph type="chart" sz="quarter" idx="22" hasCustomPrompt="1"/>
          </p:nvPr>
        </p:nvSpPr>
        <p:spPr bwMode="auto">
          <a:xfrm>
            <a:off x="479425"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21"/>
          <p:cNvSpPr>
            <a:spLocks noGrp="1"/>
          </p:cNvSpPr>
          <p:nvPr>
            <p:ph type="body" sz="quarter" idx="24" hasCustomPrompt="1"/>
          </p:nvPr>
        </p:nvSpPr>
        <p:spPr bwMode="auto">
          <a:xfrm>
            <a:off x="479425" y="5296534"/>
            <a:ext cx="3544245"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6" name="Текст 21"/>
          <p:cNvSpPr>
            <a:spLocks noGrp="1"/>
          </p:cNvSpPr>
          <p:nvPr>
            <p:ph type="body" sz="quarter" idx="25" hasCustomPrompt="1"/>
          </p:nvPr>
        </p:nvSpPr>
        <p:spPr bwMode="auto">
          <a:xfrm>
            <a:off x="4316412" y="5290183"/>
            <a:ext cx="3544247"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2" name="Диаграмма 32"/>
          <p:cNvSpPr>
            <a:spLocks noGrp="1"/>
          </p:cNvSpPr>
          <p:nvPr>
            <p:ph type="chart" sz="quarter" idx="22" hasCustomPrompt="1"/>
          </p:nvPr>
        </p:nvSpPr>
        <p:spPr bwMode="auto">
          <a:xfrm>
            <a:off x="479425"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5" name="Диаграмма 32"/>
          <p:cNvSpPr>
            <a:spLocks noGrp="1"/>
          </p:cNvSpPr>
          <p:nvPr>
            <p:ph type="chart" sz="quarter" idx="24" hasCustomPrompt="1"/>
          </p:nvPr>
        </p:nvSpPr>
        <p:spPr bwMode="auto">
          <a:xfrm>
            <a:off x="8153399"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6" name="Текст 3"/>
          <p:cNvSpPr>
            <a:spLocks noGrp="1"/>
          </p:cNvSpPr>
          <p:nvPr>
            <p:ph type="body" sz="quarter" idx="25"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21"/>
          <p:cNvSpPr>
            <a:spLocks noGrp="1"/>
          </p:cNvSpPr>
          <p:nvPr>
            <p:ph type="body" sz="quarter" idx="27" hasCustomPrompt="1"/>
          </p:nvPr>
        </p:nvSpPr>
        <p:spPr bwMode="auto">
          <a:xfrm>
            <a:off x="482600"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7" name="Текст 21"/>
          <p:cNvSpPr>
            <a:spLocks noGrp="1"/>
          </p:cNvSpPr>
          <p:nvPr>
            <p:ph type="body" sz="quarter" idx="28" hasCustomPrompt="1"/>
          </p:nvPr>
        </p:nvSpPr>
        <p:spPr bwMode="auto">
          <a:xfrm>
            <a:off x="482600"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18" name="Текст 21"/>
          <p:cNvSpPr>
            <a:spLocks noGrp="1"/>
          </p:cNvSpPr>
          <p:nvPr>
            <p:ph type="body" sz="quarter" idx="29" hasCustomPrompt="1"/>
          </p:nvPr>
        </p:nvSpPr>
        <p:spPr bwMode="auto">
          <a:xfrm>
            <a:off x="4327052"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9" name="Текст 21"/>
          <p:cNvSpPr>
            <a:spLocks noGrp="1"/>
          </p:cNvSpPr>
          <p:nvPr>
            <p:ph type="body" sz="quarter" idx="30" hasCustomPrompt="1"/>
          </p:nvPr>
        </p:nvSpPr>
        <p:spPr bwMode="auto">
          <a:xfrm>
            <a:off x="4327051"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20" name="Текст 21"/>
          <p:cNvSpPr>
            <a:spLocks noGrp="1"/>
          </p:cNvSpPr>
          <p:nvPr>
            <p:ph type="body" sz="quarter" idx="31" hasCustomPrompt="1"/>
          </p:nvPr>
        </p:nvSpPr>
        <p:spPr bwMode="auto">
          <a:xfrm>
            <a:off x="8168328"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21" name="Текст 21"/>
          <p:cNvSpPr>
            <a:spLocks noGrp="1"/>
          </p:cNvSpPr>
          <p:nvPr>
            <p:ph type="body" sz="quarter" idx="32" hasCustomPrompt="1"/>
          </p:nvPr>
        </p:nvSpPr>
        <p:spPr bwMode="auto">
          <a:xfrm>
            <a:off x="8168327"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23"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828799"/>
            <a:ext cx="3544247"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4" name="Текст 21"/>
          <p:cNvSpPr>
            <a:spLocks noGrp="1"/>
          </p:cNvSpPr>
          <p:nvPr>
            <p:ph type="body" sz="quarter" idx="19" hasCustomPrompt="1"/>
          </p:nvPr>
        </p:nvSpPr>
        <p:spPr bwMode="auto">
          <a:xfrm>
            <a:off x="4316412" y="1828637"/>
            <a:ext cx="3544249" cy="440452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6" name="Текст 21"/>
          <p:cNvSpPr>
            <a:spLocks noGrp="1"/>
          </p:cNvSpPr>
          <p:nvPr>
            <p:ph type="body" sz="quarter" idx="21" hasCustomPrompt="1"/>
          </p:nvPr>
        </p:nvSpPr>
        <p:spPr bwMode="auto">
          <a:xfrm>
            <a:off x="8153399" y="1828799"/>
            <a:ext cx="3556000"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738315"/>
            <a:ext cx="11233150" cy="4499924"/>
          </a:xfrm>
        </p:spPr>
        <p:txBody>
          <a:bodyPr numCol="3" spcCol="360000"/>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ru-RU"/>
            </a:br>
            <a:br>
              <a:rPr lang="ru-RU"/>
            </a:b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br>
              <a:rPr lang="ru-RU"/>
            </a:b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8"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2" name="Текст 21"/>
          <p:cNvSpPr>
            <a:spLocks noGrp="1"/>
          </p:cNvSpPr>
          <p:nvPr>
            <p:ph type="body" sz="quarter" idx="21" hasCustomPrompt="1"/>
          </p:nvPr>
        </p:nvSpPr>
        <p:spPr bwMode="auto">
          <a:xfrm>
            <a:off x="8255479" y="2440089"/>
            <a:ext cx="3457096" cy="3123949"/>
          </a:xfrm>
        </p:spPr>
        <p:txBody>
          <a:bodyPr/>
          <a:lstStyle>
            <a:lvl1pPr algn="l">
              <a:defRPr sz="1200" b="0">
                <a:latin typeface="+mn-lt"/>
              </a:defRPr>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(12pt). Несколько рекомендаций для описания таблицы:</a:t>
            </a:r>
            <a:br>
              <a:rPr lang="ru-RU"/>
            </a:br>
            <a:r>
              <a:rPr lang="ru-RU"/>
              <a:t> 1. Перед тем, как описывать таблицу, убедитесь, что в ней содержится достаточно информации, и она действительно необходима для вашей аудитории. </a:t>
            </a:r>
            <a:br>
              <a:rPr lang="ru-RU"/>
            </a:br>
            <a:r>
              <a:rPr lang="ru-RU"/>
              <a:t>2. Хорошее описание таблицы должно включать в себя не только факты и данные, но и основные выводы, которые можно сделать на основе этих данных. </a:t>
            </a:r>
            <a:br>
              <a:rPr lang="ru-RU"/>
            </a:br>
            <a:r>
              <a:rPr lang="ru-RU"/>
              <a:t>3. Используйте ясный и простой язык, чтобы ваше описание было понятно всем пользователям.</a:t>
            </a:r>
            <a:endParaRPr/>
          </a:p>
          <a:p>
            <a:pPr marL="0" marR="0" lvl="0" indent="0" algn="just" defTabSz="914400">
              <a:lnSpc>
                <a:spcPct val="90000"/>
              </a:lnSpc>
              <a:spcBef>
                <a:spcPts val="1000"/>
              </a:spcBef>
              <a:spcAft>
                <a:spcPts val="0"/>
              </a:spcAft>
              <a:buClrTx/>
              <a:buSzTx/>
              <a:buFontTx/>
              <a:buNone/>
              <a:defRPr/>
            </a:pPr>
            <a:endParaRPr lang="ru-RU"/>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7673975" cy="3123949"/>
          </a:xfrm>
        </p:spPr>
        <p:txBody>
          <a:bodyPr anchor="ctr"/>
          <a:lstStyle>
            <a:lvl1pPr algn="ctr">
              <a:defRPr/>
            </a:lvl1pPr>
          </a:lstStyle>
          <a:p>
            <a:pPr>
              <a:defRPr/>
            </a:pPr>
            <a:r>
              <a:rPr lang="ru-RU"/>
              <a:t>Таблица</a:t>
            </a:r>
            <a:endParaRPr/>
          </a:p>
        </p:txBody>
      </p:sp>
      <p:sp>
        <p:nvSpPr>
          <p:cNvPr id="15"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2">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11228385" cy="3123949"/>
          </a:xfrm>
        </p:spPr>
        <p:txBody>
          <a:bodyPr anchor="ctr"/>
          <a:lstStyle>
            <a:lvl1pPr algn="ctr">
              <a:defRPr/>
            </a:lvl1pPr>
          </a:lstStyle>
          <a:p>
            <a:pPr>
              <a:defRPr/>
            </a:pPr>
            <a:r>
              <a:rPr lang="ru-RU"/>
              <a:t>Таблица</a:t>
            </a:r>
            <a:endParaRPr/>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a:xfrm>
            <a:off x="479424" y="6356350"/>
            <a:ext cx="7673976" cy="365125"/>
          </a:xfrm>
        </p:spPr>
        <p:txBody>
          <a:bodyPr/>
          <a:lstStyle>
            <a:lvl1pPr algn="l">
              <a:defRPr/>
            </a:lvl1p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524375" y="1798320"/>
            <a:ext cx="7185025"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38925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6" y="2763520"/>
            <a:ext cx="389255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6" y="5603240"/>
            <a:ext cx="3892550"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4"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МТУСИ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6309042" y="1798320"/>
            <a:ext cx="5400358"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5616576" cy="853440"/>
          </a:xfrm>
        </p:spPr>
        <p:txBody>
          <a:bodyPr>
            <a:noAutofit/>
          </a:bodyPr>
          <a:lstStyle>
            <a:lvl1pPr algn="l">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7781926" y="1798320"/>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3" y="1798320"/>
            <a:ext cx="70548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7054850"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7054849"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9" name="Рисунок 12"/>
          <p:cNvSpPr>
            <a:spLocks noGrp="1"/>
          </p:cNvSpPr>
          <p:nvPr>
            <p:ph type="pic" sz="quarter" idx="19" hasCustomPrompt="1"/>
          </p:nvPr>
        </p:nvSpPr>
        <p:spPr bwMode="auto">
          <a:xfrm>
            <a:off x="7781926" y="4057332"/>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5"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3" name="Рисунок 12"/>
          <p:cNvSpPr>
            <a:spLocks noGrp="1"/>
          </p:cNvSpPr>
          <p:nvPr>
            <p:ph type="pic" sz="quarter" idx="18" hasCustomPrompt="1"/>
          </p:nvPr>
        </p:nvSpPr>
        <p:spPr bwMode="auto">
          <a:xfrm>
            <a:off x="6280470"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6280470"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5">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3544247"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p:txBody>
      </p:sp>
      <p:sp>
        <p:nvSpPr>
          <p:cNvPr id="3" name="Рисунок 12"/>
          <p:cNvSpPr>
            <a:spLocks noGrp="1"/>
          </p:cNvSpPr>
          <p:nvPr>
            <p:ph type="pic" sz="quarter" idx="18" hasCustomPrompt="1"/>
          </p:nvPr>
        </p:nvSpPr>
        <p:spPr bwMode="auto">
          <a:xfrm>
            <a:off x="4316413"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3510280"/>
            <a:ext cx="3544249"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5" name="Рисунок 12"/>
          <p:cNvSpPr>
            <a:spLocks noGrp="1"/>
          </p:cNvSpPr>
          <p:nvPr>
            <p:ph type="pic" sz="quarter" idx="20" hasCustomPrompt="1"/>
          </p:nvPr>
        </p:nvSpPr>
        <p:spPr bwMode="auto">
          <a:xfrm>
            <a:off x="8153399"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3510280"/>
            <a:ext cx="355600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6">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3" name="Рисунок 12"/>
          <p:cNvSpPr>
            <a:spLocks noGrp="1"/>
          </p:cNvSpPr>
          <p:nvPr>
            <p:ph type="pic" sz="quarter" idx="18" hasCustomPrompt="1"/>
          </p:nvPr>
        </p:nvSpPr>
        <p:spPr bwMode="auto">
          <a:xfrm>
            <a:off x="4316413"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5" name="Рисунок 12"/>
          <p:cNvSpPr>
            <a:spLocks noGrp="1"/>
          </p:cNvSpPr>
          <p:nvPr>
            <p:ph type="pic" sz="quarter" idx="20" hasCustomPrompt="1"/>
          </p:nvPr>
        </p:nvSpPr>
        <p:spPr bwMode="auto">
          <a:xfrm>
            <a:off x="8153399" y="1686558"/>
            <a:ext cx="3544250" cy="271875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7">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2" name="Рисунок 12"/>
          <p:cNvSpPr>
            <a:spLocks noGrp="1"/>
          </p:cNvSpPr>
          <p:nvPr>
            <p:ph type="pic" sz="quarter" idx="22" hasCustomPrompt="1"/>
          </p:nvPr>
        </p:nvSpPr>
        <p:spPr bwMode="auto">
          <a:xfrm>
            <a:off x="479426"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4" name="Рисунок 12"/>
          <p:cNvSpPr>
            <a:spLocks noGrp="1"/>
          </p:cNvSpPr>
          <p:nvPr>
            <p:ph type="pic" sz="quarter" idx="23" hasCustomPrompt="1"/>
          </p:nvPr>
        </p:nvSpPr>
        <p:spPr bwMode="auto">
          <a:xfrm>
            <a:off x="4323875"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Рисунок 12"/>
          <p:cNvSpPr>
            <a:spLocks noGrp="1"/>
          </p:cNvSpPr>
          <p:nvPr>
            <p:ph type="pic" sz="quarter" idx="24" hasCustomPrompt="1"/>
          </p:nvPr>
        </p:nvSpPr>
        <p:spPr bwMode="auto">
          <a:xfrm>
            <a:off x="4323875"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Рисунок 12"/>
          <p:cNvSpPr>
            <a:spLocks noGrp="1"/>
          </p:cNvSpPr>
          <p:nvPr>
            <p:ph type="pic" sz="quarter" idx="25" hasCustomPrompt="1"/>
          </p:nvPr>
        </p:nvSpPr>
        <p:spPr bwMode="auto">
          <a:xfrm>
            <a:off x="8165150"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7" name="Рисунок 12"/>
          <p:cNvSpPr>
            <a:spLocks noGrp="1"/>
          </p:cNvSpPr>
          <p:nvPr>
            <p:ph type="pic" sz="quarter" idx="26" hasCustomPrompt="1"/>
          </p:nvPr>
        </p:nvSpPr>
        <p:spPr bwMode="auto">
          <a:xfrm>
            <a:off x="8165150"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9"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МТУСИ_Иллюстрация процесса">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3" y="2735265"/>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5" name="Текст 14"/>
          <p:cNvSpPr>
            <a:spLocks noGrp="1"/>
          </p:cNvSpPr>
          <p:nvPr>
            <p:ph type="body" sz="quarter" idx="14" hasCustomPrompt="1"/>
          </p:nvPr>
        </p:nvSpPr>
        <p:spPr bwMode="auto">
          <a:xfrm>
            <a:off x="479423" y="1798320"/>
            <a:ext cx="11233152"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1971675" y="2735266"/>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24" name="Текст 23"/>
          <p:cNvSpPr>
            <a:spLocks noGrp="1"/>
          </p:cNvSpPr>
          <p:nvPr>
            <p:ph type="body" sz="quarter" idx="18" hasCustomPrompt="1"/>
          </p:nvPr>
        </p:nvSpPr>
        <p:spPr bwMode="auto">
          <a:xfrm>
            <a:off x="479425" y="5603240"/>
            <a:ext cx="11229974"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Рисунок 12"/>
          <p:cNvSpPr>
            <a:spLocks noGrp="1"/>
          </p:cNvSpPr>
          <p:nvPr>
            <p:ph type="pic" sz="quarter" idx="19" hasCustomPrompt="1"/>
          </p:nvPr>
        </p:nvSpPr>
        <p:spPr bwMode="auto">
          <a:xfrm>
            <a:off x="479423" y="3702060"/>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4" name="Рисунок 12"/>
          <p:cNvSpPr>
            <a:spLocks noGrp="1"/>
          </p:cNvSpPr>
          <p:nvPr>
            <p:ph type="pic" sz="quarter" idx="20" hasCustomPrompt="1"/>
          </p:nvPr>
        </p:nvSpPr>
        <p:spPr bwMode="auto">
          <a:xfrm>
            <a:off x="479423" y="4638039"/>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7" name="Текст 21"/>
          <p:cNvSpPr>
            <a:spLocks noGrp="1"/>
          </p:cNvSpPr>
          <p:nvPr>
            <p:ph type="body" sz="quarter" idx="21" hasCustomPrompt="1"/>
          </p:nvPr>
        </p:nvSpPr>
        <p:spPr bwMode="auto">
          <a:xfrm>
            <a:off x="1971674" y="3699500"/>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8" name="Текст 21"/>
          <p:cNvSpPr>
            <a:spLocks noGrp="1"/>
          </p:cNvSpPr>
          <p:nvPr>
            <p:ph type="body" sz="quarter" idx="22" hasCustomPrompt="1"/>
          </p:nvPr>
        </p:nvSpPr>
        <p:spPr bwMode="auto">
          <a:xfrm>
            <a:off x="1971673" y="4636445"/>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9" name="Текст 3"/>
          <p:cNvSpPr>
            <a:spLocks noGrp="1"/>
          </p:cNvSpPr>
          <p:nvPr>
            <p:ph type="body" sz="quarter" idx="23"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pic>
        <p:nvPicPr>
          <p:cNvPr id="9" name="Рисунок 8"/>
          <p:cNvPicPr>
            <a:picLocks noChangeAspect="1"/>
          </p:cNvPicPr>
          <p:nvPr userDrawn="1"/>
        </p:nvPicPr>
        <p:blipFill>
          <a:blip r:embed="rId22"/>
          <a:stretch/>
        </p:blipFill>
        <p:spPr bwMode="auto">
          <a:xfrm>
            <a:off x="96520" y="0"/>
            <a:ext cx="12038470" cy="6771640"/>
          </a:xfrm>
          <a:prstGeom prst="rect">
            <a:avLst/>
          </a:prstGeom>
        </p:spPr>
      </p:pic>
      <p:pic>
        <p:nvPicPr>
          <p:cNvPr id="12" name="Рисунок 11"/>
          <p:cNvPicPr>
            <a:picLocks noChangeAspect="1"/>
          </p:cNvPicPr>
          <p:nvPr userDrawn="1"/>
        </p:nvPicPr>
        <p:blipFill>
          <a:blip r:embed="rId23"/>
          <a:stretch/>
        </p:blipFill>
        <p:spPr bwMode="auto">
          <a:xfrm>
            <a:off x="0" y="-20571"/>
            <a:ext cx="12192000" cy="606711"/>
          </a:xfrm>
          <a:prstGeom prst="rect">
            <a:avLst/>
          </a:prstGeom>
        </p:spPr>
      </p:pic>
      <p:sp>
        <p:nvSpPr>
          <p:cNvPr id="2" name="Заголовок 1"/>
          <p:cNvSpPr>
            <a:spLocks noGrp="1"/>
          </p:cNvSpPr>
          <p:nvPr>
            <p:ph type="title"/>
          </p:nvPr>
        </p:nvSpPr>
        <p:spPr bwMode="auto">
          <a:xfrm>
            <a:off x="952500" y="2425748"/>
            <a:ext cx="10899140" cy="1003252"/>
          </a:xfrm>
          <a:prstGeom prst="rect">
            <a:avLst/>
          </a:prstGeom>
        </p:spPr>
        <p:txBody>
          <a:bodyPr vert="horz" lIns="91440" tIns="45720" rIns="91440" bIns="45720" rtlCol="0" anchor="t">
            <a:noAutofit/>
          </a:bodyPr>
          <a:lstStyle/>
          <a:p>
            <a:pPr>
              <a:defRPr/>
            </a:pPr>
            <a:r>
              <a:rPr lang="ru-RU" sz="4400">
                <a:latin typeface="Montserrat"/>
              </a:rPr>
              <a:t>Название </a:t>
            </a:r>
            <a:r>
              <a:rPr lang="en-US" sz="4400">
                <a:latin typeface="Montserrat"/>
              </a:rPr>
              <a:t>(</a:t>
            </a:r>
            <a:r>
              <a:rPr lang="ru-RU" sz="4400">
                <a:latin typeface="Montserrat"/>
              </a:rPr>
              <a:t>44</a:t>
            </a:r>
            <a:r>
              <a:rPr lang="en-US" sz="4400">
                <a:latin typeface="Montserrat"/>
              </a:rPr>
              <a:t>pt)</a:t>
            </a:r>
            <a:endParaRPr lang="ru-RU"/>
          </a:p>
        </p:txBody>
      </p:sp>
      <p:sp>
        <p:nvSpPr>
          <p:cNvPr id="3" name="Текст 2"/>
          <p:cNvSpPr>
            <a:spLocks noGrp="1"/>
          </p:cNvSpPr>
          <p:nvPr>
            <p:ph type="body" idx="1"/>
          </p:nvPr>
        </p:nvSpPr>
        <p:spPr bwMode="auto">
          <a:xfrm>
            <a:off x="952500" y="3676650"/>
            <a:ext cx="10401300" cy="2679700"/>
          </a:xfrm>
          <a:prstGeom prst="rect">
            <a:avLst/>
          </a:prstGeom>
        </p:spPr>
        <p:txBody>
          <a:bodyPr vert="horz" lIns="91440" tIns="45720" rIns="91440" bIns="45720" rtlCol="0" anchor="t">
            <a:normAutofit/>
          </a:bodyPr>
          <a:lstStyle/>
          <a:p>
            <a:pPr lvl="0">
              <a:defRPr/>
            </a:pPr>
            <a:r>
              <a:rPr lang="ru-RU"/>
              <a:t>Образец текст40</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 </a:t>
            </a:r>
            <a:endParaRPr/>
          </a:p>
          <a:p>
            <a:pPr lvl="4">
              <a:defRPr/>
            </a:pPr>
            <a:endParaRPr lang="ru-RU"/>
          </a:p>
          <a:p>
            <a:pPr lvl="4">
              <a:defRPr/>
            </a:pPr>
            <a:endParaRPr lang="ru-RU"/>
          </a:p>
        </p:txBody>
      </p:sp>
      <p:sp>
        <p:nvSpPr>
          <p:cNvPr id="4" name="Дата 3"/>
          <p:cNvSpPr>
            <a:spLocks noGrp="1"/>
          </p:cNvSpPr>
          <p:nvPr>
            <p:ph type="dt" sz="half" idx="2"/>
          </p:nvPr>
        </p:nvSpPr>
        <p:spPr bwMode="auto">
          <a:xfrm>
            <a:off x="479425" y="635254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fld id="{D2412498-5A2D-41B1-86A5-AAA3110F9D9B}" type="datetimeFigureOut">
              <a:rPr lang="ru-RU"/>
              <a:t>15.11.2024</a:t>
            </a:fld>
            <a:endParaRPr lang="ru-RU"/>
          </a:p>
        </p:txBody>
      </p:sp>
      <p:sp>
        <p:nvSpPr>
          <p:cNvPr id="5" name="Нижний колонтитул 4"/>
          <p:cNvSpPr>
            <a:spLocks noGrp="1"/>
          </p:cNvSpPr>
          <p:nvPr>
            <p:ph type="ftr" sz="quarter" idx="3"/>
          </p:nvPr>
        </p:nvSpPr>
        <p:spPr bwMode="auto">
          <a:xfrm>
            <a:off x="479425" y="6356350"/>
            <a:ext cx="76739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bwMode="auto">
          <a:xfrm>
            <a:off x="8969375" y="6350687"/>
            <a:ext cx="28575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pPr>
              <a:defRPr/>
            </a:pPr>
            <a:fld id="{56DCE2C9-06B9-4058-BEBD-6FDE8D61F8A0}" type="slidenum">
              <a:rPr lang="ru-RU"/>
              <a:t>‹#›</a:t>
            </a:fld>
            <a:endParaRPr lang="ru-RU"/>
          </a:p>
        </p:txBody>
      </p:sp>
      <p:pic>
        <p:nvPicPr>
          <p:cNvPr id="16" name="Рисунок 15"/>
          <p:cNvPicPr>
            <a:picLocks noChangeAspect="1"/>
          </p:cNvPicPr>
          <p:nvPr userDrawn="1"/>
        </p:nvPicPr>
        <p:blipFill>
          <a:blip r:embed="rId24"/>
          <a:stretch/>
        </p:blipFill>
        <p:spPr bwMode="auto">
          <a:xfrm>
            <a:off x="10760167" y="142188"/>
            <a:ext cx="952406" cy="2934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a:lnSpc>
          <a:spcPct val="100000"/>
        </a:lnSpc>
        <a:spcBef>
          <a:spcPts val="0"/>
        </a:spcBef>
        <a:buNone/>
        <a:defRPr sz="3600" b="0">
          <a:solidFill>
            <a:schemeClr val="tx1"/>
          </a:solidFill>
          <a:latin typeface="Montserrat SemiBold"/>
          <a:ea typeface="+mj-ea"/>
          <a:cs typeface="+mj-cs"/>
        </a:defRPr>
      </a:lvl1pPr>
    </p:titleStyle>
    <p:bodyStyle>
      <a:lvl1pPr marL="0" indent="0" algn="l" defTabSz="914400">
        <a:lnSpc>
          <a:spcPct val="90000"/>
        </a:lnSpc>
        <a:spcBef>
          <a:spcPts val="1000"/>
        </a:spcBef>
        <a:buFontTx/>
        <a:buNone/>
        <a:defRPr sz="40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Текст 6"/>
          <p:cNvSpPr>
            <a:spLocks noGrp="1"/>
          </p:cNvSpPr>
          <p:nvPr>
            <p:ph type="body" sz="quarter" idx="12"/>
          </p:nvPr>
        </p:nvSpPr>
        <p:spPr bwMode="auto"/>
        <p:txBody>
          <a:bodyPr/>
          <a:lstStyle/>
          <a:p>
            <a:pPr>
              <a:defRPr/>
            </a:pPr>
            <a:r>
              <a:rPr lang="ru-RU" i="1" dirty="0">
                <a:latin typeface="GOST type B" panose="020B0500000000000000" pitchFamily="34" charset="0"/>
              </a:rPr>
              <a:t>Квантовый </a:t>
            </a:r>
            <a:r>
              <a:rPr lang="ru-RU" i="1" dirty="0" err="1">
                <a:latin typeface="GOST type B" panose="020B0500000000000000" pitchFamily="34" charset="0"/>
              </a:rPr>
              <a:t>хакатон</a:t>
            </a:r>
            <a:r>
              <a:rPr lang="en-US" i="1" dirty="0">
                <a:latin typeface="GOST type B" panose="020B0500000000000000" pitchFamily="34" charset="0"/>
              </a:rPr>
              <a:t>,</a:t>
            </a:r>
            <a:r>
              <a:rPr lang="ru-RU" i="1" dirty="0">
                <a:latin typeface="GOST type B" panose="020B0500000000000000" pitchFamily="34" charset="0"/>
              </a:rPr>
              <a:t> ННГУ</a:t>
            </a:r>
            <a:r>
              <a:rPr lang="en-US" i="1" dirty="0">
                <a:latin typeface="GOST type B" panose="020B0500000000000000" pitchFamily="34" charset="0"/>
              </a:rPr>
              <a:t>,</a:t>
            </a:r>
            <a:r>
              <a:rPr lang="ru-RU" i="1" dirty="0">
                <a:latin typeface="GOST type B" panose="020B0500000000000000" pitchFamily="34" charset="0"/>
              </a:rPr>
              <a:t> Нижний Новгород</a:t>
            </a:r>
          </a:p>
        </p:txBody>
      </p:sp>
      <p:sp>
        <p:nvSpPr>
          <p:cNvPr id="8" name="Текст 7"/>
          <p:cNvSpPr>
            <a:spLocks noGrp="1"/>
          </p:cNvSpPr>
          <p:nvPr>
            <p:ph type="body" sz="quarter" idx="13"/>
          </p:nvPr>
        </p:nvSpPr>
        <p:spPr bwMode="auto"/>
        <p:txBody>
          <a:bodyPr/>
          <a:lstStyle/>
          <a:p>
            <a:pPr>
              <a:defRPr/>
            </a:pPr>
            <a:r>
              <a:rPr lang="ru-RU" i="1" dirty="0">
                <a:latin typeface="GOST type B" panose="020B0500000000000000" pitchFamily="34" charset="0"/>
              </a:rPr>
              <a:t>Состав</a:t>
            </a:r>
            <a:r>
              <a:rPr lang="en-US" i="1" dirty="0">
                <a:latin typeface="GOST type B" panose="020B0500000000000000" pitchFamily="34" charset="0"/>
              </a:rPr>
              <a:t>:</a:t>
            </a:r>
            <a:endParaRPr lang="ru-RU" i="1" dirty="0">
              <a:latin typeface="GOST type B" panose="020B0500000000000000" pitchFamily="34" charset="0"/>
            </a:endParaRPr>
          </a:p>
          <a:p>
            <a:pPr>
              <a:defRPr/>
            </a:pPr>
            <a:r>
              <a:rPr lang="ru-RU" i="1" dirty="0">
                <a:latin typeface="GOST type B" panose="020B0500000000000000" pitchFamily="34" charset="0"/>
              </a:rPr>
              <a:t>Бурлаков Е.В.</a:t>
            </a:r>
            <a:r>
              <a:rPr lang="en-US" i="1" dirty="0">
                <a:latin typeface="GOST type B" panose="020B0500000000000000" pitchFamily="34" charset="0"/>
              </a:rPr>
              <a:t>,</a:t>
            </a:r>
            <a:r>
              <a:rPr lang="ru-RU" i="1" dirty="0">
                <a:latin typeface="GOST type B" panose="020B0500000000000000" pitchFamily="34" charset="0"/>
              </a:rPr>
              <a:t> Шульга М.И.</a:t>
            </a:r>
            <a:r>
              <a:rPr lang="en-US" i="1" dirty="0">
                <a:latin typeface="GOST type B" panose="020B0500000000000000" pitchFamily="34" charset="0"/>
              </a:rPr>
              <a:t>, </a:t>
            </a:r>
            <a:r>
              <a:rPr lang="ru-RU" i="1" dirty="0">
                <a:latin typeface="GOST type B" panose="020B0500000000000000" pitchFamily="34" charset="0"/>
              </a:rPr>
              <a:t>Ярыгин М.А.</a:t>
            </a:r>
            <a:r>
              <a:rPr lang="en-US" i="1" dirty="0">
                <a:latin typeface="GOST type B" panose="020B0500000000000000" pitchFamily="34" charset="0"/>
              </a:rPr>
              <a:t>,</a:t>
            </a:r>
            <a:r>
              <a:rPr lang="ru-RU" i="1" dirty="0">
                <a:latin typeface="GOST type B" panose="020B0500000000000000" pitchFamily="34" charset="0"/>
              </a:rPr>
              <a:t> Наниджанян А.К.</a:t>
            </a:r>
            <a:r>
              <a:rPr lang="en-US" i="1" dirty="0">
                <a:latin typeface="GOST type B" panose="020B0500000000000000" pitchFamily="34" charset="0"/>
              </a:rPr>
              <a:t>, </a:t>
            </a:r>
            <a:r>
              <a:rPr lang="ru-RU" i="1" dirty="0">
                <a:latin typeface="GOST type B" panose="020B0500000000000000" pitchFamily="34" charset="0"/>
              </a:rPr>
              <a:t>Чижин Д.Д.</a:t>
            </a:r>
          </a:p>
        </p:txBody>
      </p:sp>
      <p:sp>
        <p:nvSpPr>
          <p:cNvPr id="9" name="Текст 8"/>
          <p:cNvSpPr>
            <a:spLocks noGrp="1"/>
          </p:cNvSpPr>
          <p:nvPr>
            <p:ph type="body" sz="quarter" idx="14"/>
          </p:nvPr>
        </p:nvSpPr>
        <p:spPr bwMode="auto"/>
        <p:txBody>
          <a:bodyPr/>
          <a:lstStyle/>
          <a:p>
            <a:pPr>
              <a:defRPr/>
            </a:pPr>
            <a:r>
              <a:rPr lang="ru-RU" i="1" dirty="0">
                <a:latin typeface="GOST type B" panose="020B0500000000000000" pitchFamily="34" charset="0"/>
              </a:rPr>
              <a:t>15.11.2024</a:t>
            </a:r>
          </a:p>
        </p:txBody>
      </p:sp>
      <p:sp>
        <p:nvSpPr>
          <p:cNvPr id="6" name="Заголовок 5"/>
          <p:cNvSpPr>
            <a:spLocks noGrp="1"/>
          </p:cNvSpPr>
          <p:nvPr>
            <p:ph type="title"/>
          </p:nvPr>
        </p:nvSpPr>
        <p:spPr bwMode="auto"/>
        <p:txBody>
          <a:bodyPr/>
          <a:lstStyle/>
          <a:p>
            <a:pPr>
              <a:defRPr/>
            </a:pPr>
            <a:r>
              <a:rPr lang="ru-RU" i="1" dirty="0">
                <a:latin typeface="GOST type B" panose="020B0500000000000000" pitchFamily="34" charset="0"/>
              </a:rPr>
              <a:t>Пёс Гейзенберга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Заголовок 6"/>
          <p:cNvSpPr>
            <a:spLocks noGrp="1"/>
          </p:cNvSpPr>
          <p:nvPr>
            <p:ph type="title"/>
          </p:nvPr>
        </p:nvSpPr>
        <p:spPr bwMode="auto"/>
        <p:txBody>
          <a:bodyPr/>
          <a:lstStyle/>
          <a:p>
            <a:pPr>
              <a:defRPr/>
            </a:pPr>
            <a:r>
              <a:rPr lang="ru-RU" i="1" dirty="0">
                <a:latin typeface="GOST type B" panose="020B0500000000000000" pitchFamily="34" charset="0"/>
              </a:rPr>
              <a:t>Первая задача</a:t>
            </a:r>
            <a:br>
              <a:rPr lang="ru-RU" i="1" dirty="0">
                <a:latin typeface="GOST type B" panose="020B0500000000000000" pitchFamily="34" charset="0"/>
              </a:rPr>
            </a:br>
            <a:r>
              <a:rPr lang="ru-RU" i="1" dirty="0">
                <a:latin typeface="GOST type B" panose="020B0500000000000000" pitchFamily="34" charset="0"/>
              </a:rPr>
              <a:t>Формирование инвестиционного портфеля</a:t>
            </a:r>
          </a:p>
        </p:txBody>
      </p:sp>
      <p:sp>
        <p:nvSpPr>
          <p:cNvPr id="17" name="Текст 9">
            <a:extLst>
              <a:ext uri="{FF2B5EF4-FFF2-40B4-BE49-F238E27FC236}">
                <a16:creationId xmlns:a16="http://schemas.microsoft.com/office/drawing/2014/main" id="{A0F22751-2AF2-4C64-98B3-C827099C5D9B}"/>
              </a:ext>
            </a:extLst>
          </p:cNvPr>
          <p:cNvSpPr txBox="1">
            <a:spLocks/>
          </p:cNvSpPr>
          <p:nvPr/>
        </p:nvSpPr>
        <p:spPr bwMode="auto">
          <a:xfrm>
            <a:off x="2790804" y="3429000"/>
            <a:ext cx="7172960" cy="2727959"/>
          </a:xfrm>
          <a:prstGeom prst="rect">
            <a:avLst/>
          </a:prstGeom>
        </p:spPr>
        <p:txBody>
          <a:bodyPr vert="horz" lIns="91440" tIns="45720" rIns="91440" bIns="45720" rtlCol="0" anchor="t">
            <a:normAutofit/>
          </a:bodyPr>
          <a:lstStyle>
            <a:lvl1pPr marL="0" indent="0" algn="l" defTabSz="914400">
              <a:lnSpc>
                <a:spcPct val="90000"/>
              </a:lnSpc>
              <a:spcBef>
                <a:spcPts val="1000"/>
              </a:spcBef>
              <a:buFontTx/>
              <a:buNone/>
              <a:defRPr sz="12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800"/>
              <a:t>Каждое значение в матрице QUBO складывается из трех частей:</a:t>
            </a:r>
          </a:p>
          <a:p>
            <a:pPr marL="342900" indent="-342900" algn="ctr">
              <a:buFontTx/>
              <a:buAutoNum type="arabicPeriod"/>
              <a:defRPr/>
            </a:pPr>
            <a:r>
              <a:rPr lang="ru-RU" sz="1800"/>
              <a:t>Линейного вклада от целевой функции (доходы);</a:t>
            </a:r>
          </a:p>
          <a:p>
            <a:pPr marL="342900" indent="-342900" algn="ctr">
              <a:buFontTx/>
              <a:buAutoNum type="arabicPeriod"/>
              <a:defRPr/>
            </a:pPr>
            <a:r>
              <a:rPr lang="ru-RU" sz="1800"/>
              <a:t> Штрафа за превышение начальной стоимости;</a:t>
            </a:r>
          </a:p>
          <a:p>
            <a:pPr marL="342900" indent="-342900" algn="ctr">
              <a:buFontTx/>
              <a:buAutoNum type="arabicPeriod"/>
              <a:defRPr/>
            </a:pPr>
            <a:r>
              <a:rPr lang="ru-RU" sz="1800"/>
              <a:t> Штрафа за превышенный риск.</a:t>
            </a:r>
            <a:endParaRPr lang="ru-RU" sz="1800" dirty="0"/>
          </a:p>
        </p:txBody>
      </p:sp>
      <p:pic>
        <p:nvPicPr>
          <p:cNvPr id="18" name="Рисунок 17">
            <a:extLst>
              <a:ext uri="{FF2B5EF4-FFF2-40B4-BE49-F238E27FC236}">
                <a16:creationId xmlns:a16="http://schemas.microsoft.com/office/drawing/2014/main" id="{F5AC73B6-2E8E-4CCA-A1DC-94D1EAEA2D17}"/>
              </a:ext>
            </a:extLst>
          </p:cNvPr>
          <p:cNvPicPr>
            <a:picLocks noChangeAspect="1"/>
          </p:cNvPicPr>
          <p:nvPr/>
        </p:nvPicPr>
        <p:blipFill>
          <a:blip r:embed="rId2"/>
          <a:stretch>
            <a:fillRect/>
          </a:stretch>
        </p:blipFill>
        <p:spPr bwMode="auto">
          <a:xfrm>
            <a:off x="2079604" y="1941263"/>
            <a:ext cx="8029616" cy="1305107"/>
          </a:xfrm>
          <a:prstGeom prst="rect">
            <a:avLst/>
          </a:prstGeom>
        </p:spPr>
      </p:pic>
    </p:spTree>
    <p:extLst>
      <p:ext uri="{BB962C8B-B14F-4D97-AF65-F5344CB8AC3E}">
        <p14:creationId xmlns:p14="http://schemas.microsoft.com/office/powerpoint/2010/main" val="283176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Заголовок 6"/>
          <p:cNvSpPr>
            <a:spLocks noGrp="1"/>
          </p:cNvSpPr>
          <p:nvPr>
            <p:ph type="title"/>
          </p:nvPr>
        </p:nvSpPr>
        <p:spPr bwMode="auto"/>
        <p:txBody>
          <a:bodyPr/>
          <a:lstStyle/>
          <a:p>
            <a:pPr>
              <a:defRPr/>
            </a:pPr>
            <a:r>
              <a:rPr lang="ru-RU" i="1" dirty="0">
                <a:latin typeface="GOST type B" panose="020B0500000000000000" pitchFamily="34" charset="0"/>
              </a:rPr>
              <a:t>Вторая задача</a:t>
            </a:r>
            <a:br>
              <a:rPr lang="ru-RU" i="1" dirty="0">
                <a:latin typeface="GOST type B" panose="020B0500000000000000" pitchFamily="34" charset="0"/>
              </a:rPr>
            </a:br>
            <a:r>
              <a:rPr lang="ru-RU" i="1" dirty="0">
                <a:latin typeface="GOST type B" panose="020B0500000000000000" pitchFamily="34" charset="0"/>
              </a:rPr>
              <a:t>Оптимизация туристических маршрутов</a:t>
            </a:r>
          </a:p>
        </p:txBody>
      </p:sp>
      <p:sp>
        <p:nvSpPr>
          <p:cNvPr id="10" name="Текст 9"/>
          <p:cNvSpPr>
            <a:spLocks noGrp="1"/>
          </p:cNvSpPr>
          <p:nvPr>
            <p:ph type="body" sz="quarter" idx="17"/>
          </p:nvPr>
        </p:nvSpPr>
        <p:spPr bwMode="auto"/>
        <p:txBody>
          <a:bodyPr/>
          <a:lstStyle/>
          <a:p>
            <a:pPr>
              <a:defRPr/>
            </a:pPr>
            <a:r>
              <a:rPr lang="ru-RU" sz="1800" dirty="0"/>
              <a:t>Представлены мат. модели:</a:t>
            </a:r>
          </a:p>
          <a:p>
            <a:pPr>
              <a:defRPr/>
            </a:pPr>
            <a:r>
              <a:rPr lang="ru-RU" sz="1800" dirty="0"/>
              <a:t>Штраф вместе с целевой функцией, наложение на нее веса;</a:t>
            </a:r>
            <a:endParaRPr lang="en-US" sz="1800" dirty="0"/>
          </a:p>
          <a:p>
            <a:pPr>
              <a:defRPr/>
            </a:pPr>
            <a:r>
              <a:rPr lang="ru-RU" sz="1800" dirty="0"/>
              <a:t>Формирование матрицы </a:t>
            </a:r>
            <a:r>
              <a:rPr lang="en-US" sz="1800" dirty="0"/>
              <a:t>QUBO</a:t>
            </a:r>
            <a:r>
              <a:rPr lang="ru-RU" sz="1800" dirty="0"/>
              <a:t>.</a:t>
            </a:r>
          </a:p>
          <a:p>
            <a:pPr>
              <a:defRPr/>
            </a:pPr>
            <a:endParaRPr lang="ru-RU" dirty="0"/>
          </a:p>
        </p:txBody>
      </p:sp>
      <p:pic>
        <p:nvPicPr>
          <p:cNvPr id="13" name="Рисунок 12">
            <a:extLst>
              <a:ext uri="{FF2B5EF4-FFF2-40B4-BE49-F238E27FC236}">
                <a16:creationId xmlns:a16="http://schemas.microsoft.com/office/drawing/2014/main" id="{C99DDF42-F1D6-41CD-9DA9-BE9067D7FFB9}"/>
              </a:ext>
            </a:extLst>
          </p:cNvPr>
          <p:cNvPicPr>
            <a:picLocks noChangeAspect="1"/>
          </p:cNvPicPr>
          <p:nvPr/>
        </p:nvPicPr>
        <p:blipFill>
          <a:blip r:embed="rId2"/>
          <a:stretch>
            <a:fillRect/>
          </a:stretch>
        </p:blipFill>
        <p:spPr bwMode="auto">
          <a:xfrm>
            <a:off x="5749594" y="1798320"/>
            <a:ext cx="4755846" cy="1798992"/>
          </a:xfrm>
          <a:prstGeom prst="rect">
            <a:avLst/>
          </a:prstGeom>
        </p:spPr>
      </p:pic>
      <p:pic>
        <p:nvPicPr>
          <p:cNvPr id="14" name="Рисунок 13">
            <a:extLst>
              <a:ext uri="{FF2B5EF4-FFF2-40B4-BE49-F238E27FC236}">
                <a16:creationId xmlns:a16="http://schemas.microsoft.com/office/drawing/2014/main" id="{E7180F10-318C-4586-9B4D-DC3C2E01EBF2}"/>
              </a:ext>
            </a:extLst>
          </p:cNvPr>
          <p:cNvPicPr>
            <a:picLocks noChangeAspect="1"/>
          </p:cNvPicPr>
          <p:nvPr/>
        </p:nvPicPr>
        <p:blipFill>
          <a:blip r:embed="rId3"/>
          <a:stretch>
            <a:fillRect/>
          </a:stretch>
        </p:blipFill>
        <p:spPr bwMode="auto">
          <a:xfrm>
            <a:off x="5817382" y="3503607"/>
            <a:ext cx="4620270" cy="1848108"/>
          </a:xfrm>
          <a:prstGeom prst="rect">
            <a:avLst/>
          </a:prstGeom>
        </p:spPr>
      </p:pic>
      <p:pic>
        <p:nvPicPr>
          <p:cNvPr id="15" name="Рисунок 14">
            <a:extLst>
              <a:ext uri="{FF2B5EF4-FFF2-40B4-BE49-F238E27FC236}">
                <a16:creationId xmlns:a16="http://schemas.microsoft.com/office/drawing/2014/main" id="{B449D28F-FC19-4E39-A0B8-53032E9B9D2C}"/>
              </a:ext>
            </a:extLst>
          </p:cNvPr>
          <p:cNvPicPr>
            <a:picLocks noChangeAspect="1"/>
          </p:cNvPicPr>
          <p:nvPr/>
        </p:nvPicPr>
        <p:blipFill>
          <a:blip r:embed="rId4"/>
          <a:stretch>
            <a:fillRect/>
          </a:stretch>
        </p:blipFill>
        <p:spPr bwMode="auto">
          <a:xfrm>
            <a:off x="6287831" y="5351715"/>
            <a:ext cx="4034729" cy="1464215"/>
          </a:xfrm>
          <a:prstGeom prst="rect">
            <a:avLst/>
          </a:prstGeom>
        </p:spPr>
      </p:pic>
    </p:spTree>
    <p:extLst>
      <p:ext uri="{BB962C8B-B14F-4D97-AF65-F5344CB8AC3E}">
        <p14:creationId xmlns:p14="http://schemas.microsoft.com/office/powerpoint/2010/main" val="5328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Заголовок 6"/>
          <p:cNvSpPr>
            <a:spLocks noGrp="1"/>
          </p:cNvSpPr>
          <p:nvPr>
            <p:ph type="title"/>
          </p:nvPr>
        </p:nvSpPr>
        <p:spPr bwMode="auto"/>
        <p:txBody>
          <a:bodyPr/>
          <a:lstStyle/>
          <a:p>
            <a:pPr>
              <a:defRPr/>
            </a:pPr>
            <a:r>
              <a:rPr lang="ru-RU" i="1" dirty="0">
                <a:latin typeface="GOST type B" panose="020B0500000000000000" pitchFamily="34" charset="0"/>
              </a:rPr>
              <a:t>Третья задача</a:t>
            </a:r>
            <a:br>
              <a:rPr lang="ru-RU" i="1" dirty="0">
                <a:latin typeface="GOST type B" panose="020B0500000000000000" pitchFamily="34" charset="0"/>
              </a:rPr>
            </a:br>
            <a:r>
              <a:rPr lang="ru-RU" i="1" dirty="0">
                <a:latin typeface="GOST type B" panose="020B0500000000000000" pitchFamily="34" charset="0"/>
              </a:rPr>
              <a:t>Семантический анализ отзывов о продукте</a:t>
            </a:r>
          </a:p>
        </p:txBody>
      </p:sp>
      <p:sp>
        <p:nvSpPr>
          <p:cNvPr id="9" name="Текст 8"/>
          <p:cNvSpPr>
            <a:spLocks noGrp="1"/>
          </p:cNvSpPr>
          <p:nvPr>
            <p:ph type="body" sz="quarter" idx="14"/>
          </p:nvPr>
        </p:nvSpPr>
        <p:spPr bwMode="auto">
          <a:xfrm>
            <a:off x="479425" y="1917812"/>
            <a:ext cx="4041776" cy="853440"/>
          </a:xfrm>
        </p:spPr>
        <p:txBody>
          <a:bodyPr/>
          <a:lstStyle/>
          <a:p>
            <a:pPr>
              <a:defRPr/>
            </a:pPr>
            <a:r>
              <a:rPr lang="ru-RU" dirty="0"/>
              <a:t>Решение представлено с помощью </a:t>
            </a:r>
            <a:r>
              <a:rPr lang="en-US" dirty="0"/>
              <a:t>TensorFlow</a:t>
            </a:r>
            <a:endParaRPr lang="ru-RU" dirty="0"/>
          </a:p>
        </p:txBody>
      </p:sp>
      <p:sp>
        <p:nvSpPr>
          <p:cNvPr id="10" name="Текст 9"/>
          <p:cNvSpPr>
            <a:spLocks noGrp="1"/>
          </p:cNvSpPr>
          <p:nvPr>
            <p:ph type="body" sz="quarter" idx="17"/>
          </p:nvPr>
        </p:nvSpPr>
        <p:spPr bwMode="auto">
          <a:xfrm>
            <a:off x="479425" y="3159443"/>
            <a:ext cx="3892550" cy="2727959"/>
          </a:xfrm>
        </p:spPr>
        <p:txBody>
          <a:bodyPr>
            <a:normAutofit/>
          </a:bodyPr>
          <a:lstStyle/>
          <a:p>
            <a:pPr>
              <a:defRPr/>
            </a:pPr>
            <a:r>
              <a:rPr lang="ru-RU" sz="2000" dirty="0"/>
              <a:t>Прогнали в </a:t>
            </a:r>
            <a:r>
              <a:rPr lang="en-US" sz="2000" dirty="0"/>
              <a:t>Google </a:t>
            </a:r>
            <a:r>
              <a:rPr lang="en-US" sz="2000" dirty="0" err="1"/>
              <a:t>Colab</a:t>
            </a:r>
            <a:r>
              <a:rPr lang="ru-RU" sz="2000" dirty="0"/>
              <a:t> за невероятные 1м 22 сек с невероятной точностью 0,846</a:t>
            </a:r>
          </a:p>
        </p:txBody>
      </p:sp>
      <p:pic>
        <p:nvPicPr>
          <p:cNvPr id="3" name="Рисунок 2">
            <a:extLst>
              <a:ext uri="{FF2B5EF4-FFF2-40B4-BE49-F238E27FC236}">
                <a16:creationId xmlns:a16="http://schemas.microsoft.com/office/drawing/2014/main" id="{70530AB8-8C8F-484B-BE92-672DC99EAEB7}"/>
              </a:ext>
            </a:extLst>
          </p:cNvPr>
          <p:cNvPicPr>
            <a:picLocks noChangeAspect="1"/>
          </p:cNvPicPr>
          <p:nvPr/>
        </p:nvPicPr>
        <p:blipFill rotWithShape="1">
          <a:blip r:embed="rId2">
            <a:extLst>
              <a:ext uri="{28A0092B-C50C-407E-A947-70E740481C1C}">
                <a14:useLocalDpi xmlns:a14="http://schemas.microsoft.com/office/drawing/2010/main" val="0"/>
              </a:ext>
            </a:extLst>
          </a:blip>
          <a:srcRect t="14910"/>
          <a:stretch/>
        </p:blipFill>
        <p:spPr>
          <a:xfrm>
            <a:off x="4765039" y="1929186"/>
            <a:ext cx="7127875" cy="3958216"/>
          </a:xfrm>
          <a:prstGeom prst="rect">
            <a:avLst/>
          </a:prstGeom>
        </p:spPr>
      </p:pic>
    </p:spTree>
    <p:extLst>
      <p:ext uri="{BB962C8B-B14F-4D97-AF65-F5344CB8AC3E}">
        <p14:creationId xmlns:p14="http://schemas.microsoft.com/office/powerpoint/2010/main" val="28568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46" name="Рисунок 45">
            <a:extLst>
              <a:ext uri="{FF2B5EF4-FFF2-40B4-BE49-F238E27FC236}">
                <a16:creationId xmlns:a16="http://schemas.microsoft.com/office/drawing/2014/main" id="{86D6FBE0-9349-49F7-BA3A-0FE48A482C8F}"/>
              </a:ext>
            </a:extLst>
          </p:cNvPr>
          <p:cNvPicPr>
            <a:picLocks noChangeAspect="1"/>
          </p:cNvPicPr>
          <p:nvPr/>
        </p:nvPicPr>
        <p:blipFill rotWithShape="1">
          <a:blip r:embed="rId2">
            <a:extLst>
              <a:ext uri="{28A0092B-C50C-407E-A947-70E740481C1C}">
                <a14:useLocalDpi xmlns:a14="http://schemas.microsoft.com/office/drawing/2010/main" val="0"/>
              </a:ext>
            </a:extLst>
          </a:blip>
          <a:srcRect l="22539" t="9861" r="30583" b="31990"/>
          <a:stretch/>
        </p:blipFill>
        <p:spPr>
          <a:xfrm>
            <a:off x="9774718" y="1102995"/>
            <a:ext cx="1934678" cy="3164203"/>
          </a:xfrm>
          <a:prstGeom prst="roundRect">
            <a:avLst/>
          </a:prstGeom>
        </p:spPr>
      </p:pic>
      <p:pic>
        <p:nvPicPr>
          <p:cNvPr id="44" name="Рисунок 43">
            <a:extLst>
              <a:ext uri="{FF2B5EF4-FFF2-40B4-BE49-F238E27FC236}">
                <a16:creationId xmlns:a16="http://schemas.microsoft.com/office/drawing/2014/main" id="{619846F6-5C15-4BE4-9CD4-C9CAD624473A}"/>
              </a:ext>
            </a:extLst>
          </p:cNvPr>
          <p:cNvPicPr>
            <a:picLocks noChangeAspect="1"/>
          </p:cNvPicPr>
          <p:nvPr/>
        </p:nvPicPr>
        <p:blipFill rotWithShape="1">
          <a:blip r:embed="rId3">
            <a:extLst>
              <a:ext uri="{28A0092B-C50C-407E-A947-70E740481C1C}">
                <a14:useLocalDpi xmlns:a14="http://schemas.microsoft.com/office/drawing/2010/main" val="0"/>
              </a:ext>
            </a:extLst>
          </a:blip>
          <a:srcRect l="56437" t="35329" r="4023" b="223"/>
          <a:stretch/>
        </p:blipFill>
        <p:spPr>
          <a:xfrm>
            <a:off x="5127071" y="1082566"/>
            <a:ext cx="1934679" cy="3173837"/>
          </a:xfrm>
          <a:prstGeom prst="roundRect">
            <a:avLst/>
          </a:prstGeom>
        </p:spPr>
      </p:pic>
      <p:pic>
        <p:nvPicPr>
          <p:cNvPr id="42" name="Рисунок 41">
            <a:extLst>
              <a:ext uri="{FF2B5EF4-FFF2-40B4-BE49-F238E27FC236}">
                <a16:creationId xmlns:a16="http://schemas.microsoft.com/office/drawing/2014/main" id="{C3E08A07-1264-4978-BD5B-31DD6D85B1B3}"/>
              </a:ext>
            </a:extLst>
          </p:cNvPr>
          <p:cNvPicPr>
            <a:picLocks noChangeAspect="1"/>
          </p:cNvPicPr>
          <p:nvPr/>
        </p:nvPicPr>
        <p:blipFill rotWithShape="1">
          <a:blip r:embed="rId4">
            <a:extLst>
              <a:ext uri="{28A0092B-C50C-407E-A947-70E740481C1C}">
                <a14:useLocalDpi xmlns:a14="http://schemas.microsoft.com/office/drawing/2010/main" val="0"/>
              </a:ext>
            </a:extLst>
          </a:blip>
          <a:srcRect l="63628" t="9187" r="17524" b="59985"/>
          <a:stretch/>
        </p:blipFill>
        <p:spPr>
          <a:xfrm>
            <a:off x="2827976" y="1092199"/>
            <a:ext cx="1934679" cy="3164203"/>
          </a:xfrm>
          <a:prstGeom prst="roundRect">
            <a:avLst/>
          </a:prstGeom>
        </p:spPr>
      </p:pic>
      <p:sp>
        <p:nvSpPr>
          <p:cNvPr id="9" name="Заголовок 8"/>
          <p:cNvSpPr>
            <a:spLocks noGrp="1"/>
          </p:cNvSpPr>
          <p:nvPr>
            <p:ph type="title"/>
          </p:nvPr>
        </p:nvSpPr>
        <p:spPr bwMode="auto"/>
        <p:txBody>
          <a:bodyPr/>
          <a:lstStyle/>
          <a:p>
            <a:pPr algn="ctr">
              <a:defRPr/>
            </a:pPr>
            <a:r>
              <a:rPr lang="ru-RU" i="1" dirty="0">
                <a:latin typeface="GOST type B" panose="020B0500000000000000" pitchFamily="34" charset="0"/>
              </a:rPr>
              <a:t>Наша команда</a:t>
            </a:r>
          </a:p>
        </p:txBody>
      </p:sp>
      <p:sp>
        <p:nvSpPr>
          <p:cNvPr id="11" name="Текст 10"/>
          <p:cNvSpPr>
            <a:spLocks noGrp="1"/>
          </p:cNvSpPr>
          <p:nvPr>
            <p:ph type="body" sz="quarter" idx="17"/>
          </p:nvPr>
        </p:nvSpPr>
        <p:spPr bwMode="auto">
          <a:xfrm>
            <a:off x="519565" y="4397032"/>
            <a:ext cx="1934678" cy="2311743"/>
          </a:xfrm>
        </p:spPr>
        <p:txBody>
          <a:bodyPr>
            <a:normAutofit/>
          </a:bodyPr>
          <a:lstStyle/>
          <a:p>
            <a:pPr algn="ctr">
              <a:defRPr/>
            </a:pPr>
            <a:r>
              <a:rPr lang="ru-RU" sz="1800" i="1" dirty="0">
                <a:latin typeface="GOST type B" panose="020B0500000000000000" pitchFamily="34" charset="0"/>
              </a:rPr>
              <a:t>Евгений Владимирович Бурлаков</a:t>
            </a:r>
          </a:p>
          <a:p>
            <a:pPr algn="ctr">
              <a:defRPr/>
            </a:pPr>
            <a:r>
              <a:rPr lang="ru-RU" sz="1600" i="1" dirty="0">
                <a:latin typeface="GOST type B" panose="020B0500000000000000" pitchFamily="34" charset="0"/>
              </a:rPr>
              <a:t>К.Т.Н.</a:t>
            </a:r>
            <a:r>
              <a:rPr lang="en-US" sz="1600" i="1" dirty="0">
                <a:latin typeface="GOST type B" panose="020B0500000000000000" pitchFamily="34" charset="0"/>
              </a:rPr>
              <a:t>,</a:t>
            </a:r>
            <a:r>
              <a:rPr lang="ru-RU" sz="1600" i="1" dirty="0">
                <a:latin typeface="GOST type B" panose="020B0500000000000000" pitchFamily="34" charset="0"/>
              </a:rPr>
              <a:t> Доцент каф. Физики МТУСИ</a:t>
            </a:r>
          </a:p>
          <a:p>
            <a:pPr algn="ctr">
              <a:defRPr/>
            </a:pPr>
            <a:r>
              <a:rPr lang="ru-RU" sz="1600" i="1" dirty="0">
                <a:latin typeface="GOST type B" panose="020B0500000000000000" pitchFamily="34" charset="0"/>
              </a:rPr>
              <a:t>Руководитель кружка «Квантовые вычисления» МТУСИ</a:t>
            </a:r>
          </a:p>
        </p:txBody>
      </p:sp>
      <p:pic>
        <p:nvPicPr>
          <p:cNvPr id="22" name="Рисунок 21">
            <a:extLst>
              <a:ext uri="{FF2B5EF4-FFF2-40B4-BE49-F238E27FC236}">
                <a16:creationId xmlns:a16="http://schemas.microsoft.com/office/drawing/2014/main" id="{A29A4693-87A8-497E-AC19-3FBC63FF8975}"/>
              </a:ext>
            </a:extLst>
          </p:cNvPr>
          <p:cNvPicPr>
            <a:picLocks noChangeAspect="1"/>
          </p:cNvPicPr>
          <p:nvPr/>
        </p:nvPicPr>
        <p:blipFill rotWithShape="1">
          <a:blip r:embed="rId5">
            <a:extLst>
              <a:ext uri="{28A0092B-C50C-407E-A947-70E740481C1C}">
                <a14:useLocalDpi xmlns:a14="http://schemas.microsoft.com/office/drawing/2010/main" val="0"/>
              </a:ext>
            </a:extLst>
          </a:blip>
          <a:srcRect l="29377" t="12233" r="23891" b="11555"/>
          <a:stretch/>
        </p:blipFill>
        <p:spPr>
          <a:xfrm>
            <a:off x="519565" y="1092199"/>
            <a:ext cx="1934678" cy="3174999"/>
          </a:xfrm>
          <a:prstGeom prst="roundRect">
            <a:avLst/>
          </a:prstGeom>
        </p:spPr>
      </p:pic>
      <p:sp>
        <p:nvSpPr>
          <p:cNvPr id="34" name="Текст 10">
            <a:extLst>
              <a:ext uri="{FF2B5EF4-FFF2-40B4-BE49-F238E27FC236}">
                <a16:creationId xmlns:a16="http://schemas.microsoft.com/office/drawing/2014/main" id="{790C14F2-D953-4C25-888F-6881E3C8DB74}"/>
              </a:ext>
            </a:extLst>
          </p:cNvPr>
          <p:cNvSpPr txBox="1">
            <a:spLocks/>
          </p:cNvSpPr>
          <p:nvPr/>
        </p:nvSpPr>
        <p:spPr bwMode="auto">
          <a:xfrm>
            <a:off x="2827977" y="4397032"/>
            <a:ext cx="1934678" cy="2311743"/>
          </a:xfrm>
          <a:prstGeom prst="rect">
            <a:avLst/>
          </a:prstGeom>
        </p:spPr>
        <p:txBody>
          <a:bodyPr vert="horz" lIns="91440" tIns="45720" rIns="91440" bIns="45720" rtlCol="0" anchor="t">
            <a:normAutofit/>
          </a:bodyPr>
          <a:lstStyle>
            <a:lvl1pPr marL="0" indent="0" algn="l" defTabSz="914400">
              <a:lnSpc>
                <a:spcPct val="90000"/>
              </a:lnSpc>
              <a:spcBef>
                <a:spcPts val="1000"/>
              </a:spcBef>
              <a:buFontTx/>
              <a:buNone/>
              <a:defRPr sz="12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800" i="1" dirty="0">
                <a:latin typeface="GOST type B" panose="020B0500000000000000" pitchFamily="34" charset="0"/>
              </a:rPr>
              <a:t>Максим Ильич</a:t>
            </a:r>
          </a:p>
          <a:p>
            <a:pPr algn="ctr">
              <a:defRPr/>
            </a:pPr>
            <a:r>
              <a:rPr lang="ru-RU" sz="1800" i="1" dirty="0">
                <a:latin typeface="GOST type B" panose="020B0500000000000000" pitchFamily="34" charset="0"/>
              </a:rPr>
              <a:t>Шульга</a:t>
            </a:r>
          </a:p>
          <a:p>
            <a:pPr algn="ctr">
              <a:defRPr/>
            </a:pPr>
            <a:r>
              <a:rPr lang="ru-RU" sz="1600" i="1" dirty="0">
                <a:latin typeface="GOST type B" panose="020B0500000000000000" pitchFamily="34" charset="0"/>
              </a:rPr>
              <a:t>Аспирант</a:t>
            </a:r>
            <a:r>
              <a:rPr lang="en-US" sz="1600" i="1" dirty="0">
                <a:latin typeface="GOST type B" panose="020B0500000000000000" pitchFamily="34" charset="0"/>
              </a:rPr>
              <a:t> </a:t>
            </a:r>
            <a:r>
              <a:rPr lang="ru-RU" sz="1600" i="1" dirty="0">
                <a:latin typeface="GOST type B" panose="020B0500000000000000" pitchFamily="34" charset="0"/>
              </a:rPr>
              <a:t>второго курса МТУСИ Ведущий специалист </a:t>
            </a:r>
            <a:r>
              <a:rPr lang="en-US" sz="1600" i="1" dirty="0" err="1">
                <a:latin typeface="GOST type B" panose="020B0500000000000000" pitchFamily="34" charset="0"/>
              </a:rPr>
              <a:t>QRate</a:t>
            </a:r>
            <a:endParaRPr lang="en-US" sz="1600" i="1" dirty="0">
              <a:latin typeface="GOST type B" panose="020B0500000000000000" pitchFamily="34" charset="0"/>
            </a:endParaRPr>
          </a:p>
          <a:p>
            <a:pPr algn="ctr">
              <a:defRPr/>
            </a:pPr>
            <a:endParaRPr lang="ru-RU" sz="1600" i="1" dirty="0">
              <a:latin typeface="GOST type B" panose="020B0500000000000000" pitchFamily="34" charset="0"/>
            </a:endParaRPr>
          </a:p>
        </p:txBody>
      </p:sp>
      <p:sp>
        <p:nvSpPr>
          <p:cNvPr id="35" name="Текст 10">
            <a:extLst>
              <a:ext uri="{FF2B5EF4-FFF2-40B4-BE49-F238E27FC236}">
                <a16:creationId xmlns:a16="http://schemas.microsoft.com/office/drawing/2014/main" id="{8523B92F-9EB9-48A3-8621-6B31D151DA4A}"/>
              </a:ext>
            </a:extLst>
          </p:cNvPr>
          <p:cNvSpPr txBox="1">
            <a:spLocks/>
          </p:cNvSpPr>
          <p:nvPr/>
        </p:nvSpPr>
        <p:spPr bwMode="auto">
          <a:xfrm>
            <a:off x="5127073" y="4397031"/>
            <a:ext cx="1934678" cy="2311743"/>
          </a:xfrm>
          <a:prstGeom prst="rect">
            <a:avLst/>
          </a:prstGeom>
        </p:spPr>
        <p:txBody>
          <a:bodyPr vert="horz" lIns="91440" tIns="45720" rIns="91440" bIns="45720" rtlCol="0" anchor="t">
            <a:normAutofit/>
          </a:bodyPr>
          <a:lstStyle>
            <a:lvl1pPr marL="0" indent="0" algn="l" defTabSz="914400">
              <a:lnSpc>
                <a:spcPct val="90000"/>
              </a:lnSpc>
              <a:spcBef>
                <a:spcPts val="1000"/>
              </a:spcBef>
              <a:buFontTx/>
              <a:buNone/>
              <a:defRPr sz="12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800" i="1" dirty="0">
                <a:latin typeface="GOST type B" panose="020B0500000000000000" pitchFamily="34" charset="0"/>
              </a:rPr>
              <a:t>Михаил Александрович Ярыгин</a:t>
            </a:r>
          </a:p>
          <a:p>
            <a:pPr algn="ctr">
              <a:defRPr/>
            </a:pPr>
            <a:r>
              <a:rPr lang="ru-RU" sz="1600" i="1" dirty="0">
                <a:latin typeface="GOST type B" panose="020B0500000000000000" pitchFamily="34" charset="0"/>
              </a:rPr>
              <a:t>Студент третьего курса МТУСИ</a:t>
            </a:r>
          </a:p>
          <a:p>
            <a:pPr algn="ctr">
              <a:defRPr/>
            </a:pPr>
            <a:r>
              <a:rPr lang="ru-RU" sz="1600" i="1" dirty="0">
                <a:latin typeface="GOST type B" panose="020B0500000000000000" pitchFamily="34" charset="0"/>
              </a:rPr>
              <a:t>Лаборант каф. мат. анализа МГУ</a:t>
            </a:r>
          </a:p>
          <a:p>
            <a:pPr algn="ctr">
              <a:defRPr/>
            </a:pPr>
            <a:endParaRPr lang="ru-RU" sz="1600" i="1" dirty="0">
              <a:latin typeface="GOST type B" panose="020B0500000000000000" pitchFamily="34" charset="0"/>
            </a:endParaRPr>
          </a:p>
        </p:txBody>
      </p:sp>
      <p:sp>
        <p:nvSpPr>
          <p:cNvPr id="36" name="Текст 10">
            <a:extLst>
              <a:ext uri="{FF2B5EF4-FFF2-40B4-BE49-F238E27FC236}">
                <a16:creationId xmlns:a16="http://schemas.microsoft.com/office/drawing/2014/main" id="{F4836BC0-92D9-42C2-A5FE-8C88118EE8D8}"/>
              </a:ext>
            </a:extLst>
          </p:cNvPr>
          <p:cNvSpPr txBox="1">
            <a:spLocks/>
          </p:cNvSpPr>
          <p:nvPr/>
        </p:nvSpPr>
        <p:spPr bwMode="auto">
          <a:xfrm>
            <a:off x="7450897" y="4397031"/>
            <a:ext cx="1934678" cy="2311743"/>
          </a:xfrm>
          <a:prstGeom prst="rect">
            <a:avLst/>
          </a:prstGeom>
        </p:spPr>
        <p:txBody>
          <a:bodyPr vert="horz" lIns="91440" tIns="45720" rIns="91440" bIns="45720" rtlCol="0" anchor="t">
            <a:normAutofit/>
          </a:bodyPr>
          <a:lstStyle>
            <a:lvl1pPr marL="0" indent="0" algn="l" defTabSz="914400">
              <a:lnSpc>
                <a:spcPct val="90000"/>
              </a:lnSpc>
              <a:spcBef>
                <a:spcPts val="1000"/>
              </a:spcBef>
              <a:buFontTx/>
              <a:buNone/>
              <a:defRPr sz="12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2000" i="1" dirty="0">
                <a:latin typeface="GOST type B" panose="020B0500000000000000" pitchFamily="34" charset="0"/>
              </a:rPr>
              <a:t>Денис Дмитриевич Чижин</a:t>
            </a:r>
          </a:p>
          <a:p>
            <a:pPr algn="ctr">
              <a:defRPr/>
            </a:pPr>
            <a:r>
              <a:rPr lang="ru-RU" sz="1600" i="1" dirty="0">
                <a:latin typeface="GOST type B" panose="020B0500000000000000" pitchFamily="34" charset="0"/>
              </a:rPr>
              <a:t>Студент четвёртого курса МТУСИ</a:t>
            </a:r>
          </a:p>
          <a:p>
            <a:pPr algn="ctr">
              <a:defRPr/>
            </a:pPr>
            <a:r>
              <a:rPr lang="ru-RU" sz="1600" i="1" dirty="0">
                <a:latin typeface="GOST type B" panose="020B0500000000000000" pitchFamily="34" charset="0"/>
              </a:rPr>
              <a:t>Лаборант каф. НТС МТУСИ</a:t>
            </a:r>
          </a:p>
        </p:txBody>
      </p:sp>
      <p:sp>
        <p:nvSpPr>
          <p:cNvPr id="37" name="Текст 10">
            <a:extLst>
              <a:ext uri="{FF2B5EF4-FFF2-40B4-BE49-F238E27FC236}">
                <a16:creationId xmlns:a16="http://schemas.microsoft.com/office/drawing/2014/main" id="{0BA0E62B-1B78-4420-96D3-DE700F306146}"/>
              </a:ext>
            </a:extLst>
          </p:cNvPr>
          <p:cNvSpPr txBox="1">
            <a:spLocks/>
          </p:cNvSpPr>
          <p:nvPr/>
        </p:nvSpPr>
        <p:spPr bwMode="auto">
          <a:xfrm>
            <a:off x="9850241" y="4397031"/>
            <a:ext cx="1934678" cy="2311743"/>
          </a:xfrm>
          <a:prstGeom prst="rect">
            <a:avLst/>
          </a:prstGeom>
        </p:spPr>
        <p:txBody>
          <a:bodyPr vert="horz" lIns="91440" tIns="45720" rIns="91440" bIns="45720" rtlCol="0" anchor="t">
            <a:normAutofit/>
          </a:bodyPr>
          <a:lstStyle>
            <a:lvl1pPr marL="0" indent="0" algn="l" defTabSz="914400">
              <a:lnSpc>
                <a:spcPct val="90000"/>
              </a:lnSpc>
              <a:spcBef>
                <a:spcPts val="1000"/>
              </a:spcBef>
              <a:buFontTx/>
              <a:buNone/>
              <a:defRPr sz="12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ctr">
              <a:defRPr/>
            </a:pPr>
            <a:r>
              <a:rPr lang="ru-RU" sz="1800" i="1" dirty="0">
                <a:latin typeface="GOST type B" panose="020B0500000000000000" pitchFamily="34" charset="0"/>
              </a:rPr>
              <a:t>Анна </a:t>
            </a:r>
            <a:r>
              <a:rPr lang="ru-RU" sz="1800" i="1" dirty="0" err="1">
                <a:latin typeface="GOST type B" panose="020B0500000000000000" pitchFamily="34" charset="0"/>
              </a:rPr>
              <a:t>Карапетовна</a:t>
            </a:r>
            <a:r>
              <a:rPr lang="ru-RU" sz="1800" i="1" dirty="0">
                <a:latin typeface="GOST type B" panose="020B0500000000000000" pitchFamily="34" charset="0"/>
              </a:rPr>
              <a:t> Наниджанян</a:t>
            </a:r>
          </a:p>
          <a:p>
            <a:pPr algn="ctr">
              <a:defRPr/>
            </a:pPr>
            <a:r>
              <a:rPr lang="ru-RU" sz="1600" i="1" dirty="0">
                <a:latin typeface="GOST type B" panose="020B0500000000000000" pitchFamily="34" charset="0"/>
              </a:rPr>
              <a:t>Студент третьего курса МТУСИ</a:t>
            </a:r>
          </a:p>
          <a:p>
            <a:pPr algn="ctr">
              <a:defRPr/>
            </a:pPr>
            <a:r>
              <a:rPr lang="ru-RU" sz="1600" i="1" dirty="0">
                <a:latin typeface="GOST type B" panose="020B0500000000000000" pitchFamily="34" charset="0"/>
              </a:rPr>
              <a:t>Руководитель Квантового кружка МТУСИ</a:t>
            </a:r>
          </a:p>
          <a:p>
            <a:pPr algn="ctr">
              <a:defRPr/>
            </a:pPr>
            <a:endParaRPr lang="ru-RU" sz="1600" i="1" dirty="0">
              <a:latin typeface="GOST type B" panose="020B0500000000000000" pitchFamily="34" charset="0"/>
            </a:endParaRPr>
          </a:p>
        </p:txBody>
      </p:sp>
      <p:pic>
        <p:nvPicPr>
          <p:cNvPr id="48" name="Рисунок 47">
            <a:extLst>
              <a:ext uri="{FF2B5EF4-FFF2-40B4-BE49-F238E27FC236}">
                <a16:creationId xmlns:a16="http://schemas.microsoft.com/office/drawing/2014/main" id="{2FD90D08-D599-4D1C-A296-BC7B3EAD32E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5060" t="6616" r="24189" b="30729"/>
          <a:stretch/>
        </p:blipFill>
        <p:spPr>
          <a:xfrm>
            <a:off x="7488656" y="1142205"/>
            <a:ext cx="1934679" cy="3184632"/>
          </a:xfrm>
          <a:prstGeom prst="roundRect">
            <a:avLst/>
          </a:prstGeom>
        </p:spPr>
      </p:pic>
    </p:spTree>
  </p:cSld>
  <p:clrMapOvr>
    <a:masterClrMapping/>
  </p:clrMapOvr>
</p:sld>
</file>

<file path=ppt/theme/theme1.xml><?xml version="1.0" encoding="utf-8"?>
<a:theme xmlns:a="http://schemas.openxmlformats.org/drawingml/2006/main"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МТУСИ">
      <a:majorFont>
        <a:latin typeface="Montserrat SemiBold"/>
        <a:ea typeface="Arial"/>
        <a:cs typeface="Arial"/>
      </a:majorFont>
      <a:minorFont>
        <a:latin typeface="Montserrat"/>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935</TotalTime>
  <Words>201</Words>
  <Application>Microsoft Office PowerPoint</Application>
  <DocSecurity>0</DocSecurity>
  <PresentationFormat>Широкоэкранный</PresentationFormat>
  <Paragraphs>33</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Montserrat SemiBold</vt:lpstr>
      <vt:lpstr>GOST type B</vt:lpstr>
      <vt:lpstr>Montserrat</vt:lpstr>
      <vt:lpstr>Тема Office</vt:lpstr>
      <vt:lpstr>Пёс Гейзенберга</vt:lpstr>
      <vt:lpstr>Первая задача Формирование инвестиционного портфеля</vt:lpstr>
      <vt:lpstr>Вторая задача Оптимизация туристических маршрутов</vt:lpstr>
      <vt:lpstr>Третья задача Семантический анализ отзывов о продукте</vt:lpstr>
      <vt:lpstr>Наша команда</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user [v4]</dc:creator>
  <cp:keywords/>
  <dc:description/>
  <cp:lastModifiedBy>Анна Наниджанян</cp:lastModifiedBy>
  <cp:revision>30</cp:revision>
  <dcterms:created xsi:type="dcterms:W3CDTF">2023-04-19T21:39:12Z</dcterms:created>
  <dcterms:modified xsi:type="dcterms:W3CDTF">2024-11-15T06:53:03Z</dcterms:modified>
  <cp:category/>
  <dc:identifier/>
  <cp:contentStatus/>
  <dc:language/>
  <cp:version/>
</cp:coreProperties>
</file>