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8991600" cy="7200900"/>
  <p:notesSz cx="6858000" cy="9144000"/>
  <p:embeddedFontLst>
    <p:embeddedFont>
      <p:font typeface="Canva Sans Bold" charset="1" panose="020B0803030501040103"/>
      <p:regular r:id="rId8"/>
    </p:embeddedFont>
    <p:embeddedFont>
      <p:font typeface="Canva Sans" charset="1" panose="020B05030305010401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motiff.com/file/qe0GeQwa0MWKUUAY8weFP4b?nodeId=0%3A1&amp;type=design%20%22Critical%20&amp;%20Creative%20Thinking%22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7631" y="720000"/>
            <a:ext cx="2524034" cy="3922079"/>
            <a:chOff x="0" y="0"/>
            <a:chExt cx="51133217" cy="794555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0988437" cy="79310758"/>
            </a:xfrm>
            <a:custGeom>
              <a:avLst/>
              <a:gdLst/>
              <a:ahLst/>
              <a:cxnLst/>
              <a:rect r="r" b="b" t="t" l="l"/>
              <a:pathLst>
                <a:path h="79310758" w="50988437">
                  <a:moveTo>
                    <a:pt x="0" y="0"/>
                  </a:moveTo>
                  <a:lnTo>
                    <a:pt x="50988437" y="0"/>
                  </a:lnTo>
                  <a:lnTo>
                    <a:pt x="50988437" y="79310758"/>
                  </a:lnTo>
                  <a:lnTo>
                    <a:pt x="0" y="79310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33217" cy="79455535"/>
            </a:xfrm>
            <a:custGeom>
              <a:avLst/>
              <a:gdLst/>
              <a:ahLst/>
              <a:cxnLst/>
              <a:rect r="r" b="b" t="t" l="l"/>
              <a:pathLst>
                <a:path h="79455535" w="51133217">
                  <a:moveTo>
                    <a:pt x="50988438" y="79310756"/>
                  </a:moveTo>
                  <a:lnTo>
                    <a:pt x="51133217" y="79310756"/>
                  </a:lnTo>
                  <a:lnTo>
                    <a:pt x="51133217" y="79455535"/>
                  </a:lnTo>
                  <a:lnTo>
                    <a:pt x="50988438" y="79455535"/>
                  </a:lnTo>
                  <a:lnTo>
                    <a:pt x="50988438" y="793107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9310756"/>
                  </a:lnTo>
                  <a:lnTo>
                    <a:pt x="0" y="79310756"/>
                  </a:lnTo>
                  <a:lnTo>
                    <a:pt x="0" y="144780"/>
                  </a:lnTo>
                  <a:close/>
                  <a:moveTo>
                    <a:pt x="0" y="79310756"/>
                  </a:moveTo>
                  <a:lnTo>
                    <a:pt x="144780" y="79310756"/>
                  </a:lnTo>
                  <a:lnTo>
                    <a:pt x="144780" y="79455535"/>
                  </a:lnTo>
                  <a:lnTo>
                    <a:pt x="0" y="79455535"/>
                  </a:lnTo>
                  <a:lnTo>
                    <a:pt x="0" y="79310756"/>
                  </a:lnTo>
                  <a:close/>
                  <a:moveTo>
                    <a:pt x="50988438" y="144780"/>
                  </a:moveTo>
                  <a:lnTo>
                    <a:pt x="51133217" y="144780"/>
                  </a:lnTo>
                  <a:lnTo>
                    <a:pt x="51133217" y="79310756"/>
                  </a:lnTo>
                  <a:lnTo>
                    <a:pt x="50988438" y="79310756"/>
                  </a:lnTo>
                  <a:lnTo>
                    <a:pt x="50988438" y="144780"/>
                  </a:lnTo>
                  <a:close/>
                  <a:moveTo>
                    <a:pt x="144780" y="79310756"/>
                  </a:moveTo>
                  <a:lnTo>
                    <a:pt x="50988438" y="79310756"/>
                  </a:lnTo>
                  <a:lnTo>
                    <a:pt x="50988438" y="79455535"/>
                  </a:lnTo>
                  <a:lnTo>
                    <a:pt x="144780" y="79455535"/>
                  </a:lnTo>
                  <a:lnTo>
                    <a:pt x="144780" y="79310756"/>
                  </a:lnTo>
                  <a:close/>
                  <a:moveTo>
                    <a:pt x="50988438" y="0"/>
                  </a:moveTo>
                  <a:lnTo>
                    <a:pt x="51133217" y="0"/>
                  </a:lnTo>
                  <a:lnTo>
                    <a:pt x="51133217" y="144780"/>
                  </a:lnTo>
                  <a:lnTo>
                    <a:pt x="50988438" y="144780"/>
                  </a:lnTo>
                  <a:lnTo>
                    <a:pt x="5098843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0988438" y="0"/>
                  </a:lnTo>
                  <a:lnTo>
                    <a:pt x="5098843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229239" y="720000"/>
            <a:ext cx="2524034" cy="3922079"/>
            <a:chOff x="0" y="0"/>
            <a:chExt cx="51133217" cy="794555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0988437" cy="79310758"/>
            </a:xfrm>
            <a:custGeom>
              <a:avLst/>
              <a:gdLst/>
              <a:ahLst/>
              <a:cxnLst/>
              <a:rect r="r" b="b" t="t" l="l"/>
              <a:pathLst>
                <a:path h="79310758" w="50988437">
                  <a:moveTo>
                    <a:pt x="0" y="0"/>
                  </a:moveTo>
                  <a:lnTo>
                    <a:pt x="50988437" y="0"/>
                  </a:lnTo>
                  <a:lnTo>
                    <a:pt x="50988437" y="79310758"/>
                  </a:lnTo>
                  <a:lnTo>
                    <a:pt x="0" y="79310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133217" cy="79455535"/>
            </a:xfrm>
            <a:custGeom>
              <a:avLst/>
              <a:gdLst/>
              <a:ahLst/>
              <a:cxnLst/>
              <a:rect r="r" b="b" t="t" l="l"/>
              <a:pathLst>
                <a:path h="79455535" w="51133217">
                  <a:moveTo>
                    <a:pt x="50988438" y="79310756"/>
                  </a:moveTo>
                  <a:lnTo>
                    <a:pt x="51133217" y="79310756"/>
                  </a:lnTo>
                  <a:lnTo>
                    <a:pt x="51133217" y="79455535"/>
                  </a:lnTo>
                  <a:lnTo>
                    <a:pt x="50988438" y="79455535"/>
                  </a:lnTo>
                  <a:lnTo>
                    <a:pt x="50988438" y="793107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9310756"/>
                  </a:lnTo>
                  <a:lnTo>
                    <a:pt x="0" y="79310756"/>
                  </a:lnTo>
                  <a:lnTo>
                    <a:pt x="0" y="144780"/>
                  </a:lnTo>
                  <a:close/>
                  <a:moveTo>
                    <a:pt x="0" y="79310756"/>
                  </a:moveTo>
                  <a:lnTo>
                    <a:pt x="144780" y="79310756"/>
                  </a:lnTo>
                  <a:lnTo>
                    <a:pt x="144780" y="79455535"/>
                  </a:lnTo>
                  <a:lnTo>
                    <a:pt x="0" y="79455535"/>
                  </a:lnTo>
                  <a:lnTo>
                    <a:pt x="0" y="79310756"/>
                  </a:lnTo>
                  <a:close/>
                  <a:moveTo>
                    <a:pt x="50988438" y="144780"/>
                  </a:moveTo>
                  <a:lnTo>
                    <a:pt x="51133217" y="144780"/>
                  </a:lnTo>
                  <a:lnTo>
                    <a:pt x="51133217" y="79310756"/>
                  </a:lnTo>
                  <a:lnTo>
                    <a:pt x="50988438" y="79310756"/>
                  </a:lnTo>
                  <a:lnTo>
                    <a:pt x="50988438" y="144780"/>
                  </a:lnTo>
                  <a:close/>
                  <a:moveTo>
                    <a:pt x="144780" y="79310756"/>
                  </a:moveTo>
                  <a:lnTo>
                    <a:pt x="50988438" y="79310756"/>
                  </a:lnTo>
                  <a:lnTo>
                    <a:pt x="50988438" y="79455535"/>
                  </a:lnTo>
                  <a:lnTo>
                    <a:pt x="144780" y="79455535"/>
                  </a:lnTo>
                  <a:lnTo>
                    <a:pt x="144780" y="79310756"/>
                  </a:lnTo>
                  <a:close/>
                  <a:moveTo>
                    <a:pt x="50988438" y="0"/>
                  </a:moveTo>
                  <a:lnTo>
                    <a:pt x="51133217" y="0"/>
                  </a:lnTo>
                  <a:lnTo>
                    <a:pt x="51133217" y="144780"/>
                  </a:lnTo>
                  <a:lnTo>
                    <a:pt x="50988438" y="144780"/>
                  </a:lnTo>
                  <a:lnTo>
                    <a:pt x="5098843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0988438" y="0"/>
                  </a:lnTo>
                  <a:lnTo>
                    <a:pt x="5098843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04876" y="720000"/>
            <a:ext cx="2780664" cy="3922079"/>
            <a:chOff x="0" y="0"/>
            <a:chExt cx="56332163" cy="794555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56187382" cy="79310758"/>
            </a:xfrm>
            <a:custGeom>
              <a:avLst/>
              <a:gdLst/>
              <a:ahLst/>
              <a:cxnLst/>
              <a:rect r="r" b="b" t="t" l="l"/>
              <a:pathLst>
                <a:path h="79310758" w="56187382">
                  <a:moveTo>
                    <a:pt x="0" y="0"/>
                  </a:moveTo>
                  <a:lnTo>
                    <a:pt x="56187382" y="0"/>
                  </a:lnTo>
                  <a:lnTo>
                    <a:pt x="56187382" y="79310758"/>
                  </a:lnTo>
                  <a:lnTo>
                    <a:pt x="0" y="79310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332165" cy="79455535"/>
            </a:xfrm>
            <a:custGeom>
              <a:avLst/>
              <a:gdLst/>
              <a:ahLst/>
              <a:cxnLst/>
              <a:rect r="r" b="b" t="t" l="l"/>
              <a:pathLst>
                <a:path h="79455535" w="56332165">
                  <a:moveTo>
                    <a:pt x="56187380" y="79310756"/>
                  </a:moveTo>
                  <a:lnTo>
                    <a:pt x="56332165" y="79310756"/>
                  </a:lnTo>
                  <a:lnTo>
                    <a:pt x="56332165" y="79455535"/>
                  </a:lnTo>
                  <a:lnTo>
                    <a:pt x="56187380" y="79455535"/>
                  </a:lnTo>
                  <a:lnTo>
                    <a:pt x="56187380" y="793107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9310756"/>
                  </a:lnTo>
                  <a:lnTo>
                    <a:pt x="0" y="79310756"/>
                  </a:lnTo>
                  <a:lnTo>
                    <a:pt x="0" y="144780"/>
                  </a:lnTo>
                  <a:close/>
                  <a:moveTo>
                    <a:pt x="0" y="79310756"/>
                  </a:moveTo>
                  <a:lnTo>
                    <a:pt x="144780" y="79310756"/>
                  </a:lnTo>
                  <a:lnTo>
                    <a:pt x="144780" y="79455535"/>
                  </a:lnTo>
                  <a:lnTo>
                    <a:pt x="0" y="79455535"/>
                  </a:lnTo>
                  <a:lnTo>
                    <a:pt x="0" y="79310756"/>
                  </a:lnTo>
                  <a:close/>
                  <a:moveTo>
                    <a:pt x="56187380" y="144780"/>
                  </a:moveTo>
                  <a:lnTo>
                    <a:pt x="56332165" y="144780"/>
                  </a:lnTo>
                  <a:lnTo>
                    <a:pt x="56332165" y="79310756"/>
                  </a:lnTo>
                  <a:lnTo>
                    <a:pt x="56187380" y="79310756"/>
                  </a:lnTo>
                  <a:lnTo>
                    <a:pt x="56187380" y="144780"/>
                  </a:lnTo>
                  <a:close/>
                  <a:moveTo>
                    <a:pt x="144780" y="79310756"/>
                  </a:moveTo>
                  <a:lnTo>
                    <a:pt x="56187380" y="79310756"/>
                  </a:lnTo>
                  <a:lnTo>
                    <a:pt x="56187380" y="79455535"/>
                  </a:lnTo>
                  <a:lnTo>
                    <a:pt x="144780" y="79455535"/>
                  </a:lnTo>
                  <a:lnTo>
                    <a:pt x="144780" y="79310756"/>
                  </a:lnTo>
                  <a:close/>
                  <a:moveTo>
                    <a:pt x="56187380" y="0"/>
                  </a:moveTo>
                  <a:lnTo>
                    <a:pt x="56332165" y="0"/>
                  </a:lnTo>
                  <a:lnTo>
                    <a:pt x="56332165" y="144780"/>
                  </a:lnTo>
                  <a:lnTo>
                    <a:pt x="56187380" y="144780"/>
                  </a:lnTo>
                  <a:lnTo>
                    <a:pt x="5618738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187380" y="0"/>
                  </a:lnTo>
                  <a:lnTo>
                    <a:pt x="5618738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93646" y="4765198"/>
            <a:ext cx="5559628" cy="2322609"/>
            <a:chOff x="0" y="0"/>
            <a:chExt cx="112629865" cy="470526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72390" y="72390"/>
              <a:ext cx="112485081" cy="46907856"/>
            </a:xfrm>
            <a:custGeom>
              <a:avLst/>
              <a:gdLst/>
              <a:ahLst/>
              <a:cxnLst/>
              <a:rect r="r" b="b" t="t" l="l"/>
              <a:pathLst>
                <a:path h="46907856" w="112485081">
                  <a:moveTo>
                    <a:pt x="0" y="0"/>
                  </a:moveTo>
                  <a:lnTo>
                    <a:pt x="112485081" y="0"/>
                  </a:lnTo>
                  <a:lnTo>
                    <a:pt x="112485081" y="46907856"/>
                  </a:lnTo>
                  <a:lnTo>
                    <a:pt x="0" y="46907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629863" cy="47052635"/>
            </a:xfrm>
            <a:custGeom>
              <a:avLst/>
              <a:gdLst/>
              <a:ahLst/>
              <a:cxnLst/>
              <a:rect r="r" b="b" t="t" l="l"/>
              <a:pathLst>
                <a:path h="47052635" w="112629863">
                  <a:moveTo>
                    <a:pt x="112485091" y="46907856"/>
                  </a:moveTo>
                  <a:lnTo>
                    <a:pt x="112629863" y="46907856"/>
                  </a:lnTo>
                  <a:lnTo>
                    <a:pt x="112629863" y="47052635"/>
                  </a:lnTo>
                  <a:lnTo>
                    <a:pt x="112485091" y="47052635"/>
                  </a:lnTo>
                  <a:lnTo>
                    <a:pt x="112485091" y="469078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6907856"/>
                  </a:lnTo>
                  <a:lnTo>
                    <a:pt x="0" y="46907856"/>
                  </a:lnTo>
                  <a:lnTo>
                    <a:pt x="0" y="144780"/>
                  </a:lnTo>
                  <a:close/>
                  <a:moveTo>
                    <a:pt x="0" y="46907856"/>
                  </a:moveTo>
                  <a:lnTo>
                    <a:pt x="144780" y="46907856"/>
                  </a:lnTo>
                  <a:lnTo>
                    <a:pt x="144780" y="47052635"/>
                  </a:lnTo>
                  <a:lnTo>
                    <a:pt x="0" y="47052635"/>
                  </a:lnTo>
                  <a:lnTo>
                    <a:pt x="0" y="46907856"/>
                  </a:lnTo>
                  <a:close/>
                  <a:moveTo>
                    <a:pt x="112485091" y="144780"/>
                  </a:moveTo>
                  <a:lnTo>
                    <a:pt x="112629863" y="144780"/>
                  </a:lnTo>
                  <a:lnTo>
                    <a:pt x="112629863" y="46907856"/>
                  </a:lnTo>
                  <a:lnTo>
                    <a:pt x="112485091" y="46907856"/>
                  </a:lnTo>
                  <a:lnTo>
                    <a:pt x="112485091" y="144780"/>
                  </a:lnTo>
                  <a:close/>
                  <a:moveTo>
                    <a:pt x="144780" y="46907856"/>
                  </a:moveTo>
                  <a:lnTo>
                    <a:pt x="112485091" y="46907856"/>
                  </a:lnTo>
                  <a:lnTo>
                    <a:pt x="112485091" y="47052635"/>
                  </a:lnTo>
                  <a:lnTo>
                    <a:pt x="144780" y="47052635"/>
                  </a:lnTo>
                  <a:lnTo>
                    <a:pt x="144780" y="46907856"/>
                  </a:lnTo>
                  <a:close/>
                  <a:moveTo>
                    <a:pt x="112485091" y="0"/>
                  </a:moveTo>
                  <a:lnTo>
                    <a:pt x="112629863" y="0"/>
                  </a:lnTo>
                  <a:lnTo>
                    <a:pt x="112629863" y="144780"/>
                  </a:lnTo>
                  <a:lnTo>
                    <a:pt x="112485091" y="144780"/>
                  </a:lnTo>
                  <a:lnTo>
                    <a:pt x="11248509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485091" y="0"/>
                  </a:lnTo>
                  <a:lnTo>
                    <a:pt x="11248509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012578" y="4708260"/>
            <a:ext cx="2783991" cy="2243748"/>
            <a:chOff x="0" y="0"/>
            <a:chExt cx="616238" cy="4966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6238" cy="496655"/>
            </a:xfrm>
            <a:custGeom>
              <a:avLst/>
              <a:gdLst/>
              <a:ahLst/>
              <a:cxnLst/>
              <a:rect r="r" b="b" t="t" l="l"/>
              <a:pathLst>
                <a:path h="496655" w="616238">
                  <a:moveTo>
                    <a:pt x="0" y="0"/>
                  </a:moveTo>
                  <a:lnTo>
                    <a:pt x="616238" y="0"/>
                  </a:lnTo>
                  <a:lnTo>
                    <a:pt x="616238" y="496655"/>
                  </a:lnTo>
                  <a:lnTo>
                    <a:pt x="0" y="496655"/>
                  </a:lnTo>
                  <a:close/>
                </a:path>
              </a:pathLst>
            </a:custGeom>
            <a:blipFill>
              <a:blip r:embed="rId2"/>
              <a:stretch>
                <a:fillRect l="-4387" t="-14760" r="0" b="-1476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93646" y="248435"/>
            <a:ext cx="8595221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 State of Wearable Technology in AR/VR and How My Prototype Will Differ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7631" y="744108"/>
            <a:ext cx="2524034" cy="3964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8"/>
              </a:lnSpc>
              <a:spcBef>
                <a:spcPct val="0"/>
              </a:spcBef>
            </a:pPr>
            <a:r>
              <a:rPr lang="en-US" b="true" sz="105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Current State of Wearable Technol</a:t>
            </a:r>
            <a:r>
              <a:rPr lang="en-US" b="true" sz="105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ogy</a:t>
            </a:r>
          </a:p>
          <a:p>
            <a:pPr algn="l" marL="227990" indent="-113995" lvl="1">
              <a:lnSpc>
                <a:spcPts val="1478"/>
              </a:lnSpc>
              <a:spcBef>
                <a:spcPct val="0"/>
              </a:spcBef>
              <a:buFont typeface="Arial"/>
              <a:buChar char="•"/>
            </a:pPr>
            <a:r>
              <a:rPr lang="en-US" sz="10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Smartwatches: Current smartwatches like the Apple Watch can track fitness, show notifications, and use voice assistants like Siri. They can monitor heart rate, steps, and sleep patterns.</a:t>
            </a:r>
          </a:p>
          <a:p>
            <a:pPr algn="l" marL="227990" indent="-113995" lvl="1">
              <a:lnSpc>
                <a:spcPts val="1478"/>
              </a:lnSpc>
              <a:spcBef>
                <a:spcPct val="0"/>
              </a:spcBef>
              <a:buFont typeface="Arial"/>
              <a:buChar char="•"/>
            </a:pPr>
            <a:r>
              <a:rPr lang="en-US" sz="10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 Glasses: Devices like Microsoft HoloLens or Google Glass provide basic augmented reality features, such as displaying notifications and virtual objects, but they’re still bulky and expensive.</a:t>
            </a:r>
          </a:p>
          <a:p>
            <a:pPr algn="l" marL="227990" indent="-113995" lvl="1">
              <a:lnSpc>
                <a:spcPts val="1478"/>
              </a:lnSpc>
              <a:spcBef>
                <a:spcPct val="0"/>
              </a:spcBef>
              <a:buFont typeface="Arial"/>
              <a:buChar char="•"/>
            </a:pPr>
            <a:r>
              <a:rPr lang="en-US" sz="10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VR Headsets: Devices like Oculus Quest and PlayStation VR offer full VR experiences, including virtual meetings and games. They are immersive but require heavy, uncomfortable headsets.</a:t>
            </a:r>
          </a:p>
          <a:p>
            <a:pPr algn="l">
              <a:lnSpc>
                <a:spcPts val="1478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237983" y="734583"/>
            <a:ext cx="2515291" cy="399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4"/>
              </a:lnSpc>
            </a:pPr>
            <a:r>
              <a:rPr lang="en-US" sz="10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AR/VR Applications in Wearables</a:t>
            </a:r>
          </a:p>
          <a:p>
            <a:pPr algn="l" marL="231943" indent="-115971" lvl="1">
              <a:lnSpc>
                <a:spcPts val="1504"/>
              </a:lnSpc>
              <a:spcBef>
                <a:spcPct val="0"/>
              </a:spcBef>
              <a:buFont typeface="Arial"/>
              <a:buChar char="•"/>
            </a:pPr>
            <a:r>
              <a:rPr lang="en-US" sz="10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Fitness Assistance: Some wearables track physical activity and can display fitness data thr</a:t>
            </a:r>
            <a:r>
              <a:rPr lang="en-US" sz="10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ough AR (like a virtual trainer) or VR (virtual fitness environments).</a:t>
            </a:r>
          </a:p>
          <a:p>
            <a:pPr algn="l" marL="231943" indent="-115971" lvl="1">
              <a:lnSpc>
                <a:spcPts val="1504"/>
              </a:lnSpc>
              <a:spcBef>
                <a:spcPct val="0"/>
              </a:spcBef>
              <a:buFont typeface="Arial"/>
              <a:buChar char="•"/>
            </a:pPr>
            <a:r>
              <a:rPr lang="en-US" sz="10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Virtual Meetings: VR headsets allow users to meet in a digital space, while AR glasses can display meeting participants in real life, but with limited interaction.</a:t>
            </a:r>
          </a:p>
          <a:p>
            <a:pPr algn="l" marL="231943" indent="-115971" lvl="1">
              <a:lnSpc>
                <a:spcPts val="1504"/>
              </a:lnSpc>
              <a:spcBef>
                <a:spcPct val="0"/>
              </a:spcBef>
              <a:buFont typeface="Arial"/>
              <a:buChar char="•"/>
            </a:pPr>
            <a:r>
              <a:rPr lang="en-US" sz="10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Emotional Feedback: Some wearables, like smartwatches, track heart rate variability to detect stress but don’t provide interactive responses, and AR/VR solutions are in early development for emotional recognition.</a:t>
            </a:r>
          </a:p>
          <a:p>
            <a:pPr algn="l">
              <a:lnSpc>
                <a:spcPts val="1504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012578" y="700950"/>
            <a:ext cx="2776289" cy="406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5"/>
              </a:lnSpc>
            </a:pPr>
            <a:r>
              <a:rPr lang="en-US" sz="8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How My Prototype Will Differ</a:t>
            </a:r>
          </a:p>
          <a:p>
            <a:pPr algn="l" marL="192151" indent="-96075" lvl="1">
              <a:lnSpc>
                <a:spcPts val="1245"/>
              </a:lnSpc>
              <a:buFont typeface="Arial"/>
              <a:buChar char="•"/>
            </a:pPr>
            <a:r>
              <a:rPr lang="en-US" sz="8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Emotion Recognition: Unlike current devices, the watch will actively respond to emotional states with personalized suggestions (like a virtual assistant or calming environment).</a:t>
            </a:r>
          </a:p>
          <a:p>
            <a:pPr algn="l" marL="192151" indent="-96075" lvl="1">
              <a:lnSpc>
                <a:spcPts val="1245"/>
              </a:lnSpc>
              <a:buFont typeface="Arial"/>
              <a:buChar char="•"/>
            </a:pPr>
            <a:r>
              <a:rPr lang="en-US" sz="8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Virtual Rewards: The watch will offer more engaging virtual rewards (3D trophies, badges) in AR/VR, adding interactivity and gamification.</a:t>
            </a:r>
          </a:p>
          <a:p>
            <a:pPr algn="l" marL="192151" indent="-96075" lvl="1">
              <a:lnSpc>
                <a:spcPts val="1245"/>
              </a:lnSpc>
              <a:buFont typeface="Arial"/>
              <a:buChar char="•"/>
            </a:pPr>
            <a:r>
              <a:rPr lang="en-US" sz="8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Avatars: My prototype will allow users to create highly customizable avatars that are interactive in AR/VR, unlike current devices where avatars are static.</a:t>
            </a:r>
          </a:p>
          <a:p>
            <a:pPr algn="l" marL="192151" indent="-96075" lvl="1">
              <a:lnSpc>
                <a:spcPts val="1245"/>
              </a:lnSpc>
              <a:spcBef>
                <a:spcPct val="0"/>
              </a:spcBef>
              <a:buFont typeface="Arial"/>
              <a:buChar char="•"/>
            </a:pPr>
            <a:r>
              <a:rPr lang="en-US" sz="8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AR Notificati</a:t>
            </a:r>
            <a:r>
              <a:rPr lang="en-US" sz="8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ons: Current AR notifications are limited, but my prototype will allow interactive, floating notifications that users can tap or swipe in AR environments.</a:t>
            </a:r>
          </a:p>
          <a:p>
            <a:pPr algn="l" marL="192151" indent="-96075" lvl="1">
              <a:lnSpc>
                <a:spcPts val="1245"/>
              </a:lnSpc>
              <a:spcBef>
                <a:spcPct val="0"/>
              </a:spcBef>
              <a:buFont typeface="Arial"/>
              <a:buChar char="•"/>
            </a:pPr>
            <a:r>
              <a:rPr lang="en-US" sz="8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Seamless AR/VR Integration: While existing devices are often separate for AR and VR, my prototype will allow seamless switching between AR and VR experiences, improving user engagement.</a:t>
            </a:r>
          </a:p>
          <a:p>
            <a:pPr algn="l" marL="192151" indent="-96075" lvl="1">
              <a:lnSpc>
                <a:spcPts val="1245"/>
              </a:lnSpc>
              <a:spcBef>
                <a:spcPct val="0"/>
              </a:spcBef>
              <a:buFont typeface="Arial"/>
              <a:buChar char="•"/>
            </a:pPr>
            <a:r>
              <a:rPr lang="en-US" sz="8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Fitness Assistance: The virtual fitness coach will appear directly in the user’s environment (AR) or virtual gym (VR) with real-time guidance, making fitness sessions more immersive.</a:t>
            </a:r>
          </a:p>
          <a:p>
            <a:pPr algn="l">
              <a:lnSpc>
                <a:spcPts val="124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93646" y="4747418"/>
            <a:ext cx="5559628" cy="234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2"/>
              </a:lnSpc>
            </a:pPr>
            <a:r>
              <a:rPr lang="en-US" b="true" sz="9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Using the SCAMPER Tool for Ideation</a:t>
            </a:r>
          </a:p>
          <a:p>
            <a:pPr algn="l" marL="199307" indent="-99653" lvl="1">
              <a:lnSpc>
                <a:spcPts val="1292"/>
              </a:lnSpc>
              <a:buFont typeface="Arial"/>
              <a:buChar char="•"/>
            </a:pPr>
            <a:r>
              <a:rPr lang="en-US" sz="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(Substitute): Replace passive fitness tracking with active virtual coaching in AR/VR for a more engaging experience.</a:t>
            </a:r>
          </a:p>
          <a:p>
            <a:pPr algn="l" marL="199307" indent="-99653" lvl="1">
              <a:lnSpc>
                <a:spcPts val="1292"/>
              </a:lnSpc>
              <a:buFont typeface="Arial"/>
              <a:buChar char="•"/>
            </a:pPr>
            <a:r>
              <a:rPr lang="en-US" sz="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 (Combine): Combine emotion recognition with fitness assistance—showing calming visuals or offering rewards based on emotional state and exercise progress.</a:t>
            </a:r>
          </a:p>
          <a:p>
            <a:pPr algn="l" marL="199307" indent="-99653" lvl="1">
              <a:lnSpc>
                <a:spcPts val="1292"/>
              </a:lnSpc>
              <a:buFont typeface="Arial"/>
              <a:buChar char="•"/>
            </a:pPr>
            <a:r>
              <a:rPr lang="en-US" sz="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(Adapt): Adapt the virtual reward system to work not only for fitness but also for emotional and social achievements (e.g., staying calm during a stressful task).</a:t>
            </a:r>
          </a:p>
          <a:p>
            <a:pPr algn="l" marL="199307" indent="-99653" lvl="1">
              <a:lnSpc>
                <a:spcPts val="1292"/>
              </a:lnSpc>
              <a:buFont typeface="Arial"/>
              <a:buChar char="•"/>
            </a:pPr>
            <a:r>
              <a:rPr lang="en-US" sz="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 (Modify): Modify existing avatars to be more expressive and interactive within AR/VR, offering personalization options for both appearance and behavior.</a:t>
            </a:r>
          </a:p>
          <a:p>
            <a:pPr algn="l" marL="199307" indent="-99653" lvl="1">
              <a:lnSpc>
                <a:spcPts val="1292"/>
              </a:lnSpc>
              <a:buFont typeface="Arial"/>
              <a:buChar char="•"/>
            </a:pPr>
            <a:r>
              <a:rPr lang="en-US" sz="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 (Put to another use): Use AR notifications for more than just reminders—integrating them into everyday tasks, such as displaying to-do lists or appointments in the user’s field of view.</a:t>
            </a:r>
          </a:p>
          <a:p>
            <a:pPr algn="l" marL="199307" indent="-99653" lvl="1">
              <a:lnSpc>
                <a:spcPts val="1292"/>
              </a:lnSpc>
              <a:buFont typeface="Arial"/>
              <a:buChar char="•"/>
            </a:pPr>
            <a:r>
              <a:rPr lang="en-US" sz="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(Eliminate): Eliminate the need for bulky VR headsets by incorporating light AR and VR experiences that use wearable devices.</a:t>
            </a:r>
          </a:p>
          <a:p>
            <a:pPr algn="l" marL="199307" indent="-99653" lvl="1">
              <a:lnSpc>
                <a:spcPts val="1292"/>
              </a:lnSpc>
              <a:buFont typeface="Arial"/>
              <a:buChar char="•"/>
            </a:pPr>
            <a:r>
              <a:rPr lang="en-US" sz="9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 (Reverse): Instead of just using VR for gaming, reverse the concept and use it for fitness, relaxation, and real-world communication.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367" y="122372"/>
            <a:ext cx="6344810" cy="6955256"/>
          </a:xfrm>
          <a:custGeom>
            <a:avLst/>
            <a:gdLst/>
            <a:ahLst/>
            <a:cxnLst/>
            <a:rect r="r" b="b" t="t" l="l"/>
            <a:pathLst>
              <a:path h="6955256" w="6344810">
                <a:moveTo>
                  <a:pt x="0" y="0"/>
                </a:moveTo>
                <a:lnTo>
                  <a:pt x="6344810" y="0"/>
                </a:lnTo>
                <a:lnTo>
                  <a:pt x="6344810" y="6955256"/>
                </a:lnTo>
                <a:lnTo>
                  <a:pt x="0" y="695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5" t="0" r="-92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3494" y="2658612"/>
            <a:ext cx="1884115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Morpho-logical Chart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89983" y="84272"/>
            <a:ext cx="967626" cy="3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www.motiff.com/file/qe0GeQwa0MWKUUAY8weFP4b?nodeId=0%3A1&amp;type=design%20%22Critical%20&amp;%20Creative%20Thinking%22"/>
              </a:rPr>
              <a:t>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DAGauv2zNlI</dc:identifier>
  <dcterms:modified xsi:type="dcterms:W3CDTF">2011-08-01T06:04:30Z</dcterms:modified>
  <cp:revision>1</cp:revision>
  <dc:title>Critical &amp; Creative Thinking</dc:title>
</cp:coreProperties>
</file>