
<file path=[Content_Types].xml><?xml version="1.0" encoding="utf-8"?>
<Types xmlns="http://schemas.openxmlformats.org/package/2006/content-types">
  <Default Extension="docx" ContentType="application/vnd.openxmlformats-officedocument.wordprocessingml.documen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312" r:id="rId5"/>
    <p:sldId id="313" r:id="rId6"/>
    <p:sldId id="340" r:id="rId7"/>
    <p:sldId id="360" r:id="rId8"/>
    <p:sldId id="364" r:id="rId9"/>
    <p:sldId id="367" r:id="rId10"/>
    <p:sldId id="369" r:id="rId11"/>
    <p:sldId id="368" r:id="rId12"/>
    <p:sldId id="366" r:id="rId13"/>
    <p:sldId id="365" r:id="rId14"/>
    <p:sldId id="361" r:id="rId15"/>
    <p:sldId id="370"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4E"/>
    <a:srgbClr val="F9F9F8"/>
    <a:srgbClr val="D9D9D9"/>
    <a:srgbClr val="31135A"/>
    <a:srgbClr val="FBFBFA"/>
    <a:srgbClr val="C50000"/>
    <a:srgbClr val="24A5E2"/>
    <a:srgbClr val="1D71B8"/>
    <a:srgbClr val="871509"/>
    <a:srgbClr val="1AA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515" autoAdjust="0"/>
    <p:restoredTop sz="85683" autoAdjust="0"/>
  </p:normalViewPr>
  <p:slideViewPr>
    <p:cSldViewPr snapToGrid="0">
      <p:cViewPr>
        <p:scale>
          <a:sx n="53" d="100"/>
          <a:sy n="53" d="100"/>
        </p:scale>
        <p:origin x="1280"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C80D3-4CDC-46A8-A993-65CA503702B3}"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EC94D-635B-4911-B8DB-7024ED51DE69}" type="slidenum">
              <a:rPr lang="en-US" smtClean="0"/>
              <a:t>‹#›</a:t>
            </a:fld>
            <a:endParaRPr lang="en-US"/>
          </a:p>
        </p:txBody>
      </p:sp>
    </p:spTree>
    <p:extLst>
      <p:ext uri="{BB962C8B-B14F-4D97-AF65-F5344CB8AC3E}">
        <p14:creationId xmlns:p14="http://schemas.microsoft.com/office/powerpoint/2010/main" val="378609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EC94D-635B-4911-B8DB-7024ED51DE69}" type="slidenum">
              <a:rPr lang="en-US" smtClean="0"/>
              <a:t>1</a:t>
            </a:fld>
            <a:endParaRPr lang="en-US"/>
          </a:p>
        </p:txBody>
      </p:sp>
    </p:spTree>
    <p:extLst>
      <p:ext uri="{BB962C8B-B14F-4D97-AF65-F5344CB8AC3E}">
        <p14:creationId xmlns:p14="http://schemas.microsoft.com/office/powerpoint/2010/main" val="338135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EC94D-635B-4911-B8DB-7024ED51DE69}" type="slidenum">
              <a:rPr lang="en-US" smtClean="0"/>
              <a:t>3</a:t>
            </a:fld>
            <a:endParaRPr lang="en-US"/>
          </a:p>
        </p:txBody>
      </p:sp>
    </p:spTree>
    <p:extLst>
      <p:ext uri="{BB962C8B-B14F-4D97-AF65-F5344CB8AC3E}">
        <p14:creationId xmlns:p14="http://schemas.microsoft.com/office/powerpoint/2010/main" val="155300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EC94D-635B-4911-B8DB-7024ED51DE69}" type="slidenum">
              <a:rPr lang="en-US" smtClean="0"/>
              <a:t>10</a:t>
            </a:fld>
            <a:endParaRPr lang="en-US"/>
          </a:p>
        </p:txBody>
      </p:sp>
    </p:spTree>
    <p:extLst>
      <p:ext uri="{BB962C8B-B14F-4D97-AF65-F5344CB8AC3E}">
        <p14:creationId xmlns:p14="http://schemas.microsoft.com/office/powerpoint/2010/main" val="250652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EC94D-635B-4911-B8DB-7024ED51DE69}" type="slidenum">
              <a:rPr lang="en-US" smtClean="0"/>
              <a:t>12</a:t>
            </a:fld>
            <a:endParaRPr lang="en-US"/>
          </a:p>
        </p:txBody>
      </p:sp>
    </p:spTree>
    <p:extLst>
      <p:ext uri="{BB962C8B-B14F-4D97-AF65-F5344CB8AC3E}">
        <p14:creationId xmlns:p14="http://schemas.microsoft.com/office/powerpoint/2010/main" val="4105476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EC94D-635B-4911-B8DB-7024ED51DE69}" type="slidenum">
              <a:rPr lang="en-US" smtClean="0"/>
              <a:t>13</a:t>
            </a:fld>
            <a:endParaRPr lang="en-US"/>
          </a:p>
        </p:txBody>
      </p:sp>
    </p:spTree>
    <p:extLst>
      <p:ext uri="{BB962C8B-B14F-4D97-AF65-F5344CB8AC3E}">
        <p14:creationId xmlns:p14="http://schemas.microsoft.com/office/powerpoint/2010/main" val="22451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930400" y="3886200"/>
            <a:ext cx="8534400" cy="1752600"/>
          </a:xfrm>
        </p:spPr>
        <p:txBody>
          <a:bodyPr/>
          <a:lstStyle>
            <a:lvl1pPr marL="0" indent="0" algn="ctr">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9901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79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16000" y="274639"/>
            <a:ext cx="76200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41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79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0"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16000" y="2906713"/>
            <a:ext cx="10363200" cy="1500187"/>
          </a:xfrm>
        </p:spPr>
        <p:txBody>
          <a:bodyPr anchor="b"/>
          <a:lstStyle>
            <a:lvl1pPr marL="0" indent="0">
              <a:buNone/>
              <a:defRPr sz="2000">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838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00201"/>
            <a:ext cx="508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0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014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16000" y="1535113"/>
            <a:ext cx="5080000" cy="639762"/>
          </a:xfrm>
        </p:spPr>
        <p:txBody>
          <a:bodyPr anchor="b">
            <a:normAutofit/>
          </a:bodyPr>
          <a:lstStyle>
            <a:lvl1pPr marL="0" indent="0">
              <a:buNone/>
              <a:defRPr sz="22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174875"/>
            <a:ext cx="508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02401" y="1535113"/>
            <a:ext cx="5080000" cy="639762"/>
          </a:xfrm>
        </p:spPr>
        <p:txBody>
          <a:bodyPr anchor="b">
            <a:normAutofit/>
          </a:bodyPr>
          <a:lstStyle>
            <a:lvl1pPr marL="0" indent="0">
              <a:buNone/>
              <a:defRPr sz="22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02401" y="2174875"/>
            <a:ext cx="508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341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F289AD0-2057-42CF-AD16-B4D883B3169A}" type="slidenum">
              <a:rPr lang="en-US" smtClean="0">
                <a:solidFill>
                  <a:srgbClr val="4A4A4A"/>
                </a:solidFill>
              </a:rPr>
              <a:pPr/>
              <a:t>‹#›</a:t>
            </a:fld>
            <a:endParaRPr lang="en-US" dirty="0">
              <a:solidFill>
                <a:srgbClr val="4A4A4A"/>
              </a:solidFill>
            </a:endParaRPr>
          </a:p>
        </p:txBody>
      </p:sp>
    </p:spTree>
    <p:extLst>
      <p:ext uri="{BB962C8B-B14F-4D97-AF65-F5344CB8AC3E}">
        <p14:creationId xmlns:p14="http://schemas.microsoft.com/office/powerpoint/2010/main" val="22338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860800" y="6356351"/>
            <a:ext cx="3860800" cy="365125"/>
          </a:xfrm>
          <a:prstGeom prst="rect">
            <a:avLst/>
          </a:prstGeom>
        </p:spPr>
        <p:txBody>
          <a:bodyPr/>
          <a:lstStyle/>
          <a:p>
            <a:endParaRPr lang="en-US" dirty="0">
              <a:solidFill>
                <a:srgbClr val="4A4A4A"/>
              </a:solidFill>
            </a:endParaRP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F289AD0-2057-42CF-AD16-B4D883B3169A}" type="slidenum">
              <a:rPr lang="en-US" smtClean="0">
                <a:solidFill>
                  <a:srgbClr val="4A4A4A"/>
                </a:solidFill>
              </a:rPr>
              <a:pPr/>
              <a:t>‹#›</a:t>
            </a:fld>
            <a:endParaRPr lang="en-US" dirty="0">
              <a:solidFill>
                <a:srgbClr val="4A4A4A"/>
              </a:solidFill>
            </a:endParaRPr>
          </a:p>
        </p:txBody>
      </p:sp>
    </p:spTree>
    <p:extLst>
      <p:ext uri="{BB962C8B-B14F-4D97-AF65-F5344CB8AC3E}">
        <p14:creationId xmlns:p14="http://schemas.microsoft.com/office/powerpoint/2010/main" val="316840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273050"/>
            <a:ext cx="38608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181601" y="273051"/>
            <a:ext cx="64007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16000" y="1435101"/>
            <a:ext cx="3860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860800" y="6356351"/>
            <a:ext cx="3860800" cy="365125"/>
          </a:xfrm>
          <a:prstGeom prst="rect">
            <a:avLst/>
          </a:prstGeom>
        </p:spPr>
        <p:txBody>
          <a:bodyPr/>
          <a:lstStyle/>
          <a:p>
            <a:endParaRPr lang="en-US" dirty="0">
              <a:solidFill>
                <a:srgbClr val="4A4A4A"/>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F289AD0-2057-42CF-AD16-B4D883B3169A}" type="slidenum">
              <a:rPr lang="en-US" smtClean="0">
                <a:solidFill>
                  <a:srgbClr val="4A4A4A"/>
                </a:solidFill>
              </a:rPr>
              <a:pPr/>
              <a:t>‹#›</a:t>
            </a:fld>
            <a:endParaRPr lang="en-US" dirty="0">
              <a:solidFill>
                <a:srgbClr val="4A4A4A"/>
              </a:solidFill>
            </a:endParaRPr>
          </a:p>
        </p:txBody>
      </p:sp>
    </p:spTree>
    <p:extLst>
      <p:ext uri="{BB962C8B-B14F-4D97-AF65-F5344CB8AC3E}">
        <p14:creationId xmlns:p14="http://schemas.microsoft.com/office/powerpoint/2010/main" val="80086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786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10566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16000" y="1600201"/>
            <a:ext cx="105664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4" descr="C:\Users\vjoseph\Desktop\Untitled-1.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316992" cy="60198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6019800"/>
            <a:ext cx="12192000" cy="0"/>
          </a:xfrm>
          <a:prstGeom prst="line">
            <a:avLst/>
          </a:prstGeom>
          <a:ln w="19050">
            <a:solidFill>
              <a:srgbClr val="EB32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38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4">
              <a:lumMod val="60000"/>
              <a:lumOff val="4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2514600" y="381000"/>
            <a:ext cx="7772400" cy="2057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accent1"/>
                </a:solidFill>
                <a:latin typeface="+mj-lt"/>
                <a:ea typeface="+mj-ea"/>
                <a:cs typeface="+mj-cs"/>
              </a:defRPr>
            </a:lvl1pPr>
          </a:lstStyle>
          <a:p>
            <a:r>
              <a:rPr lang="en-US" sz="2800">
                <a:solidFill>
                  <a:srgbClr val="126692"/>
                </a:solidFill>
              </a:rPr>
              <a:t>	</a:t>
            </a:r>
            <a:br>
              <a:rPr lang="en-US" sz="2800">
                <a:solidFill>
                  <a:srgbClr val="126692"/>
                </a:solidFill>
              </a:rPr>
            </a:br>
            <a:br>
              <a:rPr lang="en-US" sz="2800">
                <a:solidFill>
                  <a:schemeClr val="tx1"/>
                </a:solidFill>
              </a:rPr>
            </a:br>
            <a:endParaRPr lang="en-US" sz="2800" dirty="0">
              <a:solidFill>
                <a:schemeClr val="tx1"/>
              </a:solidFill>
            </a:endParaRPr>
          </a:p>
        </p:txBody>
      </p:sp>
      <p:sp>
        <p:nvSpPr>
          <p:cNvPr id="6" name="Rectangle 5"/>
          <p:cNvSpPr/>
          <p:nvPr/>
        </p:nvSpPr>
        <p:spPr>
          <a:xfrm>
            <a:off x="6338130" y="2129218"/>
            <a:ext cx="4348669" cy="3053101"/>
          </a:xfrm>
          <a:prstGeom prst="rect">
            <a:avLst/>
          </a:prstGeom>
          <a:gradFill>
            <a:gsLst>
              <a:gs pos="31000">
                <a:srgbClr val="00B0F0"/>
              </a:gs>
              <a:gs pos="74000">
                <a:srgbClr val="021B40"/>
              </a:gs>
              <a:gs pos="0">
                <a:srgbClr val="021B4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p:cNvSpPr txBox="1"/>
          <p:nvPr/>
        </p:nvSpPr>
        <p:spPr>
          <a:xfrm>
            <a:off x="6164680" y="3212822"/>
            <a:ext cx="4522120" cy="1077218"/>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3200" b="0" i="0" u="none" strike="noStrike" cap="none" spc="0" normalizeH="0" baseline="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r>
              <a:rPr lang="en-US" dirty="0"/>
              <a:t>Using Pub-Sub Model for Data Integration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545" y="2129218"/>
            <a:ext cx="2194628" cy="153014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3769" y="2103405"/>
            <a:ext cx="2303821" cy="155236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1567" y="3627066"/>
            <a:ext cx="2202584" cy="155525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1517" y="3625762"/>
            <a:ext cx="2326073" cy="1556555"/>
          </a:xfrm>
          <a:prstGeom prst="rect">
            <a:avLst/>
          </a:prstGeom>
        </p:spPr>
      </p:pic>
    </p:spTree>
    <p:extLst>
      <p:ext uri="{BB962C8B-B14F-4D97-AF65-F5344CB8AC3E}">
        <p14:creationId xmlns:p14="http://schemas.microsoft.com/office/powerpoint/2010/main" val="134350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Pub-Sub Model (Azure)</a:t>
            </a:r>
          </a:p>
        </p:txBody>
      </p:sp>
      <p:pic>
        <p:nvPicPr>
          <p:cNvPr id="1026" name="Picture 2" descr="Image result for what is pub sub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952500"/>
            <a:ext cx="8636000" cy="490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3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sp>
        <p:nvSpPr>
          <p:cNvPr id="3" name="Rectangle 2"/>
          <p:cNvSpPr/>
          <p:nvPr/>
        </p:nvSpPr>
        <p:spPr>
          <a:xfrm>
            <a:off x="314326" y="263008"/>
            <a:ext cx="11877674" cy="646331"/>
          </a:xfrm>
          <a:prstGeom prst="rect">
            <a:avLst/>
          </a:prstGeom>
        </p:spPr>
        <p:txBody>
          <a:bodyPr wrap="square">
            <a:spAutoFit/>
          </a:bodyPr>
          <a:lstStyle/>
          <a:p>
            <a:pPr algn="ctr"/>
            <a:r>
              <a:rPr lang="en-US" sz="3600" b="1" spc="600" dirty="0">
                <a:effectLst>
                  <a:outerShdw blurRad="38100" dist="38100" dir="2700000" algn="tl">
                    <a:srgbClr val="000000">
                      <a:alpha val="43137"/>
                    </a:srgbClr>
                  </a:outerShdw>
                </a:effectLst>
              </a:rPr>
              <a:t>Service Bus VS Events Hub</a:t>
            </a:r>
          </a:p>
        </p:txBody>
      </p:sp>
      <p:sp>
        <p:nvSpPr>
          <p:cNvPr id="2" name="Rectangle 1"/>
          <p:cNvSpPr/>
          <p:nvPr/>
        </p:nvSpPr>
        <p:spPr>
          <a:xfrm>
            <a:off x="809625" y="991760"/>
            <a:ext cx="1415772" cy="369332"/>
          </a:xfrm>
          <a:prstGeom prst="rect">
            <a:avLst/>
          </a:prstGeom>
        </p:spPr>
        <p:txBody>
          <a:bodyPr wrap="none">
            <a:spAutoFit/>
          </a:bodyPr>
          <a:lstStyle/>
          <a:p>
            <a:pPr fontAlgn="base"/>
            <a:r>
              <a:rPr lang="en-US" b="1" dirty="0">
                <a:solidFill>
                  <a:srgbClr val="222222"/>
                </a:solidFill>
                <a:latin typeface="Open Sans"/>
              </a:rPr>
              <a:t>Similarities</a:t>
            </a:r>
            <a:endParaRPr lang="en-US" b="1" i="0" dirty="0">
              <a:solidFill>
                <a:srgbClr val="222222"/>
              </a:solidFill>
              <a:effectLst/>
              <a:latin typeface="Open Sans"/>
            </a:endParaRPr>
          </a:p>
        </p:txBody>
      </p:sp>
      <p:sp>
        <p:nvSpPr>
          <p:cNvPr id="4" name="Rectangle 3"/>
          <p:cNvSpPr/>
          <p:nvPr/>
        </p:nvSpPr>
        <p:spPr>
          <a:xfrm>
            <a:off x="809625" y="1812845"/>
            <a:ext cx="5257800" cy="3970318"/>
          </a:xfrm>
          <a:prstGeom prst="rect">
            <a:avLst/>
          </a:prstGeom>
        </p:spPr>
        <p:txBody>
          <a:bodyPr wrap="square">
            <a:spAutoFit/>
          </a:bodyPr>
          <a:lstStyle/>
          <a:p>
            <a:pPr marL="342900" indent="-342900" fontAlgn="base">
              <a:buFont typeface="Arial" panose="020B0604020202020204" pitchFamily="34" charset="0"/>
              <a:buChar char="•"/>
            </a:pPr>
            <a:r>
              <a:rPr lang="en-US" dirty="0">
                <a:latin typeface="Open Sans"/>
              </a:rPr>
              <a:t>Both entities live within an Azure Service Bus Namespace and can be managed in that part of the Azure Portal.</a:t>
            </a:r>
          </a:p>
          <a:p>
            <a:pPr marL="342900" indent="-342900" fontAlgn="base">
              <a:buFont typeface="Arial" panose="020B0604020202020204" pitchFamily="34" charset="0"/>
              <a:buChar char="•"/>
            </a:pPr>
            <a:r>
              <a:rPr lang="en-US" dirty="0">
                <a:latin typeface="Open Sans"/>
              </a:rPr>
              <a:t>Both entities can also support an HTTP interface</a:t>
            </a:r>
          </a:p>
          <a:p>
            <a:pPr marL="342900" indent="-342900" fontAlgn="base">
              <a:buFont typeface="Arial" panose="020B0604020202020204" pitchFamily="34" charset="0"/>
              <a:buChar char="•"/>
            </a:pPr>
            <a:r>
              <a:rPr lang="en-US" dirty="0">
                <a:latin typeface="Open Sans"/>
              </a:rPr>
              <a:t>Both entities have durability features so that a message can be persisted and received later</a:t>
            </a:r>
          </a:p>
          <a:p>
            <a:pPr marL="342900" indent="-342900" fontAlgn="base">
              <a:buFont typeface="Arial" panose="020B0604020202020204" pitchFamily="34" charset="0"/>
              <a:buChar char="•"/>
            </a:pPr>
            <a:r>
              <a:rPr lang="en-US" dirty="0">
                <a:latin typeface="Open Sans"/>
              </a:rPr>
              <a:t>Both entities support a kind of time to live style feature but they are not necessarily the same</a:t>
            </a:r>
          </a:p>
          <a:p>
            <a:pPr marL="342900" indent="-342900" fontAlgn="base">
              <a:buFont typeface="Arial" panose="020B0604020202020204" pitchFamily="34" charset="0"/>
              <a:buChar char="•"/>
            </a:pPr>
            <a:r>
              <a:rPr lang="en-US" dirty="0">
                <a:latin typeface="Open Sans"/>
              </a:rPr>
              <a:t>Both options support the same SAS security model by default for sending, receiving and management</a:t>
            </a:r>
          </a:p>
          <a:p>
            <a:pPr marL="342900" indent="-342900" fontAlgn="base">
              <a:buFont typeface="Arial" panose="020B0604020202020204" pitchFamily="34" charset="0"/>
              <a:buChar char="•"/>
            </a:pPr>
            <a:r>
              <a:rPr lang="en-US" dirty="0">
                <a:latin typeface="Open Sans"/>
              </a:rPr>
              <a:t>Both options have the same 256kb message size limitation</a:t>
            </a:r>
            <a:endParaRPr lang="en-US" b="0" i="0" dirty="0">
              <a:effectLst/>
              <a:latin typeface="Open Sans"/>
            </a:endParaRPr>
          </a:p>
        </p:txBody>
      </p:sp>
      <p:sp>
        <p:nvSpPr>
          <p:cNvPr id="5" name="Rectangle 4"/>
          <p:cNvSpPr/>
          <p:nvPr/>
        </p:nvSpPr>
        <p:spPr>
          <a:xfrm>
            <a:off x="6937390" y="991760"/>
            <a:ext cx="1441420" cy="369332"/>
          </a:xfrm>
          <a:prstGeom prst="rect">
            <a:avLst/>
          </a:prstGeom>
        </p:spPr>
        <p:txBody>
          <a:bodyPr wrap="none">
            <a:spAutoFit/>
          </a:bodyPr>
          <a:lstStyle/>
          <a:p>
            <a:pPr fontAlgn="base"/>
            <a:r>
              <a:rPr lang="en-US" b="1" dirty="0">
                <a:solidFill>
                  <a:srgbClr val="222222"/>
                </a:solidFill>
                <a:latin typeface="Open Sans"/>
              </a:rPr>
              <a:t>Differences</a:t>
            </a:r>
            <a:endParaRPr lang="en-US" b="1" i="0" dirty="0">
              <a:solidFill>
                <a:srgbClr val="222222"/>
              </a:solidFill>
              <a:effectLst/>
              <a:latin typeface="Open Sans"/>
            </a:endParaRPr>
          </a:p>
        </p:txBody>
      </p:sp>
      <p:sp>
        <p:nvSpPr>
          <p:cNvPr id="6" name="Rectangle 5"/>
          <p:cNvSpPr/>
          <p:nvPr/>
        </p:nvSpPr>
        <p:spPr>
          <a:xfrm>
            <a:off x="6419850" y="1593770"/>
            <a:ext cx="5257800" cy="3139321"/>
          </a:xfrm>
          <a:prstGeom prst="rect">
            <a:avLst/>
          </a:prstGeom>
        </p:spPr>
        <p:txBody>
          <a:bodyPr wrap="square">
            <a:spAutoFit/>
          </a:bodyPr>
          <a:lstStyle/>
          <a:p>
            <a:pPr marL="342900" indent="-342900" fontAlgn="base">
              <a:buFont typeface="Arial" panose="020B0604020202020204" pitchFamily="34" charset="0"/>
              <a:buChar char="•"/>
            </a:pPr>
            <a:r>
              <a:rPr lang="en-US" dirty="0">
                <a:latin typeface="Open Sans"/>
              </a:rPr>
              <a:t>Request/Reply vs event notification</a:t>
            </a:r>
          </a:p>
          <a:p>
            <a:pPr marL="342900" indent="-342900" fontAlgn="base">
              <a:buFont typeface="Arial" panose="020B0604020202020204" pitchFamily="34" charset="0"/>
              <a:buChar char="•"/>
            </a:pPr>
            <a:r>
              <a:rPr lang="en-US" b="0" i="0" dirty="0">
                <a:effectLst/>
                <a:latin typeface="Open Sans"/>
              </a:rPr>
              <a:t>Costs</a:t>
            </a:r>
          </a:p>
          <a:p>
            <a:pPr marL="342900" indent="-342900" fontAlgn="base">
              <a:buFont typeface="Arial" panose="020B0604020202020204" pitchFamily="34" charset="0"/>
              <a:buChar char="•"/>
            </a:pPr>
            <a:r>
              <a:rPr lang="en-US" b="0" i="0" dirty="0">
                <a:effectLst/>
                <a:latin typeface="Open Sans"/>
              </a:rPr>
              <a:t>Scalability </a:t>
            </a:r>
          </a:p>
          <a:p>
            <a:pPr lvl="1" fontAlgn="base"/>
            <a:r>
              <a:rPr lang="en-US" dirty="0"/>
              <a:t>In Service Bus Messaging a receiver can read a message from a queue and then it will be deleted once successfully processed.  In Event Hubs the receiver does not remove messages from the stream and instead would manage its own index or check point to know where its position in the stream is. </a:t>
            </a:r>
          </a:p>
          <a:p>
            <a:pPr fontAlgn="base"/>
            <a:endParaRPr lang="en-US" b="0" i="0" dirty="0">
              <a:effectLst/>
              <a:latin typeface="Open Sans"/>
            </a:endParaRPr>
          </a:p>
        </p:txBody>
      </p:sp>
    </p:spTree>
    <p:extLst>
      <p:ext uri="{BB962C8B-B14F-4D97-AF65-F5344CB8AC3E}">
        <p14:creationId xmlns:p14="http://schemas.microsoft.com/office/powerpoint/2010/main" val="151356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Steps</a:t>
            </a:r>
          </a:p>
        </p:txBody>
      </p:sp>
      <p:sp>
        <p:nvSpPr>
          <p:cNvPr id="6" name="Rectangle 5"/>
          <p:cNvSpPr/>
          <p:nvPr/>
        </p:nvSpPr>
        <p:spPr>
          <a:xfrm>
            <a:off x="592792" y="1267510"/>
            <a:ext cx="11294407" cy="2677656"/>
          </a:xfrm>
          <a:prstGeom prst="rect">
            <a:avLst/>
          </a:prstGeom>
        </p:spPr>
        <p:txBody>
          <a:bodyPr wrap="square">
            <a:spAutoFit/>
          </a:bodyPr>
          <a:lstStyle/>
          <a:p>
            <a:pPr marL="342900" lvl="0" indent="-342900">
              <a:buFont typeface="+mj-lt"/>
              <a:buAutoNum type="arabicPeriod"/>
            </a:pPr>
            <a:r>
              <a:rPr lang="en-US" sz="2800" dirty="0"/>
              <a:t>Create a Service Bus namespace, using the Azure portal.</a:t>
            </a:r>
          </a:p>
          <a:p>
            <a:pPr marL="342900" lvl="0" indent="-342900">
              <a:buFont typeface="+mj-lt"/>
              <a:buAutoNum type="arabicPeriod"/>
            </a:pPr>
            <a:r>
              <a:rPr lang="en-US" sz="2800" dirty="0"/>
              <a:t>Create a Service Bus topic, using the Azure portal.</a:t>
            </a:r>
          </a:p>
          <a:p>
            <a:pPr marL="342900" lvl="0" indent="-342900">
              <a:buFont typeface="+mj-lt"/>
              <a:buAutoNum type="arabicPeriod"/>
            </a:pPr>
            <a:r>
              <a:rPr lang="en-US" sz="2800" dirty="0"/>
              <a:t>Create a Service Bus subscription to that topic, using the Azure portal.</a:t>
            </a:r>
          </a:p>
          <a:p>
            <a:pPr marL="342900" lvl="0" indent="-342900">
              <a:buFont typeface="+mj-lt"/>
              <a:buAutoNum type="arabicPeriod"/>
            </a:pPr>
            <a:r>
              <a:rPr lang="en-US" sz="2800" dirty="0"/>
              <a:t>Add Service End Point to send messages.</a:t>
            </a:r>
          </a:p>
          <a:p>
            <a:pPr marL="342900" lvl="0" indent="-342900">
              <a:buFont typeface="+mj-lt"/>
              <a:buAutoNum type="arabicPeriod"/>
            </a:pPr>
            <a:r>
              <a:rPr lang="en-US" sz="2800" dirty="0"/>
              <a:t>Write a .NET console application to receive those messages from the subscription.</a:t>
            </a:r>
          </a:p>
        </p:txBody>
      </p:sp>
      <p:graphicFrame>
        <p:nvGraphicFramePr>
          <p:cNvPr id="2" name="Object 1"/>
          <p:cNvGraphicFramePr>
            <a:graphicFrameLocks noChangeAspect="1"/>
          </p:cNvGraphicFramePr>
          <p:nvPr>
            <p:extLst>
              <p:ext uri="{D42A27DB-BD31-4B8C-83A1-F6EECF244321}">
                <p14:modId xmlns:p14="http://schemas.microsoft.com/office/powerpoint/2010/main" val="2011545110"/>
              </p:ext>
            </p:extLst>
          </p:nvPr>
        </p:nvGraphicFramePr>
        <p:xfrm>
          <a:off x="5534025" y="4441825"/>
          <a:ext cx="914400" cy="771525"/>
        </p:xfrm>
        <a:graphic>
          <a:graphicData uri="http://schemas.openxmlformats.org/presentationml/2006/ole">
            <mc:AlternateContent xmlns:mc="http://schemas.openxmlformats.org/markup-compatibility/2006">
              <mc:Choice xmlns:v="urn:schemas-microsoft-com:vml" Requires="v">
                <p:oleObj spid="_x0000_s1041"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5534025" y="44418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59703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2934929" y="2462980"/>
            <a:ext cx="6725264" cy="1200329"/>
          </a:xfrm>
          <a:prstGeom prst="rect">
            <a:avLst/>
          </a:prstGeom>
          <a:noFill/>
        </p:spPr>
        <p:txBody>
          <a:bodyPr wrap="square" rtlCol="0">
            <a:spAutoFit/>
          </a:bodyPr>
          <a:lstStyle/>
          <a:p>
            <a:pPr algn="ctr"/>
            <a:r>
              <a:rPr lang="en-US" sz="7200" dirty="0">
                <a:solidFill>
                  <a:schemeClr val="accent1">
                    <a:lumMod val="50000"/>
                  </a:schemeClr>
                </a:solidFill>
                <a:latin typeface="Lucida Calligraphy" panose="03010101010101010101" pitchFamily="66" charset="0"/>
              </a:rPr>
              <a:t>Thank you…</a:t>
            </a:r>
          </a:p>
        </p:txBody>
      </p:sp>
    </p:spTree>
    <p:extLst>
      <p:ext uri="{BB962C8B-B14F-4D97-AF65-F5344CB8AC3E}">
        <p14:creationId xmlns:p14="http://schemas.microsoft.com/office/powerpoint/2010/main" val="12960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Agenda</a:t>
            </a:r>
          </a:p>
        </p:txBody>
      </p:sp>
      <p:sp>
        <p:nvSpPr>
          <p:cNvPr id="3" name="TextBox 2"/>
          <p:cNvSpPr txBox="1"/>
          <p:nvPr/>
        </p:nvSpPr>
        <p:spPr>
          <a:xfrm>
            <a:off x="1091883" y="952500"/>
            <a:ext cx="9264315" cy="4832092"/>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chemeClr val="accent2">
                    <a:lumMod val="50000"/>
                  </a:schemeClr>
                </a:solidFill>
                <a:latin typeface="Segoe UI" panose="020B0502040204020203" pitchFamily="34" charset="0"/>
                <a:cs typeface="Segoe UI" panose="020B0502040204020203" pitchFamily="34" charset="0"/>
              </a:rPr>
              <a:t>What is Pub-Sub Model</a:t>
            </a:r>
          </a:p>
          <a:p>
            <a:pPr marL="457200" indent="-457200">
              <a:buFont typeface="Arial" panose="020B0604020202020204" pitchFamily="34" charset="0"/>
              <a:buChar char="•"/>
            </a:pPr>
            <a:endParaRPr lang="en-US" sz="28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dirty="0">
                <a:solidFill>
                  <a:schemeClr val="accent2">
                    <a:lumMod val="50000"/>
                  </a:schemeClr>
                </a:solidFill>
                <a:latin typeface="Segoe UI" panose="020B0502040204020203" pitchFamily="34" charset="0"/>
                <a:cs typeface="Segoe UI" panose="020B0502040204020203" pitchFamily="34" charset="0"/>
              </a:rPr>
              <a:t>Implementation Systems for Pub-Sub model</a:t>
            </a:r>
          </a:p>
          <a:p>
            <a:endParaRPr lang="en-US" sz="28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dirty="0">
                <a:solidFill>
                  <a:schemeClr val="accent2">
                    <a:lumMod val="50000"/>
                  </a:schemeClr>
                </a:solidFill>
                <a:latin typeface="Segoe UI" panose="020B0502040204020203" pitchFamily="34" charset="0"/>
                <a:cs typeface="Segoe UI" panose="020B0502040204020203" pitchFamily="34" charset="0"/>
              </a:rPr>
              <a:t>Azure Portal</a:t>
            </a:r>
          </a:p>
          <a:p>
            <a:pPr marL="914400" lvl="1" indent="-457200">
              <a:buFont typeface="Arial" panose="020B0604020202020204" pitchFamily="34" charset="0"/>
              <a:buChar char="•"/>
            </a:pPr>
            <a:r>
              <a:rPr lang="en-US" sz="2800" dirty="0">
                <a:solidFill>
                  <a:srgbClr val="001F4E"/>
                </a:solidFill>
                <a:latin typeface="Segoe UI" panose="020B0502040204020203" pitchFamily="34" charset="0"/>
                <a:cs typeface="Segoe UI" panose="020B0502040204020203" pitchFamily="34" charset="0"/>
              </a:rPr>
              <a:t>Service Bus</a:t>
            </a:r>
          </a:p>
          <a:p>
            <a:pPr marL="914400" lvl="1" indent="-457200">
              <a:buFont typeface="Arial" panose="020B0604020202020204" pitchFamily="34" charset="0"/>
              <a:buChar char="•"/>
            </a:pPr>
            <a:r>
              <a:rPr lang="en-US" sz="2800" dirty="0">
                <a:solidFill>
                  <a:srgbClr val="001F4E"/>
                </a:solidFill>
                <a:latin typeface="Segoe UI" panose="020B0502040204020203" pitchFamily="34" charset="0"/>
                <a:cs typeface="Segoe UI" panose="020B0502040204020203" pitchFamily="34" charset="0"/>
              </a:rPr>
              <a:t>Event Hubs</a:t>
            </a:r>
          </a:p>
          <a:p>
            <a:pPr marL="914400" lvl="1" indent="-457200">
              <a:buFont typeface="Arial" panose="020B0604020202020204" pitchFamily="34" charset="0"/>
              <a:buChar char="•"/>
            </a:pPr>
            <a:r>
              <a:rPr lang="en-US" sz="2800" dirty="0">
                <a:solidFill>
                  <a:srgbClr val="001F4E"/>
                </a:solidFill>
                <a:latin typeface="Segoe UI" panose="020B0502040204020203" pitchFamily="34" charset="0"/>
                <a:cs typeface="Segoe UI" panose="020B0502040204020203" pitchFamily="34" charset="0"/>
              </a:rPr>
              <a:t>Difference</a:t>
            </a:r>
          </a:p>
          <a:p>
            <a:pPr marL="914400" lvl="1" indent="-457200">
              <a:buFont typeface="Arial" panose="020B0604020202020204" pitchFamily="34" charset="0"/>
              <a:buChar char="•"/>
            </a:pPr>
            <a:endParaRPr lang="en-US" sz="28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dirty="0">
                <a:solidFill>
                  <a:schemeClr val="accent2">
                    <a:lumMod val="50000"/>
                  </a:schemeClr>
                </a:solidFill>
                <a:latin typeface="Segoe UI" panose="020B0502040204020203" pitchFamily="34" charset="0"/>
                <a:cs typeface="Segoe UI" panose="020B0502040204020203" pitchFamily="34" charset="0"/>
              </a:rPr>
              <a:t>Steps to achieve the Integration</a:t>
            </a:r>
          </a:p>
        </p:txBody>
      </p:sp>
    </p:spTree>
    <p:extLst>
      <p:ext uri="{BB962C8B-B14F-4D97-AF65-F5344CB8AC3E}">
        <p14:creationId xmlns:p14="http://schemas.microsoft.com/office/powerpoint/2010/main" val="41647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Pub-Sub Model</a:t>
            </a:r>
          </a:p>
        </p:txBody>
      </p:sp>
      <p:sp>
        <p:nvSpPr>
          <p:cNvPr id="2" name="Rectangle 1"/>
          <p:cNvSpPr/>
          <p:nvPr/>
        </p:nvSpPr>
        <p:spPr>
          <a:xfrm>
            <a:off x="523874" y="1151662"/>
            <a:ext cx="3095625" cy="4524315"/>
          </a:xfrm>
          <a:prstGeom prst="rect">
            <a:avLst/>
          </a:prstGeom>
        </p:spPr>
        <p:txBody>
          <a:bodyPr wrap="square">
            <a:spAutoFit/>
          </a:bodyPr>
          <a:lstStyle/>
          <a:p>
            <a:r>
              <a:rPr lang="en-US" dirty="0">
                <a:solidFill>
                  <a:srgbClr val="222222"/>
                </a:solidFill>
              </a:rPr>
              <a:t>Publish/subscribe messaging, or pub/sub messaging, is a form of </a:t>
            </a:r>
            <a:r>
              <a:rPr lang="en-US" dirty="0">
                <a:solidFill>
                  <a:srgbClr val="0070C0"/>
                </a:solidFill>
              </a:rPr>
              <a:t>asynchronous</a:t>
            </a:r>
            <a:r>
              <a:rPr lang="en-US" dirty="0">
                <a:solidFill>
                  <a:srgbClr val="222222"/>
                </a:solidFill>
              </a:rPr>
              <a:t> service-to-service communication used in serverless and microservices architectures. </a:t>
            </a:r>
          </a:p>
          <a:p>
            <a:pPr marL="285750" indent="-285750">
              <a:buFont typeface="Arial" panose="020B0604020202020204" pitchFamily="34" charset="0"/>
              <a:buChar char="•"/>
            </a:pPr>
            <a:r>
              <a:rPr lang="en-US" dirty="0">
                <a:solidFill>
                  <a:srgbClr val="222222"/>
                </a:solidFill>
              </a:rPr>
              <a:t>In a pub/sub model, any message published to a topic is immediately received by all of the subscribers to the topic. </a:t>
            </a:r>
          </a:p>
          <a:p>
            <a:pPr marL="285750" indent="-285750">
              <a:buFont typeface="Arial" panose="020B0604020202020204" pitchFamily="34" charset="0"/>
              <a:buChar char="•"/>
            </a:pPr>
            <a:r>
              <a:rPr lang="en-US" dirty="0">
                <a:solidFill>
                  <a:srgbClr val="222222"/>
                </a:solidFill>
              </a:rPr>
              <a:t>Event-driven architectures</a:t>
            </a:r>
          </a:p>
          <a:p>
            <a:pPr marL="285750" indent="-285750">
              <a:buFont typeface="Arial" panose="020B0604020202020204" pitchFamily="34" charset="0"/>
              <a:buChar char="•"/>
            </a:pPr>
            <a:r>
              <a:rPr lang="en-US" dirty="0">
                <a:solidFill>
                  <a:srgbClr val="222222"/>
                </a:solidFill>
              </a:rPr>
              <a:t>Decouple applications in order to increase performance, reliability and scalability.</a:t>
            </a:r>
            <a:endParaRPr lang="en-US" dirty="0"/>
          </a:p>
        </p:txBody>
      </p:sp>
      <p:pic>
        <p:nvPicPr>
          <p:cNvPr id="2052" name="Picture 4" descr="Image result for what is pub sub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1151662"/>
            <a:ext cx="7604858" cy="464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55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Implementation Systems</a:t>
            </a:r>
          </a:p>
        </p:txBody>
      </p:sp>
      <p:sp>
        <p:nvSpPr>
          <p:cNvPr id="2" name="Content Placeholder 1"/>
          <p:cNvSpPr>
            <a:spLocks noGrp="1"/>
          </p:cNvSpPr>
          <p:nvPr>
            <p:ph idx="1"/>
          </p:nvPr>
        </p:nvSpPr>
        <p:spPr>
          <a:xfrm>
            <a:off x="866774" y="1190625"/>
            <a:ext cx="10734675" cy="4543425"/>
          </a:xfrm>
        </p:spPr>
        <p:txBody>
          <a:bodyPr>
            <a:normAutofit/>
          </a:bodyPr>
          <a:lstStyle/>
          <a:p>
            <a:pPr fontAlgn="base">
              <a:buFont typeface="+mj-lt"/>
              <a:buAutoNum type="arabicPeriod"/>
            </a:pPr>
            <a:r>
              <a:rPr lang="en-US" sz="1800" dirty="0">
                <a:ln w="0"/>
                <a:solidFill>
                  <a:schemeClr val="tx1"/>
                </a:solidFill>
              </a:rPr>
              <a:t>Azure Portal</a:t>
            </a:r>
          </a:p>
          <a:p>
            <a:pPr fontAlgn="base">
              <a:buFont typeface="+mj-lt"/>
              <a:buAutoNum type="arabicPeriod"/>
            </a:pPr>
            <a:r>
              <a:rPr lang="en-US" sz="1800" dirty="0" err="1">
                <a:ln w="0"/>
                <a:solidFill>
                  <a:schemeClr val="tx1"/>
                </a:solidFill>
              </a:rPr>
              <a:t>PubNub</a:t>
            </a:r>
            <a:r>
              <a:rPr lang="en-US" sz="1800" dirty="0">
                <a:ln w="0"/>
                <a:solidFill>
                  <a:schemeClr val="tx1"/>
                </a:solidFill>
              </a:rPr>
              <a:t> API</a:t>
            </a:r>
          </a:p>
          <a:p>
            <a:pPr fontAlgn="base">
              <a:buFont typeface="+mj-lt"/>
              <a:buAutoNum type="arabicPeriod"/>
            </a:pPr>
            <a:r>
              <a:rPr lang="en-US" sz="1800" dirty="0">
                <a:ln w="0"/>
                <a:solidFill>
                  <a:schemeClr val="tx1"/>
                </a:solidFill>
              </a:rPr>
              <a:t>Amazon Simple Notification Service </a:t>
            </a:r>
          </a:p>
          <a:p>
            <a:pPr fontAlgn="base">
              <a:buFont typeface="+mj-lt"/>
              <a:buAutoNum type="arabicPeriod"/>
            </a:pPr>
            <a:r>
              <a:rPr lang="en-US" sz="1800" dirty="0">
                <a:ln w="0"/>
                <a:solidFill>
                  <a:schemeClr val="tx1"/>
                </a:solidFill>
              </a:rPr>
              <a:t>Amazon Simple Queue Service</a:t>
            </a:r>
          </a:p>
          <a:p>
            <a:pPr fontAlgn="base">
              <a:buFont typeface="+mj-lt"/>
              <a:buAutoNum type="arabicPeriod"/>
            </a:pPr>
            <a:r>
              <a:rPr lang="en-US" sz="1800" dirty="0">
                <a:ln w="0"/>
                <a:solidFill>
                  <a:schemeClr val="tx1"/>
                </a:solidFill>
              </a:rPr>
              <a:t>Google Cloud Pub Sub Etc..</a:t>
            </a:r>
          </a:p>
          <a:p>
            <a:pPr fontAlgn="base">
              <a:buFont typeface="+mj-lt"/>
              <a:buAutoNum type="arabicPeriod"/>
            </a:pPr>
            <a:endParaRPr lang="en-US" sz="1800" dirty="0">
              <a:ln w="0"/>
              <a:solidFill>
                <a:schemeClr val="tx1"/>
              </a:solidFill>
            </a:endParaRPr>
          </a:p>
        </p:txBody>
      </p:sp>
    </p:spTree>
    <p:extLst>
      <p:ext uri="{BB962C8B-B14F-4D97-AF65-F5344CB8AC3E}">
        <p14:creationId xmlns:p14="http://schemas.microsoft.com/office/powerpoint/2010/main" val="269559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sp>
        <p:nvSpPr>
          <p:cNvPr id="4"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Azure Portal</a:t>
            </a:r>
          </a:p>
        </p:txBody>
      </p:sp>
      <p:sp>
        <p:nvSpPr>
          <p:cNvPr id="3" name="Rectangle 2"/>
          <p:cNvSpPr/>
          <p:nvPr/>
        </p:nvSpPr>
        <p:spPr>
          <a:xfrm>
            <a:off x="504825" y="1197739"/>
            <a:ext cx="3467100" cy="4801314"/>
          </a:xfrm>
          <a:prstGeom prst="rect">
            <a:avLst/>
          </a:prstGeom>
        </p:spPr>
        <p:txBody>
          <a:bodyPr wrap="square">
            <a:spAutoFit/>
          </a:bodyPr>
          <a:lstStyle/>
          <a:p>
            <a:r>
              <a:rPr lang="en-US" dirty="0">
                <a:solidFill>
                  <a:srgbClr val="222222"/>
                </a:solidFill>
              </a:rPr>
              <a:t>Microsoft Azure is a cloud computing platform and infrastructure created by Microsoft for building, deploying, and managing applications and services through a global network of Microsoft-managed data centers. Users can manage Azure services using the Web-based Azure portal (sometimes referred to as the Azure Resource Manager (ARM) portal). The portal allows users to browse active resources, modify settings, launch new resources, and view basic monitoring data from active virtual machines and services.</a:t>
            </a:r>
            <a:endParaRPr lang="en-US" dirty="0"/>
          </a:p>
        </p:txBody>
      </p:sp>
      <p:pic>
        <p:nvPicPr>
          <p:cNvPr id="3074" name="Picture 2" descr="Image result for what is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1197739"/>
            <a:ext cx="77628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53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sp>
        <p:nvSpPr>
          <p:cNvPr id="2" name="Rectangle 1"/>
          <p:cNvSpPr/>
          <p:nvPr/>
        </p:nvSpPr>
        <p:spPr>
          <a:xfrm>
            <a:off x="476249" y="4246513"/>
            <a:ext cx="11334751" cy="1477328"/>
          </a:xfrm>
          <a:prstGeom prst="rect">
            <a:avLst/>
          </a:prstGeom>
        </p:spPr>
        <p:txBody>
          <a:bodyPr wrap="square">
            <a:spAutoFit/>
          </a:bodyPr>
          <a:lstStyle/>
          <a:p>
            <a:r>
              <a:rPr lang="en-US" b="1" dirty="0">
                <a:solidFill>
                  <a:srgbClr val="000000"/>
                </a:solidFill>
                <a:latin typeface="segoe-ui_normal"/>
              </a:rPr>
              <a:t>Microsoft Azure Service Bus </a:t>
            </a:r>
            <a:r>
              <a:rPr lang="en-US" dirty="0">
                <a:solidFill>
                  <a:srgbClr val="000000"/>
                </a:solidFill>
                <a:latin typeface="segoe-ui_normal"/>
              </a:rPr>
              <a:t>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using </a:t>
            </a:r>
            <a:r>
              <a:rPr lang="en-US" i="1" dirty="0">
                <a:solidFill>
                  <a:srgbClr val="000000"/>
                </a:solidFill>
                <a:latin typeface="segoe-ui_normal"/>
              </a:rPr>
              <a:t>messages</a:t>
            </a:r>
            <a:r>
              <a:rPr lang="en-US" dirty="0">
                <a:solidFill>
                  <a:srgbClr val="000000"/>
                </a:solidFill>
                <a:latin typeface="segoe-ui_normal"/>
              </a:rPr>
              <a:t>. A message is in binary format, which can contain JSON, XML, or just text.</a:t>
            </a:r>
          </a:p>
          <a:p>
            <a:r>
              <a:rPr lang="en-US" dirty="0">
                <a:solidFill>
                  <a:srgbClr val="000000"/>
                </a:solidFill>
                <a:latin typeface="segoe-ui_normal"/>
              </a:rPr>
              <a:t>It follows the One Publisher Multiple Subscriber pattern.</a:t>
            </a:r>
            <a:endParaRPr lang="en-US" dirty="0"/>
          </a:p>
        </p:txBody>
      </p:sp>
      <p:pic>
        <p:nvPicPr>
          <p:cNvPr id="9" name="Picture 2" descr="https://docs.microsoft.com/en-us/azure/service-bus-messaging/media/service-bus-fundamentals-hybrid-solutions/svcbus_01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40906"/>
            <a:ext cx="8524876" cy="42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25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sp>
        <p:nvSpPr>
          <p:cNvPr id="4"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Service Bus </a:t>
            </a:r>
          </a:p>
        </p:txBody>
      </p:sp>
      <p:sp>
        <p:nvSpPr>
          <p:cNvPr id="3" name="Rectangle 2"/>
          <p:cNvSpPr/>
          <p:nvPr/>
        </p:nvSpPr>
        <p:spPr>
          <a:xfrm>
            <a:off x="504825" y="1197739"/>
            <a:ext cx="3467100" cy="369332"/>
          </a:xfrm>
          <a:prstGeom prst="rect">
            <a:avLst/>
          </a:prstGeom>
        </p:spPr>
        <p:txBody>
          <a:bodyPr wrap="square">
            <a:spAutoFit/>
          </a:bodyPr>
          <a:lstStyle/>
          <a:p>
            <a:r>
              <a:rPr lang="en-US" dirty="0"/>
              <a:t>Queues</a:t>
            </a:r>
          </a:p>
        </p:txBody>
      </p:sp>
      <p:sp>
        <p:nvSpPr>
          <p:cNvPr id="2" name="Rectangle 1"/>
          <p:cNvSpPr/>
          <p:nvPr/>
        </p:nvSpPr>
        <p:spPr>
          <a:xfrm>
            <a:off x="6904997" y="1197739"/>
            <a:ext cx="760465" cy="369332"/>
          </a:xfrm>
          <a:prstGeom prst="rect">
            <a:avLst/>
          </a:prstGeom>
        </p:spPr>
        <p:txBody>
          <a:bodyPr wrap="none">
            <a:spAutoFit/>
          </a:bodyPr>
          <a:lstStyle/>
          <a:p>
            <a:r>
              <a:rPr lang="en-US" dirty="0"/>
              <a:t>Topics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 y="1655773"/>
            <a:ext cx="5595938" cy="316387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575" y="1655772"/>
            <a:ext cx="5978202" cy="3163879"/>
          </a:xfrm>
          <a:prstGeom prst="rect">
            <a:avLst/>
          </a:prstGeom>
        </p:spPr>
      </p:pic>
      <p:sp>
        <p:nvSpPr>
          <p:cNvPr id="11" name="Rectangle 10"/>
          <p:cNvSpPr/>
          <p:nvPr/>
        </p:nvSpPr>
        <p:spPr>
          <a:xfrm>
            <a:off x="4795166" y="5153591"/>
            <a:ext cx="2915991" cy="369332"/>
          </a:xfrm>
          <a:prstGeom prst="rect">
            <a:avLst/>
          </a:prstGeom>
        </p:spPr>
        <p:txBody>
          <a:bodyPr wrap="none">
            <a:spAutoFit/>
          </a:bodyPr>
          <a:lstStyle/>
          <a:p>
            <a:r>
              <a:rPr lang="en-US" dirty="0"/>
              <a:t>Receive &amp; Delete &amp; PeekLock</a:t>
            </a:r>
          </a:p>
        </p:txBody>
      </p:sp>
    </p:spTree>
    <p:extLst>
      <p:ext uri="{BB962C8B-B14F-4D97-AF65-F5344CB8AC3E}">
        <p14:creationId xmlns:p14="http://schemas.microsoft.com/office/powerpoint/2010/main" val="18593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sp>
        <p:nvSpPr>
          <p:cNvPr id="4"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Service Bus </a:t>
            </a:r>
          </a:p>
        </p:txBody>
      </p:sp>
      <p:sp>
        <p:nvSpPr>
          <p:cNvPr id="3" name="Rectangle 2"/>
          <p:cNvSpPr/>
          <p:nvPr/>
        </p:nvSpPr>
        <p:spPr>
          <a:xfrm>
            <a:off x="504825" y="1197739"/>
            <a:ext cx="3467100" cy="369332"/>
          </a:xfrm>
          <a:prstGeom prst="rect">
            <a:avLst/>
          </a:prstGeom>
        </p:spPr>
        <p:txBody>
          <a:bodyPr wrap="square">
            <a:spAutoFit/>
          </a:bodyPr>
          <a:lstStyle/>
          <a:p>
            <a:r>
              <a:rPr lang="en-US" dirty="0"/>
              <a:t>Relays</a:t>
            </a:r>
          </a:p>
        </p:txBody>
      </p:sp>
      <p:sp>
        <p:nvSpPr>
          <p:cNvPr id="11" name="Rectangle 10"/>
          <p:cNvSpPr/>
          <p:nvPr/>
        </p:nvSpPr>
        <p:spPr>
          <a:xfrm>
            <a:off x="7348537" y="1836613"/>
            <a:ext cx="4186238" cy="2862322"/>
          </a:xfrm>
          <a:prstGeom prst="rect">
            <a:avLst/>
          </a:prstGeom>
        </p:spPr>
        <p:txBody>
          <a:bodyPr wrap="square">
            <a:spAutoFit/>
          </a:bodyPr>
          <a:lstStyle/>
          <a:p>
            <a:pPr marL="342900" indent="-342900">
              <a:buFont typeface="+mj-lt"/>
              <a:buAutoNum type="arabicPeriod"/>
            </a:pPr>
            <a:r>
              <a:rPr lang="en-US" dirty="0"/>
              <a:t>Two way communication between sender and receiver</a:t>
            </a:r>
          </a:p>
          <a:p>
            <a:pPr marL="342900" indent="-342900">
              <a:buFont typeface="+mj-lt"/>
              <a:buAutoNum type="arabicPeriod"/>
            </a:pPr>
            <a:r>
              <a:rPr lang="en-US" dirty="0"/>
              <a:t>Broker doesn’t store any messages</a:t>
            </a:r>
          </a:p>
          <a:p>
            <a:pPr marL="342900" indent="-342900">
              <a:buFont typeface="+mj-lt"/>
              <a:buAutoNum type="arabicPeriod"/>
            </a:pPr>
            <a:r>
              <a:rPr lang="en-US" dirty="0"/>
              <a:t>Relay is created automatically, when an application that wishes to receive messages establishes a TCP connection with Service Bus</a:t>
            </a:r>
          </a:p>
          <a:p>
            <a:pPr marL="342900" indent="-342900">
              <a:buFont typeface="+mj-lt"/>
              <a:buAutoNum type="arabicPeriod"/>
            </a:pPr>
            <a:r>
              <a:rPr lang="en-US" dirty="0"/>
              <a:t>Windows Communication Foundation (WCF) is used by apps for relays as Service Bus provides WCF bindings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6" y="1836613"/>
            <a:ext cx="6477000" cy="2306509"/>
          </a:xfrm>
          <a:prstGeom prst="rect">
            <a:avLst/>
          </a:prstGeom>
        </p:spPr>
      </p:pic>
    </p:spTree>
    <p:extLst>
      <p:ext uri="{BB962C8B-B14F-4D97-AF65-F5344CB8AC3E}">
        <p14:creationId xmlns:p14="http://schemas.microsoft.com/office/powerpoint/2010/main" val="407660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A"/>
        </a:solidFill>
        <a:effectLst/>
      </p:bgPr>
    </p:bg>
    <p:spTree>
      <p:nvGrpSpPr>
        <p:cNvPr id="1" name=""/>
        <p:cNvGrpSpPr/>
        <p:nvPr/>
      </p:nvGrpSpPr>
      <p:grpSpPr>
        <a:xfrm>
          <a:off x="0" y="0"/>
          <a:ext cx="0" cy="0"/>
          <a:chOff x="0" y="0"/>
          <a:chExt cx="0" cy="0"/>
        </a:xfrm>
      </p:grpSpPr>
      <p:pic>
        <p:nvPicPr>
          <p:cNvPr id="4098" name="Picture 2" descr="Image result for azure event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67" y="973822"/>
            <a:ext cx="5350933" cy="3009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Fh9l_60mNlnywud5-k298UgUrBaz4FP1KpumFgKnbotuNT4KfS3wl2za_f6X9qaaTOxlAbARLi-_WsmZmXNyo6zUvoiMcbyIkv3Z8SiIpNHYYJgz7bCFDdRleUkajo6FQpi7SL3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973822"/>
            <a:ext cx="6066492" cy="3084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9467" y="4058335"/>
            <a:ext cx="11134725" cy="1754326"/>
          </a:xfrm>
          <a:prstGeom prst="rect">
            <a:avLst/>
          </a:prstGeom>
        </p:spPr>
        <p:txBody>
          <a:bodyPr wrap="square">
            <a:spAutoFit/>
          </a:bodyPr>
          <a:lstStyle/>
          <a:p>
            <a:r>
              <a:rPr lang="en-US" dirty="0">
                <a:solidFill>
                  <a:srgbClr val="000000"/>
                </a:solidFill>
                <a:latin typeface="arial" panose="020B0604020202020204" pitchFamily="34" charset="0"/>
              </a:rPr>
              <a:t>Azure Event Hubs is a highly scalable data streaming platform and event ingestion service, capable of receiving and processing millions of events per second. Event Hubs can process and store events, data, or telemetry produced by distributed software and devices. In Event hub there can be </a:t>
            </a:r>
            <a:r>
              <a:rPr lang="en-US" b="1" dirty="0">
                <a:solidFill>
                  <a:srgbClr val="000000"/>
                </a:solidFill>
                <a:latin typeface="arial" panose="020B0604020202020204" pitchFamily="34" charset="0"/>
              </a:rPr>
              <a:t>multiple sender and multiple receiver </a:t>
            </a:r>
            <a:r>
              <a:rPr lang="en-US" dirty="0">
                <a:solidFill>
                  <a:srgbClr val="000000"/>
                </a:solidFill>
                <a:latin typeface="arial" panose="020B0604020202020204" pitchFamily="34" charset="0"/>
              </a:rPr>
              <a:t>. Azure Event Hubs is a scalable event processing service that ingests and processes large volumes of events and data, with low latency and high reliability. </a:t>
            </a:r>
          </a:p>
          <a:p>
            <a:endParaRPr lang="en-US" dirty="0"/>
          </a:p>
        </p:txBody>
      </p:sp>
      <p:sp>
        <p:nvSpPr>
          <p:cNvPr id="9" name="Rectangle 6"/>
          <p:cNvSpPr/>
          <p:nvPr/>
        </p:nvSpPr>
        <p:spPr>
          <a:xfrm>
            <a:off x="314325" y="0"/>
            <a:ext cx="11877674" cy="952500"/>
          </a:xfrm>
          <a:custGeom>
            <a:avLst/>
            <a:gdLst>
              <a:gd name="connsiteX0" fmla="*/ 0 w 11877674"/>
              <a:gd name="connsiteY0" fmla="*/ 0 h 952500"/>
              <a:gd name="connsiteX1" fmla="*/ 11877674 w 11877674"/>
              <a:gd name="connsiteY1" fmla="*/ 0 h 952500"/>
              <a:gd name="connsiteX2" fmla="*/ 11877674 w 11877674"/>
              <a:gd name="connsiteY2" fmla="*/ 952500 h 952500"/>
              <a:gd name="connsiteX3" fmla="*/ 0 w 11877674"/>
              <a:gd name="connsiteY3" fmla="*/ 952500 h 952500"/>
              <a:gd name="connsiteX4" fmla="*/ 0 w 11877674"/>
              <a:gd name="connsiteY4" fmla="*/ 0 h 952500"/>
              <a:gd name="connsiteX0" fmla="*/ 0 w 11877674"/>
              <a:gd name="connsiteY0" fmla="*/ 0 h 952500"/>
              <a:gd name="connsiteX1" fmla="*/ 11877674 w 11877674"/>
              <a:gd name="connsiteY1" fmla="*/ 0 h 952500"/>
              <a:gd name="connsiteX2" fmla="*/ 10839449 w 11877674"/>
              <a:gd name="connsiteY2" fmla="*/ 952500 h 952500"/>
              <a:gd name="connsiteX3" fmla="*/ 0 w 11877674"/>
              <a:gd name="connsiteY3" fmla="*/ 952500 h 952500"/>
              <a:gd name="connsiteX4" fmla="*/ 0 w 11877674"/>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674" h="952500">
                <a:moveTo>
                  <a:pt x="0" y="0"/>
                </a:moveTo>
                <a:lnTo>
                  <a:pt x="11877674" y="0"/>
                </a:lnTo>
                <a:lnTo>
                  <a:pt x="10839449" y="952500"/>
                </a:lnTo>
                <a:lnTo>
                  <a:pt x="0" y="952500"/>
                </a:lnTo>
                <a:lnTo>
                  <a:pt x="0" y="0"/>
                </a:lnTo>
                <a:close/>
              </a:path>
            </a:pathLst>
          </a:custGeom>
          <a:gradFill flip="none" rotWithShape="1">
            <a:gsLst>
              <a:gs pos="0">
                <a:srgbClr val="46B4E7"/>
              </a:gs>
              <a:gs pos="100000">
                <a:srgbClr val="1AA1E1"/>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spc="600" dirty="0">
                <a:effectLst>
                  <a:outerShdw blurRad="38100" dist="38100" dir="2700000" algn="tl">
                    <a:srgbClr val="000000">
                      <a:alpha val="43137"/>
                    </a:srgbClr>
                  </a:outerShdw>
                </a:effectLst>
              </a:rPr>
              <a:t>Event Hub</a:t>
            </a:r>
          </a:p>
        </p:txBody>
      </p:sp>
    </p:spTree>
    <p:extLst>
      <p:ext uri="{BB962C8B-B14F-4D97-AF65-F5344CB8AC3E}">
        <p14:creationId xmlns:p14="http://schemas.microsoft.com/office/powerpoint/2010/main" val="365141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Infinite PPT">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0070C0"/>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E7AF2580ABE40AA333EFD331D551F" ma:contentTypeVersion="2" ma:contentTypeDescription="Create a new document." ma:contentTypeScope="" ma:versionID="2b1ef7841232ee04561344c8d7f6b79f">
  <xsd:schema xmlns:xsd="http://www.w3.org/2001/XMLSchema" xmlns:xs="http://www.w3.org/2001/XMLSchema" xmlns:p="http://schemas.microsoft.com/office/2006/metadata/properties" xmlns:ns2="4554caa4-1088-459a-9c71-2f549ce0b6f1" targetNamespace="http://schemas.microsoft.com/office/2006/metadata/properties" ma:root="true" ma:fieldsID="f53593cf2e2d3303371ab769ab0b6cda" ns2:_="">
    <xsd:import namespace="4554caa4-1088-459a-9c71-2f549ce0b6f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54caa4-1088-459a-9c71-2f549ce0b6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554caa4-1088-459a-9c71-2f549ce0b6f1">
      <UserInfo>
        <DisplayName>Sudesh Gangan</DisplayName>
        <AccountId>90</AccountId>
        <AccountType/>
      </UserInfo>
    </SharedWithUsers>
  </documentManagement>
</p:properties>
</file>

<file path=customXml/itemProps1.xml><?xml version="1.0" encoding="utf-8"?>
<ds:datastoreItem xmlns:ds="http://schemas.openxmlformats.org/officeDocument/2006/customXml" ds:itemID="{FE44B268-CA09-4B02-869E-5DF70FCF0E54}">
  <ds:schemaRefs>
    <ds:schemaRef ds:uri="http://schemas.microsoft.com/sharepoint/v3/contenttype/forms"/>
  </ds:schemaRefs>
</ds:datastoreItem>
</file>

<file path=customXml/itemProps2.xml><?xml version="1.0" encoding="utf-8"?>
<ds:datastoreItem xmlns:ds="http://schemas.openxmlformats.org/officeDocument/2006/customXml" ds:itemID="{2335BCCA-D8AA-41AA-95DA-C5C8E978F6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54caa4-1088-459a-9c71-2f549ce0b6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71B985-934F-4E73-A156-35D68D335168}">
  <ds:schemaRef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dcmitype/"/>
    <ds:schemaRef ds:uri="http://schemas.openxmlformats.org/package/2006/metadata/core-properties"/>
    <ds:schemaRef ds:uri="4554caa4-1088-459a-9c71-2f549ce0b6f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50861</TotalTime>
  <Words>659</Words>
  <Application>Microsoft Office PowerPoint</Application>
  <PresentationFormat>Widescreen</PresentationFormat>
  <Paragraphs>67</Paragraphs>
  <Slides>13</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arial</vt:lpstr>
      <vt:lpstr>Calibri</vt:lpstr>
      <vt:lpstr>Lucida Calligraphy</vt:lpstr>
      <vt:lpstr>Open Sans</vt:lpstr>
      <vt:lpstr>Segoe UI</vt:lpstr>
      <vt:lpstr>segoe-ui_normal</vt:lpstr>
      <vt:lpstr>Infinite PPT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Uppal</dc:creator>
  <cp:lastModifiedBy>Linet Pereira</cp:lastModifiedBy>
  <cp:revision>1247</cp:revision>
  <dcterms:created xsi:type="dcterms:W3CDTF">2016-08-04T18:15:26Z</dcterms:created>
  <dcterms:modified xsi:type="dcterms:W3CDTF">2020-12-09T22:25:22Z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0x010100CC2E7AF2580ABE40AA333EFD331D551F</vt:lpwstr>
  </property>
</Properties>
</file>