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gif" ContentType="image/gif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notesSlides/notesSlide37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1"/>
  </p:notesMasterIdLst>
  <p:handoutMasterIdLst>
    <p:handoutMasterId r:id="rId132"/>
  </p:handoutMasterIdLst>
  <p:sldIdLst>
    <p:sldId id="332" r:id="rId5"/>
    <p:sldId id="384" r:id="rId6"/>
    <p:sldId id="403" r:id="rId7"/>
    <p:sldId id="452" r:id="rId8"/>
    <p:sldId id="451" r:id="rId9"/>
    <p:sldId id="453" r:id="rId10"/>
    <p:sldId id="459" r:id="rId11"/>
    <p:sldId id="460" r:id="rId12"/>
    <p:sldId id="461" r:id="rId13"/>
    <p:sldId id="462" r:id="rId14"/>
    <p:sldId id="463" r:id="rId15"/>
    <p:sldId id="464" r:id="rId16"/>
    <p:sldId id="465" r:id="rId17"/>
    <p:sldId id="466" r:id="rId18"/>
    <p:sldId id="467" r:id="rId19"/>
    <p:sldId id="468" r:id="rId20"/>
    <p:sldId id="469" r:id="rId21"/>
    <p:sldId id="470" r:id="rId22"/>
    <p:sldId id="471" r:id="rId23"/>
    <p:sldId id="472" r:id="rId24"/>
    <p:sldId id="473" r:id="rId25"/>
    <p:sldId id="474" r:id="rId26"/>
    <p:sldId id="475" r:id="rId27"/>
    <p:sldId id="476" r:id="rId28"/>
    <p:sldId id="477" r:id="rId29"/>
    <p:sldId id="478" r:id="rId30"/>
    <p:sldId id="487" r:id="rId31"/>
    <p:sldId id="488" r:id="rId32"/>
    <p:sldId id="489" r:id="rId33"/>
    <p:sldId id="490" r:id="rId34"/>
    <p:sldId id="491" r:id="rId35"/>
    <p:sldId id="492" r:id="rId36"/>
    <p:sldId id="493" r:id="rId37"/>
    <p:sldId id="494" r:id="rId38"/>
    <p:sldId id="495" r:id="rId39"/>
    <p:sldId id="496" r:id="rId40"/>
    <p:sldId id="497" r:id="rId41"/>
    <p:sldId id="498" r:id="rId42"/>
    <p:sldId id="499" r:id="rId43"/>
    <p:sldId id="500" r:id="rId44"/>
    <p:sldId id="501" r:id="rId45"/>
    <p:sldId id="502" r:id="rId46"/>
    <p:sldId id="503" r:id="rId47"/>
    <p:sldId id="504" r:id="rId48"/>
    <p:sldId id="505" r:id="rId49"/>
    <p:sldId id="506" r:id="rId50"/>
    <p:sldId id="594" r:id="rId51"/>
    <p:sldId id="507" r:id="rId52"/>
    <p:sldId id="508" r:id="rId53"/>
    <p:sldId id="509" r:id="rId54"/>
    <p:sldId id="510" r:id="rId55"/>
    <p:sldId id="511" r:id="rId56"/>
    <p:sldId id="512" r:id="rId57"/>
    <p:sldId id="513" r:id="rId58"/>
    <p:sldId id="520" r:id="rId59"/>
    <p:sldId id="527" r:id="rId60"/>
    <p:sldId id="528" r:id="rId61"/>
    <p:sldId id="529" r:id="rId62"/>
    <p:sldId id="530" r:id="rId63"/>
    <p:sldId id="531" r:id="rId64"/>
    <p:sldId id="532" r:id="rId65"/>
    <p:sldId id="533" r:id="rId66"/>
    <p:sldId id="534" r:id="rId67"/>
    <p:sldId id="535" r:id="rId68"/>
    <p:sldId id="536" r:id="rId69"/>
    <p:sldId id="537" r:id="rId70"/>
    <p:sldId id="538" r:id="rId71"/>
    <p:sldId id="539" r:id="rId72"/>
    <p:sldId id="540" r:id="rId73"/>
    <p:sldId id="541" r:id="rId74"/>
    <p:sldId id="542" r:id="rId75"/>
    <p:sldId id="543" r:id="rId76"/>
    <p:sldId id="544" r:id="rId77"/>
    <p:sldId id="545" r:id="rId78"/>
    <p:sldId id="546" r:id="rId79"/>
    <p:sldId id="547" r:id="rId80"/>
    <p:sldId id="548" r:id="rId81"/>
    <p:sldId id="549" r:id="rId82"/>
    <p:sldId id="550" r:id="rId83"/>
    <p:sldId id="551" r:id="rId84"/>
    <p:sldId id="552" r:id="rId85"/>
    <p:sldId id="553" r:id="rId86"/>
    <p:sldId id="554" r:id="rId87"/>
    <p:sldId id="555" r:id="rId88"/>
    <p:sldId id="556" r:id="rId89"/>
    <p:sldId id="557" r:id="rId90"/>
    <p:sldId id="558" r:id="rId91"/>
    <p:sldId id="559" r:id="rId92"/>
    <p:sldId id="560" r:id="rId93"/>
    <p:sldId id="561" r:id="rId94"/>
    <p:sldId id="562" r:id="rId95"/>
    <p:sldId id="481" r:id="rId96"/>
    <p:sldId id="482" r:id="rId97"/>
    <p:sldId id="483" r:id="rId98"/>
    <p:sldId id="484" r:id="rId99"/>
    <p:sldId id="485" r:id="rId100"/>
    <p:sldId id="563" r:id="rId101"/>
    <p:sldId id="564" r:id="rId102"/>
    <p:sldId id="565" r:id="rId103"/>
    <p:sldId id="566" r:id="rId104"/>
    <p:sldId id="567" r:id="rId105"/>
    <p:sldId id="568" r:id="rId106"/>
    <p:sldId id="569" r:id="rId107"/>
    <p:sldId id="570" r:id="rId108"/>
    <p:sldId id="571" r:id="rId109"/>
    <p:sldId id="572" r:id="rId110"/>
    <p:sldId id="573" r:id="rId111"/>
    <p:sldId id="574" r:id="rId112"/>
    <p:sldId id="575" r:id="rId113"/>
    <p:sldId id="576" r:id="rId114"/>
    <p:sldId id="577" r:id="rId115"/>
    <p:sldId id="578" r:id="rId116"/>
    <p:sldId id="579" r:id="rId117"/>
    <p:sldId id="580" r:id="rId118"/>
    <p:sldId id="581" r:id="rId119"/>
    <p:sldId id="582" r:id="rId120"/>
    <p:sldId id="583" r:id="rId121"/>
    <p:sldId id="584" r:id="rId122"/>
    <p:sldId id="585" r:id="rId123"/>
    <p:sldId id="586" r:id="rId124"/>
    <p:sldId id="587" r:id="rId125"/>
    <p:sldId id="588" r:id="rId126"/>
    <p:sldId id="589" r:id="rId127"/>
    <p:sldId id="590" r:id="rId128"/>
    <p:sldId id="591" r:id="rId129"/>
    <p:sldId id="592" r:id="rId1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66501C-D602-47A0-93E1-CCAB9F3837F1}" v="18" dt="2022-07-11T05:58:19.5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2668" y="3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presProps" Target="presProps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26" Type="http://schemas.openxmlformats.org/officeDocument/2006/relationships/slide" Target="slides/slide122.xml"/><Relationship Id="rId13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16" Type="http://schemas.openxmlformats.org/officeDocument/2006/relationships/slide" Target="slides/slide112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11" Type="http://schemas.openxmlformats.org/officeDocument/2006/relationships/slide" Target="slides/slide107.xml"/><Relationship Id="rId132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30" Type="http://schemas.openxmlformats.org/officeDocument/2006/relationships/slide" Target="slides/slide126.xml"/><Relationship Id="rId13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67" Type="http://schemas.microsoft.com/office/2015/10/relationships/revisionInfo" Target="revisionInfo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notesMaster" Target="notesMasters/notesMaster1.xml"/><Relationship Id="rId136" Type="http://schemas.openxmlformats.org/officeDocument/2006/relationships/tableStyles" Target="tableStyle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019B4A7B-2437-4690-8AD3-798B99D526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6F12CE2-EB26-4600-A241-32C5BF3E86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F476C-B318-4FF4-9B19-B59DAD5E988A}" type="datetimeFigureOut">
              <a:rPr lang="en-IN" smtClean="0"/>
              <a:pPr/>
              <a:t>05-04-2023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3E17914-51FD-49B2-9C5D-F09B0B2C5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E19F55A-DC35-443A-9CDA-A877E19FD3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1FB3F-9581-4F98-812F-9D0E8153216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4316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005F5E8C-B044-43C6-B2F5-81446AEDAE8E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6D8FC8E6-5ED4-4BB0-BF37-760C024FE0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4308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70348A0-25F4-4937-B512-9D8E5562E3D8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="" xmlns:p14="http://schemas.microsoft.com/office/powerpoint/2010/main" val="3447828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F6C127-4B73-4AE2-B6F7-2C69ED359530}" type="slidenum">
              <a:rPr lang="en-US"/>
              <a:pPr/>
              <a:t>35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F39F7B-0040-4A96-A863-8D9F3275FF0B}" type="slidenum">
              <a:rPr lang="en-US"/>
              <a:pPr/>
              <a:t>36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C58AAA-EAFF-4C6B-883D-E9F5DA58D6F2}" type="slidenum">
              <a:rPr lang="en-US"/>
              <a:pPr/>
              <a:t>37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811C61-0025-4F1D-AD73-54FB1B976CB3}" type="slidenum">
              <a:rPr lang="en-US"/>
              <a:pPr/>
              <a:t>38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FE47CF-481F-45EF-B7BE-5D708A985ABD}" type="slidenum">
              <a:rPr lang="en-US"/>
              <a:pPr/>
              <a:t>39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F74D01-D911-4D96-937B-D60B0AAF2624}" type="slidenum">
              <a:rPr lang="en-US"/>
              <a:pPr/>
              <a:t>40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417A28-EDCA-40E2-BBBA-6B090969AADC}" type="slidenum">
              <a:rPr lang="en-US"/>
              <a:pPr/>
              <a:t>41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3175DA-AA81-403C-BB73-C7E187472E7C}" type="slidenum">
              <a:rPr lang="en-US"/>
              <a:pPr/>
              <a:t>42</a:t>
            </a:fld>
            <a:endParaRPr lang="en-US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1070AE-4CD1-4FCF-95FF-5909CE820FC6}" type="slidenum">
              <a:rPr lang="en-US"/>
              <a:pPr/>
              <a:t>43</a:t>
            </a:fld>
            <a:endParaRPr lang="en-US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6BBADD-5F07-42F6-9C45-23522E40A2B9}" type="slidenum">
              <a:rPr lang="en-US"/>
              <a:pPr/>
              <a:t>44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4FAC3A-84A0-4176-BEF7-43B52C1B1651}" type="slidenum">
              <a:rPr lang="en-US"/>
              <a:pPr/>
              <a:t>27</a:t>
            </a:fld>
            <a:endParaRPr lang="en-US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7C2BA1-0D24-4AA9-9A2D-53579E6FB625}" type="slidenum">
              <a:rPr lang="en-US"/>
              <a:pPr/>
              <a:t>45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ABA25-C804-4936-9E4E-9513BDF99EFE}" type="slidenum">
              <a:rPr lang="en-US"/>
              <a:pPr/>
              <a:t>46</a:t>
            </a:fld>
            <a:endParaRPr lang="en-US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ABA25-C804-4936-9E4E-9513BDF99EFE}" type="slidenum">
              <a:rPr lang="en-US"/>
              <a:pPr/>
              <a:t>47</a:t>
            </a:fld>
            <a:endParaRPr lang="en-US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01A7B7-40C8-41A9-B271-730D9398F529}" type="slidenum">
              <a:rPr lang="en-US"/>
              <a:pPr/>
              <a:t>48</a:t>
            </a:fld>
            <a:endParaRPr lang="en-US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2DB060-C3F2-4E77-B567-F171BF02DFDE}" type="slidenum">
              <a:rPr lang="en-US"/>
              <a:pPr/>
              <a:t>49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540A75-741D-4F10-8D2C-3F5AAFC60454}" type="slidenum">
              <a:rPr lang="en-US"/>
              <a:pPr/>
              <a:t>50</a:t>
            </a:fld>
            <a:endParaRPr lang="en-US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F8ECE4-D0C6-48FC-A9E5-1D8284289209}" type="slidenum">
              <a:rPr lang="en-US"/>
              <a:pPr/>
              <a:t>51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976B80-52EB-4572-8C22-6A1D0B26E01D}" type="slidenum">
              <a:rPr lang="en-US"/>
              <a:pPr/>
              <a:t>52</a:t>
            </a:fld>
            <a:endParaRPr lang="en-U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CB92FA-3E2C-4726-A13F-8395B0E30C09}" type="slidenum">
              <a:rPr lang="en-US"/>
              <a:pPr/>
              <a:t>53</a:t>
            </a:fld>
            <a:endParaRPr lang="en-US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39A061-3780-4ACB-8A8E-C470F3EA60B9}" type="slidenum">
              <a:rPr lang="en-US"/>
              <a:pPr/>
              <a:t>54</a:t>
            </a:fld>
            <a:endParaRPr lang="en-US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47FA1E-900C-4E2A-A561-A1892997465E}" type="slidenum">
              <a:rPr lang="en-US"/>
              <a:pPr/>
              <a:t>28</a:t>
            </a:fld>
            <a:endParaRPr lang="en-US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BD6CB9-981C-4C25-9700-5620823ADFEC}" type="slidenum">
              <a:rPr lang="en-US"/>
              <a:pPr/>
              <a:t>55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3ED056-12AA-4676-AAF9-ADDA118F5D5B}" type="slidenum">
              <a:rPr lang="en-US"/>
              <a:pPr/>
              <a:t>56</a:t>
            </a:fld>
            <a:endParaRPr 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643DBF-749C-4E5B-A643-CBFE0D50A088}" type="slidenum">
              <a:rPr lang="en-US"/>
              <a:pPr/>
              <a:t>57</a:t>
            </a:fld>
            <a:endParaRPr lang="en-US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F33633-5474-4119-8BB7-0844803AF2A8}" type="slidenum">
              <a:rPr lang="en-US"/>
              <a:pPr/>
              <a:t>58</a:t>
            </a:fld>
            <a:endParaRPr lang="en-U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044960-E441-4747-8976-9EA1CBAF11FC}" type="slidenum">
              <a:rPr lang="en-US"/>
              <a:pPr/>
              <a:t>59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5747CE-0790-4151-9698-C14CC874B8F7}" type="slidenum">
              <a:rPr lang="en-US"/>
              <a:pPr/>
              <a:t>60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DA30DE-681B-42A2-A88C-6C694462379E}" type="slidenum">
              <a:rPr lang="en-US"/>
              <a:pPr/>
              <a:t>61</a:t>
            </a:fld>
            <a:endParaRPr lang="en-US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7FB6B4-7A4B-4E84-BA6D-4AD7596CDB35}" type="slidenum">
              <a:rPr lang="en-US"/>
              <a:pPr/>
              <a:t>62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1B8BD2-3FD7-43DD-83EE-3E2468037ABD}" type="slidenum">
              <a:rPr lang="en-US"/>
              <a:pPr/>
              <a:t>63</a:t>
            </a:fld>
            <a:endParaRPr lang="en-US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062276-9D87-4AA8-8CD0-783ADCDDEC98}" type="slidenum">
              <a:rPr lang="en-US"/>
              <a:pPr/>
              <a:t>64</a:t>
            </a:fld>
            <a:endParaRPr lang="en-US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A98A68-CB0A-49BE-85EC-D0469DF63D99}" type="slidenum">
              <a:rPr lang="en-US"/>
              <a:pPr/>
              <a:t>29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47B393-E990-4EBB-81D7-66289E71B21E}" type="slidenum">
              <a:rPr lang="en-US"/>
              <a:pPr/>
              <a:t>65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605F48-46E9-4B06-8A28-1AB377ED8330}" type="slidenum">
              <a:rPr lang="en-US"/>
              <a:pPr/>
              <a:t>66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705A15-2370-487F-82A6-A433D0CC8C7B}" type="slidenum">
              <a:rPr lang="en-US"/>
              <a:pPr/>
              <a:t>67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7F2825-6460-48F4-A713-6B656AF27801}" type="slidenum">
              <a:rPr lang="en-US"/>
              <a:pPr/>
              <a:t>68</a:t>
            </a:fld>
            <a:endParaRPr lang="en-US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9C42EF-4C96-48CC-8782-D31B960876BF}" type="slidenum">
              <a:rPr lang="en-US"/>
              <a:pPr/>
              <a:t>69</a:t>
            </a:fld>
            <a:endParaRPr lang="en-US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That little snippet loops through all &lt;p&gt; elements with the class "neat" and then adds the class "</a:t>
            </a:r>
            <a:r>
              <a:rPr lang="en-US" dirty="0" err="1" smtClean="0"/>
              <a:t>ohmy</a:t>
            </a:r>
            <a:r>
              <a:rPr lang="en-US" dirty="0" smtClean="0"/>
              <a:t>" to it, whilst slowly showing the paragraph in an animated effect. No browser checks, no loop code, no complex animation functions, just one line of code!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598E8-B0BA-4FC3-AC20-CC99D19CB37C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28431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7F264-A326-46FE-B27C-50EAD2E40255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4617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BF77B3-0C50-4889-BDEE-829A9B8F9B74}" type="slidenum">
              <a:rPr lang="en-US"/>
              <a:pPr/>
              <a:t>30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B3699E-ED24-4F87-AA24-694736C99CCA}" type="slidenum">
              <a:rPr lang="en-US"/>
              <a:pPr/>
              <a:t>31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4B8C3-A901-4255-BA15-E9946DF99F75}" type="slidenum">
              <a:rPr lang="en-US"/>
              <a:pPr/>
              <a:t>32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0869E6-8D4C-4E92-B9DC-D96A3A0DE85A}" type="slidenum">
              <a:rPr lang="en-US"/>
              <a:pPr/>
              <a:t>33</a:t>
            </a:fld>
            <a:endParaRPr 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CABB3F-30BE-4BE0-9700-16622C8D591F}" type="slidenum">
              <a:rPr lang="en-US"/>
              <a:pPr/>
              <a:t>34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96237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5013" y="6381752"/>
            <a:ext cx="2057400" cy="365125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fld id="{13ABD382-F0A5-4293-B13F-B6F89B84FF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2095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D382-F0A5-4293-B13F-B6F89B84FF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4827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D382-F0A5-4293-B13F-B6F89B84FF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77934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676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029200" y="16764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C8267-E4B0-46A8-9782-0250763211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2875"/>
            <a:ext cx="7886700" cy="8323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6287"/>
            <a:ext cx="7886700" cy="3879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61200" y="6429377"/>
            <a:ext cx="2057400" cy="365125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fld id="{13ABD382-F0A5-4293-B13F-B6F89B84FF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320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730025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727317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D382-F0A5-4293-B13F-B6F89B84FF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5642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D382-F0A5-4293-B13F-B6F89B84FF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8616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D382-F0A5-4293-B13F-B6F89B84FF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7442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D382-F0A5-4293-B13F-B6F89B84FF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5707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D382-F0A5-4293-B13F-B6F89B84FF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017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D382-F0A5-4293-B13F-B6F89B84FF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769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D382-F0A5-4293-B13F-B6F89B84FF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485F59C9-6D13-4897-9013-6BC095605F96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13ABD382-F0A5-4293-B13F-B6F89B84FF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1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7"/>
            <a:ext cx="9144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87788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FF0000"/>
          </a:solidFill>
          <a:latin typeface="Times New Roman" panose="02020603050405020304" pitchFamily="18" charset="0"/>
          <a:ea typeface="Cambria" panose="02040503050406030204" pitchFamily="18" charset="0"/>
          <a:cs typeface="Times New Roman" panose="02020603050405020304" pitchFamily="18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9pPr>
    </p:titleStyle>
    <p:bodyStyle>
      <a:lvl1pPr marL="171450" indent="-17145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Cambria" panose="02040503050406030204" pitchFamily="18" charset="0"/>
          <a:cs typeface="Times New Roman" panose="02020603050405020304" pitchFamily="18" charset="0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Cambria" panose="02040503050406030204" pitchFamily="18" charset="0"/>
          <a:cs typeface="Times New Roman" panose="02020603050405020304" pitchFamily="18" charset="0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Cambria" panose="02040503050406030204" pitchFamily="18" charset="0"/>
          <a:cs typeface="Times New Roman" panose="02020603050405020304" pitchFamily="18" charset="0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Cambria" panose="02040503050406030204" pitchFamily="18" charset="0"/>
          <a:cs typeface="Times New Roman" panose="02020603050405020304" pitchFamily="18" charset="0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Cambria" panose="02040503050406030204" pitchFamily="18" charset="0"/>
          <a:cs typeface="Times New Roman" panose="02020603050405020304" pitchFamily="18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SONP" TargetMode="External"/><Relationship Id="rId2" Type="http://schemas.openxmlformats.org/officeDocument/2006/relationships/hyperlink" Target="https://developer.mozilla.org/en/xmlhttprequest" TargetMode="External"/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js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ale.edu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://api.jquery.com/category/selectors/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://api.jquery.com/find/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dom/dom_mozilla_vs_ie.asp" TargetMode="External"/><Relationship Id="rId2" Type="http://schemas.openxmlformats.org/officeDocument/2006/relationships/hyperlink" Target="http://www.w3schools.com/dom/dom_node.asp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://api.jquery.com/category/traversing/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school.com/courses/jquery-air-first-flight" TargetMode="External"/><Relationship Id="rId2" Type="http://schemas.openxmlformats.org/officeDocument/2006/relationships/hyperlink" Target="http://www.codecademy.com/courses/you-and-jquery/0?curriculum_id=4fc3018f74258b0003001f0f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96838" y="608013"/>
            <a:ext cx="9220200" cy="20764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400" b="1" dirty="0" smtClean="0"/>
              <a:t>WEB 2.0</a:t>
            </a:r>
            <a:r>
              <a:rPr lang="en-US" altLang="en-US" sz="4400" b="1" dirty="0"/>
              <a:t/>
            </a:r>
            <a:br>
              <a:rPr lang="en-US" altLang="en-US" sz="4400" b="1" dirty="0"/>
            </a:br>
            <a:r>
              <a:rPr lang="en-US" altLang="en-US" sz="4400" b="1" dirty="0"/>
              <a:t>(CSE </a:t>
            </a:r>
            <a:r>
              <a:rPr lang="en-US" altLang="en-US" sz="4400" b="1" dirty="0" smtClean="0"/>
              <a:t>2056)</a:t>
            </a:r>
            <a:endParaRPr lang="en-US" altLang="en-US" sz="4400" b="1" dirty="0"/>
          </a:p>
        </p:txBody>
      </p:sp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>
          <a:xfrm>
            <a:off x="1087438" y="2622550"/>
            <a:ext cx="7239000" cy="2549525"/>
          </a:xfrm>
        </p:spPr>
        <p:txBody>
          <a:bodyPr/>
          <a:lstStyle/>
          <a:p>
            <a:pPr>
              <a:buFont typeface="Wingdings 3" panose="05040102010807070707" pitchFamily="18" charset="2"/>
              <a:buNone/>
            </a:pPr>
            <a:endParaRPr lang="en-US" altLang="en-US" dirty="0"/>
          </a:p>
          <a:p>
            <a:pPr>
              <a:buFont typeface="Wingdings 3" panose="05040102010807070707" pitchFamily="18" charset="2"/>
              <a:buNone/>
            </a:pPr>
            <a:endParaRPr lang="en-US" altLang="en-US" dirty="0"/>
          </a:p>
        </p:txBody>
      </p:sp>
      <p:pic>
        <p:nvPicPr>
          <p:cNvPr id="717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Subtitle 2"/>
          <p:cNvSpPr txBox="1">
            <a:spLocks/>
          </p:cNvSpPr>
          <p:nvPr/>
        </p:nvSpPr>
        <p:spPr bwMode="auto">
          <a:xfrm>
            <a:off x="1371600" y="3897312"/>
            <a:ext cx="72390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Engineering, 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PRESIDENCY UNIVERSITY</a:t>
            </a:r>
          </a:p>
        </p:txBody>
      </p:sp>
    </p:spTree>
    <p:extLst>
      <p:ext uri="{BB962C8B-B14F-4D97-AF65-F5344CB8AC3E}">
        <p14:creationId xmlns="" xmlns:p14="http://schemas.microsoft.com/office/powerpoint/2010/main" val="2873687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5715000" cy="1295400"/>
          </a:xfrm>
        </p:spPr>
        <p:txBody>
          <a:bodyPr/>
          <a:lstStyle/>
          <a:p>
            <a:pPr eaLnBrk="1" hangingPunct="1"/>
            <a:r>
              <a:rPr lang="en-US" b="1" smtClean="0"/>
              <a:t>XML Data Model: Example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447800"/>
            <a:ext cx="3505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&lt;</a:t>
            </a:r>
            <a:r>
              <a:rPr lang="en-US" sz="2400" smtClean="0">
                <a:solidFill>
                  <a:srgbClr val="F3975F"/>
                </a:solidFill>
              </a:rPr>
              <a:t>BOOKS</a:t>
            </a:r>
            <a:r>
              <a:rPr lang="en-US" sz="240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&lt;</a:t>
            </a:r>
            <a:r>
              <a:rPr lang="en-US" sz="2400" smtClean="0">
                <a:solidFill>
                  <a:srgbClr val="F3975F"/>
                </a:solidFill>
              </a:rPr>
              <a:t>book id=“123” loc=“library”</a:t>
            </a:r>
            <a:r>
              <a:rPr lang="en-US" sz="240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   &lt;</a:t>
            </a:r>
            <a:r>
              <a:rPr lang="en-US" sz="2400" smtClean="0">
                <a:solidFill>
                  <a:srgbClr val="F3975F"/>
                </a:solidFill>
              </a:rPr>
              <a:t>author</a:t>
            </a:r>
            <a:r>
              <a:rPr lang="en-US" sz="2400" smtClean="0"/>
              <a:t>&gt;Hull&lt;</a:t>
            </a:r>
            <a:r>
              <a:rPr lang="en-US" sz="2400" smtClean="0">
                <a:solidFill>
                  <a:srgbClr val="F3975F"/>
                </a:solidFill>
              </a:rPr>
              <a:t>/author</a:t>
            </a:r>
            <a:r>
              <a:rPr lang="en-US" sz="240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   &lt;</a:t>
            </a:r>
            <a:r>
              <a:rPr lang="en-US" sz="2400" smtClean="0">
                <a:solidFill>
                  <a:srgbClr val="F3975F"/>
                </a:solidFill>
              </a:rPr>
              <a:t>title</a:t>
            </a:r>
            <a:r>
              <a:rPr lang="en-US" sz="2400" smtClean="0"/>
              <a:t>&gt;California&lt;</a:t>
            </a:r>
            <a:r>
              <a:rPr lang="en-US" sz="2400" smtClean="0">
                <a:solidFill>
                  <a:srgbClr val="F3975F"/>
                </a:solidFill>
              </a:rPr>
              <a:t>/title</a:t>
            </a:r>
            <a:r>
              <a:rPr lang="en-US" sz="240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   &lt;</a:t>
            </a:r>
            <a:r>
              <a:rPr lang="en-US" sz="2400" smtClean="0">
                <a:solidFill>
                  <a:srgbClr val="F3975F"/>
                </a:solidFill>
              </a:rPr>
              <a:t>year</a:t>
            </a:r>
            <a:r>
              <a:rPr lang="en-US" sz="2400" smtClean="0"/>
              <a:t>&gt; 1995 &lt;</a:t>
            </a:r>
            <a:r>
              <a:rPr lang="en-US" sz="2400" smtClean="0">
                <a:solidFill>
                  <a:srgbClr val="F3975F"/>
                </a:solidFill>
              </a:rPr>
              <a:t>/year</a:t>
            </a:r>
            <a:r>
              <a:rPr lang="en-US" sz="240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&lt;</a:t>
            </a:r>
            <a:r>
              <a:rPr lang="en-US" sz="2400" smtClean="0">
                <a:solidFill>
                  <a:srgbClr val="F3975F"/>
                </a:solidFill>
              </a:rPr>
              <a:t>/book</a:t>
            </a:r>
            <a:r>
              <a:rPr lang="en-US" sz="240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&lt;</a:t>
            </a:r>
            <a:r>
              <a:rPr lang="en-US" sz="2400" smtClean="0">
                <a:solidFill>
                  <a:srgbClr val="F3975F"/>
                </a:solidFill>
              </a:rPr>
              <a:t>article</a:t>
            </a:r>
            <a:r>
              <a:rPr lang="en-US" sz="2400" smtClean="0"/>
              <a:t> id=“555” ref=“123”&gt;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   &lt;</a:t>
            </a:r>
            <a:r>
              <a:rPr lang="en-US" sz="2400" smtClean="0">
                <a:solidFill>
                  <a:srgbClr val="F3975F"/>
                </a:solidFill>
              </a:rPr>
              <a:t>author</a:t>
            </a:r>
            <a:r>
              <a:rPr lang="en-US" sz="2400" smtClean="0"/>
              <a:t>&gt;Su&lt;</a:t>
            </a:r>
            <a:r>
              <a:rPr lang="en-US" sz="2400" smtClean="0">
                <a:solidFill>
                  <a:srgbClr val="F3975F"/>
                </a:solidFill>
              </a:rPr>
              <a:t>/author</a:t>
            </a:r>
            <a:r>
              <a:rPr lang="en-US" sz="240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   &lt;</a:t>
            </a:r>
            <a:r>
              <a:rPr lang="en-US" sz="2400" smtClean="0">
                <a:solidFill>
                  <a:srgbClr val="F3975F"/>
                </a:solidFill>
              </a:rPr>
              <a:t>title</a:t>
            </a:r>
            <a:r>
              <a:rPr lang="en-US" sz="2400" smtClean="0"/>
              <a:t>&gt; Purdue&lt;</a:t>
            </a:r>
            <a:r>
              <a:rPr lang="en-US" sz="2400" smtClean="0">
                <a:solidFill>
                  <a:srgbClr val="F3975F"/>
                </a:solidFill>
              </a:rPr>
              <a:t>/title</a:t>
            </a:r>
            <a:r>
              <a:rPr lang="en-US" sz="240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&lt;</a:t>
            </a:r>
            <a:r>
              <a:rPr lang="en-US" sz="2400" smtClean="0">
                <a:solidFill>
                  <a:srgbClr val="F3975F"/>
                </a:solidFill>
              </a:rPr>
              <a:t>/article</a:t>
            </a:r>
            <a:r>
              <a:rPr lang="en-US" sz="240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&lt;</a:t>
            </a:r>
            <a:r>
              <a:rPr lang="en-US" sz="2400" smtClean="0">
                <a:solidFill>
                  <a:srgbClr val="F3975F"/>
                </a:solidFill>
              </a:rPr>
              <a:t>/BOOKS</a:t>
            </a:r>
            <a:r>
              <a:rPr lang="en-US" sz="2400" smtClean="0"/>
              <a:t>&gt;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11268" name="Text Box 1041"/>
          <p:cNvSpPr txBox="1">
            <a:spLocks noChangeArrowheads="1"/>
          </p:cNvSpPr>
          <p:nvPr/>
        </p:nvSpPr>
        <p:spPr bwMode="auto">
          <a:xfrm>
            <a:off x="4387850" y="5078413"/>
            <a:ext cx="6619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</a:rPr>
              <a:t>Hull</a:t>
            </a:r>
          </a:p>
        </p:txBody>
      </p:sp>
      <p:grpSp>
        <p:nvGrpSpPr>
          <p:cNvPr id="2" name="Group 1062"/>
          <p:cNvGrpSpPr>
            <a:grpSpLocks/>
          </p:cNvGrpSpPr>
          <p:nvPr/>
        </p:nvGrpSpPr>
        <p:grpSpPr bwMode="auto">
          <a:xfrm>
            <a:off x="4343400" y="1701800"/>
            <a:ext cx="4800600" cy="4192588"/>
            <a:chOff x="2736" y="1072"/>
            <a:chExt cx="3024" cy="2641"/>
          </a:xfrm>
        </p:grpSpPr>
        <p:sp>
          <p:nvSpPr>
            <p:cNvPr id="11271" name="Text Box 1044"/>
            <p:cNvSpPr txBox="1">
              <a:spLocks noChangeArrowheads="1"/>
            </p:cNvSpPr>
            <p:nvPr/>
          </p:nvSpPr>
          <p:spPr bwMode="auto">
            <a:xfrm>
              <a:off x="5137" y="3216"/>
              <a:ext cx="623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>
                  <a:latin typeface="Times New Roman" pitchFamily="18" charset="0"/>
                </a:rPr>
                <a:t>Purdue</a:t>
              </a:r>
            </a:p>
          </p:txBody>
        </p:sp>
        <p:grpSp>
          <p:nvGrpSpPr>
            <p:cNvPr id="3" name="Group 1061"/>
            <p:cNvGrpSpPr>
              <a:grpSpLocks/>
            </p:cNvGrpSpPr>
            <p:nvPr/>
          </p:nvGrpSpPr>
          <p:grpSpPr bwMode="auto">
            <a:xfrm>
              <a:off x="2736" y="1072"/>
              <a:ext cx="2990" cy="2641"/>
              <a:chOff x="2736" y="1072"/>
              <a:chExt cx="2990" cy="2641"/>
            </a:xfrm>
          </p:grpSpPr>
          <p:grpSp>
            <p:nvGrpSpPr>
              <p:cNvPr id="4" name="Group 1060"/>
              <p:cNvGrpSpPr>
                <a:grpSpLocks/>
              </p:cNvGrpSpPr>
              <p:nvPr/>
            </p:nvGrpSpPr>
            <p:grpSpPr bwMode="auto">
              <a:xfrm>
                <a:off x="2958" y="1072"/>
                <a:ext cx="2768" cy="2641"/>
                <a:chOff x="2958" y="1072"/>
                <a:chExt cx="2768" cy="2641"/>
              </a:xfrm>
            </p:grpSpPr>
            <p:sp>
              <p:nvSpPr>
                <p:cNvPr id="11275" name="Oval 1029"/>
                <p:cNvSpPr>
                  <a:spLocks noChangeAspect="1" noChangeArrowheads="1"/>
                </p:cNvSpPr>
                <p:nvPr/>
              </p:nvSpPr>
              <p:spPr bwMode="auto">
                <a:xfrm>
                  <a:off x="4119" y="1072"/>
                  <a:ext cx="580" cy="59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76" name="Oval 1030"/>
                <p:cNvSpPr>
                  <a:spLocks noChangeAspect="1" noChangeArrowheads="1"/>
                </p:cNvSpPr>
                <p:nvPr/>
              </p:nvSpPr>
              <p:spPr bwMode="auto">
                <a:xfrm>
                  <a:off x="4764" y="1796"/>
                  <a:ext cx="451" cy="46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77" name="Oval 1031"/>
                <p:cNvSpPr>
                  <a:spLocks noChangeAspect="1" noChangeArrowheads="1"/>
                </p:cNvSpPr>
                <p:nvPr/>
              </p:nvSpPr>
              <p:spPr bwMode="auto">
                <a:xfrm>
                  <a:off x="3151" y="1796"/>
                  <a:ext cx="452" cy="46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78" name="Line 1032"/>
                <p:cNvSpPr>
                  <a:spLocks noChangeShapeType="1"/>
                </p:cNvSpPr>
                <p:nvPr/>
              </p:nvSpPr>
              <p:spPr bwMode="auto">
                <a:xfrm flipH="1">
                  <a:off x="3648" y="1401"/>
                  <a:ext cx="471" cy="51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79" name="Line 1033"/>
                <p:cNvSpPr>
                  <a:spLocks noChangeShapeType="1"/>
                </p:cNvSpPr>
                <p:nvPr/>
              </p:nvSpPr>
              <p:spPr bwMode="auto">
                <a:xfrm>
                  <a:off x="4635" y="1533"/>
                  <a:ext cx="322" cy="2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80" name="Line 1034"/>
                <p:cNvSpPr>
                  <a:spLocks noChangeShapeType="1"/>
                </p:cNvSpPr>
                <p:nvPr/>
              </p:nvSpPr>
              <p:spPr bwMode="auto">
                <a:xfrm flipH="1">
                  <a:off x="3022" y="2192"/>
                  <a:ext cx="194" cy="98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81" name="Line 1035"/>
                <p:cNvSpPr>
                  <a:spLocks noChangeShapeType="1"/>
                </p:cNvSpPr>
                <p:nvPr/>
              </p:nvSpPr>
              <p:spPr bwMode="auto">
                <a:xfrm flipH="1">
                  <a:off x="4377" y="2192"/>
                  <a:ext cx="451" cy="98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82" name="Line 1036"/>
                <p:cNvSpPr>
                  <a:spLocks noChangeShapeType="1"/>
                </p:cNvSpPr>
                <p:nvPr/>
              </p:nvSpPr>
              <p:spPr bwMode="auto">
                <a:xfrm>
                  <a:off x="5151" y="2192"/>
                  <a:ext cx="321" cy="10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83" name="Line 1037"/>
                <p:cNvSpPr>
                  <a:spLocks noChangeShapeType="1"/>
                </p:cNvSpPr>
                <p:nvPr/>
              </p:nvSpPr>
              <p:spPr bwMode="auto">
                <a:xfrm>
                  <a:off x="3538" y="2192"/>
                  <a:ext cx="387" cy="10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84" name="Text Box 1038"/>
                <p:cNvSpPr txBox="1">
                  <a:spLocks noChangeArrowheads="1"/>
                </p:cNvSpPr>
                <p:nvPr/>
              </p:nvSpPr>
              <p:spPr bwMode="auto">
                <a:xfrm>
                  <a:off x="4128" y="1248"/>
                  <a:ext cx="628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800" b="1">
                      <a:latin typeface="Times New Roman" pitchFamily="18" charset="0"/>
                    </a:rPr>
                    <a:t>BOOKS</a:t>
                  </a:r>
                </a:p>
              </p:txBody>
            </p:sp>
            <p:sp>
              <p:nvSpPr>
                <p:cNvPr id="11285" name="Text Box 1039"/>
                <p:cNvSpPr txBox="1">
                  <a:spLocks noChangeArrowheads="1"/>
                </p:cNvSpPr>
                <p:nvPr/>
              </p:nvSpPr>
              <p:spPr bwMode="auto">
                <a:xfrm>
                  <a:off x="3168" y="1920"/>
                  <a:ext cx="33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800" b="1">
                      <a:latin typeface="Times New Roman" pitchFamily="18" charset="0"/>
                    </a:rPr>
                    <a:t>123</a:t>
                  </a:r>
                </a:p>
              </p:txBody>
            </p:sp>
            <p:sp>
              <p:nvSpPr>
                <p:cNvPr id="11286" name="Text Box 1040"/>
                <p:cNvSpPr txBox="1">
                  <a:spLocks noChangeArrowheads="1"/>
                </p:cNvSpPr>
                <p:nvPr/>
              </p:nvSpPr>
              <p:spPr bwMode="auto">
                <a:xfrm>
                  <a:off x="4800" y="1920"/>
                  <a:ext cx="33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800" b="1">
                      <a:latin typeface="Times New Roman" pitchFamily="18" charset="0"/>
                    </a:rPr>
                    <a:t>555</a:t>
                  </a:r>
                </a:p>
              </p:txBody>
            </p:sp>
            <p:sp>
              <p:nvSpPr>
                <p:cNvPr id="11287" name="Text Box 1042"/>
                <p:cNvSpPr txBox="1">
                  <a:spLocks noChangeArrowheads="1"/>
                </p:cNvSpPr>
                <p:nvPr/>
              </p:nvSpPr>
              <p:spPr bwMode="auto">
                <a:xfrm>
                  <a:off x="3216" y="3463"/>
                  <a:ext cx="81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2000" b="1">
                      <a:latin typeface="Times New Roman" pitchFamily="18" charset="0"/>
                    </a:rPr>
                    <a:t>California</a:t>
                  </a:r>
                </a:p>
              </p:txBody>
            </p:sp>
            <p:sp>
              <p:nvSpPr>
                <p:cNvPr id="11288" name="Text Box 1043"/>
                <p:cNvSpPr txBox="1">
                  <a:spLocks noChangeArrowheads="1"/>
                </p:cNvSpPr>
                <p:nvPr/>
              </p:nvSpPr>
              <p:spPr bwMode="auto">
                <a:xfrm>
                  <a:off x="4272" y="3168"/>
                  <a:ext cx="294" cy="25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2000" b="1">
                      <a:latin typeface="Times New Roman" pitchFamily="18" charset="0"/>
                    </a:rPr>
                    <a:t>Su</a:t>
                  </a:r>
                </a:p>
              </p:txBody>
            </p:sp>
            <p:sp>
              <p:nvSpPr>
                <p:cNvPr id="11289" name="Text Box 1045"/>
                <p:cNvSpPr txBox="1">
                  <a:spLocks noChangeArrowheads="1"/>
                </p:cNvSpPr>
                <p:nvPr/>
              </p:nvSpPr>
              <p:spPr bwMode="auto">
                <a:xfrm>
                  <a:off x="5344" y="2476"/>
                  <a:ext cx="382" cy="2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2000" b="1">
                      <a:latin typeface="Times New Roman" pitchFamily="18" charset="0"/>
                    </a:rPr>
                    <a:t>title</a:t>
                  </a:r>
                </a:p>
              </p:txBody>
            </p:sp>
            <p:sp>
              <p:nvSpPr>
                <p:cNvPr id="11290" name="Text Box 1046"/>
                <p:cNvSpPr txBox="1">
                  <a:spLocks noChangeArrowheads="1"/>
                </p:cNvSpPr>
                <p:nvPr/>
              </p:nvSpPr>
              <p:spPr bwMode="auto">
                <a:xfrm>
                  <a:off x="4377" y="2476"/>
                  <a:ext cx="579" cy="2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2000" b="1">
                      <a:latin typeface="Times New Roman" pitchFamily="18" charset="0"/>
                    </a:rPr>
                    <a:t>author</a:t>
                  </a:r>
                </a:p>
              </p:txBody>
            </p:sp>
            <p:sp>
              <p:nvSpPr>
                <p:cNvPr id="11291" name="Text Box 1047"/>
                <p:cNvSpPr txBox="1">
                  <a:spLocks noChangeArrowheads="1"/>
                </p:cNvSpPr>
                <p:nvPr/>
              </p:nvSpPr>
              <p:spPr bwMode="auto">
                <a:xfrm>
                  <a:off x="3216" y="2738"/>
                  <a:ext cx="381" cy="25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2000" b="1">
                      <a:latin typeface="Times New Roman" pitchFamily="18" charset="0"/>
                    </a:rPr>
                    <a:t>title</a:t>
                  </a:r>
                </a:p>
              </p:txBody>
            </p:sp>
            <p:sp>
              <p:nvSpPr>
                <p:cNvPr id="11292" name="Text Box 1048"/>
                <p:cNvSpPr txBox="1">
                  <a:spLocks noChangeArrowheads="1"/>
                </p:cNvSpPr>
                <p:nvPr/>
              </p:nvSpPr>
              <p:spPr bwMode="auto">
                <a:xfrm>
                  <a:off x="2958" y="2410"/>
                  <a:ext cx="579" cy="2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2000" b="1">
                      <a:latin typeface="Times New Roman" pitchFamily="18" charset="0"/>
                    </a:rPr>
                    <a:t>author</a:t>
                  </a:r>
                </a:p>
              </p:txBody>
            </p:sp>
            <p:sp>
              <p:nvSpPr>
                <p:cNvPr id="11293" name="Text Box 1049"/>
                <p:cNvSpPr txBox="1">
                  <a:spLocks noChangeArrowheads="1"/>
                </p:cNvSpPr>
                <p:nvPr/>
              </p:nvSpPr>
              <p:spPr bwMode="auto">
                <a:xfrm>
                  <a:off x="4656" y="1536"/>
                  <a:ext cx="55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2000" b="1">
                      <a:latin typeface="Times New Roman" pitchFamily="18" charset="0"/>
                    </a:rPr>
                    <a:t>article</a:t>
                  </a:r>
                </a:p>
              </p:txBody>
            </p:sp>
            <p:sp>
              <p:nvSpPr>
                <p:cNvPr id="11294" name="Text Box 1050"/>
                <p:cNvSpPr txBox="1">
                  <a:spLocks noChangeArrowheads="1"/>
                </p:cNvSpPr>
                <p:nvPr/>
              </p:nvSpPr>
              <p:spPr bwMode="auto">
                <a:xfrm>
                  <a:off x="3744" y="1392"/>
                  <a:ext cx="454" cy="2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2000" b="1">
                      <a:latin typeface="Times New Roman" pitchFamily="18" charset="0"/>
                    </a:rPr>
                    <a:t>book</a:t>
                  </a:r>
                </a:p>
              </p:txBody>
            </p:sp>
            <p:sp>
              <p:nvSpPr>
                <p:cNvPr id="11295" name="Line 1051"/>
                <p:cNvSpPr>
                  <a:spLocks noChangeShapeType="1"/>
                </p:cNvSpPr>
                <p:nvPr/>
              </p:nvSpPr>
              <p:spPr bwMode="auto">
                <a:xfrm>
                  <a:off x="3409" y="2257"/>
                  <a:ext cx="65" cy="11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96" name="Text Box 1052"/>
                <p:cNvSpPr txBox="1">
                  <a:spLocks noChangeArrowheads="1"/>
                </p:cNvSpPr>
                <p:nvPr/>
              </p:nvSpPr>
              <p:spPr bwMode="auto">
                <a:xfrm>
                  <a:off x="3667" y="2410"/>
                  <a:ext cx="418" cy="2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2000" b="1">
                      <a:latin typeface="Times New Roman" pitchFamily="18" charset="0"/>
                    </a:rPr>
                    <a:t>year</a:t>
                  </a:r>
                </a:p>
              </p:txBody>
            </p:sp>
            <p:sp>
              <p:nvSpPr>
                <p:cNvPr id="11297" name="Text Box 1053"/>
                <p:cNvSpPr txBox="1">
                  <a:spLocks noChangeArrowheads="1"/>
                </p:cNvSpPr>
                <p:nvPr/>
              </p:nvSpPr>
              <p:spPr bwMode="auto">
                <a:xfrm>
                  <a:off x="3783" y="3209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2000" b="1">
                      <a:latin typeface="Times New Roman" pitchFamily="18" charset="0"/>
                    </a:rPr>
                    <a:t>1995</a:t>
                  </a:r>
                </a:p>
              </p:txBody>
            </p:sp>
            <p:sp>
              <p:nvSpPr>
                <p:cNvPr id="11298" name="Freeform 1054"/>
                <p:cNvSpPr>
                  <a:spLocks/>
                </p:cNvSpPr>
                <p:nvPr/>
              </p:nvSpPr>
              <p:spPr bwMode="auto">
                <a:xfrm>
                  <a:off x="3603" y="1851"/>
                  <a:ext cx="1161" cy="351"/>
                </a:xfrm>
                <a:custGeom>
                  <a:avLst/>
                  <a:gdLst>
                    <a:gd name="T0" fmla="*/ 0 w 864"/>
                    <a:gd name="T1" fmla="*/ 152 h 256"/>
                    <a:gd name="T2" fmla="*/ 144 w 864"/>
                    <a:gd name="T3" fmla="*/ 248 h 256"/>
                    <a:gd name="T4" fmla="*/ 384 w 864"/>
                    <a:gd name="T5" fmla="*/ 104 h 256"/>
                    <a:gd name="T6" fmla="*/ 672 w 864"/>
                    <a:gd name="T7" fmla="*/ 8 h 256"/>
                    <a:gd name="T8" fmla="*/ 864 w 864"/>
                    <a:gd name="T9" fmla="*/ 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64"/>
                    <a:gd name="T16" fmla="*/ 0 h 256"/>
                    <a:gd name="T17" fmla="*/ 864 w 86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64" h="256">
                      <a:moveTo>
                        <a:pt x="0" y="152"/>
                      </a:moveTo>
                      <a:cubicBezTo>
                        <a:pt x="40" y="204"/>
                        <a:pt x="80" y="256"/>
                        <a:pt x="144" y="248"/>
                      </a:cubicBezTo>
                      <a:cubicBezTo>
                        <a:pt x="208" y="240"/>
                        <a:pt x="296" y="144"/>
                        <a:pt x="384" y="104"/>
                      </a:cubicBezTo>
                      <a:cubicBezTo>
                        <a:pt x="472" y="64"/>
                        <a:pt x="592" y="16"/>
                        <a:pt x="672" y="8"/>
                      </a:cubicBezTo>
                      <a:cubicBezTo>
                        <a:pt x="752" y="0"/>
                        <a:pt x="808" y="28"/>
                        <a:pt x="864" y="5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99" name="Text Box 1055"/>
                <p:cNvSpPr txBox="1">
                  <a:spLocks noChangeArrowheads="1"/>
                </p:cNvSpPr>
                <p:nvPr/>
              </p:nvSpPr>
              <p:spPr bwMode="auto">
                <a:xfrm>
                  <a:off x="3990" y="1816"/>
                  <a:ext cx="311" cy="25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2000" b="1">
                      <a:latin typeface="Times New Roman" pitchFamily="18" charset="0"/>
                    </a:rPr>
                    <a:t>ref</a:t>
                  </a:r>
                </a:p>
              </p:txBody>
            </p:sp>
          </p:grpSp>
          <p:sp>
            <p:nvSpPr>
              <p:cNvPr id="11274" name="Text Box 1056"/>
              <p:cNvSpPr txBox="1">
                <a:spLocks noChangeArrowheads="1"/>
              </p:cNvSpPr>
              <p:nvPr/>
            </p:nvSpPr>
            <p:spPr bwMode="auto">
              <a:xfrm>
                <a:off x="2736" y="1584"/>
                <a:ext cx="10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2000" b="1">
                    <a:latin typeface="Times New Roman" pitchFamily="18" charset="0"/>
                  </a:rPr>
                  <a:t>loc=“library”</a:t>
                </a:r>
              </a:p>
            </p:txBody>
          </p:sp>
        </p:grpSp>
      </p:grpSp>
      <p:pic>
        <p:nvPicPr>
          <p:cNvPr id="11270" name="Picture 1063" descr="Z:\IEOR 215\xml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152400"/>
            <a:ext cx="152400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for DOM Manipulation</a:t>
            </a:r>
          </a:p>
          <a:p>
            <a:r>
              <a:rPr lang="en-US" dirty="0" smtClean="0"/>
              <a:t>Does not provide structure to your code </a:t>
            </a:r>
          </a:p>
          <a:p>
            <a:r>
              <a:rPr lang="en-US" dirty="0" smtClean="0"/>
              <a:t>Does not allow for two way binding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err="1" smtClean="0"/>
              <a:t>Javascript</a:t>
            </a:r>
            <a:r>
              <a:rPr lang="en-US" dirty="0" smtClean="0"/>
              <a:t> MV*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BackboneJS</a:t>
            </a:r>
            <a:endParaRPr lang="en-US" dirty="0" smtClean="0"/>
          </a:p>
          <a:p>
            <a:r>
              <a:rPr lang="en-US" dirty="0" err="1" smtClean="0"/>
              <a:t>EmberJS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AngularJS vs. Backbone.js vs. Ember.js   Choosing Your JS Framewor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3124200"/>
            <a:ext cx="7115175" cy="3219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Two-way Data Binding – Model as single source of truth </a:t>
            </a:r>
          </a:p>
          <a:p>
            <a:r>
              <a:rPr lang="en-US" dirty="0" smtClean="0"/>
              <a:t>Directives – Extend HTML</a:t>
            </a:r>
          </a:p>
          <a:p>
            <a:r>
              <a:rPr lang="en-US" dirty="0" smtClean="0"/>
              <a:t>MVC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Testing </a:t>
            </a:r>
          </a:p>
          <a:p>
            <a:r>
              <a:rPr lang="en-US" dirty="0" smtClean="0"/>
              <a:t>Deep Linking (Map URL to route Definition) </a:t>
            </a:r>
          </a:p>
          <a:p>
            <a:r>
              <a:rPr lang="en-US" dirty="0" smtClean="0"/>
              <a:t>Server-Side Communication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&lt;html </a:t>
            </a:r>
            <a:r>
              <a:rPr lang="en-US" b="1" dirty="0" err="1" smtClean="0"/>
              <a:t>ng</a:t>
            </a:r>
            <a:r>
              <a:rPr lang="en-US" b="1" dirty="0" smtClean="0"/>
              <a:t>-app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  &lt;script </a:t>
            </a:r>
            <a:r>
              <a:rPr lang="en-US" dirty="0" err="1" smtClean="0"/>
              <a:t>src</a:t>
            </a:r>
            <a:r>
              <a:rPr lang="en-US" dirty="0" smtClean="0"/>
              <a:t>='angular.js'&gt;&lt;/script&gt;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  &lt;input </a:t>
            </a:r>
            <a:r>
              <a:rPr lang="en-US" b="1" dirty="0" err="1" smtClean="0"/>
              <a:t>ng</a:t>
            </a:r>
            <a:r>
              <a:rPr lang="en-US" b="1" dirty="0" smtClean="0"/>
              <a:t>-model</a:t>
            </a:r>
            <a:r>
              <a:rPr lang="en-US" dirty="0" smtClean="0"/>
              <a:t>='user.name'&gt;</a:t>
            </a:r>
          </a:p>
          <a:p>
            <a:pPr>
              <a:buNone/>
            </a:pPr>
            <a:r>
              <a:rPr lang="en-US" dirty="0" smtClean="0"/>
              <a:t>  &lt;div </a:t>
            </a:r>
            <a:r>
              <a:rPr lang="en-US" b="1" dirty="0" err="1" smtClean="0"/>
              <a:t>ng</a:t>
            </a:r>
            <a:r>
              <a:rPr lang="en-US" b="1" dirty="0" smtClean="0"/>
              <a:t>-show</a:t>
            </a:r>
            <a:r>
              <a:rPr lang="en-US" dirty="0" smtClean="0"/>
              <a:t>='user.name'&gt;Hi </a:t>
            </a:r>
            <a:r>
              <a:rPr lang="en-US" b="1" dirty="0" smtClean="0"/>
              <a:t>{{user.name}}&lt;/</a:t>
            </a:r>
            <a:r>
              <a:rPr lang="en-US" dirty="0" smtClean="0"/>
              <a:t>div&gt;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2438400"/>
            <a:ext cx="1676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(Data)	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05200" y="4572000"/>
            <a:ext cx="1676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 (Logic)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38800" y="2438400"/>
            <a:ext cx="1676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(UI)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>
            <a:off x="2895600" y="2857500"/>
            <a:ext cx="2743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334000" y="3352800"/>
            <a:ext cx="12954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905000" y="3352800"/>
            <a:ext cx="15240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10000" y="281940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Notifies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419100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Notifies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05000" y="4419600"/>
            <a:ext cx="97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4876800"/>
            <a:ext cx="1981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2286000"/>
            <a:ext cx="1981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5400" y="3505200"/>
            <a:ext cx="1981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67400" y="4876800"/>
            <a:ext cx="1981200" cy="9144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JS Classes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67400" y="3429000"/>
            <a:ext cx="1981200" cy="9144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67400" y="2286000"/>
            <a:ext cx="1981200" cy="9144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JS Objects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5" idx="3"/>
            <a:endCxn id="10" idx="1"/>
          </p:cNvCxnSpPr>
          <p:nvPr/>
        </p:nvCxnSpPr>
        <p:spPr>
          <a:xfrm>
            <a:off x="3276600" y="2743200"/>
            <a:ext cx="2590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76600" y="5334000"/>
            <a:ext cx="2590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76600" y="3886200"/>
            <a:ext cx="2590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&lt;html </a:t>
            </a:r>
            <a:r>
              <a:rPr lang="en-US" dirty="0" err="1" smtClean="0"/>
              <a:t>ng</a:t>
            </a:r>
            <a:r>
              <a:rPr lang="en-US" dirty="0" smtClean="0"/>
              <a:t>-app&gt;</a:t>
            </a:r>
          </a:p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  &lt;script </a:t>
            </a:r>
            <a:r>
              <a:rPr lang="en-US" dirty="0" err="1" smtClean="0"/>
              <a:t>src</a:t>
            </a:r>
            <a:r>
              <a:rPr lang="en-US" dirty="0" smtClean="0"/>
              <a:t>='angular.js'&gt;&lt;/script&gt;</a:t>
            </a:r>
          </a:p>
          <a:p>
            <a:pPr>
              <a:buNone/>
            </a:pPr>
            <a:r>
              <a:rPr lang="en-US" dirty="0" smtClean="0"/>
              <a:t>  &lt;script </a:t>
            </a:r>
            <a:r>
              <a:rPr lang="en-US" dirty="0" err="1" smtClean="0"/>
              <a:t>src</a:t>
            </a:r>
            <a:r>
              <a:rPr lang="en-US" dirty="0" smtClean="0"/>
              <a:t>='controllers.js'&gt;&lt;/script&gt;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r>
              <a:rPr lang="en-US" dirty="0" smtClean="0"/>
              <a:t>&lt;body </a:t>
            </a:r>
            <a:r>
              <a:rPr lang="en-US" dirty="0" err="1" smtClean="0"/>
              <a:t>ng</a:t>
            </a:r>
            <a:r>
              <a:rPr lang="en-US" dirty="0" smtClean="0"/>
              <a:t>-controller='</a:t>
            </a:r>
            <a:r>
              <a:rPr lang="en-US" dirty="0" err="1" smtClean="0"/>
              <a:t>UserController</a:t>
            </a:r>
            <a:r>
              <a:rPr lang="en-US" dirty="0" smtClean="0"/>
              <a:t>'&gt;</a:t>
            </a:r>
          </a:p>
          <a:p>
            <a:pPr>
              <a:buNone/>
            </a:pPr>
            <a:r>
              <a:rPr lang="en-US" dirty="0" smtClean="0"/>
              <a:t>  &lt;div&gt;Hi {{user.name}}&lt;/div&gt;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 XXXX($scope) {</a:t>
            </a:r>
          </a:p>
          <a:p>
            <a:pPr>
              <a:buNone/>
            </a:pPr>
            <a:r>
              <a:rPr lang="en-US" dirty="0" smtClean="0"/>
              <a:t>  $</a:t>
            </a:r>
            <a:r>
              <a:rPr lang="en-US" dirty="0" err="1" smtClean="0"/>
              <a:t>scope.user</a:t>
            </a:r>
            <a:r>
              <a:rPr lang="en-US" dirty="0" smtClean="0"/>
              <a:t> = { </a:t>
            </a:r>
            <a:r>
              <a:rPr lang="en-US" dirty="0" err="1" smtClean="0"/>
              <a:t>name:'Larry</a:t>
            </a:r>
            <a:r>
              <a:rPr lang="en-US" dirty="0" smtClean="0"/>
              <a:t>' };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</a:t>
            </a:r>
            <a:r>
              <a:rPr lang="en-US" dirty="0"/>
              <a:t>p&gt;Hello World!&lt;/p&gt;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fontAlgn="base">
              <a:buNone/>
            </a:pPr>
            <a:r>
              <a:rPr lang="en-US" dirty="0"/>
              <a:t>&lt;p id="greeting1"&gt;&lt;/p&gt;</a:t>
            </a:r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fontAlgn="base">
              <a:buNone/>
            </a:pPr>
            <a:r>
              <a:rPr lang="en-US" dirty="0"/>
              <a:t>&lt;script&gt;</a:t>
            </a:r>
          </a:p>
          <a:p>
            <a:pPr fontAlgn="base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isIE</a:t>
            </a:r>
            <a:r>
              <a:rPr lang="en-US" dirty="0"/>
              <a:t> = </a:t>
            </a:r>
            <a:r>
              <a:rPr lang="en-US" dirty="0" err="1"/>
              <a:t>document.attachEvent</a:t>
            </a:r>
            <a:r>
              <a:rPr lang="en-US" dirty="0"/>
              <a:t>;</a:t>
            </a:r>
          </a:p>
          <a:p>
            <a:pPr fontAlgn="base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addListener</a:t>
            </a:r>
            <a:r>
              <a:rPr lang="en-US" dirty="0"/>
              <a:t> = </a:t>
            </a:r>
            <a:r>
              <a:rPr lang="en-US" dirty="0" err="1"/>
              <a:t>isIE</a:t>
            </a:r>
            <a:endParaRPr lang="en-US" dirty="0"/>
          </a:p>
          <a:p>
            <a:pPr fontAlgn="base">
              <a:buNone/>
            </a:pPr>
            <a:r>
              <a:rPr lang="en-US" dirty="0"/>
              <a:t>  ? function(e, t, fn) {</a:t>
            </a:r>
          </a:p>
          <a:p>
            <a:pPr fontAlgn="base">
              <a:buNone/>
            </a:pPr>
            <a:r>
              <a:rPr lang="en-US" dirty="0"/>
              <a:t>      </a:t>
            </a:r>
            <a:r>
              <a:rPr lang="en-US" dirty="0" err="1"/>
              <a:t>e.attachEvent</a:t>
            </a:r>
            <a:r>
              <a:rPr lang="en-US" dirty="0"/>
              <a:t>('on' + t, fn);}</a:t>
            </a:r>
          </a:p>
          <a:p>
            <a:pPr fontAlgn="base">
              <a:buNone/>
            </a:pPr>
            <a:r>
              <a:rPr lang="en-US" dirty="0"/>
              <a:t>  : function(e, t, fn) {</a:t>
            </a:r>
          </a:p>
          <a:p>
            <a:pPr fontAlgn="base">
              <a:buNone/>
            </a:pPr>
            <a:r>
              <a:rPr lang="en-US" dirty="0"/>
              <a:t>      </a:t>
            </a:r>
            <a:r>
              <a:rPr lang="en-US" dirty="0" err="1"/>
              <a:t>e.addEventListener</a:t>
            </a:r>
            <a:r>
              <a:rPr lang="en-US" dirty="0"/>
              <a:t>(t, fn, false);};</a:t>
            </a:r>
          </a:p>
          <a:p>
            <a:pPr fontAlgn="base">
              <a:buNone/>
            </a:pPr>
            <a:r>
              <a:rPr lang="en-US" dirty="0" err="1"/>
              <a:t>addListener</a:t>
            </a:r>
            <a:r>
              <a:rPr lang="en-US" dirty="0"/>
              <a:t>(document, 'load', function(){</a:t>
            </a:r>
          </a:p>
          <a:p>
            <a:pPr fontAlgn="base">
              <a:buNone/>
            </a:pPr>
            <a:r>
              <a:rPr lang="en-US" dirty="0"/>
              <a:t>  </a:t>
            </a:r>
            <a:r>
              <a:rPr lang="en-US" dirty="0" err="1"/>
              <a:t>var</a:t>
            </a:r>
            <a:r>
              <a:rPr lang="en-US" dirty="0"/>
              <a:t> greeting = </a:t>
            </a:r>
            <a:r>
              <a:rPr lang="en-US" dirty="0" err="1"/>
              <a:t>document.getElementById</a:t>
            </a:r>
            <a:r>
              <a:rPr lang="en-US" dirty="0"/>
              <a:t>('greeting1');</a:t>
            </a:r>
          </a:p>
          <a:p>
            <a:pPr fontAlgn="base">
              <a:buNone/>
            </a:pPr>
            <a:r>
              <a:rPr lang="en-US" dirty="0"/>
              <a:t>  if (</a:t>
            </a:r>
            <a:r>
              <a:rPr lang="en-US" dirty="0" err="1"/>
              <a:t>isIE</a:t>
            </a:r>
            <a:r>
              <a:rPr lang="en-US" dirty="0"/>
              <a:t>) {</a:t>
            </a:r>
          </a:p>
          <a:p>
            <a:pPr fontAlgn="base">
              <a:buNone/>
            </a:pPr>
            <a:r>
              <a:rPr lang="en-US" dirty="0"/>
              <a:t>    </a:t>
            </a:r>
            <a:r>
              <a:rPr lang="en-US" dirty="0" err="1"/>
              <a:t>greeting.innerText</a:t>
            </a:r>
            <a:r>
              <a:rPr lang="en-US" dirty="0"/>
              <a:t> = 'Hello World!';</a:t>
            </a:r>
          </a:p>
          <a:p>
            <a:pPr fontAlgn="base">
              <a:buNone/>
            </a:pPr>
            <a:r>
              <a:rPr lang="en-US" dirty="0"/>
              <a:t>  } else {</a:t>
            </a:r>
          </a:p>
          <a:p>
            <a:pPr fontAlgn="base">
              <a:buNone/>
            </a:pPr>
            <a:r>
              <a:rPr lang="en-US" dirty="0"/>
              <a:t>    </a:t>
            </a:r>
            <a:r>
              <a:rPr lang="en-US" dirty="0" err="1"/>
              <a:t>greeting.textContent</a:t>
            </a:r>
            <a:r>
              <a:rPr lang="en-US" dirty="0"/>
              <a:t> = 'Hello World!';</a:t>
            </a:r>
          </a:p>
          <a:p>
            <a:pPr fontAlgn="base">
              <a:buNone/>
            </a:pPr>
            <a:r>
              <a:rPr lang="en-US" dirty="0"/>
              <a:t> }</a:t>
            </a:r>
          </a:p>
          <a:p>
            <a:pPr fontAlgn="base">
              <a:buNone/>
            </a:pPr>
            <a:r>
              <a:rPr lang="en-US" dirty="0"/>
              <a:t>});</a:t>
            </a:r>
          </a:p>
          <a:p>
            <a:pPr fontAlgn="base">
              <a:buNone/>
            </a:pPr>
            <a:r>
              <a:rPr lang="en-US" dirty="0"/>
              <a:t>&lt;/script&gt;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None/>
            </a:pPr>
            <a:r>
              <a:rPr lang="en-US" dirty="0"/>
              <a:t>&lt;p id="greeting2"&gt;&lt;/p&gt;</a:t>
            </a:r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fontAlgn="base">
              <a:buNone/>
            </a:pPr>
            <a:r>
              <a:rPr lang="en-US" dirty="0"/>
              <a:t>&lt;script&gt;</a:t>
            </a:r>
          </a:p>
          <a:p>
            <a:pPr fontAlgn="base">
              <a:buNone/>
            </a:pPr>
            <a:r>
              <a:rPr lang="en-US" dirty="0"/>
              <a:t>$(function(){</a:t>
            </a:r>
          </a:p>
          <a:p>
            <a:pPr fontAlgn="base">
              <a:buNone/>
            </a:pPr>
            <a:r>
              <a:rPr lang="en-US" dirty="0"/>
              <a:t>  $('#greeting2').text('Hello World!');</a:t>
            </a:r>
          </a:p>
          <a:p>
            <a:pPr fontAlgn="base">
              <a:buNone/>
            </a:pPr>
            <a:r>
              <a:rPr lang="en-US" dirty="0"/>
              <a:t>});</a:t>
            </a:r>
          </a:p>
          <a:p>
            <a:pPr fontAlgn="base">
              <a:buNone/>
            </a:pPr>
            <a:r>
              <a:rPr lang="en-US" dirty="0"/>
              <a:t>&lt;/script&gt;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5638800" cy="1143000"/>
          </a:xfrm>
        </p:spPr>
        <p:txBody>
          <a:bodyPr/>
          <a:lstStyle/>
          <a:p>
            <a:pPr eaLnBrk="1" hangingPunct="1"/>
            <a:r>
              <a:rPr lang="en-US" b="1" dirty="0" smtClean="0"/>
              <a:t>Authoring XML Documents (cont’d)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Authoring guidelines:</a:t>
            </a:r>
          </a:p>
          <a:p>
            <a:pPr lvl="1" eaLnBrk="1" hangingPunct="1"/>
            <a:r>
              <a:rPr lang="en-US" dirty="0" smtClean="0"/>
              <a:t>All elements must have an end tag.</a:t>
            </a:r>
          </a:p>
          <a:p>
            <a:pPr lvl="1" eaLnBrk="1" hangingPunct="1"/>
            <a:r>
              <a:rPr lang="en-US" dirty="0" smtClean="0"/>
              <a:t>All elements must be cleanly nested (overlapping elements are not allowed).</a:t>
            </a:r>
          </a:p>
          <a:p>
            <a:pPr lvl="1" eaLnBrk="1" hangingPunct="1"/>
            <a:r>
              <a:rPr lang="en-US" dirty="0" smtClean="0"/>
              <a:t>All attribute values must be enclosed in quotation marks.</a:t>
            </a:r>
          </a:p>
          <a:p>
            <a:pPr lvl="1" eaLnBrk="1" hangingPunct="1"/>
            <a:r>
              <a:rPr lang="en-US" dirty="0" smtClean="0"/>
              <a:t>Each document must have a unique first element, the root node.</a:t>
            </a:r>
          </a:p>
        </p:txBody>
      </p:sp>
      <p:pic>
        <p:nvPicPr>
          <p:cNvPr id="12292" name="Picture 4" descr="Z:\IEOR 215\xml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152400"/>
            <a:ext cx="152400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&lt;p</a:t>
            </a:r>
            <a:r>
              <a:rPr lang="en-US" sz="2800" dirty="0"/>
              <a:t> </a:t>
            </a:r>
            <a:r>
              <a:rPr lang="en-US" sz="2800" dirty="0" err="1" smtClean="0"/>
              <a:t>ng:init</a:t>
            </a:r>
            <a:r>
              <a:rPr lang="en-US" sz="2800" dirty="0" smtClean="0"/>
              <a:t>="greeting = 'Hello World!'"&gt;{{greeting}}&lt;/p&gt;</a:t>
            </a:r>
            <a:endParaRPr lang="en-US" sz="2800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DEMONSTRATION!!!!!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Feeder App</a:t>
            </a:r>
          </a:p>
          <a:p>
            <a:pPr algn="ctr">
              <a:buNone/>
            </a:pPr>
            <a:r>
              <a:rPr lang="en-US" sz="1400" dirty="0" smtClean="0"/>
              <a:t>http://www.toptal.com/angular-js/a-step-by-step-guide-to-your-first-angularjs-app</a:t>
            </a:r>
            <a:endParaRPr lang="en-US" sz="1400"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Skeleton</a:t>
            </a:r>
            <a:endParaRPr lang="en-US" dirty="0"/>
          </a:p>
        </p:txBody>
      </p:sp>
      <p:pic>
        <p:nvPicPr>
          <p:cNvPr id="4" name="Content Placeholder 3" descr="toptal-blog-image-140020464641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24200" y="1524000"/>
            <a:ext cx="2895600" cy="4308428"/>
          </a:xfrm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View (Championship Table)</a:t>
            </a:r>
            <a:endParaRPr lang="en-US" dirty="0"/>
          </a:p>
        </p:txBody>
      </p:sp>
      <p:pic>
        <p:nvPicPr>
          <p:cNvPr id="4" name="Content Placeholder 3" descr="toptal-blog-image-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57450" y="1629569"/>
            <a:ext cx="4229100" cy="4467225"/>
          </a:xfrm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Angular Powered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dirty="0" smtClean="0"/>
              <a:t>&lt;body </a:t>
            </a:r>
            <a:r>
              <a:rPr lang="en-US" b="1" dirty="0" err="1" smtClean="0"/>
              <a:t>ng</a:t>
            </a:r>
            <a:r>
              <a:rPr lang="en-US" b="1" dirty="0" smtClean="0"/>
              <a:t>-app</a:t>
            </a:r>
            <a:r>
              <a:rPr lang="en-US" dirty="0" smtClean="0"/>
              <a:t>="F1FeederApp" </a:t>
            </a:r>
            <a:r>
              <a:rPr lang="en-US" b="1" dirty="0" err="1" smtClean="0"/>
              <a:t>ng</a:t>
            </a:r>
            <a:r>
              <a:rPr lang="en-US" b="1" dirty="0" smtClean="0"/>
              <a:t>-controller</a:t>
            </a:r>
            <a:r>
              <a:rPr lang="en-US" dirty="0" smtClean="0"/>
              <a:t>="</a:t>
            </a:r>
            <a:r>
              <a:rPr lang="en-US" dirty="0" err="1" smtClean="0"/>
              <a:t>driversController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  &lt;table&gt;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thead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  &lt;</a:t>
            </a:r>
            <a:r>
              <a:rPr lang="en-US" dirty="0" err="1" smtClean="0"/>
              <a:t>tr</a:t>
            </a:r>
            <a:r>
              <a:rPr lang="en-US" dirty="0" smtClean="0"/>
              <a:t>&gt;&lt;</a:t>
            </a:r>
            <a:r>
              <a:rPr lang="en-US" dirty="0" err="1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colspan</a:t>
            </a:r>
            <a:r>
              <a:rPr lang="en-US" dirty="0" smtClean="0"/>
              <a:t>="4"&gt;Drivers Championship Standings&lt;/</a:t>
            </a:r>
            <a:r>
              <a:rPr lang="en-US" dirty="0" err="1" smtClean="0"/>
              <a:t>th</a:t>
            </a:r>
            <a:r>
              <a:rPr lang="en-US" dirty="0" smtClean="0"/>
              <a:t>&gt;&lt;/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&lt;/</a:t>
            </a:r>
            <a:r>
              <a:rPr lang="en-US" dirty="0" err="1" smtClean="0"/>
              <a:t>thead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tbody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  &lt;</a:t>
            </a:r>
            <a:r>
              <a:rPr lang="en-US" dirty="0" err="1" smtClean="0"/>
              <a:t>tr</a:t>
            </a:r>
            <a:r>
              <a:rPr lang="en-US" dirty="0" smtClean="0"/>
              <a:t> </a:t>
            </a:r>
            <a:r>
              <a:rPr lang="en-US" b="1" dirty="0" err="1" smtClean="0"/>
              <a:t>ng</a:t>
            </a:r>
            <a:r>
              <a:rPr lang="en-US" b="1" dirty="0" smtClean="0"/>
              <a:t>-repeat</a:t>
            </a:r>
            <a:r>
              <a:rPr lang="en-US" dirty="0" smtClean="0"/>
              <a:t>="driver in </a:t>
            </a:r>
            <a:r>
              <a:rPr lang="en-US" dirty="0" err="1" smtClean="0"/>
              <a:t>driversList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        &lt;td&gt;</a:t>
            </a:r>
            <a:r>
              <a:rPr lang="en-US" b="1" dirty="0" smtClean="0"/>
              <a:t>{{$index + 1}}</a:t>
            </a:r>
            <a:r>
              <a:rPr lang="en-US" dirty="0" smtClean="0"/>
              <a:t>&lt;/td&gt;</a:t>
            </a:r>
          </a:p>
          <a:p>
            <a:pPr>
              <a:buNone/>
            </a:pPr>
            <a:r>
              <a:rPr lang="en-US" dirty="0" smtClean="0"/>
              <a:t>        &lt;td&gt;</a:t>
            </a:r>
          </a:p>
          <a:p>
            <a:pPr>
              <a:buNone/>
            </a:pPr>
            <a:r>
              <a:rPr lang="en-US" dirty="0" smtClean="0"/>
              <a:t>         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</a:t>
            </a:r>
            <a:r>
              <a:rPr lang="en-US" dirty="0" err="1" smtClean="0"/>
              <a:t>img</a:t>
            </a:r>
            <a:r>
              <a:rPr lang="en-US" dirty="0" smtClean="0"/>
              <a:t>/flags</a:t>
            </a:r>
            <a:r>
              <a:rPr lang="en-US" b="1" dirty="0" smtClean="0"/>
              <a:t>/{{</a:t>
            </a:r>
            <a:r>
              <a:rPr lang="en-US" b="1" dirty="0" err="1" smtClean="0"/>
              <a:t>driver.Driver.nationality</a:t>
            </a:r>
            <a:r>
              <a:rPr lang="en-US" b="1" dirty="0" smtClean="0"/>
              <a:t>}}.</a:t>
            </a:r>
            <a:r>
              <a:rPr lang="en-US" dirty="0" err="1" smtClean="0"/>
              <a:t>png</a:t>
            </a:r>
            <a:r>
              <a:rPr lang="en-US" dirty="0" smtClean="0"/>
              <a:t>" /&gt;</a:t>
            </a:r>
          </a:p>
          <a:p>
            <a:pPr>
              <a:buNone/>
            </a:pPr>
            <a:r>
              <a:rPr lang="en-US" b="1" dirty="0" smtClean="0"/>
              <a:t>          {{</a:t>
            </a:r>
            <a:r>
              <a:rPr lang="en-US" b="1" dirty="0" err="1" smtClean="0"/>
              <a:t>driver.Driver.givenName</a:t>
            </a:r>
            <a:r>
              <a:rPr lang="en-US" b="1" dirty="0" smtClean="0"/>
              <a:t>}}&amp;</a:t>
            </a:r>
            <a:r>
              <a:rPr lang="en-US" b="1" dirty="0" err="1" smtClean="0"/>
              <a:t>nbsp</a:t>
            </a:r>
            <a:r>
              <a:rPr lang="en-US" b="1" dirty="0" smtClean="0"/>
              <a:t>;{{</a:t>
            </a:r>
            <a:r>
              <a:rPr lang="en-US" b="1" dirty="0" err="1" smtClean="0"/>
              <a:t>driver.Driver.familyName</a:t>
            </a:r>
            <a:r>
              <a:rPr lang="en-US" b="1" dirty="0" smtClean="0"/>
              <a:t>}}</a:t>
            </a:r>
          </a:p>
          <a:p>
            <a:pPr>
              <a:buNone/>
            </a:pPr>
            <a:r>
              <a:rPr lang="en-US" dirty="0" smtClean="0"/>
              <a:t>        &lt;/td&gt;</a:t>
            </a:r>
          </a:p>
          <a:p>
            <a:pPr>
              <a:buNone/>
            </a:pPr>
            <a:r>
              <a:rPr lang="en-US" dirty="0" smtClean="0"/>
              <a:t>        &lt;td&gt;{{</a:t>
            </a:r>
            <a:r>
              <a:rPr lang="en-US" dirty="0" err="1" smtClean="0"/>
              <a:t>driver.Constructors</a:t>
            </a:r>
            <a:r>
              <a:rPr lang="en-US" dirty="0" smtClean="0"/>
              <a:t>[0].name}}&lt;/td&gt;</a:t>
            </a:r>
          </a:p>
          <a:p>
            <a:pPr>
              <a:buNone/>
            </a:pPr>
            <a:r>
              <a:rPr lang="en-US" dirty="0" smtClean="0"/>
              <a:t>        &lt;td&gt;{{</a:t>
            </a:r>
            <a:r>
              <a:rPr lang="en-US" dirty="0" err="1" smtClean="0"/>
              <a:t>driver.points</a:t>
            </a:r>
            <a:r>
              <a:rPr lang="en-US" dirty="0" smtClean="0"/>
              <a:t>}}&lt;/td&gt;</a:t>
            </a:r>
          </a:p>
          <a:p>
            <a:pPr>
              <a:buNone/>
            </a:pPr>
            <a:r>
              <a:rPr lang="en-US" dirty="0" smtClean="0"/>
              <a:t>    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&lt;/</a:t>
            </a:r>
            <a:r>
              <a:rPr lang="en-US" dirty="0" err="1" smtClean="0"/>
              <a:t>tbody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&lt;/table&gt;</a:t>
            </a:r>
          </a:p>
          <a:p>
            <a:pPr>
              <a:buNone/>
            </a:pPr>
            <a:r>
              <a:rPr lang="en-US" dirty="0" smtClean="0"/>
              <a:t>&lt;/body&gt;</a:t>
            </a:r>
            <a:endParaRPr lang="en-US"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	Expressions </a:t>
            </a:r>
            <a:r>
              <a:rPr lang="en-US" dirty="0"/>
              <a:t>allow you to execute some computation in order to return a desired value. 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fontAlgn="base"/>
            <a:r>
              <a:rPr lang="en-US" sz="2200" dirty="0"/>
              <a:t>{{ 1 + 1 }}</a:t>
            </a:r>
          </a:p>
          <a:p>
            <a:pPr fontAlgn="base"/>
            <a:r>
              <a:rPr lang="en-US" sz="2200" dirty="0"/>
              <a:t>{{ 946757880 | date }}</a:t>
            </a:r>
          </a:p>
          <a:p>
            <a:pPr fontAlgn="base"/>
            <a:r>
              <a:rPr lang="en-US" sz="2200" dirty="0"/>
              <a:t>{{ user.name }}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you </a:t>
            </a:r>
            <a:r>
              <a:rPr lang="en-US" dirty="0"/>
              <a:t>shouldn’t use expressions to implement any higher-level logic.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	Directives </a:t>
            </a:r>
            <a:r>
              <a:rPr lang="en-US" dirty="0"/>
              <a:t>are markers (such as attributes, tags, and class names) that tell </a:t>
            </a:r>
            <a:r>
              <a:rPr lang="en-US" dirty="0" err="1"/>
              <a:t>AngularJS</a:t>
            </a:r>
            <a:r>
              <a:rPr lang="en-US" dirty="0"/>
              <a:t> to attach a given </a:t>
            </a:r>
            <a:r>
              <a:rPr lang="en-US" dirty="0" err="1"/>
              <a:t>behaviour</a:t>
            </a:r>
            <a:r>
              <a:rPr lang="en-US" dirty="0"/>
              <a:t> to a DOM element (or transform it, replace it, etc</a:t>
            </a:r>
            <a:r>
              <a:rPr lang="en-US" dirty="0" smtClean="0"/>
              <a:t>.)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Some angular directives</a:t>
            </a:r>
          </a:p>
          <a:p>
            <a:pPr fontAlgn="base"/>
            <a:r>
              <a:rPr lang="en-US" dirty="0"/>
              <a:t>The </a:t>
            </a:r>
            <a:r>
              <a:rPr lang="en-US" dirty="0" err="1"/>
              <a:t>ng</a:t>
            </a:r>
            <a:r>
              <a:rPr lang="en-US" dirty="0"/>
              <a:t>-app </a:t>
            </a:r>
            <a:r>
              <a:rPr lang="en-US" dirty="0" smtClean="0"/>
              <a:t>- Bootstrapping </a:t>
            </a:r>
            <a:r>
              <a:rPr lang="en-US" dirty="0"/>
              <a:t>your app </a:t>
            </a:r>
            <a:r>
              <a:rPr lang="en-US" dirty="0" smtClean="0"/>
              <a:t>and defining </a:t>
            </a:r>
            <a:r>
              <a:rPr lang="en-US" dirty="0"/>
              <a:t>its scope. </a:t>
            </a:r>
          </a:p>
          <a:p>
            <a:pPr fontAlgn="base"/>
            <a:r>
              <a:rPr lang="en-US" dirty="0"/>
              <a:t>The </a:t>
            </a:r>
            <a:r>
              <a:rPr lang="en-US" dirty="0" err="1" smtClean="0"/>
              <a:t>ng</a:t>
            </a:r>
            <a:r>
              <a:rPr lang="en-US" dirty="0" smtClean="0"/>
              <a:t>-controller - </a:t>
            </a:r>
            <a:r>
              <a:rPr lang="en-US" dirty="0"/>
              <a:t> </a:t>
            </a:r>
            <a:r>
              <a:rPr lang="en-US" dirty="0" smtClean="0"/>
              <a:t>defines </a:t>
            </a:r>
            <a:r>
              <a:rPr lang="en-US" dirty="0"/>
              <a:t>which controller will be in charge of your </a:t>
            </a:r>
            <a:r>
              <a:rPr lang="en-US" dirty="0" smtClean="0"/>
              <a:t>view.</a:t>
            </a:r>
          </a:p>
          <a:p>
            <a:pPr fontAlgn="base"/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dirty="0" err="1"/>
              <a:t>ng</a:t>
            </a:r>
            <a:r>
              <a:rPr lang="en-US" dirty="0"/>
              <a:t>-repeat </a:t>
            </a:r>
            <a:r>
              <a:rPr lang="en-US" dirty="0" smtClean="0"/>
              <a:t>- Allows for  looping through collections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 as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&lt;rating max='5' model='</a:t>
            </a:r>
            <a:r>
              <a:rPr lang="en-US" sz="2800" dirty="0" err="1" smtClean="0"/>
              <a:t>stars.average</a:t>
            </a:r>
            <a:r>
              <a:rPr lang="en-US" sz="2800" dirty="0" smtClean="0"/>
              <a:t>'&gt;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&lt;tabs&gt;</a:t>
            </a:r>
          </a:p>
          <a:p>
            <a:pPr>
              <a:buNone/>
            </a:pPr>
            <a:r>
              <a:rPr lang="en-US" sz="2800" dirty="0" smtClean="0"/>
              <a:t>  &lt;tab title='Active tab' view='...'&gt;</a:t>
            </a:r>
          </a:p>
          <a:p>
            <a:pPr>
              <a:buNone/>
            </a:pPr>
            <a:r>
              <a:rPr lang="en-US" sz="2800" dirty="0" smtClean="0"/>
              <a:t>  &lt;tab title='Inactive tab' view='...'&gt;</a:t>
            </a:r>
          </a:p>
          <a:p>
            <a:pPr>
              <a:buNone/>
            </a:pPr>
            <a:r>
              <a:rPr lang="en-US" sz="2800" dirty="0" smtClean="0"/>
              <a:t>&lt;/tabs&gt;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&lt;tooltip content='messages.tip1'&gt;</a:t>
            </a:r>
            <a:endParaRPr lang="en-US" sz="2800"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050" dirty="0" err="1" smtClean="0"/>
              <a:t>angular.module</a:t>
            </a:r>
            <a:r>
              <a:rPr lang="en-US" sz="1050" dirty="0" smtClean="0"/>
              <a:t>('F1FeederApp.controllers', []).</a:t>
            </a:r>
          </a:p>
          <a:p>
            <a:pPr>
              <a:buNone/>
            </a:pPr>
            <a:r>
              <a:rPr lang="en-US" sz="1050" dirty="0" smtClean="0"/>
              <a:t>controller('</a:t>
            </a:r>
            <a:r>
              <a:rPr lang="en-US" sz="1050" dirty="0" err="1" smtClean="0"/>
              <a:t>driversController</a:t>
            </a:r>
            <a:r>
              <a:rPr lang="en-US" sz="1050" dirty="0" smtClean="0"/>
              <a:t>', function($scope) {</a:t>
            </a:r>
          </a:p>
          <a:p>
            <a:pPr>
              <a:buNone/>
            </a:pPr>
            <a:r>
              <a:rPr lang="en-US" sz="1050" dirty="0" smtClean="0"/>
              <a:t>    $</a:t>
            </a:r>
            <a:r>
              <a:rPr lang="en-US" sz="1050" dirty="0" err="1" smtClean="0"/>
              <a:t>scope.driversList</a:t>
            </a:r>
            <a:r>
              <a:rPr lang="en-US" sz="1050" dirty="0" smtClean="0"/>
              <a:t> = [</a:t>
            </a:r>
          </a:p>
          <a:p>
            <a:pPr>
              <a:buNone/>
            </a:pPr>
            <a:r>
              <a:rPr lang="en-US" sz="1050" dirty="0" smtClean="0"/>
              <a:t>      {</a:t>
            </a:r>
          </a:p>
          <a:p>
            <a:pPr>
              <a:buNone/>
            </a:pPr>
            <a:r>
              <a:rPr lang="en-US" sz="1050" dirty="0" smtClean="0"/>
              <a:t>         Driver: {</a:t>
            </a:r>
          </a:p>
          <a:p>
            <a:pPr>
              <a:buNone/>
            </a:pPr>
            <a:r>
              <a:rPr lang="en-US" sz="1050" dirty="0" smtClean="0"/>
              <a:t>              </a:t>
            </a:r>
            <a:r>
              <a:rPr lang="en-US" sz="1050" dirty="0" err="1" smtClean="0"/>
              <a:t>givenName</a:t>
            </a:r>
            <a:r>
              <a:rPr lang="en-US" sz="1050" dirty="0" smtClean="0"/>
              <a:t>: 'Sebastian',</a:t>
            </a:r>
          </a:p>
          <a:p>
            <a:pPr>
              <a:buNone/>
            </a:pPr>
            <a:r>
              <a:rPr lang="en-US" sz="1050" dirty="0" smtClean="0"/>
              <a:t>              </a:t>
            </a:r>
            <a:r>
              <a:rPr lang="en-US" sz="1050" dirty="0" err="1" smtClean="0"/>
              <a:t>familyName</a:t>
            </a:r>
            <a:r>
              <a:rPr lang="en-US" sz="1050" dirty="0" smtClean="0"/>
              <a:t>: '</a:t>
            </a:r>
            <a:r>
              <a:rPr lang="en-US" sz="1050" dirty="0" err="1" smtClean="0"/>
              <a:t>Vettel</a:t>
            </a:r>
            <a:r>
              <a:rPr lang="en-US" sz="1050" dirty="0" smtClean="0"/>
              <a:t>'</a:t>
            </a:r>
          </a:p>
          <a:p>
            <a:pPr>
              <a:buNone/>
            </a:pPr>
            <a:r>
              <a:rPr lang="en-US" sz="1050" dirty="0" smtClean="0"/>
              <a:t>          },</a:t>
            </a:r>
          </a:p>
          <a:p>
            <a:pPr>
              <a:buNone/>
            </a:pPr>
            <a:r>
              <a:rPr lang="en-US" sz="1050" dirty="0" smtClean="0"/>
              <a:t>          points: 322,</a:t>
            </a:r>
          </a:p>
          <a:p>
            <a:pPr>
              <a:buNone/>
            </a:pPr>
            <a:r>
              <a:rPr lang="en-US" sz="1050" dirty="0" smtClean="0"/>
              <a:t>          nationality: "German",</a:t>
            </a:r>
          </a:p>
          <a:p>
            <a:pPr>
              <a:buNone/>
            </a:pPr>
            <a:r>
              <a:rPr lang="en-US" sz="1050" dirty="0" smtClean="0"/>
              <a:t>          Constructors: [</a:t>
            </a:r>
          </a:p>
          <a:p>
            <a:pPr>
              <a:buNone/>
            </a:pPr>
            <a:r>
              <a:rPr lang="en-US" sz="1050" dirty="0" smtClean="0"/>
              <a:t>              {name: "Red Bull"}</a:t>
            </a:r>
          </a:p>
          <a:p>
            <a:pPr>
              <a:buNone/>
            </a:pPr>
            <a:r>
              <a:rPr lang="en-US" sz="1050" dirty="0" smtClean="0"/>
              <a:t>          ]</a:t>
            </a:r>
          </a:p>
          <a:p>
            <a:pPr>
              <a:buNone/>
            </a:pPr>
            <a:r>
              <a:rPr lang="en-US" sz="1050" dirty="0" smtClean="0"/>
              <a:t>      },</a:t>
            </a:r>
          </a:p>
          <a:p>
            <a:pPr>
              <a:buNone/>
            </a:pPr>
            <a:r>
              <a:rPr lang="en-US" sz="1050" dirty="0" smtClean="0"/>
              <a:t>      {</a:t>
            </a:r>
          </a:p>
          <a:p>
            <a:pPr>
              <a:buNone/>
            </a:pPr>
            <a:r>
              <a:rPr lang="en-US" sz="1050" dirty="0" smtClean="0"/>
              <a:t>          Driver: {</a:t>
            </a:r>
          </a:p>
          <a:p>
            <a:pPr>
              <a:buNone/>
            </a:pPr>
            <a:r>
              <a:rPr lang="en-US" sz="1050" dirty="0" smtClean="0"/>
              <a:t>          </a:t>
            </a:r>
            <a:r>
              <a:rPr lang="en-US" sz="1050" dirty="0" err="1" smtClean="0"/>
              <a:t>givenName</a:t>
            </a:r>
            <a:r>
              <a:rPr lang="en-US" sz="1050" dirty="0" smtClean="0"/>
              <a:t>: 'Fernando',</a:t>
            </a:r>
          </a:p>
          <a:p>
            <a:pPr>
              <a:buNone/>
            </a:pPr>
            <a:r>
              <a:rPr lang="en-US" sz="1050" dirty="0" smtClean="0"/>
              <a:t>              </a:t>
            </a:r>
            <a:r>
              <a:rPr lang="en-US" sz="1050" dirty="0" err="1" smtClean="0"/>
              <a:t>familyName</a:t>
            </a:r>
            <a:r>
              <a:rPr lang="en-US" sz="1050" dirty="0" smtClean="0"/>
              <a:t>: 'Alonso'</a:t>
            </a:r>
          </a:p>
          <a:p>
            <a:pPr>
              <a:buNone/>
            </a:pPr>
            <a:r>
              <a:rPr lang="en-US" sz="1050" dirty="0" smtClean="0"/>
              <a:t>          },</a:t>
            </a:r>
          </a:p>
          <a:p>
            <a:pPr>
              <a:buNone/>
            </a:pPr>
            <a:r>
              <a:rPr lang="en-US" sz="1050" dirty="0" smtClean="0"/>
              <a:t>          points: 207,</a:t>
            </a:r>
          </a:p>
          <a:p>
            <a:pPr>
              <a:buNone/>
            </a:pPr>
            <a:r>
              <a:rPr lang="en-US" sz="1050" dirty="0" smtClean="0"/>
              <a:t>          nationality: "Spanish",</a:t>
            </a:r>
          </a:p>
          <a:p>
            <a:pPr>
              <a:buNone/>
            </a:pPr>
            <a:r>
              <a:rPr lang="en-US" sz="1050" dirty="0" smtClean="0"/>
              <a:t>          Constructors: [</a:t>
            </a:r>
          </a:p>
          <a:p>
            <a:pPr>
              <a:buNone/>
            </a:pPr>
            <a:r>
              <a:rPr lang="en-US" sz="1050" dirty="0" smtClean="0"/>
              <a:t>              {name: "Ferrari"}</a:t>
            </a:r>
          </a:p>
          <a:p>
            <a:pPr>
              <a:buNone/>
            </a:pPr>
            <a:r>
              <a:rPr lang="en-US" sz="1050" dirty="0" smtClean="0"/>
              <a:t>          ]</a:t>
            </a:r>
          </a:p>
          <a:p>
            <a:pPr>
              <a:buNone/>
            </a:pPr>
            <a:r>
              <a:rPr lang="en-US" sz="1050" dirty="0" smtClean="0"/>
              <a:t>      }</a:t>
            </a:r>
          </a:p>
          <a:p>
            <a:pPr>
              <a:buNone/>
            </a:pPr>
            <a:r>
              <a:rPr lang="en-US" sz="1050" dirty="0" smtClean="0"/>
              <a:t>    ];</a:t>
            </a:r>
          </a:p>
          <a:p>
            <a:pPr>
              <a:buNone/>
            </a:pPr>
            <a:r>
              <a:rPr lang="en-US" sz="1050" dirty="0" smtClean="0"/>
              <a:t>});</a:t>
            </a:r>
            <a:endParaRPr lang="en-US" sz="105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 $scope variable – Link your controllers and view</a:t>
            </a:r>
            <a:endParaRPr lang="en-US" dirty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App.js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angular.module</a:t>
            </a:r>
            <a:r>
              <a:rPr lang="en-US" dirty="0" smtClean="0"/>
              <a:t>('F1FeederApp', [</a:t>
            </a:r>
          </a:p>
          <a:p>
            <a:pPr>
              <a:buNone/>
            </a:pPr>
            <a:r>
              <a:rPr lang="en-US" dirty="0" smtClean="0"/>
              <a:t>  'F1FeederApp.controllers'</a:t>
            </a:r>
          </a:p>
          <a:p>
            <a:pPr>
              <a:buNone/>
            </a:pPr>
            <a:r>
              <a:rPr lang="en-US" dirty="0" smtClean="0"/>
              <a:t>]);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 </a:t>
            </a:r>
            <a:r>
              <a:rPr lang="en-US" dirty="0" smtClean="0"/>
              <a:t>	Initializes </a:t>
            </a:r>
            <a:r>
              <a:rPr lang="en-US" dirty="0"/>
              <a:t>our app and register the modules </a:t>
            </a:r>
            <a:r>
              <a:rPr lang="en-US" dirty="0" smtClean="0"/>
              <a:t>on which </a:t>
            </a:r>
            <a:r>
              <a:rPr lang="en-US" dirty="0"/>
              <a:t>it depends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58674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Authoring XML Data Islands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772400" cy="4114800"/>
          </a:xfrm>
        </p:spPr>
        <p:txBody>
          <a:bodyPr/>
          <a:lstStyle/>
          <a:p>
            <a:pPr eaLnBrk="1" hangingPunct="1"/>
            <a:r>
              <a:rPr lang="en-US" sz="2800" smtClean="0"/>
              <a:t>A data island is an XML document that exists within an HTML page.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The &lt;</a:t>
            </a:r>
            <a:r>
              <a:rPr lang="en-US" sz="2800" smtClean="0">
                <a:solidFill>
                  <a:srgbClr val="F3975F"/>
                </a:solidFill>
              </a:rPr>
              <a:t>XML</a:t>
            </a:r>
            <a:r>
              <a:rPr lang="en-US" sz="2800" smtClean="0"/>
              <a:t>&gt; element marks the beginning of the data island, and its ID attribute provides a name that you can use to reference the data island.</a:t>
            </a:r>
          </a:p>
        </p:txBody>
      </p:sp>
      <p:pic>
        <p:nvPicPr>
          <p:cNvPr id="13316" name="Picture 4" descr="Z:\IEOR 215\xml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152400"/>
            <a:ext cx="152400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86700" cy="3879669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900" dirty="0" smtClean="0"/>
          </a:p>
          <a:p>
            <a:pPr>
              <a:buNone/>
            </a:pPr>
            <a:r>
              <a:rPr lang="en-US" sz="1050" dirty="0" smtClean="0"/>
              <a:t>&lt;body </a:t>
            </a:r>
            <a:r>
              <a:rPr lang="en-US" sz="1050" dirty="0" err="1" smtClean="0"/>
              <a:t>ng</a:t>
            </a:r>
            <a:r>
              <a:rPr lang="en-US" sz="1050" dirty="0" smtClean="0"/>
              <a:t>-app="F1FeederApp" </a:t>
            </a:r>
            <a:r>
              <a:rPr lang="en-US" sz="1050" dirty="0" err="1" smtClean="0"/>
              <a:t>ng</a:t>
            </a:r>
            <a:r>
              <a:rPr lang="en-US" sz="1050" dirty="0" smtClean="0"/>
              <a:t>-controller="</a:t>
            </a:r>
            <a:r>
              <a:rPr lang="en-US" sz="1050" dirty="0" err="1" smtClean="0"/>
              <a:t>driversController</a:t>
            </a:r>
            <a:r>
              <a:rPr lang="en-US" sz="1050" dirty="0" smtClean="0"/>
              <a:t>"&gt;</a:t>
            </a:r>
          </a:p>
          <a:p>
            <a:pPr>
              <a:buNone/>
            </a:pPr>
            <a:r>
              <a:rPr lang="en-US" sz="1050" dirty="0" smtClean="0"/>
              <a:t>  &lt;table&gt;</a:t>
            </a:r>
          </a:p>
          <a:p>
            <a:pPr>
              <a:buNone/>
            </a:pPr>
            <a:r>
              <a:rPr lang="en-US" sz="1050" dirty="0" smtClean="0"/>
              <a:t>    &lt;</a:t>
            </a:r>
            <a:r>
              <a:rPr lang="en-US" sz="1050" dirty="0" err="1" smtClean="0"/>
              <a:t>thead</a:t>
            </a:r>
            <a:r>
              <a:rPr lang="en-US" sz="1050" dirty="0" smtClean="0"/>
              <a:t>&gt;</a:t>
            </a:r>
          </a:p>
          <a:p>
            <a:pPr>
              <a:buNone/>
            </a:pPr>
            <a:r>
              <a:rPr lang="en-US" sz="1050" dirty="0" smtClean="0"/>
              <a:t>      &lt;</a:t>
            </a:r>
            <a:r>
              <a:rPr lang="en-US" sz="1050" dirty="0" err="1" smtClean="0"/>
              <a:t>tr</a:t>
            </a:r>
            <a:r>
              <a:rPr lang="en-US" sz="1050" dirty="0" smtClean="0"/>
              <a:t>&gt;&lt;</a:t>
            </a:r>
            <a:r>
              <a:rPr lang="en-US" sz="1050" dirty="0" err="1" smtClean="0"/>
              <a:t>th</a:t>
            </a:r>
            <a:r>
              <a:rPr lang="en-US" sz="1050" dirty="0" smtClean="0"/>
              <a:t> </a:t>
            </a:r>
            <a:r>
              <a:rPr lang="en-US" sz="1050" dirty="0" err="1" smtClean="0"/>
              <a:t>colspan</a:t>
            </a:r>
            <a:r>
              <a:rPr lang="en-US" sz="1050" dirty="0" smtClean="0"/>
              <a:t>="4"&gt;Drivers Championship Standings&lt;/</a:t>
            </a:r>
            <a:r>
              <a:rPr lang="en-US" sz="1050" dirty="0" err="1" smtClean="0"/>
              <a:t>th</a:t>
            </a:r>
            <a:r>
              <a:rPr lang="en-US" sz="1050" dirty="0" smtClean="0"/>
              <a:t>&gt;&lt;/</a:t>
            </a:r>
            <a:r>
              <a:rPr lang="en-US" sz="1050" dirty="0" err="1" smtClean="0"/>
              <a:t>tr</a:t>
            </a:r>
            <a:r>
              <a:rPr lang="en-US" sz="1050" dirty="0" smtClean="0"/>
              <a:t>&gt;</a:t>
            </a:r>
          </a:p>
          <a:p>
            <a:pPr>
              <a:buNone/>
            </a:pPr>
            <a:r>
              <a:rPr lang="en-US" sz="1050" dirty="0" smtClean="0"/>
              <a:t>    &lt;/</a:t>
            </a:r>
            <a:r>
              <a:rPr lang="en-US" sz="1050" dirty="0" err="1" smtClean="0"/>
              <a:t>thead</a:t>
            </a:r>
            <a:r>
              <a:rPr lang="en-US" sz="1050" dirty="0" smtClean="0"/>
              <a:t>&gt;</a:t>
            </a:r>
          </a:p>
          <a:p>
            <a:pPr>
              <a:buNone/>
            </a:pPr>
            <a:r>
              <a:rPr lang="en-US" sz="1050" dirty="0" smtClean="0"/>
              <a:t>    &lt;</a:t>
            </a:r>
            <a:r>
              <a:rPr lang="en-US" sz="1050" dirty="0" err="1" smtClean="0"/>
              <a:t>tbody</a:t>
            </a:r>
            <a:r>
              <a:rPr lang="en-US" sz="1050" dirty="0" smtClean="0"/>
              <a:t>&gt;</a:t>
            </a:r>
          </a:p>
          <a:p>
            <a:pPr>
              <a:buNone/>
            </a:pPr>
            <a:r>
              <a:rPr lang="en-US" sz="1050" dirty="0" smtClean="0"/>
              <a:t>      &lt;</a:t>
            </a:r>
            <a:r>
              <a:rPr lang="en-US" sz="1050" dirty="0" err="1" smtClean="0"/>
              <a:t>tr</a:t>
            </a:r>
            <a:r>
              <a:rPr lang="en-US" sz="1050" dirty="0" smtClean="0"/>
              <a:t> </a:t>
            </a:r>
            <a:r>
              <a:rPr lang="en-US" sz="1050" dirty="0" err="1" smtClean="0"/>
              <a:t>ng</a:t>
            </a:r>
            <a:r>
              <a:rPr lang="en-US" sz="1050" dirty="0" smtClean="0"/>
              <a:t>-repeat="driver in </a:t>
            </a:r>
            <a:r>
              <a:rPr lang="en-US" sz="1050" dirty="0" err="1" smtClean="0"/>
              <a:t>driversList</a:t>
            </a:r>
            <a:r>
              <a:rPr lang="en-US" sz="1050" dirty="0" smtClean="0"/>
              <a:t>"&gt;</a:t>
            </a:r>
          </a:p>
          <a:p>
            <a:pPr>
              <a:buNone/>
            </a:pPr>
            <a:r>
              <a:rPr lang="en-US" sz="1050" dirty="0" smtClean="0"/>
              <a:t>        &lt;td&gt;{{$index + 1}}&lt;/td&gt;</a:t>
            </a:r>
          </a:p>
          <a:p>
            <a:pPr>
              <a:buNone/>
            </a:pPr>
            <a:r>
              <a:rPr lang="en-US" sz="1050" dirty="0" smtClean="0"/>
              <a:t>        &lt;td&gt;</a:t>
            </a:r>
          </a:p>
          <a:p>
            <a:pPr>
              <a:buNone/>
            </a:pPr>
            <a:r>
              <a:rPr lang="en-US" sz="1050" dirty="0" smtClean="0"/>
              <a:t>          &lt;</a:t>
            </a:r>
            <a:r>
              <a:rPr lang="en-US" sz="1050" dirty="0" err="1" smtClean="0"/>
              <a:t>img</a:t>
            </a:r>
            <a:r>
              <a:rPr lang="en-US" sz="1050" dirty="0" smtClean="0"/>
              <a:t> </a:t>
            </a:r>
            <a:r>
              <a:rPr lang="en-US" sz="1050" dirty="0" err="1" smtClean="0"/>
              <a:t>src</a:t>
            </a:r>
            <a:r>
              <a:rPr lang="en-US" sz="1050" dirty="0" smtClean="0"/>
              <a:t>="</a:t>
            </a:r>
            <a:r>
              <a:rPr lang="en-US" sz="1050" dirty="0" err="1" smtClean="0"/>
              <a:t>img</a:t>
            </a:r>
            <a:r>
              <a:rPr lang="en-US" sz="1050" dirty="0" smtClean="0"/>
              <a:t>/flags/{{</a:t>
            </a:r>
            <a:r>
              <a:rPr lang="en-US" sz="1050" dirty="0" err="1" smtClean="0"/>
              <a:t>driver.Driver.nationality</a:t>
            </a:r>
            <a:r>
              <a:rPr lang="en-US" sz="1050" dirty="0" smtClean="0"/>
              <a:t>}}.</a:t>
            </a:r>
            <a:r>
              <a:rPr lang="en-US" sz="1050" dirty="0" err="1" smtClean="0"/>
              <a:t>png</a:t>
            </a:r>
            <a:r>
              <a:rPr lang="en-US" sz="1050" dirty="0" smtClean="0"/>
              <a:t>" /&gt;</a:t>
            </a:r>
          </a:p>
          <a:p>
            <a:pPr>
              <a:buNone/>
            </a:pPr>
            <a:r>
              <a:rPr lang="en-US" sz="1050" dirty="0" smtClean="0"/>
              <a:t>          {{</a:t>
            </a:r>
            <a:r>
              <a:rPr lang="en-US" sz="1050" dirty="0" err="1" smtClean="0"/>
              <a:t>driver.Driver.givenName</a:t>
            </a:r>
            <a:r>
              <a:rPr lang="en-US" sz="1050" dirty="0" smtClean="0"/>
              <a:t>}}&amp;</a:t>
            </a:r>
            <a:r>
              <a:rPr lang="en-US" sz="1050" dirty="0" err="1" smtClean="0"/>
              <a:t>nbsp</a:t>
            </a:r>
            <a:r>
              <a:rPr lang="en-US" sz="1050" dirty="0" smtClean="0"/>
              <a:t>;{{</a:t>
            </a:r>
            <a:r>
              <a:rPr lang="en-US" sz="1050" dirty="0" err="1" smtClean="0"/>
              <a:t>driver.Driver.familyName</a:t>
            </a:r>
            <a:r>
              <a:rPr lang="en-US" sz="1050" dirty="0" smtClean="0"/>
              <a:t>}}</a:t>
            </a:r>
          </a:p>
          <a:p>
            <a:pPr>
              <a:buNone/>
            </a:pPr>
            <a:r>
              <a:rPr lang="en-US" sz="1050" dirty="0" smtClean="0"/>
              <a:t>        &lt;/td&gt;</a:t>
            </a:r>
          </a:p>
          <a:p>
            <a:pPr>
              <a:buNone/>
            </a:pPr>
            <a:r>
              <a:rPr lang="en-US" sz="1050" dirty="0" smtClean="0"/>
              <a:t>        &lt;td&gt;{{</a:t>
            </a:r>
            <a:r>
              <a:rPr lang="en-US" sz="1050" dirty="0" err="1" smtClean="0"/>
              <a:t>driver.Constructors</a:t>
            </a:r>
            <a:r>
              <a:rPr lang="en-US" sz="1050" dirty="0" smtClean="0"/>
              <a:t>[0].name}}&lt;/td&gt;</a:t>
            </a:r>
          </a:p>
          <a:p>
            <a:pPr>
              <a:buNone/>
            </a:pPr>
            <a:r>
              <a:rPr lang="en-US" sz="1050" dirty="0" smtClean="0"/>
              <a:t>        &lt;td&gt;{{</a:t>
            </a:r>
            <a:r>
              <a:rPr lang="en-US" sz="1050" dirty="0" err="1" smtClean="0"/>
              <a:t>driver.points</a:t>
            </a:r>
            <a:r>
              <a:rPr lang="en-US" sz="1050" dirty="0" smtClean="0"/>
              <a:t>}}&lt;/td&gt;</a:t>
            </a:r>
          </a:p>
          <a:p>
            <a:pPr>
              <a:buNone/>
            </a:pPr>
            <a:r>
              <a:rPr lang="en-US" sz="1050" dirty="0" smtClean="0"/>
              <a:t>      &lt;/</a:t>
            </a:r>
            <a:r>
              <a:rPr lang="en-US" sz="1050" dirty="0" err="1" smtClean="0"/>
              <a:t>tr</a:t>
            </a:r>
            <a:r>
              <a:rPr lang="en-US" sz="1050" dirty="0" smtClean="0"/>
              <a:t>&gt;</a:t>
            </a:r>
          </a:p>
          <a:p>
            <a:pPr>
              <a:buNone/>
            </a:pPr>
            <a:r>
              <a:rPr lang="en-US" sz="1050" dirty="0" smtClean="0"/>
              <a:t>    &lt;/</a:t>
            </a:r>
            <a:r>
              <a:rPr lang="en-US" sz="1050" dirty="0" err="1" smtClean="0"/>
              <a:t>tbody</a:t>
            </a:r>
            <a:r>
              <a:rPr lang="en-US" sz="1050" dirty="0" smtClean="0"/>
              <a:t>&gt;</a:t>
            </a:r>
          </a:p>
          <a:p>
            <a:pPr>
              <a:buNone/>
            </a:pPr>
            <a:r>
              <a:rPr lang="en-US" sz="1050" dirty="0" smtClean="0"/>
              <a:t>  &lt;/table&gt;</a:t>
            </a:r>
          </a:p>
          <a:p>
            <a:pPr>
              <a:buNone/>
            </a:pPr>
            <a:r>
              <a:rPr lang="en-US" sz="1050" dirty="0" smtClean="0"/>
              <a:t>  &lt;script </a:t>
            </a:r>
            <a:r>
              <a:rPr lang="en-US" sz="1050" dirty="0" err="1" smtClean="0"/>
              <a:t>src</a:t>
            </a:r>
            <a:r>
              <a:rPr lang="en-US" sz="1050" dirty="0" smtClean="0"/>
              <a:t>="</a:t>
            </a:r>
            <a:r>
              <a:rPr lang="en-US" sz="1050" dirty="0" err="1" smtClean="0"/>
              <a:t>bower_components</a:t>
            </a:r>
            <a:r>
              <a:rPr lang="en-US" sz="1050" dirty="0" smtClean="0"/>
              <a:t>/angular/angular.js"&gt;&lt;/script&gt;</a:t>
            </a:r>
          </a:p>
          <a:p>
            <a:pPr>
              <a:buNone/>
            </a:pPr>
            <a:r>
              <a:rPr lang="en-US" sz="1050" dirty="0" smtClean="0"/>
              <a:t>  &lt;script </a:t>
            </a:r>
            <a:r>
              <a:rPr lang="en-US" sz="1050" dirty="0" err="1" smtClean="0"/>
              <a:t>src</a:t>
            </a:r>
            <a:r>
              <a:rPr lang="en-US" sz="1050" dirty="0" smtClean="0"/>
              <a:t>="</a:t>
            </a:r>
            <a:r>
              <a:rPr lang="en-US" sz="1050" dirty="0" err="1" smtClean="0"/>
              <a:t>bower_components</a:t>
            </a:r>
            <a:r>
              <a:rPr lang="en-US" sz="1050" dirty="0" smtClean="0"/>
              <a:t>/angular-route/angular-route.js"&gt;&lt;/script&gt;</a:t>
            </a:r>
          </a:p>
          <a:p>
            <a:pPr>
              <a:buNone/>
            </a:pPr>
            <a:r>
              <a:rPr lang="en-US" sz="1050" dirty="0" smtClean="0"/>
              <a:t>  &lt;script </a:t>
            </a:r>
            <a:r>
              <a:rPr lang="en-US" sz="1050" dirty="0" err="1" smtClean="0"/>
              <a:t>src</a:t>
            </a:r>
            <a:r>
              <a:rPr lang="en-US" sz="1050" dirty="0" smtClean="0"/>
              <a:t>="</a:t>
            </a:r>
            <a:r>
              <a:rPr lang="en-US" sz="1050" dirty="0" err="1" smtClean="0"/>
              <a:t>js</a:t>
            </a:r>
            <a:r>
              <a:rPr lang="en-US" sz="1050" dirty="0" smtClean="0"/>
              <a:t>/app.js"&gt;&lt;/script&gt;</a:t>
            </a:r>
          </a:p>
          <a:p>
            <a:pPr>
              <a:buNone/>
            </a:pPr>
            <a:r>
              <a:rPr lang="en-US" sz="1050" dirty="0" smtClean="0"/>
              <a:t>  &lt;script </a:t>
            </a:r>
            <a:r>
              <a:rPr lang="en-US" sz="1050" dirty="0" err="1" smtClean="0"/>
              <a:t>src</a:t>
            </a:r>
            <a:r>
              <a:rPr lang="en-US" sz="1050" dirty="0" smtClean="0"/>
              <a:t>="</a:t>
            </a:r>
            <a:r>
              <a:rPr lang="en-US" sz="1050" dirty="0" err="1" smtClean="0"/>
              <a:t>js</a:t>
            </a:r>
            <a:r>
              <a:rPr lang="en-US" sz="1050" dirty="0" smtClean="0"/>
              <a:t>/services.js"&gt;&lt;/script&gt;</a:t>
            </a:r>
          </a:p>
          <a:p>
            <a:pPr>
              <a:buNone/>
            </a:pPr>
            <a:r>
              <a:rPr lang="en-US" sz="1050" dirty="0" smtClean="0"/>
              <a:t>  &lt;script </a:t>
            </a:r>
            <a:r>
              <a:rPr lang="en-US" sz="1050" dirty="0" err="1" smtClean="0"/>
              <a:t>src</a:t>
            </a:r>
            <a:r>
              <a:rPr lang="en-US" sz="1050" dirty="0" smtClean="0"/>
              <a:t>="</a:t>
            </a:r>
            <a:r>
              <a:rPr lang="en-US" sz="1050" dirty="0" err="1" smtClean="0"/>
              <a:t>js</a:t>
            </a:r>
            <a:r>
              <a:rPr lang="en-US" sz="1050" dirty="0" smtClean="0"/>
              <a:t>/controllers.js"&gt;&lt;/script&gt;</a:t>
            </a:r>
          </a:p>
          <a:p>
            <a:pPr>
              <a:buNone/>
            </a:pPr>
            <a:r>
              <a:rPr lang="en-US" sz="1050" dirty="0" smtClean="0"/>
              <a:t>&lt;/body&gt;</a:t>
            </a:r>
          </a:p>
          <a:p>
            <a:pPr>
              <a:buNone/>
            </a:pPr>
            <a:r>
              <a:rPr lang="en-US" sz="1050" dirty="0" smtClean="0"/>
              <a:t>&lt;/html&gt;</a:t>
            </a:r>
            <a:endParaRPr lang="en-US" sz="1050" dirty="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Loading data from the server(services.js)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err="1" smtClean="0"/>
              <a:t>angular.module</a:t>
            </a:r>
            <a:r>
              <a:rPr lang="en-US" dirty="0" smtClean="0"/>
              <a:t>('F1FeederApp.services', []).</a:t>
            </a:r>
          </a:p>
          <a:p>
            <a:pPr>
              <a:buNone/>
            </a:pPr>
            <a:r>
              <a:rPr lang="en-US" dirty="0" smtClean="0"/>
              <a:t>  factory('</a:t>
            </a:r>
            <a:r>
              <a:rPr lang="en-US" dirty="0" err="1" smtClean="0"/>
              <a:t>ergastAPIservice</a:t>
            </a:r>
            <a:r>
              <a:rPr lang="en-US" dirty="0" smtClean="0"/>
              <a:t>', function($http)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ergastAPI</a:t>
            </a:r>
            <a:r>
              <a:rPr lang="en-US" dirty="0" smtClean="0"/>
              <a:t> = {};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ergastAPI.getDrivers</a:t>
            </a:r>
            <a:r>
              <a:rPr lang="en-US" dirty="0" smtClean="0"/>
              <a:t> = function() {</a:t>
            </a:r>
          </a:p>
          <a:p>
            <a:pPr>
              <a:buNone/>
            </a:pPr>
            <a:r>
              <a:rPr lang="en-US" dirty="0" smtClean="0"/>
              <a:t>      return $http({</a:t>
            </a:r>
          </a:p>
          <a:p>
            <a:pPr>
              <a:buNone/>
            </a:pPr>
            <a:r>
              <a:rPr lang="en-US" dirty="0" smtClean="0"/>
              <a:t>        method: 'JSONP',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url</a:t>
            </a:r>
            <a:r>
              <a:rPr lang="en-US" dirty="0" smtClean="0"/>
              <a:t>: 'http://ergast.com/api/f1/2013/driverStandings.json?callback=JSON_CALLBACK'</a:t>
            </a:r>
          </a:p>
          <a:p>
            <a:pPr>
              <a:buNone/>
            </a:pPr>
            <a:r>
              <a:rPr lang="en-US" dirty="0" smtClean="0"/>
              <a:t>      });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return </a:t>
            </a:r>
            <a:r>
              <a:rPr lang="en-US" dirty="0" err="1" smtClean="0"/>
              <a:t>ergastAPI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});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$http - </a:t>
            </a:r>
            <a:r>
              <a:rPr lang="en-US" dirty="0"/>
              <a:t> a layer on top of </a:t>
            </a:r>
            <a:r>
              <a:rPr lang="en-US" dirty="0" err="1">
                <a:hlinkClick r:id="rId2"/>
              </a:rPr>
              <a:t>XMLHttpRequest</a:t>
            </a:r>
            <a:r>
              <a:rPr lang="en-US" dirty="0"/>
              <a:t> or </a:t>
            </a:r>
            <a:r>
              <a:rPr lang="en-US" dirty="0" smtClean="0">
                <a:hlinkClick r:id="rId3"/>
              </a:rPr>
              <a:t>JSONP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$resource - </a:t>
            </a:r>
            <a:r>
              <a:rPr lang="en-US" dirty="0"/>
              <a:t>provides a higher level of </a:t>
            </a:r>
            <a:r>
              <a:rPr lang="en-US" dirty="0" smtClean="0"/>
              <a:t>abstraction</a:t>
            </a:r>
          </a:p>
          <a:p>
            <a:endParaRPr lang="en-US" dirty="0"/>
          </a:p>
          <a:p>
            <a:r>
              <a:rPr lang="en-US" dirty="0" smtClean="0"/>
              <a:t>Dependency Injection</a:t>
            </a:r>
          </a:p>
          <a:p>
            <a:endParaRPr lang="en-US" dirty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	we </a:t>
            </a:r>
            <a:r>
              <a:rPr lang="en-US" dirty="0"/>
              <a:t>create a new module (</a:t>
            </a:r>
            <a:r>
              <a:rPr lang="en-US" dirty="0" smtClean="0"/>
              <a:t>F1FeederApp.services) and </a:t>
            </a:r>
            <a:r>
              <a:rPr lang="en-US" dirty="0"/>
              <a:t>register a service within that module (</a:t>
            </a:r>
            <a:r>
              <a:rPr lang="en-US" dirty="0" err="1" smtClean="0"/>
              <a:t>ergastAPIservice</a:t>
            </a:r>
            <a:r>
              <a:rPr lang="en-US" dirty="0"/>
              <a:t>).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controller.js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/>
              <a:t>angular.module</a:t>
            </a:r>
            <a:r>
              <a:rPr lang="en-US" dirty="0" smtClean="0"/>
              <a:t>('F1FeederApp.controllers', []).</a:t>
            </a:r>
          </a:p>
          <a:p>
            <a:pPr>
              <a:buNone/>
            </a:pPr>
            <a:r>
              <a:rPr lang="en-US" dirty="0" smtClean="0"/>
              <a:t>  controller('</a:t>
            </a:r>
            <a:r>
              <a:rPr lang="en-US" dirty="0" err="1" smtClean="0"/>
              <a:t>driversController</a:t>
            </a:r>
            <a:r>
              <a:rPr lang="en-US" dirty="0" smtClean="0"/>
              <a:t>', function($scope, </a:t>
            </a:r>
            <a:r>
              <a:rPr lang="en-US" dirty="0" err="1" smtClean="0"/>
              <a:t>ergastAPIservice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$</a:t>
            </a:r>
            <a:r>
              <a:rPr lang="en-US" dirty="0" err="1" smtClean="0"/>
              <a:t>scope.nameFilter</a:t>
            </a:r>
            <a:r>
              <a:rPr lang="en-US" dirty="0" smtClean="0"/>
              <a:t> = null;</a:t>
            </a:r>
          </a:p>
          <a:p>
            <a:pPr>
              <a:buNone/>
            </a:pPr>
            <a:r>
              <a:rPr lang="en-US" dirty="0" smtClean="0"/>
              <a:t>    $</a:t>
            </a:r>
            <a:r>
              <a:rPr lang="en-US" dirty="0" err="1" smtClean="0"/>
              <a:t>scope.driversList</a:t>
            </a:r>
            <a:r>
              <a:rPr lang="en-US" dirty="0" smtClean="0"/>
              <a:t> = [];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ergastAPIservice.getDrivers</a:t>
            </a:r>
            <a:r>
              <a:rPr lang="en-US" dirty="0" smtClean="0"/>
              <a:t>().success(function (response) {</a:t>
            </a:r>
          </a:p>
          <a:p>
            <a:pPr>
              <a:buNone/>
            </a:pPr>
            <a:r>
              <a:rPr lang="en-US" dirty="0" smtClean="0"/>
              <a:t>        //Dig into the </a:t>
            </a:r>
            <a:r>
              <a:rPr lang="en-US" dirty="0" err="1" smtClean="0"/>
              <a:t>responde</a:t>
            </a:r>
            <a:r>
              <a:rPr lang="en-US" dirty="0" smtClean="0"/>
              <a:t> to get the relevant data</a:t>
            </a:r>
          </a:p>
          <a:p>
            <a:pPr>
              <a:buNone/>
            </a:pPr>
            <a:r>
              <a:rPr lang="en-US" dirty="0" smtClean="0"/>
              <a:t>        $</a:t>
            </a:r>
            <a:r>
              <a:rPr lang="en-US" dirty="0" err="1" smtClean="0"/>
              <a:t>scope.driversList</a:t>
            </a:r>
            <a:r>
              <a:rPr lang="en-US" dirty="0" smtClean="0"/>
              <a:t> = </a:t>
            </a:r>
            <a:r>
              <a:rPr lang="en-US" dirty="0" err="1" smtClean="0"/>
              <a:t>response.MRData.StandingsTable.StandingsLists</a:t>
            </a:r>
            <a:r>
              <a:rPr lang="en-US" dirty="0" smtClean="0"/>
              <a:t>[0].</a:t>
            </a:r>
            <a:r>
              <a:rPr lang="en-US" dirty="0" err="1" smtClean="0"/>
              <a:t>DriverStandings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});</a:t>
            </a:r>
          </a:p>
          <a:p>
            <a:pPr>
              <a:buNone/>
            </a:pPr>
            <a:r>
              <a:rPr lang="en-US" dirty="0" smtClean="0"/>
              <a:t>  });</a:t>
            </a:r>
            <a:endParaRPr lang="en-US"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routeProvider</a:t>
            </a:r>
            <a:r>
              <a:rPr lang="en-US" dirty="0" smtClean="0"/>
              <a:t> – used for dealing with routes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Modified app.js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dirty="0" err="1" smtClean="0"/>
              <a:t>angular.module</a:t>
            </a:r>
            <a:r>
              <a:rPr lang="en-US" dirty="0" smtClean="0"/>
              <a:t>('F1FeederApp', [</a:t>
            </a:r>
          </a:p>
          <a:p>
            <a:pPr>
              <a:buNone/>
            </a:pPr>
            <a:r>
              <a:rPr lang="en-US" dirty="0" smtClean="0"/>
              <a:t>  'F1FeederApp.services',</a:t>
            </a:r>
          </a:p>
          <a:p>
            <a:pPr>
              <a:buNone/>
            </a:pPr>
            <a:r>
              <a:rPr lang="en-US" dirty="0" smtClean="0"/>
              <a:t>  'F1FeederApp.controllers',</a:t>
            </a:r>
          </a:p>
          <a:p>
            <a:pPr>
              <a:buNone/>
            </a:pPr>
            <a:r>
              <a:rPr lang="en-US" dirty="0" smtClean="0"/>
              <a:t>  '</a:t>
            </a:r>
            <a:r>
              <a:rPr lang="en-US" dirty="0" err="1" smtClean="0"/>
              <a:t>ngRoute</a:t>
            </a:r>
            <a:r>
              <a:rPr lang="en-US" dirty="0" smtClean="0"/>
              <a:t>'</a:t>
            </a:r>
          </a:p>
          <a:p>
            <a:pPr>
              <a:buNone/>
            </a:pPr>
            <a:r>
              <a:rPr lang="en-US" dirty="0" smtClean="0"/>
              <a:t>]).</a:t>
            </a:r>
          </a:p>
          <a:p>
            <a:pPr>
              <a:buNone/>
            </a:pPr>
            <a:r>
              <a:rPr lang="en-US" dirty="0" err="1" smtClean="0"/>
              <a:t>config</a:t>
            </a:r>
            <a:r>
              <a:rPr lang="en-US" dirty="0" smtClean="0"/>
              <a:t>(['$</a:t>
            </a:r>
            <a:r>
              <a:rPr lang="en-US" dirty="0" err="1" smtClean="0"/>
              <a:t>routeProvider</a:t>
            </a:r>
            <a:r>
              <a:rPr lang="en-US" dirty="0" smtClean="0"/>
              <a:t>', function($</a:t>
            </a:r>
            <a:r>
              <a:rPr lang="en-US" dirty="0" err="1" smtClean="0"/>
              <a:t>routeProvider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$</a:t>
            </a:r>
            <a:r>
              <a:rPr lang="en-US" dirty="0" err="1" smtClean="0"/>
              <a:t>routeProvider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when("/drivers", {</a:t>
            </a:r>
            <a:r>
              <a:rPr lang="en-US" dirty="0" err="1" smtClean="0"/>
              <a:t>templateUrl</a:t>
            </a:r>
            <a:r>
              <a:rPr lang="en-US" dirty="0" smtClean="0"/>
              <a:t>: "partials/drivers.html", controller: "</a:t>
            </a:r>
            <a:r>
              <a:rPr lang="en-US" dirty="0" err="1" smtClean="0"/>
              <a:t>driversController</a:t>
            </a:r>
            <a:r>
              <a:rPr lang="en-US" dirty="0" smtClean="0"/>
              <a:t>"}).</a:t>
            </a:r>
          </a:p>
          <a:p>
            <a:pPr>
              <a:buNone/>
            </a:pPr>
            <a:r>
              <a:rPr lang="en-US" dirty="0" smtClean="0"/>
              <a:t>	when("/drivers/:id", {</a:t>
            </a:r>
            <a:r>
              <a:rPr lang="en-US" dirty="0" err="1" smtClean="0"/>
              <a:t>templateUrl</a:t>
            </a:r>
            <a:r>
              <a:rPr lang="en-US" dirty="0" smtClean="0"/>
              <a:t>: "partials/driver.html", controller: "</a:t>
            </a:r>
            <a:r>
              <a:rPr lang="en-US" dirty="0" err="1" smtClean="0"/>
              <a:t>driverController</a:t>
            </a:r>
            <a:r>
              <a:rPr lang="en-US" dirty="0" smtClean="0"/>
              <a:t>"}).</a:t>
            </a:r>
          </a:p>
          <a:p>
            <a:pPr>
              <a:buNone/>
            </a:pPr>
            <a:r>
              <a:rPr lang="en-US" dirty="0" smtClean="0"/>
              <a:t>	otherwise({</a:t>
            </a:r>
            <a:r>
              <a:rPr lang="en-US" dirty="0" err="1" smtClean="0"/>
              <a:t>redirectTo</a:t>
            </a:r>
            <a:r>
              <a:rPr lang="en-US" dirty="0" smtClean="0"/>
              <a:t>: '/drivers'});</a:t>
            </a:r>
          </a:p>
          <a:p>
            <a:pPr>
              <a:buNone/>
            </a:pPr>
            <a:r>
              <a:rPr lang="en-US" dirty="0" smtClean="0"/>
              <a:t>}]);</a:t>
            </a:r>
            <a:endParaRPr lang="en-US" dirty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  &lt;title&gt;F-1 Feeder&lt;/title&gt;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&lt;body </a:t>
            </a:r>
            <a:r>
              <a:rPr lang="en-US" dirty="0" err="1" smtClean="0"/>
              <a:t>ng</a:t>
            </a:r>
            <a:r>
              <a:rPr lang="en-US" dirty="0" smtClean="0"/>
              <a:t>-app="F1FeederApp"&gt;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&lt;</a:t>
            </a:r>
            <a:r>
              <a:rPr lang="en-US" b="1" dirty="0" err="1" smtClean="0"/>
              <a:t>ng</a:t>
            </a:r>
            <a:r>
              <a:rPr lang="en-US" b="1" dirty="0" smtClean="0"/>
              <a:t>-view&gt;&lt;/</a:t>
            </a:r>
            <a:r>
              <a:rPr lang="en-US" b="1" dirty="0" err="1" smtClean="0"/>
              <a:t>ng</a:t>
            </a:r>
            <a:r>
              <a:rPr lang="en-US" b="1" dirty="0" smtClean="0"/>
              <a:t>-view&gt;</a:t>
            </a:r>
          </a:p>
          <a:p>
            <a:pPr>
              <a:buNone/>
            </a:pPr>
            <a:r>
              <a:rPr lang="en-US" dirty="0" smtClean="0"/>
              <a:t>  &lt;script </a:t>
            </a:r>
            <a:r>
              <a:rPr lang="en-US" dirty="0" err="1" smtClean="0"/>
              <a:t>src</a:t>
            </a:r>
            <a:r>
              <a:rPr lang="en-US" dirty="0" smtClean="0"/>
              <a:t>="</a:t>
            </a:r>
            <a:r>
              <a:rPr lang="en-US" dirty="0" err="1" smtClean="0"/>
              <a:t>bower_components</a:t>
            </a:r>
            <a:r>
              <a:rPr lang="en-US" dirty="0" smtClean="0"/>
              <a:t>/angular/angular.js"&gt;&lt;/script&gt;</a:t>
            </a:r>
          </a:p>
          <a:p>
            <a:pPr>
              <a:buNone/>
            </a:pPr>
            <a:r>
              <a:rPr lang="en-US" dirty="0" smtClean="0"/>
              <a:t>  &lt;script </a:t>
            </a:r>
            <a:r>
              <a:rPr lang="en-US" dirty="0" err="1" smtClean="0"/>
              <a:t>src</a:t>
            </a:r>
            <a:r>
              <a:rPr lang="en-US" dirty="0" smtClean="0"/>
              <a:t>="</a:t>
            </a:r>
            <a:r>
              <a:rPr lang="en-US" dirty="0" err="1" smtClean="0"/>
              <a:t>bower_components</a:t>
            </a:r>
            <a:r>
              <a:rPr lang="en-US" dirty="0" smtClean="0"/>
              <a:t>/angular-route/angular-route.js"&gt;&lt;/script&gt;</a:t>
            </a:r>
          </a:p>
          <a:p>
            <a:pPr>
              <a:buNone/>
            </a:pPr>
            <a:r>
              <a:rPr lang="en-US" dirty="0" smtClean="0"/>
              <a:t>  &lt;script </a:t>
            </a:r>
            <a:r>
              <a:rPr lang="en-US" dirty="0" err="1" smtClean="0"/>
              <a:t>src</a:t>
            </a:r>
            <a:r>
              <a:rPr lang="en-US" dirty="0" smtClean="0"/>
              <a:t>="</a:t>
            </a:r>
            <a:r>
              <a:rPr lang="en-US" dirty="0" err="1" smtClean="0"/>
              <a:t>js</a:t>
            </a:r>
            <a:r>
              <a:rPr lang="en-US" dirty="0" smtClean="0"/>
              <a:t>/app.js"&gt;&lt;/script&gt;</a:t>
            </a:r>
          </a:p>
          <a:p>
            <a:pPr>
              <a:buNone/>
            </a:pPr>
            <a:r>
              <a:rPr lang="en-US" dirty="0" smtClean="0"/>
              <a:t>  &lt;script </a:t>
            </a:r>
            <a:r>
              <a:rPr lang="en-US" dirty="0" err="1" smtClean="0"/>
              <a:t>src</a:t>
            </a:r>
            <a:r>
              <a:rPr lang="en-US" dirty="0" smtClean="0"/>
              <a:t>="</a:t>
            </a:r>
            <a:r>
              <a:rPr lang="en-US" dirty="0" err="1" smtClean="0"/>
              <a:t>js</a:t>
            </a:r>
            <a:r>
              <a:rPr lang="en-US" dirty="0" smtClean="0"/>
              <a:t>/services.js"&gt;&lt;/script&gt;</a:t>
            </a:r>
          </a:p>
          <a:p>
            <a:pPr>
              <a:buNone/>
            </a:pPr>
            <a:r>
              <a:rPr lang="en-US" dirty="0" smtClean="0"/>
              <a:t>  &lt;script </a:t>
            </a:r>
            <a:r>
              <a:rPr lang="en-US" dirty="0" err="1" smtClean="0"/>
              <a:t>src</a:t>
            </a:r>
            <a:r>
              <a:rPr lang="en-US" dirty="0" smtClean="0"/>
              <a:t>="</a:t>
            </a:r>
            <a:r>
              <a:rPr lang="en-US" dirty="0" err="1" smtClean="0"/>
              <a:t>js</a:t>
            </a:r>
            <a:r>
              <a:rPr lang="en-US" dirty="0" smtClean="0"/>
              <a:t>/controllers.js"&gt;&lt;/script&gt;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</a:t>
            </a:r>
            <a:r>
              <a:rPr lang="en-US" dirty="0" err="1" smtClean="0"/>
              <a:t>AngularJS</a:t>
            </a:r>
            <a:r>
              <a:rPr lang="en-US" dirty="0" smtClean="0"/>
              <a:t>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Dependency Injection </a:t>
            </a:r>
          </a:p>
          <a:p>
            <a:r>
              <a:rPr lang="en-US" dirty="0" smtClean="0"/>
              <a:t>Modularity</a:t>
            </a:r>
          </a:p>
          <a:p>
            <a:r>
              <a:rPr lang="en-US" dirty="0" smtClean="0"/>
              <a:t>Digesting</a:t>
            </a:r>
          </a:p>
          <a:p>
            <a:r>
              <a:rPr lang="en-US" dirty="0" smtClean="0"/>
              <a:t>Scope</a:t>
            </a:r>
          </a:p>
          <a:p>
            <a:r>
              <a:rPr lang="en-US" dirty="0" smtClean="0"/>
              <a:t>Handling SEO</a:t>
            </a:r>
          </a:p>
          <a:p>
            <a:r>
              <a:rPr lang="en-US" dirty="0" smtClean="0"/>
              <a:t>End to End Testing</a:t>
            </a:r>
          </a:p>
          <a:p>
            <a:r>
              <a:rPr lang="en-US" dirty="0" smtClean="0"/>
              <a:t>Promises</a:t>
            </a:r>
          </a:p>
          <a:p>
            <a:r>
              <a:rPr lang="en-US" dirty="0" smtClean="0"/>
              <a:t>Localization</a:t>
            </a:r>
          </a:p>
          <a:p>
            <a:r>
              <a:rPr lang="en-US" dirty="0" smtClean="0"/>
              <a:t>Filters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https://angularjs.org/</a:t>
            </a:r>
            <a:endParaRPr lang="en-US" dirty="0" smtClean="0"/>
          </a:p>
          <a:p>
            <a:r>
              <a:rPr lang="en-US" dirty="0" smtClean="0"/>
              <a:t>http://campus.codeschool.com/courses/shaping-up-with-angular-js/contents</a:t>
            </a:r>
          </a:p>
          <a:p>
            <a:r>
              <a:rPr lang="en-US" dirty="0" smtClean="0"/>
              <a:t>http://www.toptal.com/angular-js/a-step-by-step-guide-to-your-first-angularjs-app</a:t>
            </a:r>
          </a:p>
          <a:p>
            <a:r>
              <a:rPr lang="en-US" dirty="0" smtClean="0"/>
              <a:t>https://github.com/raonibr/f1feeder-part1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62484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Authoring XML Data Islands (cont’d)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Example: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    &lt;</a:t>
            </a:r>
            <a:r>
              <a:rPr lang="en-US" sz="2800" smtClean="0">
                <a:solidFill>
                  <a:srgbClr val="F3975F"/>
                </a:solidFill>
              </a:rPr>
              <a:t>XML ID=“XMLID”</a:t>
            </a:r>
            <a:r>
              <a:rPr lang="en-US" sz="2800" smtClean="0"/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          &lt;</a:t>
            </a:r>
            <a:r>
              <a:rPr lang="en-US" sz="2800" smtClean="0">
                <a:solidFill>
                  <a:srgbClr val="F3975F"/>
                </a:solidFill>
              </a:rPr>
              <a:t>customer</a:t>
            </a:r>
            <a:r>
              <a:rPr lang="en-US" sz="2800" smtClean="0"/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                  &lt;</a:t>
            </a:r>
            <a:r>
              <a:rPr lang="en-US" sz="2800" smtClean="0">
                <a:solidFill>
                  <a:srgbClr val="F3975F"/>
                </a:solidFill>
              </a:rPr>
              <a:t>name</a:t>
            </a:r>
            <a:r>
              <a:rPr lang="en-US" sz="2800" smtClean="0"/>
              <a:t>&gt; Mark Hanson &lt;</a:t>
            </a:r>
            <a:r>
              <a:rPr lang="en-US" sz="2800" smtClean="0">
                <a:solidFill>
                  <a:srgbClr val="F3975F"/>
                </a:solidFill>
              </a:rPr>
              <a:t>/name</a:t>
            </a:r>
            <a:r>
              <a:rPr lang="en-US" sz="2800" smtClean="0"/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                  &lt;</a:t>
            </a:r>
            <a:r>
              <a:rPr lang="en-US" sz="2800" smtClean="0">
                <a:solidFill>
                  <a:srgbClr val="F3975F"/>
                </a:solidFill>
              </a:rPr>
              <a:t>custID</a:t>
            </a:r>
            <a:r>
              <a:rPr lang="en-US" sz="2800" smtClean="0"/>
              <a:t>&gt; 29085 &lt;</a:t>
            </a:r>
            <a:r>
              <a:rPr lang="en-US" sz="2800" smtClean="0">
                <a:solidFill>
                  <a:srgbClr val="F3975F"/>
                </a:solidFill>
              </a:rPr>
              <a:t>/custID</a:t>
            </a:r>
            <a:r>
              <a:rPr lang="en-US" sz="2800" smtClean="0"/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          &lt;</a:t>
            </a:r>
            <a:r>
              <a:rPr lang="en-US" sz="2800" smtClean="0">
                <a:solidFill>
                  <a:srgbClr val="F3975F"/>
                </a:solidFill>
              </a:rPr>
              <a:t>/customer</a:t>
            </a:r>
            <a:r>
              <a:rPr lang="en-US" sz="2800" smtClean="0"/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    &lt;</a:t>
            </a:r>
            <a:r>
              <a:rPr lang="en-US" sz="2800" smtClean="0">
                <a:solidFill>
                  <a:srgbClr val="F3975F"/>
                </a:solidFill>
              </a:rPr>
              <a:t>/XML</a:t>
            </a:r>
            <a:r>
              <a:rPr lang="en-US" sz="2800" smtClean="0"/>
              <a:t>&gt;</a:t>
            </a:r>
          </a:p>
        </p:txBody>
      </p:sp>
      <p:pic>
        <p:nvPicPr>
          <p:cNvPr id="14340" name="Picture 5" descr="Z:\IEOR 215\xml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152400"/>
            <a:ext cx="152400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57200"/>
            <a:ext cx="62484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Document Type Definitions (DTD)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An XML document may have an optional DTD.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DTD serves as grammar for the underlying XML document, and it is part of XML language.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DTDs are somewhat unsatisfactory, but no consensus exists so far beyond the basic DTDs.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DTD has the form: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      &lt;!DOCTYPE name [markupdeclaration]&gt;</a:t>
            </a:r>
          </a:p>
        </p:txBody>
      </p:sp>
      <p:pic>
        <p:nvPicPr>
          <p:cNvPr id="15364" name="Picture 4" descr="Z:\IEOR 215\xml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152400"/>
            <a:ext cx="152400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DTD (cont’d)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Consider an XML document: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 &lt;</a:t>
            </a:r>
            <a:r>
              <a:rPr lang="en-US" sz="2800" smtClean="0">
                <a:solidFill>
                  <a:srgbClr val="F3975F"/>
                </a:solidFill>
              </a:rPr>
              <a:t>db</a:t>
            </a:r>
            <a:r>
              <a:rPr lang="en-US" sz="2800" smtClean="0"/>
              <a:t>&gt;&lt;</a:t>
            </a:r>
            <a:r>
              <a:rPr lang="en-US" sz="2800" smtClean="0">
                <a:solidFill>
                  <a:srgbClr val="F3975F"/>
                </a:solidFill>
              </a:rPr>
              <a:t>person</a:t>
            </a:r>
            <a:r>
              <a:rPr lang="en-US" sz="2800" smtClean="0"/>
              <a:t>&gt;&lt;</a:t>
            </a:r>
            <a:r>
              <a:rPr lang="en-US" sz="2800" smtClean="0">
                <a:solidFill>
                  <a:srgbClr val="F3975F"/>
                </a:solidFill>
              </a:rPr>
              <a:t>name</a:t>
            </a:r>
            <a:r>
              <a:rPr lang="en-US" sz="2800" smtClean="0"/>
              <a:t>&gt;Alan&lt;</a:t>
            </a:r>
            <a:r>
              <a:rPr lang="en-US" sz="2800" smtClean="0">
                <a:solidFill>
                  <a:srgbClr val="F3975F"/>
                </a:solidFill>
              </a:rPr>
              <a:t>/name</a:t>
            </a:r>
            <a:r>
              <a:rPr lang="en-US" sz="2800" smtClean="0"/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                         &lt;</a:t>
            </a:r>
            <a:r>
              <a:rPr lang="en-US" sz="2800" smtClean="0">
                <a:solidFill>
                  <a:srgbClr val="F3975F"/>
                </a:solidFill>
              </a:rPr>
              <a:t>age</a:t>
            </a:r>
            <a:r>
              <a:rPr lang="en-US" sz="2800" smtClean="0"/>
              <a:t>&gt;42&lt;</a:t>
            </a:r>
            <a:r>
              <a:rPr lang="en-US" sz="2800" smtClean="0">
                <a:solidFill>
                  <a:srgbClr val="F3975F"/>
                </a:solidFill>
              </a:rPr>
              <a:t>/age</a:t>
            </a:r>
            <a:r>
              <a:rPr lang="en-US" sz="2800" smtClean="0"/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                         &lt;</a:t>
            </a:r>
            <a:r>
              <a:rPr lang="en-US" sz="2800" smtClean="0">
                <a:solidFill>
                  <a:srgbClr val="F3975F"/>
                </a:solidFill>
              </a:rPr>
              <a:t>email</a:t>
            </a:r>
            <a:r>
              <a:rPr lang="en-US" sz="2800" smtClean="0"/>
              <a:t>&gt;agb@usa.net &lt;</a:t>
            </a:r>
            <a:r>
              <a:rPr lang="en-US" sz="2800" smtClean="0">
                <a:solidFill>
                  <a:srgbClr val="F3975F"/>
                </a:solidFill>
              </a:rPr>
              <a:t>/email</a:t>
            </a:r>
            <a:r>
              <a:rPr lang="en-US" sz="2800" smtClean="0"/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          &lt;</a:t>
            </a:r>
            <a:r>
              <a:rPr lang="en-US" sz="2800" smtClean="0">
                <a:solidFill>
                  <a:srgbClr val="F3975F"/>
                </a:solidFill>
              </a:rPr>
              <a:t>/person</a:t>
            </a:r>
            <a:r>
              <a:rPr lang="en-US" sz="2800" smtClean="0"/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          &lt;</a:t>
            </a:r>
            <a:r>
              <a:rPr lang="en-US" sz="2800" smtClean="0">
                <a:solidFill>
                  <a:srgbClr val="F3975F"/>
                </a:solidFill>
              </a:rPr>
              <a:t>person</a:t>
            </a:r>
            <a:r>
              <a:rPr lang="en-US" sz="2800" smtClean="0"/>
              <a:t>&gt;………&lt;</a:t>
            </a:r>
            <a:r>
              <a:rPr lang="en-US" sz="2800" smtClean="0">
                <a:solidFill>
                  <a:srgbClr val="F3975F"/>
                </a:solidFill>
              </a:rPr>
              <a:t>/person</a:t>
            </a:r>
            <a:r>
              <a:rPr lang="en-US" sz="2800" smtClean="0"/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          ……….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 &lt;</a:t>
            </a:r>
            <a:r>
              <a:rPr lang="en-US" sz="2800" smtClean="0">
                <a:solidFill>
                  <a:srgbClr val="F3975F"/>
                </a:solidFill>
              </a:rPr>
              <a:t>/db</a:t>
            </a:r>
            <a:r>
              <a:rPr lang="en-US" sz="2800" smtClean="0"/>
              <a:t>&gt;</a:t>
            </a:r>
          </a:p>
        </p:txBody>
      </p:sp>
      <p:pic>
        <p:nvPicPr>
          <p:cNvPr id="16388" name="Picture 5" descr="Z:\IEOR 215\xml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152400"/>
            <a:ext cx="152400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DTD (cont’d)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3581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DTD for it might be: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   &lt;!DOCTYPE db [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       &lt;!ELEMENT db (person*)&gt;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       &lt;!ELEMENT person (name, age, email)&gt;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       &lt;!ELEMENT name (#PCDATA)&gt;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       &lt;!ELEMENT age (#PCDATA)&gt;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       &lt;!ELEMENT email (#PCDATA)&gt;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    ]&gt;</a:t>
            </a:r>
          </a:p>
        </p:txBody>
      </p:sp>
      <p:pic>
        <p:nvPicPr>
          <p:cNvPr id="17412" name="Picture 4" descr="Z:\IEOR 215\xml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152400"/>
            <a:ext cx="152400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DTD (cont’d)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Occurrence Indicator:</a:t>
            </a:r>
          </a:p>
        </p:txBody>
      </p:sp>
      <p:graphicFrame>
        <p:nvGraphicFramePr>
          <p:cNvPr id="18484" name="Group 52"/>
          <p:cNvGraphicFramePr>
            <a:graphicFrameLocks noGrp="1"/>
          </p:cNvGraphicFramePr>
          <p:nvPr>
            <p:ph type="tbl" idx="1"/>
          </p:nvPr>
        </p:nvGraphicFramePr>
        <p:xfrm>
          <a:off x="838200" y="1676400"/>
          <a:ext cx="7620000" cy="4361816"/>
        </p:xfrm>
        <a:graphic>
          <a:graphicData uri="http://schemas.openxmlformats.org/drawingml/2006/table">
            <a:tbl>
              <a:tblPr/>
              <a:tblGrid>
                <a:gridCol w="2540000"/>
                <a:gridCol w="2540000"/>
                <a:gridCol w="2540000"/>
              </a:tblGrid>
              <a:tr h="795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Indicator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Occurrence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95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(no indicator)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Required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One and only 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Optional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None or 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5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Optional, repeatable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None, one, or more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Required, repeatable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One or more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8461" name="Picture 26" descr="Z:\IEOR 215\xml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152400"/>
            <a:ext cx="152400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XML Query Languages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first XML query languages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LOREL (Stanford)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XQL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Several other query languages have been developed (e.g. UNQL, XPath)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XML-QL considered by W3C for standardization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Currently W3C is considering and working on  a new query language: XQuery</a:t>
            </a:r>
          </a:p>
        </p:txBody>
      </p:sp>
      <p:pic>
        <p:nvPicPr>
          <p:cNvPr id="19460" name="Picture 4" descr="Z:\IEOR 215\xml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152400"/>
            <a:ext cx="152400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 Query Language for </a:t>
            </a:r>
            <a:br>
              <a:rPr lang="en-US" b="1" smtClean="0"/>
            </a:br>
            <a:r>
              <a:rPr lang="en-US" b="1" smtClean="0"/>
              <a:t>XML: XML-QL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3581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Developed at AT&amp;T labs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To extract data from the input XML data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Has variables to which data is bound and templates which show how the output XML data is to be constructed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Uses the XML syntax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Based on a where/construct syntax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i="1" dirty="0" smtClean="0"/>
              <a:t>Where</a:t>
            </a:r>
            <a:r>
              <a:rPr lang="en-US" dirty="0" smtClean="0"/>
              <a:t> combines </a:t>
            </a:r>
            <a:r>
              <a:rPr lang="en-US" b="1" i="1" dirty="0" smtClean="0"/>
              <a:t>from</a:t>
            </a:r>
            <a:r>
              <a:rPr lang="en-US" i="1" dirty="0" smtClean="0"/>
              <a:t> </a:t>
            </a:r>
            <a:r>
              <a:rPr lang="en-US" dirty="0" smtClean="0"/>
              <a:t>and</a:t>
            </a:r>
            <a:r>
              <a:rPr lang="en-US" i="1" dirty="0" smtClean="0"/>
              <a:t> </a:t>
            </a:r>
            <a:r>
              <a:rPr lang="en-US" b="1" i="1" dirty="0" smtClean="0"/>
              <a:t>where</a:t>
            </a:r>
            <a:r>
              <a:rPr lang="en-US" dirty="0" smtClean="0"/>
              <a:t> parts of SQL</a:t>
            </a:r>
            <a:endParaRPr lang="en-US" b="1" i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b="1" i="1" dirty="0" smtClean="0"/>
              <a:t>Construct</a:t>
            </a:r>
            <a:r>
              <a:rPr lang="en-US" dirty="0" smtClean="0"/>
              <a:t> corresponds to SQL’s </a:t>
            </a:r>
            <a:r>
              <a:rPr lang="en-US" b="1" i="1" dirty="0" smtClean="0"/>
              <a:t>select 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</p:txBody>
      </p:sp>
      <p:pic>
        <p:nvPicPr>
          <p:cNvPr id="20484" name="Picture 4" descr="Z:\IEOR 215\xml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152400"/>
            <a:ext cx="152400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5DA468-F546-4D37-A4DC-4BE3FF11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1" y="228600"/>
            <a:ext cx="7886700" cy="603770"/>
          </a:xfrm>
        </p:spPr>
        <p:txBody>
          <a:bodyPr/>
          <a:lstStyle/>
          <a:p>
            <a:pPr lvl="2"/>
            <a:r>
              <a:rPr lang="en-IN" sz="2400" u="sng" dirty="0" smtClean="0">
                <a:solidFill>
                  <a:srgbClr val="FF0000"/>
                </a:solidFill>
              </a:rPr>
              <a:t>MODULE 2</a:t>
            </a:r>
            <a:endParaRPr lang="en-IN" sz="2400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4A5F1A-F56E-4565-9D8E-CF86D9F49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40331"/>
            <a:ext cx="9144000" cy="433251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Data interchange formats: XML, XML basics; XML Schema; Types, Sample program for XML, Overview of </a:t>
            </a:r>
            <a:r>
              <a:rPr lang="en-US" sz="2000" dirty="0" err="1" smtClean="0"/>
              <a:t>JQuery</a:t>
            </a:r>
            <a:r>
              <a:rPr lang="en-US" sz="2000" dirty="0" smtClean="0"/>
              <a:t>, </a:t>
            </a:r>
            <a:r>
              <a:rPr lang="en-US" sz="2000" dirty="0" err="1" smtClean="0"/>
              <a:t>JQuery</a:t>
            </a:r>
            <a:r>
              <a:rPr lang="en-US" sz="2000" dirty="0" smtClean="0"/>
              <a:t> example, Overview Angular JS</a:t>
            </a:r>
          </a:p>
          <a:p>
            <a:pPr algn="just">
              <a:lnSpc>
                <a:spcPct val="150000"/>
              </a:lnSpc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667651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XML-QL Query: Example 1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Retrieve all authors of books published by Morgan Kaufmann: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	where &lt;</a:t>
            </a:r>
            <a:r>
              <a:rPr lang="en-US" sz="2400" dirty="0" smtClean="0">
                <a:solidFill>
                  <a:srgbClr val="F3975F"/>
                </a:solidFill>
              </a:rPr>
              <a:t>book</a:t>
            </a:r>
            <a:r>
              <a:rPr lang="en-US" sz="2400" dirty="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                   &lt;</a:t>
            </a:r>
            <a:r>
              <a:rPr lang="en-US" sz="2400" dirty="0" smtClean="0">
                <a:solidFill>
                  <a:srgbClr val="F3975F"/>
                </a:solidFill>
              </a:rPr>
              <a:t>publisher</a:t>
            </a:r>
            <a:r>
              <a:rPr lang="en-US" sz="2400" dirty="0" smtClean="0"/>
              <a:t>&gt;&lt;</a:t>
            </a:r>
            <a:r>
              <a:rPr lang="en-US" sz="2400" dirty="0" smtClean="0">
                <a:solidFill>
                  <a:srgbClr val="F3975F"/>
                </a:solidFill>
              </a:rPr>
              <a:t>name</a:t>
            </a:r>
            <a:r>
              <a:rPr lang="en-US" sz="2400" dirty="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                     Morgan Kaufmann 	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                   &lt;</a:t>
            </a:r>
            <a:r>
              <a:rPr lang="en-US" sz="2400" dirty="0" smtClean="0">
                <a:solidFill>
                  <a:srgbClr val="F3975F"/>
                </a:solidFill>
              </a:rPr>
              <a:t>/name</a:t>
            </a:r>
            <a:r>
              <a:rPr lang="en-US" sz="2400" dirty="0" smtClean="0"/>
              <a:t>&gt;   &lt;</a:t>
            </a:r>
            <a:r>
              <a:rPr lang="en-US" sz="2400" dirty="0" smtClean="0">
                <a:solidFill>
                  <a:srgbClr val="F3975F"/>
                </a:solidFill>
              </a:rPr>
              <a:t>/publisher</a:t>
            </a:r>
            <a:r>
              <a:rPr lang="en-US" sz="2400" dirty="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		        &lt;</a:t>
            </a:r>
            <a:r>
              <a:rPr lang="en-US" sz="2400" dirty="0" smtClean="0">
                <a:solidFill>
                  <a:srgbClr val="F3975F"/>
                </a:solidFill>
              </a:rPr>
              <a:t>title</a:t>
            </a:r>
            <a:r>
              <a:rPr lang="en-US" sz="2400" dirty="0" smtClean="0"/>
              <a:t>&gt;     $T  &lt;</a:t>
            </a:r>
            <a:r>
              <a:rPr lang="en-US" sz="2400" dirty="0" smtClean="0">
                <a:solidFill>
                  <a:srgbClr val="F3975F"/>
                </a:solidFill>
              </a:rPr>
              <a:t>/title</a:t>
            </a:r>
            <a:r>
              <a:rPr lang="en-US" sz="2400" dirty="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		        &lt;</a:t>
            </a:r>
            <a:r>
              <a:rPr lang="en-US" sz="2400" dirty="0" smtClean="0">
                <a:solidFill>
                  <a:srgbClr val="F3975F"/>
                </a:solidFill>
              </a:rPr>
              <a:t>author</a:t>
            </a:r>
            <a:r>
              <a:rPr lang="en-US" sz="2400" dirty="0" smtClean="0"/>
              <a:t>&gt; $A  &lt;</a:t>
            </a:r>
            <a:r>
              <a:rPr lang="en-US" sz="2400" dirty="0" smtClean="0">
                <a:solidFill>
                  <a:srgbClr val="F3975F"/>
                </a:solidFill>
              </a:rPr>
              <a:t>/author</a:t>
            </a:r>
            <a:r>
              <a:rPr lang="en-US" sz="2400" dirty="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	       &lt;</a:t>
            </a:r>
            <a:r>
              <a:rPr lang="en-US" sz="2400" dirty="0" smtClean="0">
                <a:solidFill>
                  <a:srgbClr val="F3975F"/>
                </a:solidFill>
              </a:rPr>
              <a:t>/book</a:t>
            </a:r>
            <a:r>
              <a:rPr lang="en-US" sz="2400" dirty="0" smtClean="0"/>
              <a:t>&gt; in “www.a.b.c/bib.xml”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	construct &lt;result&gt; $A &lt;/result&gt;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838200"/>
          </a:xfrm>
        </p:spPr>
        <p:txBody>
          <a:bodyPr/>
          <a:lstStyle/>
          <a:p>
            <a:pPr eaLnBrk="1" hangingPunct="1"/>
            <a:r>
              <a:rPr lang="en-US" b="1" smtClean="0"/>
              <a:t>XML-QL Query: Example 2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8229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XML-QL query asking for all bookstores that sell </a:t>
            </a:r>
            <a:r>
              <a:rPr lang="en-US" sz="2800" i="1" dirty="0" smtClean="0"/>
              <a:t>The Java Programming Language </a:t>
            </a:r>
            <a:r>
              <a:rPr lang="en-US" sz="2800" dirty="0" smtClean="0"/>
              <a:t>for under $25: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where &lt;</a:t>
            </a:r>
            <a:r>
              <a:rPr lang="en-US" sz="2400" dirty="0" smtClean="0">
                <a:solidFill>
                  <a:srgbClr val="F3975F"/>
                </a:solidFill>
              </a:rPr>
              <a:t>store</a:t>
            </a:r>
            <a:r>
              <a:rPr lang="en-US" sz="2400" dirty="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		    &lt;</a:t>
            </a:r>
            <a:r>
              <a:rPr lang="en-US" sz="2400" dirty="0" smtClean="0">
                <a:solidFill>
                  <a:srgbClr val="F3975F"/>
                </a:solidFill>
              </a:rPr>
              <a:t>name</a:t>
            </a:r>
            <a:r>
              <a:rPr lang="en-US" sz="2400" dirty="0" smtClean="0"/>
              <a:t>&gt; $N &lt;</a:t>
            </a:r>
            <a:r>
              <a:rPr lang="en-US" sz="2400" dirty="0" smtClean="0">
                <a:solidFill>
                  <a:srgbClr val="F3975F"/>
                </a:solidFill>
              </a:rPr>
              <a:t>/name</a:t>
            </a:r>
            <a:r>
              <a:rPr lang="en-US" sz="2400" dirty="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		    &lt;</a:t>
            </a:r>
            <a:r>
              <a:rPr lang="en-US" sz="2400" dirty="0" smtClean="0">
                <a:solidFill>
                  <a:srgbClr val="F3975F"/>
                </a:solidFill>
              </a:rPr>
              <a:t>book</a:t>
            </a:r>
            <a:r>
              <a:rPr lang="en-US" sz="2400" dirty="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		    &lt;</a:t>
            </a:r>
            <a:r>
              <a:rPr lang="en-US" sz="2400" dirty="0" smtClean="0">
                <a:solidFill>
                  <a:srgbClr val="F3975F"/>
                </a:solidFill>
              </a:rPr>
              <a:t>title</a:t>
            </a:r>
            <a:r>
              <a:rPr lang="en-US" sz="2400" dirty="0" smtClean="0"/>
              <a:t>&gt; The Java Programming Language  &lt;</a:t>
            </a:r>
            <a:r>
              <a:rPr lang="en-US" sz="2400" dirty="0" smtClean="0">
                <a:solidFill>
                  <a:srgbClr val="F3975F"/>
                </a:solidFill>
              </a:rPr>
              <a:t>/title</a:t>
            </a:r>
            <a:r>
              <a:rPr lang="en-US" sz="2400" dirty="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		    &lt;</a:t>
            </a:r>
            <a:r>
              <a:rPr lang="en-US" sz="2400" dirty="0" smtClean="0">
                <a:solidFill>
                  <a:srgbClr val="F3975F"/>
                </a:solidFill>
              </a:rPr>
              <a:t>price</a:t>
            </a:r>
            <a:r>
              <a:rPr lang="en-US" sz="2400" dirty="0" smtClean="0"/>
              <a:t>&gt; $P &lt;</a:t>
            </a:r>
            <a:r>
              <a:rPr lang="en-US" sz="2400" dirty="0" smtClean="0">
                <a:solidFill>
                  <a:srgbClr val="F3975F"/>
                </a:solidFill>
              </a:rPr>
              <a:t>/price</a:t>
            </a:r>
            <a:r>
              <a:rPr lang="en-US" sz="2400" dirty="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		    &lt;</a:t>
            </a:r>
            <a:r>
              <a:rPr lang="en-US" sz="2400" dirty="0" smtClean="0">
                <a:solidFill>
                  <a:srgbClr val="F3975F"/>
                </a:solidFill>
              </a:rPr>
              <a:t>/book</a:t>
            </a:r>
            <a:r>
              <a:rPr lang="en-US" sz="2400" dirty="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		&lt;</a:t>
            </a:r>
            <a:r>
              <a:rPr lang="en-US" sz="2400" dirty="0" smtClean="0">
                <a:solidFill>
                  <a:srgbClr val="F3975F"/>
                </a:solidFill>
              </a:rPr>
              <a:t>/store</a:t>
            </a:r>
            <a:r>
              <a:rPr lang="en-US" sz="2400" dirty="0" smtClean="0"/>
              <a:t>&gt; in “www.store/bib.xml”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		 $P &lt; 25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construct &lt;</a:t>
            </a:r>
            <a:r>
              <a:rPr lang="en-US" sz="2400" dirty="0" smtClean="0">
                <a:solidFill>
                  <a:srgbClr val="F3975F"/>
                </a:solidFill>
              </a:rPr>
              <a:t>result</a:t>
            </a:r>
            <a:r>
              <a:rPr lang="en-US" sz="2400" dirty="0" smtClean="0"/>
              <a:t>&gt; $N &lt;</a:t>
            </a:r>
            <a:r>
              <a:rPr lang="en-US" sz="2400" dirty="0" smtClean="0">
                <a:solidFill>
                  <a:srgbClr val="F3975F"/>
                </a:solidFill>
              </a:rPr>
              <a:t>/result</a:t>
            </a:r>
            <a:r>
              <a:rPr lang="en-US" sz="2400" dirty="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Semistructured Data and Mediators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Semistructured data is often encountered in data exchange and integration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At the sources the data may be structured (e.g. from relational databases)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We model the data as semistructured to facilitate exchange and integration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Users see an integrated semistructured view that they can query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Queries are eventually reformulated into queries over the structured resources (e.g. SQL)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Only results need to be materialized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smtClean="0"/>
          </a:p>
        </p:txBody>
      </p:sp>
      <p:pic>
        <p:nvPicPr>
          <p:cNvPr id="23556" name="Picture 4" descr="Z:\IEOR 215\xml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152400"/>
            <a:ext cx="152400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1066800"/>
          </a:xfrm>
        </p:spPr>
        <p:txBody>
          <a:bodyPr/>
          <a:lstStyle/>
          <a:p>
            <a:pPr eaLnBrk="1" hangingPunct="1"/>
            <a:r>
              <a:rPr lang="en-US" b="1" smtClean="0"/>
              <a:t>What is a </a:t>
            </a:r>
            <a:r>
              <a:rPr lang="en-US" b="1" i="1" smtClean="0"/>
              <a:t>mediator </a:t>
            </a:r>
            <a:r>
              <a:rPr lang="en-US" b="1" smtClean="0"/>
              <a:t>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7772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A complex software component that integrates and transforms data from one or several sources using a declarative specification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Two main contexts: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Data conversion: converts data between two different models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e.g. by translating data from a relational database into XML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Data integration: integrates data from different sources into a common view</a:t>
            </a:r>
          </a:p>
        </p:txBody>
      </p:sp>
      <p:pic>
        <p:nvPicPr>
          <p:cNvPr id="24580" name="Picture 4" descr="Z:\IEOR 215\xml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152400"/>
            <a:ext cx="152400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80772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Converting Relational Database to XML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924800" cy="26908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u="sng" smtClean="0"/>
              <a:t>Example:</a:t>
            </a:r>
            <a:r>
              <a:rPr lang="en-US" sz="2400" smtClean="0"/>
              <a:t> Export the following data into XML and group books by store</a:t>
            </a:r>
          </a:p>
          <a:p>
            <a:pPr eaLnBrk="1" hangingPunct="1"/>
            <a:r>
              <a:rPr lang="en-US" sz="2400" u="sng" smtClean="0"/>
              <a:t>Relational Database: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Store (</a:t>
            </a:r>
            <a:r>
              <a:rPr lang="en-US" sz="2400" u="sng" smtClean="0"/>
              <a:t>sid</a:t>
            </a:r>
            <a:r>
              <a:rPr lang="en-US" sz="2400" smtClean="0"/>
              <a:t>, name, phone)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Book (</a:t>
            </a:r>
            <a:r>
              <a:rPr lang="en-US" sz="2400" u="sng" smtClean="0"/>
              <a:t>bid</a:t>
            </a:r>
            <a:r>
              <a:rPr lang="en-US" sz="2400" smtClean="0"/>
              <a:t>, title, authors)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StoreBook (</a:t>
            </a:r>
            <a:r>
              <a:rPr lang="en-US" sz="2400" u="sng" smtClean="0"/>
              <a:t>sid </a:t>
            </a:r>
            <a:r>
              <a:rPr lang="en-US" sz="2400" smtClean="0"/>
              <a:t>, </a:t>
            </a:r>
            <a:r>
              <a:rPr lang="en-US" sz="2400" u="sng" smtClean="0"/>
              <a:t>bid</a:t>
            </a:r>
            <a:r>
              <a:rPr lang="en-US" sz="2400" smtClean="0"/>
              <a:t>, price, stock)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90600" y="4343400"/>
            <a:ext cx="7772400" cy="2286000"/>
            <a:chOff x="96" y="2448"/>
            <a:chExt cx="5568" cy="1728"/>
          </a:xfrm>
        </p:grpSpPr>
        <p:sp>
          <p:nvSpPr>
            <p:cNvPr id="25606" name="Rectangle 5"/>
            <p:cNvSpPr>
              <a:spLocks noChangeArrowheads="1"/>
            </p:cNvSpPr>
            <p:nvPr/>
          </p:nvSpPr>
          <p:spPr bwMode="auto">
            <a:xfrm>
              <a:off x="864" y="2928"/>
              <a:ext cx="960" cy="6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Store</a:t>
              </a:r>
            </a:p>
          </p:txBody>
        </p: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3840" y="2928"/>
              <a:ext cx="960" cy="6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Book</a:t>
              </a:r>
            </a:p>
          </p:txBody>
        </p:sp>
        <p:sp>
          <p:nvSpPr>
            <p:cNvPr id="25608" name="AutoShape 7"/>
            <p:cNvSpPr>
              <a:spLocks noChangeArrowheads="1"/>
            </p:cNvSpPr>
            <p:nvPr/>
          </p:nvSpPr>
          <p:spPr bwMode="auto">
            <a:xfrm>
              <a:off x="2400" y="2784"/>
              <a:ext cx="1008" cy="1008"/>
            </a:xfrm>
            <a:prstGeom prst="diamond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StoreBook</a:t>
              </a:r>
            </a:p>
          </p:txBody>
        </p:sp>
        <p:sp>
          <p:nvSpPr>
            <p:cNvPr id="25609" name="Line 8"/>
            <p:cNvSpPr>
              <a:spLocks noChangeShapeType="1"/>
            </p:cNvSpPr>
            <p:nvPr/>
          </p:nvSpPr>
          <p:spPr bwMode="auto">
            <a:xfrm flipV="1">
              <a:off x="1824" y="3264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0" name="Line 9"/>
            <p:cNvSpPr>
              <a:spLocks noChangeShapeType="1"/>
            </p:cNvSpPr>
            <p:nvPr/>
          </p:nvSpPr>
          <p:spPr bwMode="auto">
            <a:xfrm>
              <a:off x="3408" y="3264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1" name="Oval 10"/>
            <p:cNvSpPr>
              <a:spLocks noChangeArrowheads="1"/>
            </p:cNvSpPr>
            <p:nvPr/>
          </p:nvSpPr>
          <p:spPr bwMode="auto">
            <a:xfrm>
              <a:off x="432" y="3792"/>
              <a:ext cx="672" cy="3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phone</a:t>
              </a:r>
            </a:p>
          </p:txBody>
        </p:sp>
        <p:sp>
          <p:nvSpPr>
            <p:cNvPr id="25612" name="Oval 11"/>
            <p:cNvSpPr>
              <a:spLocks noChangeArrowheads="1"/>
            </p:cNvSpPr>
            <p:nvPr/>
          </p:nvSpPr>
          <p:spPr bwMode="auto">
            <a:xfrm>
              <a:off x="4992" y="3072"/>
              <a:ext cx="672" cy="3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authors</a:t>
              </a:r>
            </a:p>
          </p:txBody>
        </p:sp>
        <p:sp>
          <p:nvSpPr>
            <p:cNvPr id="25613" name="Oval 12"/>
            <p:cNvSpPr>
              <a:spLocks noChangeArrowheads="1"/>
            </p:cNvSpPr>
            <p:nvPr/>
          </p:nvSpPr>
          <p:spPr bwMode="auto">
            <a:xfrm>
              <a:off x="4560" y="3744"/>
              <a:ext cx="672" cy="3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u="sng">
                  <a:latin typeface="Arial" charset="0"/>
                </a:rPr>
                <a:t>bid</a:t>
              </a:r>
            </a:p>
          </p:txBody>
        </p:sp>
        <p:sp>
          <p:nvSpPr>
            <p:cNvPr id="25614" name="Oval 13"/>
            <p:cNvSpPr>
              <a:spLocks noChangeArrowheads="1"/>
            </p:cNvSpPr>
            <p:nvPr/>
          </p:nvSpPr>
          <p:spPr bwMode="auto">
            <a:xfrm>
              <a:off x="3648" y="3792"/>
              <a:ext cx="672" cy="3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title</a:t>
              </a:r>
            </a:p>
          </p:txBody>
        </p:sp>
        <p:sp>
          <p:nvSpPr>
            <p:cNvPr id="25615" name="Oval 14"/>
            <p:cNvSpPr>
              <a:spLocks noChangeArrowheads="1"/>
            </p:cNvSpPr>
            <p:nvPr/>
          </p:nvSpPr>
          <p:spPr bwMode="auto">
            <a:xfrm>
              <a:off x="1392" y="3792"/>
              <a:ext cx="672" cy="3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u="sng">
                  <a:latin typeface="Arial" charset="0"/>
                </a:rPr>
                <a:t>sid</a:t>
              </a:r>
            </a:p>
          </p:txBody>
        </p:sp>
        <p:sp>
          <p:nvSpPr>
            <p:cNvPr id="25616" name="Oval 15"/>
            <p:cNvSpPr>
              <a:spLocks noChangeArrowheads="1"/>
            </p:cNvSpPr>
            <p:nvPr/>
          </p:nvSpPr>
          <p:spPr bwMode="auto">
            <a:xfrm>
              <a:off x="96" y="3120"/>
              <a:ext cx="672" cy="3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name</a:t>
              </a:r>
            </a:p>
          </p:txBody>
        </p:sp>
        <p:sp>
          <p:nvSpPr>
            <p:cNvPr id="25617" name="Line 16"/>
            <p:cNvSpPr>
              <a:spLocks noChangeShapeType="1"/>
            </p:cNvSpPr>
            <p:nvPr/>
          </p:nvSpPr>
          <p:spPr bwMode="auto">
            <a:xfrm flipH="1">
              <a:off x="816" y="3600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8" name="Line 17"/>
            <p:cNvSpPr>
              <a:spLocks noChangeShapeType="1"/>
            </p:cNvSpPr>
            <p:nvPr/>
          </p:nvSpPr>
          <p:spPr bwMode="auto">
            <a:xfrm>
              <a:off x="1632" y="360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9" name="Line 18"/>
            <p:cNvSpPr>
              <a:spLocks noChangeShapeType="1"/>
            </p:cNvSpPr>
            <p:nvPr/>
          </p:nvSpPr>
          <p:spPr bwMode="auto">
            <a:xfrm flipH="1">
              <a:off x="3936" y="3600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0" name="Line 19"/>
            <p:cNvSpPr>
              <a:spLocks noChangeShapeType="1"/>
            </p:cNvSpPr>
            <p:nvPr/>
          </p:nvSpPr>
          <p:spPr bwMode="auto">
            <a:xfrm>
              <a:off x="4704" y="3600"/>
              <a:ext cx="4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1" name="Line 20"/>
            <p:cNvSpPr>
              <a:spLocks noChangeShapeType="1"/>
            </p:cNvSpPr>
            <p:nvPr/>
          </p:nvSpPr>
          <p:spPr bwMode="auto">
            <a:xfrm>
              <a:off x="4800" y="326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2" name="Oval 21"/>
            <p:cNvSpPr>
              <a:spLocks noChangeArrowheads="1"/>
            </p:cNvSpPr>
            <p:nvPr/>
          </p:nvSpPr>
          <p:spPr bwMode="auto">
            <a:xfrm>
              <a:off x="1968" y="2448"/>
              <a:ext cx="672" cy="3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price</a:t>
              </a:r>
            </a:p>
          </p:txBody>
        </p:sp>
        <p:sp>
          <p:nvSpPr>
            <p:cNvPr id="25623" name="Oval 22"/>
            <p:cNvSpPr>
              <a:spLocks noChangeArrowheads="1"/>
            </p:cNvSpPr>
            <p:nvPr/>
          </p:nvSpPr>
          <p:spPr bwMode="auto">
            <a:xfrm>
              <a:off x="3168" y="2448"/>
              <a:ext cx="672" cy="3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stock</a:t>
              </a:r>
            </a:p>
          </p:txBody>
        </p:sp>
        <p:sp>
          <p:nvSpPr>
            <p:cNvPr id="25624" name="Line 23"/>
            <p:cNvSpPr>
              <a:spLocks noChangeShapeType="1"/>
            </p:cNvSpPr>
            <p:nvPr/>
          </p:nvSpPr>
          <p:spPr bwMode="auto">
            <a:xfrm>
              <a:off x="768" y="331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5" name="Line 24"/>
            <p:cNvSpPr>
              <a:spLocks noChangeShapeType="1"/>
            </p:cNvSpPr>
            <p:nvPr/>
          </p:nvSpPr>
          <p:spPr bwMode="auto">
            <a:xfrm>
              <a:off x="2544" y="2784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6" name="Line 25"/>
            <p:cNvSpPr>
              <a:spLocks noChangeShapeType="1"/>
            </p:cNvSpPr>
            <p:nvPr/>
          </p:nvSpPr>
          <p:spPr bwMode="auto">
            <a:xfrm flipH="1">
              <a:off x="3120" y="2832"/>
              <a:ext cx="28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5605" name="Picture 26" descr="Z:\IEOR 215\xml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152400"/>
            <a:ext cx="152400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Converting Relational Database to XML (Cont’d)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3581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u="sng" smtClean="0"/>
              <a:t>XML: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smtClean="0"/>
              <a:t>	</a:t>
            </a:r>
            <a:r>
              <a:rPr lang="en-US" sz="2400" smtClean="0"/>
              <a:t>&lt;</a:t>
            </a:r>
            <a:r>
              <a:rPr lang="en-US" sz="2400" smtClean="0">
                <a:solidFill>
                  <a:srgbClr val="F3975F"/>
                </a:solidFill>
              </a:rPr>
              <a:t>store</a:t>
            </a:r>
            <a:r>
              <a:rPr lang="en-US" sz="2400" smtClean="0"/>
              <a:t>&gt; &lt;</a:t>
            </a:r>
            <a:r>
              <a:rPr lang="en-US" sz="2400" smtClean="0">
                <a:solidFill>
                  <a:srgbClr val="F3975F"/>
                </a:solidFill>
              </a:rPr>
              <a:t>name</a:t>
            </a:r>
            <a:r>
              <a:rPr lang="en-US" sz="2400" smtClean="0"/>
              <a:t>&gt; … &lt;</a:t>
            </a:r>
            <a:r>
              <a:rPr lang="en-US" sz="2400" smtClean="0">
                <a:solidFill>
                  <a:srgbClr val="F3975F"/>
                </a:solidFill>
              </a:rPr>
              <a:t>/name</a:t>
            </a:r>
            <a:r>
              <a:rPr lang="en-US" sz="240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		     &lt;</a:t>
            </a:r>
            <a:r>
              <a:rPr lang="en-US" sz="2400" smtClean="0">
                <a:solidFill>
                  <a:srgbClr val="F3975F"/>
                </a:solidFill>
              </a:rPr>
              <a:t>phone</a:t>
            </a:r>
            <a:r>
              <a:rPr lang="en-US" sz="2400" smtClean="0"/>
              <a:t>&gt; … &lt;</a:t>
            </a:r>
            <a:r>
              <a:rPr lang="en-US" sz="2400" smtClean="0">
                <a:solidFill>
                  <a:srgbClr val="F3975F"/>
                </a:solidFill>
              </a:rPr>
              <a:t>/phone</a:t>
            </a:r>
            <a:r>
              <a:rPr lang="en-US" sz="240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		     &lt;</a:t>
            </a:r>
            <a:r>
              <a:rPr lang="en-US" sz="2400" smtClean="0">
                <a:solidFill>
                  <a:srgbClr val="F3975F"/>
                </a:solidFill>
              </a:rPr>
              <a:t>book</a:t>
            </a:r>
            <a:r>
              <a:rPr lang="en-US" sz="2400" smtClean="0"/>
              <a:t>&gt; &lt;</a:t>
            </a:r>
            <a:r>
              <a:rPr lang="en-US" sz="2400" smtClean="0">
                <a:solidFill>
                  <a:srgbClr val="F3975F"/>
                </a:solidFill>
              </a:rPr>
              <a:t>title</a:t>
            </a:r>
            <a:r>
              <a:rPr lang="en-US" sz="2400" smtClean="0"/>
              <a:t>&gt;… &lt;</a:t>
            </a:r>
            <a:r>
              <a:rPr lang="en-US" sz="2400" smtClean="0">
                <a:solidFill>
                  <a:srgbClr val="F3975F"/>
                </a:solidFill>
              </a:rPr>
              <a:t>/title</a:t>
            </a:r>
            <a:r>
              <a:rPr lang="en-US" sz="2400" smtClean="0"/>
              <a:t>&gt;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			       &lt;</a:t>
            </a:r>
            <a:r>
              <a:rPr lang="en-US" sz="2400" smtClean="0">
                <a:solidFill>
                  <a:srgbClr val="F3975F"/>
                </a:solidFill>
              </a:rPr>
              <a:t>authors</a:t>
            </a:r>
            <a:r>
              <a:rPr lang="en-US" sz="2400" smtClean="0"/>
              <a:t>&gt; … &lt;</a:t>
            </a:r>
            <a:r>
              <a:rPr lang="en-US" sz="2400" smtClean="0">
                <a:solidFill>
                  <a:srgbClr val="F3975F"/>
                </a:solidFill>
              </a:rPr>
              <a:t>/authors</a:t>
            </a:r>
            <a:r>
              <a:rPr lang="en-US" sz="240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			       &lt;</a:t>
            </a:r>
            <a:r>
              <a:rPr lang="en-US" sz="2400" smtClean="0">
                <a:solidFill>
                  <a:srgbClr val="F3975F"/>
                </a:solidFill>
              </a:rPr>
              <a:t>price</a:t>
            </a:r>
            <a:r>
              <a:rPr lang="en-US" sz="2400" smtClean="0"/>
              <a:t>&gt; … &lt;</a:t>
            </a:r>
            <a:r>
              <a:rPr lang="en-US" sz="2400" smtClean="0">
                <a:solidFill>
                  <a:srgbClr val="F3975F"/>
                </a:solidFill>
              </a:rPr>
              <a:t>/price</a:t>
            </a:r>
            <a:r>
              <a:rPr lang="en-US" sz="240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		     &lt;</a:t>
            </a:r>
            <a:r>
              <a:rPr lang="en-US" sz="2400" smtClean="0">
                <a:solidFill>
                  <a:srgbClr val="F3975F"/>
                </a:solidFill>
              </a:rPr>
              <a:t>/book</a:t>
            </a:r>
            <a:r>
              <a:rPr lang="en-US" sz="240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		     &lt;</a:t>
            </a:r>
            <a:r>
              <a:rPr lang="en-US" sz="2400" smtClean="0">
                <a:solidFill>
                  <a:srgbClr val="F3975F"/>
                </a:solidFill>
              </a:rPr>
              <a:t>book</a:t>
            </a:r>
            <a:r>
              <a:rPr lang="en-US" sz="2400" smtClean="0"/>
              <a:t>&gt;…&lt;</a:t>
            </a:r>
            <a:r>
              <a:rPr lang="en-US" sz="2400" smtClean="0">
                <a:solidFill>
                  <a:srgbClr val="F3975F"/>
                </a:solidFill>
              </a:rPr>
              <a:t>/book</a:t>
            </a:r>
            <a:r>
              <a:rPr lang="en-US" sz="2400" smtClean="0"/>
              <a:t>&gt;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		     …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	&lt;</a:t>
            </a:r>
            <a:r>
              <a:rPr lang="en-US" sz="2400" smtClean="0">
                <a:solidFill>
                  <a:srgbClr val="F3975F"/>
                </a:solidFill>
              </a:rPr>
              <a:t>/store</a:t>
            </a:r>
            <a:r>
              <a:rPr lang="en-US" sz="240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smtClean="0"/>
          </a:p>
        </p:txBody>
      </p:sp>
      <p:pic>
        <p:nvPicPr>
          <p:cNvPr id="26628" name="Picture 4" descr="Z:\IEOR 215\xml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152400"/>
            <a:ext cx="152400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Challenges facing XML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/>
            <a:r>
              <a:rPr lang="en-US" sz="2800" smtClean="0"/>
              <a:t>Integration of data sharing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Security</a:t>
            </a:r>
          </a:p>
          <a:p>
            <a:pPr eaLnBrk="1" hangingPunct="1"/>
            <a:endParaRPr lang="en-US" sz="2800" smtClean="0"/>
          </a:p>
          <a:p>
            <a:pPr eaLnBrk="1" hangingPunct="1">
              <a:buFont typeface="Wingdings" pitchFamily="2" charset="2"/>
              <a:buNone/>
            </a:pPr>
            <a:endParaRPr lang="en-US" sz="2800" smtClean="0"/>
          </a:p>
        </p:txBody>
      </p:sp>
      <p:pic>
        <p:nvPicPr>
          <p:cNvPr id="27652" name="Picture 51" descr="Z:\IEOR 215\security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3505200"/>
            <a:ext cx="1193800" cy="14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52" descr="Z:\IEOR 215\xml2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67600" y="152400"/>
            <a:ext cx="152400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Structure of XML Data</a:t>
            </a:r>
          </a:p>
          <a:p>
            <a:r>
              <a:rPr lang="en-US"/>
              <a:t>XML Document Schema</a:t>
            </a:r>
          </a:p>
          <a:p>
            <a:r>
              <a:rPr lang="en-US"/>
              <a:t>Querying and Transformation</a:t>
            </a:r>
          </a:p>
          <a:p>
            <a:r>
              <a:rPr lang="en-US"/>
              <a:t>Application Program Interfaces to XML</a:t>
            </a:r>
          </a:p>
          <a:p>
            <a:r>
              <a:rPr lang="en-US"/>
              <a:t>Storage of XML Data</a:t>
            </a:r>
          </a:p>
          <a:p>
            <a:r>
              <a:rPr lang="en-US"/>
              <a:t>XML Applications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8115300" cy="5210175"/>
          </a:xfrm>
        </p:spPr>
        <p:txBody>
          <a:bodyPr/>
          <a:lstStyle/>
          <a:p>
            <a:r>
              <a:rPr lang="en-US" sz="2400" dirty="0"/>
              <a:t>XML:  Extensible Markup Language</a:t>
            </a:r>
          </a:p>
          <a:p>
            <a:r>
              <a:rPr lang="en-US" sz="2400" dirty="0"/>
              <a:t>Defined by the WWW Consortium (W3C)</a:t>
            </a:r>
          </a:p>
          <a:p>
            <a:r>
              <a:rPr lang="en-US" sz="2400" dirty="0"/>
              <a:t>Derived from SGML (Standard Generalized Markup Language), but simpler to use than SGML </a:t>
            </a:r>
          </a:p>
          <a:p>
            <a:r>
              <a:rPr lang="en-US" sz="2400" dirty="0"/>
              <a:t>Documents have tags giving extra information about sections of the document</a:t>
            </a:r>
          </a:p>
          <a:p>
            <a:pPr lvl="1"/>
            <a:r>
              <a:rPr lang="en-US" sz="2400" dirty="0"/>
              <a:t>E.g.  </a:t>
            </a:r>
            <a:r>
              <a:rPr lang="en-US" sz="2400" dirty="0">
                <a:solidFill>
                  <a:srgbClr val="993300"/>
                </a:solidFill>
              </a:rPr>
              <a:t>&lt;title&gt; XML &lt;/title&gt;  &lt;slide&gt; Introduction …&lt;/slide&gt;</a:t>
            </a:r>
          </a:p>
          <a:p>
            <a:r>
              <a:rPr lang="en-US" sz="2400" b="1" dirty="0"/>
              <a:t>Extensible</a:t>
            </a:r>
            <a:r>
              <a:rPr lang="en-US" sz="2400" dirty="0"/>
              <a:t>, unlike HTML</a:t>
            </a:r>
          </a:p>
          <a:p>
            <a:pPr lvl="1"/>
            <a:r>
              <a:rPr lang="en-US" sz="2400" dirty="0"/>
              <a:t>Users can add new tags, and </a:t>
            </a:r>
            <a:r>
              <a:rPr lang="en-US" sz="2400" i="1" dirty="0"/>
              <a:t>separately</a:t>
            </a:r>
            <a:r>
              <a:rPr lang="en-US" sz="2400" dirty="0"/>
              <a:t> specify how the tag should be handled for display</a:t>
            </a:r>
          </a:p>
          <a:p>
            <a:pPr>
              <a:buFont typeface="Monotype Sorts" charset="2"/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Introduction (Cont.)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8191500" cy="5210175"/>
          </a:xfrm>
        </p:spPr>
        <p:txBody>
          <a:bodyPr/>
          <a:lstStyle/>
          <a:p>
            <a:r>
              <a:rPr lang="en-US"/>
              <a:t>The ability to specify new tags, and to create nested tag structures make XML a great way to exchange </a:t>
            </a:r>
            <a:r>
              <a:rPr lang="en-US" b="1"/>
              <a:t>data</a:t>
            </a:r>
            <a:r>
              <a:rPr lang="en-US"/>
              <a:t>, not just documents.</a:t>
            </a:r>
          </a:p>
          <a:p>
            <a:pPr lvl="1"/>
            <a:r>
              <a:rPr lang="en-US" sz="1600"/>
              <a:t>Much of the use of XML has been in data exchange applications, not as a replacement for HTML</a:t>
            </a:r>
          </a:p>
          <a:p>
            <a:r>
              <a:rPr lang="en-US"/>
              <a:t>Tags make data (relatively) self-documenting </a:t>
            </a:r>
          </a:p>
          <a:p>
            <a:pPr lvl="1"/>
            <a:r>
              <a:rPr lang="en-US" sz="1600"/>
              <a:t>E.g.</a:t>
            </a:r>
            <a:br>
              <a:rPr lang="en-US" sz="1600"/>
            </a:br>
            <a:r>
              <a:rPr lang="en-US" sz="1600"/>
              <a:t>     </a:t>
            </a:r>
            <a:r>
              <a:rPr lang="en-US" sz="1600">
                <a:solidFill>
                  <a:srgbClr val="993300"/>
                </a:solidFill>
              </a:rPr>
              <a:t>&lt;university&gt;</a:t>
            </a:r>
            <a:br>
              <a:rPr lang="en-US" sz="1600">
                <a:solidFill>
                  <a:srgbClr val="993300"/>
                </a:solidFill>
              </a:rPr>
            </a:br>
            <a:r>
              <a:rPr lang="en-US" sz="1600">
                <a:solidFill>
                  <a:srgbClr val="993300"/>
                </a:solidFill>
              </a:rPr>
              <a:t>            &lt;department&gt;</a:t>
            </a:r>
            <a:br>
              <a:rPr lang="en-US" sz="1600">
                <a:solidFill>
                  <a:srgbClr val="993300"/>
                </a:solidFill>
              </a:rPr>
            </a:br>
            <a:r>
              <a:rPr lang="en-US" sz="1600">
                <a:solidFill>
                  <a:srgbClr val="993300"/>
                </a:solidFill>
              </a:rPr>
              <a:t>               &lt;dept_name&gt; Comp. Sci. &lt;/dept_name&gt;</a:t>
            </a:r>
            <a:br>
              <a:rPr lang="en-US" sz="1600">
                <a:solidFill>
                  <a:srgbClr val="993300"/>
                </a:solidFill>
              </a:rPr>
            </a:br>
            <a:r>
              <a:rPr lang="en-US" sz="1600">
                <a:solidFill>
                  <a:srgbClr val="993300"/>
                </a:solidFill>
              </a:rPr>
              <a:t>               &lt;building&gt; Taylor &lt;/building&gt;</a:t>
            </a:r>
            <a:br>
              <a:rPr lang="en-US" sz="1600">
                <a:solidFill>
                  <a:srgbClr val="993300"/>
                </a:solidFill>
              </a:rPr>
            </a:br>
            <a:r>
              <a:rPr lang="en-US" sz="1600">
                <a:solidFill>
                  <a:srgbClr val="993300"/>
                </a:solidFill>
              </a:rPr>
              <a:t>               &lt;budget&gt; 100000 &lt;/budget&gt;</a:t>
            </a:r>
            <a:br>
              <a:rPr lang="en-US" sz="1600">
                <a:solidFill>
                  <a:srgbClr val="993300"/>
                </a:solidFill>
              </a:rPr>
            </a:br>
            <a:r>
              <a:rPr lang="en-US" sz="1600">
                <a:solidFill>
                  <a:srgbClr val="993300"/>
                </a:solidFill>
              </a:rPr>
              <a:t>           &lt;/department&gt;</a:t>
            </a:r>
            <a:br>
              <a:rPr lang="en-US" sz="1600">
                <a:solidFill>
                  <a:srgbClr val="993300"/>
                </a:solidFill>
              </a:rPr>
            </a:br>
            <a:r>
              <a:rPr lang="en-US" sz="1600">
                <a:solidFill>
                  <a:srgbClr val="993300"/>
                </a:solidFill>
              </a:rPr>
              <a:t>           &lt;course&gt;</a:t>
            </a:r>
            <a:br>
              <a:rPr lang="en-US" sz="1600">
                <a:solidFill>
                  <a:srgbClr val="993300"/>
                </a:solidFill>
              </a:rPr>
            </a:br>
            <a:r>
              <a:rPr lang="en-US" sz="1600">
                <a:solidFill>
                  <a:srgbClr val="993300"/>
                </a:solidFill>
              </a:rPr>
              <a:t>                &lt;course_id&gt; CS-101 &lt;/course_id&gt;</a:t>
            </a:r>
            <a:br>
              <a:rPr lang="en-US" sz="1600">
                <a:solidFill>
                  <a:srgbClr val="993300"/>
                </a:solidFill>
              </a:rPr>
            </a:br>
            <a:r>
              <a:rPr lang="en-US" sz="1600">
                <a:solidFill>
                  <a:srgbClr val="993300"/>
                </a:solidFill>
              </a:rPr>
              <a:t>                &lt;title&gt; Intro. to Computer Science &lt;/title&gt;</a:t>
            </a:r>
            <a:br>
              <a:rPr lang="en-US" sz="1600">
                <a:solidFill>
                  <a:srgbClr val="993300"/>
                </a:solidFill>
              </a:rPr>
            </a:br>
            <a:r>
              <a:rPr lang="en-US" sz="1600">
                <a:solidFill>
                  <a:srgbClr val="993300"/>
                </a:solidFill>
              </a:rPr>
              <a:t>                &lt;dept_name&gt; Comp. Sci &lt;/dept_name&gt;</a:t>
            </a:r>
            <a:br>
              <a:rPr lang="en-US" sz="1600">
                <a:solidFill>
                  <a:srgbClr val="993300"/>
                </a:solidFill>
              </a:rPr>
            </a:br>
            <a:r>
              <a:rPr lang="en-US" sz="1600">
                <a:solidFill>
                  <a:srgbClr val="993300"/>
                </a:solidFill>
              </a:rPr>
              <a:t>                &lt;credits&gt; 4 &lt;/credits&gt;</a:t>
            </a:r>
            <a:br>
              <a:rPr lang="en-US" sz="1600">
                <a:solidFill>
                  <a:srgbClr val="993300"/>
                </a:solidFill>
              </a:rPr>
            </a:br>
            <a:r>
              <a:rPr lang="en-US" sz="1600">
                <a:solidFill>
                  <a:srgbClr val="993300"/>
                </a:solidFill>
              </a:rPr>
              <a:t>            &lt;/course&gt;</a:t>
            </a:r>
          </a:p>
          <a:p>
            <a:pPr lvl="1">
              <a:buFont typeface="Monotype Sorts" charset="2"/>
              <a:buNone/>
            </a:pPr>
            <a:r>
              <a:rPr lang="en-US" sz="1600">
                <a:solidFill>
                  <a:srgbClr val="993300"/>
                </a:solidFill>
              </a:rPr>
              <a:t>          &lt;/university&gt;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endParaRPr lang="en-US" sz="1600">
              <a:solidFill>
                <a:srgbClr val="9933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5DA468-F546-4D37-A4DC-4BE3FF11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1" y="228600"/>
            <a:ext cx="7886700" cy="603770"/>
          </a:xfrm>
        </p:spPr>
        <p:txBody>
          <a:bodyPr/>
          <a:lstStyle/>
          <a:p>
            <a:pPr lvl="2"/>
            <a:r>
              <a:rPr lang="en-US" sz="2400" i="1" dirty="0" err="1" smtClean="0"/>
              <a:t>e</a:t>
            </a:r>
            <a:r>
              <a:rPr lang="en-US" sz="40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i="1" dirty="0" err="1" smtClean="0"/>
              <a:t>tensible</a:t>
            </a:r>
            <a:r>
              <a:rPr lang="en-US" sz="2400" dirty="0" smtClean="0"/>
              <a:t> </a:t>
            </a:r>
            <a:r>
              <a:rPr lang="en-US" sz="40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sz="2400" i="1" dirty="0" smtClean="0"/>
              <a:t>arkup</a:t>
            </a:r>
            <a:r>
              <a:rPr lang="en-US" sz="2400" dirty="0" smtClean="0"/>
              <a:t> </a:t>
            </a:r>
            <a:r>
              <a:rPr lang="en-US" sz="40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sz="2400" i="1" dirty="0" smtClean="0"/>
              <a:t>anguage</a:t>
            </a:r>
            <a:r>
              <a:rPr lang="en-US" sz="2400" dirty="0" smtClean="0"/>
              <a:t> </a:t>
            </a:r>
            <a:r>
              <a:rPr lang="en-US" sz="4000" dirty="0" smtClean="0"/>
              <a:t>(XML)</a:t>
            </a:r>
            <a:endParaRPr lang="en-IN" sz="2400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4A5F1A-F56E-4565-9D8E-CF86D9F49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40331"/>
            <a:ext cx="9144000" cy="433251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b="1" dirty="0" smtClean="0"/>
              <a:t>Outline of Presentation</a:t>
            </a:r>
          </a:p>
          <a:p>
            <a:r>
              <a:rPr lang="en-US" sz="2000" dirty="0" smtClean="0"/>
              <a:t>Introduction </a:t>
            </a:r>
          </a:p>
          <a:p>
            <a:r>
              <a:rPr lang="en-US" sz="2000" dirty="0" smtClean="0"/>
              <a:t>Comparison between XML and HTML</a:t>
            </a:r>
          </a:p>
          <a:p>
            <a:r>
              <a:rPr lang="en-US" sz="2000" dirty="0" smtClean="0"/>
              <a:t>XML Syntax</a:t>
            </a:r>
          </a:p>
          <a:p>
            <a:r>
              <a:rPr lang="en-US" sz="2000" dirty="0" smtClean="0"/>
              <a:t>XML Queries and Mediators</a:t>
            </a:r>
          </a:p>
          <a:p>
            <a:r>
              <a:rPr lang="en-US" sz="2000" dirty="0" smtClean="0"/>
              <a:t>Challenges</a:t>
            </a:r>
          </a:p>
          <a:p>
            <a:r>
              <a:rPr lang="en-US" sz="2000" dirty="0" smtClean="0"/>
              <a:t>Summary</a:t>
            </a:r>
          </a:p>
          <a:p>
            <a:pPr algn="just">
              <a:lnSpc>
                <a:spcPct val="150000"/>
              </a:lnSpc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6676517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XML: Motivation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7886700" cy="5133975"/>
          </a:xfrm>
        </p:spPr>
        <p:txBody>
          <a:bodyPr/>
          <a:lstStyle/>
          <a:p>
            <a:r>
              <a:rPr lang="en-US" sz="2400" dirty="0"/>
              <a:t>Data interchange is critical in today’s networked world</a:t>
            </a:r>
          </a:p>
          <a:p>
            <a:pPr lvl="1"/>
            <a:r>
              <a:rPr lang="en-US" sz="2400" dirty="0"/>
              <a:t>Examples:</a:t>
            </a:r>
          </a:p>
          <a:p>
            <a:pPr lvl="2"/>
            <a:r>
              <a:rPr lang="en-US" sz="2400" dirty="0"/>
              <a:t>Banking:  funds transfer</a:t>
            </a:r>
          </a:p>
          <a:p>
            <a:pPr lvl="2"/>
            <a:r>
              <a:rPr lang="en-US" sz="2400" dirty="0"/>
              <a:t>Order processing (especially inter-company orders)</a:t>
            </a:r>
          </a:p>
          <a:p>
            <a:pPr lvl="2"/>
            <a:r>
              <a:rPr lang="en-US" sz="2400" dirty="0"/>
              <a:t>Scientific data</a:t>
            </a:r>
          </a:p>
          <a:p>
            <a:pPr lvl="3"/>
            <a:r>
              <a:rPr lang="en-US" sz="2400" dirty="0"/>
              <a:t>Chemistry:  </a:t>
            </a:r>
            <a:r>
              <a:rPr lang="en-US" sz="2400" dirty="0" err="1"/>
              <a:t>ChemML</a:t>
            </a:r>
            <a:r>
              <a:rPr lang="en-US" sz="2400" dirty="0"/>
              <a:t>, …</a:t>
            </a:r>
          </a:p>
          <a:p>
            <a:pPr lvl="3"/>
            <a:r>
              <a:rPr lang="en-US" sz="2400" dirty="0"/>
              <a:t>Genetics:    BSML (Bio-Sequence Markup Language), …</a:t>
            </a:r>
          </a:p>
          <a:p>
            <a:pPr lvl="1"/>
            <a:r>
              <a:rPr lang="en-US" sz="2400" dirty="0"/>
              <a:t>Paper flow of information between organizations is being replaced by electronic flow of information</a:t>
            </a:r>
          </a:p>
          <a:p>
            <a:r>
              <a:rPr lang="en-US" sz="2400" dirty="0"/>
              <a:t>Each application area has its own set of standards for representing information</a:t>
            </a:r>
          </a:p>
          <a:p>
            <a:r>
              <a:rPr lang="en-US" sz="2400" dirty="0"/>
              <a:t>XML has become the basis for all new generation data interchange formats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Motivation (Cont.)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8229600" cy="5257800"/>
          </a:xfrm>
        </p:spPr>
        <p:txBody>
          <a:bodyPr/>
          <a:lstStyle/>
          <a:p>
            <a:r>
              <a:rPr lang="en-US" sz="1800" dirty="0"/>
              <a:t>Earlier generation formats were based on plain text with line headers indicating the meaning of fields</a:t>
            </a:r>
          </a:p>
          <a:p>
            <a:pPr lvl="1"/>
            <a:r>
              <a:rPr lang="en-US" sz="1800" dirty="0"/>
              <a:t>Similar in concept to email headers</a:t>
            </a:r>
          </a:p>
          <a:p>
            <a:pPr lvl="1"/>
            <a:r>
              <a:rPr lang="en-US" sz="1800" dirty="0"/>
              <a:t>Does not allow for nested structures, no standard “type” language</a:t>
            </a:r>
          </a:p>
          <a:p>
            <a:pPr lvl="1"/>
            <a:r>
              <a:rPr lang="en-US" sz="1800" dirty="0"/>
              <a:t>Tied too closely to low level document structure (lines, spaces, etc)</a:t>
            </a:r>
          </a:p>
          <a:p>
            <a:r>
              <a:rPr lang="en-US" sz="1800" dirty="0"/>
              <a:t>Each XML based standard defines what are valid elements, using</a:t>
            </a:r>
          </a:p>
          <a:p>
            <a:pPr lvl="1"/>
            <a:r>
              <a:rPr lang="en-US" sz="1800" dirty="0"/>
              <a:t> XML type specification languages to specify the syntax</a:t>
            </a:r>
          </a:p>
          <a:p>
            <a:pPr lvl="2"/>
            <a:r>
              <a:rPr lang="en-US" sz="1800" dirty="0"/>
              <a:t>DTD (Document Type Descriptors)</a:t>
            </a:r>
          </a:p>
          <a:p>
            <a:pPr lvl="2"/>
            <a:r>
              <a:rPr lang="en-US" sz="1800" dirty="0"/>
              <a:t>XML Schema</a:t>
            </a:r>
          </a:p>
          <a:p>
            <a:pPr lvl="1"/>
            <a:r>
              <a:rPr lang="en-US" sz="1800" dirty="0"/>
              <a:t>Plus textual descriptions of the semantics</a:t>
            </a:r>
          </a:p>
          <a:p>
            <a:r>
              <a:rPr lang="en-US" sz="1800" dirty="0"/>
              <a:t>XML allows new tags to be defined as required</a:t>
            </a:r>
          </a:p>
          <a:p>
            <a:pPr lvl="1"/>
            <a:r>
              <a:rPr lang="en-US" sz="1800" dirty="0"/>
              <a:t>However, this may be constrained by DTDs</a:t>
            </a:r>
          </a:p>
          <a:p>
            <a:r>
              <a:rPr lang="en-US" sz="1800" dirty="0"/>
              <a:t>A wide variety of tools is available for parsing, browsing and querying XML documents/data</a:t>
            </a:r>
          </a:p>
          <a:p>
            <a:pPr lvl="2"/>
            <a:endParaRPr lang="en-US" sz="1800" dirty="0"/>
          </a:p>
          <a:p>
            <a:endParaRPr lang="en-US" sz="1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with Relational Data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Inefficient: tags, which in effect represent schema information, are repeated</a:t>
            </a:r>
          </a:p>
          <a:p>
            <a:r>
              <a:rPr lang="en-US"/>
              <a:t>Better than relational tuples as a data-exchange format</a:t>
            </a:r>
          </a:p>
          <a:p>
            <a:pPr lvl="1"/>
            <a:r>
              <a:rPr lang="en-US"/>
              <a:t>Unlike relational tuples, XML data is self-documenting due to presence of tags</a:t>
            </a:r>
          </a:p>
          <a:p>
            <a:pPr lvl="1"/>
            <a:r>
              <a:rPr lang="en-US"/>
              <a:t>Non-rigid format: tags can be added</a:t>
            </a:r>
          </a:p>
          <a:p>
            <a:pPr lvl="1"/>
            <a:r>
              <a:rPr lang="en-US"/>
              <a:t>Allows nested structures</a:t>
            </a:r>
          </a:p>
          <a:p>
            <a:pPr lvl="1"/>
            <a:r>
              <a:rPr lang="en-US"/>
              <a:t>Wide acceptance, not only in database systems, but also in browsers, tools, and applications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of XML Data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0033CC"/>
                </a:solidFill>
              </a:rPr>
              <a:t>Tag</a:t>
            </a:r>
            <a:r>
              <a:rPr lang="en-US" sz="2400" dirty="0"/>
              <a:t>:  label for a section of data</a:t>
            </a:r>
          </a:p>
          <a:p>
            <a:r>
              <a:rPr lang="en-US" sz="2400" b="1" dirty="0">
                <a:solidFill>
                  <a:srgbClr val="0033CC"/>
                </a:solidFill>
              </a:rPr>
              <a:t>Element</a:t>
            </a:r>
            <a:r>
              <a:rPr lang="en-US" sz="2400" dirty="0"/>
              <a:t>: section of data beginning with &lt;</a:t>
            </a:r>
            <a:r>
              <a:rPr lang="en-US" sz="2400" i="1" dirty="0" err="1"/>
              <a:t>tagname</a:t>
            </a:r>
            <a:r>
              <a:rPr lang="en-US" sz="2400" dirty="0"/>
              <a:t>&gt; and ending with matching &lt;/</a:t>
            </a:r>
            <a:r>
              <a:rPr lang="en-US" sz="2400" i="1" dirty="0" err="1"/>
              <a:t>tagname</a:t>
            </a:r>
            <a:r>
              <a:rPr lang="en-US" sz="2400" dirty="0"/>
              <a:t>&gt;</a:t>
            </a:r>
          </a:p>
          <a:p>
            <a:r>
              <a:rPr lang="en-US" sz="2400" dirty="0"/>
              <a:t>Elements must be properly </a:t>
            </a:r>
            <a:r>
              <a:rPr lang="en-US" sz="2400" dirty="0">
                <a:solidFill>
                  <a:srgbClr val="0033CC"/>
                </a:solidFill>
              </a:rPr>
              <a:t>nested</a:t>
            </a:r>
          </a:p>
          <a:p>
            <a:pPr lvl="1"/>
            <a:r>
              <a:rPr lang="en-US" sz="2400" dirty="0"/>
              <a:t>Proper nesting</a:t>
            </a:r>
          </a:p>
          <a:p>
            <a:pPr lvl="2"/>
            <a:r>
              <a:rPr lang="en-US" sz="2400" dirty="0"/>
              <a:t> </a:t>
            </a:r>
            <a:r>
              <a:rPr lang="en-US" sz="2400" dirty="0">
                <a:solidFill>
                  <a:srgbClr val="993300"/>
                </a:solidFill>
              </a:rPr>
              <a:t>&lt;course&gt; … &lt;title&gt;  …. &lt;/title&gt; &lt;/course&gt; </a:t>
            </a:r>
          </a:p>
          <a:p>
            <a:pPr lvl="1"/>
            <a:r>
              <a:rPr lang="en-US" sz="2400" dirty="0"/>
              <a:t>Improper nesting </a:t>
            </a:r>
          </a:p>
          <a:p>
            <a:pPr lvl="2"/>
            <a:r>
              <a:rPr lang="en-US" sz="2400" dirty="0"/>
              <a:t> </a:t>
            </a:r>
            <a:r>
              <a:rPr lang="en-US" sz="2400" dirty="0">
                <a:solidFill>
                  <a:srgbClr val="993300"/>
                </a:solidFill>
              </a:rPr>
              <a:t>&lt;course&gt; … &lt;title&gt;  …. &lt;/course&gt; &lt;/title&gt; </a:t>
            </a:r>
          </a:p>
          <a:p>
            <a:pPr lvl="1"/>
            <a:r>
              <a:rPr lang="en-US" sz="2400" dirty="0"/>
              <a:t>Formally:  every start tag must have a unique matching end tag, that is in the context of the same parent element.</a:t>
            </a:r>
          </a:p>
          <a:p>
            <a:r>
              <a:rPr lang="en-US" sz="2400" dirty="0"/>
              <a:t>Every document must have a single top-level element</a:t>
            </a:r>
          </a:p>
          <a:p>
            <a:pPr lvl="1"/>
            <a:endParaRPr lang="en-US" sz="2400" dirty="0"/>
          </a:p>
          <a:p>
            <a:pPr lvl="2">
              <a:buFont typeface="Webdings" pitchFamily="18" charset="2"/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Nested Elements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143000"/>
            <a:ext cx="8001000" cy="518160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dirty="0">
                <a:solidFill>
                  <a:srgbClr val="993300"/>
                </a:solidFill>
              </a:rPr>
              <a:t>   &lt;</a:t>
            </a:r>
            <a:r>
              <a:rPr lang="en-US" sz="1800" dirty="0" err="1">
                <a:solidFill>
                  <a:srgbClr val="993300"/>
                </a:solidFill>
              </a:rPr>
              <a:t>purchase_order</a:t>
            </a:r>
            <a:r>
              <a:rPr lang="en-US" sz="1800" dirty="0">
                <a:solidFill>
                  <a:srgbClr val="993300"/>
                </a:solidFill>
              </a:rPr>
              <a:t>&gt;</a:t>
            </a:r>
            <a:br>
              <a:rPr lang="en-US" sz="1800" dirty="0">
                <a:solidFill>
                  <a:srgbClr val="993300"/>
                </a:solidFill>
              </a:rPr>
            </a:br>
            <a:r>
              <a:rPr lang="en-US" sz="1800" dirty="0">
                <a:solidFill>
                  <a:srgbClr val="993300"/>
                </a:solidFill>
              </a:rPr>
              <a:t>   &lt;identifier&gt; P-101 &lt;/identifier&gt;</a:t>
            </a:r>
            <a:br>
              <a:rPr lang="en-US" sz="1800" dirty="0">
                <a:solidFill>
                  <a:srgbClr val="993300"/>
                </a:solidFill>
              </a:rPr>
            </a:br>
            <a:r>
              <a:rPr lang="en-US" sz="1800" dirty="0">
                <a:solidFill>
                  <a:srgbClr val="993300"/>
                </a:solidFill>
              </a:rPr>
              <a:t>   &lt;purchaser&gt;  …. &lt;/purchaser&gt;</a:t>
            </a:r>
            <a:br>
              <a:rPr lang="en-US" sz="1800" dirty="0">
                <a:solidFill>
                  <a:srgbClr val="993300"/>
                </a:solidFill>
              </a:rPr>
            </a:br>
            <a:r>
              <a:rPr lang="en-US" sz="1800" dirty="0">
                <a:solidFill>
                  <a:srgbClr val="993300"/>
                </a:solidFill>
              </a:rPr>
              <a:t>   &lt;</a:t>
            </a:r>
            <a:r>
              <a:rPr lang="en-US" sz="1800" dirty="0" err="1">
                <a:solidFill>
                  <a:srgbClr val="993300"/>
                </a:solidFill>
              </a:rPr>
              <a:t>itemlist</a:t>
            </a:r>
            <a:r>
              <a:rPr lang="en-US" sz="1800" dirty="0">
                <a:solidFill>
                  <a:srgbClr val="993300"/>
                </a:solidFill>
              </a:rPr>
              <a:t>&gt;</a:t>
            </a:r>
            <a:br>
              <a:rPr lang="en-US" sz="1800" dirty="0">
                <a:solidFill>
                  <a:srgbClr val="993300"/>
                </a:solidFill>
              </a:rPr>
            </a:br>
            <a:r>
              <a:rPr lang="en-US" sz="1800" dirty="0">
                <a:solidFill>
                  <a:srgbClr val="993300"/>
                </a:solidFill>
              </a:rPr>
              <a:t>       &lt;item&gt;</a:t>
            </a:r>
            <a:br>
              <a:rPr lang="en-US" sz="1800" dirty="0">
                <a:solidFill>
                  <a:srgbClr val="993300"/>
                </a:solidFill>
              </a:rPr>
            </a:br>
            <a:r>
              <a:rPr lang="en-US" sz="1800" dirty="0">
                <a:solidFill>
                  <a:srgbClr val="993300"/>
                </a:solidFill>
              </a:rPr>
              <a:t>            &lt;identifier&gt; RS1 &lt;/identifier&gt;</a:t>
            </a:r>
            <a:br>
              <a:rPr lang="en-US" sz="1800" dirty="0">
                <a:solidFill>
                  <a:srgbClr val="993300"/>
                </a:solidFill>
              </a:rPr>
            </a:br>
            <a:r>
              <a:rPr lang="en-US" sz="1800" dirty="0">
                <a:solidFill>
                  <a:srgbClr val="993300"/>
                </a:solidFill>
              </a:rPr>
              <a:t>            &lt;description&gt; Atom powered rocket sled &lt;/description&gt;</a:t>
            </a:r>
            <a:br>
              <a:rPr lang="en-US" sz="1800" dirty="0">
                <a:solidFill>
                  <a:srgbClr val="993300"/>
                </a:solidFill>
              </a:rPr>
            </a:br>
            <a:r>
              <a:rPr lang="en-US" sz="1800" dirty="0">
                <a:solidFill>
                  <a:srgbClr val="993300"/>
                </a:solidFill>
              </a:rPr>
              <a:t>            &lt;quantity&gt; 2 &lt;/quantity&gt;</a:t>
            </a:r>
            <a:br>
              <a:rPr lang="en-US" sz="1800" dirty="0">
                <a:solidFill>
                  <a:srgbClr val="993300"/>
                </a:solidFill>
              </a:rPr>
            </a:br>
            <a:r>
              <a:rPr lang="en-US" sz="1800" dirty="0">
                <a:solidFill>
                  <a:srgbClr val="993300"/>
                </a:solidFill>
              </a:rPr>
              <a:t>            &lt;price&gt; 199.95 &lt;/price&gt;</a:t>
            </a:r>
            <a:br>
              <a:rPr lang="en-US" sz="1800" dirty="0">
                <a:solidFill>
                  <a:srgbClr val="993300"/>
                </a:solidFill>
              </a:rPr>
            </a:br>
            <a:r>
              <a:rPr lang="en-US" sz="1800" dirty="0">
                <a:solidFill>
                  <a:srgbClr val="993300"/>
                </a:solidFill>
              </a:rPr>
              <a:t>       &lt;/item&gt;</a:t>
            </a:r>
            <a:br>
              <a:rPr lang="en-US" sz="1800" dirty="0">
                <a:solidFill>
                  <a:srgbClr val="993300"/>
                </a:solidFill>
              </a:rPr>
            </a:br>
            <a:r>
              <a:rPr lang="en-US" sz="1800" dirty="0">
                <a:solidFill>
                  <a:srgbClr val="993300"/>
                </a:solidFill>
              </a:rPr>
              <a:t>       &lt;item&gt;</a:t>
            </a:r>
            <a:br>
              <a:rPr lang="en-US" sz="1800" dirty="0">
                <a:solidFill>
                  <a:srgbClr val="993300"/>
                </a:solidFill>
              </a:rPr>
            </a:br>
            <a:r>
              <a:rPr lang="en-US" sz="1800" dirty="0">
                <a:solidFill>
                  <a:srgbClr val="993300"/>
                </a:solidFill>
              </a:rPr>
              <a:t>            &lt;identifier&gt; SG2 &lt;/identifier&gt;</a:t>
            </a:r>
            <a:br>
              <a:rPr lang="en-US" sz="1800" dirty="0">
                <a:solidFill>
                  <a:srgbClr val="993300"/>
                </a:solidFill>
              </a:rPr>
            </a:br>
            <a:r>
              <a:rPr lang="en-US" sz="1800" dirty="0">
                <a:solidFill>
                  <a:srgbClr val="993300"/>
                </a:solidFill>
              </a:rPr>
              <a:t>            &lt;description&gt; Superb glue &lt;/description&gt;</a:t>
            </a:r>
            <a:br>
              <a:rPr lang="en-US" sz="1800" dirty="0">
                <a:solidFill>
                  <a:srgbClr val="993300"/>
                </a:solidFill>
              </a:rPr>
            </a:br>
            <a:r>
              <a:rPr lang="en-US" sz="1800" dirty="0">
                <a:solidFill>
                  <a:srgbClr val="993300"/>
                </a:solidFill>
              </a:rPr>
              <a:t>            &lt;quantity&gt; 1 &lt;/quantity&gt;</a:t>
            </a:r>
            <a:br>
              <a:rPr lang="en-US" sz="1800" dirty="0">
                <a:solidFill>
                  <a:srgbClr val="993300"/>
                </a:solidFill>
              </a:rPr>
            </a:br>
            <a:r>
              <a:rPr lang="en-US" sz="1800" dirty="0">
                <a:solidFill>
                  <a:srgbClr val="993300"/>
                </a:solidFill>
              </a:rPr>
              <a:t>            &lt;unit-of-measure&gt; liter &lt;/unit-of-measure&gt;</a:t>
            </a:r>
            <a:br>
              <a:rPr lang="en-US" sz="1800" dirty="0">
                <a:solidFill>
                  <a:srgbClr val="993300"/>
                </a:solidFill>
              </a:rPr>
            </a:br>
            <a:r>
              <a:rPr lang="en-US" sz="1800" dirty="0">
                <a:solidFill>
                  <a:srgbClr val="993300"/>
                </a:solidFill>
              </a:rPr>
              <a:t>            &lt;price&gt; 29.95 &lt;/price&gt;</a:t>
            </a:r>
            <a:br>
              <a:rPr lang="en-US" sz="1800" dirty="0">
                <a:solidFill>
                  <a:srgbClr val="993300"/>
                </a:solidFill>
              </a:rPr>
            </a:br>
            <a:r>
              <a:rPr lang="en-US" sz="1800" dirty="0">
                <a:solidFill>
                  <a:srgbClr val="993300"/>
                </a:solidFill>
              </a:rPr>
              <a:t>       &lt;/item&gt;</a:t>
            </a:r>
            <a:br>
              <a:rPr lang="en-US" sz="1800" dirty="0">
                <a:solidFill>
                  <a:srgbClr val="993300"/>
                </a:solidFill>
              </a:rPr>
            </a:br>
            <a:r>
              <a:rPr lang="en-US" sz="1800" dirty="0">
                <a:solidFill>
                  <a:srgbClr val="993300"/>
                </a:solidFill>
              </a:rPr>
              <a:t>    &lt;/</a:t>
            </a:r>
            <a:r>
              <a:rPr lang="en-US" sz="1800" dirty="0" err="1">
                <a:solidFill>
                  <a:srgbClr val="993300"/>
                </a:solidFill>
              </a:rPr>
              <a:t>itemlist</a:t>
            </a:r>
            <a:r>
              <a:rPr lang="en-US" sz="1800" dirty="0">
                <a:solidFill>
                  <a:srgbClr val="993300"/>
                </a:solidFill>
              </a:rPr>
              <a:t>&gt;</a:t>
            </a:r>
            <a:br>
              <a:rPr lang="en-US" sz="1800" dirty="0">
                <a:solidFill>
                  <a:srgbClr val="993300"/>
                </a:solidFill>
              </a:rPr>
            </a:br>
            <a:r>
              <a:rPr lang="en-US" sz="1800" dirty="0">
                <a:solidFill>
                  <a:srgbClr val="993300"/>
                </a:solidFill>
              </a:rPr>
              <a:t>&lt;/</a:t>
            </a:r>
            <a:r>
              <a:rPr lang="en-US" sz="1800" dirty="0" err="1">
                <a:solidFill>
                  <a:srgbClr val="993300"/>
                </a:solidFill>
              </a:rPr>
              <a:t>purchase_order</a:t>
            </a:r>
            <a:r>
              <a:rPr lang="en-US" sz="1800" dirty="0">
                <a:solidFill>
                  <a:srgbClr val="993300"/>
                </a:solidFill>
              </a:rPr>
              <a:t>&gt;</a:t>
            </a:r>
            <a:br>
              <a:rPr lang="en-US" sz="1800" dirty="0">
                <a:solidFill>
                  <a:srgbClr val="993300"/>
                </a:solidFill>
              </a:rPr>
            </a:br>
            <a:endParaRPr lang="en-US" sz="1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 for Nesting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7962900" cy="5133975"/>
          </a:xfrm>
        </p:spPr>
        <p:txBody>
          <a:bodyPr/>
          <a:lstStyle/>
          <a:p>
            <a:r>
              <a:rPr lang="en-US" sz="2400" dirty="0"/>
              <a:t>Nesting of data is useful in data transfer</a:t>
            </a:r>
          </a:p>
          <a:p>
            <a:pPr lvl="1"/>
            <a:r>
              <a:rPr lang="en-US" sz="2400" dirty="0"/>
              <a:t>Example:  elements representing </a:t>
            </a:r>
            <a:r>
              <a:rPr lang="en-US" sz="2400" i="1" dirty="0"/>
              <a:t>item</a:t>
            </a:r>
            <a:r>
              <a:rPr lang="en-US" sz="2400" dirty="0"/>
              <a:t> nested within an </a:t>
            </a:r>
            <a:r>
              <a:rPr lang="en-US" sz="2400" i="1" dirty="0" err="1"/>
              <a:t>itemlist</a:t>
            </a:r>
            <a:r>
              <a:rPr lang="en-US" sz="2400" dirty="0"/>
              <a:t> element</a:t>
            </a:r>
          </a:p>
          <a:p>
            <a:r>
              <a:rPr lang="en-US" sz="2400" dirty="0"/>
              <a:t>Nesting is not supported, or discouraged, in relational databases</a:t>
            </a:r>
          </a:p>
          <a:p>
            <a:pPr lvl="1"/>
            <a:r>
              <a:rPr lang="en-US" sz="2400" dirty="0"/>
              <a:t>With multiple orders, customer name and address are stored redundantly</a:t>
            </a:r>
          </a:p>
          <a:p>
            <a:pPr lvl="1"/>
            <a:r>
              <a:rPr lang="en-US" sz="2400" dirty="0"/>
              <a:t>normalization replaces nested structures in each order by foreign key into table storing customer name and address information</a:t>
            </a:r>
          </a:p>
          <a:p>
            <a:pPr lvl="1"/>
            <a:r>
              <a:rPr lang="en-US" sz="2400" dirty="0"/>
              <a:t>Nesting is supported in object-relational databases</a:t>
            </a:r>
          </a:p>
          <a:p>
            <a:r>
              <a:rPr lang="en-US" sz="2400" dirty="0"/>
              <a:t>But nesting is appropriate when transferring data</a:t>
            </a:r>
          </a:p>
          <a:p>
            <a:pPr lvl="1"/>
            <a:r>
              <a:rPr lang="en-US" sz="2400" dirty="0"/>
              <a:t>External application does not have direct access to data referenced by a foreign key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of XML Data (Cont.)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143000"/>
            <a:ext cx="7886700" cy="4752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Mixture of text with sub-elements is legal in XML.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Example: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sz="2000" dirty="0">
                <a:solidFill>
                  <a:srgbClr val="993300"/>
                </a:solidFill>
              </a:rPr>
              <a:t>     &lt;course&gt;</a:t>
            </a:r>
            <a:br>
              <a:rPr lang="en-US" sz="2000" dirty="0">
                <a:solidFill>
                  <a:srgbClr val="993300"/>
                </a:solidFill>
              </a:rPr>
            </a:br>
            <a:r>
              <a:rPr lang="en-US" sz="2000" dirty="0">
                <a:solidFill>
                  <a:srgbClr val="993300"/>
                </a:solidFill>
              </a:rPr>
              <a:t>     This course is being offered for the first time in 2009.</a:t>
            </a:r>
            <a:br>
              <a:rPr lang="en-US" sz="2000" dirty="0">
                <a:solidFill>
                  <a:srgbClr val="993300"/>
                </a:solidFill>
              </a:rPr>
            </a:br>
            <a:r>
              <a:rPr lang="en-US" sz="2000" dirty="0">
                <a:solidFill>
                  <a:srgbClr val="993300"/>
                </a:solidFill>
              </a:rPr>
              <a:t>     &lt;course id&gt; BIO-399 &lt;/course id&gt;</a:t>
            </a:r>
            <a:br>
              <a:rPr lang="en-US" sz="2000" dirty="0">
                <a:solidFill>
                  <a:srgbClr val="993300"/>
                </a:solidFill>
              </a:rPr>
            </a:br>
            <a:r>
              <a:rPr lang="en-US" sz="2000" dirty="0">
                <a:solidFill>
                  <a:srgbClr val="993300"/>
                </a:solidFill>
              </a:rPr>
              <a:t>     &lt;title&gt; Computational Biology &lt;/title&gt;</a:t>
            </a:r>
            <a:br>
              <a:rPr lang="en-US" sz="2000" dirty="0">
                <a:solidFill>
                  <a:srgbClr val="993300"/>
                </a:solidFill>
              </a:rPr>
            </a:br>
            <a:r>
              <a:rPr lang="en-US" sz="2000" dirty="0">
                <a:solidFill>
                  <a:srgbClr val="993300"/>
                </a:solidFill>
              </a:rPr>
              <a:t>     &lt;dept name&gt; Biology &lt;/dept name&gt;</a:t>
            </a:r>
            <a:br>
              <a:rPr lang="en-US" sz="2000" dirty="0">
                <a:solidFill>
                  <a:srgbClr val="993300"/>
                </a:solidFill>
              </a:rPr>
            </a:br>
            <a:r>
              <a:rPr lang="en-US" sz="2000" dirty="0">
                <a:solidFill>
                  <a:srgbClr val="993300"/>
                </a:solidFill>
              </a:rPr>
              <a:t>     &lt;credits&gt; 3 &lt;/credits&gt;</a:t>
            </a:r>
            <a:br>
              <a:rPr lang="en-US" sz="2000" dirty="0">
                <a:solidFill>
                  <a:srgbClr val="993300"/>
                </a:solidFill>
              </a:rPr>
            </a:br>
            <a:r>
              <a:rPr lang="en-US" sz="2000" dirty="0">
                <a:solidFill>
                  <a:srgbClr val="993300"/>
                </a:solidFill>
              </a:rPr>
              <a:t>&lt;/course&gt;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Useful for document markup, but discouraged for data representation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143000"/>
            <a:ext cx="7924800" cy="5029200"/>
          </a:xfrm>
        </p:spPr>
        <p:txBody>
          <a:bodyPr/>
          <a:lstStyle/>
          <a:p>
            <a:r>
              <a:rPr lang="en-US" sz="2400" dirty="0"/>
              <a:t>Elements can have </a:t>
            </a:r>
            <a:r>
              <a:rPr lang="en-US" sz="2400" b="1" dirty="0">
                <a:solidFill>
                  <a:srgbClr val="0033CC"/>
                </a:solidFill>
              </a:rPr>
              <a:t>attributes</a:t>
            </a:r>
            <a:r>
              <a:rPr lang="en-US" sz="2400" b="1" dirty="0">
                <a:solidFill>
                  <a:schemeClr val="tx2"/>
                </a:solidFill>
              </a:rPr>
              <a:t/>
            </a:r>
            <a:br>
              <a:rPr lang="en-US" sz="2400" b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chemeClr val="tx2"/>
                </a:solidFill>
              </a:rPr>
              <a:t>      </a:t>
            </a:r>
            <a:r>
              <a:rPr lang="en-US" sz="2400" dirty="0">
                <a:solidFill>
                  <a:srgbClr val="993300"/>
                </a:solidFill>
              </a:rPr>
              <a:t>&lt;course </a:t>
            </a:r>
            <a:r>
              <a:rPr lang="en-US" sz="2400" dirty="0" err="1"/>
              <a:t>course_id</a:t>
            </a:r>
            <a:r>
              <a:rPr lang="en-US" sz="2400" dirty="0"/>
              <a:t>= “CS-101”</a:t>
            </a:r>
            <a:r>
              <a:rPr lang="en-US" sz="2400" dirty="0">
                <a:solidFill>
                  <a:srgbClr val="993300"/>
                </a:solidFill>
              </a:rPr>
              <a:t>&gt;</a:t>
            </a:r>
            <a:br>
              <a:rPr lang="en-US" sz="2400" dirty="0">
                <a:solidFill>
                  <a:srgbClr val="993300"/>
                </a:solidFill>
              </a:rPr>
            </a:br>
            <a:r>
              <a:rPr lang="en-US" sz="2400" dirty="0">
                <a:solidFill>
                  <a:srgbClr val="993300"/>
                </a:solidFill>
              </a:rPr>
              <a:t>            &lt;title&gt; Intro. to Computer Science&lt;/title&gt;</a:t>
            </a:r>
            <a:br>
              <a:rPr lang="en-US" sz="2400" dirty="0">
                <a:solidFill>
                  <a:srgbClr val="993300"/>
                </a:solidFill>
              </a:rPr>
            </a:br>
            <a:r>
              <a:rPr lang="en-US" sz="2400" dirty="0">
                <a:solidFill>
                  <a:srgbClr val="993300"/>
                </a:solidFill>
              </a:rPr>
              <a:t>            &lt;dept name&gt; Comp. Sci. &lt;/dept name&gt;</a:t>
            </a:r>
            <a:br>
              <a:rPr lang="en-US" sz="2400" dirty="0">
                <a:solidFill>
                  <a:srgbClr val="993300"/>
                </a:solidFill>
              </a:rPr>
            </a:br>
            <a:r>
              <a:rPr lang="en-US" sz="2400" dirty="0">
                <a:solidFill>
                  <a:srgbClr val="993300"/>
                </a:solidFill>
              </a:rPr>
              <a:t>            &lt;credits&gt; 4 &lt;/credits&gt;</a:t>
            </a:r>
            <a:br>
              <a:rPr lang="en-US" sz="2400" dirty="0">
                <a:solidFill>
                  <a:srgbClr val="993300"/>
                </a:solidFill>
              </a:rPr>
            </a:br>
            <a:r>
              <a:rPr lang="en-US" sz="2400" dirty="0">
                <a:solidFill>
                  <a:srgbClr val="993300"/>
                </a:solidFill>
              </a:rPr>
              <a:t>       &lt;/course&gt;</a:t>
            </a:r>
          </a:p>
          <a:p>
            <a:r>
              <a:rPr lang="en-US" sz="2400" dirty="0"/>
              <a:t>Attributes are specified by  </a:t>
            </a:r>
            <a:r>
              <a:rPr lang="en-US" sz="2400" i="1" dirty="0"/>
              <a:t>name=value</a:t>
            </a:r>
            <a:r>
              <a:rPr lang="en-US" sz="2400" dirty="0"/>
              <a:t> pairs inside the starting tag of an element</a:t>
            </a:r>
          </a:p>
          <a:p>
            <a:r>
              <a:rPr lang="en-US" sz="2400" dirty="0"/>
              <a:t>An element may have several attributes, but each attribute name can only occur once</a:t>
            </a:r>
          </a:p>
          <a:p>
            <a:pPr lvl="2">
              <a:buFont typeface="Webdings" pitchFamily="18" charset="2"/>
              <a:buNone/>
            </a:pPr>
            <a:r>
              <a:rPr lang="en-US" sz="2400" dirty="0">
                <a:solidFill>
                  <a:srgbClr val="993300"/>
                </a:solidFill>
              </a:rPr>
              <a:t>	&lt;course  </a:t>
            </a:r>
            <a:r>
              <a:rPr lang="en-US" sz="2400" dirty="0" err="1"/>
              <a:t>course_id</a:t>
            </a:r>
            <a:r>
              <a:rPr lang="en-US" sz="2400" dirty="0"/>
              <a:t> = “CS-101”  credits=“4”</a:t>
            </a:r>
            <a:r>
              <a:rPr lang="en-US" sz="2400" dirty="0">
                <a:solidFill>
                  <a:srgbClr val="993300"/>
                </a:solidFill>
              </a:rPr>
              <a:t>&gt;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Attributes vs. Subelements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Distinction between </a:t>
            </a:r>
            <a:r>
              <a:rPr lang="en-US" sz="1800" dirty="0" err="1"/>
              <a:t>subelement</a:t>
            </a:r>
            <a:r>
              <a:rPr lang="en-US" sz="1800" dirty="0"/>
              <a:t> and attribute</a:t>
            </a:r>
          </a:p>
          <a:p>
            <a:pPr lvl="1"/>
            <a:r>
              <a:rPr lang="en-US" sz="1800" dirty="0"/>
              <a:t>In the context of documents, attributes are part of markup, while </a:t>
            </a:r>
            <a:r>
              <a:rPr lang="en-US" sz="1800" dirty="0" err="1"/>
              <a:t>subelement</a:t>
            </a:r>
            <a:r>
              <a:rPr lang="en-US" sz="1800" dirty="0"/>
              <a:t> contents are part of the basic document contents</a:t>
            </a:r>
          </a:p>
          <a:p>
            <a:pPr lvl="1"/>
            <a:r>
              <a:rPr lang="en-US" sz="1800" dirty="0"/>
              <a:t>In the context of data representation, the difference is unclear and may be confusing</a:t>
            </a:r>
          </a:p>
          <a:p>
            <a:pPr lvl="2"/>
            <a:r>
              <a:rPr lang="en-US" sz="1800" dirty="0"/>
              <a:t>Same information can be represented in two ways</a:t>
            </a:r>
          </a:p>
          <a:p>
            <a:pPr lvl="3"/>
            <a:r>
              <a:rPr lang="en-US" sz="1800" dirty="0">
                <a:solidFill>
                  <a:srgbClr val="993300"/>
                </a:solidFill>
              </a:rPr>
              <a:t>&lt;course </a:t>
            </a:r>
            <a:r>
              <a:rPr lang="en-US" sz="1800" dirty="0" err="1"/>
              <a:t>course_id</a:t>
            </a:r>
            <a:r>
              <a:rPr lang="en-US" sz="1800" dirty="0"/>
              <a:t>= “CS-101”</a:t>
            </a:r>
            <a:r>
              <a:rPr lang="en-US" sz="1800" dirty="0">
                <a:solidFill>
                  <a:srgbClr val="993300"/>
                </a:solidFill>
              </a:rPr>
              <a:t>&gt; … &lt;/course&gt;</a:t>
            </a:r>
          </a:p>
          <a:p>
            <a:pPr lvl="3"/>
            <a:r>
              <a:rPr lang="en-US" sz="1800" dirty="0">
                <a:solidFill>
                  <a:srgbClr val="993300"/>
                </a:solidFill>
              </a:rPr>
              <a:t>&lt;course&gt; </a:t>
            </a:r>
            <a:br>
              <a:rPr lang="en-US" sz="1800" dirty="0">
                <a:solidFill>
                  <a:srgbClr val="993300"/>
                </a:solidFill>
              </a:rPr>
            </a:br>
            <a:r>
              <a:rPr lang="en-US" sz="1800" dirty="0">
                <a:solidFill>
                  <a:srgbClr val="993300"/>
                </a:solidFill>
              </a:rPr>
              <a:t>    &lt;</a:t>
            </a:r>
            <a:r>
              <a:rPr lang="en-US" sz="1800" dirty="0" err="1">
                <a:solidFill>
                  <a:srgbClr val="993300"/>
                </a:solidFill>
              </a:rPr>
              <a:t>course_id</a:t>
            </a:r>
            <a:r>
              <a:rPr lang="en-US" sz="1800" dirty="0">
                <a:solidFill>
                  <a:srgbClr val="993300"/>
                </a:solidFill>
              </a:rPr>
              <a:t>&gt;CS-101&lt;/</a:t>
            </a:r>
            <a:r>
              <a:rPr lang="en-US" sz="1800" dirty="0" err="1">
                <a:solidFill>
                  <a:srgbClr val="993300"/>
                </a:solidFill>
              </a:rPr>
              <a:t>course_id</a:t>
            </a:r>
            <a:r>
              <a:rPr lang="en-US" sz="1800" dirty="0">
                <a:solidFill>
                  <a:srgbClr val="993300"/>
                </a:solidFill>
              </a:rPr>
              <a:t>&gt; …</a:t>
            </a:r>
            <a:br>
              <a:rPr lang="en-US" sz="1800" dirty="0">
                <a:solidFill>
                  <a:srgbClr val="993300"/>
                </a:solidFill>
              </a:rPr>
            </a:br>
            <a:r>
              <a:rPr lang="en-US" sz="1800" dirty="0">
                <a:solidFill>
                  <a:srgbClr val="993300"/>
                </a:solidFill>
              </a:rPr>
              <a:t> &lt;/course&gt;</a:t>
            </a:r>
          </a:p>
          <a:p>
            <a:pPr lvl="1"/>
            <a:r>
              <a:rPr lang="en-US" sz="1800" dirty="0"/>
              <a:t>Suggestion: use attributes for identifiers of elements, and use </a:t>
            </a:r>
            <a:r>
              <a:rPr lang="en-US" sz="1800" dirty="0" err="1"/>
              <a:t>subelements</a:t>
            </a:r>
            <a:r>
              <a:rPr lang="en-US" sz="1800" dirty="0"/>
              <a:t> for contents</a:t>
            </a:r>
          </a:p>
          <a:p>
            <a:pPr lvl="1">
              <a:buFont typeface="Monotype Sorts" charset="2"/>
              <a:buNone/>
            </a:pPr>
            <a:endParaRPr lang="en-US" sz="1800" dirty="0"/>
          </a:p>
          <a:p>
            <a:endParaRPr lang="en-US" sz="18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Namespaces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7962900" cy="5210175"/>
          </a:xfrm>
        </p:spPr>
        <p:txBody>
          <a:bodyPr/>
          <a:lstStyle/>
          <a:p>
            <a:r>
              <a:rPr lang="en-US" sz="2000" dirty="0"/>
              <a:t>XML data has to be exchanged between organizations</a:t>
            </a:r>
          </a:p>
          <a:p>
            <a:r>
              <a:rPr lang="en-US" sz="2000" dirty="0"/>
              <a:t>Same tag name may have different meaning in different organizations, causing confusion on exchanged documents</a:t>
            </a:r>
          </a:p>
          <a:p>
            <a:r>
              <a:rPr lang="en-US" sz="2000" dirty="0"/>
              <a:t>Specifying a unique string as an element name avoids confusion</a:t>
            </a:r>
          </a:p>
          <a:p>
            <a:r>
              <a:rPr lang="en-US" sz="2000" dirty="0"/>
              <a:t>Better solution: use  </a:t>
            </a:r>
            <a:r>
              <a:rPr lang="en-US" sz="2000" dirty="0">
                <a:solidFill>
                  <a:srgbClr val="008000"/>
                </a:solidFill>
              </a:rPr>
              <a:t>unique-</a:t>
            </a:r>
            <a:r>
              <a:rPr lang="en-US" sz="2000" dirty="0" err="1">
                <a:solidFill>
                  <a:srgbClr val="008000"/>
                </a:solidFill>
              </a:rPr>
              <a:t>name:element</a:t>
            </a:r>
            <a:r>
              <a:rPr lang="en-US" sz="2000" dirty="0">
                <a:solidFill>
                  <a:srgbClr val="008000"/>
                </a:solidFill>
              </a:rPr>
              <a:t>-name</a:t>
            </a:r>
          </a:p>
          <a:p>
            <a:r>
              <a:rPr lang="en-US" sz="2000" dirty="0"/>
              <a:t>Avoid using long unique names all over document by using XML Namespaces</a:t>
            </a:r>
          </a:p>
          <a:p>
            <a:pPr>
              <a:buFont typeface="Monotype Sorts" charset="2"/>
              <a:buNone/>
            </a:pPr>
            <a:r>
              <a:rPr lang="en-US" sz="2000" dirty="0"/>
              <a:t>     </a:t>
            </a:r>
            <a:r>
              <a:rPr lang="en-US" sz="2000" dirty="0">
                <a:solidFill>
                  <a:srgbClr val="993300"/>
                </a:solidFill>
              </a:rPr>
              <a:t>&lt;university </a:t>
            </a:r>
            <a:r>
              <a:rPr lang="en-US" sz="2000" dirty="0" err="1">
                <a:solidFill>
                  <a:srgbClr val="993300"/>
                </a:solidFill>
              </a:rPr>
              <a:t>xmlns:yale</a:t>
            </a:r>
            <a:r>
              <a:rPr lang="en-US" sz="2000" dirty="0">
                <a:solidFill>
                  <a:srgbClr val="993300"/>
                </a:solidFill>
              </a:rPr>
              <a:t>=“</a:t>
            </a:r>
            <a:r>
              <a:rPr lang="en-US" sz="2000" dirty="0">
                <a:solidFill>
                  <a:srgbClr val="993300"/>
                </a:solidFill>
                <a:hlinkClick r:id="rId3"/>
              </a:rPr>
              <a:t>http://www.yale.edu</a:t>
            </a:r>
            <a:r>
              <a:rPr lang="en-US" sz="2000" dirty="0">
                <a:solidFill>
                  <a:srgbClr val="993300"/>
                </a:solidFill>
              </a:rPr>
              <a:t>”&gt;</a:t>
            </a:r>
            <a:br>
              <a:rPr lang="en-US" sz="2000" dirty="0">
                <a:solidFill>
                  <a:srgbClr val="993300"/>
                </a:solidFill>
              </a:rPr>
            </a:br>
            <a:r>
              <a:rPr lang="en-US" sz="2000" dirty="0">
                <a:solidFill>
                  <a:srgbClr val="993300"/>
                </a:solidFill>
              </a:rPr>
              <a:t>      …</a:t>
            </a:r>
          </a:p>
          <a:p>
            <a:pPr lvl="1">
              <a:lnSpc>
                <a:spcPct val="50000"/>
              </a:lnSpc>
              <a:buFont typeface="Monotype Sorts" charset="2"/>
              <a:buNone/>
            </a:pPr>
            <a:r>
              <a:rPr lang="en-US" sz="2000" dirty="0">
                <a:solidFill>
                  <a:srgbClr val="993300"/>
                </a:solidFill>
              </a:rPr>
              <a:t>	 &lt;</a:t>
            </a:r>
            <a:r>
              <a:rPr lang="en-US" sz="2000" dirty="0" err="1">
                <a:solidFill>
                  <a:srgbClr val="993300"/>
                </a:solidFill>
              </a:rPr>
              <a:t>yale:course</a:t>
            </a:r>
            <a:r>
              <a:rPr lang="en-US" sz="2000" dirty="0">
                <a:solidFill>
                  <a:srgbClr val="993300"/>
                </a:solidFill>
              </a:rPr>
              <a:t>&gt;</a:t>
            </a:r>
          </a:p>
          <a:p>
            <a:pPr lvl="1">
              <a:lnSpc>
                <a:spcPct val="50000"/>
              </a:lnSpc>
              <a:buFont typeface="Monotype Sorts" charset="2"/>
              <a:buNone/>
            </a:pPr>
            <a:r>
              <a:rPr lang="en-US" sz="2000" dirty="0">
                <a:solidFill>
                  <a:srgbClr val="993300"/>
                </a:solidFill>
              </a:rPr>
              <a:t>          &lt;</a:t>
            </a:r>
            <a:r>
              <a:rPr lang="en-US" sz="2000" dirty="0" err="1">
                <a:solidFill>
                  <a:srgbClr val="993300"/>
                </a:solidFill>
              </a:rPr>
              <a:t>yale:course_id</a:t>
            </a:r>
            <a:r>
              <a:rPr lang="en-US" sz="2000" dirty="0">
                <a:solidFill>
                  <a:srgbClr val="993300"/>
                </a:solidFill>
              </a:rPr>
              <a:t>&gt; CS-101 &lt;/</a:t>
            </a:r>
            <a:r>
              <a:rPr lang="en-US" sz="2000" dirty="0" err="1">
                <a:solidFill>
                  <a:srgbClr val="993300"/>
                </a:solidFill>
              </a:rPr>
              <a:t>yale:course_id</a:t>
            </a:r>
            <a:r>
              <a:rPr lang="en-US" sz="2000" dirty="0">
                <a:solidFill>
                  <a:srgbClr val="993300"/>
                </a:solidFill>
              </a:rPr>
              <a:t>&gt;</a:t>
            </a:r>
          </a:p>
          <a:p>
            <a:pPr lvl="1">
              <a:lnSpc>
                <a:spcPct val="50000"/>
              </a:lnSpc>
              <a:buFont typeface="Monotype Sorts" charset="2"/>
              <a:buNone/>
            </a:pPr>
            <a:r>
              <a:rPr lang="en-US" sz="2000" dirty="0">
                <a:solidFill>
                  <a:srgbClr val="993300"/>
                </a:solidFill>
              </a:rPr>
              <a:t>          &lt;</a:t>
            </a:r>
            <a:r>
              <a:rPr lang="en-US" sz="2000" dirty="0" err="1">
                <a:solidFill>
                  <a:srgbClr val="993300"/>
                </a:solidFill>
              </a:rPr>
              <a:t>yale:title</a:t>
            </a:r>
            <a:r>
              <a:rPr lang="en-US" sz="2000" dirty="0">
                <a:solidFill>
                  <a:srgbClr val="993300"/>
                </a:solidFill>
              </a:rPr>
              <a:t>&gt; Intro. to Computer Science&lt;/</a:t>
            </a:r>
            <a:r>
              <a:rPr lang="en-US" sz="2000" dirty="0" err="1">
                <a:solidFill>
                  <a:srgbClr val="993300"/>
                </a:solidFill>
              </a:rPr>
              <a:t>yale:title</a:t>
            </a:r>
            <a:r>
              <a:rPr lang="en-US" sz="2000" dirty="0">
                <a:solidFill>
                  <a:srgbClr val="993300"/>
                </a:solidFill>
              </a:rPr>
              <a:t>&gt;</a:t>
            </a:r>
          </a:p>
          <a:p>
            <a:pPr lvl="1">
              <a:lnSpc>
                <a:spcPct val="50000"/>
              </a:lnSpc>
              <a:buFont typeface="Monotype Sorts" charset="2"/>
              <a:buNone/>
            </a:pPr>
            <a:r>
              <a:rPr lang="en-US" sz="2000" dirty="0">
                <a:solidFill>
                  <a:srgbClr val="993300"/>
                </a:solidFill>
              </a:rPr>
              <a:t>          &lt;</a:t>
            </a:r>
            <a:r>
              <a:rPr lang="en-US" sz="2000" dirty="0" err="1">
                <a:solidFill>
                  <a:srgbClr val="993300"/>
                </a:solidFill>
              </a:rPr>
              <a:t>yale:dept_name</a:t>
            </a:r>
            <a:r>
              <a:rPr lang="en-US" sz="2000" dirty="0">
                <a:solidFill>
                  <a:srgbClr val="993300"/>
                </a:solidFill>
              </a:rPr>
              <a:t>&gt; Comp. Sci. &lt;/</a:t>
            </a:r>
            <a:r>
              <a:rPr lang="en-US" sz="2000" dirty="0" err="1">
                <a:solidFill>
                  <a:srgbClr val="993300"/>
                </a:solidFill>
              </a:rPr>
              <a:t>yale:dept_name</a:t>
            </a:r>
            <a:r>
              <a:rPr lang="en-US" sz="2000" dirty="0">
                <a:solidFill>
                  <a:srgbClr val="993300"/>
                </a:solidFill>
              </a:rPr>
              <a:t>&gt;</a:t>
            </a:r>
          </a:p>
          <a:p>
            <a:pPr lvl="1">
              <a:lnSpc>
                <a:spcPct val="50000"/>
              </a:lnSpc>
              <a:buFont typeface="Monotype Sorts" charset="2"/>
              <a:buNone/>
            </a:pPr>
            <a:r>
              <a:rPr lang="en-US" sz="2000" dirty="0">
                <a:solidFill>
                  <a:srgbClr val="993300"/>
                </a:solidFill>
              </a:rPr>
              <a:t>          &lt;</a:t>
            </a:r>
            <a:r>
              <a:rPr lang="en-US" sz="2000" dirty="0" err="1">
                <a:solidFill>
                  <a:srgbClr val="993300"/>
                </a:solidFill>
              </a:rPr>
              <a:t>yale:credits</a:t>
            </a:r>
            <a:r>
              <a:rPr lang="en-US" sz="2000" dirty="0">
                <a:solidFill>
                  <a:srgbClr val="993300"/>
                </a:solidFill>
              </a:rPr>
              <a:t>&gt; 4 &lt;/</a:t>
            </a:r>
            <a:r>
              <a:rPr lang="en-US" sz="2000" dirty="0" err="1">
                <a:solidFill>
                  <a:srgbClr val="993300"/>
                </a:solidFill>
              </a:rPr>
              <a:t>yale:credits</a:t>
            </a:r>
            <a:r>
              <a:rPr lang="en-US" sz="2000" dirty="0">
                <a:solidFill>
                  <a:srgbClr val="993300"/>
                </a:solidFill>
              </a:rPr>
              <a:t>&gt;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sz="2000" dirty="0">
                <a:solidFill>
                  <a:srgbClr val="993300"/>
                </a:solidFill>
              </a:rPr>
              <a:t>	 &lt;/</a:t>
            </a:r>
            <a:r>
              <a:rPr lang="en-US" sz="2000" dirty="0" err="1">
                <a:solidFill>
                  <a:srgbClr val="993300"/>
                </a:solidFill>
              </a:rPr>
              <a:t>yale:course</a:t>
            </a:r>
            <a:r>
              <a:rPr lang="en-US" sz="2000" dirty="0">
                <a:solidFill>
                  <a:srgbClr val="993300"/>
                </a:solidFill>
              </a:rPr>
              <a:t>&gt;</a:t>
            </a:r>
            <a:br>
              <a:rPr lang="en-US" sz="2000" dirty="0">
                <a:solidFill>
                  <a:srgbClr val="993300"/>
                </a:solidFill>
              </a:rPr>
            </a:br>
            <a:r>
              <a:rPr lang="en-US" sz="2000" dirty="0">
                <a:solidFill>
                  <a:srgbClr val="993300"/>
                </a:solidFill>
              </a:rPr>
              <a:t>…</a:t>
            </a:r>
          </a:p>
          <a:p>
            <a:pPr>
              <a:lnSpc>
                <a:spcPct val="50000"/>
              </a:lnSpc>
              <a:buFont typeface="Monotype Sorts" charset="2"/>
              <a:buNone/>
            </a:pPr>
            <a:r>
              <a:rPr lang="en-US" sz="2000" dirty="0">
                <a:solidFill>
                  <a:srgbClr val="993300"/>
                </a:solidFill>
              </a:rPr>
              <a:t>	&lt;/university&gt;</a:t>
            </a:r>
          </a:p>
          <a:p>
            <a:endParaRPr lang="en-US" sz="2000" dirty="0">
              <a:solidFill>
                <a:srgbClr val="9933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XML?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 err="1" smtClean="0"/>
              <a:t>e</a:t>
            </a:r>
            <a:r>
              <a:rPr lang="en-US" sz="2800" b="1" dirty="0" err="1" smtClean="0"/>
              <a:t>X</a:t>
            </a:r>
            <a:r>
              <a:rPr lang="en-US" sz="2800" i="1" dirty="0" err="1" smtClean="0"/>
              <a:t>tensible</a:t>
            </a:r>
            <a:r>
              <a:rPr lang="en-US" sz="2800" dirty="0" smtClean="0"/>
              <a:t> </a:t>
            </a:r>
            <a:r>
              <a:rPr lang="en-US" sz="2800" b="1" dirty="0" smtClean="0"/>
              <a:t>M</a:t>
            </a:r>
            <a:r>
              <a:rPr lang="en-US" sz="2800" i="1" dirty="0" smtClean="0"/>
              <a:t>arkup</a:t>
            </a:r>
            <a:r>
              <a:rPr lang="en-US" sz="2800" dirty="0" smtClean="0"/>
              <a:t> </a:t>
            </a:r>
            <a:r>
              <a:rPr lang="en-US" sz="2800" b="1" dirty="0" smtClean="0"/>
              <a:t>L</a:t>
            </a:r>
            <a:r>
              <a:rPr lang="en-US" sz="2800" i="1" dirty="0" smtClean="0"/>
              <a:t>anguage</a:t>
            </a:r>
          </a:p>
          <a:p>
            <a:r>
              <a:rPr lang="en-US" sz="2800" dirty="0" smtClean="0"/>
              <a:t>Markup language for documents containing structured information</a:t>
            </a:r>
          </a:p>
          <a:p>
            <a:r>
              <a:rPr lang="en-US" sz="2800" dirty="0" smtClean="0"/>
              <a:t>Defined by four specifications: </a:t>
            </a:r>
          </a:p>
          <a:p>
            <a:pPr lvl="1"/>
            <a:r>
              <a:rPr lang="en-US" sz="2400" dirty="0" smtClean="0"/>
              <a:t>XML, the Extensible Markup Language </a:t>
            </a:r>
          </a:p>
          <a:p>
            <a:pPr lvl="1"/>
            <a:r>
              <a:rPr lang="en-US" sz="2400" dirty="0" smtClean="0"/>
              <a:t>XLL, the Extensible Linking Language </a:t>
            </a:r>
          </a:p>
          <a:p>
            <a:pPr lvl="1"/>
            <a:r>
              <a:rPr lang="en-US" sz="2400" dirty="0" smtClean="0"/>
              <a:t>XSL, the Extensible Style Language </a:t>
            </a:r>
          </a:p>
          <a:p>
            <a:pPr lvl="1"/>
            <a:r>
              <a:rPr lang="en-US" sz="2400" dirty="0" smtClean="0"/>
              <a:t>XUA, the XML User Agent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on XML Syntax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8039100" cy="4876800"/>
          </a:xfrm>
        </p:spPr>
        <p:txBody>
          <a:bodyPr/>
          <a:lstStyle/>
          <a:p>
            <a:r>
              <a:rPr lang="en-US" sz="1800" dirty="0"/>
              <a:t>Elements without </a:t>
            </a:r>
            <a:r>
              <a:rPr lang="en-US" sz="1800" dirty="0" err="1"/>
              <a:t>subelements</a:t>
            </a:r>
            <a:r>
              <a:rPr lang="en-US" sz="1800" dirty="0"/>
              <a:t> or text content can be abbreviated by ending the start tag with a  /&gt;  and deleting the end tag</a:t>
            </a:r>
          </a:p>
          <a:p>
            <a:pPr lvl="1"/>
            <a:r>
              <a:rPr lang="en-US" sz="1800" dirty="0">
                <a:solidFill>
                  <a:srgbClr val="993300"/>
                </a:solidFill>
              </a:rPr>
              <a:t>&lt;course  </a:t>
            </a:r>
            <a:r>
              <a:rPr lang="en-US" sz="1800" dirty="0" err="1">
                <a:solidFill>
                  <a:srgbClr val="993300"/>
                </a:solidFill>
              </a:rPr>
              <a:t>course_id</a:t>
            </a:r>
            <a:r>
              <a:rPr lang="en-US" sz="1800" dirty="0">
                <a:solidFill>
                  <a:srgbClr val="993300"/>
                </a:solidFill>
              </a:rPr>
              <a:t>=“CS-101” Title=“Intro. To Computer Science”</a:t>
            </a:r>
            <a:br>
              <a:rPr lang="en-US" sz="1800" dirty="0">
                <a:solidFill>
                  <a:srgbClr val="993300"/>
                </a:solidFill>
              </a:rPr>
            </a:br>
            <a:r>
              <a:rPr lang="en-US" sz="1800" dirty="0">
                <a:solidFill>
                  <a:srgbClr val="993300"/>
                </a:solidFill>
              </a:rPr>
              <a:t>               </a:t>
            </a:r>
            <a:r>
              <a:rPr lang="en-US" sz="1800" dirty="0" err="1">
                <a:solidFill>
                  <a:srgbClr val="993300"/>
                </a:solidFill>
              </a:rPr>
              <a:t>dept_name</a:t>
            </a:r>
            <a:r>
              <a:rPr lang="en-US" sz="1800" dirty="0">
                <a:solidFill>
                  <a:srgbClr val="993300"/>
                </a:solidFill>
              </a:rPr>
              <a:t> = “Comp. Sci.” credits=“4”  /&gt;</a:t>
            </a:r>
          </a:p>
          <a:p>
            <a:r>
              <a:rPr lang="en-US" sz="1800" dirty="0"/>
              <a:t>To store string data that may contain tags, without the tags being interpreted as </a:t>
            </a:r>
            <a:r>
              <a:rPr lang="en-US" sz="1800" dirty="0" err="1"/>
              <a:t>subelements</a:t>
            </a:r>
            <a:r>
              <a:rPr lang="en-US" sz="1800" dirty="0"/>
              <a:t>, use CDATA as below</a:t>
            </a:r>
          </a:p>
          <a:p>
            <a:pPr lvl="1"/>
            <a:r>
              <a:rPr lang="en-US" sz="1800" dirty="0">
                <a:solidFill>
                  <a:srgbClr val="993300"/>
                </a:solidFill>
              </a:rPr>
              <a:t>&lt;![CDATA[&lt;course&gt; … &lt;/course&gt;]]&gt;</a:t>
            </a:r>
          </a:p>
          <a:p>
            <a:pPr lvl="1">
              <a:buFont typeface="Monotype Sorts" charset="2"/>
              <a:buNone/>
            </a:pPr>
            <a:r>
              <a:rPr lang="en-US" sz="1800" dirty="0"/>
              <a:t>Here, &lt;course&gt; and &lt;/course&gt; are treated as just strings</a:t>
            </a:r>
          </a:p>
          <a:p>
            <a:pPr lvl="1">
              <a:buFont typeface="Monotype Sorts" charset="2"/>
              <a:buNone/>
            </a:pPr>
            <a:r>
              <a:rPr lang="en-US" sz="1800" dirty="0"/>
              <a:t>CDATA stands for “character data”</a:t>
            </a:r>
          </a:p>
          <a:p>
            <a:pPr>
              <a:buFont typeface="Monotype Sorts" charset="2"/>
              <a:buNone/>
            </a:pPr>
            <a:endParaRPr lang="en-US" sz="1800" dirty="0"/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sz="1800" dirty="0"/>
          </a:p>
          <a:p>
            <a:endParaRPr lang="en-US" sz="18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Document Schema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Database schemas constrain what information can be stored, and the data types of stored values</a:t>
            </a:r>
          </a:p>
          <a:p>
            <a:r>
              <a:rPr lang="en-US" sz="2000" dirty="0"/>
              <a:t>XML documents are not required to have an associated schema</a:t>
            </a:r>
          </a:p>
          <a:p>
            <a:r>
              <a:rPr lang="en-US" sz="2000" dirty="0"/>
              <a:t>However, schemas are very important for XML data exchange</a:t>
            </a:r>
          </a:p>
          <a:p>
            <a:pPr lvl="1"/>
            <a:r>
              <a:rPr lang="en-US" sz="2000" dirty="0"/>
              <a:t>Otherwise, a site cannot automatically interpret data received from another site</a:t>
            </a:r>
          </a:p>
          <a:p>
            <a:r>
              <a:rPr lang="en-US" sz="2000" dirty="0"/>
              <a:t>Two mechanisms for specifying XML schema</a:t>
            </a:r>
          </a:p>
          <a:p>
            <a:pPr lvl="1"/>
            <a:r>
              <a:rPr lang="en-US" sz="2000" b="1" dirty="0">
                <a:solidFill>
                  <a:srgbClr val="0033CC"/>
                </a:solidFill>
              </a:rPr>
              <a:t>Document Type Definition (DTD)</a:t>
            </a:r>
          </a:p>
          <a:p>
            <a:pPr lvl="2"/>
            <a:r>
              <a:rPr lang="en-US" sz="2000" dirty="0"/>
              <a:t>Widely used</a:t>
            </a:r>
          </a:p>
          <a:p>
            <a:pPr lvl="1"/>
            <a:r>
              <a:rPr lang="en-US" sz="2000" b="1" dirty="0">
                <a:solidFill>
                  <a:srgbClr val="0033CC"/>
                </a:solidFill>
              </a:rPr>
              <a:t>XML Schema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</a:p>
          <a:p>
            <a:pPr lvl="2"/>
            <a:r>
              <a:rPr lang="en-US" sz="2000" dirty="0"/>
              <a:t>Newer, increasing use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Document Type Definition (DTD)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The type of an XML document can be specified using a DTD</a:t>
            </a:r>
          </a:p>
          <a:p>
            <a:r>
              <a:rPr lang="en-US" sz="2000" dirty="0"/>
              <a:t>DTD constraints structure of XML data</a:t>
            </a:r>
          </a:p>
          <a:p>
            <a:pPr lvl="1"/>
            <a:r>
              <a:rPr lang="en-US" sz="2000" dirty="0"/>
              <a:t>What elements can occur</a:t>
            </a:r>
          </a:p>
          <a:p>
            <a:pPr lvl="1"/>
            <a:r>
              <a:rPr lang="en-US" sz="2000" dirty="0"/>
              <a:t>What attributes can/must an element have</a:t>
            </a:r>
          </a:p>
          <a:p>
            <a:pPr lvl="1"/>
            <a:r>
              <a:rPr lang="en-US" sz="2000" dirty="0"/>
              <a:t>What </a:t>
            </a:r>
            <a:r>
              <a:rPr lang="en-US" sz="2000" dirty="0" err="1"/>
              <a:t>subelements</a:t>
            </a:r>
            <a:r>
              <a:rPr lang="en-US" sz="2000" dirty="0"/>
              <a:t> can/must occur inside each element, and how many times.</a:t>
            </a:r>
          </a:p>
          <a:p>
            <a:r>
              <a:rPr lang="en-US" sz="2000" dirty="0"/>
              <a:t>DTD does not constrain data types</a:t>
            </a:r>
          </a:p>
          <a:p>
            <a:pPr lvl="1"/>
            <a:r>
              <a:rPr lang="en-US" sz="2000" dirty="0"/>
              <a:t>All values represented as strings in XML</a:t>
            </a:r>
          </a:p>
          <a:p>
            <a:r>
              <a:rPr lang="en-US" sz="2000" dirty="0"/>
              <a:t>DTD syntax</a:t>
            </a:r>
          </a:p>
          <a:p>
            <a:pPr lvl="1"/>
            <a:r>
              <a:rPr lang="en-US" sz="2000" dirty="0"/>
              <a:t>&lt;!ELEMENT </a:t>
            </a:r>
            <a:r>
              <a:rPr lang="en-US" sz="2000" dirty="0" err="1"/>
              <a:t>element</a:t>
            </a:r>
            <a:r>
              <a:rPr lang="en-US" sz="2000" dirty="0"/>
              <a:t> (</a:t>
            </a:r>
            <a:r>
              <a:rPr lang="en-US" sz="2000" dirty="0" err="1"/>
              <a:t>subelements</a:t>
            </a:r>
            <a:r>
              <a:rPr lang="en-US" sz="2000" dirty="0"/>
              <a:t>-specification) &gt;</a:t>
            </a:r>
          </a:p>
          <a:p>
            <a:pPr lvl="1"/>
            <a:r>
              <a:rPr lang="en-US" sz="2000" dirty="0"/>
              <a:t>&lt;!ATTLIST   element (attributes)  &gt;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 Specification in DTD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/>
              <a:t>Subelements can be specified as</a:t>
            </a:r>
          </a:p>
          <a:p>
            <a:pPr lvl="1"/>
            <a:r>
              <a:rPr lang="en-US" sz="1600"/>
              <a:t>names of elements, or</a:t>
            </a:r>
          </a:p>
          <a:p>
            <a:pPr lvl="1"/>
            <a:r>
              <a:rPr lang="en-US" sz="1600"/>
              <a:t>#PCDATA (parsed character data), i.e., character strings</a:t>
            </a:r>
          </a:p>
          <a:p>
            <a:pPr lvl="1"/>
            <a:r>
              <a:rPr lang="en-US" sz="1600"/>
              <a:t>EMPTY (no subelements) or ANY (anything can be a subelement)</a:t>
            </a:r>
          </a:p>
          <a:p>
            <a:r>
              <a:rPr lang="en-US" sz="1600"/>
              <a:t>Example</a:t>
            </a:r>
          </a:p>
          <a:p>
            <a:pPr lvl="1">
              <a:lnSpc>
                <a:spcPct val="70000"/>
              </a:lnSpc>
              <a:buFont typeface="Monotype Sorts" charset="2"/>
              <a:buNone/>
            </a:pPr>
            <a:r>
              <a:rPr lang="en-US"/>
              <a:t>	</a:t>
            </a:r>
            <a:r>
              <a:rPr lang="en-US" sz="1600">
                <a:solidFill>
                  <a:srgbClr val="993300"/>
                </a:solidFill>
              </a:rPr>
              <a:t>&lt;! ELEMENT department (dept_name  building, budget)&gt;</a:t>
            </a:r>
          </a:p>
          <a:p>
            <a:pPr lvl="1">
              <a:lnSpc>
                <a:spcPct val="70000"/>
              </a:lnSpc>
              <a:buFont typeface="Monotype Sorts" charset="2"/>
              <a:buNone/>
            </a:pPr>
            <a:r>
              <a:rPr lang="en-US" sz="1600">
                <a:solidFill>
                  <a:srgbClr val="993300"/>
                </a:solidFill>
              </a:rPr>
              <a:t>   	&lt;! ELEMENT dept_name (#PCDATA)&gt;</a:t>
            </a:r>
          </a:p>
          <a:p>
            <a:pPr lvl="1">
              <a:lnSpc>
                <a:spcPct val="70000"/>
              </a:lnSpc>
              <a:buFont typeface="Monotype Sorts" charset="2"/>
              <a:buNone/>
            </a:pPr>
            <a:r>
              <a:rPr lang="en-US" sz="1600">
                <a:solidFill>
                  <a:srgbClr val="993300"/>
                </a:solidFill>
              </a:rPr>
              <a:t>	&lt;! ELEMENT budget (#PCDATA)&gt;</a:t>
            </a:r>
          </a:p>
          <a:p>
            <a:r>
              <a:rPr lang="en-US" sz="1600"/>
              <a:t>Subelement specification may have regular expressions</a:t>
            </a:r>
          </a:p>
          <a:p>
            <a:pPr lvl="1">
              <a:lnSpc>
                <a:spcPct val="70000"/>
              </a:lnSpc>
              <a:buFont typeface="Monotype Sorts" charset="2"/>
              <a:buNone/>
            </a:pPr>
            <a:r>
              <a:rPr lang="en-US"/>
              <a:t>  </a:t>
            </a:r>
            <a:r>
              <a:rPr lang="en-US" sz="1600"/>
              <a:t>&lt;!ELEMENT university ( ( department | course | instructor | teaches )+)&gt;</a:t>
            </a:r>
          </a:p>
          <a:p>
            <a:pPr lvl="2"/>
            <a:r>
              <a:rPr lang="en-US" sz="1600"/>
              <a:t>Notation: </a:t>
            </a:r>
          </a:p>
          <a:p>
            <a:pPr lvl="3"/>
            <a:r>
              <a:rPr lang="en-US" sz="1600"/>
              <a:t> “|”   -  alternatives</a:t>
            </a:r>
          </a:p>
          <a:p>
            <a:pPr lvl="3"/>
            <a:r>
              <a:rPr lang="en-US" sz="1600"/>
              <a:t> “+”  -  1 or more occurrences</a:t>
            </a:r>
          </a:p>
          <a:p>
            <a:pPr lvl="3"/>
            <a:r>
              <a:rPr lang="en-US" sz="1600"/>
              <a:t> “*”   -  0 or more occurrences</a:t>
            </a:r>
          </a:p>
          <a:p>
            <a:pPr lvl="1">
              <a:buFont typeface="Monotype Sorts" charset="2"/>
              <a:buNone/>
            </a:pPr>
            <a:endParaRPr lang="en-US" sz="16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01673"/>
          </a:xfrm>
        </p:spPr>
        <p:txBody>
          <a:bodyPr/>
          <a:lstStyle/>
          <a:p>
            <a:r>
              <a:rPr lang="en-US" dirty="0"/>
              <a:t>University DTD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143000"/>
            <a:ext cx="7772400" cy="4448175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sz="2400" dirty="0">
                <a:solidFill>
                  <a:srgbClr val="993300"/>
                </a:solidFill>
              </a:rPr>
              <a:t>&lt;!DOCTYPE  university [</a:t>
            </a:r>
            <a:br>
              <a:rPr lang="en-US" sz="2400" dirty="0">
                <a:solidFill>
                  <a:srgbClr val="993300"/>
                </a:solidFill>
              </a:rPr>
            </a:br>
            <a:r>
              <a:rPr lang="en-US" sz="2400" dirty="0">
                <a:solidFill>
                  <a:srgbClr val="993300"/>
                </a:solidFill>
              </a:rPr>
              <a:t>&lt;!ELEMENT university ( (</a:t>
            </a:r>
            <a:r>
              <a:rPr lang="en-US" sz="2400" dirty="0" err="1">
                <a:solidFill>
                  <a:srgbClr val="993300"/>
                </a:solidFill>
              </a:rPr>
              <a:t>department|course|instructor|teaches</a:t>
            </a:r>
            <a:r>
              <a:rPr lang="en-US" sz="2400" dirty="0">
                <a:solidFill>
                  <a:srgbClr val="993300"/>
                </a:solidFill>
              </a:rPr>
              <a:t>)+)&gt;</a:t>
            </a:r>
            <a:br>
              <a:rPr lang="en-US" sz="2400" dirty="0">
                <a:solidFill>
                  <a:srgbClr val="993300"/>
                </a:solidFill>
              </a:rPr>
            </a:br>
            <a:r>
              <a:rPr lang="en-US" sz="2400" dirty="0">
                <a:solidFill>
                  <a:srgbClr val="993300"/>
                </a:solidFill>
              </a:rPr>
              <a:t>&lt;!ELEMENT department ( dept name, building, budget)&gt;</a:t>
            </a:r>
            <a:br>
              <a:rPr lang="en-US" sz="2400" dirty="0">
                <a:solidFill>
                  <a:srgbClr val="993300"/>
                </a:solidFill>
              </a:rPr>
            </a:br>
            <a:r>
              <a:rPr lang="en-US" sz="2400" dirty="0">
                <a:solidFill>
                  <a:srgbClr val="993300"/>
                </a:solidFill>
              </a:rPr>
              <a:t>&lt;!ELEMENT course ( course id, title, dept name, credits)&gt;</a:t>
            </a:r>
            <a:br>
              <a:rPr lang="en-US" sz="2400" dirty="0">
                <a:solidFill>
                  <a:srgbClr val="993300"/>
                </a:solidFill>
              </a:rPr>
            </a:br>
            <a:r>
              <a:rPr lang="en-US" sz="2400" dirty="0">
                <a:solidFill>
                  <a:srgbClr val="993300"/>
                </a:solidFill>
              </a:rPr>
              <a:t>&lt;!ELEMENT instructor (IID, name, dept name, salary)&gt;</a:t>
            </a:r>
            <a:br>
              <a:rPr lang="en-US" sz="2400" dirty="0">
                <a:solidFill>
                  <a:srgbClr val="993300"/>
                </a:solidFill>
              </a:rPr>
            </a:br>
            <a:r>
              <a:rPr lang="en-US" sz="2400" dirty="0">
                <a:solidFill>
                  <a:srgbClr val="993300"/>
                </a:solidFill>
              </a:rPr>
              <a:t>&lt;!ELEMENT teaches (IID, course id)&gt;</a:t>
            </a:r>
            <a:br>
              <a:rPr lang="en-US" sz="2400" dirty="0">
                <a:solidFill>
                  <a:srgbClr val="993300"/>
                </a:solidFill>
              </a:rPr>
            </a:br>
            <a:r>
              <a:rPr lang="en-US" sz="2400" dirty="0">
                <a:solidFill>
                  <a:srgbClr val="993300"/>
                </a:solidFill>
              </a:rPr>
              <a:t>&lt;!ELEMENT dept name( #PCDATA )&gt;</a:t>
            </a:r>
            <a:br>
              <a:rPr lang="en-US" sz="2400" dirty="0">
                <a:solidFill>
                  <a:srgbClr val="993300"/>
                </a:solidFill>
              </a:rPr>
            </a:br>
            <a:r>
              <a:rPr lang="en-US" sz="2400" dirty="0">
                <a:solidFill>
                  <a:srgbClr val="993300"/>
                </a:solidFill>
              </a:rPr>
              <a:t>&lt;!ELEMENT building( #PCDATA )&gt;</a:t>
            </a:r>
            <a:br>
              <a:rPr lang="en-US" sz="2400" dirty="0">
                <a:solidFill>
                  <a:srgbClr val="993300"/>
                </a:solidFill>
              </a:rPr>
            </a:br>
            <a:r>
              <a:rPr lang="en-US" sz="2400" dirty="0">
                <a:solidFill>
                  <a:srgbClr val="993300"/>
                </a:solidFill>
              </a:rPr>
              <a:t>&lt;!ELEMENT budget( #PCDATA )&gt;</a:t>
            </a:r>
            <a:br>
              <a:rPr lang="en-US" sz="2400" dirty="0">
                <a:solidFill>
                  <a:srgbClr val="993300"/>
                </a:solidFill>
              </a:rPr>
            </a:br>
            <a:r>
              <a:rPr lang="en-US" sz="2400" dirty="0">
                <a:solidFill>
                  <a:srgbClr val="993300"/>
                </a:solidFill>
              </a:rPr>
              <a:t>&lt;!ELEMENT course id ( #PCDATA )&gt;</a:t>
            </a:r>
            <a:br>
              <a:rPr lang="en-US" sz="2400" dirty="0">
                <a:solidFill>
                  <a:srgbClr val="993300"/>
                </a:solidFill>
              </a:rPr>
            </a:br>
            <a:r>
              <a:rPr lang="en-US" sz="2400" dirty="0">
                <a:solidFill>
                  <a:srgbClr val="993300"/>
                </a:solidFill>
              </a:rPr>
              <a:t>&lt;!ELEMENT title ( #PCDATA )&gt;</a:t>
            </a:r>
            <a:br>
              <a:rPr lang="en-US" sz="2400" dirty="0">
                <a:solidFill>
                  <a:srgbClr val="993300"/>
                </a:solidFill>
              </a:rPr>
            </a:br>
            <a:r>
              <a:rPr lang="en-US" sz="2400" dirty="0">
                <a:solidFill>
                  <a:srgbClr val="993300"/>
                </a:solidFill>
              </a:rPr>
              <a:t>&lt;!ELEMENT credits( #PCDATA )&gt;</a:t>
            </a:r>
            <a:br>
              <a:rPr lang="en-US" sz="2400" dirty="0">
                <a:solidFill>
                  <a:srgbClr val="993300"/>
                </a:solidFill>
              </a:rPr>
            </a:br>
            <a:r>
              <a:rPr lang="en-US" sz="2400" dirty="0">
                <a:solidFill>
                  <a:srgbClr val="993300"/>
                </a:solidFill>
              </a:rPr>
              <a:t>&lt;!ELEMENT IID( #PCDATA )&gt;</a:t>
            </a:r>
            <a:br>
              <a:rPr lang="en-US" sz="2400" dirty="0">
                <a:solidFill>
                  <a:srgbClr val="993300"/>
                </a:solidFill>
              </a:rPr>
            </a:br>
            <a:r>
              <a:rPr lang="en-US" sz="2400" dirty="0">
                <a:solidFill>
                  <a:srgbClr val="993300"/>
                </a:solidFill>
              </a:rPr>
              <a:t>&lt;!ELEMENT name( #PCDATA )&gt;</a:t>
            </a:r>
            <a:br>
              <a:rPr lang="en-US" sz="2400" dirty="0">
                <a:solidFill>
                  <a:srgbClr val="993300"/>
                </a:solidFill>
              </a:rPr>
            </a:br>
            <a:r>
              <a:rPr lang="en-US" sz="2400" dirty="0">
                <a:solidFill>
                  <a:srgbClr val="993300"/>
                </a:solidFill>
              </a:rPr>
              <a:t>&lt;!ELEMENT salary( #PCDATA )&gt;</a:t>
            </a:r>
          </a:p>
          <a:p>
            <a:pPr>
              <a:buFont typeface="Monotype Sorts" charset="2"/>
              <a:buNone/>
            </a:pPr>
            <a:r>
              <a:rPr lang="en-US" sz="2400" dirty="0">
                <a:solidFill>
                  <a:srgbClr val="993300"/>
                </a:solidFill>
              </a:rPr>
              <a:t>]&gt;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549273"/>
          </a:xfrm>
        </p:spPr>
        <p:txBody>
          <a:bodyPr/>
          <a:lstStyle/>
          <a:p>
            <a:r>
              <a:rPr lang="en-US" dirty="0"/>
              <a:t>Attribute Specification in DTD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90600"/>
            <a:ext cx="86106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Attribute specification : for each attribute 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Name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Type of attribute 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CDATA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ID (identifier) or IDREF (ID reference) or IDREFS (multiple IDREFs) </a:t>
            </a:r>
          </a:p>
          <a:p>
            <a:pPr lvl="3">
              <a:lnSpc>
                <a:spcPct val="90000"/>
              </a:lnSpc>
            </a:pPr>
            <a:r>
              <a:rPr lang="en-US" sz="2400" dirty="0"/>
              <a:t>  more on this later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Whether  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mandatory (#REQUIRED)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has a default value (value), 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or neither (#IMPLIED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Examples</a:t>
            </a:r>
          </a:p>
          <a:p>
            <a:pPr lvl="1"/>
            <a:r>
              <a:rPr lang="en-US" sz="2400" dirty="0" smtClean="0"/>
              <a:t>&lt;!ATTLIST course </a:t>
            </a:r>
            <a:r>
              <a:rPr lang="en-US" sz="2400" dirty="0" err="1" smtClean="0"/>
              <a:t>course_id</a:t>
            </a:r>
            <a:r>
              <a:rPr lang="en-US" sz="2400" dirty="0" smtClean="0"/>
              <a:t> CDATA #REQUIRED&gt;, or</a:t>
            </a:r>
          </a:p>
          <a:p>
            <a:pPr lvl="1"/>
            <a:r>
              <a:rPr lang="en-US" sz="2400" dirty="0" smtClean="0"/>
              <a:t>&lt;!ATTLIST course</a:t>
            </a:r>
          </a:p>
          <a:p>
            <a:pPr lvl="2">
              <a:lnSpc>
                <a:spcPct val="70000"/>
              </a:lnSpc>
              <a:buFont typeface="Webdings" pitchFamily="18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course_id</a:t>
            </a:r>
            <a:r>
              <a:rPr lang="en-US" sz="2400" dirty="0" smtClean="0"/>
              <a:t>     ID          #REQUIRED</a:t>
            </a:r>
          </a:p>
          <a:p>
            <a:pPr lvl="2">
              <a:lnSpc>
                <a:spcPct val="70000"/>
              </a:lnSpc>
              <a:buFont typeface="Webdings" pitchFamily="18" charset="2"/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dept_name</a:t>
            </a:r>
            <a:r>
              <a:rPr lang="en-US" sz="2400" dirty="0" smtClean="0"/>
              <a:t>  IDREF   #REQUIRED</a:t>
            </a:r>
          </a:p>
          <a:p>
            <a:pPr lvl="2">
              <a:lnSpc>
                <a:spcPct val="70000"/>
              </a:lnSpc>
              <a:buFont typeface="Webdings" pitchFamily="18" charset="2"/>
              <a:buNone/>
            </a:pPr>
            <a:r>
              <a:rPr lang="en-US" sz="2400" dirty="0" smtClean="0"/>
              <a:t>	instructors    IDREFS #IMPLIED   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IDs and IDREFs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An element can have at most one attribute of type ID</a:t>
            </a:r>
          </a:p>
          <a:p>
            <a:r>
              <a:rPr lang="en-US" sz="2400" dirty="0"/>
              <a:t>The ID attribute value of each element in an XML document must be distinct</a:t>
            </a:r>
          </a:p>
          <a:p>
            <a:pPr lvl="1"/>
            <a:r>
              <a:rPr lang="en-US" sz="2400" dirty="0"/>
              <a:t>Thus the ID attribute value is an object identifier</a:t>
            </a:r>
          </a:p>
          <a:p>
            <a:r>
              <a:rPr lang="en-US" sz="2400" dirty="0"/>
              <a:t>An attribute of type IDREF must contain the ID value of an element in the same document</a:t>
            </a:r>
          </a:p>
          <a:p>
            <a:r>
              <a:rPr lang="en-US" sz="2400" dirty="0"/>
              <a:t>An attribute of type IDREFS contains a set of (0 or more) ID values.  Each ID value must contain the ID value of an element in the same document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University DTD with Attributes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886700" cy="6553200"/>
          </a:xfrm>
        </p:spPr>
        <p:txBody>
          <a:bodyPr/>
          <a:lstStyle/>
          <a:p>
            <a:r>
              <a:rPr lang="en-US" sz="1800" dirty="0"/>
              <a:t>University DTD with ID and IDREF attribute types.</a:t>
            </a:r>
            <a:br>
              <a:rPr lang="en-US" sz="1800" dirty="0"/>
            </a:br>
            <a:r>
              <a:rPr lang="en-US" sz="1800" dirty="0">
                <a:solidFill>
                  <a:srgbClr val="993300"/>
                </a:solidFill>
              </a:rPr>
              <a:t>&lt;!DOCTYPE </a:t>
            </a:r>
            <a:r>
              <a:rPr lang="en-US" sz="1800" dirty="0"/>
              <a:t>university-3 [</a:t>
            </a:r>
            <a:br>
              <a:rPr lang="en-US" sz="1800" dirty="0"/>
            </a:br>
            <a:r>
              <a:rPr lang="en-US" sz="1800" dirty="0"/>
              <a:t>     &lt;!ELEMENT university ( (</a:t>
            </a:r>
            <a:r>
              <a:rPr lang="en-US" sz="1800" dirty="0" err="1"/>
              <a:t>department|course|instructor</a:t>
            </a:r>
            <a:r>
              <a:rPr lang="en-US" sz="1800" dirty="0"/>
              <a:t>)+)&gt;</a:t>
            </a:r>
            <a:br>
              <a:rPr lang="en-US" sz="1800" dirty="0"/>
            </a:br>
            <a:r>
              <a:rPr lang="en-US" sz="1800" dirty="0"/>
              <a:t>     &lt;!ELEMENT department ( building, budget )&gt;</a:t>
            </a:r>
            <a:br>
              <a:rPr lang="en-US" sz="1800" dirty="0"/>
            </a:br>
            <a:r>
              <a:rPr lang="en-US" sz="1800" dirty="0"/>
              <a:t>     &lt;!ATTLIST department</a:t>
            </a:r>
            <a:br>
              <a:rPr lang="en-US" sz="1800" dirty="0"/>
            </a:br>
            <a:r>
              <a:rPr lang="en-US" sz="1800" dirty="0"/>
              <a:t>            </a:t>
            </a:r>
            <a:r>
              <a:rPr lang="en-US" sz="1800" dirty="0" err="1"/>
              <a:t>dept_name</a:t>
            </a:r>
            <a:r>
              <a:rPr lang="en-US" sz="1800" dirty="0"/>
              <a:t> ID #REQUIRED &gt;</a:t>
            </a:r>
            <a:br>
              <a:rPr lang="en-US" sz="1800" dirty="0"/>
            </a:br>
            <a:r>
              <a:rPr lang="en-US" sz="1800" dirty="0"/>
              <a:t>     &lt;!ELEMENT course (title, credits )&gt;</a:t>
            </a:r>
            <a:br>
              <a:rPr lang="en-US" sz="1800" dirty="0"/>
            </a:br>
            <a:r>
              <a:rPr lang="en-US" sz="1800" dirty="0"/>
              <a:t>     &lt;!ATTLIST course</a:t>
            </a:r>
            <a:br>
              <a:rPr lang="en-US" sz="1800" dirty="0"/>
            </a:br>
            <a:r>
              <a:rPr lang="en-US" sz="1800" dirty="0"/>
              <a:t>            </a:t>
            </a:r>
            <a:r>
              <a:rPr lang="en-US" sz="1800" dirty="0" err="1"/>
              <a:t>course_id</a:t>
            </a:r>
            <a:r>
              <a:rPr lang="en-US" sz="1800" dirty="0"/>
              <a:t> ID #REQUIRED</a:t>
            </a:r>
            <a:br>
              <a:rPr lang="en-US" sz="1800" dirty="0"/>
            </a:br>
            <a:r>
              <a:rPr lang="en-US" sz="1800" dirty="0"/>
              <a:t>            </a:t>
            </a:r>
            <a:r>
              <a:rPr lang="en-US" sz="1800" dirty="0" err="1"/>
              <a:t>dept_name</a:t>
            </a:r>
            <a:r>
              <a:rPr lang="en-US" sz="1800" dirty="0"/>
              <a:t> IDREF #REQUIRED</a:t>
            </a:r>
            <a:br>
              <a:rPr lang="en-US" sz="1800" dirty="0"/>
            </a:br>
            <a:r>
              <a:rPr lang="en-US" sz="1800" dirty="0"/>
              <a:t>            instructors IDREFS #IMPLIED &gt;</a:t>
            </a:r>
            <a:br>
              <a:rPr lang="en-US" sz="1800" dirty="0"/>
            </a:br>
            <a:r>
              <a:rPr lang="en-US" sz="1800" dirty="0"/>
              <a:t>     &lt;!ELEMENT instructor ( name, salary )&gt;</a:t>
            </a:r>
            <a:br>
              <a:rPr lang="en-US" sz="1800" dirty="0"/>
            </a:br>
            <a:r>
              <a:rPr lang="en-US" sz="1800" dirty="0"/>
              <a:t>     &lt;!ATTLIST instructor</a:t>
            </a:r>
            <a:br>
              <a:rPr lang="en-US" sz="1800" dirty="0"/>
            </a:br>
            <a:r>
              <a:rPr lang="en-US" sz="1800" dirty="0"/>
              <a:t>            IID ID #REQUIRED </a:t>
            </a:r>
            <a:br>
              <a:rPr lang="en-US" sz="1800" dirty="0"/>
            </a:br>
            <a:r>
              <a:rPr lang="en-US" sz="1800" dirty="0"/>
              <a:t>            </a:t>
            </a:r>
            <a:r>
              <a:rPr lang="en-US" sz="1800" dirty="0" err="1"/>
              <a:t>dept_name</a:t>
            </a:r>
            <a:r>
              <a:rPr lang="en-US" sz="1800" dirty="0"/>
              <a:t> IDREF #REQUIRED &gt;</a:t>
            </a:r>
            <a:br>
              <a:rPr lang="en-US" sz="1800" dirty="0"/>
            </a:br>
            <a:r>
              <a:rPr lang="en-US" sz="1800" dirty="0"/>
              <a:t>     · · · declarations for title, credits, building,</a:t>
            </a:r>
            <a:br>
              <a:rPr lang="en-US" sz="1800" dirty="0"/>
            </a:br>
            <a:r>
              <a:rPr lang="en-US" sz="1800" dirty="0"/>
              <a:t>            budget, name and salary · · ·</a:t>
            </a:r>
            <a:br>
              <a:rPr lang="en-US" sz="1800" dirty="0"/>
            </a:br>
            <a:r>
              <a:rPr lang="en-US" sz="1800" dirty="0">
                <a:solidFill>
                  <a:srgbClr val="993300"/>
                </a:solidFill>
              </a:rPr>
              <a:t>]&gt;</a:t>
            </a:r>
          </a:p>
          <a:p>
            <a:endParaRPr lang="en-US" dirty="0">
              <a:solidFill>
                <a:srgbClr val="9933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077200" cy="609600"/>
          </a:xfrm>
        </p:spPr>
        <p:txBody>
          <a:bodyPr/>
          <a:lstStyle/>
          <a:p>
            <a:r>
              <a:rPr lang="en-US" sz="2800"/>
              <a:t>XML data with ID and IDREF attributes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990600" y="609600"/>
            <a:ext cx="70104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IN" sz="1600" dirty="0"/>
              <a:t>&lt;university-3&gt;</a:t>
            </a:r>
          </a:p>
          <a:p>
            <a:r>
              <a:rPr lang="en-IN" sz="1600" dirty="0"/>
              <a:t>       </a:t>
            </a:r>
            <a:r>
              <a:rPr lang="en-IN" sz="1600" dirty="0">
                <a:solidFill>
                  <a:srgbClr val="993300"/>
                </a:solidFill>
              </a:rPr>
              <a:t>&lt;department dept name=“Comp. Sci.”&gt;</a:t>
            </a:r>
          </a:p>
          <a:p>
            <a:r>
              <a:rPr lang="en-IN" sz="1600" dirty="0">
                <a:solidFill>
                  <a:srgbClr val="993300"/>
                </a:solidFill>
              </a:rPr>
              <a:t>               &lt;building&gt; Taylor &lt;/building&gt;</a:t>
            </a:r>
          </a:p>
          <a:p>
            <a:r>
              <a:rPr lang="en-IN" sz="1600" dirty="0">
                <a:solidFill>
                  <a:srgbClr val="993300"/>
                </a:solidFill>
              </a:rPr>
              <a:t>               &lt;budget&gt; 100000 &lt;/budget&gt;</a:t>
            </a:r>
          </a:p>
          <a:p>
            <a:r>
              <a:rPr lang="en-IN" sz="1600" dirty="0">
                <a:solidFill>
                  <a:srgbClr val="993300"/>
                </a:solidFill>
              </a:rPr>
              <a:t>       &lt;/department&gt;</a:t>
            </a:r>
          </a:p>
          <a:p>
            <a:r>
              <a:rPr lang="en-IN" sz="1600" dirty="0">
                <a:solidFill>
                  <a:srgbClr val="993300"/>
                </a:solidFill>
              </a:rPr>
              <a:t>       &lt;department dept name=“Biology”&gt;</a:t>
            </a:r>
          </a:p>
          <a:p>
            <a:r>
              <a:rPr lang="en-IN" sz="1600" dirty="0">
                <a:solidFill>
                  <a:srgbClr val="993300"/>
                </a:solidFill>
              </a:rPr>
              <a:t>               &lt;building&gt; Watson &lt;/building&gt;</a:t>
            </a:r>
          </a:p>
          <a:p>
            <a:r>
              <a:rPr lang="en-IN" sz="1600" dirty="0">
                <a:solidFill>
                  <a:srgbClr val="993300"/>
                </a:solidFill>
              </a:rPr>
              <a:t>               &lt;budget&gt; 90000 &lt;/budget&gt;</a:t>
            </a:r>
          </a:p>
          <a:p>
            <a:r>
              <a:rPr lang="en-IN" sz="1600" dirty="0">
                <a:solidFill>
                  <a:srgbClr val="993300"/>
                </a:solidFill>
              </a:rPr>
              <a:t>       &lt;/department&gt;</a:t>
            </a:r>
          </a:p>
          <a:p>
            <a:r>
              <a:rPr lang="en-IN" sz="1600" dirty="0"/>
              <a:t>       </a:t>
            </a:r>
            <a:r>
              <a:rPr lang="en-IN" sz="1600" dirty="0">
                <a:solidFill>
                  <a:srgbClr val="008000"/>
                </a:solidFill>
              </a:rPr>
              <a:t>&lt;course </a:t>
            </a:r>
            <a:r>
              <a:rPr lang="en-IN" sz="1600" dirty="0" err="1">
                <a:solidFill>
                  <a:srgbClr val="008000"/>
                </a:solidFill>
              </a:rPr>
              <a:t>course</a:t>
            </a:r>
            <a:r>
              <a:rPr lang="en-IN" sz="1600" dirty="0">
                <a:solidFill>
                  <a:srgbClr val="008000"/>
                </a:solidFill>
              </a:rPr>
              <a:t> id=“CS-101” dept name=“Comp. </a:t>
            </a:r>
            <a:r>
              <a:rPr lang="en-IN" sz="1600" dirty="0" err="1">
                <a:solidFill>
                  <a:srgbClr val="008000"/>
                </a:solidFill>
              </a:rPr>
              <a:t>Sci</a:t>
            </a:r>
            <a:r>
              <a:rPr lang="en-IN" sz="1600" dirty="0">
                <a:solidFill>
                  <a:srgbClr val="008000"/>
                </a:solidFill>
              </a:rPr>
              <a:t>”</a:t>
            </a:r>
          </a:p>
          <a:p>
            <a:r>
              <a:rPr lang="en-IN" sz="1600" dirty="0">
                <a:solidFill>
                  <a:srgbClr val="008000"/>
                </a:solidFill>
              </a:rPr>
              <a:t>                         instructors=“10101 83821”&gt;</a:t>
            </a:r>
          </a:p>
          <a:p>
            <a:r>
              <a:rPr lang="en-IN" sz="1600" dirty="0">
                <a:solidFill>
                  <a:srgbClr val="008000"/>
                </a:solidFill>
              </a:rPr>
              <a:t>                &lt;title&gt; Intro. to Computer Science &lt;/title&gt;</a:t>
            </a:r>
          </a:p>
          <a:p>
            <a:r>
              <a:rPr lang="en-IN" sz="1600" dirty="0">
                <a:solidFill>
                  <a:srgbClr val="008000"/>
                </a:solidFill>
              </a:rPr>
              <a:t>                &lt;credits&gt; 4 &lt;/credits&gt;</a:t>
            </a:r>
          </a:p>
          <a:p>
            <a:r>
              <a:rPr lang="en-IN" sz="1600" dirty="0">
                <a:solidFill>
                  <a:srgbClr val="008000"/>
                </a:solidFill>
              </a:rPr>
              <a:t>       &lt;/course&gt;</a:t>
            </a:r>
          </a:p>
          <a:p>
            <a:r>
              <a:rPr lang="en-US" sz="1600" dirty="0"/>
              <a:t>       ….</a:t>
            </a:r>
          </a:p>
          <a:p>
            <a:r>
              <a:rPr lang="en-US" sz="1600" dirty="0"/>
              <a:t>       </a:t>
            </a:r>
            <a:r>
              <a:rPr lang="en-IN" sz="1600" dirty="0">
                <a:solidFill>
                  <a:srgbClr val="006666"/>
                </a:solidFill>
              </a:rPr>
              <a:t>&lt;instructor IID=“10101” dept name=“Comp. Sci.”&gt;</a:t>
            </a:r>
          </a:p>
          <a:p>
            <a:r>
              <a:rPr lang="en-IN" sz="1600" dirty="0">
                <a:solidFill>
                  <a:srgbClr val="006666"/>
                </a:solidFill>
              </a:rPr>
              <a:t>                &lt;name&gt; </a:t>
            </a:r>
            <a:r>
              <a:rPr lang="en-IN" sz="1600" dirty="0" err="1">
                <a:solidFill>
                  <a:srgbClr val="006666"/>
                </a:solidFill>
              </a:rPr>
              <a:t>Srinivasan</a:t>
            </a:r>
            <a:r>
              <a:rPr lang="en-IN" sz="1600" dirty="0">
                <a:solidFill>
                  <a:srgbClr val="006666"/>
                </a:solidFill>
              </a:rPr>
              <a:t> &lt;/name&gt;</a:t>
            </a:r>
          </a:p>
          <a:p>
            <a:r>
              <a:rPr lang="en-IN" sz="1600" dirty="0">
                <a:solidFill>
                  <a:srgbClr val="006666"/>
                </a:solidFill>
              </a:rPr>
              <a:t>                &lt;salary&gt; 65000 &lt;/salary&gt;</a:t>
            </a:r>
          </a:p>
          <a:p>
            <a:r>
              <a:rPr lang="en-IN" sz="1600" dirty="0">
                <a:solidFill>
                  <a:srgbClr val="006666"/>
                </a:solidFill>
              </a:rPr>
              <a:t>       &lt;/instructor&gt;</a:t>
            </a:r>
          </a:p>
          <a:p>
            <a:r>
              <a:rPr lang="en-US" sz="1600" dirty="0"/>
              <a:t>       ….</a:t>
            </a:r>
          </a:p>
          <a:p>
            <a:r>
              <a:rPr lang="en-US" sz="1600" dirty="0"/>
              <a:t>&lt;/university-3&gt;</a:t>
            </a:r>
            <a:endParaRPr lang="en-IN" sz="1600" dirty="0"/>
          </a:p>
        </p:txBody>
      </p:sp>
    </p:spTree>
  </p:cSld>
  <p:clrMapOvr>
    <a:masterClrMapping/>
  </p:clrMapOvr>
  <p:transition advTm="5456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XML….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6287"/>
            <a:ext cx="7886700" cy="5018313"/>
          </a:xfrm>
        </p:spPr>
        <p:txBody>
          <a:bodyPr/>
          <a:lstStyle/>
          <a:p>
            <a:r>
              <a:rPr lang="en-US" dirty="0" smtClean="0"/>
              <a:t>Based on Standard Generalized Markup Language (SGML)</a:t>
            </a:r>
          </a:p>
          <a:p>
            <a:r>
              <a:rPr lang="en-US" dirty="0" smtClean="0"/>
              <a:t>Version 1.0 introduced by World Wide Web Consortium (W3C) in 1998</a:t>
            </a:r>
          </a:p>
          <a:p>
            <a:r>
              <a:rPr lang="en-US" dirty="0" smtClean="0"/>
              <a:t>Bridge for data exchange on </a:t>
            </a:r>
          </a:p>
          <a:p>
            <a:pPr>
              <a:buNone/>
            </a:pPr>
            <a:r>
              <a:rPr lang="en-US" dirty="0" smtClean="0"/>
              <a:t>	the Web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3886200"/>
            <a:ext cx="2286000" cy="14303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 of DTDs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No typing of text elements and attributes</a:t>
            </a:r>
          </a:p>
          <a:p>
            <a:pPr lvl="1"/>
            <a:r>
              <a:rPr lang="en-US" sz="1600" dirty="0"/>
              <a:t>All values are strings, no integers, </a:t>
            </a:r>
            <a:r>
              <a:rPr lang="en-US" sz="1600" dirty="0" err="1"/>
              <a:t>reals</a:t>
            </a:r>
            <a:r>
              <a:rPr lang="en-US" sz="1600" dirty="0"/>
              <a:t>, etc.</a:t>
            </a:r>
          </a:p>
          <a:p>
            <a:r>
              <a:rPr lang="en-US" sz="1600" dirty="0"/>
              <a:t>Difficult to specify unordered sets of </a:t>
            </a:r>
            <a:r>
              <a:rPr lang="en-US" sz="1600" dirty="0" err="1"/>
              <a:t>subelements</a:t>
            </a:r>
            <a:endParaRPr lang="en-US" sz="1600" dirty="0"/>
          </a:p>
          <a:p>
            <a:pPr lvl="1"/>
            <a:r>
              <a:rPr lang="en-US" sz="1600" dirty="0"/>
              <a:t>Order is usually irrelevant in databases (unlike in the document-layout environment from which XML evolved)</a:t>
            </a:r>
          </a:p>
          <a:p>
            <a:pPr lvl="1"/>
            <a:r>
              <a:rPr lang="en-US" sz="1600" dirty="0"/>
              <a:t>(A | B)* allows specification of an unordered set, but</a:t>
            </a:r>
          </a:p>
          <a:p>
            <a:pPr lvl="2"/>
            <a:r>
              <a:rPr lang="en-US" sz="1600" dirty="0"/>
              <a:t>Cannot ensure that each of A and B occurs only once</a:t>
            </a:r>
          </a:p>
          <a:p>
            <a:r>
              <a:rPr lang="en-US" sz="1600" dirty="0"/>
              <a:t>IDs and IDREFs are </a:t>
            </a:r>
            <a:r>
              <a:rPr lang="en-US" sz="1600" dirty="0" err="1"/>
              <a:t>untyped</a:t>
            </a:r>
            <a:endParaRPr lang="en-US" sz="1600" dirty="0"/>
          </a:p>
          <a:p>
            <a:pPr lvl="1"/>
            <a:r>
              <a:rPr lang="en-US" sz="1600" dirty="0"/>
              <a:t>The </a:t>
            </a:r>
            <a:r>
              <a:rPr lang="en-US" sz="1600" i="1" dirty="0"/>
              <a:t>instructors</a:t>
            </a:r>
            <a:r>
              <a:rPr lang="en-US" sz="1600" dirty="0"/>
              <a:t> attribute of an course may contain a reference to another course, which is meaningless</a:t>
            </a:r>
          </a:p>
          <a:p>
            <a:pPr lvl="2"/>
            <a:r>
              <a:rPr lang="en-US" sz="1600" i="1" dirty="0"/>
              <a:t>instructors</a:t>
            </a:r>
            <a:r>
              <a:rPr lang="en-US" sz="1600" dirty="0"/>
              <a:t> attribute should ideally be constrained to refer to instructor elements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Schema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XML Schema is a more sophisticated schema language which addresses the drawbacks of DTDs.  Supports</a:t>
            </a:r>
          </a:p>
          <a:p>
            <a:pPr lvl="1"/>
            <a:r>
              <a:rPr lang="en-US" sz="2000" dirty="0"/>
              <a:t>Typing of values</a:t>
            </a:r>
          </a:p>
          <a:p>
            <a:pPr lvl="2"/>
            <a:r>
              <a:rPr lang="en-US" sz="2000" dirty="0"/>
              <a:t>E.g. integer, string, etc</a:t>
            </a:r>
          </a:p>
          <a:p>
            <a:pPr lvl="2"/>
            <a:r>
              <a:rPr lang="en-US" sz="2000" dirty="0"/>
              <a:t>Also, constraints on min/max values</a:t>
            </a:r>
          </a:p>
          <a:p>
            <a:pPr lvl="1"/>
            <a:r>
              <a:rPr lang="en-US" sz="2000" dirty="0"/>
              <a:t>User-defined, </a:t>
            </a:r>
            <a:r>
              <a:rPr lang="en-US" sz="2000" dirty="0" err="1"/>
              <a:t>comlex</a:t>
            </a:r>
            <a:r>
              <a:rPr lang="en-US" sz="2000" dirty="0"/>
              <a:t> types</a:t>
            </a:r>
          </a:p>
          <a:p>
            <a:pPr lvl="1"/>
            <a:r>
              <a:rPr lang="en-US" sz="2000" dirty="0"/>
              <a:t>Many more features, including</a:t>
            </a:r>
          </a:p>
          <a:p>
            <a:pPr lvl="2"/>
            <a:r>
              <a:rPr lang="en-US" sz="2000" dirty="0"/>
              <a:t>uniqueness and foreign key constraints, inheritance </a:t>
            </a:r>
          </a:p>
          <a:p>
            <a:r>
              <a:rPr lang="en-US" sz="2000" dirty="0"/>
              <a:t>XML Schema is itself specified in XML syntax, unlike DTDs</a:t>
            </a:r>
          </a:p>
          <a:p>
            <a:pPr lvl="1"/>
            <a:r>
              <a:rPr lang="en-US" sz="2000" dirty="0"/>
              <a:t>More-standard representation, but verbose</a:t>
            </a:r>
          </a:p>
          <a:p>
            <a:r>
              <a:rPr lang="en-US" sz="2000" dirty="0"/>
              <a:t>XML Scheme is integrated with namespaces </a:t>
            </a:r>
          </a:p>
          <a:p>
            <a:r>
              <a:rPr lang="en-US" sz="2000" dirty="0"/>
              <a:t>BUT:  XML Schema is significantly more complicated than DTDs.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01673"/>
          </a:xfrm>
        </p:spPr>
        <p:txBody>
          <a:bodyPr/>
          <a:lstStyle/>
          <a:p>
            <a:r>
              <a:rPr lang="en-US" dirty="0"/>
              <a:t>XML Schema Version of Univ. DTD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838200" y="990600"/>
            <a:ext cx="777240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IN" sz="1200" dirty="0"/>
              <a:t>&lt;</a:t>
            </a:r>
            <a:r>
              <a:rPr lang="en-IN" sz="1200" dirty="0" err="1"/>
              <a:t>xs:schema</a:t>
            </a:r>
            <a:r>
              <a:rPr lang="en-IN" sz="1200" dirty="0"/>
              <a:t> </a:t>
            </a:r>
            <a:r>
              <a:rPr lang="en-IN" sz="1200" dirty="0" err="1"/>
              <a:t>xmlns:xs</a:t>
            </a:r>
            <a:r>
              <a:rPr lang="en-IN" sz="1200" dirty="0"/>
              <a:t>=“</a:t>
            </a:r>
            <a:r>
              <a:rPr lang="en-IN" sz="1200" dirty="0">
                <a:solidFill>
                  <a:schemeClr val="hlink"/>
                </a:solidFill>
              </a:rPr>
              <a:t>http://www.w3.org/2001/XMLSchema</a:t>
            </a:r>
            <a:r>
              <a:rPr lang="en-IN" sz="1200" dirty="0"/>
              <a:t>”&gt;</a:t>
            </a:r>
          </a:p>
          <a:p>
            <a:r>
              <a:rPr lang="en-IN" sz="1200" dirty="0"/>
              <a:t>&lt;</a:t>
            </a:r>
            <a:r>
              <a:rPr lang="en-IN" sz="1200" dirty="0" err="1"/>
              <a:t>xs:element</a:t>
            </a:r>
            <a:r>
              <a:rPr lang="en-IN" sz="1200" dirty="0"/>
              <a:t> name=“university” type=“</a:t>
            </a:r>
            <a:r>
              <a:rPr lang="en-IN" sz="1200" dirty="0" err="1"/>
              <a:t>universityType</a:t>
            </a:r>
            <a:r>
              <a:rPr lang="en-IN" sz="1200" dirty="0"/>
              <a:t>” /&gt;</a:t>
            </a:r>
          </a:p>
          <a:p>
            <a:r>
              <a:rPr lang="en-IN" sz="1200" dirty="0">
                <a:solidFill>
                  <a:srgbClr val="993300"/>
                </a:solidFill>
              </a:rPr>
              <a:t>&lt;</a:t>
            </a:r>
            <a:r>
              <a:rPr lang="en-IN" sz="1200" dirty="0" err="1">
                <a:solidFill>
                  <a:srgbClr val="993300"/>
                </a:solidFill>
              </a:rPr>
              <a:t>xs:element</a:t>
            </a:r>
            <a:r>
              <a:rPr lang="en-IN" sz="1200" dirty="0">
                <a:solidFill>
                  <a:srgbClr val="993300"/>
                </a:solidFill>
              </a:rPr>
              <a:t> name=“department”&gt;</a:t>
            </a:r>
          </a:p>
          <a:p>
            <a:r>
              <a:rPr lang="en-IN" sz="1200" dirty="0">
                <a:solidFill>
                  <a:srgbClr val="993300"/>
                </a:solidFill>
              </a:rPr>
              <a:t>     &lt;</a:t>
            </a:r>
            <a:r>
              <a:rPr lang="en-IN" sz="1200" dirty="0" err="1">
                <a:solidFill>
                  <a:srgbClr val="993300"/>
                </a:solidFill>
              </a:rPr>
              <a:t>xs:complexType</a:t>
            </a:r>
            <a:r>
              <a:rPr lang="en-IN" sz="1200" dirty="0">
                <a:solidFill>
                  <a:srgbClr val="993300"/>
                </a:solidFill>
              </a:rPr>
              <a:t>&gt;</a:t>
            </a:r>
          </a:p>
          <a:p>
            <a:r>
              <a:rPr lang="en-IN" sz="1200" dirty="0">
                <a:solidFill>
                  <a:srgbClr val="993300"/>
                </a:solidFill>
              </a:rPr>
              <a:t>          &lt;</a:t>
            </a:r>
            <a:r>
              <a:rPr lang="en-IN" sz="1200" dirty="0" err="1">
                <a:solidFill>
                  <a:srgbClr val="993300"/>
                </a:solidFill>
              </a:rPr>
              <a:t>xs:sequence</a:t>
            </a:r>
            <a:r>
              <a:rPr lang="en-IN" sz="1200" dirty="0">
                <a:solidFill>
                  <a:srgbClr val="993300"/>
                </a:solidFill>
              </a:rPr>
              <a:t>&gt;</a:t>
            </a:r>
          </a:p>
          <a:p>
            <a:r>
              <a:rPr lang="en-IN" sz="1200" dirty="0">
                <a:solidFill>
                  <a:srgbClr val="993300"/>
                </a:solidFill>
              </a:rPr>
              <a:t>              &lt;</a:t>
            </a:r>
            <a:r>
              <a:rPr lang="en-IN" sz="1200" dirty="0" err="1">
                <a:solidFill>
                  <a:srgbClr val="993300"/>
                </a:solidFill>
              </a:rPr>
              <a:t>xs:element</a:t>
            </a:r>
            <a:r>
              <a:rPr lang="en-IN" sz="1200" dirty="0">
                <a:solidFill>
                  <a:srgbClr val="993300"/>
                </a:solidFill>
              </a:rPr>
              <a:t> name=“dept name” type=“</a:t>
            </a:r>
            <a:r>
              <a:rPr lang="en-IN" sz="1200" dirty="0" err="1">
                <a:solidFill>
                  <a:srgbClr val="993300"/>
                </a:solidFill>
              </a:rPr>
              <a:t>xs:string</a:t>
            </a:r>
            <a:r>
              <a:rPr lang="en-IN" sz="1200" dirty="0">
                <a:solidFill>
                  <a:srgbClr val="993300"/>
                </a:solidFill>
              </a:rPr>
              <a:t>”/&gt;</a:t>
            </a:r>
          </a:p>
          <a:p>
            <a:r>
              <a:rPr lang="en-IN" sz="1200" dirty="0">
                <a:solidFill>
                  <a:srgbClr val="993300"/>
                </a:solidFill>
              </a:rPr>
              <a:t>              &lt;</a:t>
            </a:r>
            <a:r>
              <a:rPr lang="en-IN" sz="1200" dirty="0" err="1">
                <a:solidFill>
                  <a:srgbClr val="993300"/>
                </a:solidFill>
              </a:rPr>
              <a:t>xs:element</a:t>
            </a:r>
            <a:r>
              <a:rPr lang="en-IN" sz="1200" dirty="0">
                <a:solidFill>
                  <a:srgbClr val="993300"/>
                </a:solidFill>
              </a:rPr>
              <a:t> name=“building” type=“</a:t>
            </a:r>
            <a:r>
              <a:rPr lang="en-IN" sz="1200" dirty="0" err="1">
                <a:solidFill>
                  <a:srgbClr val="993300"/>
                </a:solidFill>
              </a:rPr>
              <a:t>xs:string</a:t>
            </a:r>
            <a:r>
              <a:rPr lang="en-IN" sz="1200" dirty="0">
                <a:solidFill>
                  <a:srgbClr val="993300"/>
                </a:solidFill>
              </a:rPr>
              <a:t>”/&gt;</a:t>
            </a:r>
          </a:p>
          <a:p>
            <a:r>
              <a:rPr lang="en-IN" sz="1200" dirty="0">
                <a:solidFill>
                  <a:srgbClr val="993300"/>
                </a:solidFill>
              </a:rPr>
              <a:t>              &lt;</a:t>
            </a:r>
            <a:r>
              <a:rPr lang="en-IN" sz="1200" dirty="0" err="1">
                <a:solidFill>
                  <a:srgbClr val="993300"/>
                </a:solidFill>
              </a:rPr>
              <a:t>xs:element</a:t>
            </a:r>
            <a:r>
              <a:rPr lang="en-IN" sz="1200" dirty="0">
                <a:solidFill>
                  <a:srgbClr val="993300"/>
                </a:solidFill>
              </a:rPr>
              <a:t> name=“budget” type=“</a:t>
            </a:r>
            <a:r>
              <a:rPr lang="en-IN" sz="1200" dirty="0" err="1">
                <a:solidFill>
                  <a:srgbClr val="993300"/>
                </a:solidFill>
              </a:rPr>
              <a:t>xs:decimal</a:t>
            </a:r>
            <a:r>
              <a:rPr lang="en-IN" sz="1200" dirty="0">
                <a:solidFill>
                  <a:srgbClr val="993300"/>
                </a:solidFill>
              </a:rPr>
              <a:t>”/&gt;</a:t>
            </a:r>
          </a:p>
          <a:p>
            <a:r>
              <a:rPr lang="en-IN" sz="1200" dirty="0">
                <a:solidFill>
                  <a:srgbClr val="993300"/>
                </a:solidFill>
              </a:rPr>
              <a:t>          &lt;/</a:t>
            </a:r>
            <a:r>
              <a:rPr lang="en-IN" sz="1200" dirty="0" err="1">
                <a:solidFill>
                  <a:srgbClr val="993300"/>
                </a:solidFill>
              </a:rPr>
              <a:t>xs:sequence</a:t>
            </a:r>
            <a:r>
              <a:rPr lang="en-IN" sz="1200" dirty="0">
                <a:solidFill>
                  <a:srgbClr val="993300"/>
                </a:solidFill>
              </a:rPr>
              <a:t>&gt;</a:t>
            </a:r>
          </a:p>
          <a:p>
            <a:r>
              <a:rPr lang="en-IN" sz="1200" dirty="0">
                <a:solidFill>
                  <a:srgbClr val="993300"/>
                </a:solidFill>
              </a:rPr>
              <a:t>     &lt;/</a:t>
            </a:r>
            <a:r>
              <a:rPr lang="en-IN" sz="1200" dirty="0" err="1">
                <a:solidFill>
                  <a:srgbClr val="993300"/>
                </a:solidFill>
              </a:rPr>
              <a:t>xs:complexType</a:t>
            </a:r>
            <a:r>
              <a:rPr lang="en-IN" sz="1200" dirty="0">
                <a:solidFill>
                  <a:srgbClr val="993300"/>
                </a:solidFill>
              </a:rPr>
              <a:t>&gt;</a:t>
            </a:r>
          </a:p>
          <a:p>
            <a:r>
              <a:rPr lang="en-IN" sz="1200" dirty="0">
                <a:solidFill>
                  <a:srgbClr val="993300"/>
                </a:solidFill>
              </a:rPr>
              <a:t>&lt;/</a:t>
            </a:r>
            <a:r>
              <a:rPr lang="en-IN" sz="1200" dirty="0" err="1">
                <a:solidFill>
                  <a:srgbClr val="993300"/>
                </a:solidFill>
              </a:rPr>
              <a:t>xs:element</a:t>
            </a:r>
            <a:r>
              <a:rPr lang="en-IN" sz="1200" dirty="0">
                <a:solidFill>
                  <a:srgbClr val="993300"/>
                </a:solidFill>
              </a:rPr>
              <a:t>&gt;</a:t>
            </a:r>
          </a:p>
          <a:p>
            <a:r>
              <a:rPr lang="en-US" sz="1200" dirty="0"/>
              <a:t>….</a:t>
            </a:r>
          </a:p>
          <a:p>
            <a:r>
              <a:rPr lang="en-IN" sz="1200" dirty="0">
                <a:solidFill>
                  <a:srgbClr val="008000"/>
                </a:solidFill>
              </a:rPr>
              <a:t>&lt;</a:t>
            </a:r>
            <a:r>
              <a:rPr lang="en-IN" sz="1200" dirty="0" err="1">
                <a:solidFill>
                  <a:srgbClr val="008000"/>
                </a:solidFill>
              </a:rPr>
              <a:t>xs:element</a:t>
            </a:r>
            <a:r>
              <a:rPr lang="en-IN" sz="1200" dirty="0">
                <a:solidFill>
                  <a:srgbClr val="008000"/>
                </a:solidFill>
              </a:rPr>
              <a:t> name=“instructor”&gt;</a:t>
            </a:r>
          </a:p>
          <a:p>
            <a:r>
              <a:rPr lang="en-IN" sz="1200" dirty="0">
                <a:solidFill>
                  <a:srgbClr val="008000"/>
                </a:solidFill>
              </a:rPr>
              <a:t>    &lt;</a:t>
            </a:r>
            <a:r>
              <a:rPr lang="en-IN" sz="1200" dirty="0" err="1">
                <a:solidFill>
                  <a:srgbClr val="008000"/>
                </a:solidFill>
              </a:rPr>
              <a:t>xs:complexType</a:t>
            </a:r>
            <a:r>
              <a:rPr lang="en-IN" sz="1200" dirty="0">
                <a:solidFill>
                  <a:srgbClr val="008000"/>
                </a:solidFill>
              </a:rPr>
              <a:t>&gt;</a:t>
            </a:r>
          </a:p>
          <a:p>
            <a:r>
              <a:rPr lang="en-IN" sz="1200" dirty="0">
                <a:solidFill>
                  <a:srgbClr val="008000"/>
                </a:solidFill>
              </a:rPr>
              <a:t>        &lt;</a:t>
            </a:r>
            <a:r>
              <a:rPr lang="en-IN" sz="1200" dirty="0" err="1">
                <a:solidFill>
                  <a:srgbClr val="008000"/>
                </a:solidFill>
              </a:rPr>
              <a:t>xs:sequence</a:t>
            </a:r>
            <a:r>
              <a:rPr lang="en-IN" sz="1200" dirty="0">
                <a:solidFill>
                  <a:srgbClr val="008000"/>
                </a:solidFill>
              </a:rPr>
              <a:t>&gt;</a:t>
            </a:r>
          </a:p>
          <a:p>
            <a:r>
              <a:rPr lang="en-IN" sz="1200" dirty="0">
                <a:solidFill>
                  <a:srgbClr val="008000"/>
                </a:solidFill>
              </a:rPr>
              <a:t>            &lt;</a:t>
            </a:r>
            <a:r>
              <a:rPr lang="en-IN" sz="1200" dirty="0" err="1">
                <a:solidFill>
                  <a:srgbClr val="008000"/>
                </a:solidFill>
              </a:rPr>
              <a:t>xs:element</a:t>
            </a:r>
            <a:r>
              <a:rPr lang="en-IN" sz="1200" dirty="0">
                <a:solidFill>
                  <a:srgbClr val="008000"/>
                </a:solidFill>
              </a:rPr>
              <a:t> name=“IID” type=“</a:t>
            </a:r>
            <a:r>
              <a:rPr lang="en-IN" sz="1200" dirty="0" err="1">
                <a:solidFill>
                  <a:srgbClr val="008000"/>
                </a:solidFill>
              </a:rPr>
              <a:t>xs:string</a:t>
            </a:r>
            <a:r>
              <a:rPr lang="en-IN" sz="1200" dirty="0">
                <a:solidFill>
                  <a:srgbClr val="008000"/>
                </a:solidFill>
              </a:rPr>
              <a:t>”/&gt;</a:t>
            </a:r>
          </a:p>
          <a:p>
            <a:r>
              <a:rPr lang="en-IN" sz="1200" dirty="0">
                <a:solidFill>
                  <a:srgbClr val="008000"/>
                </a:solidFill>
              </a:rPr>
              <a:t>            &lt;</a:t>
            </a:r>
            <a:r>
              <a:rPr lang="en-IN" sz="1200" dirty="0" err="1">
                <a:solidFill>
                  <a:srgbClr val="008000"/>
                </a:solidFill>
              </a:rPr>
              <a:t>xs:element</a:t>
            </a:r>
            <a:r>
              <a:rPr lang="en-IN" sz="1200" dirty="0">
                <a:solidFill>
                  <a:srgbClr val="008000"/>
                </a:solidFill>
              </a:rPr>
              <a:t> name=“name” type=“</a:t>
            </a:r>
            <a:r>
              <a:rPr lang="en-IN" sz="1200" dirty="0" err="1">
                <a:solidFill>
                  <a:srgbClr val="008000"/>
                </a:solidFill>
              </a:rPr>
              <a:t>xs:string</a:t>
            </a:r>
            <a:r>
              <a:rPr lang="en-IN" sz="1200" dirty="0">
                <a:solidFill>
                  <a:srgbClr val="008000"/>
                </a:solidFill>
              </a:rPr>
              <a:t>”/&gt;</a:t>
            </a:r>
          </a:p>
          <a:p>
            <a:r>
              <a:rPr lang="en-IN" sz="1200" dirty="0">
                <a:solidFill>
                  <a:srgbClr val="008000"/>
                </a:solidFill>
              </a:rPr>
              <a:t>            &lt;</a:t>
            </a:r>
            <a:r>
              <a:rPr lang="en-IN" sz="1200" dirty="0" err="1">
                <a:solidFill>
                  <a:srgbClr val="008000"/>
                </a:solidFill>
              </a:rPr>
              <a:t>xs:element</a:t>
            </a:r>
            <a:r>
              <a:rPr lang="en-IN" sz="1200" dirty="0">
                <a:solidFill>
                  <a:srgbClr val="008000"/>
                </a:solidFill>
              </a:rPr>
              <a:t> name=“dept name” type=“</a:t>
            </a:r>
            <a:r>
              <a:rPr lang="en-IN" sz="1200" dirty="0" err="1">
                <a:solidFill>
                  <a:srgbClr val="008000"/>
                </a:solidFill>
              </a:rPr>
              <a:t>xs:string</a:t>
            </a:r>
            <a:r>
              <a:rPr lang="en-IN" sz="1200" dirty="0">
                <a:solidFill>
                  <a:srgbClr val="008000"/>
                </a:solidFill>
              </a:rPr>
              <a:t>”/&gt;</a:t>
            </a:r>
          </a:p>
          <a:p>
            <a:r>
              <a:rPr lang="en-IN" sz="1200" dirty="0">
                <a:solidFill>
                  <a:srgbClr val="008000"/>
                </a:solidFill>
              </a:rPr>
              <a:t>            &lt;</a:t>
            </a:r>
            <a:r>
              <a:rPr lang="en-IN" sz="1200" dirty="0" err="1">
                <a:solidFill>
                  <a:srgbClr val="008000"/>
                </a:solidFill>
              </a:rPr>
              <a:t>xs:element</a:t>
            </a:r>
            <a:r>
              <a:rPr lang="en-IN" sz="1200" dirty="0">
                <a:solidFill>
                  <a:srgbClr val="008000"/>
                </a:solidFill>
              </a:rPr>
              <a:t> name=“salary” type=“</a:t>
            </a:r>
            <a:r>
              <a:rPr lang="en-IN" sz="1200" dirty="0" err="1">
                <a:solidFill>
                  <a:srgbClr val="008000"/>
                </a:solidFill>
              </a:rPr>
              <a:t>xs:decimal</a:t>
            </a:r>
            <a:r>
              <a:rPr lang="en-IN" sz="1200" dirty="0">
                <a:solidFill>
                  <a:srgbClr val="008000"/>
                </a:solidFill>
              </a:rPr>
              <a:t>”/&gt;</a:t>
            </a:r>
          </a:p>
          <a:p>
            <a:r>
              <a:rPr lang="en-IN" sz="1200" dirty="0">
                <a:solidFill>
                  <a:srgbClr val="008000"/>
                </a:solidFill>
              </a:rPr>
              <a:t>        &lt;/</a:t>
            </a:r>
            <a:r>
              <a:rPr lang="en-IN" sz="1200" dirty="0" err="1">
                <a:solidFill>
                  <a:srgbClr val="008000"/>
                </a:solidFill>
              </a:rPr>
              <a:t>xs:sequence</a:t>
            </a:r>
            <a:r>
              <a:rPr lang="en-IN" sz="1200" dirty="0">
                <a:solidFill>
                  <a:srgbClr val="008000"/>
                </a:solidFill>
              </a:rPr>
              <a:t>&gt;</a:t>
            </a:r>
          </a:p>
          <a:p>
            <a:r>
              <a:rPr lang="en-IN" sz="1200" dirty="0">
                <a:solidFill>
                  <a:srgbClr val="008000"/>
                </a:solidFill>
              </a:rPr>
              <a:t>    &lt;/</a:t>
            </a:r>
            <a:r>
              <a:rPr lang="en-IN" sz="1200" dirty="0" err="1">
                <a:solidFill>
                  <a:srgbClr val="008000"/>
                </a:solidFill>
              </a:rPr>
              <a:t>xs:complexType</a:t>
            </a:r>
            <a:r>
              <a:rPr lang="en-IN" sz="1200" dirty="0">
                <a:solidFill>
                  <a:srgbClr val="008000"/>
                </a:solidFill>
              </a:rPr>
              <a:t>&gt;</a:t>
            </a:r>
          </a:p>
          <a:p>
            <a:r>
              <a:rPr lang="en-IN" sz="1200" dirty="0">
                <a:solidFill>
                  <a:srgbClr val="008000"/>
                </a:solidFill>
              </a:rPr>
              <a:t>&lt;/</a:t>
            </a:r>
            <a:r>
              <a:rPr lang="en-IN" sz="1200" dirty="0" err="1">
                <a:solidFill>
                  <a:srgbClr val="008000"/>
                </a:solidFill>
              </a:rPr>
              <a:t>xs:element</a:t>
            </a:r>
            <a:r>
              <a:rPr lang="en-IN" sz="1200" dirty="0">
                <a:solidFill>
                  <a:srgbClr val="008000"/>
                </a:solidFill>
              </a:rPr>
              <a:t>&gt;</a:t>
            </a:r>
          </a:p>
          <a:p>
            <a:r>
              <a:rPr lang="en-US" sz="1200" dirty="0">
                <a:solidFill>
                  <a:srgbClr val="0033CC"/>
                </a:solidFill>
              </a:rPr>
              <a:t>… Contd.</a:t>
            </a:r>
            <a:endParaRPr lang="en-IN" sz="12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XML Schema Version of Univ. DTD (Cont.)</a:t>
            </a:r>
          </a:p>
        </p:txBody>
      </p:sp>
      <p:sp>
        <p:nvSpPr>
          <p:cNvPr id="271363" name="Text Box 3"/>
          <p:cNvSpPr txBox="1">
            <a:spLocks noChangeArrowheads="1"/>
          </p:cNvSpPr>
          <p:nvPr/>
        </p:nvSpPr>
        <p:spPr bwMode="auto">
          <a:xfrm>
            <a:off x="838200" y="990600"/>
            <a:ext cx="7772400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IN"/>
              <a:t>….</a:t>
            </a:r>
          </a:p>
          <a:p>
            <a:r>
              <a:rPr lang="en-IN">
                <a:solidFill>
                  <a:srgbClr val="008000"/>
                </a:solidFill>
              </a:rPr>
              <a:t>&lt;xs:complexType name=“UniversityType”&gt;</a:t>
            </a:r>
          </a:p>
          <a:p>
            <a:r>
              <a:rPr lang="en-IN">
                <a:solidFill>
                  <a:srgbClr val="008000"/>
                </a:solidFill>
              </a:rPr>
              <a:t>    &lt;xs:sequence&gt;</a:t>
            </a:r>
          </a:p>
          <a:p>
            <a:r>
              <a:rPr lang="en-IN">
                <a:solidFill>
                  <a:srgbClr val="008000"/>
                </a:solidFill>
              </a:rPr>
              <a:t>        &lt;xs:element ref=“department” minOccurs=“0” maxOccurs=“unbounded”/&gt;</a:t>
            </a:r>
          </a:p>
          <a:p>
            <a:r>
              <a:rPr lang="en-IN">
                <a:solidFill>
                  <a:srgbClr val="008000"/>
                </a:solidFill>
              </a:rPr>
              <a:t>        &lt;xs:element ref=“course” minOccurs=“0” maxOccurs=“unbounded”/&gt;</a:t>
            </a:r>
          </a:p>
          <a:p>
            <a:r>
              <a:rPr lang="en-IN">
                <a:solidFill>
                  <a:srgbClr val="008000"/>
                </a:solidFill>
              </a:rPr>
              <a:t>        &lt;xs:element ref=“instructor” minOccurs=“0” maxOccurs=“unbounded”/&gt;</a:t>
            </a:r>
          </a:p>
          <a:p>
            <a:r>
              <a:rPr lang="en-IN">
                <a:solidFill>
                  <a:srgbClr val="008000"/>
                </a:solidFill>
              </a:rPr>
              <a:t>        &lt;xs:element ref=“teaches” minOccurs=“0” maxOccurs=“unbounded”/&gt;</a:t>
            </a:r>
          </a:p>
          <a:p>
            <a:r>
              <a:rPr lang="en-IN">
                <a:solidFill>
                  <a:srgbClr val="008000"/>
                </a:solidFill>
              </a:rPr>
              <a:t>    &lt;/xs:sequence&gt;</a:t>
            </a:r>
          </a:p>
          <a:p>
            <a:r>
              <a:rPr lang="en-IN">
                <a:solidFill>
                  <a:srgbClr val="008000"/>
                </a:solidFill>
              </a:rPr>
              <a:t>&lt;/xs:complexType&gt;</a:t>
            </a:r>
          </a:p>
          <a:p>
            <a:r>
              <a:rPr lang="en-IN"/>
              <a:t>&lt;/xs:schema&gt;</a:t>
            </a:r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762000" y="3962400"/>
            <a:ext cx="7661275" cy="233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1800"/>
              <a:t>Choice of “xs:” was ours -- any other namespace prefix could be chosen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1800"/>
              <a:t>Element “university” has type “universityType”, which is defined separately</a:t>
            </a:r>
          </a:p>
          <a:p>
            <a:pPr marL="742950" lvl="1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</a:pPr>
            <a:r>
              <a:rPr kumimoji="1" lang="en-US" sz="1800"/>
              <a:t>xs:complexType is used later to create the named complex type “UniversityType”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features of XML Schema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Attributes specified by </a:t>
            </a:r>
            <a:r>
              <a:rPr lang="en-US" sz="1600" dirty="0" err="1"/>
              <a:t>xs:attribute</a:t>
            </a:r>
            <a:r>
              <a:rPr lang="en-US" sz="1600" dirty="0"/>
              <a:t> tag:</a:t>
            </a:r>
          </a:p>
          <a:p>
            <a:pPr lvl="1"/>
            <a:r>
              <a:rPr lang="en-US" sz="1600" dirty="0"/>
              <a:t>&lt;</a:t>
            </a:r>
            <a:r>
              <a:rPr lang="en-US" sz="1600" dirty="0" err="1"/>
              <a:t>xs:attribute</a:t>
            </a:r>
            <a:r>
              <a:rPr lang="en-US" sz="1600" dirty="0"/>
              <a:t> name = “</a:t>
            </a:r>
            <a:r>
              <a:rPr lang="en-US" sz="1600" dirty="0" err="1"/>
              <a:t>dept_name</a:t>
            </a:r>
            <a:r>
              <a:rPr lang="en-US" sz="1600" dirty="0"/>
              <a:t>”/&gt;</a:t>
            </a:r>
          </a:p>
          <a:p>
            <a:pPr lvl="1"/>
            <a:r>
              <a:rPr lang="en-US" sz="1600" dirty="0"/>
              <a:t>adding the attribute use = “required” means value must be specified</a:t>
            </a:r>
          </a:p>
          <a:p>
            <a:r>
              <a:rPr lang="en-US" sz="1600" dirty="0"/>
              <a:t>Key constraint: “department names form a key for department elements under the root university element: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600" dirty="0"/>
              <a:t>		&lt;</a:t>
            </a:r>
            <a:r>
              <a:rPr lang="en-US" sz="1600" dirty="0" err="1"/>
              <a:t>xs:key</a:t>
            </a:r>
            <a:r>
              <a:rPr lang="en-US" sz="1600" dirty="0"/>
              <a:t> name = “</a:t>
            </a:r>
            <a:r>
              <a:rPr lang="en-US" sz="1600" dirty="0" err="1"/>
              <a:t>deptKey</a:t>
            </a:r>
            <a:r>
              <a:rPr lang="en-US" sz="1600" dirty="0"/>
              <a:t>”&gt;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600" dirty="0"/>
              <a:t>			&lt;</a:t>
            </a:r>
            <a:r>
              <a:rPr lang="en-US" sz="1600" dirty="0" err="1"/>
              <a:t>xs:selector</a:t>
            </a:r>
            <a:r>
              <a:rPr lang="en-US" sz="1600" dirty="0"/>
              <a:t> </a:t>
            </a:r>
            <a:r>
              <a:rPr lang="en-US" sz="1600" dirty="0" err="1"/>
              <a:t>xpath</a:t>
            </a:r>
            <a:r>
              <a:rPr lang="en-US" sz="1600" dirty="0"/>
              <a:t> = “/university/department”/&gt;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600" dirty="0"/>
              <a:t>			&lt;</a:t>
            </a:r>
            <a:r>
              <a:rPr lang="en-US" sz="1600" dirty="0" err="1"/>
              <a:t>xs:field</a:t>
            </a:r>
            <a:r>
              <a:rPr lang="en-US" sz="1600" dirty="0"/>
              <a:t> </a:t>
            </a:r>
            <a:r>
              <a:rPr lang="en-US" sz="1600" dirty="0" err="1"/>
              <a:t>xpath</a:t>
            </a:r>
            <a:r>
              <a:rPr lang="en-US" sz="1600" dirty="0"/>
              <a:t> = “</a:t>
            </a:r>
            <a:r>
              <a:rPr lang="en-US" sz="1600" dirty="0" err="1"/>
              <a:t>dept_name</a:t>
            </a:r>
            <a:r>
              <a:rPr lang="en-US" sz="1600" dirty="0"/>
              <a:t>”/&gt;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600" dirty="0"/>
              <a:t>		&lt;\</a:t>
            </a:r>
            <a:r>
              <a:rPr lang="en-US" sz="1600" dirty="0" err="1"/>
              <a:t>xs:key</a:t>
            </a:r>
            <a:r>
              <a:rPr lang="en-US" sz="1600" dirty="0"/>
              <a:t>&gt;</a:t>
            </a:r>
          </a:p>
          <a:p>
            <a:r>
              <a:rPr lang="en-US" sz="1600" dirty="0"/>
              <a:t>Foreign key constraint from course to department: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600" dirty="0"/>
              <a:t>		&lt;</a:t>
            </a:r>
            <a:r>
              <a:rPr lang="en-US" sz="1600" dirty="0" err="1"/>
              <a:t>xs:keyref</a:t>
            </a:r>
            <a:r>
              <a:rPr lang="en-US" sz="1600" dirty="0"/>
              <a:t> name = “</a:t>
            </a:r>
            <a:r>
              <a:rPr lang="en-US" sz="1600" dirty="0" err="1"/>
              <a:t>courseDeptFKey</a:t>
            </a:r>
            <a:r>
              <a:rPr lang="en-US" sz="1600" dirty="0"/>
              <a:t>” refer=“</a:t>
            </a:r>
            <a:r>
              <a:rPr lang="en-US" sz="1600" dirty="0" err="1"/>
              <a:t>deptKey</a:t>
            </a:r>
            <a:r>
              <a:rPr lang="en-US" sz="1600" dirty="0"/>
              <a:t>”&gt;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600" dirty="0"/>
              <a:t>			&lt;</a:t>
            </a:r>
            <a:r>
              <a:rPr lang="en-US" sz="1600" dirty="0" err="1"/>
              <a:t>xs:selector</a:t>
            </a:r>
            <a:r>
              <a:rPr lang="en-US" sz="1600" dirty="0"/>
              <a:t> </a:t>
            </a:r>
            <a:r>
              <a:rPr lang="en-US" sz="1600" dirty="0" err="1"/>
              <a:t>xpath</a:t>
            </a:r>
            <a:r>
              <a:rPr lang="en-US" sz="1600" dirty="0"/>
              <a:t> = “/university/course”/&gt;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600" dirty="0"/>
              <a:t>			&lt;</a:t>
            </a:r>
            <a:r>
              <a:rPr lang="en-US" sz="1600" dirty="0" err="1"/>
              <a:t>xs:field</a:t>
            </a:r>
            <a:r>
              <a:rPr lang="en-US" sz="1600" dirty="0"/>
              <a:t> </a:t>
            </a:r>
            <a:r>
              <a:rPr lang="en-US" sz="1600" dirty="0" err="1"/>
              <a:t>xpath</a:t>
            </a:r>
            <a:r>
              <a:rPr lang="en-US" sz="1600" dirty="0"/>
              <a:t> = “</a:t>
            </a:r>
            <a:r>
              <a:rPr lang="en-US" sz="1600" dirty="0" err="1"/>
              <a:t>dept_name</a:t>
            </a:r>
            <a:r>
              <a:rPr lang="en-US" sz="1600" dirty="0"/>
              <a:t>”/&gt;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600" dirty="0"/>
              <a:t>		&lt;\</a:t>
            </a:r>
            <a:r>
              <a:rPr lang="en-US" sz="1600" dirty="0" err="1"/>
              <a:t>xs:keyref</a:t>
            </a:r>
            <a:r>
              <a:rPr lang="en-US" sz="1600" dirty="0"/>
              <a:t>&gt;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XQuery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 err="1"/>
              <a:t>XQuery</a:t>
            </a:r>
            <a:r>
              <a:rPr lang="en-US" sz="1800" dirty="0"/>
              <a:t> is a general purpose query language for XML data 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Currently being standardized by the World Wide Web Consortium (W3C)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The textbook description is based on a January 2005 draft of the standard.  The final version may differ, but major features likely to stay unchanged.</a:t>
            </a:r>
          </a:p>
          <a:p>
            <a:pPr>
              <a:lnSpc>
                <a:spcPct val="90000"/>
              </a:lnSpc>
            </a:pPr>
            <a:r>
              <a:rPr lang="en-US" sz="1800" dirty="0" err="1"/>
              <a:t>XQuery</a:t>
            </a:r>
            <a:r>
              <a:rPr lang="en-US" sz="1800" dirty="0"/>
              <a:t> is derived from the Quilt query language, which itself borrows from SQL, XQL and XML-QL</a:t>
            </a:r>
          </a:p>
          <a:p>
            <a:pPr>
              <a:lnSpc>
                <a:spcPct val="90000"/>
              </a:lnSpc>
            </a:pPr>
            <a:r>
              <a:rPr lang="en-US" sz="1800" dirty="0" err="1"/>
              <a:t>XQuery</a:t>
            </a:r>
            <a:r>
              <a:rPr lang="en-US" sz="1800" dirty="0"/>
              <a:t> uses a  </a:t>
            </a:r>
            <a:br>
              <a:rPr lang="en-US" sz="1800" dirty="0"/>
            </a:br>
            <a:r>
              <a:rPr lang="en-US" sz="1800" dirty="0"/>
              <a:t>      </a:t>
            </a:r>
            <a:r>
              <a:rPr lang="en-US" sz="1800" b="1" dirty="0">
                <a:solidFill>
                  <a:srgbClr val="993300"/>
                </a:solidFill>
              </a:rPr>
              <a:t>for … let … where … order by …result</a:t>
            </a:r>
            <a:r>
              <a:rPr lang="en-US" sz="1800" dirty="0">
                <a:solidFill>
                  <a:srgbClr val="993300"/>
                </a:solidFill>
              </a:rPr>
              <a:t> … </a:t>
            </a:r>
            <a:br>
              <a:rPr lang="en-US" sz="1800" dirty="0">
                <a:solidFill>
                  <a:srgbClr val="993300"/>
                </a:solidFill>
              </a:rPr>
            </a:br>
            <a:r>
              <a:rPr lang="en-US" sz="1800" dirty="0"/>
              <a:t>syntax</a:t>
            </a:r>
            <a:br>
              <a:rPr lang="en-US" sz="1800" dirty="0"/>
            </a:br>
            <a:r>
              <a:rPr lang="en-US" sz="1800" dirty="0"/>
              <a:t>     </a:t>
            </a:r>
            <a:r>
              <a:rPr lang="en-US" sz="1800" b="1" dirty="0"/>
              <a:t>for</a:t>
            </a:r>
            <a:r>
              <a:rPr lang="en-US" sz="1800" dirty="0"/>
              <a:t>      </a:t>
            </a:r>
            <a:r>
              <a:rPr lang="en-US" sz="1800" dirty="0">
                <a:sym typeface="Wingdings" pitchFamily="2" charset="2"/>
              </a:rPr>
              <a:t> SQL </a:t>
            </a:r>
            <a:r>
              <a:rPr lang="en-US" sz="1800" b="1" dirty="0">
                <a:sym typeface="Wingdings" pitchFamily="2" charset="2"/>
              </a:rPr>
              <a:t>from</a:t>
            </a:r>
            <a:r>
              <a:rPr lang="en-US" sz="1800" dirty="0">
                <a:sym typeface="Wingdings" pitchFamily="2" charset="2"/>
              </a:rPr>
              <a:t/>
            </a:r>
            <a:br>
              <a:rPr lang="en-US" sz="1800" dirty="0">
                <a:sym typeface="Wingdings" pitchFamily="2" charset="2"/>
              </a:rPr>
            </a:br>
            <a:r>
              <a:rPr lang="en-US" sz="1800" dirty="0">
                <a:sym typeface="Wingdings" pitchFamily="2" charset="2"/>
              </a:rPr>
              <a:t>     </a:t>
            </a:r>
            <a:r>
              <a:rPr lang="en-US" sz="1800" b="1" dirty="0">
                <a:sym typeface="Wingdings" pitchFamily="2" charset="2"/>
              </a:rPr>
              <a:t>where</a:t>
            </a:r>
            <a:r>
              <a:rPr lang="en-US" sz="1800" dirty="0">
                <a:sym typeface="Wingdings" pitchFamily="2" charset="2"/>
              </a:rPr>
              <a:t>  SQL </a:t>
            </a:r>
            <a:r>
              <a:rPr lang="en-US" sz="1800" b="1" dirty="0">
                <a:sym typeface="Wingdings" pitchFamily="2" charset="2"/>
              </a:rPr>
              <a:t>where</a:t>
            </a:r>
            <a:r>
              <a:rPr lang="en-US" sz="1800" dirty="0">
                <a:sym typeface="Wingdings" pitchFamily="2" charset="2"/>
              </a:rPr>
              <a:t/>
            </a:r>
            <a:br>
              <a:rPr lang="en-US" sz="1800" dirty="0">
                <a:sym typeface="Wingdings" pitchFamily="2" charset="2"/>
              </a:rPr>
            </a:br>
            <a:r>
              <a:rPr lang="en-US" sz="1800" dirty="0">
                <a:sym typeface="Wingdings" pitchFamily="2" charset="2"/>
              </a:rPr>
              <a:t>     </a:t>
            </a:r>
            <a:r>
              <a:rPr lang="en-US" sz="1800" b="1" dirty="0">
                <a:sym typeface="Wingdings" pitchFamily="2" charset="2"/>
              </a:rPr>
              <a:t>order by </a:t>
            </a:r>
            <a:r>
              <a:rPr lang="en-US" sz="1800" dirty="0">
                <a:sym typeface="Wingdings" pitchFamily="2" charset="2"/>
              </a:rPr>
              <a:t> SQL </a:t>
            </a:r>
            <a:r>
              <a:rPr lang="en-US" sz="1800" b="1" dirty="0">
                <a:sym typeface="Wingdings" pitchFamily="2" charset="2"/>
              </a:rPr>
              <a:t>order by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1800" b="1" dirty="0">
                <a:sym typeface="Wingdings" pitchFamily="2" charset="2"/>
              </a:rPr>
              <a:t>	     result</a:t>
            </a:r>
            <a:r>
              <a:rPr lang="en-US" sz="1800" dirty="0">
                <a:sym typeface="Wingdings" pitchFamily="2" charset="2"/>
              </a:rPr>
              <a:t>   SQL </a:t>
            </a:r>
            <a:r>
              <a:rPr lang="en-US" sz="1800" b="1" dirty="0">
                <a:sym typeface="Wingdings" pitchFamily="2" charset="2"/>
              </a:rPr>
              <a:t>select</a:t>
            </a:r>
            <a:r>
              <a:rPr lang="en-US" sz="1800" dirty="0">
                <a:sym typeface="Wingdings" pitchFamily="2" charset="2"/>
              </a:rPr>
              <a:t/>
            </a:r>
            <a:br>
              <a:rPr lang="en-US" sz="1800" dirty="0">
                <a:sym typeface="Wingdings" pitchFamily="2" charset="2"/>
              </a:rPr>
            </a:br>
            <a:r>
              <a:rPr lang="en-US" sz="1800" dirty="0">
                <a:sym typeface="Wingdings" pitchFamily="2" charset="2"/>
              </a:rPr>
              <a:t>     </a:t>
            </a:r>
            <a:r>
              <a:rPr lang="en-US" sz="1800" b="1" dirty="0">
                <a:sym typeface="Wingdings" pitchFamily="2" charset="2"/>
              </a:rPr>
              <a:t>let</a:t>
            </a:r>
            <a:r>
              <a:rPr lang="en-US" sz="1800" dirty="0">
                <a:sym typeface="Wingdings" pitchFamily="2" charset="2"/>
              </a:rPr>
              <a:t> allows temporary variables, and has no equivalent in SQL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12875"/>
            <a:ext cx="7886700" cy="601525"/>
          </a:xfrm>
        </p:spPr>
        <p:txBody>
          <a:bodyPr/>
          <a:lstStyle/>
          <a:p>
            <a:r>
              <a:rPr lang="en-US" dirty="0"/>
              <a:t>XSLT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886700" cy="3879669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dirty="0" err="1">
                <a:solidFill>
                  <a:schemeClr val="tx2"/>
                </a:solidFill>
              </a:rPr>
              <a:t>stylesheet</a:t>
            </a:r>
            <a:r>
              <a:rPr lang="en-US" sz="2400" dirty="0"/>
              <a:t> stores formatting options for a document, usually separately from document</a:t>
            </a:r>
          </a:p>
          <a:p>
            <a:pPr lvl="1"/>
            <a:r>
              <a:rPr lang="en-US" sz="2400" dirty="0"/>
              <a:t>E.g. an HTML style sheet may specify font colors and sizes for headings, etc.</a:t>
            </a:r>
          </a:p>
          <a:p>
            <a:r>
              <a:rPr lang="en-US" sz="2400" dirty="0"/>
              <a:t>The </a:t>
            </a:r>
            <a:r>
              <a:rPr lang="en-US" sz="2400" b="1" dirty="0">
                <a:solidFill>
                  <a:schemeClr val="tx2"/>
                </a:solidFill>
              </a:rPr>
              <a:t>XML </a:t>
            </a:r>
            <a:r>
              <a:rPr lang="en-US" sz="2400" b="1" dirty="0" err="1">
                <a:solidFill>
                  <a:schemeClr val="tx2"/>
                </a:solidFill>
              </a:rPr>
              <a:t>Stylesheet</a:t>
            </a:r>
            <a:r>
              <a:rPr lang="en-US" sz="2400" b="1" dirty="0">
                <a:solidFill>
                  <a:schemeClr val="tx2"/>
                </a:solidFill>
              </a:rPr>
              <a:t> Language (XSL) </a:t>
            </a:r>
            <a:r>
              <a:rPr lang="en-US" sz="2400" dirty="0"/>
              <a:t>was originally designed for generating HTML from XML</a:t>
            </a:r>
          </a:p>
          <a:p>
            <a:r>
              <a:rPr lang="en-US" sz="2400" dirty="0"/>
              <a:t>XSLT is a general-purpose transformation language </a:t>
            </a:r>
          </a:p>
          <a:p>
            <a:pPr lvl="1"/>
            <a:r>
              <a:rPr lang="en-US" sz="2400" dirty="0"/>
              <a:t>Can translate XML to XML, and XML to HTML</a:t>
            </a:r>
          </a:p>
          <a:p>
            <a:r>
              <a:rPr lang="en-US" sz="2400" dirty="0"/>
              <a:t>XSLT transformations are expressed using rules called </a:t>
            </a:r>
            <a:r>
              <a:rPr lang="en-US" sz="2400" b="1" dirty="0">
                <a:solidFill>
                  <a:schemeClr val="tx2"/>
                </a:solidFill>
              </a:rPr>
              <a:t>templates</a:t>
            </a:r>
          </a:p>
          <a:p>
            <a:pPr lvl="1"/>
            <a:r>
              <a:rPr lang="en-US" sz="2400" dirty="0"/>
              <a:t>Templates combine selection using </a:t>
            </a:r>
            <a:r>
              <a:rPr lang="en-US" sz="2400" dirty="0" err="1"/>
              <a:t>XPath</a:t>
            </a:r>
            <a:r>
              <a:rPr lang="en-US" sz="2400" dirty="0"/>
              <a:t> with construction of results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Program Interface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7962900" cy="5210175"/>
          </a:xfrm>
        </p:spPr>
        <p:txBody>
          <a:bodyPr/>
          <a:lstStyle/>
          <a:p>
            <a:r>
              <a:rPr lang="en-US" sz="2000" dirty="0"/>
              <a:t>There are two standard application program interfaces to XML data:</a:t>
            </a:r>
          </a:p>
          <a:p>
            <a:pPr lvl="1"/>
            <a:r>
              <a:rPr lang="en-US" sz="2000" b="1" dirty="0"/>
              <a:t>SAX </a:t>
            </a:r>
            <a:r>
              <a:rPr lang="en-US" sz="2000" dirty="0"/>
              <a:t>(Simple API for XML)</a:t>
            </a:r>
          </a:p>
          <a:p>
            <a:pPr lvl="2"/>
            <a:r>
              <a:rPr lang="en-US" sz="2000" dirty="0"/>
              <a:t>Based on parser model, user provides event handlers for parsing events </a:t>
            </a:r>
          </a:p>
          <a:p>
            <a:pPr lvl="3"/>
            <a:r>
              <a:rPr lang="en-US" sz="2000" dirty="0"/>
              <a:t>E.g. start of element, end of element</a:t>
            </a:r>
          </a:p>
          <a:p>
            <a:pPr lvl="1"/>
            <a:r>
              <a:rPr lang="en-US" sz="2000" b="1" dirty="0"/>
              <a:t>DOM </a:t>
            </a:r>
            <a:r>
              <a:rPr lang="en-US" sz="2000" dirty="0"/>
              <a:t>(Document Object Model)</a:t>
            </a:r>
          </a:p>
          <a:p>
            <a:pPr lvl="2"/>
            <a:r>
              <a:rPr lang="en-US" sz="2000" b="1" dirty="0"/>
              <a:t>XML </a:t>
            </a:r>
            <a:r>
              <a:rPr lang="en-US" sz="2000" dirty="0"/>
              <a:t>data is parsed into a tree representation </a:t>
            </a:r>
          </a:p>
          <a:p>
            <a:pPr lvl="2"/>
            <a:r>
              <a:rPr lang="en-US" sz="2000" dirty="0"/>
              <a:t>Variety of functions provided for traversing the DOM tree</a:t>
            </a:r>
          </a:p>
          <a:p>
            <a:pPr lvl="2"/>
            <a:r>
              <a:rPr lang="en-US" sz="2000" dirty="0"/>
              <a:t>E.g.:  Java DOM API provides Node class with methods</a:t>
            </a:r>
            <a:br>
              <a:rPr lang="en-US" sz="2000" dirty="0"/>
            </a:br>
            <a:r>
              <a:rPr lang="en-US" sz="2000" dirty="0"/>
              <a:t>          </a:t>
            </a:r>
            <a:r>
              <a:rPr lang="en-US" sz="2000" dirty="0" err="1">
                <a:solidFill>
                  <a:srgbClr val="993300"/>
                </a:solidFill>
              </a:rPr>
              <a:t>getParentNode</a:t>
            </a:r>
            <a:r>
              <a:rPr lang="en-US" sz="2000" dirty="0">
                <a:solidFill>
                  <a:srgbClr val="993300"/>
                </a:solidFill>
              </a:rPr>
              <a:t>( ), </a:t>
            </a:r>
            <a:r>
              <a:rPr lang="en-US" sz="2000" dirty="0" err="1">
                <a:solidFill>
                  <a:srgbClr val="993300"/>
                </a:solidFill>
              </a:rPr>
              <a:t>getFirstChild</a:t>
            </a:r>
            <a:r>
              <a:rPr lang="en-US" sz="2000" dirty="0">
                <a:solidFill>
                  <a:srgbClr val="993300"/>
                </a:solidFill>
              </a:rPr>
              <a:t>( ), </a:t>
            </a:r>
            <a:r>
              <a:rPr lang="en-US" sz="2000" dirty="0" err="1">
                <a:solidFill>
                  <a:srgbClr val="993300"/>
                </a:solidFill>
              </a:rPr>
              <a:t>getNextSibling</a:t>
            </a:r>
            <a:r>
              <a:rPr lang="en-US" sz="2000" dirty="0">
                <a:solidFill>
                  <a:srgbClr val="993300"/>
                </a:solidFill>
              </a:rPr>
              <a:t>( )</a:t>
            </a:r>
            <a:br>
              <a:rPr lang="en-US" sz="2000" dirty="0">
                <a:solidFill>
                  <a:srgbClr val="993300"/>
                </a:solidFill>
              </a:rPr>
            </a:br>
            <a:r>
              <a:rPr lang="en-US" sz="2000" dirty="0">
                <a:solidFill>
                  <a:srgbClr val="993300"/>
                </a:solidFill>
              </a:rPr>
              <a:t>          </a:t>
            </a:r>
            <a:r>
              <a:rPr lang="en-US" sz="2000" dirty="0" err="1">
                <a:solidFill>
                  <a:srgbClr val="993300"/>
                </a:solidFill>
              </a:rPr>
              <a:t>getAttribute</a:t>
            </a:r>
            <a:r>
              <a:rPr lang="en-US" sz="2000" dirty="0">
                <a:solidFill>
                  <a:srgbClr val="993300"/>
                </a:solidFill>
              </a:rPr>
              <a:t>( ), </a:t>
            </a:r>
            <a:r>
              <a:rPr lang="en-US" sz="2000" dirty="0" err="1">
                <a:solidFill>
                  <a:srgbClr val="993300"/>
                </a:solidFill>
              </a:rPr>
              <a:t>getData</a:t>
            </a:r>
            <a:r>
              <a:rPr lang="en-US" sz="2000" dirty="0">
                <a:solidFill>
                  <a:srgbClr val="993300"/>
                </a:solidFill>
              </a:rPr>
              <a:t>( ) (for text node)</a:t>
            </a:r>
            <a:br>
              <a:rPr lang="en-US" sz="2000" dirty="0">
                <a:solidFill>
                  <a:srgbClr val="993300"/>
                </a:solidFill>
              </a:rPr>
            </a:br>
            <a:r>
              <a:rPr lang="en-US" sz="2000" dirty="0">
                <a:solidFill>
                  <a:srgbClr val="993300"/>
                </a:solidFill>
              </a:rPr>
              <a:t>          </a:t>
            </a:r>
            <a:r>
              <a:rPr lang="en-US" sz="2000" dirty="0" err="1">
                <a:solidFill>
                  <a:srgbClr val="993300"/>
                </a:solidFill>
              </a:rPr>
              <a:t>getElementsByTagName</a:t>
            </a:r>
            <a:r>
              <a:rPr lang="en-US" sz="2000" dirty="0">
                <a:solidFill>
                  <a:srgbClr val="993300"/>
                </a:solidFill>
              </a:rPr>
              <a:t>( ), …</a:t>
            </a:r>
          </a:p>
          <a:p>
            <a:pPr lvl="2"/>
            <a:r>
              <a:rPr lang="en-US" sz="2000" dirty="0"/>
              <a:t>Also provides functions for updating DOM tree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of XML Data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7962900" cy="5362575"/>
          </a:xfrm>
        </p:spPr>
        <p:txBody>
          <a:bodyPr/>
          <a:lstStyle/>
          <a:p>
            <a:r>
              <a:rPr lang="en-US" sz="1800" dirty="0"/>
              <a:t>XML data can be stored in </a:t>
            </a:r>
          </a:p>
          <a:p>
            <a:pPr lvl="1"/>
            <a:r>
              <a:rPr lang="en-US" sz="1800" dirty="0"/>
              <a:t>Non-relational data stores</a:t>
            </a:r>
          </a:p>
          <a:p>
            <a:pPr lvl="2"/>
            <a:r>
              <a:rPr lang="en-US" sz="1800" dirty="0"/>
              <a:t>Flat files</a:t>
            </a:r>
          </a:p>
          <a:p>
            <a:pPr lvl="3"/>
            <a:r>
              <a:rPr lang="en-US" sz="1800" dirty="0"/>
              <a:t>Natural for storing XML</a:t>
            </a:r>
          </a:p>
          <a:p>
            <a:pPr lvl="3"/>
            <a:r>
              <a:rPr lang="en-US" sz="1800" dirty="0"/>
              <a:t>But has all problems discussed in Chapter 1 (no concurrency, no recovery, …)</a:t>
            </a:r>
          </a:p>
          <a:p>
            <a:pPr lvl="2"/>
            <a:r>
              <a:rPr lang="en-US" sz="1800" dirty="0"/>
              <a:t>XML database</a:t>
            </a:r>
          </a:p>
          <a:p>
            <a:pPr lvl="3"/>
            <a:r>
              <a:rPr lang="en-US" sz="1800" dirty="0"/>
              <a:t>Database built specifically for storing XML data, supporting DOM model and declarative querying</a:t>
            </a:r>
          </a:p>
          <a:p>
            <a:pPr lvl="3"/>
            <a:r>
              <a:rPr lang="en-US" sz="1800" dirty="0"/>
              <a:t>Currently no commercial-grade systems</a:t>
            </a:r>
          </a:p>
          <a:p>
            <a:pPr lvl="1"/>
            <a:r>
              <a:rPr lang="en-US" sz="1800" dirty="0"/>
              <a:t>Relational databases</a:t>
            </a:r>
          </a:p>
          <a:p>
            <a:pPr lvl="2"/>
            <a:r>
              <a:rPr lang="en-US" sz="1800" dirty="0"/>
              <a:t>Data must be translated into relational form</a:t>
            </a:r>
          </a:p>
          <a:p>
            <a:pPr lvl="2"/>
            <a:r>
              <a:rPr lang="en-US" sz="1800" dirty="0"/>
              <a:t>Advantage:  mature database systems</a:t>
            </a:r>
          </a:p>
          <a:p>
            <a:pPr lvl="2"/>
            <a:r>
              <a:rPr lang="en-US" sz="1800" dirty="0"/>
              <a:t>Disadvantages: overhead of translating data and queries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of XML in Relational Databases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Alternatives:</a:t>
            </a:r>
          </a:p>
          <a:p>
            <a:pPr lvl="1"/>
            <a:r>
              <a:rPr lang="en-US"/>
              <a:t>String Representation</a:t>
            </a:r>
          </a:p>
          <a:p>
            <a:pPr lvl="1"/>
            <a:r>
              <a:rPr lang="en-US"/>
              <a:t>Tree Representation</a:t>
            </a:r>
          </a:p>
          <a:p>
            <a:pPr lvl="1"/>
            <a:r>
              <a:rPr lang="en-US"/>
              <a:t>Map to relations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EFF56F"/>
                </a:solidFill>
                <a:latin typeface="Arial" charset="0"/>
              </a:rPr>
              <a:t>XML</a:t>
            </a:r>
            <a:endParaRPr lang="en-US" sz="1800" b="1" dirty="0" smtClean="0">
              <a:solidFill>
                <a:srgbClr val="EFF56F"/>
              </a:solidFill>
              <a:latin typeface="Arial" charset="0"/>
            </a:endParaRPr>
          </a:p>
          <a:p>
            <a:r>
              <a:rPr lang="en-US" sz="1800" dirty="0" smtClean="0"/>
              <a:t>Extensible set of tags     </a:t>
            </a:r>
          </a:p>
          <a:p>
            <a:r>
              <a:rPr lang="en-US" sz="1800" dirty="0" smtClean="0"/>
              <a:t>Content orientated</a:t>
            </a:r>
          </a:p>
          <a:p>
            <a:r>
              <a:rPr lang="en-US" sz="1800" dirty="0" smtClean="0"/>
              <a:t>Standard Data infrastructure </a:t>
            </a:r>
          </a:p>
          <a:p>
            <a:r>
              <a:rPr lang="en-US" sz="1800" dirty="0" smtClean="0"/>
              <a:t>Allows multiple output forms</a:t>
            </a:r>
          </a:p>
          <a:p>
            <a:r>
              <a:rPr lang="en-US" sz="1800" b="1" dirty="0" smtClean="0">
                <a:solidFill>
                  <a:srgbClr val="EFF56F"/>
                </a:solidFill>
                <a:latin typeface="Arial" charset="0"/>
              </a:rPr>
              <a:t>HTML</a:t>
            </a:r>
            <a:endParaRPr lang="en-US" sz="1800" i="1" dirty="0" smtClean="0">
              <a:solidFill>
                <a:srgbClr val="EFF56F"/>
              </a:solidFill>
              <a:latin typeface="Arial" charset="0"/>
            </a:endParaRPr>
          </a:p>
          <a:p>
            <a:r>
              <a:rPr lang="en-US" sz="1800" dirty="0" smtClean="0"/>
              <a:t>Fixed set of tags</a:t>
            </a:r>
          </a:p>
          <a:p>
            <a:r>
              <a:rPr lang="en-US" sz="1800" dirty="0" smtClean="0"/>
              <a:t>Presentation oriented</a:t>
            </a:r>
          </a:p>
          <a:p>
            <a:r>
              <a:rPr lang="en-US" sz="1800" dirty="0" smtClean="0"/>
              <a:t>No data validation capabilities</a:t>
            </a:r>
          </a:p>
          <a:p>
            <a:r>
              <a:rPr lang="en-US" sz="1800" dirty="0" smtClean="0"/>
              <a:t>Single presentation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077200" cy="609600"/>
          </a:xfrm>
        </p:spPr>
        <p:txBody>
          <a:bodyPr/>
          <a:lstStyle/>
          <a:p>
            <a:r>
              <a:rPr lang="en-US"/>
              <a:t>String Representation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838200"/>
            <a:ext cx="7848600" cy="5210175"/>
          </a:xfrm>
        </p:spPr>
        <p:txBody>
          <a:bodyPr/>
          <a:lstStyle/>
          <a:p>
            <a:r>
              <a:rPr lang="en-US" sz="2400" dirty="0"/>
              <a:t>Store each top level element as a string field of a </a:t>
            </a:r>
            <a:r>
              <a:rPr lang="en-US" sz="2400" dirty="0" err="1"/>
              <a:t>tuple</a:t>
            </a:r>
            <a:r>
              <a:rPr lang="en-US" sz="2400" dirty="0"/>
              <a:t> in a relational database</a:t>
            </a:r>
          </a:p>
          <a:p>
            <a:pPr lvl="1"/>
            <a:r>
              <a:rPr lang="en-US" sz="2400" dirty="0"/>
              <a:t>Use a single relation to store all elements, or</a:t>
            </a:r>
          </a:p>
          <a:p>
            <a:pPr lvl="1"/>
            <a:r>
              <a:rPr lang="en-US" sz="2400" dirty="0"/>
              <a:t>Use a separate relation for each top-level element type</a:t>
            </a:r>
          </a:p>
          <a:p>
            <a:pPr lvl="2"/>
            <a:r>
              <a:rPr lang="en-US" sz="2400" dirty="0"/>
              <a:t>E.g.  account, customer, depositor relations</a:t>
            </a:r>
          </a:p>
          <a:p>
            <a:pPr lvl="3"/>
            <a:r>
              <a:rPr lang="en-US" sz="2400" dirty="0"/>
              <a:t>Each with a string-valued attribute to store the element</a:t>
            </a:r>
          </a:p>
          <a:p>
            <a:r>
              <a:rPr lang="en-US" sz="2400" dirty="0"/>
              <a:t>Indexing:</a:t>
            </a:r>
          </a:p>
          <a:p>
            <a:pPr lvl="1"/>
            <a:r>
              <a:rPr lang="en-US" sz="2400" dirty="0"/>
              <a:t>Store values of </a:t>
            </a:r>
            <a:r>
              <a:rPr lang="en-US" sz="2400" dirty="0" err="1"/>
              <a:t>subelements</a:t>
            </a:r>
            <a:r>
              <a:rPr lang="en-US" sz="2400" dirty="0"/>
              <a:t>/attributes to be indexed as extra fields of the relation, and build indices on these fields</a:t>
            </a:r>
          </a:p>
          <a:p>
            <a:pPr lvl="2"/>
            <a:r>
              <a:rPr lang="en-US" sz="2400" dirty="0"/>
              <a:t>E.g. </a:t>
            </a:r>
            <a:r>
              <a:rPr lang="en-US" sz="2400" dirty="0" err="1"/>
              <a:t>customer_name</a:t>
            </a:r>
            <a:r>
              <a:rPr lang="en-US" sz="2400" dirty="0"/>
              <a:t> or </a:t>
            </a:r>
            <a:r>
              <a:rPr lang="en-US" sz="2400" dirty="0" err="1"/>
              <a:t>account_number</a:t>
            </a:r>
            <a:endParaRPr lang="en-US" sz="2400" dirty="0"/>
          </a:p>
          <a:p>
            <a:pPr lvl="1"/>
            <a:r>
              <a:rPr lang="en-US" sz="2400" dirty="0"/>
              <a:t>Some database systems support </a:t>
            </a:r>
            <a:r>
              <a:rPr lang="en-US" sz="2400" b="1" dirty="0">
                <a:solidFill>
                  <a:schemeClr val="tx2"/>
                </a:solidFill>
              </a:rPr>
              <a:t>function indices, </a:t>
            </a:r>
            <a:r>
              <a:rPr lang="en-US" sz="2400" dirty="0"/>
              <a:t>which use the result of a function as the key value. </a:t>
            </a:r>
          </a:p>
          <a:p>
            <a:pPr lvl="2"/>
            <a:r>
              <a:rPr lang="en-US" sz="2400" dirty="0"/>
              <a:t>The function should return the value of the required </a:t>
            </a:r>
            <a:r>
              <a:rPr lang="en-US" sz="2400" dirty="0" err="1"/>
              <a:t>subelement</a:t>
            </a:r>
            <a:r>
              <a:rPr lang="en-US" sz="2400" dirty="0"/>
              <a:t>/attribute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Representation (Cont.)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Benefits: </a:t>
            </a:r>
          </a:p>
          <a:p>
            <a:pPr lvl="1"/>
            <a:r>
              <a:rPr lang="en-US"/>
              <a:t>Can store any XML data even without DTD</a:t>
            </a:r>
          </a:p>
          <a:p>
            <a:pPr lvl="1"/>
            <a:r>
              <a:rPr lang="en-US"/>
              <a:t>As long as there are many top-level elements in a document, strings are small compared to full document</a:t>
            </a:r>
          </a:p>
          <a:p>
            <a:pPr lvl="2"/>
            <a:r>
              <a:rPr lang="en-US"/>
              <a:t>Allows fast access to individual elements.</a:t>
            </a:r>
          </a:p>
          <a:p>
            <a:r>
              <a:rPr lang="en-US"/>
              <a:t>Drawback</a:t>
            </a:r>
            <a:r>
              <a:rPr lang="en-US" b="1"/>
              <a:t>:</a:t>
            </a:r>
            <a:r>
              <a:rPr lang="en-US"/>
              <a:t> Need to parse strings to access values inside the elements</a:t>
            </a:r>
          </a:p>
          <a:p>
            <a:pPr lvl="1"/>
            <a:r>
              <a:rPr lang="en-US"/>
              <a:t>Parsing is slow.</a:t>
            </a:r>
            <a:endParaRPr lang="en-US" b="1"/>
          </a:p>
          <a:p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Representation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8039100" cy="5286375"/>
          </a:xfrm>
        </p:spPr>
        <p:txBody>
          <a:bodyPr/>
          <a:lstStyle/>
          <a:p>
            <a:r>
              <a:rPr lang="en-US" sz="2000" b="1" dirty="0"/>
              <a:t>Tree representation:  </a:t>
            </a:r>
            <a:r>
              <a:rPr lang="en-US" sz="2000" dirty="0"/>
              <a:t>model XML data as tree and store using relations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i="1" dirty="0">
                <a:solidFill>
                  <a:srgbClr val="993300"/>
                </a:solidFill>
              </a:rPr>
              <a:t>nodes(id, </a:t>
            </a:r>
            <a:r>
              <a:rPr lang="en-US" sz="2000" i="1" dirty="0" err="1">
                <a:solidFill>
                  <a:srgbClr val="993300"/>
                </a:solidFill>
              </a:rPr>
              <a:t>parent_id</a:t>
            </a:r>
            <a:r>
              <a:rPr lang="en-US" sz="2000" i="1" dirty="0">
                <a:solidFill>
                  <a:srgbClr val="993300"/>
                </a:solidFill>
              </a:rPr>
              <a:t>, type, label, value)</a:t>
            </a:r>
            <a:br>
              <a:rPr lang="en-US" sz="2000" i="1" dirty="0">
                <a:solidFill>
                  <a:srgbClr val="993300"/>
                </a:solidFill>
              </a:rPr>
            </a:br>
            <a:r>
              <a:rPr lang="en-US" sz="2000" i="1" dirty="0">
                <a:solidFill>
                  <a:srgbClr val="993300"/>
                </a:solidFill>
              </a:rPr>
              <a:t>      </a:t>
            </a:r>
            <a:br>
              <a:rPr lang="en-US" sz="2000" i="1" dirty="0">
                <a:solidFill>
                  <a:srgbClr val="993300"/>
                </a:solidFill>
              </a:rPr>
            </a:br>
            <a:r>
              <a:rPr lang="en-US" sz="2000" i="1" dirty="0">
                <a:solidFill>
                  <a:srgbClr val="993300"/>
                </a:solidFill>
              </a:rPr>
              <a:t/>
            </a:r>
            <a:br>
              <a:rPr lang="en-US" sz="2000" i="1" dirty="0">
                <a:solidFill>
                  <a:srgbClr val="993300"/>
                </a:solidFill>
              </a:rPr>
            </a:br>
            <a:r>
              <a:rPr lang="en-US" sz="2000" i="1" dirty="0">
                <a:solidFill>
                  <a:srgbClr val="993300"/>
                </a:solidFill>
              </a:rPr>
              <a:t/>
            </a:r>
            <a:br>
              <a:rPr lang="en-US" sz="2000" i="1" dirty="0">
                <a:solidFill>
                  <a:srgbClr val="993300"/>
                </a:solidFill>
              </a:rPr>
            </a:br>
            <a:r>
              <a:rPr lang="en-US" sz="2000" i="1" dirty="0">
                <a:solidFill>
                  <a:srgbClr val="993300"/>
                </a:solidFill>
              </a:rPr>
              <a:t/>
            </a:r>
            <a:br>
              <a:rPr lang="en-US" sz="2000" i="1" dirty="0">
                <a:solidFill>
                  <a:srgbClr val="993300"/>
                </a:solidFill>
              </a:rPr>
            </a:br>
            <a:r>
              <a:rPr lang="en-US" sz="2000" i="1" dirty="0">
                <a:solidFill>
                  <a:srgbClr val="993300"/>
                </a:solidFill>
              </a:rPr>
              <a:t/>
            </a:r>
            <a:br>
              <a:rPr lang="en-US" sz="2000" i="1" dirty="0">
                <a:solidFill>
                  <a:srgbClr val="993300"/>
                </a:solidFill>
              </a:rPr>
            </a:br>
            <a:r>
              <a:rPr lang="en-US" sz="2000" i="1" dirty="0">
                <a:solidFill>
                  <a:srgbClr val="993300"/>
                </a:solidFill>
              </a:rPr>
              <a:t/>
            </a:r>
            <a:br>
              <a:rPr lang="en-US" sz="2000" i="1" dirty="0">
                <a:solidFill>
                  <a:srgbClr val="993300"/>
                </a:solidFill>
              </a:rPr>
            </a:br>
            <a:endParaRPr lang="en-US" sz="2000" i="1" dirty="0">
              <a:solidFill>
                <a:srgbClr val="993300"/>
              </a:solidFill>
            </a:endParaRPr>
          </a:p>
          <a:p>
            <a:r>
              <a:rPr lang="en-US" sz="2000" dirty="0"/>
              <a:t>Each element/attribute is given a unique identifier</a:t>
            </a:r>
          </a:p>
          <a:p>
            <a:r>
              <a:rPr lang="en-US" sz="2000" dirty="0"/>
              <a:t>Type indicates element/attribute</a:t>
            </a:r>
          </a:p>
          <a:p>
            <a:r>
              <a:rPr lang="en-US" sz="2000" dirty="0"/>
              <a:t>Label specifies the tag name of the element/name of attribute</a:t>
            </a:r>
          </a:p>
          <a:p>
            <a:r>
              <a:rPr lang="en-US" sz="2000" dirty="0"/>
              <a:t>Value is the text value of the element/attribute</a:t>
            </a:r>
          </a:p>
          <a:p>
            <a:r>
              <a:rPr lang="en-US" sz="2000" dirty="0"/>
              <a:t>Can add an extra attribute </a:t>
            </a:r>
            <a:r>
              <a:rPr lang="en-US" sz="2000" i="1" dirty="0"/>
              <a:t>position</a:t>
            </a:r>
            <a:r>
              <a:rPr lang="en-US" sz="2000" dirty="0"/>
              <a:t> to record ordering of children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3346450" y="1828800"/>
            <a:ext cx="4787900" cy="1670050"/>
            <a:chOff x="524" y="3048"/>
            <a:chExt cx="3016" cy="1052"/>
          </a:xfrm>
        </p:grpSpPr>
        <p:sp>
          <p:nvSpPr>
            <p:cNvPr id="171012" name="Oval 4"/>
            <p:cNvSpPr>
              <a:spLocks noChangeArrowheads="1"/>
            </p:cNvSpPr>
            <p:nvPr/>
          </p:nvSpPr>
          <p:spPr bwMode="auto">
            <a:xfrm>
              <a:off x="1920" y="32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13" name="Oval 5"/>
            <p:cNvSpPr>
              <a:spLocks noChangeArrowheads="1"/>
            </p:cNvSpPr>
            <p:nvPr/>
          </p:nvSpPr>
          <p:spPr bwMode="auto">
            <a:xfrm>
              <a:off x="2160" y="35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14" name="Oval 6"/>
            <p:cNvSpPr>
              <a:spLocks noChangeArrowheads="1"/>
            </p:cNvSpPr>
            <p:nvPr/>
          </p:nvSpPr>
          <p:spPr bwMode="auto">
            <a:xfrm>
              <a:off x="2352" y="37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15" name="Oval 7"/>
            <p:cNvSpPr>
              <a:spLocks noChangeArrowheads="1"/>
            </p:cNvSpPr>
            <p:nvPr/>
          </p:nvSpPr>
          <p:spPr bwMode="auto">
            <a:xfrm>
              <a:off x="1632" y="35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1016" name="AutoShape 8"/>
            <p:cNvCxnSpPr>
              <a:cxnSpLocks noChangeShapeType="1"/>
              <a:stCxn id="171015" idx="7"/>
              <a:endCxn id="171012" idx="3"/>
            </p:cNvCxnSpPr>
            <p:nvPr/>
          </p:nvCxnSpPr>
          <p:spPr bwMode="auto">
            <a:xfrm flipV="1">
              <a:off x="1714" y="3346"/>
              <a:ext cx="220" cy="1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1017" name="AutoShape 9"/>
            <p:cNvCxnSpPr>
              <a:cxnSpLocks noChangeShapeType="1"/>
              <a:stCxn id="171012" idx="5"/>
              <a:endCxn id="171013" idx="1"/>
            </p:cNvCxnSpPr>
            <p:nvPr/>
          </p:nvCxnSpPr>
          <p:spPr bwMode="auto">
            <a:xfrm>
              <a:off x="2002" y="3346"/>
              <a:ext cx="172" cy="1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1018" name="AutoShape 10"/>
            <p:cNvCxnSpPr>
              <a:cxnSpLocks noChangeShapeType="1"/>
              <a:stCxn id="171013" idx="5"/>
              <a:endCxn id="171014" idx="1"/>
            </p:cNvCxnSpPr>
            <p:nvPr/>
          </p:nvCxnSpPr>
          <p:spPr bwMode="auto">
            <a:xfrm>
              <a:off x="2242" y="3586"/>
              <a:ext cx="124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71019" name="Oval 11"/>
            <p:cNvSpPr>
              <a:spLocks noChangeArrowheads="1"/>
            </p:cNvSpPr>
            <p:nvPr/>
          </p:nvSpPr>
          <p:spPr bwMode="auto">
            <a:xfrm>
              <a:off x="1440" y="37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20" name="Oval 12"/>
            <p:cNvSpPr>
              <a:spLocks noChangeArrowheads="1"/>
            </p:cNvSpPr>
            <p:nvPr/>
          </p:nvSpPr>
          <p:spPr bwMode="auto">
            <a:xfrm>
              <a:off x="1728" y="37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21" name="Oval 13"/>
            <p:cNvSpPr>
              <a:spLocks noChangeArrowheads="1"/>
            </p:cNvSpPr>
            <p:nvPr/>
          </p:nvSpPr>
          <p:spPr bwMode="auto">
            <a:xfrm>
              <a:off x="2016" y="37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1022" name="AutoShape 14"/>
            <p:cNvCxnSpPr>
              <a:cxnSpLocks noChangeShapeType="1"/>
              <a:stCxn id="171019" idx="7"/>
              <a:endCxn id="171015" idx="3"/>
            </p:cNvCxnSpPr>
            <p:nvPr/>
          </p:nvCxnSpPr>
          <p:spPr bwMode="auto">
            <a:xfrm flipV="1">
              <a:off x="1522" y="3586"/>
              <a:ext cx="124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1023" name="AutoShape 15"/>
            <p:cNvCxnSpPr>
              <a:cxnSpLocks noChangeShapeType="1"/>
              <a:stCxn id="171015" idx="5"/>
              <a:endCxn id="171020" idx="0"/>
            </p:cNvCxnSpPr>
            <p:nvPr/>
          </p:nvCxnSpPr>
          <p:spPr bwMode="auto">
            <a:xfrm>
              <a:off x="1714" y="3586"/>
              <a:ext cx="62" cy="2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1024" name="AutoShape 16"/>
            <p:cNvCxnSpPr>
              <a:cxnSpLocks noChangeShapeType="1"/>
              <a:stCxn id="171013" idx="3"/>
              <a:endCxn id="171021" idx="7"/>
            </p:cNvCxnSpPr>
            <p:nvPr/>
          </p:nvCxnSpPr>
          <p:spPr bwMode="auto">
            <a:xfrm flipH="1">
              <a:off x="2098" y="3586"/>
              <a:ext cx="76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71026" name="Text Box 18"/>
            <p:cNvSpPr txBox="1">
              <a:spLocks noChangeArrowheads="1"/>
            </p:cNvSpPr>
            <p:nvPr/>
          </p:nvSpPr>
          <p:spPr bwMode="auto">
            <a:xfrm>
              <a:off x="1662" y="3048"/>
              <a:ext cx="10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university (id:1)</a:t>
              </a:r>
            </a:p>
          </p:txBody>
        </p:sp>
        <p:sp>
          <p:nvSpPr>
            <p:cNvPr id="171027" name="Text Box 19"/>
            <p:cNvSpPr txBox="1">
              <a:spLocks noChangeArrowheads="1"/>
            </p:cNvSpPr>
            <p:nvPr/>
          </p:nvSpPr>
          <p:spPr bwMode="auto">
            <a:xfrm>
              <a:off x="646" y="3384"/>
              <a:ext cx="9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course (id:2)</a:t>
              </a:r>
            </a:p>
          </p:txBody>
        </p:sp>
        <p:sp>
          <p:nvSpPr>
            <p:cNvPr id="171028" name="Text Box 20"/>
            <p:cNvSpPr txBox="1">
              <a:spLocks noChangeArrowheads="1"/>
            </p:cNvSpPr>
            <p:nvPr/>
          </p:nvSpPr>
          <p:spPr bwMode="auto">
            <a:xfrm>
              <a:off x="2192" y="3360"/>
              <a:ext cx="12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department (id: 5)</a:t>
              </a:r>
            </a:p>
          </p:txBody>
        </p:sp>
        <p:sp>
          <p:nvSpPr>
            <p:cNvPr id="171029" name="Text Box 21"/>
            <p:cNvSpPr txBox="1">
              <a:spLocks noChangeArrowheads="1"/>
            </p:cNvSpPr>
            <p:nvPr/>
          </p:nvSpPr>
          <p:spPr bwMode="auto">
            <a:xfrm>
              <a:off x="524" y="3696"/>
              <a:ext cx="74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course_id</a:t>
              </a:r>
              <a:br>
                <a:rPr lang="en-US" sz="1800"/>
              </a:br>
              <a:r>
                <a:rPr lang="en-US" sz="1800"/>
                <a:t>(id: 3)</a:t>
              </a:r>
            </a:p>
          </p:txBody>
        </p:sp>
        <p:sp>
          <p:nvSpPr>
            <p:cNvPr id="171030" name="Text Box 22"/>
            <p:cNvSpPr txBox="1">
              <a:spLocks noChangeArrowheads="1"/>
            </p:cNvSpPr>
            <p:nvPr/>
          </p:nvSpPr>
          <p:spPr bwMode="auto">
            <a:xfrm>
              <a:off x="2704" y="3696"/>
              <a:ext cx="83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dept_name</a:t>
              </a:r>
              <a:br>
                <a:rPr lang="en-US" sz="1800"/>
              </a:br>
              <a:r>
                <a:rPr lang="en-US" sz="1800"/>
                <a:t> (id: 7)</a:t>
              </a: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Representation (Cont.)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Benefit: Can store any XML data, even without DTD</a:t>
            </a:r>
          </a:p>
          <a:p>
            <a:r>
              <a:rPr lang="en-US"/>
              <a:t>Drawbacks:</a:t>
            </a:r>
          </a:p>
          <a:p>
            <a:pPr lvl="1"/>
            <a:r>
              <a:rPr lang="en-US"/>
              <a:t>Data is broken up into too many pieces, increasing space overheads</a:t>
            </a:r>
          </a:p>
          <a:p>
            <a:pPr lvl="1"/>
            <a:r>
              <a:rPr lang="en-US"/>
              <a:t>Even simple queries require a large number of joins, which can be slow</a:t>
            </a:r>
          </a:p>
          <a:p>
            <a:pPr>
              <a:buFont typeface="Monotype Sorts" charset="2"/>
              <a:buNone/>
            </a:pPr>
            <a:r>
              <a:rPr lang="en-US" b="1"/>
              <a:t>	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XML Data to Relations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8039100" cy="5210175"/>
          </a:xfrm>
        </p:spPr>
        <p:txBody>
          <a:bodyPr/>
          <a:lstStyle/>
          <a:p>
            <a:r>
              <a:rPr lang="en-US" sz="2000" dirty="0"/>
              <a:t>Relation created for each element type whose schema is known:</a:t>
            </a:r>
          </a:p>
          <a:p>
            <a:pPr lvl="1"/>
            <a:r>
              <a:rPr lang="en-US" sz="2000" dirty="0"/>
              <a:t>An id attribute to store a unique id for each element</a:t>
            </a:r>
          </a:p>
          <a:p>
            <a:pPr lvl="1"/>
            <a:r>
              <a:rPr lang="en-US" sz="2000" dirty="0"/>
              <a:t>A relation attribute corresponding to each element attribute</a:t>
            </a:r>
          </a:p>
          <a:p>
            <a:pPr lvl="1"/>
            <a:r>
              <a:rPr lang="en-US" sz="2000" dirty="0"/>
              <a:t>A </a:t>
            </a:r>
            <a:r>
              <a:rPr lang="en-US" sz="2000" dirty="0" err="1"/>
              <a:t>parent_id</a:t>
            </a:r>
            <a:r>
              <a:rPr lang="en-US" sz="2000" dirty="0"/>
              <a:t> attribute to keep track of parent element</a:t>
            </a:r>
          </a:p>
          <a:p>
            <a:pPr lvl="2"/>
            <a:r>
              <a:rPr lang="en-US" sz="2000" dirty="0"/>
              <a:t>As in the tree representation</a:t>
            </a:r>
          </a:p>
          <a:p>
            <a:pPr lvl="2"/>
            <a:r>
              <a:rPr lang="en-US" sz="2000" dirty="0"/>
              <a:t>Position information (</a:t>
            </a:r>
            <a:r>
              <a:rPr lang="en-US" sz="2000" dirty="0" err="1"/>
              <a:t>i</a:t>
            </a:r>
            <a:r>
              <a:rPr lang="en-US" sz="2000" baseline="30000" dirty="0" err="1"/>
              <a:t>th</a:t>
            </a:r>
            <a:r>
              <a:rPr lang="en-US" sz="2000" dirty="0"/>
              <a:t>  child) can be store too</a:t>
            </a:r>
          </a:p>
          <a:p>
            <a:r>
              <a:rPr lang="en-US" sz="2000" dirty="0"/>
              <a:t>All </a:t>
            </a:r>
            <a:r>
              <a:rPr lang="en-US" sz="2000" dirty="0" err="1"/>
              <a:t>subelements</a:t>
            </a:r>
            <a:r>
              <a:rPr lang="en-US" sz="2000" dirty="0"/>
              <a:t> that occur only once can become relation attributes</a:t>
            </a:r>
          </a:p>
          <a:p>
            <a:pPr lvl="1"/>
            <a:r>
              <a:rPr lang="en-US" sz="2000" dirty="0"/>
              <a:t>For text-valued </a:t>
            </a:r>
            <a:r>
              <a:rPr lang="en-US" sz="2000" dirty="0" err="1"/>
              <a:t>subelements</a:t>
            </a:r>
            <a:r>
              <a:rPr lang="en-US" sz="2000" dirty="0"/>
              <a:t>, store the text as attribute value</a:t>
            </a:r>
          </a:p>
          <a:p>
            <a:pPr lvl="1"/>
            <a:r>
              <a:rPr lang="en-US" sz="2000" dirty="0"/>
              <a:t>For complex </a:t>
            </a:r>
            <a:r>
              <a:rPr lang="en-US" sz="2000" dirty="0" err="1"/>
              <a:t>subelements</a:t>
            </a:r>
            <a:r>
              <a:rPr lang="en-US" sz="2000" dirty="0"/>
              <a:t>, can store the id of the </a:t>
            </a:r>
            <a:r>
              <a:rPr lang="en-US" sz="2000" dirty="0" err="1"/>
              <a:t>subelement</a:t>
            </a:r>
            <a:endParaRPr lang="en-US" sz="2000" dirty="0"/>
          </a:p>
          <a:p>
            <a:r>
              <a:rPr lang="en-US" sz="2000" dirty="0" err="1"/>
              <a:t>Subelements</a:t>
            </a:r>
            <a:r>
              <a:rPr lang="en-US" sz="2000" dirty="0"/>
              <a:t> that can occur multiple times represented in a separate table</a:t>
            </a:r>
          </a:p>
          <a:p>
            <a:pPr lvl="1"/>
            <a:r>
              <a:rPr lang="en-US" sz="2000" dirty="0"/>
              <a:t>Similar to handling of </a:t>
            </a:r>
            <a:r>
              <a:rPr lang="en-US" sz="2000" dirty="0" err="1"/>
              <a:t>multivalued</a:t>
            </a:r>
            <a:r>
              <a:rPr lang="en-US" sz="2000" dirty="0"/>
              <a:t> attributes when converting ER diagrams to tables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52401"/>
            <a:ext cx="7886700" cy="533400"/>
          </a:xfrm>
        </p:spPr>
        <p:txBody>
          <a:bodyPr/>
          <a:lstStyle/>
          <a:p>
            <a:r>
              <a:rPr lang="en-US" dirty="0"/>
              <a:t>Storing XML Data in Relational Systems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685801"/>
            <a:ext cx="7886700" cy="4500156"/>
          </a:xfrm>
        </p:spPr>
        <p:txBody>
          <a:bodyPr/>
          <a:lstStyle/>
          <a:p>
            <a:r>
              <a:rPr lang="en-US" sz="2400" dirty="0"/>
              <a:t>Applying above ideas to department elements in university-1 schema, with nested course elements, we get </a:t>
            </a:r>
            <a:br>
              <a:rPr lang="en-US" sz="2400" dirty="0"/>
            </a:br>
            <a:r>
              <a:rPr lang="en-US" sz="2400" dirty="0"/>
              <a:t>     </a:t>
            </a:r>
            <a:r>
              <a:rPr lang="en-US" sz="2400" i="1" dirty="0"/>
              <a:t>department</a:t>
            </a:r>
            <a:r>
              <a:rPr lang="en-US" sz="2400" dirty="0"/>
              <a:t>(</a:t>
            </a:r>
            <a:r>
              <a:rPr lang="en-US" sz="2400" i="1" dirty="0"/>
              <a:t>id</a:t>
            </a:r>
            <a:r>
              <a:rPr lang="en-US" sz="2400" dirty="0"/>
              <a:t>, </a:t>
            </a:r>
            <a:r>
              <a:rPr lang="en-US" sz="2400" i="1" dirty="0" err="1"/>
              <a:t>dept_name</a:t>
            </a:r>
            <a:r>
              <a:rPr lang="en-US" sz="2400" dirty="0"/>
              <a:t>, </a:t>
            </a:r>
            <a:r>
              <a:rPr lang="en-US" sz="2400" i="1" dirty="0"/>
              <a:t>building</a:t>
            </a:r>
            <a:r>
              <a:rPr lang="en-US" sz="2400" dirty="0"/>
              <a:t>, </a:t>
            </a:r>
            <a:r>
              <a:rPr lang="en-US" sz="2400" i="1" dirty="0"/>
              <a:t>budget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     </a:t>
            </a:r>
            <a:r>
              <a:rPr lang="en-US" sz="2400" i="1" dirty="0"/>
              <a:t>course</a:t>
            </a:r>
            <a:r>
              <a:rPr lang="en-US" sz="2400" dirty="0"/>
              <a:t>(</a:t>
            </a:r>
            <a:r>
              <a:rPr lang="en-US" sz="2400" i="1" dirty="0"/>
              <a:t>parent id</a:t>
            </a:r>
            <a:r>
              <a:rPr lang="en-US" sz="2400" dirty="0"/>
              <a:t>, </a:t>
            </a:r>
            <a:r>
              <a:rPr lang="en-US" sz="2400" i="1" dirty="0" err="1"/>
              <a:t>course_id</a:t>
            </a:r>
            <a:r>
              <a:rPr lang="en-US" sz="2400" dirty="0"/>
              <a:t>, </a:t>
            </a:r>
            <a:r>
              <a:rPr lang="en-US" sz="2400" i="1" dirty="0" err="1"/>
              <a:t>dept_name</a:t>
            </a:r>
            <a:r>
              <a:rPr lang="en-US" sz="2400" dirty="0"/>
              <a:t>, </a:t>
            </a:r>
            <a:r>
              <a:rPr lang="en-US" sz="2400" i="1" dirty="0"/>
              <a:t>title</a:t>
            </a:r>
            <a:r>
              <a:rPr lang="en-US" sz="2400" dirty="0"/>
              <a:t>, </a:t>
            </a:r>
            <a:r>
              <a:rPr lang="en-US" sz="2400" i="1" dirty="0"/>
              <a:t>credits</a:t>
            </a:r>
            <a:r>
              <a:rPr lang="en-US" sz="2400" dirty="0"/>
              <a:t>)</a:t>
            </a:r>
          </a:p>
          <a:p>
            <a:r>
              <a:rPr lang="en-US" sz="2400" b="1" dirty="0">
                <a:solidFill>
                  <a:srgbClr val="0033CC"/>
                </a:solidFill>
              </a:rPr>
              <a:t>Publishing</a:t>
            </a:r>
            <a:r>
              <a:rPr lang="en-US" sz="2400" dirty="0"/>
              <a:t>: process of converting relational data to an XML format</a:t>
            </a:r>
          </a:p>
          <a:p>
            <a:r>
              <a:rPr lang="en-US" sz="2400" b="1" dirty="0">
                <a:solidFill>
                  <a:srgbClr val="0033CC"/>
                </a:solidFill>
              </a:rPr>
              <a:t>Shredding</a:t>
            </a:r>
            <a:r>
              <a:rPr lang="en-US" sz="2400" dirty="0"/>
              <a:t>: process of converting an XML document into a set of </a:t>
            </a:r>
            <a:r>
              <a:rPr lang="en-US" sz="2400" dirty="0" err="1"/>
              <a:t>tuples</a:t>
            </a:r>
            <a:r>
              <a:rPr lang="en-US" sz="2400" dirty="0"/>
              <a:t> to be inserted into one or more relations</a:t>
            </a:r>
          </a:p>
          <a:p>
            <a:r>
              <a:rPr lang="en-US" sz="2400" dirty="0"/>
              <a:t>XML-enabled database systems support automated publishing and shredding</a:t>
            </a:r>
          </a:p>
          <a:p>
            <a:r>
              <a:rPr lang="en-US" sz="2400" dirty="0"/>
              <a:t>Many systems offer </a:t>
            </a:r>
            <a:r>
              <a:rPr lang="en-US" sz="2400" i="1" dirty="0"/>
              <a:t>native storage</a:t>
            </a:r>
            <a:r>
              <a:rPr lang="en-US" sz="2400" dirty="0"/>
              <a:t> of XML data using the </a:t>
            </a:r>
            <a:r>
              <a:rPr lang="en-US" sz="2400" b="1" dirty="0"/>
              <a:t>xml</a:t>
            </a:r>
            <a:r>
              <a:rPr lang="en-US" sz="2400" dirty="0"/>
              <a:t> data type.  Special internal data structures and indices are used for efficiency</a:t>
            </a:r>
          </a:p>
          <a:p>
            <a:endParaRPr lang="en-US" sz="2400" i="1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12875"/>
            <a:ext cx="7886700" cy="449125"/>
          </a:xfrm>
        </p:spPr>
        <p:txBody>
          <a:bodyPr/>
          <a:lstStyle/>
          <a:p>
            <a:r>
              <a:rPr lang="en-US" dirty="0"/>
              <a:t>SQL/XML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838201"/>
            <a:ext cx="7886700" cy="4347756"/>
          </a:xfrm>
        </p:spPr>
        <p:txBody>
          <a:bodyPr/>
          <a:lstStyle/>
          <a:p>
            <a:r>
              <a:rPr lang="en-US" sz="2400" dirty="0"/>
              <a:t>New standard SQL extension that allows creation of nested XML output</a:t>
            </a:r>
          </a:p>
          <a:p>
            <a:pPr lvl="1"/>
            <a:r>
              <a:rPr lang="en-US" sz="2400" dirty="0"/>
              <a:t>Each output </a:t>
            </a:r>
            <a:r>
              <a:rPr lang="en-US" sz="2400" dirty="0" err="1"/>
              <a:t>tuple</a:t>
            </a:r>
            <a:r>
              <a:rPr lang="en-US" sz="2400" dirty="0"/>
              <a:t> is mapped to an XML element </a:t>
            </a:r>
            <a:r>
              <a:rPr lang="en-US" sz="2400" i="1" dirty="0"/>
              <a:t>row</a:t>
            </a:r>
          </a:p>
          <a:p>
            <a:pPr lvl="1">
              <a:buFont typeface="Monotype Sorts" charset="2"/>
              <a:buNone/>
            </a:pPr>
            <a:r>
              <a:rPr lang="en-US" sz="2400" dirty="0"/>
              <a:t>    </a:t>
            </a:r>
            <a:r>
              <a:rPr lang="en-US" sz="2400" dirty="0">
                <a:solidFill>
                  <a:srgbClr val="993300"/>
                </a:solidFill>
              </a:rPr>
              <a:t>&lt;university&gt;</a:t>
            </a:r>
            <a:br>
              <a:rPr lang="en-US" sz="2400" dirty="0">
                <a:solidFill>
                  <a:srgbClr val="993300"/>
                </a:solidFill>
              </a:rPr>
            </a:br>
            <a:r>
              <a:rPr lang="en-US" sz="2400" dirty="0">
                <a:solidFill>
                  <a:srgbClr val="993300"/>
                </a:solidFill>
              </a:rPr>
              <a:t>   &lt;department&gt;</a:t>
            </a:r>
            <a:br>
              <a:rPr lang="en-US" sz="2400" dirty="0">
                <a:solidFill>
                  <a:srgbClr val="993300"/>
                </a:solidFill>
              </a:rPr>
            </a:br>
            <a:r>
              <a:rPr lang="en-US" sz="2400" dirty="0">
                <a:solidFill>
                  <a:srgbClr val="993300"/>
                </a:solidFill>
              </a:rPr>
              <a:t>       &lt;row&gt;</a:t>
            </a:r>
            <a:br>
              <a:rPr lang="en-US" sz="2400" dirty="0">
                <a:solidFill>
                  <a:srgbClr val="993300"/>
                </a:solidFill>
              </a:rPr>
            </a:br>
            <a:r>
              <a:rPr lang="en-US" sz="2400" dirty="0">
                <a:solidFill>
                  <a:srgbClr val="993300"/>
                </a:solidFill>
              </a:rPr>
              <a:t>           &lt;dept name&gt; Comp. Sci. &lt;/dept name&gt;</a:t>
            </a:r>
            <a:br>
              <a:rPr lang="en-US" sz="2400" dirty="0">
                <a:solidFill>
                  <a:srgbClr val="993300"/>
                </a:solidFill>
              </a:rPr>
            </a:br>
            <a:r>
              <a:rPr lang="en-US" sz="2400" dirty="0">
                <a:solidFill>
                  <a:srgbClr val="993300"/>
                </a:solidFill>
              </a:rPr>
              <a:t>           &lt;building&gt; Taylor &lt;/building&gt;</a:t>
            </a:r>
            <a:br>
              <a:rPr lang="en-US" sz="2400" dirty="0">
                <a:solidFill>
                  <a:srgbClr val="993300"/>
                </a:solidFill>
              </a:rPr>
            </a:br>
            <a:r>
              <a:rPr lang="en-US" sz="2400" dirty="0">
                <a:solidFill>
                  <a:srgbClr val="993300"/>
                </a:solidFill>
              </a:rPr>
              <a:t>           &lt;budget&gt; 100000 &lt;/budget&gt;</a:t>
            </a:r>
            <a:br>
              <a:rPr lang="en-US" sz="2400" dirty="0">
                <a:solidFill>
                  <a:srgbClr val="993300"/>
                </a:solidFill>
              </a:rPr>
            </a:br>
            <a:r>
              <a:rPr lang="en-US" sz="2400" dirty="0">
                <a:solidFill>
                  <a:srgbClr val="993300"/>
                </a:solidFill>
              </a:rPr>
              <a:t>       &lt;/row&gt;</a:t>
            </a:r>
          </a:p>
          <a:p>
            <a:pPr lvl="1">
              <a:buFont typeface="Monotype Sorts" charset="2"/>
              <a:buNone/>
            </a:pPr>
            <a:r>
              <a:rPr lang="en-US" sz="2400" dirty="0">
                <a:solidFill>
                  <a:srgbClr val="993300"/>
                </a:solidFill>
              </a:rPr>
              <a:t> 	      …. </a:t>
            </a:r>
            <a:r>
              <a:rPr lang="en-US" sz="2400" i="1" dirty="0">
                <a:solidFill>
                  <a:srgbClr val="993300"/>
                </a:solidFill>
              </a:rPr>
              <a:t>more rows if there are more output </a:t>
            </a:r>
            <a:r>
              <a:rPr lang="en-US" sz="2400" i="1" dirty="0" err="1">
                <a:solidFill>
                  <a:srgbClr val="993300"/>
                </a:solidFill>
              </a:rPr>
              <a:t>tuples</a:t>
            </a:r>
            <a:r>
              <a:rPr lang="en-US" sz="2400" i="1" dirty="0">
                <a:solidFill>
                  <a:srgbClr val="993300"/>
                </a:solidFill>
              </a:rPr>
              <a:t> …</a:t>
            </a:r>
          </a:p>
          <a:p>
            <a:pPr lvl="1">
              <a:buFont typeface="Monotype Sorts" charset="2"/>
              <a:buNone/>
            </a:pPr>
            <a:r>
              <a:rPr lang="en-US" sz="2400" i="1" dirty="0">
                <a:solidFill>
                  <a:srgbClr val="993300"/>
                </a:solidFill>
              </a:rPr>
              <a:t>	  </a:t>
            </a:r>
            <a:r>
              <a:rPr lang="en-US" sz="2400" dirty="0">
                <a:solidFill>
                  <a:srgbClr val="993300"/>
                </a:solidFill>
              </a:rPr>
              <a:t>&lt;/department&gt;</a:t>
            </a:r>
            <a:br>
              <a:rPr lang="en-US" sz="2400" dirty="0">
                <a:solidFill>
                  <a:srgbClr val="993300"/>
                </a:solidFill>
              </a:rPr>
            </a:br>
            <a:r>
              <a:rPr lang="en-US" sz="2400" dirty="0">
                <a:solidFill>
                  <a:srgbClr val="993300"/>
                </a:solidFill>
              </a:rPr>
              <a:t>  … other relations ..</a:t>
            </a:r>
          </a:p>
          <a:p>
            <a:pPr lvl="1">
              <a:buFont typeface="Monotype Sorts" charset="2"/>
              <a:buNone/>
            </a:pPr>
            <a:r>
              <a:rPr lang="en-US" sz="2400" dirty="0">
                <a:solidFill>
                  <a:srgbClr val="993300"/>
                </a:solidFill>
              </a:rPr>
              <a:t>   &lt;/university&gt;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12875"/>
            <a:ext cx="7886700" cy="449125"/>
          </a:xfrm>
        </p:spPr>
        <p:txBody>
          <a:bodyPr/>
          <a:lstStyle/>
          <a:p>
            <a:r>
              <a:rPr lang="en-US" dirty="0"/>
              <a:t>SQL Extensions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990601"/>
            <a:ext cx="7886700" cy="4195356"/>
          </a:xfrm>
        </p:spPr>
        <p:txBody>
          <a:bodyPr/>
          <a:lstStyle/>
          <a:p>
            <a:r>
              <a:rPr lang="en-US" sz="2000" b="1" dirty="0" err="1"/>
              <a:t>xmlelement</a:t>
            </a:r>
            <a:r>
              <a:rPr lang="en-US" sz="2000" b="1" dirty="0"/>
              <a:t> </a:t>
            </a:r>
            <a:r>
              <a:rPr lang="en-US" sz="2000" dirty="0"/>
              <a:t> creates XML elements</a:t>
            </a:r>
          </a:p>
          <a:p>
            <a:r>
              <a:rPr lang="en-US" sz="2000" b="1" dirty="0" err="1"/>
              <a:t>xmlattributes</a:t>
            </a:r>
            <a:r>
              <a:rPr lang="en-US" sz="2000" b="1" dirty="0"/>
              <a:t> </a:t>
            </a:r>
            <a:r>
              <a:rPr lang="en-US" sz="2000" dirty="0"/>
              <a:t>creates attributes</a:t>
            </a:r>
          </a:p>
          <a:p>
            <a:pPr>
              <a:buFont typeface="Monotype Sorts" charset="2"/>
              <a:buNone/>
            </a:pPr>
            <a:endParaRPr lang="en-US" sz="2000" dirty="0"/>
          </a:p>
          <a:p>
            <a:pPr>
              <a:buFont typeface="Monotype Sorts" charset="2"/>
              <a:buNone/>
            </a:pPr>
            <a:r>
              <a:rPr lang="en-US" sz="2000" b="1" dirty="0"/>
              <a:t>      </a:t>
            </a:r>
            <a:r>
              <a:rPr lang="en-US" sz="2000" b="1" dirty="0">
                <a:solidFill>
                  <a:srgbClr val="993300"/>
                </a:solidFill>
              </a:rPr>
              <a:t>select </a:t>
            </a:r>
            <a:r>
              <a:rPr lang="en-US" sz="2000" b="1" dirty="0" err="1">
                <a:solidFill>
                  <a:srgbClr val="993300"/>
                </a:solidFill>
              </a:rPr>
              <a:t>xmlelement</a:t>
            </a:r>
            <a:r>
              <a:rPr lang="en-US" sz="2000" b="1" dirty="0">
                <a:solidFill>
                  <a:srgbClr val="993300"/>
                </a:solidFill>
              </a:rPr>
              <a:t> </a:t>
            </a:r>
            <a:r>
              <a:rPr lang="en-US" sz="2000" dirty="0">
                <a:solidFill>
                  <a:srgbClr val="993300"/>
                </a:solidFill>
              </a:rPr>
              <a:t>(</a:t>
            </a:r>
            <a:r>
              <a:rPr lang="en-US" sz="2000" b="1" dirty="0">
                <a:solidFill>
                  <a:srgbClr val="993300"/>
                </a:solidFill>
              </a:rPr>
              <a:t>name </a:t>
            </a:r>
            <a:r>
              <a:rPr lang="en-US" sz="2000" dirty="0">
                <a:solidFill>
                  <a:srgbClr val="993300"/>
                </a:solidFill>
              </a:rPr>
              <a:t>“course”,</a:t>
            </a:r>
            <a:br>
              <a:rPr lang="en-US" sz="2000" dirty="0">
                <a:solidFill>
                  <a:srgbClr val="993300"/>
                </a:solidFill>
              </a:rPr>
            </a:br>
            <a:r>
              <a:rPr lang="en-US" sz="2000" dirty="0">
                <a:solidFill>
                  <a:srgbClr val="993300"/>
                </a:solidFill>
              </a:rPr>
              <a:t>       </a:t>
            </a:r>
            <a:r>
              <a:rPr lang="en-US" sz="2000" b="1" dirty="0" err="1">
                <a:solidFill>
                  <a:srgbClr val="993300"/>
                </a:solidFill>
              </a:rPr>
              <a:t>xmlattributes</a:t>
            </a:r>
            <a:r>
              <a:rPr lang="en-US" sz="2000" b="1" dirty="0">
                <a:solidFill>
                  <a:srgbClr val="993300"/>
                </a:solidFill>
              </a:rPr>
              <a:t> </a:t>
            </a:r>
            <a:r>
              <a:rPr lang="en-US" sz="2000" dirty="0">
                <a:solidFill>
                  <a:srgbClr val="993300"/>
                </a:solidFill>
              </a:rPr>
              <a:t>(</a:t>
            </a:r>
            <a:r>
              <a:rPr lang="en-US" sz="2000" i="1" dirty="0">
                <a:solidFill>
                  <a:srgbClr val="993300"/>
                </a:solidFill>
              </a:rPr>
              <a:t>course id </a:t>
            </a:r>
            <a:r>
              <a:rPr lang="en-US" sz="2000" b="1" dirty="0">
                <a:solidFill>
                  <a:srgbClr val="993300"/>
                </a:solidFill>
              </a:rPr>
              <a:t>as </a:t>
            </a:r>
            <a:r>
              <a:rPr lang="en-US" sz="2000" i="1" dirty="0">
                <a:solidFill>
                  <a:srgbClr val="993300"/>
                </a:solidFill>
              </a:rPr>
              <a:t>course id</a:t>
            </a:r>
            <a:r>
              <a:rPr lang="en-US" sz="2000" dirty="0">
                <a:solidFill>
                  <a:srgbClr val="993300"/>
                </a:solidFill>
              </a:rPr>
              <a:t>, </a:t>
            </a:r>
            <a:r>
              <a:rPr lang="en-US" sz="2000" i="1" dirty="0">
                <a:solidFill>
                  <a:srgbClr val="993300"/>
                </a:solidFill>
              </a:rPr>
              <a:t>dept name </a:t>
            </a:r>
            <a:r>
              <a:rPr lang="en-US" sz="2000" b="1" dirty="0">
                <a:solidFill>
                  <a:srgbClr val="993300"/>
                </a:solidFill>
              </a:rPr>
              <a:t>as </a:t>
            </a:r>
            <a:r>
              <a:rPr lang="en-US" sz="2000" i="1" dirty="0">
                <a:solidFill>
                  <a:srgbClr val="993300"/>
                </a:solidFill>
              </a:rPr>
              <a:t>dept name</a:t>
            </a:r>
            <a:r>
              <a:rPr lang="en-US" sz="2000" dirty="0">
                <a:solidFill>
                  <a:srgbClr val="993300"/>
                </a:solidFill>
              </a:rPr>
              <a:t>),</a:t>
            </a:r>
            <a:br>
              <a:rPr lang="en-US" sz="2000" dirty="0">
                <a:solidFill>
                  <a:srgbClr val="993300"/>
                </a:solidFill>
              </a:rPr>
            </a:br>
            <a:r>
              <a:rPr lang="en-US" sz="2000" dirty="0">
                <a:solidFill>
                  <a:srgbClr val="993300"/>
                </a:solidFill>
              </a:rPr>
              <a:t>       </a:t>
            </a:r>
            <a:r>
              <a:rPr lang="en-US" sz="2000" b="1" dirty="0" err="1">
                <a:solidFill>
                  <a:srgbClr val="993300"/>
                </a:solidFill>
              </a:rPr>
              <a:t>xmlelement</a:t>
            </a:r>
            <a:r>
              <a:rPr lang="en-US" sz="2000" b="1" dirty="0">
                <a:solidFill>
                  <a:srgbClr val="993300"/>
                </a:solidFill>
              </a:rPr>
              <a:t> </a:t>
            </a:r>
            <a:r>
              <a:rPr lang="en-US" sz="2000" dirty="0">
                <a:solidFill>
                  <a:srgbClr val="993300"/>
                </a:solidFill>
              </a:rPr>
              <a:t>(</a:t>
            </a:r>
            <a:r>
              <a:rPr lang="en-US" sz="2000" b="1" dirty="0">
                <a:solidFill>
                  <a:srgbClr val="993300"/>
                </a:solidFill>
              </a:rPr>
              <a:t>name </a:t>
            </a:r>
            <a:r>
              <a:rPr lang="en-US" sz="2000" dirty="0">
                <a:solidFill>
                  <a:srgbClr val="993300"/>
                </a:solidFill>
              </a:rPr>
              <a:t>“title”, </a:t>
            </a:r>
            <a:r>
              <a:rPr lang="en-US" sz="2000" i="1" dirty="0">
                <a:solidFill>
                  <a:srgbClr val="993300"/>
                </a:solidFill>
              </a:rPr>
              <a:t>title</a:t>
            </a:r>
            <a:r>
              <a:rPr lang="en-US" sz="2000" dirty="0">
                <a:solidFill>
                  <a:srgbClr val="993300"/>
                </a:solidFill>
              </a:rPr>
              <a:t>),</a:t>
            </a:r>
            <a:br>
              <a:rPr lang="en-US" sz="2000" dirty="0">
                <a:solidFill>
                  <a:srgbClr val="993300"/>
                </a:solidFill>
              </a:rPr>
            </a:br>
            <a:r>
              <a:rPr lang="en-US" sz="2000" dirty="0">
                <a:solidFill>
                  <a:srgbClr val="993300"/>
                </a:solidFill>
              </a:rPr>
              <a:t>       </a:t>
            </a:r>
            <a:r>
              <a:rPr lang="en-US" sz="2000" b="1" dirty="0" err="1">
                <a:solidFill>
                  <a:srgbClr val="993300"/>
                </a:solidFill>
              </a:rPr>
              <a:t>xmlelement</a:t>
            </a:r>
            <a:r>
              <a:rPr lang="en-US" sz="2000" b="1" dirty="0">
                <a:solidFill>
                  <a:srgbClr val="993300"/>
                </a:solidFill>
              </a:rPr>
              <a:t> </a:t>
            </a:r>
            <a:r>
              <a:rPr lang="en-US" sz="2000" dirty="0">
                <a:solidFill>
                  <a:srgbClr val="993300"/>
                </a:solidFill>
              </a:rPr>
              <a:t>(</a:t>
            </a:r>
            <a:r>
              <a:rPr lang="en-US" sz="2000" b="1" dirty="0">
                <a:solidFill>
                  <a:srgbClr val="993300"/>
                </a:solidFill>
              </a:rPr>
              <a:t>name </a:t>
            </a:r>
            <a:r>
              <a:rPr lang="en-US" sz="2000" dirty="0">
                <a:solidFill>
                  <a:srgbClr val="993300"/>
                </a:solidFill>
              </a:rPr>
              <a:t>“credits”, </a:t>
            </a:r>
            <a:r>
              <a:rPr lang="en-US" sz="2000" i="1" dirty="0">
                <a:solidFill>
                  <a:srgbClr val="993300"/>
                </a:solidFill>
              </a:rPr>
              <a:t>credits</a:t>
            </a:r>
            <a:r>
              <a:rPr lang="en-US" sz="2000" dirty="0">
                <a:solidFill>
                  <a:srgbClr val="993300"/>
                </a:solidFill>
              </a:rPr>
              <a:t>))</a:t>
            </a:r>
            <a:br>
              <a:rPr lang="en-US" sz="2000" dirty="0">
                <a:solidFill>
                  <a:srgbClr val="993300"/>
                </a:solidFill>
              </a:rPr>
            </a:br>
            <a:r>
              <a:rPr lang="en-US" sz="2000" b="1" dirty="0">
                <a:solidFill>
                  <a:srgbClr val="993300"/>
                </a:solidFill>
              </a:rPr>
              <a:t>from </a:t>
            </a:r>
            <a:r>
              <a:rPr lang="en-US" sz="2000" i="1" dirty="0">
                <a:solidFill>
                  <a:srgbClr val="993300"/>
                </a:solidFill>
              </a:rPr>
              <a:t>course</a:t>
            </a:r>
          </a:p>
          <a:p>
            <a:r>
              <a:rPr lang="en-US" sz="2000" dirty="0" err="1"/>
              <a:t>Xmlagg</a:t>
            </a:r>
            <a:r>
              <a:rPr lang="en-US" sz="2000" dirty="0"/>
              <a:t> creates a forest of XML elements</a:t>
            </a:r>
          </a:p>
          <a:p>
            <a:pPr>
              <a:buFont typeface="Monotype Sorts" charset="2"/>
              <a:buNone/>
            </a:pPr>
            <a:r>
              <a:rPr lang="en-US" sz="2000" b="1" dirty="0"/>
              <a:t>          </a:t>
            </a:r>
            <a:r>
              <a:rPr lang="en-US" sz="2000" b="1" dirty="0">
                <a:solidFill>
                  <a:srgbClr val="993300"/>
                </a:solidFill>
              </a:rPr>
              <a:t>select </a:t>
            </a:r>
            <a:r>
              <a:rPr lang="en-US" sz="2000" b="1" dirty="0" err="1">
                <a:solidFill>
                  <a:srgbClr val="993300"/>
                </a:solidFill>
              </a:rPr>
              <a:t>xmlelement</a:t>
            </a:r>
            <a:r>
              <a:rPr lang="en-US" sz="2000" b="1" dirty="0">
                <a:solidFill>
                  <a:srgbClr val="993300"/>
                </a:solidFill>
              </a:rPr>
              <a:t> </a:t>
            </a:r>
            <a:r>
              <a:rPr lang="en-US" sz="2000" dirty="0">
                <a:solidFill>
                  <a:srgbClr val="993300"/>
                </a:solidFill>
              </a:rPr>
              <a:t>(</a:t>
            </a:r>
            <a:r>
              <a:rPr lang="en-US" sz="2000" b="1" dirty="0">
                <a:solidFill>
                  <a:srgbClr val="993300"/>
                </a:solidFill>
              </a:rPr>
              <a:t>name </a:t>
            </a:r>
            <a:r>
              <a:rPr lang="en-US" sz="2000" dirty="0">
                <a:solidFill>
                  <a:srgbClr val="993300"/>
                </a:solidFill>
              </a:rPr>
              <a:t>“department”, </a:t>
            </a:r>
            <a:br>
              <a:rPr lang="en-US" sz="2000" dirty="0">
                <a:solidFill>
                  <a:srgbClr val="993300"/>
                </a:solidFill>
              </a:rPr>
            </a:br>
            <a:r>
              <a:rPr lang="en-US" sz="2000" dirty="0">
                <a:solidFill>
                  <a:srgbClr val="993300"/>
                </a:solidFill>
              </a:rPr>
              <a:t>                   </a:t>
            </a:r>
            <a:r>
              <a:rPr lang="en-US" sz="2000" i="1" dirty="0" err="1">
                <a:solidFill>
                  <a:srgbClr val="993300"/>
                </a:solidFill>
              </a:rPr>
              <a:t>dept_name</a:t>
            </a:r>
            <a:r>
              <a:rPr lang="en-US" sz="2000" dirty="0">
                <a:solidFill>
                  <a:srgbClr val="993300"/>
                </a:solidFill>
              </a:rPr>
              <a:t>,</a:t>
            </a:r>
            <a:br>
              <a:rPr lang="en-US" sz="2000" dirty="0">
                <a:solidFill>
                  <a:srgbClr val="993300"/>
                </a:solidFill>
              </a:rPr>
            </a:br>
            <a:r>
              <a:rPr lang="en-US" sz="2000" dirty="0">
                <a:solidFill>
                  <a:srgbClr val="993300"/>
                </a:solidFill>
              </a:rPr>
              <a:t>                   </a:t>
            </a:r>
            <a:r>
              <a:rPr lang="en-US" sz="2000" b="1" dirty="0" err="1">
                <a:solidFill>
                  <a:srgbClr val="993300"/>
                </a:solidFill>
              </a:rPr>
              <a:t>xmlagg</a:t>
            </a:r>
            <a:r>
              <a:rPr lang="en-US" sz="2000" b="1" dirty="0">
                <a:solidFill>
                  <a:srgbClr val="993300"/>
                </a:solidFill>
              </a:rPr>
              <a:t> </a:t>
            </a:r>
            <a:r>
              <a:rPr lang="en-US" sz="2000" dirty="0">
                <a:solidFill>
                  <a:srgbClr val="993300"/>
                </a:solidFill>
              </a:rPr>
              <a:t>(</a:t>
            </a:r>
            <a:r>
              <a:rPr lang="en-US" sz="2000" b="1" dirty="0" err="1">
                <a:solidFill>
                  <a:srgbClr val="993300"/>
                </a:solidFill>
              </a:rPr>
              <a:t>xmlforest</a:t>
            </a:r>
            <a:r>
              <a:rPr lang="en-US" sz="2000" dirty="0">
                <a:solidFill>
                  <a:srgbClr val="993300"/>
                </a:solidFill>
              </a:rPr>
              <a:t>(</a:t>
            </a:r>
            <a:r>
              <a:rPr lang="en-US" sz="2000" i="1" dirty="0" err="1">
                <a:solidFill>
                  <a:srgbClr val="993300"/>
                </a:solidFill>
              </a:rPr>
              <a:t>course_id</a:t>
            </a:r>
            <a:r>
              <a:rPr lang="en-US" sz="2000" dirty="0">
                <a:solidFill>
                  <a:srgbClr val="993300"/>
                </a:solidFill>
              </a:rPr>
              <a:t>)</a:t>
            </a:r>
            <a:br>
              <a:rPr lang="en-US" sz="2000" dirty="0">
                <a:solidFill>
                  <a:srgbClr val="993300"/>
                </a:solidFill>
              </a:rPr>
            </a:br>
            <a:r>
              <a:rPr lang="en-US" sz="2000" dirty="0">
                <a:solidFill>
                  <a:srgbClr val="993300"/>
                </a:solidFill>
              </a:rPr>
              <a:t>                                  </a:t>
            </a:r>
            <a:r>
              <a:rPr lang="en-US" sz="2000" b="1" dirty="0">
                <a:solidFill>
                  <a:srgbClr val="993300"/>
                </a:solidFill>
              </a:rPr>
              <a:t>order by </a:t>
            </a:r>
            <a:r>
              <a:rPr lang="en-US" sz="2000" i="1" dirty="0" err="1">
                <a:solidFill>
                  <a:srgbClr val="993300"/>
                </a:solidFill>
              </a:rPr>
              <a:t>course_id</a:t>
            </a:r>
            <a:r>
              <a:rPr lang="en-US" sz="2000" dirty="0">
                <a:solidFill>
                  <a:srgbClr val="993300"/>
                </a:solidFill>
              </a:rPr>
              <a:t>))</a:t>
            </a:r>
            <a:br>
              <a:rPr lang="en-US" sz="2000" dirty="0">
                <a:solidFill>
                  <a:srgbClr val="993300"/>
                </a:solidFill>
              </a:rPr>
            </a:br>
            <a:r>
              <a:rPr lang="en-US" sz="2000" dirty="0">
                <a:solidFill>
                  <a:srgbClr val="993300"/>
                </a:solidFill>
              </a:rPr>
              <a:t>    </a:t>
            </a:r>
            <a:r>
              <a:rPr lang="en-US" sz="2000" b="1" dirty="0">
                <a:solidFill>
                  <a:srgbClr val="993300"/>
                </a:solidFill>
              </a:rPr>
              <a:t>from </a:t>
            </a:r>
            <a:r>
              <a:rPr lang="en-US" sz="2000" i="1" dirty="0">
                <a:solidFill>
                  <a:srgbClr val="993300"/>
                </a:solidFill>
              </a:rPr>
              <a:t>course</a:t>
            </a:r>
            <a:br>
              <a:rPr lang="en-US" sz="2000" i="1" dirty="0">
                <a:solidFill>
                  <a:srgbClr val="993300"/>
                </a:solidFill>
              </a:rPr>
            </a:br>
            <a:r>
              <a:rPr lang="en-US" sz="2000" i="1" dirty="0">
                <a:solidFill>
                  <a:srgbClr val="993300"/>
                </a:solidFill>
              </a:rPr>
              <a:t>    </a:t>
            </a:r>
            <a:r>
              <a:rPr lang="en-US" sz="2000" b="1" dirty="0">
                <a:solidFill>
                  <a:srgbClr val="993300"/>
                </a:solidFill>
              </a:rPr>
              <a:t>group by </a:t>
            </a:r>
            <a:r>
              <a:rPr lang="en-US" sz="2000" i="1" dirty="0" err="1">
                <a:solidFill>
                  <a:srgbClr val="993300"/>
                </a:solidFill>
              </a:rPr>
              <a:t>dept_name</a:t>
            </a:r>
            <a:endParaRPr lang="en-US" sz="2000" i="1" dirty="0">
              <a:solidFill>
                <a:srgbClr val="993300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"/>
            <a:ext cx="7886700" cy="457199"/>
          </a:xfrm>
        </p:spPr>
        <p:txBody>
          <a:bodyPr/>
          <a:lstStyle/>
          <a:p>
            <a:r>
              <a:rPr lang="en-US" dirty="0"/>
              <a:t>XML Applications</a:t>
            </a:r>
            <a:endParaRPr lang="en-IN" dirty="0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533401"/>
            <a:ext cx="7886700" cy="4652556"/>
          </a:xfrm>
        </p:spPr>
        <p:txBody>
          <a:bodyPr/>
          <a:lstStyle/>
          <a:p>
            <a:r>
              <a:rPr lang="en-US" sz="2400" dirty="0"/>
              <a:t>Storing and exchanging data with complex structures</a:t>
            </a:r>
          </a:p>
          <a:p>
            <a:pPr lvl="1"/>
            <a:r>
              <a:rPr lang="en-US" sz="2400" dirty="0"/>
              <a:t>E.g. Open Document Format (ODF) format standard for storing Open Office and Office Open XML (OOXML) format standard for storing Microsoft Office documents</a:t>
            </a:r>
          </a:p>
          <a:p>
            <a:pPr lvl="1"/>
            <a:r>
              <a:rPr lang="en-US" sz="2400" dirty="0"/>
              <a:t>Numerous other standards for a variety of applications</a:t>
            </a:r>
          </a:p>
          <a:p>
            <a:pPr lvl="2"/>
            <a:r>
              <a:rPr lang="en-US" sz="2400" dirty="0" err="1"/>
              <a:t>ChemML</a:t>
            </a:r>
            <a:r>
              <a:rPr lang="en-US" sz="2400" dirty="0"/>
              <a:t>, </a:t>
            </a:r>
            <a:r>
              <a:rPr lang="en-US" sz="2400" dirty="0" err="1"/>
              <a:t>MathML</a:t>
            </a:r>
            <a:endParaRPr lang="en-US" sz="2400" dirty="0"/>
          </a:p>
          <a:p>
            <a:r>
              <a:rPr lang="en-US" sz="2400" dirty="0"/>
              <a:t>Standard for data exchange for Web services</a:t>
            </a:r>
          </a:p>
          <a:p>
            <a:pPr lvl="1"/>
            <a:r>
              <a:rPr lang="en-US" sz="2400" dirty="0"/>
              <a:t>remote method invocation over HTTP protocol</a:t>
            </a:r>
          </a:p>
          <a:p>
            <a:pPr lvl="1"/>
            <a:r>
              <a:rPr lang="en-US" sz="2400" dirty="0"/>
              <a:t>More in next slide</a:t>
            </a:r>
          </a:p>
          <a:p>
            <a:r>
              <a:rPr lang="en-US" sz="2400" dirty="0"/>
              <a:t>Data mediation</a:t>
            </a:r>
          </a:p>
          <a:p>
            <a:pPr lvl="1"/>
            <a:r>
              <a:rPr lang="en-US" sz="2400" dirty="0"/>
              <a:t>Common data representation format to bridge different systems</a:t>
            </a:r>
            <a:endParaRPr lang="en-IN" sz="24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86700" cy="609600"/>
          </a:xfrm>
        </p:spPr>
        <p:txBody>
          <a:bodyPr/>
          <a:lstStyle/>
          <a:p>
            <a:r>
              <a:rPr lang="en-US"/>
              <a:t>Web Services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85800"/>
            <a:ext cx="7886700" cy="5410200"/>
          </a:xfrm>
        </p:spPr>
        <p:txBody>
          <a:bodyPr/>
          <a:lstStyle/>
          <a:p>
            <a:r>
              <a:rPr lang="en-US" sz="2800" dirty="0"/>
              <a:t>The Simple Object Access Protocol (SOAP) standard:</a:t>
            </a:r>
          </a:p>
          <a:p>
            <a:pPr lvl="1"/>
            <a:r>
              <a:rPr lang="en-US" sz="2800" dirty="0"/>
              <a:t>Invocation of procedures across applications with distinct databases</a:t>
            </a:r>
          </a:p>
          <a:p>
            <a:pPr lvl="1"/>
            <a:r>
              <a:rPr lang="en-US" sz="2800" dirty="0"/>
              <a:t>XML used to represent procedure input and output</a:t>
            </a:r>
          </a:p>
          <a:p>
            <a:r>
              <a:rPr lang="en-US" sz="2800" dirty="0"/>
              <a:t>A </a:t>
            </a:r>
            <a:r>
              <a:rPr lang="en-US" sz="2800" i="1" dirty="0"/>
              <a:t>Web service</a:t>
            </a:r>
            <a:r>
              <a:rPr lang="en-US" sz="2800" dirty="0"/>
              <a:t> is a site providing a collection of SOAP procedures</a:t>
            </a:r>
          </a:p>
          <a:p>
            <a:pPr lvl="1"/>
            <a:r>
              <a:rPr lang="en-US" sz="2800" dirty="0"/>
              <a:t>Described using the Web Services Description Language (WSDL)</a:t>
            </a:r>
          </a:p>
          <a:p>
            <a:pPr lvl="1"/>
            <a:r>
              <a:rPr lang="en-US" sz="2800" dirty="0"/>
              <a:t>Directories of Web services are described using the Universal Description, Discovery, and Integration (UDDI) standard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6553200" cy="1143000"/>
          </a:xfrm>
        </p:spPr>
        <p:txBody>
          <a:bodyPr/>
          <a:lstStyle/>
          <a:p>
            <a:pPr eaLnBrk="1" hangingPunct="1"/>
            <a:r>
              <a:rPr lang="en-US" b="1" dirty="0" smtClean="0"/>
              <a:t>Authoring XML Elements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EFF56F"/>
              </a:buClr>
            </a:pPr>
            <a:r>
              <a:rPr lang="en-US" sz="2400" dirty="0" smtClean="0"/>
              <a:t>An XML element is made up of a start tag, an end tag, and data in between.</a:t>
            </a:r>
          </a:p>
          <a:p>
            <a:pPr eaLnBrk="1" hangingPunct="1">
              <a:lnSpc>
                <a:spcPct val="90000"/>
              </a:lnSpc>
              <a:buClr>
                <a:srgbClr val="EFF56F"/>
              </a:buClr>
            </a:pPr>
            <a:r>
              <a:rPr lang="en-US" sz="2400" dirty="0" smtClean="0"/>
              <a:t>Example:</a:t>
            </a:r>
          </a:p>
          <a:p>
            <a:pPr eaLnBrk="1" hangingPunct="1">
              <a:lnSpc>
                <a:spcPct val="90000"/>
              </a:lnSpc>
              <a:buClr>
                <a:srgbClr val="EFF56F"/>
              </a:buClr>
              <a:buFont typeface="Wingdings" pitchFamily="2" charset="2"/>
              <a:buNone/>
            </a:pPr>
            <a:r>
              <a:rPr lang="en-US" sz="2400" dirty="0" smtClean="0"/>
              <a:t>        &lt;</a:t>
            </a:r>
            <a:r>
              <a:rPr lang="en-US" sz="2400" dirty="0" smtClean="0">
                <a:solidFill>
                  <a:srgbClr val="F3975F"/>
                </a:solidFill>
              </a:rPr>
              <a:t>director</a:t>
            </a:r>
            <a:r>
              <a:rPr lang="en-US" sz="2400" dirty="0" smtClean="0"/>
              <a:t>&gt; Matthew Dunn  &lt;</a:t>
            </a:r>
            <a:r>
              <a:rPr lang="en-US" sz="2400" dirty="0" smtClean="0">
                <a:solidFill>
                  <a:srgbClr val="F3975F"/>
                </a:solidFill>
              </a:rPr>
              <a:t>/director</a:t>
            </a:r>
            <a:r>
              <a:rPr lang="en-US" sz="2400" dirty="0" smtClean="0"/>
              <a:t>&gt;</a:t>
            </a:r>
          </a:p>
          <a:p>
            <a:pPr eaLnBrk="1" hangingPunct="1">
              <a:lnSpc>
                <a:spcPct val="90000"/>
              </a:lnSpc>
              <a:buClr>
                <a:srgbClr val="EFF56F"/>
              </a:buClr>
            </a:pPr>
            <a:r>
              <a:rPr lang="en-US" sz="2400" dirty="0" smtClean="0"/>
              <a:t>Example of another element with the same value:</a:t>
            </a:r>
          </a:p>
          <a:p>
            <a:pPr eaLnBrk="1" hangingPunct="1">
              <a:lnSpc>
                <a:spcPct val="90000"/>
              </a:lnSpc>
              <a:buClr>
                <a:srgbClr val="EFF56F"/>
              </a:buClr>
              <a:buFont typeface="Wingdings" pitchFamily="2" charset="2"/>
              <a:buNone/>
            </a:pPr>
            <a:r>
              <a:rPr lang="en-US" sz="2400" dirty="0" smtClean="0"/>
              <a:t>  	     &lt;</a:t>
            </a:r>
            <a:r>
              <a:rPr lang="en-US" sz="2400" dirty="0" smtClean="0">
                <a:solidFill>
                  <a:srgbClr val="F3975F"/>
                </a:solidFill>
              </a:rPr>
              <a:t>actor</a:t>
            </a:r>
            <a:r>
              <a:rPr lang="en-US" sz="2400" dirty="0" smtClean="0"/>
              <a:t>&gt;  Matthew Dunn &lt;</a:t>
            </a:r>
            <a:r>
              <a:rPr lang="en-US" sz="2400" dirty="0" smtClean="0">
                <a:solidFill>
                  <a:srgbClr val="F3975F"/>
                </a:solidFill>
              </a:rPr>
              <a:t>/actor</a:t>
            </a:r>
            <a:r>
              <a:rPr lang="en-US" sz="2400" dirty="0" smtClean="0"/>
              <a:t>&gt;</a:t>
            </a:r>
          </a:p>
          <a:p>
            <a:pPr eaLnBrk="1" hangingPunct="1">
              <a:lnSpc>
                <a:spcPct val="90000"/>
              </a:lnSpc>
              <a:buClr>
                <a:srgbClr val="EFF56F"/>
              </a:buClr>
            </a:pPr>
            <a:r>
              <a:rPr lang="en-US" sz="2400" dirty="0" smtClean="0"/>
              <a:t>XML tags are case-sensitive:</a:t>
            </a:r>
          </a:p>
          <a:p>
            <a:pPr eaLnBrk="1" hangingPunct="1">
              <a:lnSpc>
                <a:spcPct val="90000"/>
              </a:lnSpc>
              <a:buClr>
                <a:srgbClr val="EFF56F"/>
              </a:buClr>
              <a:buFont typeface="Wingdings" pitchFamily="2" charset="2"/>
              <a:buNone/>
            </a:pPr>
            <a:r>
              <a:rPr lang="en-US" sz="2400" dirty="0" smtClean="0"/>
              <a:t>         &lt;</a:t>
            </a:r>
            <a:r>
              <a:rPr lang="en-US" sz="2400" dirty="0" smtClean="0">
                <a:solidFill>
                  <a:srgbClr val="F3975F"/>
                </a:solidFill>
              </a:rPr>
              <a:t>CITY</a:t>
            </a:r>
            <a:r>
              <a:rPr lang="en-US" sz="2400" dirty="0" smtClean="0"/>
              <a:t>&gt;  &lt;</a:t>
            </a:r>
            <a:r>
              <a:rPr lang="en-US" sz="2400" dirty="0" smtClean="0">
                <a:solidFill>
                  <a:srgbClr val="F3975F"/>
                </a:solidFill>
              </a:rPr>
              <a:t>City</a:t>
            </a:r>
            <a:r>
              <a:rPr lang="en-US" sz="2400" dirty="0" smtClean="0"/>
              <a:t>&gt;  &lt;</a:t>
            </a:r>
            <a:r>
              <a:rPr lang="en-US" sz="2400" dirty="0" smtClean="0">
                <a:solidFill>
                  <a:srgbClr val="F3975F"/>
                </a:solidFill>
              </a:rPr>
              <a:t>city</a:t>
            </a:r>
            <a:r>
              <a:rPr lang="en-US" sz="2400" dirty="0" smtClean="0"/>
              <a:t>&gt;</a:t>
            </a:r>
          </a:p>
          <a:p>
            <a:pPr eaLnBrk="1" hangingPunct="1">
              <a:lnSpc>
                <a:spcPct val="90000"/>
              </a:lnSpc>
              <a:buClr>
                <a:srgbClr val="EFF56F"/>
              </a:buClr>
            </a:pPr>
            <a:r>
              <a:rPr lang="en-US" sz="2400" dirty="0" smtClean="0"/>
              <a:t>XML can abbreviate empty elements, for example:</a:t>
            </a:r>
          </a:p>
          <a:p>
            <a:pPr eaLnBrk="1" hangingPunct="1">
              <a:lnSpc>
                <a:spcPct val="90000"/>
              </a:lnSpc>
              <a:buClr>
                <a:srgbClr val="EFF56F"/>
              </a:buClr>
              <a:buFont typeface="Wingdings" pitchFamily="2" charset="2"/>
              <a:buNone/>
            </a:pPr>
            <a:r>
              <a:rPr lang="en-US" sz="2400" dirty="0" smtClean="0"/>
              <a:t>    &lt;</a:t>
            </a:r>
            <a:r>
              <a:rPr lang="en-US" sz="2400" dirty="0" smtClean="0">
                <a:solidFill>
                  <a:srgbClr val="F3975F"/>
                </a:solidFill>
              </a:rPr>
              <a:t>married</a:t>
            </a:r>
            <a:r>
              <a:rPr lang="en-US" sz="2400" dirty="0" smtClean="0"/>
              <a:t>&gt; &lt;</a:t>
            </a:r>
            <a:r>
              <a:rPr lang="en-US" sz="2400" dirty="0" smtClean="0">
                <a:solidFill>
                  <a:srgbClr val="F3975F"/>
                </a:solidFill>
              </a:rPr>
              <a:t>/married</a:t>
            </a:r>
            <a:r>
              <a:rPr lang="en-US" sz="2400" dirty="0" smtClean="0"/>
              <a:t>&gt; can be abbreviated to</a:t>
            </a:r>
          </a:p>
          <a:p>
            <a:pPr eaLnBrk="1" hangingPunct="1">
              <a:lnSpc>
                <a:spcPct val="90000"/>
              </a:lnSpc>
              <a:buClr>
                <a:srgbClr val="EFF56F"/>
              </a:buClr>
              <a:buFont typeface="Wingdings" pitchFamily="2" charset="2"/>
              <a:buNone/>
            </a:pPr>
            <a:r>
              <a:rPr lang="en-US" sz="2400" dirty="0" smtClean="0"/>
              <a:t>    &lt;</a:t>
            </a:r>
            <a:r>
              <a:rPr lang="en-US" sz="2400" dirty="0" smtClean="0">
                <a:solidFill>
                  <a:srgbClr val="F3975F"/>
                </a:solidFill>
              </a:rPr>
              <a:t>married/</a:t>
            </a:r>
            <a:r>
              <a:rPr lang="en-US" sz="2400" dirty="0" smtClean="0"/>
              <a:t>&gt;</a:t>
            </a:r>
          </a:p>
        </p:txBody>
      </p:sp>
      <p:pic>
        <p:nvPicPr>
          <p:cNvPr id="8196" name="Picture 5" descr="Z:\IEOR 215\xml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152400"/>
            <a:ext cx="152400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jQuery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jQuery is a fast and concise JavaScript Library that simplifies HTML document traversing, event handling, animating, and Ajax interactions for rapid web development</a:t>
            </a:r>
            <a:r>
              <a:rPr lang="en-US" dirty="0" smtClean="0"/>
              <a:t>. (jQuery.com)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172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jQuery?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less, do more:</a:t>
            </a:r>
          </a:p>
          <a:p>
            <a:pPr lvl="1"/>
            <a:r>
              <a:rPr lang="en-US" i="1" dirty="0"/>
              <a:t>$("</a:t>
            </a:r>
            <a:r>
              <a:rPr lang="en-US" i="1" dirty="0" err="1"/>
              <a:t>p.neat</a:t>
            </a:r>
            <a:r>
              <a:rPr lang="en-US" i="1" dirty="0"/>
              <a:t>").</a:t>
            </a:r>
            <a:r>
              <a:rPr lang="en-US" i="1" dirty="0" err="1"/>
              <a:t>addClass</a:t>
            </a:r>
            <a:r>
              <a:rPr lang="en-US" i="1" dirty="0"/>
              <a:t>("</a:t>
            </a:r>
            <a:r>
              <a:rPr lang="en-US" i="1" dirty="0" err="1"/>
              <a:t>ohmy</a:t>
            </a:r>
            <a:r>
              <a:rPr lang="en-US" i="1" dirty="0"/>
              <a:t>").show("slow</a:t>
            </a:r>
            <a:r>
              <a:rPr lang="en-US" i="1" dirty="0" smtClean="0"/>
              <a:t>");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Plugins</a:t>
            </a:r>
          </a:p>
          <a:p>
            <a:r>
              <a:rPr lang="en-US" dirty="0" smtClean="0"/>
              <a:t>It’s standard</a:t>
            </a:r>
          </a:p>
          <a:p>
            <a:r>
              <a:rPr lang="en-US" dirty="0" smtClean="0"/>
              <a:t>… and fun!</a:t>
            </a:r>
            <a:endParaRPr lang="en-US" dirty="0"/>
          </a:p>
          <a:p>
            <a:pPr marL="402336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412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Show/Hide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264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indow.onload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cannot use the DOM before the page has been constructed. jQuery gives us a more </a:t>
            </a:r>
            <a:r>
              <a:rPr lang="en-US" dirty="0" err="1"/>
              <a:t>compatibile</a:t>
            </a:r>
            <a:r>
              <a:rPr lang="en-US" dirty="0"/>
              <a:t> way to do this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DOM way</a:t>
            </a:r>
          </a:p>
          <a:p>
            <a:pPr marL="402336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The direct jQuery translation</a:t>
            </a:r>
          </a:p>
          <a:p>
            <a:pPr marL="402336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The jQuery way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57400" y="3200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window.onload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= function() {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 do stuff with the DOM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}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133600" y="411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$(document).ready(function() {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 do stuff with the DOM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});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057400" y="5029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$(function() {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 do stuff with the DOM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});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82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Aspects of the DOM and 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Identification:</a:t>
            </a:r>
            <a:r>
              <a:rPr lang="en-US" dirty="0"/>
              <a:t> how do I obtain a reference to the node that I want.</a:t>
            </a:r>
          </a:p>
          <a:p>
            <a:r>
              <a:rPr lang="en-US" b="1" dirty="0"/>
              <a:t>Traversal:</a:t>
            </a:r>
            <a:r>
              <a:rPr lang="en-US" dirty="0"/>
              <a:t> how do I move around the DOM tree.</a:t>
            </a:r>
          </a:p>
          <a:p>
            <a:r>
              <a:rPr lang="en-US" b="1" dirty="0"/>
              <a:t>Node Manipulation:</a:t>
            </a:r>
            <a:r>
              <a:rPr lang="en-US" dirty="0"/>
              <a:t> how do I get or set aspects of a DOM node.</a:t>
            </a:r>
          </a:p>
          <a:p>
            <a:r>
              <a:rPr lang="en-US" b="1" dirty="0"/>
              <a:t>Tree Manipulation:</a:t>
            </a:r>
            <a:r>
              <a:rPr lang="en-US" dirty="0"/>
              <a:t> how do I change the structure of the page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483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DOM tree</a:t>
            </a:r>
            <a:endParaRPr lang="en-US" dirty="0"/>
          </a:p>
        </p:txBody>
      </p:sp>
      <p:pic>
        <p:nvPicPr>
          <p:cNvPr id="2050" name="Picture 2" descr="DOM tre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1"/>
            <a:ext cx="7451725" cy="429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3905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Selecting groups of DOM objects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459473503"/>
              </p:ext>
            </p:extLst>
          </p:nvPr>
        </p:nvGraphicFramePr>
        <p:xfrm>
          <a:off x="457200" y="1447800"/>
          <a:ext cx="8477250" cy="4038600"/>
        </p:xfrm>
        <a:graphic>
          <a:graphicData uri="http://schemas.openxmlformats.org/drawingml/2006/table">
            <a:tbl>
              <a:tblPr/>
              <a:tblGrid>
                <a:gridCol w="4238625"/>
                <a:gridCol w="4238625"/>
              </a:tblGrid>
              <a:tr h="38913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name</a:t>
                      </a:r>
                    </a:p>
                  </a:txBody>
                  <a:tcPr marL="95250" marR="95250" marT="38100" marB="381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95250" marR="95250" marT="38100" marB="381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FF"/>
                    </a:solidFill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  <a:hlinkClick r:id=""/>
                        </a:rPr>
                        <a:t>getElementById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38100" marB="381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returns array of descendents with the given tag, such as "div"</a:t>
                      </a:r>
                    </a:p>
                  </a:txBody>
                  <a:tcPr marL="95250" marR="95250" marT="38100" marB="381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solidFill>
                            <a:srgbClr val="335177"/>
                          </a:solidFill>
                          <a:effectLst/>
                          <a:hlinkClick r:id=""/>
                        </a:rPr>
                        <a:t>getElementsByTagName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38100" marB="381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returns array of descendents with the given tag, such as "div"</a:t>
                      </a:r>
                    </a:p>
                  </a:txBody>
                  <a:tcPr marL="95250" marR="95250" marT="38100" marB="381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FF"/>
                    </a:solidFill>
                  </a:tcPr>
                </a:tc>
              </a:tr>
              <a:tr h="957064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solidFill>
                            <a:srgbClr val="335177"/>
                          </a:solidFill>
                          <a:effectLst/>
                          <a:hlinkClick r:id=""/>
                        </a:rPr>
                        <a:t>getElementsByName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38100" marB="381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returns array of descendents with the given name attribute (mostly useful for accessing form controls)</a:t>
                      </a:r>
                    </a:p>
                  </a:txBody>
                  <a:tcPr marL="95250" marR="95250" marT="38100" marB="381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335177"/>
                          </a:solidFill>
                          <a:effectLst/>
                          <a:hlinkClick r:id=""/>
                        </a:rPr>
                        <a:t>querySelector</a:t>
                      </a:r>
                      <a:r>
                        <a:rPr lang="en-US">
                          <a:effectLst/>
                        </a:rPr>
                        <a:t> *</a:t>
                      </a:r>
                    </a:p>
                  </a:txBody>
                  <a:tcPr marL="95250" marR="95250" marT="38100" marB="381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returns the first element that would be matched by the given CSS selector string</a:t>
                      </a:r>
                    </a:p>
                  </a:txBody>
                  <a:tcPr marL="95250" marR="95250" marT="38100" marB="381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FF"/>
                    </a:solidFill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335177"/>
                          </a:solidFill>
                          <a:effectLst/>
                          <a:hlinkClick r:id=""/>
                        </a:rPr>
                        <a:t>querySelectorAll</a:t>
                      </a:r>
                      <a:r>
                        <a:rPr lang="en-US">
                          <a:effectLst/>
                        </a:rPr>
                        <a:t> *</a:t>
                      </a:r>
                    </a:p>
                  </a:txBody>
                  <a:tcPr marL="95250" marR="95250" marT="38100" marB="381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returns an array of all elements that would be matched by the given CSS selector string</a:t>
                      </a:r>
                    </a:p>
                  </a:txBody>
                  <a:tcPr marL="95250" marR="95250" marT="38100" marB="381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034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node identification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47800" y="1482342"/>
            <a:ext cx="2497479" cy="540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 id selector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elem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= $("#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myid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");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97081" y="2202683"/>
            <a:ext cx="2946319" cy="540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 group selector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elems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= $("#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myid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, p");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04069" y="2744774"/>
            <a:ext cx="3590727" cy="12176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 context selector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elems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= $("#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myid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&lt; div p"); </a:t>
            </a:r>
            <a:endParaRPr kumimoji="0" lang="en-US" sz="2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371600" y="3844542"/>
            <a:ext cx="5527154" cy="540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 complex selector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elems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= $("#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myid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&lt; h1.special:not(.classy)");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85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http://api.jquery.com/category/selectors/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989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/ DOM comparison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910135225"/>
              </p:ext>
            </p:extLst>
          </p:nvPr>
        </p:nvGraphicFramePr>
        <p:xfrm>
          <a:off x="685800" y="1447800"/>
          <a:ext cx="824865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4325"/>
                <a:gridCol w="4124325"/>
              </a:tblGrid>
              <a:tr h="55880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DOM method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jQuery equivalent</a:t>
                      </a:r>
                    </a:p>
                  </a:txBody>
                  <a:tcPr marL="95250" marR="95250" marT="38100" marB="38100"/>
                </a:tc>
              </a:tr>
              <a:tr h="55880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getElementById("id")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$("#id")</a:t>
                      </a:r>
                    </a:p>
                  </a:txBody>
                  <a:tcPr marL="95250" marR="95250" marT="38100" marB="38100"/>
                </a:tc>
              </a:tr>
              <a:tr h="55880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getElementsByTagName("tag")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$("tag")</a:t>
                      </a:r>
                    </a:p>
                  </a:txBody>
                  <a:tcPr marL="95250" marR="95250" marT="38100" marB="38100"/>
                </a:tc>
              </a:tr>
              <a:tr h="55880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getElementsByName</a:t>
                      </a:r>
                      <a:r>
                        <a:rPr lang="en-US" dirty="0">
                          <a:effectLst/>
                        </a:rPr>
                        <a:t>("</a:t>
                      </a:r>
                      <a:r>
                        <a:rPr lang="en-US" dirty="0" err="1">
                          <a:effectLst/>
                        </a:rPr>
                        <a:t>somename</a:t>
                      </a:r>
                      <a:r>
                        <a:rPr lang="en-US" dirty="0">
                          <a:effectLst/>
                        </a:rPr>
                        <a:t>")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$("[name='somename']")</a:t>
                      </a:r>
                    </a:p>
                  </a:txBody>
                  <a:tcPr marL="95250" marR="95250" marT="38100" marB="38100"/>
                </a:tc>
              </a:tr>
              <a:tr h="55880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querySelector("selector")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$("selector")</a:t>
                      </a:r>
                    </a:p>
                  </a:txBody>
                  <a:tcPr marL="95250" marR="95250" marT="38100" marB="38100"/>
                </a:tc>
              </a:tr>
              <a:tr h="55880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querySelectorAll("selector")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$("selector")</a:t>
                      </a:r>
                    </a:p>
                  </a:txBody>
                  <a:tcPr marL="95250" marR="95250" marT="38100" marB="381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0757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57200"/>
            <a:ext cx="57150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Authoring XML Elements (cont’d)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EFF56F"/>
              </a:buClr>
            </a:pPr>
            <a:r>
              <a:rPr lang="en-US" sz="2800" smtClean="0"/>
              <a:t>An attribute is a name-value pair separated by an equal sign (=).</a:t>
            </a:r>
          </a:p>
          <a:p>
            <a:pPr eaLnBrk="1" hangingPunct="1">
              <a:buClr>
                <a:srgbClr val="EFF56F"/>
              </a:buClr>
            </a:pPr>
            <a:r>
              <a:rPr lang="en-US" sz="2800" smtClean="0"/>
              <a:t>Example:</a:t>
            </a:r>
          </a:p>
          <a:p>
            <a:pPr eaLnBrk="1" hangingPunct="1">
              <a:buClr>
                <a:srgbClr val="EFF56F"/>
              </a:buClr>
              <a:buFont typeface="Wingdings" pitchFamily="2" charset="2"/>
              <a:buNone/>
            </a:pPr>
            <a:r>
              <a:rPr lang="en-US" sz="2800" smtClean="0"/>
              <a:t>      &lt;</a:t>
            </a:r>
            <a:r>
              <a:rPr lang="en-US" sz="2800" smtClean="0">
                <a:solidFill>
                  <a:srgbClr val="F3975F"/>
                </a:solidFill>
              </a:rPr>
              <a:t>City  ZIP=“94608”</a:t>
            </a:r>
            <a:r>
              <a:rPr lang="en-US" sz="2800" smtClean="0"/>
              <a:t>&gt; Emeryville &lt;</a:t>
            </a:r>
            <a:r>
              <a:rPr lang="en-US" sz="2800" smtClean="0">
                <a:solidFill>
                  <a:srgbClr val="F3975F"/>
                </a:solidFill>
              </a:rPr>
              <a:t>/City</a:t>
            </a:r>
            <a:r>
              <a:rPr lang="en-US" sz="2800" smtClean="0"/>
              <a:t>&gt;</a:t>
            </a:r>
          </a:p>
          <a:p>
            <a:pPr eaLnBrk="1" hangingPunct="1">
              <a:buClr>
                <a:srgbClr val="EFF56F"/>
              </a:buClr>
            </a:pPr>
            <a:r>
              <a:rPr lang="en-US" sz="2800" smtClean="0"/>
              <a:t>Attributes are used to attach additional, secondary information to an element.</a:t>
            </a:r>
          </a:p>
        </p:txBody>
      </p:sp>
      <p:pic>
        <p:nvPicPr>
          <p:cNvPr id="9220" name="Picture 5" descr="Z:\IEOR 215\xml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152400"/>
            <a:ext cx="152400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Use jQuery selectors to identify elements with these properties in a hypothetical page:</a:t>
            </a:r>
          </a:p>
          <a:p>
            <a:pPr lvl="1"/>
            <a:r>
              <a:rPr lang="en-US" dirty="0"/>
              <a:t>All p tags that have no children, but only if they don't have a class of ignore</a:t>
            </a:r>
          </a:p>
          <a:p>
            <a:pPr lvl="1"/>
            <a:r>
              <a:rPr lang="en-US" dirty="0"/>
              <a:t>Any element with the text "REPLACE_ME" in it.</a:t>
            </a:r>
          </a:p>
          <a:p>
            <a:pPr lvl="1"/>
            <a:r>
              <a:rPr lang="en-US" dirty="0"/>
              <a:t>All div tags with a child that has a class of special</a:t>
            </a:r>
          </a:p>
          <a:p>
            <a:pPr lvl="1"/>
            <a:r>
              <a:rPr lang="en-US" dirty="0"/>
              <a:t>All heading elements (h1, h2, h3, h4, h5, h6)</a:t>
            </a:r>
          </a:p>
          <a:p>
            <a:pPr lvl="1"/>
            <a:r>
              <a:rPr lang="en-US" dirty="0"/>
              <a:t>Every other visible li.</a:t>
            </a:r>
          </a:p>
          <a:p>
            <a:r>
              <a:rPr lang="en-US" dirty="0"/>
              <a:t>Use the DOM API to target the #square and periodically change it's position in a random direction.</a:t>
            </a:r>
          </a:p>
          <a:p>
            <a:r>
              <a:rPr lang="en-US" dirty="0"/>
              <a:t>Use jQuery selectors instead of the DOM API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990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jQuery function</a:t>
            </a:r>
          </a:p>
          <a:p>
            <a:pPr marL="402336" lvl="1" indent="0">
              <a:buNone/>
            </a:pPr>
            <a:r>
              <a:rPr lang="en-US" dirty="0" smtClean="0"/>
              <a:t>refers </a:t>
            </a:r>
            <a:r>
              <a:rPr lang="en-US" dirty="0"/>
              <a:t>to the global jQuery object or the $ function depending on the context</a:t>
            </a:r>
          </a:p>
          <a:p>
            <a:r>
              <a:rPr lang="en-US" dirty="0"/>
              <a:t>a jQuery object</a:t>
            </a:r>
          </a:p>
          <a:p>
            <a:pPr marL="402336" lvl="1" indent="0">
              <a:buNone/>
            </a:pPr>
            <a:r>
              <a:rPr lang="en-US" dirty="0"/>
              <a:t>the object returned by the jQuery function that often represents a group of elements</a:t>
            </a:r>
          </a:p>
          <a:p>
            <a:r>
              <a:rPr lang="en-US" dirty="0"/>
              <a:t>selected elements</a:t>
            </a:r>
          </a:p>
          <a:p>
            <a:pPr marL="402336" lvl="1" indent="0">
              <a:buNone/>
            </a:pPr>
            <a:r>
              <a:rPr lang="en-US" dirty="0"/>
              <a:t>the DOM elements that you have selected for, most likely by some CSS selector passed to the jQuery function and possibly later filtered further</a:t>
            </a:r>
          </a:p>
        </p:txBody>
      </p:sp>
    </p:spTree>
    <p:extLst>
      <p:ext uri="{BB962C8B-B14F-4D97-AF65-F5344CB8AC3E}">
        <p14:creationId xmlns:p14="http://schemas.microsoft.com/office/powerpoint/2010/main" xmlns="" val="415879655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jQuery object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 $ function always (even for ID selectors) returns an array-like object called a jQuery object.</a:t>
            </a:r>
          </a:p>
          <a:p>
            <a:r>
              <a:rPr lang="en-US" sz="2400" dirty="0"/>
              <a:t>The jQuery object wraps the originally selected DOM objects.</a:t>
            </a:r>
          </a:p>
          <a:p>
            <a:r>
              <a:rPr lang="en-US" sz="2400" dirty="0"/>
              <a:t>You can access the actual DOM object by accessing the elements of the jQuery object.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0" y="3948683"/>
            <a:ext cx="6585136" cy="21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 false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("id") == $("#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myid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");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document.querySelectorAll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("p") == $("p");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 true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("id") == $("#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myid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")[0];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("id") == $("#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myid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").get(0);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document.querySelectorAll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("p")[0] == $("p")[0];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187800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$ as a wrapper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 adds extra functionality to DOM elements</a:t>
            </a:r>
          </a:p>
          <a:p>
            <a:r>
              <a:rPr lang="en-US" dirty="0"/>
              <a:t>passing an existing DOM object to $ will give it the jQuery upgrade</a:t>
            </a:r>
          </a:p>
          <a:p>
            <a:pPr marL="82296" indent="0">
              <a:buNone/>
            </a:pP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47301" y="3810000"/>
            <a:ext cx="6458499" cy="1625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 convert regular DOM objects to a jQuery object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elem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("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myelem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");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elem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= $(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elem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elems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document.querySelectorAll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(".special");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elems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= $(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elems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5194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DOM context </a:t>
            </a:r>
            <a:r>
              <a:rPr lang="en-US" dirty="0" smtClean="0">
                <a:effectLst/>
              </a:rPr>
              <a:t>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You can use </a:t>
            </a:r>
            <a:r>
              <a:rPr lang="en-US" sz="2400" dirty="0" err="1" smtClean="0"/>
              <a:t>querySelectorAll</a:t>
            </a:r>
            <a:r>
              <a:rPr lang="en-US" sz="2400" dirty="0" smtClean="0"/>
              <a:t>() and </a:t>
            </a:r>
            <a:r>
              <a:rPr lang="en-US" sz="2400" dirty="0" err="1" smtClean="0"/>
              <a:t>querySelector</a:t>
            </a:r>
            <a:r>
              <a:rPr lang="en-US" sz="2400" dirty="0" smtClean="0"/>
              <a:t>() on any DOM object.</a:t>
            </a:r>
          </a:p>
          <a:p>
            <a:r>
              <a:rPr lang="en-US" sz="2400" dirty="0" smtClean="0"/>
              <a:t>When you do this, it simply searches from that part of the DOM tree downward.</a:t>
            </a:r>
          </a:p>
          <a:p>
            <a:r>
              <a:rPr lang="en-US" sz="2400" dirty="0" smtClean="0"/>
              <a:t>Programmatic equivalent of a CSS context selector</a:t>
            </a:r>
          </a:p>
          <a:p>
            <a:endParaRPr lang="en-US" dirty="0"/>
          </a:p>
        </p:txBody>
      </p:sp>
      <p:pic>
        <p:nvPicPr>
          <p:cNvPr id="8194" name="Picture 2" descr="DOM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038600"/>
            <a:ext cx="4152900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828800" y="3504877"/>
            <a:ext cx="6487353" cy="762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list =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document.getElementsByTagName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("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ul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")[0];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specials =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list.querySelectorAll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('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li.special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');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293504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effectLst/>
                <a:hlinkClick r:id="rId2"/>
              </a:rPr>
              <a:t>find</a:t>
            </a:r>
            <a:r>
              <a:rPr lang="en-US" dirty="0">
                <a:effectLst/>
              </a:rPr>
              <a:t> / context </a:t>
            </a:r>
            <a:r>
              <a:rPr lang="en-US" dirty="0" smtClean="0">
                <a:effectLst/>
              </a:rPr>
              <a:t>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jQuery gives two identical ways to do contextual element identification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28800" y="2590800"/>
            <a:ext cx="4967707" cy="15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elem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= $("#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myid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");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224444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 These are identical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specials = $("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li.special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nsolas" pitchFamily="49" charset="0"/>
                <a:cs typeface="Consolas" pitchFamily="49" charset="0"/>
              </a:rPr>
              <a:t>elem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specials =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elem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nsolas" pitchFamily="49" charset="0"/>
                <a:cs typeface="Consolas" pitchFamily="49" charset="0"/>
              </a:rPr>
              <a:t>.find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li.special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41585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DOM nodes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19200" y="1122080"/>
            <a:ext cx="6242093" cy="13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&lt;p&gt;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22444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This is a paragraph of text with a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22444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&lt;a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href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="/path/page.html"&gt;link in it&lt;/a&gt;.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&lt;/p&gt;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4" name="Picture 4" descr="DOM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170083"/>
            <a:ext cx="5362575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6005058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the DOM tree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2797089886"/>
              </p:ext>
            </p:extLst>
          </p:nvPr>
        </p:nvGraphicFramePr>
        <p:xfrm>
          <a:off x="1371599" y="1600200"/>
          <a:ext cx="7620000" cy="393445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810000"/>
                <a:gridCol w="3810000"/>
              </a:tblGrid>
              <a:tr h="622300">
                <a:tc>
                  <a:txBody>
                    <a:bodyPr/>
                    <a:lstStyle/>
                    <a:p>
                      <a:r>
                        <a:rPr lang="en-US" sz="2400" b="1" dirty="0"/>
                        <a:t>name(s)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description </a:t>
                      </a:r>
                    </a:p>
                  </a:txBody>
                  <a:tcPr anchor="ctr"/>
                </a:tc>
              </a:tr>
              <a:tr h="829733">
                <a:tc>
                  <a:txBody>
                    <a:bodyPr/>
                    <a:lstStyle/>
                    <a:p>
                      <a:r>
                        <a:rPr lang="en-US" sz="2400" dirty="0" err="1"/>
                        <a:t>firstChild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lastChild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start/end of this node's list of children </a:t>
                      </a:r>
                    </a:p>
                  </a:txBody>
                  <a:tcPr anchor="ctr"/>
                </a:tc>
              </a:tr>
              <a:tr h="62230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childNodes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array of all this node's children </a:t>
                      </a:r>
                    </a:p>
                  </a:txBody>
                  <a:tcPr anchor="ctr"/>
                </a:tc>
              </a:tr>
              <a:tr h="829733">
                <a:tc>
                  <a:txBody>
                    <a:bodyPr/>
                    <a:lstStyle/>
                    <a:p>
                      <a:r>
                        <a:rPr lang="en-US" sz="2400" dirty="0" err="1"/>
                        <a:t>nextSibling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previousSibling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neighboring nodes with the same parent </a:t>
                      </a:r>
                    </a:p>
                  </a:txBody>
                  <a:tcPr anchor="ctr"/>
                </a:tc>
              </a:tr>
              <a:tr h="829733">
                <a:tc>
                  <a:txBody>
                    <a:bodyPr/>
                    <a:lstStyle/>
                    <a:p>
                      <a:r>
                        <a:rPr lang="en-US" sz="2400" dirty="0" err="1"/>
                        <a:t>parentNode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element that contains this node 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E23B61B-AF1A-4B22-A55F-22F5B83137A3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285641" y="5616714"/>
            <a:ext cx="557235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/>
              </a:rPr>
              <a:t>complete list of DOM node properties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3"/>
              </a:rPr>
              <a:t>browser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3"/>
              </a:rPr>
              <a:t>incompatiblity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3"/>
              </a:rPr>
              <a:t> information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(IE6 sucks) </a:t>
            </a:r>
          </a:p>
        </p:txBody>
      </p:sp>
    </p:spTree>
    <p:extLst>
      <p:ext uri="{BB962C8B-B14F-4D97-AF65-F5344CB8AC3E}">
        <p14:creationId xmlns:p14="http://schemas.microsoft.com/office/powerpoint/2010/main" xmlns="" val="158258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tree traversal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314E3-73DD-47A1-A0F6-5E80C77B0D39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1515129"/>
            <a:ext cx="815340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 id="foo"&gt;This is a paragraph of text with 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="/path/to/another/page.html"&gt;link&lt;/a&gt;.&lt;/p&gt;	                           				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86300" y="2496904"/>
            <a:ext cx="4256267" cy="433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8754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</a:t>
            </a:r>
            <a:r>
              <a:rPr lang="en-US" dirty="0" err="1" smtClean="0"/>
              <a:t>vs</a:t>
            </a:r>
            <a:r>
              <a:rPr lang="en-US" dirty="0" smtClean="0"/>
              <a:t> text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200400"/>
            <a:ext cx="8153400" cy="3657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Q: How many children does the div above have?</a:t>
            </a:r>
          </a:p>
          <a:p>
            <a:r>
              <a:rPr lang="en-US" dirty="0"/>
              <a:t>A: 3</a:t>
            </a:r>
          </a:p>
          <a:p>
            <a:pPr lvl="1"/>
            <a:r>
              <a:rPr lang="en-US" dirty="0"/>
              <a:t>an element node representing the &lt;p&gt;</a:t>
            </a:r>
          </a:p>
          <a:p>
            <a:pPr lvl="1"/>
            <a:r>
              <a:rPr lang="en-US" dirty="0"/>
              <a:t>two text nodes representing "\n\t" (before/after the paragraph)</a:t>
            </a:r>
          </a:p>
          <a:p>
            <a:r>
              <a:rPr lang="en-US" dirty="0"/>
              <a:t>Q: How many children does the paragraph have? The a tag?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E23B61B-AF1A-4B22-A55F-22F5B83137A3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990600"/>
            <a:ext cx="7687101" cy="2031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&lt;div&gt;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&lt;p&gt;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This is a paragraph of text with 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&lt;a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="page.html"&gt;link&lt;/a&gt;.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&lt;/p&gt;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&lt;/div&gt;	                           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xmlns="" val="5772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55626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Authoring XML Documents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848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 basic XML document is an XML element that can, but might not, include nested XML elements.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Example: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    </a:t>
            </a:r>
            <a:r>
              <a:rPr lang="en-US" sz="2600" smtClean="0"/>
              <a:t>&lt;</a:t>
            </a:r>
            <a:r>
              <a:rPr lang="en-US" sz="2600" smtClean="0">
                <a:solidFill>
                  <a:srgbClr val="F3975F"/>
                </a:solidFill>
              </a:rPr>
              <a:t>books</a:t>
            </a:r>
            <a:r>
              <a:rPr lang="en-US" sz="260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smtClean="0"/>
              <a:t>          &lt;</a:t>
            </a:r>
            <a:r>
              <a:rPr lang="en-US" sz="2600" smtClean="0">
                <a:solidFill>
                  <a:srgbClr val="F3975F"/>
                </a:solidFill>
              </a:rPr>
              <a:t>book isbn=“123”</a:t>
            </a:r>
            <a:r>
              <a:rPr lang="en-US" sz="260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smtClean="0"/>
              <a:t>                 &lt;</a:t>
            </a:r>
            <a:r>
              <a:rPr lang="en-US" sz="2600" smtClean="0">
                <a:solidFill>
                  <a:srgbClr val="F3975F"/>
                </a:solidFill>
              </a:rPr>
              <a:t>title</a:t>
            </a:r>
            <a:r>
              <a:rPr lang="en-US" sz="2600" smtClean="0"/>
              <a:t>&gt; Second Chance &lt;</a:t>
            </a:r>
            <a:r>
              <a:rPr lang="en-US" sz="2600" smtClean="0">
                <a:solidFill>
                  <a:srgbClr val="F3975F"/>
                </a:solidFill>
              </a:rPr>
              <a:t>/title</a:t>
            </a:r>
            <a:r>
              <a:rPr lang="en-US" sz="260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smtClean="0"/>
              <a:t>                 &lt;</a:t>
            </a:r>
            <a:r>
              <a:rPr lang="en-US" sz="2600" smtClean="0">
                <a:solidFill>
                  <a:srgbClr val="F3975F"/>
                </a:solidFill>
              </a:rPr>
              <a:t>author</a:t>
            </a:r>
            <a:r>
              <a:rPr lang="en-US" sz="2600" smtClean="0"/>
              <a:t>&gt; Matthew Dunn &lt;</a:t>
            </a:r>
            <a:r>
              <a:rPr lang="en-US" sz="2600" smtClean="0">
                <a:solidFill>
                  <a:srgbClr val="F3975F"/>
                </a:solidFill>
              </a:rPr>
              <a:t>/author</a:t>
            </a:r>
            <a:r>
              <a:rPr lang="en-US" sz="260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smtClean="0"/>
              <a:t>          &lt;</a:t>
            </a:r>
            <a:r>
              <a:rPr lang="en-US" sz="2600" smtClean="0">
                <a:solidFill>
                  <a:srgbClr val="F3975F"/>
                </a:solidFill>
              </a:rPr>
              <a:t>/book</a:t>
            </a:r>
            <a:r>
              <a:rPr lang="en-US" sz="260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smtClean="0"/>
              <a:t>     &lt;</a:t>
            </a:r>
            <a:r>
              <a:rPr lang="en-US" sz="2600" smtClean="0">
                <a:solidFill>
                  <a:srgbClr val="F3975F"/>
                </a:solidFill>
              </a:rPr>
              <a:t>/books</a:t>
            </a:r>
            <a:r>
              <a:rPr lang="en-US" sz="2600" smtClean="0"/>
              <a:t>&gt;</a:t>
            </a:r>
          </a:p>
        </p:txBody>
      </p:sp>
      <p:pic>
        <p:nvPicPr>
          <p:cNvPr id="10244" name="Picture 5" descr="Z:\IEOR 215\xml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152400"/>
            <a:ext cx="152400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traversal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http://api.jquery.com/category/traversing/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061688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</a:t>
            </a:r>
            <a:r>
              <a:rPr lang="en-US" dirty="0" err="1" smtClean="0"/>
              <a:t>Query</a:t>
            </a:r>
            <a:r>
              <a:rPr lang="en-US" dirty="0" smtClean="0"/>
              <a:t> 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Academy</a:t>
            </a:r>
            <a:endParaRPr lang="en-US" dirty="0" smtClean="0">
              <a:hlinkClick r:id="rId2"/>
            </a:endParaRPr>
          </a:p>
          <a:p>
            <a:pPr marL="402336" lvl="1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://www.codecademy.com/courses/you-and-jquery/0?curriculum_id=4fc3018f74258b0003001f0f#!/</a:t>
            </a:r>
            <a:r>
              <a:rPr lang="en-US" dirty="0" smtClean="0">
                <a:hlinkClick r:id="rId2"/>
              </a:rPr>
              <a:t>exercises/0</a:t>
            </a:r>
            <a:endParaRPr lang="en-US" dirty="0" smtClean="0"/>
          </a:p>
          <a:p>
            <a:r>
              <a:rPr lang="en-US" dirty="0"/>
              <a:t>Code </a:t>
            </a:r>
            <a:r>
              <a:rPr lang="en-US" dirty="0" smtClean="0"/>
              <a:t>School:</a:t>
            </a:r>
            <a:endParaRPr lang="en-US" dirty="0"/>
          </a:p>
          <a:p>
            <a:pPr marL="402336" lvl="1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www.codeschool.com/courses/jquery-air-first-flight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3052971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jQuery</a:t>
            </a:r>
            <a:r>
              <a:rPr lang="en-US" dirty="0" smtClean="0"/>
              <a:t> Example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is developed by Google. To create the first </a:t>
            </a:r>
            <a:r>
              <a:rPr lang="en-US" dirty="0" err="1" smtClean="0"/>
              <a:t>jQuery</a:t>
            </a:r>
            <a:r>
              <a:rPr lang="en-US" dirty="0" smtClean="0"/>
              <a:t> example, you need to use JavaScript file for </a:t>
            </a:r>
            <a:r>
              <a:rPr lang="en-US" dirty="0" err="1" smtClean="0"/>
              <a:t>jQuery</a:t>
            </a:r>
            <a:r>
              <a:rPr lang="en-US" dirty="0" smtClean="0"/>
              <a:t>. You can download the </a:t>
            </a:r>
            <a:r>
              <a:rPr lang="en-US" dirty="0" err="1" smtClean="0"/>
              <a:t>jQuery</a:t>
            </a:r>
            <a:r>
              <a:rPr lang="en-US" dirty="0" smtClean="0"/>
              <a:t> file from jquery.com or use the absolute URL of </a:t>
            </a:r>
            <a:r>
              <a:rPr lang="en-US" dirty="0" err="1" smtClean="0"/>
              <a:t>jQuery</a:t>
            </a:r>
            <a:r>
              <a:rPr lang="en-US" dirty="0" smtClean="0"/>
              <a:t> file.</a:t>
            </a:r>
          </a:p>
          <a:p>
            <a:r>
              <a:rPr lang="en-US" dirty="0" smtClean="0"/>
              <a:t>In this </a:t>
            </a:r>
            <a:r>
              <a:rPr lang="en-US" dirty="0" err="1" smtClean="0"/>
              <a:t>jQuery</a:t>
            </a:r>
            <a:r>
              <a:rPr lang="en-US" dirty="0" smtClean="0"/>
              <a:t> example, we are using the absolute URL of </a:t>
            </a:r>
            <a:r>
              <a:rPr lang="en-US" dirty="0" err="1" smtClean="0"/>
              <a:t>jQuery</a:t>
            </a:r>
            <a:r>
              <a:rPr lang="en-US" dirty="0" smtClean="0"/>
              <a:t> file. The </a:t>
            </a:r>
            <a:r>
              <a:rPr lang="en-US" dirty="0" err="1" smtClean="0"/>
              <a:t>jQuery</a:t>
            </a:r>
            <a:r>
              <a:rPr lang="en-US" dirty="0" smtClean="0"/>
              <a:t> example is written inside the script tag.</a:t>
            </a:r>
          </a:p>
          <a:p>
            <a:r>
              <a:rPr lang="en-US" dirty="0" smtClean="0"/>
              <a:t>Let's see a simple example of </a:t>
            </a:r>
            <a:r>
              <a:rPr lang="en-US" dirty="0" err="1" smtClean="0"/>
              <a:t>jQuery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&lt;!DOCTYPE html</a:t>
            </a:r>
            <a:r>
              <a:rPr lang="en-US" sz="2400" b="1" dirty="0" smtClean="0"/>
              <a:t>&gt;</a:t>
            </a:r>
            <a:r>
              <a:rPr lang="en-US" sz="2400" dirty="0" smtClean="0"/>
              <a:t>  </a:t>
            </a:r>
          </a:p>
          <a:p>
            <a:r>
              <a:rPr lang="en-US" sz="2400" b="1" dirty="0" smtClean="0"/>
              <a:t>&lt;html&gt;</a:t>
            </a:r>
            <a:r>
              <a:rPr lang="en-US" sz="2400" dirty="0" smtClean="0"/>
              <a:t>  </a:t>
            </a:r>
          </a:p>
          <a:p>
            <a:r>
              <a:rPr lang="en-US" sz="2400" b="1" dirty="0" smtClean="0"/>
              <a:t>&lt;head&gt;</a:t>
            </a:r>
            <a:r>
              <a:rPr lang="en-US" sz="2400" dirty="0" smtClean="0"/>
              <a:t>  </a:t>
            </a:r>
          </a:p>
          <a:p>
            <a:r>
              <a:rPr lang="en-US" sz="2400" dirty="0" smtClean="0"/>
              <a:t> </a:t>
            </a:r>
            <a:r>
              <a:rPr lang="en-US" sz="2400" b="1" dirty="0" smtClean="0"/>
              <a:t>&lt;title&gt;</a:t>
            </a:r>
            <a:r>
              <a:rPr lang="en-US" sz="2400" dirty="0" smtClean="0"/>
              <a:t>First </a:t>
            </a:r>
            <a:r>
              <a:rPr lang="en-US" sz="2400" dirty="0" err="1" smtClean="0"/>
              <a:t>jQuery</a:t>
            </a:r>
            <a:r>
              <a:rPr lang="en-US" sz="2400" dirty="0" smtClean="0"/>
              <a:t> Example</a:t>
            </a:r>
            <a:r>
              <a:rPr lang="en-US" sz="2400" b="1" dirty="0" smtClean="0"/>
              <a:t>&lt;/title&gt;</a:t>
            </a:r>
            <a:r>
              <a:rPr lang="en-US" sz="2400" dirty="0" smtClean="0"/>
              <a:t>  </a:t>
            </a:r>
          </a:p>
          <a:p>
            <a:r>
              <a:rPr lang="en-US" sz="2400" dirty="0" smtClean="0"/>
              <a:t> </a:t>
            </a:r>
            <a:r>
              <a:rPr lang="en-US" sz="2400" b="1" dirty="0" smtClean="0"/>
              <a:t>&lt;script</a:t>
            </a:r>
            <a:r>
              <a:rPr lang="en-US" sz="2400" dirty="0" smtClean="0"/>
              <a:t> type="text/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" </a:t>
            </a:r>
            <a:r>
              <a:rPr lang="en-US" sz="2400" dirty="0" err="1" smtClean="0"/>
              <a:t>src</a:t>
            </a:r>
            <a:r>
              <a:rPr lang="en-US" sz="2400" dirty="0" smtClean="0"/>
              <a:t>="http://ajax.googleapis.com/ajax/libs/jquery/2.1.3/jquery.min.js"</a:t>
            </a:r>
            <a:r>
              <a:rPr lang="en-US" sz="2400" b="1" dirty="0" smtClean="0"/>
              <a:t>&gt;</a:t>
            </a:r>
            <a:r>
              <a:rPr lang="en-US" sz="2400" dirty="0" smtClean="0"/>
              <a:t>  </a:t>
            </a:r>
          </a:p>
          <a:p>
            <a:r>
              <a:rPr lang="en-US" sz="2400" dirty="0" smtClean="0"/>
              <a:t> </a:t>
            </a:r>
            <a:r>
              <a:rPr lang="en-US" sz="2400" b="1" dirty="0" smtClean="0"/>
              <a:t>&lt;/script&gt;</a:t>
            </a:r>
            <a:r>
              <a:rPr lang="en-US" sz="2400" dirty="0" smtClean="0"/>
              <a:t> 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&lt;script</a:t>
            </a:r>
            <a:r>
              <a:rPr lang="en-US" sz="2000" dirty="0" smtClean="0"/>
              <a:t> type="text/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" language="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"</a:t>
            </a:r>
            <a:r>
              <a:rPr lang="en-US" sz="2000" b="1" dirty="0" smtClean="0"/>
              <a:t>&gt;</a:t>
            </a:r>
            <a:r>
              <a:rPr lang="en-US" sz="2000" dirty="0" smtClean="0"/>
              <a:t>  </a:t>
            </a:r>
          </a:p>
          <a:p>
            <a:r>
              <a:rPr lang="en-US" sz="2000" dirty="0" smtClean="0"/>
              <a:t> $(document).ready(function() {  </a:t>
            </a:r>
          </a:p>
          <a:p>
            <a:r>
              <a:rPr lang="en-US" sz="2000" dirty="0" smtClean="0"/>
              <a:t> $("p").</a:t>
            </a:r>
            <a:r>
              <a:rPr lang="en-US" sz="2000" dirty="0" err="1" smtClean="0"/>
              <a:t>css</a:t>
            </a:r>
            <a:r>
              <a:rPr lang="en-US" sz="2000" dirty="0" smtClean="0"/>
              <a:t>("background-color", "cyan");  </a:t>
            </a:r>
          </a:p>
          <a:p>
            <a:r>
              <a:rPr lang="en-US" sz="2000" dirty="0" smtClean="0"/>
              <a:t> });  </a:t>
            </a:r>
          </a:p>
          <a:p>
            <a:r>
              <a:rPr lang="en-US" sz="2000" dirty="0" smtClean="0"/>
              <a:t> </a:t>
            </a:r>
            <a:r>
              <a:rPr lang="en-US" sz="2000" b="1" dirty="0" smtClean="0"/>
              <a:t>&lt;/script&gt;</a:t>
            </a:r>
            <a:r>
              <a:rPr lang="en-US" sz="2000" dirty="0" smtClean="0"/>
              <a:t>  </a:t>
            </a:r>
          </a:p>
          <a:p>
            <a:r>
              <a:rPr lang="en-US" sz="2000" dirty="0" smtClean="0"/>
              <a:t> </a:t>
            </a:r>
            <a:r>
              <a:rPr lang="en-US" sz="2000" b="1" dirty="0" smtClean="0"/>
              <a:t>&lt;/head&gt;</a:t>
            </a:r>
            <a:r>
              <a:rPr lang="en-US" sz="2000" dirty="0" smtClean="0"/>
              <a:t>  </a:t>
            </a:r>
          </a:p>
          <a:p>
            <a:r>
              <a:rPr lang="en-US" sz="2000" b="1" dirty="0" smtClean="0"/>
              <a:t>&lt;body&gt;</a:t>
            </a:r>
            <a:r>
              <a:rPr lang="en-US" sz="2000" dirty="0" smtClean="0"/>
              <a:t>  </a:t>
            </a:r>
          </a:p>
          <a:p>
            <a:r>
              <a:rPr lang="en-US" sz="2000" b="1" dirty="0" smtClean="0"/>
              <a:t>&lt;p&gt;</a:t>
            </a:r>
            <a:r>
              <a:rPr lang="en-US" sz="2000" dirty="0" smtClean="0"/>
              <a:t>The first paragraph is selected.</a:t>
            </a:r>
            <a:r>
              <a:rPr lang="en-US" sz="2000" b="1" dirty="0" smtClean="0"/>
              <a:t>&lt;/p&gt;</a:t>
            </a:r>
            <a:r>
              <a:rPr lang="en-US" sz="2000" dirty="0" smtClean="0"/>
              <a:t>  </a:t>
            </a:r>
          </a:p>
          <a:p>
            <a:r>
              <a:rPr lang="en-US" sz="2000" b="1" dirty="0" smtClean="0"/>
              <a:t>&lt;p&gt;</a:t>
            </a:r>
            <a:r>
              <a:rPr lang="en-US" sz="2000" dirty="0" smtClean="0"/>
              <a:t>The second paragraph is selected.</a:t>
            </a:r>
            <a:r>
              <a:rPr lang="en-US" sz="2000" b="1" dirty="0" smtClean="0"/>
              <a:t>&lt;/p&gt;</a:t>
            </a:r>
            <a:r>
              <a:rPr lang="en-US" sz="2000" dirty="0" smtClean="0"/>
              <a:t>  </a:t>
            </a:r>
          </a:p>
          <a:p>
            <a:r>
              <a:rPr lang="en-US" sz="2000" b="1" dirty="0" smtClean="0"/>
              <a:t>&lt;p&gt;</a:t>
            </a:r>
            <a:r>
              <a:rPr lang="en-US" sz="2000" dirty="0" smtClean="0"/>
              <a:t>The third paragraph is selected.</a:t>
            </a:r>
            <a:r>
              <a:rPr lang="en-US" sz="2000" b="1" dirty="0" smtClean="0"/>
              <a:t>&lt;/p&gt;</a:t>
            </a:r>
            <a:r>
              <a:rPr lang="en-US" sz="2000" dirty="0" smtClean="0"/>
              <a:t>  </a:t>
            </a:r>
          </a:p>
          <a:p>
            <a:r>
              <a:rPr lang="en-US" sz="2000" b="1" dirty="0" smtClean="0"/>
              <a:t>&lt;/body&gt;</a:t>
            </a:r>
            <a:r>
              <a:rPr lang="en-US" sz="2000" dirty="0" smtClean="0"/>
              <a:t>  </a:t>
            </a:r>
          </a:p>
          <a:p>
            <a:r>
              <a:rPr lang="en-US" sz="2000" b="1" dirty="0" smtClean="0"/>
              <a:t>&lt;/html&gt;</a:t>
            </a: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&lt;!DOCTYPE html</a:t>
            </a:r>
            <a:r>
              <a:rPr lang="en-US" sz="2400" b="1" dirty="0" smtClean="0"/>
              <a:t>&gt;</a:t>
            </a:r>
            <a:r>
              <a:rPr lang="en-US" sz="2400" dirty="0" smtClean="0"/>
              <a:t>  </a:t>
            </a:r>
          </a:p>
          <a:p>
            <a:r>
              <a:rPr lang="en-US" sz="2400" b="1" dirty="0" smtClean="0"/>
              <a:t>&lt;html&gt;</a:t>
            </a:r>
            <a:r>
              <a:rPr lang="en-US" sz="2400" dirty="0" smtClean="0"/>
              <a:t>  </a:t>
            </a:r>
          </a:p>
          <a:p>
            <a:r>
              <a:rPr lang="en-US" sz="2400" b="1" dirty="0" smtClean="0"/>
              <a:t>&lt;head&gt;</a:t>
            </a:r>
            <a:r>
              <a:rPr lang="en-US" sz="2400" dirty="0" smtClean="0"/>
              <a:t>  </a:t>
            </a:r>
          </a:p>
          <a:p>
            <a:r>
              <a:rPr lang="en-US" sz="2400" dirty="0" smtClean="0"/>
              <a:t> </a:t>
            </a:r>
            <a:r>
              <a:rPr lang="en-US" sz="2400" b="1" dirty="0" smtClean="0"/>
              <a:t>&lt;title&gt;</a:t>
            </a:r>
            <a:r>
              <a:rPr lang="en-US" sz="2400" dirty="0" smtClean="0"/>
              <a:t>Second </a:t>
            </a:r>
            <a:r>
              <a:rPr lang="en-US" sz="2400" dirty="0" err="1" smtClean="0"/>
              <a:t>jQuery</a:t>
            </a:r>
            <a:r>
              <a:rPr lang="en-US" sz="2400" dirty="0" smtClean="0"/>
              <a:t> Example</a:t>
            </a:r>
            <a:r>
              <a:rPr lang="en-US" sz="2400" b="1" dirty="0" smtClean="0"/>
              <a:t>&lt;/title&gt;</a:t>
            </a:r>
            <a:r>
              <a:rPr lang="en-US" sz="2400" dirty="0" smtClean="0"/>
              <a:t>  </a:t>
            </a:r>
          </a:p>
          <a:p>
            <a:r>
              <a:rPr lang="en-US" sz="2400" dirty="0" smtClean="0"/>
              <a:t> </a:t>
            </a:r>
            <a:r>
              <a:rPr lang="en-US" sz="2400" b="1" dirty="0" smtClean="0"/>
              <a:t>&lt;script</a:t>
            </a:r>
            <a:r>
              <a:rPr lang="en-US" sz="2400" dirty="0" smtClean="0"/>
              <a:t> type="text/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" </a:t>
            </a:r>
            <a:r>
              <a:rPr lang="en-US" sz="2400" dirty="0" err="1" smtClean="0"/>
              <a:t>src</a:t>
            </a:r>
            <a:r>
              <a:rPr lang="en-US" sz="2400" dirty="0" smtClean="0"/>
              <a:t>="http://ajax.googleapis.com/ajax/libs/jquery/2.1.3/jquery.min.js"</a:t>
            </a:r>
            <a:r>
              <a:rPr lang="en-US" sz="2400" b="1" dirty="0" smtClean="0"/>
              <a:t>&gt;</a:t>
            </a:r>
            <a:r>
              <a:rPr lang="en-US" sz="2400" dirty="0" smtClean="0"/>
              <a:t>  </a:t>
            </a:r>
          </a:p>
          <a:p>
            <a:r>
              <a:rPr lang="en-US" sz="2400" dirty="0" smtClean="0"/>
              <a:t> </a:t>
            </a:r>
            <a:r>
              <a:rPr lang="en-US" sz="2400" b="1" dirty="0" smtClean="0"/>
              <a:t>&lt;/script&gt;</a:t>
            </a:r>
            <a:r>
              <a:rPr lang="en-US" sz="2400" dirty="0" smtClean="0"/>
              <a:t>  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&lt;script</a:t>
            </a:r>
            <a:r>
              <a:rPr lang="en-US" sz="2400" dirty="0" smtClean="0"/>
              <a:t> type="text/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" language="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"</a:t>
            </a:r>
            <a:r>
              <a:rPr lang="en-US" sz="2400" b="1" dirty="0" smtClean="0"/>
              <a:t>&gt;</a:t>
            </a:r>
            <a:r>
              <a:rPr lang="en-US" sz="2400" dirty="0" smtClean="0"/>
              <a:t>  </a:t>
            </a:r>
          </a:p>
          <a:p>
            <a:r>
              <a:rPr lang="en-US" sz="2400" dirty="0" smtClean="0"/>
              <a:t> $(function() {  </a:t>
            </a:r>
          </a:p>
          <a:p>
            <a:r>
              <a:rPr lang="en-US" sz="2400" dirty="0" smtClean="0"/>
              <a:t> $("p").</a:t>
            </a:r>
            <a:r>
              <a:rPr lang="en-US" sz="2400" dirty="0" err="1" smtClean="0"/>
              <a:t>css</a:t>
            </a:r>
            <a:r>
              <a:rPr lang="en-US" sz="2400" dirty="0" smtClean="0"/>
              <a:t>("color", "red");  </a:t>
            </a:r>
          </a:p>
          <a:p>
            <a:r>
              <a:rPr lang="en-US" sz="2400" dirty="0" smtClean="0"/>
              <a:t> });  </a:t>
            </a:r>
          </a:p>
          <a:p>
            <a:r>
              <a:rPr lang="en-US" sz="2400" dirty="0" smtClean="0"/>
              <a:t> </a:t>
            </a:r>
            <a:r>
              <a:rPr lang="en-US" sz="2400" b="1" dirty="0" smtClean="0"/>
              <a:t>&lt;/script&gt;</a:t>
            </a:r>
            <a:r>
              <a:rPr lang="en-US" sz="2400" dirty="0" smtClean="0"/>
              <a:t>  </a:t>
            </a:r>
          </a:p>
          <a:p>
            <a:r>
              <a:rPr lang="en-US" sz="2400" dirty="0" smtClean="0"/>
              <a:t> </a:t>
            </a:r>
            <a:r>
              <a:rPr lang="en-US" sz="2400" b="1" dirty="0" smtClean="0"/>
              <a:t>&lt;/head&gt;</a:t>
            </a:r>
            <a:r>
              <a:rPr lang="en-US" sz="2400" dirty="0" smtClean="0"/>
              <a:t>  </a:t>
            </a:r>
          </a:p>
          <a:p>
            <a:r>
              <a:rPr lang="en-US" sz="2400" b="1" dirty="0" smtClean="0"/>
              <a:t>&lt;body&gt;</a:t>
            </a:r>
            <a:r>
              <a:rPr lang="en-US" sz="2400" dirty="0" smtClean="0"/>
              <a:t>  </a:t>
            </a:r>
          </a:p>
          <a:p>
            <a:r>
              <a:rPr lang="en-US" sz="2400" b="1" dirty="0" smtClean="0"/>
              <a:t>&lt;p&gt;</a:t>
            </a:r>
            <a:r>
              <a:rPr lang="en-US" sz="2400" dirty="0" smtClean="0"/>
              <a:t>The first paragraph is selected.</a:t>
            </a:r>
            <a:r>
              <a:rPr lang="en-US" sz="2400" b="1" dirty="0" smtClean="0"/>
              <a:t>&lt;/p&gt;</a:t>
            </a:r>
            <a:r>
              <a:rPr lang="en-US" sz="2400" dirty="0" smtClean="0"/>
              <a:t>  </a:t>
            </a:r>
          </a:p>
          <a:p>
            <a:r>
              <a:rPr lang="en-US" sz="2400" b="1" dirty="0" smtClean="0"/>
              <a:t>&lt;p&gt;</a:t>
            </a:r>
            <a:r>
              <a:rPr lang="en-US" sz="2400" dirty="0" smtClean="0"/>
              <a:t>The second paragraph is selected.</a:t>
            </a:r>
            <a:r>
              <a:rPr lang="en-US" sz="2400" b="1" dirty="0" smtClean="0"/>
              <a:t>&lt;/p&gt;</a:t>
            </a:r>
            <a:r>
              <a:rPr lang="en-US" sz="2400" dirty="0" smtClean="0"/>
              <a:t>  </a:t>
            </a:r>
          </a:p>
          <a:p>
            <a:r>
              <a:rPr lang="en-US" sz="2400" b="1" dirty="0" smtClean="0"/>
              <a:t>&lt;p&gt;</a:t>
            </a:r>
            <a:r>
              <a:rPr lang="en-US" sz="2400" dirty="0" smtClean="0"/>
              <a:t>The third paragraph is selected.</a:t>
            </a:r>
            <a:r>
              <a:rPr lang="en-US" sz="2400" b="1" dirty="0" smtClean="0"/>
              <a:t>&lt;/p&gt;</a:t>
            </a:r>
            <a:r>
              <a:rPr lang="en-US" sz="2400" dirty="0" smtClean="0"/>
              <a:t>  </a:t>
            </a:r>
          </a:p>
          <a:p>
            <a:r>
              <a:rPr lang="en-US" sz="2400" b="1" dirty="0" smtClean="0"/>
              <a:t>&lt;/body&gt;</a:t>
            </a:r>
            <a:r>
              <a:rPr lang="en-US" sz="2400" dirty="0" smtClean="0"/>
              <a:t>  </a:t>
            </a:r>
          </a:p>
          <a:p>
            <a:r>
              <a:rPr lang="en-US" sz="2400" b="1" dirty="0" smtClean="0"/>
              <a:t>&lt;/html&gt;</a:t>
            </a:r>
            <a:r>
              <a:rPr lang="en-US" sz="2400" dirty="0" smtClean="0"/>
              <a:t>  </a:t>
            </a:r>
            <a:endParaRPr lang="en-US" sz="2400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brief Introduction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6172200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Adekunle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	MVC </a:t>
            </a:r>
            <a:r>
              <a:rPr lang="en-US" dirty="0" err="1" smtClean="0"/>
              <a:t>Javascript</a:t>
            </a:r>
            <a:r>
              <a:rPr lang="en-US" dirty="0" smtClean="0"/>
              <a:t> Framework by Google for Rich Web Application Development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	“Other frameworks deal with HTML’s shortcomings by either abstracting away HTML, CSS, and/or JavaScript or by providing an imperative way for manipulating the DOM. Neither of these address the root problem that HTML was not designed for dynamic views”.</a:t>
            </a:r>
          </a:p>
          <a:p>
            <a:endParaRPr lang="en-US" dirty="0"/>
          </a:p>
          <a:p>
            <a:r>
              <a:rPr lang="en-US" dirty="0" smtClean="0"/>
              <a:t>Structure, Quality and Organization</a:t>
            </a:r>
          </a:p>
          <a:p>
            <a:r>
              <a:rPr lang="en-US" dirty="0" smtClean="0"/>
              <a:t>Lightweight ( &lt; 36KB compressed and minified)</a:t>
            </a:r>
          </a:p>
          <a:p>
            <a:r>
              <a:rPr lang="en-US" dirty="0" smtClean="0"/>
              <a:t>Free</a:t>
            </a:r>
          </a:p>
          <a:p>
            <a:r>
              <a:rPr lang="en-US" dirty="0" smtClean="0"/>
              <a:t>Separation of concern</a:t>
            </a:r>
          </a:p>
          <a:p>
            <a:pPr fontAlgn="base"/>
            <a:r>
              <a:rPr lang="en-US" dirty="0" smtClean="0"/>
              <a:t>Modularity</a:t>
            </a:r>
          </a:p>
          <a:p>
            <a:pPr fontAlgn="base"/>
            <a:r>
              <a:rPr lang="en-US" dirty="0" smtClean="0"/>
              <a:t>Extensibility &amp; Maintainability </a:t>
            </a:r>
          </a:p>
          <a:p>
            <a:pPr fontAlgn="base"/>
            <a:r>
              <a:rPr lang="en-US" dirty="0" smtClean="0"/>
              <a:t>Reusable Components</a:t>
            </a:r>
            <a:endParaRPr lang="en-US" dirty="0"/>
          </a:p>
          <a:p>
            <a:pPr fontAlgn="base">
              <a:buNone/>
            </a:pP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  <a:p>
            <a:pPr fontAlgn="base">
              <a:buNone/>
            </a:pPr>
            <a:r>
              <a:rPr lang="en-US" dirty="0" smtClean="0"/>
              <a:t>“ </a:t>
            </a:r>
            <a:r>
              <a:rPr lang="en-US" sz="3300" dirty="0" smtClean="0"/>
              <a:t>HTML</a:t>
            </a:r>
            <a:r>
              <a:rPr lang="en-US" sz="3300" dirty="0"/>
              <a:t>? Build UI </a:t>
            </a:r>
            <a:r>
              <a:rPr lang="en-US" sz="3300" dirty="0" smtClean="0"/>
              <a:t>Declaratively! CSS</a:t>
            </a:r>
            <a:r>
              <a:rPr lang="en-US" sz="3300" dirty="0"/>
              <a:t>? </a:t>
            </a:r>
            <a:r>
              <a:rPr lang="en-US" sz="3300" dirty="0" smtClean="0"/>
              <a:t>Animations! JavaScript</a:t>
            </a:r>
            <a:r>
              <a:rPr lang="en-US" sz="3300" dirty="0"/>
              <a:t>? Use it the plain old way</a:t>
            </a:r>
            <a:r>
              <a:rPr lang="en-US" sz="3300" dirty="0" smtClean="0"/>
              <a:t>!”</a:t>
            </a:r>
            <a:endParaRPr lang="en-US" sz="33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heme1" id="{8B5AD61E-EFE3-46CD-BB09-B9CB8FD715DA}" vid="{2146E19F-BDE7-4735-A695-7EF2D4734C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52B5B6FAA35F45AAAA0A14693F6CDD" ma:contentTypeVersion="2" ma:contentTypeDescription="Create a new document." ma:contentTypeScope="" ma:versionID="95ba11f601e2ea90a122641261d6dd65">
  <xsd:schema xmlns:xsd="http://www.w3.org/2001/XMLSchema" xmlns:xs="http://www.w3.org/2001/XMLSchema" xmlns:p="http://schemas.microsoft.com/office/2006/metadata/properties" xmlns:ns2="8594a0c9-bd85-4771-a223-3d61ab9202c9" targetNamespace="http://schemas.microsoft.com/office/2006/metadata/properties" ma:root="true" ma:fieldsID="d6261e5e83abf2fb4a581e31272c9409" ns2:_="">
    <xsd:import namespace="8594a0c9-bd85-4771-a223-3d61ab9202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94a0c9-bd85-4771-a223-3d61ab9202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6FF129-7CC9-46DA-9C1E-654995D0B5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3FD693-6665-4F7D-B391-A85863EA67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94a0c9-bd85-4771-a223-3d61ab9202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DBE90C4-762D-40C1-92E6-99F087287DB6}">
  <ds:schemaRefs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8594a0c9-bd85-4771-a223-3d61ab9202c9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3149</TotalTime>
  <Words>5750</Words>
  <Application>Microsoft Office PowerPoint</Application>
  <PresentationFormat>On-screen Show (4:3)</PresentationFormat>
  <Paragraphs>1186</Paragraphs>
  <Slides>126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126</vt:i4>
      </vt:variant>
    </vt:vector>
  </HeadingPairs>
  <TitlesOfParts>
    <vt:vector size="127" baseType="lpstr">
      <vt:lpstr>Theme1</vt:lpstr>
      <vt:lpstr>WEB 2.0 (CSE 2056)</vt:lpstr>
      <vt:lpstr>MODULE 2</vt:lpstr>
      <vt:lpstr>eXtensible Markup Language (XML)</vt:lpstr>
      <vt:lpstr>What is XML?</vt:lpstr>
      <vt:lpstr>XML….</vt:lpstr>
      <vt:lpstr>Comparisons</vt:lpstr>
      <vt:lpstr>Authoring XML Elements</vt:lpstr>
      <vt:lpstr>Authoring XML Elements (cont’d)</vt:lpstr>
      <vt:lpstr>Authoring XML Documents</vt:lpstr>
      <vt:lpstr>XML Data Model: Example</vt:lpstr>
      <vt:lpstr>Authoring XML Documents (cont’d)</vt:lpstr>
      <vt:lpstr>Authoring XML Data Islands</vt:lpstr>
      <vt:lpstr>Authoring XML Data Islands (cont’d)</vt:lpstr>
      <vt:lpstr>Document Type Definitions (DTD)</vt:lpstr>
      <vt:lpstr>DTD (cont’d)</vt:lpstr>
      <vt:lpstr>DTD (cont’d)</vt:lpstr>
      <vt:lpstr>DTD (cont’d)</vt:lpstr>
      <vt:lpstr>XML Query Languages</vt:lpstr>
      <vt:lpstr>A Query Language for  XML: XML-QL</vt:lpstr>
      <vt:lpstr>XML-QL Query: Example 1</vt:lpstr>
      <vt:lpstr>XML-QL Query: Example 2</vt:lpstr>
      <vt:lpstr>Semistructured Data and Mediators</vt:lpstr>
      <vt:lpstr>What is a mediator ?</vt:lpstr>
      <vt:lpstr>Converting Relational Database to XML</vt:lpstr>
      <vt:lpstr>Converting Relational Database to XML (Cont’d)</vt:lpstr>
      <vt:lpstr>Challenges facing XML</vt:lpstr>
      <vt:lpstr>XML</vt:lpstr>
      <vt:lpstr>Introduction</vt:lpstr>
      <vt:lpstr>XML Introduction (Cont.)</vt:lpstr>
      <vt:lpstr>XML: Motivation</vt:lpstr>
      <vt:lpstr>XML Motivation (Cont.)</vt:lpstr>
      <vt:lpstr>Comparison with Relational Data</vt:lpstr>
      <vt:lpstr>Structure of XML Data</vt:lpstr>
      <vt:lpstr>Example of Nested Elements</vt:lpstr>
      <vt:lpstr>Motivation for Nesting</vt:lpstr>
      <vt:lpstr>Structure of XML Data (Cont.)</vt:lpstr>
      <vt:lpstr>Attributes</vt:lpstr>
      <vt:lpstr>Attributes vs. Subelements</vt:lpstr>
      <vt:lpstr>Namespaces</vt:lpstr>
      <vt:lpstr>More on XML Syntax</vt:lpstr>
      <vt:lpstr>XML Document Schema</vt:lpstr>
      <vt:lpstr>Document Type Definition (DTD)</vt:lpstr>
      <vt:lpstr>Element Specification in DTD</vt:lpstr>
      <vt:lpstr>University DTD</vt:lpstr>
      <vt:lpstr>Attribute Specification in DTD</vt:lpstr>
      <vt:lpstr>Slide 46</vt:lpstr>
      <vt:lpstr>IDs and IDREFs</vt:lpstr>
      <vt:lpstr>University DTD with Attributes</vt:lpstr>
      <vt:lpstr>XML data with ID and IDREF attributes</vt:lpstr>
      <vt:lpstr>Limitations of DTDs</vt:lpstr>
      <vt:lpstr>XML Schema</vt:lpstr>
      <vt:lpstr>XML Schema Version of Univ. DTD</vt:lpstr>
      <vt:lpstr>XML Schema Version of Univ. DTD (Cont.)</vt:lpstr>
      <vt:lpstr>More features of XML Schema</vt:lpstr>
      <vt:lpstr>XQuery</vt:lpstr>
      <vt:lpstr>XSLT</vt:lpstr>
      <vt:lpstr>Application Program Interface</vt:lpstr>
      <vt:lpstr>Storage of XML Data</vt:lpstr>
      <vt:lpstr>Storage of XML in Relational Databases</vt:lpstr>
      <vt:lpstr>String Representation</vt:lpstr>
      <vt:lpstr>String Representation (Cont.)</vt:lpstr>
      <vt:lpstr>Tree Representation</vt:lpstr>
      <vt:lpstr>Tree Representation (Cont.)</vt:lpstr>
      <vt:lpstr>Mapping XML Data to Relations</vt:lpstr>
      <vt:lpstr>Storing XML Data in Relational Systems</vt:lpstr>
      <vt:lpstr>SQL/XML</vt:lpstr>
      <vt:lpstr>SQL Extensions</vt:lpstr>
      <vt:lpstr>XML Applications</vt:lpstr>
      <vt:lpstr>Web Services</vt:lpstr>
      <vt:lpstr>What is jQuery?</vt:lpstr>
      <vt:lpstr>Why learn jQuery?</vt:lpstr>
      <vt:lpstr>Example: Show/Hide Button</vt:lpstr>
      <vt:lpstr>window.onload</vt:lpstr>
      <vt:lpstr>Aspects of the DOM and jQuery</vt:lpstr>
      <vt:lpstr>The DOM tree</vt:lpstr>
      <vt:lpstr>Selecting groups of DOM objects</vt:lpstr>
      <vt:lpstr>jQuery node identification</vt:lpstr>
      <vt:lpstr>jQuery Selectors</vt:lpstr>
      <vt:lpstr>jQuery / DOM comparison</vt:lpstr>
      <vt:lpstr>Exercise</vt:lpstr>
      <vt:lpstr>jQuery terminology</vt:lpstr>
      <vt:lpstr>The jQuery object </vt:lpstr>
      <vt:lpstr>Using $ as a wrapper</vt:lpstr>
      <vt:lpstr>DOM context identification</vt:lpstr>
      <vt:lpstr>find / context parameter</vt:lpstr>
      <vt:lpstr>Types of DOM nodes</vt:lpstr>
      <vt:lpstr>Traversing the DOM tree</vt:lpstr>
      <vt:lpstr>DOM tree traversal example</vt:lpstr>
      <vt:lpstr>Elements vs text nodes</vt:lpstr>
      <vt:lpstr>jQuery traversal methods</vt:lpstr>
      <vt:lpstr>jQuery tutorials</vt:lpstr>
      <vt:lpstr> jQuery Example  </vt:lpstr>
      <vt:lpstr>Slide 93</vt:lpstr>
      <vt:lpstr>Slide 94</vt:lpstr>
      <vt:lpstr>Slide 95</vt:lpstr>
      <vt:lpstr>Slide 96</vt:lpstr>
      <vt:lpstr>Angular JS</vt:lpstr>
      <vt:lpstr>What is AngularJS</vt:lpstr>
      <vt:lpstr>Why AngularJS</vt:lpstr>
      <vt:lpstr>jQuery</vt:lpstr>
      <vt:lpstr>Other Javascript MV* Frameworks</vt:lpstr>
      <vt:lpstr>Features of AngularJS</vt:lpstr>
      <vt:lpstr>Data Binding</vt:lpstr>
      <vt:lpstr>MVC</vt:lpstr>
      <vt:lpstr>MVC</vt:lpstr>
      <vt:lpstr>MVC</vt:lpstr>
      <vt:lpstr>Hello HTML</vt:lpstr>
      <vt:lpstr>Hello Javascript</vt:lpstr>
      <vt:lpstr>Hello JQuery</vt:lpstr>
      <vt:lpstr>Hello AngularJS</vt:lpstr>
      <vt:lpstr>DEMONSTRATION!!!!!</vt:lpstr>
      <vt:lpstr>App Skeleton</vt:lpstr>
      <vt:lpstr>Final View (Championship Table)</vt:lpstr>
      <vt:lpstr>Sample Angular Powered View</vt:lpstr>
      <vt:lpstr>Expressions</vt:lpstr>
      <vt:lpstr>Directives</vt:lpstr>
      <vt:lpstr>Directives as Components</vt:lpstr>
      <vt:lpstr>Adding Controllers</vt:lpstr>
      <vt:lpstr>App.js</vt:lpstr>
      <vt:lpstr>Index.html</vt:lpstr>
      <vt:lpstr>Loading data from the server(services.js)</vt:lpstr>
      <vt:lpstr>Modified controller.js</vt:lpstr>
      <vt:lpstr>Routes</vt:lpstr>
      <vt:lpstr>Partial views</vt:lpstr>
      <vt:lpstr>Advanced AngularJS Concept</vt:lpstr>
      <vt:lpstr>Useful Links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Windows User</cp:lastModifiedBy>
  <cp:revision>162</cp:revision>
  <dcterms:created xsi:type="dcterms:W3CDTF">2016-07-09T03:52:32Z</dcterms:created>
  <dcterms:modified xsi:type="dcterms:W3CDTF">2023-04-05T16:26:45Z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0x0101006D52B5B6FAA35F45AAAA0A14693F6CDD</vt:lpwstr>
  </property>
</Properties>
</file>