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F509BE0-882E-4408-A2C9-83E4D7F683D1}"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0FBAFB-4990-4867-AE06-97CD29F9E30C}" type="slidenum">
              <a:rPr lang="en-IN" smtClean="0"/>
              <a:t>‹#›</a:t>
            </a:fld>
            <a:endParaRPr lang="en-IN"/>
          </a:p>
        </p:txBody>
      </p:sp>
    </p:spTree>
    <p:extLst>
      <p:ext uri="{BB962C8B-B14F-4D97-AF65-F5344CB8AC3E}">
        <p14:creationId xmlns:p14="http://schemas.microsoft.com/office/powerpoint/2010/main" val="877362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F509BE0-882E-4408-A2C9-83E4D7F683D1}"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0FBAFB-4990-4867-AE06-97CD29F9E30C}" type="slidenum">
              <a:rPr lang="en-IN" smtClean="0"/>
              <a:t>‹#›</a:t>
            </a:fld>
            <a:endParaRPr lang="en-IN"/>
          </a:p>
        </p:txBody>
      </p:sp>
    </p:spTree>
    <p:extLst>
      <p:ext uri="{BB962C8B-B14F-4D97-AF65-F5344CB8AC3E}">
        <p14:creationId xmlns:p14="http://schemas.microsoft.com/office/powerpoint/2010/main" val="2071043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F509BE0-882E-4408-A2C9-83E4D7F683D1}"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0FBAFB-4990-4867-AE06-97CD29F9E30C}" type="slidenum">
              <a:rPr lang="en-IN" smtClean="0"/>
              <a:t>‹#›</a:t>
            </a:fld>
            <a:endParaRPr lang="en-IN"/>
          </a:p>
        </p:txBody>
      </p:sp>
    </p:spTree>
    <p:extLst>
      <p:ext uri="{BB962C8B-B14F-4D97-AF65-F5344CB8AC3E}">
        <p14:creationId xmlns:p14="http://schemas.microsoft.com/office/powerpoint/2010/main" val="2362091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F509BE0-882E-4408-A2C9-83E4D7F683D1}"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0FBAFB-4990-4867-AE06-97CD29F9E30C}" type="slidenum">
              <a:rPr lang="en-IN" smtClean="0"/>
              <a:t>‹#›</a:t>
            </a:fld>
            <a:endParaRPr lang="en-IN"/>
          </a:p>
        </p:txBody>
      </p:sp>
    </p:spTree>
    <p:extLst>
      <p:ext uri="{BB962C8B-B14F-4D97-AF65-F5344CB8AC3E}">
        <p14:creationId xmlns:p14="http://schemas.microsoft.com/office/powerpoint/2010/main" val="3225396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509BE0-882E-4408-A2C9-83E4D7F683D1}"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0FBAFB-4990-4867-AE06-97CD29F9E30C}" type="slidenum">
              <a:rPr lang="en-IN" smtClean="0"/>
              <a:t>‹#›</a:t>
            </a:fld>
            <a:endParaRPr lang="en-IN"/>
          </a:p>
        </p:txBody>
      </p:sp>
    </p:spTree>
    <p:extLst>
      <p:ext uri="{BB962C8B-B14F-4D97-AF65-F5344CB8AC3E}">
        <p14:creationId xmlns:p14="http://schemas.microsoft.com/office/powerpoint/2010/main" val="934057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F509BE0-882E-4408-A2C9-83E4D7F683D1}" type="datetimeFigureOut">
              <a:rPr lang="en-IN" smtClean="0"/>
              <a:t>06-06-2023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0FBAFB-4990-4867-AE06-97CD29F9E30C}" type="slidenum">
              <a:rPr lang="en-IN" smtClean="0"/>
              <a:t>‹#›</a:t>
            </a:fld>
            <a:endParaRPr lang="en-IN"/>
          </a:p>
        </p:txBody>
      </p:sp>
    </p:spTree>
    <p:extLst>
      <p:ext uri="{BB962C8B-B14F-4D97-AF65-F5344CB8AC3E}">
        <p14:creationId xmlns:p14="http://schemas.microsoft.com/office/powerpoint/2010/main" val="235622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F509BE0-882E-4408-A2C9-83E4D7F683D1}" type="datetimeFigureOut">
              <a:rPr lang="en-IN" smtClean="0"/>
              <a:t>06-06-2023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0FBAFB-4990-4867-AE06-97CD29F9E30C}" type="slidenum">
              <a:rPr lang="en-IN" smtClean="0"/>
              <a:t>‹#›</a:t>
            </a:fld>
            <a:endParaRPr lang="en-IN"/>
          </a:p>
        </p:txBody>
      </p:sp>
    </p:spTree>
    <p:extLst>
      <p:ext uri="{BB962C8B-B14F-4D97-AF65-F5344CB8AC3E}">
        <p14:creationId xmlns:p14="http://schemas.microsoft.com/office/powerpoint/2010/main" val="1646637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F509BE0-882E-4408-A2C9-83E4D7F683D1}" type="datetimeFigureOut">
              <a:rPr lang="en-IN" smtClean="0"/>
              <a:t>06-06-2023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0FBAFB-4990-4867-AE06-97CD29F9E30C}" type="slidenum">
              <a:rPr lang="en-IN" smtClean="0"/>
              <a:t>‹#›</a:t>
            </a:fld>
            <a:endParaRPr lang="en-IN"/>
          </a:p>
        </p:txBody>
      </p:sp>
    </p:spTree>
    <p:extLst>
      <p:ext uri="{BB962C8B-B14F-4D97-AF65-F5344CB8AC3E}">
        <p14:creationId xmlns:p14="http://schemas.microsoft.com/office/powerpoint/2010/main" val="1017597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509BE0-882E-4408-A2C9-83E4D7F683D1}" type="datetimeFigureOut">
              <a:rPr lang="en-IN" smtClean="0"/>
              <a:t>06-06-2023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0FBAFB-4990-4867-AE06-97CD29F9E30C}" type="slidenum">
              <a:rPr lang="en-IN" smtClean="0"/>
              <a:t>‹#›</a:t>
            </a:fld>
            <a:endParaRPr lang="en-IN"/>
          </a:p>
        </p:txBody>
      </p:sp>
    </p:spTree>
    <p:extLst>
      <p:ext uri="{BB962C8B-B14F-4D97-AF65-F5344CB8AC3E}">
        <p14:creationId xmlns:p14="http://schemas.microsoft.com/office/powerpoint/2010/main" val="59983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509BE0-882E-4408-A2C9-83E4D7F683D1}" type="datetimeFigureOut">
              <a:rPr lang="en-IN" smtClean="0"/>
              <a:t>06-06-2023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0FBAFB-4990-4867-AE06-97CD29F9E30C}" type="slidenum">
              <a:rPr lang="en-IN" smtClean="0"/>
              <a:t>‹#›</a:t>
            </a:fld>
            <a:endParaRPr lang="en-IN"/>
          </a:p>
        </p:txBody>
      </p:sp>
    </p:spTree>
    <p:extLst>
      <p:ext uri="{BB962C8B-B14F-4D97-AF65-F5344CB8AC3E}">
        <p14:creationId xmlns:p14="http://schemas.microsoft.com/office/powerpoint/2010/main" val="747401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509BE0-882E-4408-A2C9-83E4D7F683D1}" type="datetimeFigureOut">
              <a:rPr lang="en-IN" smtClean="0"/>
              <a:t>06-06-2023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0FBAFB-4990-4867-AE06-97CD29F9E30C}" type="slidenum">
              <a:rPr lang="en-IN" smtClean="0"/>
              <a:t>‹#›</a:t>
            </a:fld>
            <a:endParaRPr lang="en-IN"/>
          </a:p>
        </p:txBody>
      </p:sp>
    </p:spTree>
    <p:extLst>
      <p:ext uri="{BB962C8B-B14F-4D97-AF65-F5344CB8AC3E}">
        <p14:creationId xmlns:p14="http://schemas.microsoft.com/office/powerpoint/2010/main" val="3363229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09BE0-882E-4408-A2C9-83E4D7F683D1}" type="datetimeFigureOut">
              <a:rPr lang="en-IN" smtClean="0"/>
              <a:t>06-06-2023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0FBAFB-4990-4867-AE06-97CD29F9E30C}" type="slidenum">
              <a:rPr lang="en-IN" smtClean="0"/>
              <a:t>‹#›</a:t>
            </a:fld>
            <a:endParaRPr lang="en-IN"/>
          </a:p>
        </p:txBody>
      </p:sp>
    </p:spTree>
    <p:extLst>
      <p:ext uri="{BB962C8B-B14F-4D97-AF65-F5344CB8AC3E}">
        <p14:creationId xmlns:p14="http://schemas.microsoft.com/office/powerpoint/2010/main" val="2839765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adobe.com/2006/mx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www.adobe.com/2006/mx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1673"/>
            <a:ext cx="9144000" cy="2424545"/>
          </a:xfrm>
        </p:spPr>
        <p:txBody>
          <a:bodyPr>
            <a:normAutofit/>
          </a:bodyPr>
          <a:lstStyle/>
          <a:p>
            <a:r>
              <a:rPr lang="en-US" b="1" dirty="0" smtClean="0"/>
              <a:t> </a:t>
            </a:r>
            <a:r>
              <a:rPr lang="en-IN" dirty="0" smtClean="0"/>
              <a:t/>
            </a:r>
            <a:br>
              <a:rPr lang="en-IN" dirty="0" smtClean="0"/>
            </a:br>
            <a:endParaRPr lang="en-IN" dirty="0"/>
          </a:p>
        </p:txBody>
      </p:sp>
      <p:sp>
        <p:nvSpPr>
          <p:cNvPr id="3" name="Subtitle 2"/>
          <p:cNvSpPr>
            <a:spLocks noGrp="1"/>
          </p:cNvSpPr>
          <p:nvPr>
            <p:ph type="subTitle" idx="1"/>
          </p:nvPr>
        </p:nvSpPr>
        <p:spPr>
          <a:xfrm>
            <a:off x="1524000" y="1302327"/>
            <a:ext cx="9144000" cy="3955473"/>
          </a:xfrm>
        </p:spPr>
        <p:txBody>
          <a:bodyPr>
            <a:normAutofit/>
          </a:bodyPr>
          <a:lstStyle/>
          <a:p>
            <a:r>
              <a:rPr lang="en-GB" dirty="0" smtClean="0"/>
              <a:t>MODULE 3</a:t>
            </a:r>
          </a:p>
          <a:p>
            <a:pPr algn="just"/>
            <a:r>
              <a:rPr lang="en-US" dirty="0">
                <a:solidFill>
                  <a:srgbClr val="000000"/>
                </a:solidFill>
                <a:latin typeface="Times New Roman" panose="02020603050405020304" pitchFamily="18" charset="0"/>
                <a:ea typeface="Arial Unicode MS"/>
              </a:rPr>
              <a:t>Overview of Flex architecture: Facebook, Angular JS example, Differences between HTML and Flex applications, Angular JS example, Flex example, Understanding ActionScript, Flex example, differentiating between Flash player and Framework, Flex example, Understanding UI Components, Model View Controller</a:t>
            </a:r>
            <a:endParaRPr lang="en-IN" dirty="0">
              <a:latin typeface="Times New Roman" panose="02020603050405020304" pitchFamily="18" charset="0"/>
              <a:ea typeface="Times New Roman" panose="02020603050405020304" pitchFamily="18" charset="0"/>
            </a:endParaRPr>
          </a:p>
          <a:p>
            <a:pPr algn="just"/>
            <a:endParaRPr lang="en-GB" dirty="0" smtClean="0"/>
          </a:p>
          <a:p>
            <a:endParaRPr lang="en-IN" dirty="0"/>
          </a:p>
        </p:txBody>
      </p:sp>
    </p:spTree>
    <p:extLst>
      <p:ext uri="{BB962C8B-B14F-4D97-AF65-F5344CB8AC3E}">
        <p14:creationId xmlns:p14="http://schemas.microsoft.com/office/powerpoint/2010/main" val="790846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lvl="0"/>
            <a:r>
              <a:rPr lang="en-US" dirty="0"/>
              <a:t>Flash Player does not how to interpret MXML or </a:t>
            </a:r>
            <a:r>
              <a:rPr lang="en-US" dirty="0" err="1"/>
              <a:t>uncompiled</a:t>
            </a:r>
            <a:r>
              <a:rPr lang="en-US" dirty="0"/>
              <a:t> Action script class files.</a:t>
            </a:r>
            <a:endParaRPr lang="en-IN" dirty="0"/>
          </a:p>
          <a:p>
            <a:pPr lvl="0"/>
            <a:r>
              <a:rPr lang="en-US" dirty="0"/>
              <a:t>It is necessary to compile the source code files to the .</a:t>
            </a:r>
            <a:r>
              <a:rPr lang="en-US" dirty="0" err="1"/>
              <a:t>swf</a:t>
            </a:r>
            <a:r>
              <a:rPr lang="en-US" dirty="0"/>
              <a:t> format, which flash player can interpret. A typical Flex application compiles to just one .</a:t>
            </a:r>
            <a:r>
              <a:rPr lang="en-US" dirty="0" err="1"/>
              <a:t>swf</a:t>
            </a:r>
            <a:r>
              <a:rPr lang="en-US" dirty="0"/>
              <a:t> file. Deploy this</a:t>
            </a:r>
            <a:endParaRPr lang="en-IN" dirty="0"/>
          </a:p>
          <a:p>
            <a:r>
              <a:rPr lang="en-US" dirty="0"/>
              <a:t>.</a:t>
            </a:r>
            <a:r>
              <a:rPr lang="en-US" dirty="0" err="1"/>
              <a:t>swf</a:t>
            </a:r>
            <a:r>
              <a:rPr lang="en-US" dirty="0"/>
              <a:t> file to server and when a requested, it plays back in flash player. Assets can be embedded within a .</a:t>
            </a:r>
            <a:r>
              <a:rPr lang="en-US" dirty="0" err="1"/>
              <a:t>swf</a:t>
            </a:r>
            <a:r>
              <a:rPr lang="en-US" dirty="0"/>
              <a:t> file or they can be loaded at runtime.</a:t>
            </a:r>
            <a:endParaRPr lang="en-IN" dirty="0"/>
          </a:p>
          <a:p>
            <a:pPr lvl="0"/>
            <a:r>
              <a:rPr lang="en-US" dirty="0"/>
              <a:t>Embedding makes less streamlined downloading experience and less dynamic app.</a:t>
            </a:r>
            <a:endParaRPr lang="en-IN" dirty="0"/>
          </a:p>
          <a:p>
            <a:pPr lvl="0"/>
            <a:r>
              <a:rPr lang="en-US" dirty="0"/>
              <a:t>The assets are loaded into flash player when requested by </a:t>
            </a:r>
            <a:r>
              <a:rPr lang="en-US" dirty="0" smtClean="0"/>
              <a:t>the</a:t>
            </a:r>
            <a:r>
              <a:rPr lang="en-IN" dirty="0"/>
              <a:t> </a:t>
            </a:r>
            <a:r>
              <a:rPr lang="en-US" dirty="0" smtClean="0"/>
              <a:t>.</a:t>
            </a:r>
            <a:r>
              <a:rPr lang="en-US" dirty="0" err="1" smtClean="0"/>
              <a:t>swf</a:t>
            </a:r>
            <a:r>
              <a:rPr lang="en-US" dirty="0" smtClean="0"/>
              <a:t> at runtime.</a:t>
            </a:r>
            <a:endParaRPr lang="en-IN" dirty="0" smtClean="0"/>
          </a:p>
          <a:p>
            <a:pPr lvl="0"/>
            <a:r>
              <a:rPr lang="en-US" dirty="0" smtClean="0"/>
              <a:t>In </a:t>
            </a:r>
            <a:r>
              <a:rPr lang="en-US" dirty="0"/>
              <a:t>this case asset file must be deployed to a valid URL</a:t>
            </a:r>
            <a:r>
              <a:rPr lang="en-US" dirty="0" smtClean="0"/>
              <a:t>.</a:t>
            </a:r>
            <a:endParaRPr lang="en-IN" dirty="0"/>
          </a:p>
          <a:p>
            <a:pPr marL="0" indent="0">
              <a:buNone/>
            </a:pPr>
            <a:endParaRPr lang="en-IN" dirty="0"/>
          </a:p>
        </p:txBody>
      </p:sp>
    </p:spTree>
    <p:extLst>
      <p:ext uri="{BB962C8B-B14F-4D97-AF65-F5344CB8AC3E}">
        <p14:creationId xmlns:p14="http://schemas.microsoft.com/office/powerpoint/2010/main" val="2643511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GB" dirty="0" smtClean="0"/>
              <a:t>Understanding Flex and Flash authoring</a:t>
            </a:r>
          </a:p>
          <a:p>
            <a:endParaRPr lang="en-GB" dirty="0" smtClean="0"/>
          </a:p>
          <a:p>
            <a:pPr marL="0" indent="0">
              <a:buNone/>
            </a:pPr>
            <a:r>
              <a:rPr lang="en-GB" dirty="0" smtClean="0"/>
              <a:t>•	Flex Authoring is a traditional tool for creating content for Flash Player. Flash Authoring is a product that was first created in 1996 as a vector animation tool primarily aimed at creating animation content for the web.</a:t>
            </a:r>
          </a:p>
          <a:p>
            <a:pPr marL="0" indent="0">
              <a:buNone/>
            </a:pPr>
            <a:r>
              <a:rPr lang="en-GB" dirty="0" smtClean="0"/>
              <a:t>•		While flash authoring is a fantastic tool for creating animations, it is not the ideal tool for creating </a:t>
            </a:r>
            <a:r>
              <a:rPr lang="en-GB" dirty="0" err="1" smtClean="0"/>
              <a:t>applications.The</a:t>
            </a:r>
            <a:r>
              <a:rPr lang="en-GB" dirty="0" smtClean="0"/>
              <a:t> metaphors that Flash Authoring uses at its core are simply not applicable to app development.</a:t>
            </a:r>
          </a:p>
          <a:p>
            <a:pPr marL="0" indent="0">
              <a:buNone/>
            </a:pPr>
            <a:r>
              <a:rPr lang="en-GB" dirty="0" smtClean="0"/>
              <a:t>•	Flex 2 is a product aimed primarily at creating </a:t>
            </a:r>
            <a:r>
              <a:rPr lang="en-GB" dirty="0" err="1" smtClean="0"/>
              <a:t>app.Both</a:t>
            </a:r>
            <a:r>
              <a:rPr lang="en-GB" dirty="0" smtClean="0"/>
              <a:t> Flex and Flash authoring allow you to create .</a:t>
            </a:r>
            <a:r>
              <a:rPr lang="en-GB" dirty="0" err="1" smtClean="0"/>
              <a:t>swf</a:t>
            </a:r>
            <a:r>
              <a:rPr lang="en-GB" dirty="0" smtClean="0"/>
              <a:t> content that runs in Flash player.</a:t>
            </a:r>
          </a:p>
          <a:p>
            <a:pPr marL="0" indent="0">
              <a:buNone/>
            </a:pPr>
            <a:r>
              <a:rPr lang="en-GB" dirty="0" smtClean="0"/>
              <a:t>•	In theory we can achieve the same things using both products. Flash authoring allows to create timeline-based </a:t>
            </a:r>
            <a:r>
              <a:rPr lang="en-GB" dirty="0" err="1" smtClean="0"/>
              <a:t>animations.Flex</a:t>
            </a:r>
            <a:r>
              <a:rPr lang="en-GB" dirty="0" smtClean="0"/>
              <a:t> allows to much more rapidly assemble screens of content with transitions and data communication </a:t>
            </a:r>
            <a:r>
              <a:rPr lang="en-GB" dirty="0" err="1" smtClean="0"/>
              <a:t>behaviors</a:t>
            </a:r>
            <a:endParaRPr lang="en-GB" dirty="0" smtClean="0"/>
          </a:p>
          <a:p>
            <a:endParaRPr lang="en-IN" dirty="0"/>
          </a:p>
        </p:txBody>
      </p:sp>
    </p:spTree>
    <p:extLst>
      <p:ext uri="{BB962C8B-B14F-4D97-AF65-F5344CB8AC3E}">
        <p14:creationId xmlns:p14="http://schemas.microsoft.com/office/powerpoint/2010/main" val="9515054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GB" dirty="0" smtClean="0"/>
              <a:t>MXML language, a simple example</a:t>
            </a:r>
          </a:p>
          <a:p>
            <a:endParaRPr lang="en-GB" dirty="0" smtClean="0"/>
          </a:p>
          <a:p>
            <a:pPr marL="0" indent="0" algn="just">
              <a:buNone/>
            </a:pPr>
            <a:r>
              <a:rPr lang="en-GB" dirty="0" smtClean="0"/>
              <a:t>•	The structure of MXML is similar to XML and HTML.</a:t>
            </a:r>
          </a:p>
          <a:p>
            <a:pPr marL="0" indent="0" algn="just">
              <a:buNone/>
            </a:pPr>
            <a:r>
              <a:rPr lang="en-GB" dirty="0" smtClean="0"/>
              <a:t>•	MXML is a </a:t>
            </a:r>
            <a:r>
              <a:rPr lang="en-GB" dirty="0" err="1" smtClean="0"/>
              <a:t>Markup</a:t>
            </a:r>
            <a:r>
              <a:rPr lang="en-GB" dirty="0" smtClean="0"/>
              <a:t> language used to create the user interface and to view portions of Flex Applications.</a:t>
            </a:r>
          </a:p>
          <a:p>
            <a:pPr marL="0" indent="0" algn="just">
              <a:buNone/>
            </a:pPr>
            <a:r>
              <a:rPr lang="en-GB" dirty="0" smtClean="0"/>
              <a:t>•	It uses tags to create components such as user interface controls (buttons, menus, etc.), and to specify how those components interact with one another and with the rest of the application.</a:t>
            </a:r>
          </a:p>
          <a:p>
            <a:pPr marL="0" indent="0" algn="just">
              <a:buNone/>
            </a:pPr>
            <a:r>
              <a:rPr lang="en-GB" dirty="0" smtClean="0"/>
              <a:t>•	All MXML must appear within MXML documents, which are plain text </a:t>
            </a:r>
            <a:r>
              <a:rPr lang="en-GB" dirty="0" err="1" smtClean="0"/>
              <a:t>documents.We</a:t>
            </a:r>
            <a:r>
              <a:rPr lang="en-GB" dirty="0" smtClean="0"/>
              <a:t> can use text editor to code MXML or Flex builder. It is stored as extension .</a:t>
            </a:r>
            <a:r>
              <a:rPr lang="en-GB" dirty="0" err="1" smtClean="0"/>
              <a:t>mxml</a:t>
            </a:r>
            <a:r>
              <a:rPr lang="en-GB" dirty="0" smtClean="0"/>
              <a:t>.</a:t>
            </a:r>
          </a:p>
          <a:p>
            <a:pPr marL="0" indent="0" algn="just">
              <a:buNone/>
            </a:pPr>
            <a:r>
              <a:rPr lang="en-GB" dirty="0" smtClean="0"/>
              <a:t>•	Structure:</a:t>
            </a:r>
          </a:p>
          <a:p>
            <a:endParaRPr lang="en-IN" dirty="0"/>
          </a:p>
        </p:txBody>
      </p:sp>
    </p:spTree>
    <p:extLst>
      <p:ext uri="{BB962C8B-B14F-4D97-AF65-F5344CB8AC3E}">
        <p14:creationId xmlns:p14="http://schemas.microsoft.com/office/powerpoint/2010/main" val="42044259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GB" dirty="0" smtClean="0"/>
              <a:t>&lt;?xml version="1.0" encoding="utf-8"?&gt;</a:t>
            </a:r>
          </a:p>
          <a:p>
            <a:r>
              <a:rPr lang="en-GB" dirty="0" smtClean="0"/>
              <a:t>&lt;</a:t>
            </a:r>
            <a:r>
              <a:rPr lang="en-GB" dirty="0" err="1" smtClean="0"/>
              <a:t>mx:Application</a:t>
            </a:r>
            <a:r>
              <a:rPr lang="en-GB" dirty="0" smtClean="0"/>
              <a:t> </a:t>
            </a:r>
            <a:r>
              <a:rPr lang="en-GB" dirty="0" err="1" smtClean="0"/>
              <a:t>xmlns:mx</a:t>
            </a:r>
            <a:r>
              <a:rPr lang="en-GB" dirty="0" smtClean="0"/>
              <a:t>="http://www.adobe.com/2006/mxml" layout="absolute"&gt;</a:t>
            </a:r>
          </a:p>
          <a:p>
            <a:r>
              <a:rPr lang="en-GB" dirty="0" smtClean="0"/>
              <a:t>&lt;</a:t>
            </a:r>
            <a:r>
              <a:rPr lang="en-GB" dirty="0" err="1" smtClean="0"/>
              <a:t>mx:Button</a:t>
            </a:r>
            <a:r>
              <a:rPr lang="en-GB" dirty="0" smtClean="0"/>
              <a:t> label="Example Button"&gt;&lt;/</a:t>
            </a:r>
            <a:r>
              <a:rPr lang="en-GB" dirty="0" err="1" smtClean="0"/>
              <a:t>mx:Button</a:t>
            </a:r>
            <a:r>
              <a:rPr lang="en-GB" dirty="0" smtClean="0"/>
              <a:t>&gt;</a:t>
            </a:r>
          </a:p>
          <a:p>
            <a:r>
              <a:rPr lang="en-GB" dirty="0" smtClean="0"/>
              <a:t>&lt;/</a:t>
            </a:r>
            <a:r>
              <a:rPr lang="en-GB" dirty="0" err="1" smtClean="0"/>
              <a:t>mx:Application</a:t>
            </a:r>
            <a:r>
              <a:rPr lang="en-GB" dirty="0" smtClean="0"/>
              <a:t>&gt; Or</a:t>
            </a:r>
          </a:p>
          <a:p>
            <a:r>
              <a:rPr lang="en-GB" dirty="0" smtClean="0"/>
              <a:t>&lt;?xml version="1.0" encoding="utf-8"?&gt;</a:t>
            </a:r>
          </a:p>
          <a:p>
            <a:r>
              <a:rPr lang="en-GB" dirty="0" smtClean="0"/>
              <a:t>&lt;</a:t>
            </a:r>
            <a:r>
              <a:rPr lang="en-GB" dirty="0" err="1" smtClean="0"/>
              <a:t>mx:Application</a:t>
            </a:r>
            <a:r>
              <a:rPr lang="en-GB" dirty="0" smtClean="0"/>
              <a:t> </a:t>
            </a:r>
            <a:r>
              <a:rPr lang="en-GB" dirty="0" err="1" smtClean="0"/>
              <a:t>xmlns:mx</a:t>
            </a:r>
            <a:r>
              <a:rPr lang="en-GB" dirty="0" smtClean="0"/>
              <a:t>="http://www.adobe.com/2006/mxml" layout="absolute"&gt;</a:t>
            </a:r>
          </a:p>
          <a:p>
            <a:r>
              <a:rPr lang="en-GB" dirty="0" smtClean="0"/>
              <a:t>&lt;</a:t>
            </a:r>
            <a:r>
              <a:rPr lang="en-GB" dirty="0" err="1" smtClean="0"/>
              <a:t>mx:Button</a:t>
            </a:r>
            <a:r>
              <a:rPr lang="en-GB" dirty="0" smtClean="0"/>
              <a:t> label="Example Button" /&gt;</a:t>
            </a:r>
          </a:p>
          <a:p>
            <a:endParaRPr lang="en-GB" dirty="0" smtClean="0"/>
          </a:p>
          <a:p>
            <a:r>
              <a:rPr lang="en-GB" dirty="0" smtClean="0"/>
              <a:t>&lt;/</a:t>
            </a:r>
            <a:r>
              <a:rPr lang="en-GB" dirty="0" err="1" smtClean="0"/>
              <a:t>mx:Application</a:t>
            </a:r>
            <a:r>
              <a:rPr lang="en-GB" dirty="0" smtClean="0"/>
              <a:t>&gt;</a:t>
            </a:r>
          </a:p>
          <a:p>
            <a:pPr marL="0" indent="0">
              <a:buNone/>
            </a:pPr>
            <a:endParaRPr lang="en-GB" dirty="0" smtClean="0"/>
          </a:p>
          <a:p>
            <a:endParaRPr lang="en-IN" dirty="0"/>
          </a:p>
        </p:txBody>
      </p:sp>
    </p:spTree>
    <p:extLst>
      <p:ext uri="{BB962C8B-B14F-4D97-AF65-F5344CB8AC3E}">
        <p14:creationId xmlns:p14="http://schemas.microsoft.com/office/powerpoint/2010/main" val="31471950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Framework fundamentals</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endParaRPr lang="en-IN"/>
          </a:p>
          <a:p>
            <a:endParaRPr lang="en-IN" dirty="0"/>
          </a:p>
        </p:txBody>
      </p:sp>
      <p:pic>
        <p:nvPicPr>
          <p:cNvPr id="4" name="Picture 3"/>
          <p:cNvPicPr>
            <a:picLocks noChangeAspect="1"/>
          </p:cNvPicPr>
          <p:nvPr/>
        </p:nvPicPr>
        <p:blipFill>
          <a:blip r:embed="rId2"/>
          <a:stretch>
            <a:fillRect/>
          </a:stretch>
        </p:blipFill>
        <p:spPr>
          <a:xfrm>
            <a:off x="1163782" y="1360716"/>
            <a:ext cx="9850582" cy="4816247"/>
          </a:xfrm>
          <a:prstGeom prst="rect">
            <a:avLst/>
          </a:prstGeom>
        </p:spPr>
      </p:pic>
    </p:spTree>
    <p:extLst>
      <p:ext uri="{BB962C8B-B14F-4D97-AF65-F5344CB8AC3E}">
        <p14:creationId xmlns:p14="http://schemas.microsoft.com/office/powerpoint/2010/main" val="38313085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Understanding application life cycle</a:t>
            </a:r>
            <a:endParaRPr lang="en-IN" b="1" dirty="0"/>
          </a:p>
          <a:p>
            <a:pPr marL="0" indent="0">
              <a:buNone/>
            </a:pPr>
            <a:endParaRPr lang="en-IN" dirty="0"/>
          </a:p>
          <a:p>
            <a:r>
              <a:rPr lang="en-US" dirty="0"/>
              <a:t>The following flow diagram represents the process that is abstracted within the Flex framework when the </a:t>
            </a:r>
            <a:r>
              <a:rPr lang="en-US" dirty="0" err="1"/>
              <a:t>addChild</a:t>
            </a:r>
            <a:r>
              <a:rPr lang="en-US" dirty="0"/>
              <a:t>() command is made to create and make a visual component visible on the stage, or when the properties of the component and/or it parent</a:t>
            </a:r>
            <a:endParaRPr lang="en-IN" dirty="0"/>
          </a:p>
          <a:p>
            <a:pPr marL="0" indent="0">
              <a:buNone/>
            </a:pPr>
            <a:r>
              <a:rPr lang="en-US" dirty="0"/>
              <a:t/>
            </a:r>
            <a:br>
              <a:rPr lang="en-US" dirty="0"/>
            </a:br>
            <a:endParaRPr lang="en-IN" dirty="0"/>
          </a:p>
        </p:txBody>
      </p:sp>
    </p:spTree>
    <p:extLst>
      <p:ext uri="{BB962C8B-B14F-4D97-AF65-F5344CB8AC3E}">
        <p14:creationId xmlns:p14="http://schemas.microsoft.com/office/powerpoint/2010/main" val="1647813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008909" y="249382"/>
            <a:ext cx="7190509" cy="5927581"/>
          </a:xfrm>
          <a:prstGeom prst="rect">
            <a:avLst/>
          </a:prstGeom>
        </p:spPr>
      </p:pic>
    </p:spTree>
    <p:extLst>
      <p:ext uri="{BB962C8B-B14F-4D97-AF65-F5344CB8AC3E}">
        <p14:creationId xmlns:p14="http://schemas.microsoft.com/office/powerpoint/2010/main" val="42766008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GB" dirty="0" smtClean="0"/>
              <a:t>Differentiating between Flash player and Framework</a:t>
            </a:r>
          </a:p>
          <a:p>
            <a:endParaRPr lang="en-GB" dirty="0" smtClean="0"/>
          </a:p>
          <a:p>
            <a:pPr marL="0" indent="0">
              <a:buNone/>
            </a:pPr>
            <a:r>
              <a:rPr lang="en-GB" dirty="0" smtClean="0"/>
              <a:t>•	Flex provides the ability to create a SWF file (flash player files) that runs on the Adobe Flash Player in any web browser.</a:t>
            </a:r>
          </a:p>
          <a:p>
            <a:pPr marL="0" indent="0">
              <a:buNone/>
            </a:pPr>
            <a:r>
              <a:rPr lang="en-GB" dirty="0" smtClean="0"/>
              <a:t>•	Just like the Flash was created to enable animators and illustrators to provide visually appealing experiences on the web, Flex was design for the same purpose, but Flex is Flash’s “big brother”, it’s the same “technology” but the way applications are built is different and allow much more complicated applications to be built by software engineers instead of animators.</a:t>
            </a:r>
          </a:p>
          <a:p>
            <a:pPr marL="0" indent="0">
              <a:buNone/>
            </a:pPr>
            <a:r>
              <a:rPr lang="en-GB" dirty="0" smtClean="0"/>
              <a:t>•	Flex is not a new language (it does use MXML, but that is converted to </a:t>
            </a:r>
            <a:r>
              <a:rPr lang="en-GB" dirty="0" err="1" smtClean="0"/>
              <a:t>Actionscript</a:t>
            </a:r>
            <a:r>
              <a:rPr lang="en-GB" dirty="0" smtClean="0"/>
              <a:t> and most of the hard work is done in </a:t>
            </a:r>
            <a:r>
              <a:rPr lang="en-GB" dirty="0" err="1" smtClean="0"/>
              <a:t>Actionscript</a:t>
            </a:r>
            <a:r>
              <a:rPr lang="en-GB" dirty="0" smtClean="0"/>
              <a:t>), it uses </a:t>
            </a:r>
            <a:r>
              <a:rPr lang="en-GB" dirty="0" err="1" smtClean="0"/>
              <a:t>Actionscript</a:t>
            </a:r>
            <a:r>
              <a:rPr lang="en-GB" dirty="0" smtClean="0"/>
              <a:t> just like flash does, but it comes with a lot of extra features, to make more intelligent applications.</a:t>
            </a:r>
          </a:p>
          <a:p>
            <a:endParaRPr lang="en-GB" dirty="0" smtClean="0"/>
          </a:p>
          <a:p>
            <a:endParaRPr lang="en-IN" dirty="0"/>
          </a:p>
        </p:txBody>
      </p:sp>
    </p:spTree>
    <p:extLst>
      <p:ext uri="{BB962C8B-B14F-4D97-AF65-F5344CB8AC3E}">
        <p14:creationId xmlns:p14="http://schemas.microsoft.com/office/powerpoint/2010/main" val="37992104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Loading one flex application in to another</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fontScale="77500" lnSpcReduction="20000"/>
          </a:bodyPr>
          <a:lstStyle/>
          <a:p>
            <a:pPr lvl="0"/>
            <a:r>
              <a:rPr lang="en-US" dirty="0" smtClean="0"/>
              <a:t>The </a:t>
            </a:r>
            <a:r>
              <a:rPr lang="en-US" dirty="0" err="1"/>
              <a:t>SWFLoader</a:t>
            </a:r>
            <a:r>
              <a:rPr lang="en-US" dirty="0"/>
              <a:t> control lets you load one Flex application into another Flex application as a SWF file.</a:t>
            </a:r>
            <a:endParaRPr lang="en-IN" dirty="0"/>
          </a:p>
          <a:p>
            <a:pPr lvl="0"/>
            <a:r>
              <a:rPr lang="en-US" dirty="0"/>
              <a:t>It has properties that let you scale its contents. It can also resize itself to fit the size of its contents.</a:t>
            </a:r>
            <a:endParaRPr lang="en-IN" dirty="0"/>
          </a:p>
          <a:p>
            <a:pPr lvl="0"/>
            <a:r>
              <a:rPr lang="en-US" dirty="0"/>
              <a:t>By default, content is scaled to fit the size of the </a:t>
            </a:r>
            <a:r>
              <a:rPr lang="en-US" dirty="0" err="1"/>
              <a:t>SWFLoader</a:t>
            </a:r>
            <a:r>
              <a:rPr lang="en-US" dirty="0"/>
              <a:t> control. The </a:t>
            </a:r>
            <a:r>
              <a:rPr lang="en-US" dirty="0" err="1"/>
              <a:t>SWFLoader</a:t>
            </a:r>
            <a:r>
              <a:rPr lang="en-US" dirty="0"/>
              <a:t> control can also load content on demand programmatically, and monitor the progress of a load operation.</a:t>
            </a:r>
            <a:endParaRPr lang="en-IN" dirty="0"/>
          </a:p>
          <a:p>
            <a:pPr lvl="0"/>
            <a:r>
              <a:rPr lang="en-US" dirty="0"/>
              <a:t>The </a:t>
            </a:r>
            <a:r>
              <a:rPr lang="en-US" dirty="0" err="1"/>
              <a:t>SWFLoader</a:t>
            </a:r>
            <a:r>
              <a:rPr lang="en-US" dirty="0"/>
              <a:t> control also lets you load the contents of a GIF, JPEG, PNG, SVG, or SWF file into your application, where the SWF file does not contain a Flex application, or a </a:t>
            </a:r>
            <a:r>
              <a:rPr lang="en-US" dirty="0" err="1"/>
              <a:t>ByteArray</a:t>
            </a:r>
            <a:r>
              <a:rPr lang="en-US" dirty="0"/>
              <a:t> representing a SWF, GIF, JPEG, or PNG.</a:t>
            </a:r>
            <a:endParaRPr lang="en-IN" dirty="0"/>
          </a:p>
          <a:p>
            <a:pPr lvl="0"/>
            <a:r>
              <a:rPr lang="en-US" dirty="0"/>
              <a:t>Creating a </a:t>
            </a:r>
            <a:r>
              <a:rPr lang="en-US" dirty="0" err="1"/>
              <a:t>SWFLoader</a:t>
            </a:r>
            <a:r>
              <a:rPr lang="en-US" dirty="0"/>
              <a:t> </a:t>
            </a:r>
            <a:r>
              <a:rPr lang="en-US" dirty="0" smtClean="0"/>
              <a:t>control</a:t>
            </a:r>
            <a:endParaRPr lang="en-IN" dirty="0"/>
          </a:p>
          <a:p>
            <a:r>
              <a:rPr lang="en-US" dirty="0" err="1"/>
              <a:t>SWFLoader</a:t>
            </a:r>
            <a:r>
              <a:rPr lang="en-US" dirty="0"/>
              <a:t> control is defined in MXML by using the &lt;</a:t>
            </a:r>
            <a:r>
              <a:rPr lang="en-US" dirty="0" err="1"/>
              <a:t>mx:SWFLoader</a:t>
            </a:r>
            <a:r>
              <a:rPr lang="en-US" dirty="0"/>
              <a:t>&gt; tag, as the following example shows. Specify an id value if you intend to refer to a component elsewhere in your MXML, either in another tag or in an ActionScript block:</a:t>
            </a:r>
            <a:endParaRPr lang="en-IN" dirty="0"/>
          </a:p>
          <a:p>
            <a:endParaRPr lang="en-IN" dirty="0"/>
          </a:p>
        </p:txBody>
      </p:sp>
    </p:spTree>
    <p:extLst>
      <p:ext uri="{BB962C8B-B14F-4D97-AF65-F5344CB8AC3E}">
        <p14:creationId xmlns:p14="http://schemas.microsoft.com/office/powerpoint/2010/main" val="3418097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smtClean="0"/>
              <a:t>&lt;?xml version="1.0"?&gt;</a:t>
            </a:r>
          </a:p>
          <a:p>
            <a:r>
              <a:rPr lang="en-IN" dirty="0" smtClean="0"/>
              <a:t>&lt;!-- controls\</a:t>
            </a:r>
            <a:r>
              <a:rPr lang="en-IN" dirty="0" err="1" smtClean="0"/>
              <a:t>swfloader</a:t>
            </a:r>
            <a:r>
              <a:rPr lang="en-IN" dirty="0" smtClean="0"/>
              <a:t>\</a:t>
            </a:r>
            <a:r>
              <a:rPr lang="en-IN" dirty="0" err="1" smtClean="0"/>
              <a:t>SWFLoaderSimple.mxml</a:t>
            </a:r>
            <a:r>
              <a:rPr lang="en-IN" dirty="0" smtClean="0"/>
              <a:t>--&gt;</a:t>
            </a:r>
          </a:p>
          <a:p>
            <a:r>
              <a:rPr lang="en-IN" dirty="0" smtClean="0"/>
              <a:t>&lt;</a:t>
            </a:r>
            <a:r>
              <a:rPr lang="en-IN" dirty="0" err="1" smtClean="0"/>
              <a:t>mx:Application</a:t>
            </a:r>
            <a:r>
              <a:rPr lang="en-IN" dirty="0" smtClean="0"/>
              <a:t> </a:t>
            </a:r>
            <a:r>
              <a:rPr lang="en-IN" dirty="0" err="1" smtClean="0"/>
              <a:t>xmlns:mx</a:t>
            </a:r>
            <a:r>
              <a:rPr lang="en-IN" dirty="0" smtClean="0"/>
              <a:t>="http://www.adobe.com/2006/mxml"&gt;</a:t>
            </a:r>
          </a:p>
          <a:p>
            <a:endParaRPr lang="en-IN" dirty="0" smtClean="0"/>
          </a:p>
          <a:p>
            <a:r>
              <a:rPr lang="en-IN" dirty="0" smtClean="0"/>
              <a:t>&lt;</a:t>
            </a:r>
            <a:r>
              <a:rPr lang="en-IN" dirty="0" err="1" smtClean="0"/>
              <a:t>mx:SWFLoader</a:t>
            </a:r>
            <a:r>
              <a:rPr lang="en-IN" dirty="0" smtClean="0"/>
              <a:t> id="loader1" source="FlexApp.swf"/&gt;</a:t>
            </a:r>
          </a:p>
          <a:p>
            <a:r>
              <a:rPr lang="en-IN" dirty="0" smtClean="0"/>
              <a:t>&lt;/</a:t>
            </a:r>
            <a:r>
              <a:rPr lang="en-IN" dirty="0" err="1" smtClean="0"/>
              <a:t>mx:Application</a:t>
            </a:r>
            <a:r>
              <a:rPr lang="en-IN" dirty="0" smtClean="0"/>
              <a:t>&gt;</a:t>
            </a:r>
          </a:p>
          <a:p>
            <a:endParaRPr lang="en-IN" dirty="0" smtClean="0"/>
          </a:p>
          <a:p>
            <a:r>
              <a:rPr lang="en-IN" dirty="0" smtClean="0"/>
              <a:t>The </a:t>
            </a:r>
            <a:r>
              <a:rPr lang="en-IN" dirty="0" smtClean="0"/>
              <a:t>following example, in the file </a:t>
            </a:r>
            <a:r>
              <a:rPr lang="en-IN" dirty="0" err="1" smtClean="0"/>
              <a:t>FlexApp.mxml</a:t>
            </a:r>
            <a:r>
              <a:rPr lang="en-IN" dirty="0" smtClean="0"/>
              <a:t>, shows a simple Flex application that defines two Label controls, a variable, and a method to modify the variable:</a:t>
            </a:r>
          </a:p>
          <a:p>
            <a:endParaRPr lang="en-IN" dirty="0" smtClean="0"/>
          </a:p>
          <a:p>
            <a:endParaRPr lang="en-IN" dirty="0"/>
          </a:p>
        </p:txBody>
      </p:sp>
    </p:spTree>
    <p:extLst>
      <p:ext uri="{BB962C8B-B14F-4D97-AF65-F5344CB8AC3E}">
        <p14:creationId xmlns:p14="http://schemas.microsoft.com/office/powerpoint/2010/main" val="1988039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1673"/>
            <a:ext cx="9144000" cy="2424545"/>
          </a:xfrm>
        </p:spPr>
        <p:txBody>
          <a:bodyPr>
            <a:normAutofit fontScale="90000"/>
          </a:bodyPr>
          <a:lstStyle/>
          <a:p>
            <a:r>
              <a:rPr lang="en-US" b="1" dirty="0" smtClean="0"/>
              <a:t>Flash player</a:t>
            </a:r>
            <a:r>
              <a:rPr lang="en-IN" dirty="0" smtClean="0"/>
              <a:t/>
            </a:r>
            <a:br>
              <a:rPr lang="en-IN" dirty="0" smtClean="0"/>
            </a:br>
            <a:r>
              <a:rPr lang="en-US" b="1" dirty="0" smtClean="0"/>
              <a:t> </a:t>
            </a:r>
            <a:r>
              <a:rPr lang="en-IN" dirty="0" smtClean="0"/>
              <a:t/>
            </a:r>
            <a:br>
              <a:rPr lang="en-IN" dirty="0" smtClean="0"/>
            </a:br>
            <a:endParaRPr lang="en-IN" dirty="0"/>
          </a:p>
        </p:txBody>
      </p:sp>
      <p:sp>
        <p:nvSpPr>
          <p:cNvPr id="3" name="Subtitle 2"/>
          <p:cNvSpPr>
            <a:spLocks noGrp="1"/>
          </p:cNvSpPr>
          <p:nvPr>
            <p:ph type="subTitle" idx="1"/>
          </p:nvPr>
        </p:nvSpPr>
        <p:spPr>
          <a:xfrm>
            <a:off x="1524000" y="1302327"/>
            <a:ext cx="9144000" cy="3955473"/>
          </a:xfrm>
        </p:spPr>
        <p:txBody>
          <a:bodyPr>
            <a:normAutofit/>
          </a:bodyPr>
          <a:lstStyle/>
          <a:p>
            <a:pPr lvl="0" algn="just"/>
            <a:r>
              <a:rPr lang="en-US" dirty="0" smtClean="0"/>
              <a:t>Flex </a:t>
            </a:r>
            <a:r>
              <a:rPr lang="en-US" dirty="0"/>
              <a:t>is part of the Adobe Flash Platform, which is a set of technologies with Flash Player at the core.</a:t>
            </a:r>
            <a:endParaRPr lang="en-IN" dirty="0"/>
          </a:p>
          <a:p>
            <a:pPr lvl="0" algn="just"/>
            <a:r>
              <a:rPr lang="en-US" dirty="0"/>
              <a:t>Flex applications are intended to be deployed to Flash Player, meaning </a:t>
            </a:r>
            <a:r>
              <a:rPr lang="en-US" b="1" i="1" dirty="0"/>
              <a:t>Flash Player runs all Flex applications.</a:t>
            </a:r>
            <a:endParaRPr lang="en-IN" dirty="0"/>
          </a:p>
          <a:p>
            <a:pPr lvl="0" algn="just"/>
            <a:r>
              <a:rPr lang="en-US" dirty="0"/>
              <a:t>Flash Player is one of the most ubiquitous pieces of software anywhere. Because all the computers that have internet will be having some version of Flash Player installed and some of the mobile devices being Flash – enabled.</a:t>
            </a:r>
            <a:endParaRPr lang="en-IN" dirty="0"/>
          </a:p>
          <a:p>
            <a:pPr algn="just"/>
            <a:r>
              <a:rPr lang="en-US" dirty="0"/>
              <a:t> </a:t>
            </a:r>
            <a:endParaRPr lang="en-IN" dirty="0"/>
          </a:p>
          <a:p>
            <a:endParaRPr lang="en-IN" dirty="0"/>
          </a:p>
        </p:txBody>
      </p:sp>
    </p:spTree>
    <p:extLst>
      <p:ext uri="{BB962C8B-B14F-4D97-AF65-F5344CB8AC3E}">
        <p14:creationId xmlns:p14="http://schemas.microsoft.com/office/powerpoint/2010/main" val="2535867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&lt;?xml version="1.0"?&gt;</a:t>
            </a:r>
          </a:p>
          <a:p>
            <a:r>
              <a:rPr lang="en-IN" dirty="0" smtClean="0"/>
              <a:t>&lt;!-- controls\</a:t>
            </a:r>
            <a:r>
              <a:rPr lang="en-IN" dirty="0" err="1" smtClean="0"/>
              <a:t>swfloader</a:t>
            </a:r>
            <a:r>
              <a:rPr lang="en-IN" dirty="0" smtClean="0"/>
              <a:t>\</a:t>
            </a:r>
            <a:r>
              <a:rPr lang="en-IN" dirty="0" err="1" smtClean="0"/>
              <a:t>FlexApp.mxml</a:t>
            </a:r>
            <a:r>
              <a:rPr lang="en-IN" dirty="0" smtClean="0"/>
              <a:t> --&gt;</a:t>
            </a:r>
          </a:p>
          <a:p>
            <a:r>
              <a:rPr lang="en-IN" dirty="0" smtClean="0"/>
              <a:t>&lt;</a:t>
            </a:r>
            <a:r>
              <a:rPr lang="en-IN" dirty="0" err="1" smtClean="0"/>
              <a:t>mx:Application</a:t>
            </a:r>
            <a:r>
              <a:rPr lang="en-IN" dirty="0" smtClean="0"/>
              <a:t> </a:t>
            </a:r>
            <a:r>
              <a:rPr lang="en-IN" dirty="0" err="1" smtClean="0"/>
              <a:t>xmlns:mx</a:t>
            </a:r>
            <a:r>
              <a:rPr lang="en-IN" dirty="0" smtClean="0"/>
              <a:t>="http://www.adobe.com/2006/mxml" height="200" width="200"&gt;</a:t>
            </a:r>
          </a:p>
          <a:p>
            <a:r>
              <a:rPr lang="en-IN" dirty="0" smtClean="0"/>
              <a:t>&lt;</a:t>
            </a:r>
            <a:r>
              <a:rPr lang="en-IN" dirty="0" err="1" smtClean="0"/>
              <a:t>mx:Script</a:t>
            </a:r>
            <a:r>
              <a:rPr lang="en-IN" dirty="0" smtClean="0"/>
              <a:t>&gt;</a:t>
            </a:r>
          </a:p>
          <a:p>
            <a:r>
              <a:rPr lang="en-IN" dirty="0" smtClean="0"/>
              <a:t>&lt;![CDATA[</a:t>
            </a:r>
          </a:p>
          <a:p>
            <a:r>
              <a:rPr lang="en-IN" dirty="0" smtClean="0"/>
              <a:t>[</a:t>
            </a:r>
            <a:r>
              <a:rPr lang="en-IN" dirty="0" err="1" smtClean="0"/>
              <a:t>Bindable</a:t>
            </a:r>
            <a:r>
              <a:rPr lang="en-IN" dirty="0" smtClean="0"/>
              <a:t>]</a:t>
            </a:r>
          </a:p>
          <a:p>
            <a:r>
              <a:rPr lang="en-IN" dirty="0" smtClean="0"/>
              <a:t>public </a:t>
            </a:r>
            <a:r>
              <a:rPr lang="en-IN" dirty="0" err="1" smtClean="0"/>
              <a:t>var</a:t>
            </a:r>
            <a:r>
              <a:rPr lang="en-IN" dirty="0" smtClean="0"/>
              <a:t> </a:t>
            </a:r>
            <a:r>
              <a:rPr lang="en-IN" dirty="0" err="1" smtClean="0"/>
              <a:t>varOne:String</a:t>
            </a:r>
            <a:r>
              <a:rPr lang="en-IN" dirty="0" smtClean="0"/>
              <a:t> = "This is a public variable.";</a:t>
            </a:r>
          </a:p>
          <a:p>
            <a:endParaRPr lang="en-IN" dirty="0"/>
          </a:p>
        </p:txBody>
      </p:sp>
    </p:spTree>
    <p:extLst>
      <p:ext uri="{BB962C8B-B14F-4D97-AF65-F5344CB8AC3E}">
        <p14:creationId xmlns:p14="http://schemas.microsoft.com/office/powerpoint/2010/main" val="36577480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smtClean="0"/>
              <a:t>public function </a:t>
            </a:r>
            <a:r>
              <a:rPr lang="en-IN" dirty="0" err="1" smtClean="0"/>
              <a:t>setVarOne</a:t>
            </a:r>
            <a:r>
              <a:rPr lang="en-IN" dirty="0" smtClean="0"/>
              <a:t>(</a:t>
            </a:r>
            <a:r>
              <a:rPr lang="en-IN" dirty="0" err="1" smtClean="0"/>
              <a:t>newText:String</a:t>
            </a:r>
            <a:r>
              <a:rPr lang="en-IN" dirty="0" smtClean="0"/>
              <a:t>):void { </a:t>
            </a:r>
            <a:r>
              <a:rPr lang="en-IN" dirty="0" err="1" smtClean="0"/>
              <a:t>varOne</a:t>
            </a:r>
            <a:r>
              <a:rPr lang="en-IN" dirty="0" smtClean="0"/>
              <a:t>=</a:t>
            </a:r>
            <a:r>
              <a:rPr lang="en-IN" dirty="0" err="1" smtClean="0"/>
              <a:t>newText</a:t>
            </a:r>
            <a:r>
              <a:rPr lang="en-IN" dirty="0" smtClean="0"/>
              <a:t>;</a:t>
            </a:r>
          </a:p>
          <a:p>
            <a:r>
              <a:rPr lang="en-IN" dirty="0" smtClean="0"/>
              <a:t>}</a:t>
            </a:r>
          </a:p>
          <a:p>
            <a:r>
              <a:rPr lang="en-IN" dirty="0" smtClean="0"/>
              <a:t>]]&gt;</a:t>
            </a:r>
          </a:p>
          <a:p>
            <a:r>
              <a:rPr lang="en-IN" dirty="0" smtClean="0"/>
              <a:t>&lt;/</a:t>
            </a:r>
            <a:r>
              <a:rPr lang="en-IN" dirty="0" err="1" smtClean="0"/>
              <a:t>mx:Script</a:t>
            </a:r>
            <a:r>
              <a:rPr lang="en-IN" dirty="0" smtClean="0"/>
              <a:t>&gt;</a:t>
            </a:r>
          </a:p>
          <a:p>
            <a:endParaRPr lang="en-IN" dirty="0" smtClean="0"/>
          </a:p>
          <a:p>
            <a:r>
              <a:rPr lang="en-IN" dirty="0" smtClean="0"/>
              <a:t>&lt;</a:t>
            </a:r>
            <a:r>
              <a:rPr lang="en-IN" dirty="0" err="1" smtClean="0"/>
              <a:t>mx:Label</a:t>
            </a:r>
            <a:r>
              <a:rPr lang="en-IN" dirty="0" smtClean="0"/>
              <a:t> id="</a:t>
            </a:r>
            <a:r>
              <a:rPr lang="en-IN" dirty="0" err="1" smtClean="0"/>
              <a:t>lblOne</a:t>
            </a:r>
            <a:r>
              <a:rPr lang="en-IN" dirty="0" smtClean="0"/>
              <a:t>" text="I am here."/&gt;</a:t>
            </a:r>
          </a:p>
          <a:p>
            <a:r>
              <a:rPr lang="en-IN" dirty="0" smtClean="0"/>
              <a:t>&lt;</a:t>
            </a:r>
            <a:r>
              <a:rPr lang="en-IN" dirty="0" err="1" smtClean="0"/>
              <a:t>mx:Label</a:t>
            </a:r>
            <a:r>
              <a:rPr lang="en-IN" dirty="0" smtClean="0"/>
              <a:t> text="{</a:t>
            </a:r>
            <a:r>
              <a:rPr lang="en-IN" dirty="0" err="1" smtClean="0"/>
              <a:t>varOne</a:t>
            </a:r>
            <a:r>
              <a:rPr lang="en-IN" dirty="0" smtClean="0"/>
              <a:t>}"/&gt;</a:t>
            </a:r>
          </a:p>
          <a:p>
            <a:endParaRPr lang="en-IN" dirty="0" smtClean="0"/>
          </a:p>
          <a:p>
            <a:r>
              <a:rPr lang="en-IN" dirty="0" smtClean="0"/>
              <a:t>&lt;</a:t>
            </a:r>
            <a:r>
              <a:rPr lang="en-IN" dirty="0" err="1" smtClean="0"/>
              <a:t>mx:Button</a:t>
            </a:r>
            <a:r>
              <a:rPr lang="en-IN" dirty="0" smtClean="0"/>
              <a:t> label="Nested Button" click="</a:t>
            </a:r>
            <a:r>
              <a:rPr lang="en-IN" dirty="0" err="1" smtClean="0"/>
              <a:t>setVarOne</a:t>
            </a:r>
            <a:r>
              <a:rPr lang="en-IN" dirty="0" smtClean="0"/>
              <a:t>('Nested button pressed.');"/&gt;</a:t>
            </a:r>
          </a:p>
          <a:p>
            <a:endParaRPr lang="en-IN" dirty="0" smtClean="0"/>
          </a:p>
          <a:p>
            <a:r>
              <a:rPr lang="en-IN" dirty="0" smtClean="0"/>
              <a:t>&lt;/</a:t>
            </a:r>
            <a:r>
              <a:rPr lang="en-IN" dirty="0" err="1" smtClean="0"/>
              <a:t>mx:Application</a:t>
            </a:r>
            <a:r>
              <a:rPr lang="en-IN" dirty="0" smtClean="0"/>
              <a:t>&gt;</a:t>
            </a:r>
          </a:p>
          <a:p>
            <a:endParaRPr lang="en-IN" dirty="0"/>
          </a:p>
        </p:txBody>
      </p:sp>
    </p:spTree>
    <p:extLst>
      <p:ext uri="{BB962C8B-B14F-4D97-AF65-F5344CB8AC3E}">
        <p14:creationId xmlns:p14="http://schemas.microsoft.com/office/powerpoint/2010/main" val="18823735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b="1" dirty="0"/>
              <a:t>Understanding application domains</a:t>
            </a:r>
            <a:endParaRPr lang="en-IN" b="1" dirty="0"/>
          </a:p>
          <a:p>
            <a:pPr lvl="1"/>
            <a:r>
              <a:rPr lang="en-US" dirty="0"/>
              <a:t>The </a:t>
            </a:r>
            <a:r>
              <a:rPr lang="en-US" dirty="0" err="1"/>
              <a:t>ApplicationDomain</a:t>
            </a:r>
            <a:r>
              <a:rPr lang="en-US" dirty="0"/>
              <a:t> class is a container for discrete groups of class definitions.</a:t>
            </a:r>
            <a:endParaRPr lang="en-IN" sz="2000" dirty="0"/>
          </a:p>
          <a:p>
            <a:pPr lvl="1"/>
            <a:r>
              <a:rPr lang="en-US" dirty="0"/>
              <a:t>Application domains are used to partition classes that are in the same security domain.</a:t>
            </a:r>
            <a:endParaRPr lang="en-IN" sz="2000" dirty="0"/>
          </a:p>
          <a:p>
            <a:pPr lvl="1"/>
            <a:r>
              <a:rPr lang="en-US" dirty="0"/>
              <a:t>They allow multiple definitions of the same class to exist and allow children to reuse parent definitions.</a:t>
            </a:r>
            <a:endParaRPr lang="en-IN" sz="2000" dirty="0"/>
          </a:p>
          <a:p>
            <a:pPr lvl="1"/>
            <a:r>
              <a:rPr lang="en-US" dirty="0"/>
              <a:t>Application domains are used when an external SWF file is loaded through the Loader class. All ActionScript 3.0 definitions in the loaded SWF file are stored in the application domain, which is specified by the </a:t>
            </a:r>
            <a:r>
              <a:rPr lang="en-US" sz="1600" dirty="0" err="1"/>
              <a:t>applicationDomain</a:t>
            </a:r>
            <a:r>
              <a:rPr lang="en-US" sz="1600" dirty="0"/>
              <a:t> </a:t>
            </a:r>
            <a:r>
              <a:rPr lang="en-US" dirty="0"/>
              <a:t>property of the </a:t>
            </a:r>
            <a:r>
              <a:rPr lang="en-US" dirty="0" err="1"/>
              <a:t>LoaderContext</a:t>
            </a:r>
            <a:r>
              <a:rPr lang="en-US" dirty="0"/>
              <a:t> object that you pass as a </a:t>
            </a:r>
            <a:r>
              <a:rPr lang="en-US" sz="1600" dirty="0"/>
              <a:t>context </a:t>
            </a:r>
            <a:r>
              <a:rPr lang="en-US" dirty="0"/>
              <a:t>parameter of the Loader object's </a:t>
            </a:r>
            <a:r>
              <a:rPr lang="en-US" sz="1600" dirty="0"/>
              <a:t>load() </a:t>
            </a:r>
            <a:r>
              <a:rPr lang="en-US" dirty="0"/>
              <a:t>or </a:t>
            </a:r>
            <a:r>
              <a:rPr lang="en-US" sz="1600" dirty="0" err="1"/>
              <a:t>loadBytes</a:t>
            </a:r>
            <a:r>
              <a:rPr lang="en-US" sz="1600" dirty="0"/>
              <a:t>() </a:t>
            </a:r>
            <a:r>
              <a:rPr lang="en-US" dirty="0"/>
              <a:t>method. The </a:t>
            </a:r>
            <a:r>
              <a:rPr lang="en-US" dirty="0" err="1"/>
              <a:t>LoaderInfo</a:t>
            </a:r>
            <a:r>
              <a:rPr lang="en-US" dirty="0"/>
              <a:t> object also contains an </a:t>
            </a:r>
            <a:r>
              <a:rPr lang="en-US" sz="1600" dirty="0" err="1"/>
              <a:t>applicationDomain</a:t>
            </a:r>
            <a:r>
              <a:rPr lang="en-US" sz="1600" dirty="0"/>
              <a:t> </a:t>
            </a:r>
            <a:r>
              <a:rPr lang="en-US" dirty="0"/>
              <a:t>property, which is read-only.</a:t>
            </a:r>
            <a:endParaRPr lang="en-IN" sz="2000" dirty="0"/>
          </a:p>
          <a:p>
            <a:pPr lvl="1"/>
            <a:endParaRPr lang="en-IN" sz="2000" dirty="0"/>
          </a:p>
          <a:p>
            <a:endParaRPr lang="en-IN" dirty="0"/>
          </a:p>
        </p:txBody>
      </p:sp>
    </p:spTree>
    <p:extLst>
      <p:ext uri="{BB962C8B-B14F-4D97-AF65-F5344CB8AC3E}">
        <p14:creationId xmlns:p14="http://schemas.microsoft.com/office/powerpoint/2010/main" val="23894882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1"/>
            <a:r>
              <a:rPr lang="en-US" dirty="0" smtClean="0"/>
              <a:t>All code in a SWF file is defined to exist in an application domain.</a:t>
            </a:r>
            <a:endParaRPr lang="en-IN" sz="2000" dirty="0" smtClean="0"/>
          </a:p>
          <a:p>
            <a:pPr lvl="1"/>
            <a:r>
              <a:rPr lang="en-US" dirty="0" smtClean="0"/>
              <a:t>The current application domain is where your main application runs. The system domain contains all application domains, including the current domain, which means that it contains all Flash Player classes.</a:t>
            </a:r>
            <a:endParaRPr lang="en-IN" sz="2000" dirty="0" smtClean="0"/>
          </a:p>
          <a:p>
            <a:pPr lvl="1"/>
            <a:r>
              <a:rPr lang="en-US" dirty="0" smtClean="0"/>
              <a:t>Every application domain, except the system domain, has an associated parent domain.</a:t>
            </a:r>
            <a:endParaRPr lang="en-IN" sz="2000" dirty="0" smtClean="0"/>
          </a:p>
          <a:p>
            <a:pPr lvl="1"/>
            <a:r>
              <a:rPr lang="en-US" dirty="0" smtClean="0"/>
              <a:t>The parent domain of your main application's application domain is the system domain. Loaded classes are defined only when their parent doesn't already define them. You cannot override a loaded class definition with a newer definition.</a:t>
            </a:r>
            <a:endParaRPr lang="en-IN" dirty="0"/>
          </a:p>
        </p:txBody>
      </p:sp>
    </p:spTree>
    <p:extLst>
      <p:ext uri="{BB962C8B-B14F-4D97-AF65-F5344CB8AC3E}">
        <p14:creationId xmlns:p14="http://schemas.microsoft.com/office/powerpoint/2010/main" val="15101430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US" b="1" dirty="0"/>
              <a:t>Understanding the </a:t>
            </a:r>
            <a:r>
              <a:rPr lang="en-US" b="1" dirty="0" err="1"/>
              <a:t>preloader</a:t>
            </a:r>
            <a:r>
              <a:rPr lang="en-US" b="1" dirty="0"/>
              <a:t> </a:t>
            </a:r>
            <a:endParaRPr lang="en-US" b="1" dirty="0" smtClean="0"/>
          </a:p>
          <a:p>
            <a:r>
              <a:rPr lang="en-US" b="1" dirty="0" smtClean="0"/>
              <a:t>Flex </a:t>
            </a:r>
            <a:r>
              <a:rPr lang="en-US" b="1" dirty="0"/>
              <a:t>layout overview</a:t>
            </a:r>
            <a:endParaRPr lang="en-IN" b="1" dirty="0"/>
          </a:p>
          <a:p>
            <a:pPr lvl="1"/>
            <a:r>
              <a:rPr lang="en-US" dirty="0"/>
              <a:t>One of the key features of Flex is its ability to simplify application layout. Traditional application development requires writing layout code, or working with layout components in a </a:t>
            </a:r>
            <a:r>
              <a:rPr lang="en-US" dirty="0" err="1"/>
              <a:t>nonintuitive</a:t>
            </a:r>
            <a:r>
              <a:rPr lang="en-US" dirty="0"/>
              <a:t> manner.</a:t>
            </a:r>
            <a:endParaRPr lang="en-IN" sz="2000" dirty="0"/>
          </a:p>
          <a:p>
            <a:pPr lvl="1"/>
            <a:r>
              <a:rPr lang="en-US" dirty="0"/>
              <a:t>With MXML and Flex’s layout containers, you can produce most applications without having to write a single line of custom layout code.</a:t>
            </a:r>
            <a:endParaRPr lang="en-IN" sz="2000" dirty="0"/>
          </a:p>
          <a:p>
            <a:pPr lvl="1"/>
            <a:r>
              <a:rPr lang="en-US" dirty="0"/>
              <a:t>Container components are the basis of how Flex provides layout logic. At the most</a:t>
            </a:r>
            <a:endParaRPr lang="en-IN" sz="2000" dirty="0"/>
          </a:p>
          <a:p>
            <a:pPr lvl="1"/>
            <a:r>
              <a:rPr lang="en-US" dirty="0"/>
              <a:t>basic level, the Application class is a container, and </a:t>
            </a:r>
            <a:r>
              <a:rPr lang="en-US" dirty="0" err="1"/>
              <a:t>subitems</a:t>
            </a:r>
            <a:r>
              <a:rPr lang="en-US" dirty="0"/>
              <a:t> within the Application</a:t>
            </a:r>
            <a:endParaRPr lang="en-IN" sz="2000" dirty="0"/>
          </a:p>
          <a:p>
            <a:pPr lvl="1"/>
            <a:r>
              <a:rPr lang="en-US" dirty="0"/>
              <a:t>class (tag) are called children. In MXML, placing nodes within a container declaration</a:t>
            </a:r>
            <a:endParaRPr lang="en-IN" sz="2000" dirty="0"/>
          </a:p>
          <a:p>
            <a:pPr lvl="1"/>
            <a:r>
              <a:rPr lang="en-US" dirty="0"/>
              <a:t>signifies that the objects are instantiated and are added to the container as children,</a:t>
            </a:r>
            <a:endParaRPr lang="en-IN" sz="2000" dirty="0"/>
          </a:p>
          <a:p>
            <a:pPr lvl="1"/>
            <a:r>
              <a:rPr lang="en-US" dirty="0"/>
              <a:t>and the container automatically handles their positioning and sizing.</a:t>
            </a:r>
            <a:endParaRPr lang="en-IN" sz="2000" dirty="0"/>
          </a:p>
          <a:p>
            <a:pPr lvl="1"/>
            <a:r>
              <a:rPr lang="en-US" dirty="0"/>
              <a:t>For example, in the following code two children are added to the Application container</a:t>
            </a:r>
            <a:endParaRPr lang="en-IN" sz="2000" dirty="0"/>
          </a:p>
          <a:p>
            <a:pPr lvl="1"/>
            <a:r>
              <a:rPr lang="en-US" dirty="0"/>
              <a:t>—a </a:t>
            </a:r>
            <a:r>
              <a:rPr lang="en-US" dirty="0" err="1"/>
              <a:t>TextInput</a:t>
            </a:r>
            <a:r>
              <a:rPr lang="en-US" dirty="0"/>
              <a:t> instance and a Button instance</a:t>
            </a:r>
            <a:r>
              <a:rPr lang="en-US" dirty="0" smtClean="0"/>
              <a:t>:</a:t>
            </a:r>
            <a:r>
              <a:rPr lang="en-US" dirty="0"/>
              <a:t/>
            </a:r>
            <a:br>
              <a:rPr lang="en-US" dirty="0"/>
            </a:br>
            <a:r>
              <a:rPr lang="en-US" b="1" dirty="0"/>
              <a:t> </a:t>
            </a:r>
            <a:endParaRPr lang="en-IN" dirty="0"/>
          </a:p>
          <a:p>
            <a:endParaRPr lang="en-IN" dirty="0"/>
          </a:p>
        </p:txBody>
      </p:sp>
    </p:spTree>
    <p:extLst>
      <p:ext uri="{BB962C8B-B14F-4D97-AF65-F5344CB8AC3E}">
        <p14:creationId xmlns:p14="http://schemas.microsoft.com/office/powerpoint/2010/main" val="34093877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dirty="0"/>
              <a:t>&lt;?xml version="1.0" encoding="utf-8"?&gt;</a:t>
            </a:r>
            <a:endParaRPr lang="en-IN" dirty="0"/>
          </a:p>
          <a:p>
            <a:r>
              <a:rPr lang="en-US" dirty="0"/>
              <a:t>&lt;mx: Application </a:t>
            </a:r>
            <a:r>
              <a:rPr lang="en-US" dirty="0" err="1"/>
              <a:t>xmlns:mx</a:t>
            </a:r>
            <a:r>
              <a:rPr lang="en-US" dirty="0"/>
              <a:t>="</a:t>
            </a:r>
            <a:r>
              <a:rPr lang="en-US" dirty="0">
                <a:hlinkClick r:id="rId2"/>
              </a:rPr>
              <a:t>http://www.adobe.com/2006/mxml</a:t>
            </a:r>
            <a:r>
              <a:rPr lang="en-US" dirty="0"/>
              <a:t>"&gt;</a:t>
            </a:r>
            <a:endParaRPr lang="en-IN" dirty="0"/>
          </a:p>
          <a:p>
            <a:r>
              <a:rPr lang="en-US" dirty="0"/>
              <a:t>&lt;mx: </a:t>
            </a:r>
            <a:r>
              <a:rPr lang="en-US" dirty="0" err="1"/>
              <a:t>TextInput</a:t>
            </a:r>
            <a:r>
              <a:rPr lang="en-US" dirty="0"/>
              <a:t>/&gt;</a:t>
            </a:r>
            <a:endParaRPr lang="en-IN" dirty="0"/>
          </a:p>
          <a:p>
            <a:r>
              <a:rPr lang="en-US" dirty="0"/>
              <a:t>&lt;mx: Button label="Submit"/&gt;</a:t>
            </a:r>
            <a:endParaRPr lang="en-IN" dirty="0"/>
          </a:p>
          <a:p>
            <a:r>
              <a:rPr lang="en-US" dirty="0"/>
              <a:t>&lt;/mx: Application&gt;</a:t>
            </a:r>
            <a:endParaRPr lang="en-IN" dirty="0"/>
          </a:p>
          <a:p>
            <a:pPr marL="0" indent="0">
              <a:buNone/>
            </a:pPr>
            <a:endParaRPr lang="en-IN" dirty="0"/>
          </a:p>
          <a:p>
            <a:r>
              <a:rPr lang="en-US" dirty="0"/>
              <a:t>In the preceding code, you added two children to the Application container by simply </a:t>
            </a:r>
            <a:r>
              <a:rPr lang="en-US" dirty="0" err="1"/>
              <a:t>splacing</a:t>
            </a:r>
            <a:r>
              <a:rPr lang="en-US" dirty="0"/>
              <a:t> the children as </a:t>
            </a:r>
            <a:r>
              <a:rPr lang="en-US" dirty="0" err="1"/>
              <a:t>subnodes</a:t>
            </a:r>
            <a:r>
              <a:rPr lang="en-US" dirty="0"/>
              <a:t> of the container using MXML.</a:t>
            </a:r>
            <a:endParaRPr lang="en-IN" dirty="0"/>
          </a:p>
          <a:p>
            <a:r>
              <a:rPr lang="en-US" dirty="0"/>
              <a:t>In the example added to the container’s display list, which, under the hood, is the same display list Flash Player uses. Containers allow for several different types of layout management</a:t>
            </a:r>
            <a:endParaRPr lang="en-IN" dirty="0"/>
          </a:p>
          <a:p>
            <a:endParaRPr lang="en-IN" dirty="0"/>
          </a:p>
        </p:txBody>
      </p:sp>
    </p:spTree>
    <p:extLst>
      <p:ext uri="{BB962C8B-B14F-4D97-AF65-F5344CB8AC3E}">
        <p14:creationId xmlns:p14="http://schemas.microsoft.com/office/powerpoint/2010/main" val="19456189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Working with children, Container types</a:t>
            </a:r>
            <a:r>
              <a:rPr lang="en-IN" b="1" dirty="0"/>
              <a:t/>
            </a:r>
            <a:br>
              <a:rPr lang="en-IN" b="1" dirty="0"/>
            </a:br>
            <a:endParaRPr lang="en-IN"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GB" dirty="0" smtClean="0"/>
              <a:t>•	Containers provide a hierarchical structure that lets you control the layout characteristics of child components.</a:t>
            </a:r>
          </a:p>
          <a:p>
            <a:pPr marL="0" indent="0" algn="just">
              <a:buNone/>
            </a:pPr>
            <a:r>
              <a:rPr lang="en-GB" dirty="0" smtClean="0"/>
              <a:t>•	 There are two types of containers: layout and navigator.</a:t>
            </a:r>
          </a:p>
          <a:p>
            <a:pPr marL="0" indent="0" algn="just">
              <a:buNone/>
            </a:pPr>
            <a:r>
              <a:rPr lang="en-GB" dirty="0" smtClean="0"/>
              <a:t>•	Containers have predefined navigation and layout rules, so you do not have to spend time defining these. Instead, you can concentrate on the information that you deliver, and the options that you provide for your users, and not worry about implementing all the details of user action and application response.</a:t>
            </a:r>
          </a:p>
          <a:p>
            <a:pPr marL="0" indent="0" algn="just">
              <a:buNone/>
            </a:pPr>
            <a:r>
              <a:rPr lang="en-GB" dirty="0" smtClean="0"/>
              <a:t>•	Predefined layout rules also offer the advantage that your users soon grow accustomed to them. That is, by standardizing the rules of user interaction, your users do not have to </a:t>
            </a:r>
          </a:p>
          <a:p>
            <a:pPr marL="0" indent="0" algn="just">
              <a:buNone/>
            </a:pPr>
            <a:endParaRPr lang="en-GB" dirty="0" smtClean="0"/>
          </a:p>
          <a:p>
            <a:pPr algn="just"/>
            <a:r>
              <a:rPr lang="en-GB" dirty="0" smtClean="0"/>
              <a:t>think about how to navigate the application, but can instead concentrate on the content that the application offers.	</a:t>
            </a:r>
            <a:endParaRPr lang="en-IN" dirty="0"/>
          </a:p>
        </p:txBody>
      </p:sp>
    </p:spTree>
    <p:extLst>
      <p:ext uri="{BB962C8B-B14F-4D97-AF65-F5344CB8AC3E}">
        <p14:creationId xmlns:p14="http://schemas.microsoft.com/office/powerpoint/2010/main" val="12881406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GB" dirty="0" smtClean="0"/>
              <a:t>Different containers support different layout rules:</a:t>
            </a:r>
          </a:p>
          <a:p>
            <a:pPr algn="just"/>
            <a:endParaRPr lang="en-GB" dirty="0" smtClean="0"/>
          </a:p>
          <a:p>
            <a:pPr marL="0" indent="0" algn="just">
              <a:buNone/>
            </a:pPr>
            <a:r>
              <a:rPr lang="en-GB" dirty="0" smtClean="0"/>
              <a:t>•	All containers, except the Canvas container, support automatic layout</a:t>
            </a:r>
          </a:p>
          <a:p>
            <a:pPr marL="0" indent="0" algn="just">
              <a:buNone/>
            </a:pPr>
            <a:r>
              <a:rPr lang="en-GB" dirty="0" smtClean="0"/>
              <a:t>•	The Canvas container, and optionally the Application and Panel containers, use</a:t>
            </a:r>
          </a:p>
          <a:p>
            <a:pPr algn="just"/>
            <a:r>
              <a:rPr lang="en-GB" dirty="0" smtClean="0"/>
              <a:t>absolute layout, where you explicitly specify the children's x and y positions.</a:t>
            </a:r>
          </a:p>
          <a:p>
            <a:pPr marL="0" indent="0" algn="just">
              <a:buNone/>
            </a:pPr>
            <a:r>
              <a:rPr lang="en-GB" dirty="0" smtClean="0"/>
              <a:t>•	Absolute layout provides a greater level of control over sizing and positioning than does automatic layout; for example,</a:t>
            </a:r>
          </a:p>
          <a:p>
            <a:endParaRPr lang="en-IN" dirty="0"/>
          </a:p>
        </p:txBody>
      </p:sp>
    </p:spTree>
    <p:extLst>
      <p:ext uri="{BB962C8B-B14F-4D97-AF65-F5344CB8AC3E}">
        <p14:creationId xmlns:p14="http://schemas.microsoft.com/office/powerpoint/2010/main" val="27647900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About layout containers and navigator containers</a:t>
            </a:r>
            <a:r>
              <a:rPr lang="en-IN" b="1" dirty="0"/>
              <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r>
              <a:rPr lang="en-US" dirty="0"/>
              <a:t>Flex defines two types of containers:</a:t>
            </a:r>
            <a:endParaRPr lang="en-IN" dirty="0"/>
          </a:p>
          <a:p>
            <a:r>
              <a:rPr lang="en-US" b="1" dirty="0" smtClean="0"/>
              <a:t>Layout containers</a:t>
            </a:r>
            <a:endParaRPr lang="en-IN" dirty="0"/>
          </a:p>
          <a:p>
            <a:pPr lvl="0"/>
            <a:r>
              <a:rPr lang="en-US" dirty="0"/>
              <a:t>Control the sizing and positioning of the child controls and child containers defined within them. For example, a Grid layout container sizes and positions its children in a layout similar to an HTML table.</a:t>
            </a:r>
            <a:endParaRPr lang="en-IN" dirty="0"/>
          </a:p>
          <a:p>
            <a:pPr lvl="0"/>
            <a:r>
              <a:rPr lang="en-US" dirty="0"/>
              <a:t>Layout containers also include graphical elements that give them a particular style or reflect their function.</a:t>
            </a:r>
            <a:endParaRPr lang="en-IN" dirty="0"/>
          </a:p>
          <a:p>
            <a:pPr lvl="0"/>
            <a:r>
              <a:rPr lang="en-US" dirty="0"/>
              <a:t>The </a:t>
            </a:r>
            <a:r>
              <a:rPr lang="en-US" dirty="0" err="1"/>
              <a:t>DividedBox</a:t>
            </a:r>
            <a:r>
              <a:rPr lang="en-US" dirty="0"/>
              <a:t> container, for example, has a bar in the center that users can drag to change the relative sizes of the two box divisions.</a:t>
            </a:r>
            <a:endParaRPr lang="en-IN" dirty="0"/>
          </a:p>
          <a:p>
            <a:pPr lvl="0"/>
            <a:r>
              <a:rPr lang="en-US" dirty="0"/>
              <a:t>The </a:t>
            </a:r>
            <a:r>
              <a:rPr lang="en-US" dirty="0" err="1"/>
              <a:t>TitleWindow</a:t>
            </a:r>
            <a:r>
              <a:rPr lang="en-US" dirty="0"/>
              <a:t> control has an initial bar that can contain a title and status information.</a:t>
            </a:r>
            <a:endParaRPr lang="en-IN" dirty="0"/>
          </a:p>
          <a:p>
            <a:pPr marL="0" indent="0">
              <a:buNone/>
            </a:pPr>
            <a:endParaRPr lang="en-IN" dirty="0"/>
          </a:p>
          <a:p>
            <a:endParaRPr lang="en-IN" dirty="0"/>
          </a:p>
        </p:txBody>
      </p:sp>
    </p:spTree>
    <p:extLst>
      <p:ext uri="{BB962C8B-B14F-4D97-AF65-F5344CB8AC3E}">
        <p14:creationId xmlns:p14="http://schemas.microsoft.com/office/powerpoint/2010/main" val="19194174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838200" y="623455"/>
            <a:ext cx="9968345" cy="5555672"/>
          </a:xfrm>
          <a:prstGeom prst="rect">
            <a:avLst/>
          </a:prstGeom>
        </p:spPr>
      </p:pic>
    </p:spTree>
    <p:extLst>
      <p:ext uri="{BB962C8B-B14F-4D97-AF65-F5344CB8AC3E}">
        <p14:creationId xmlns:p14="http://schemas.microsoft.com/office/powerpoint/2010/main" val="2122892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Flex framework</a:t>
            </a:r>
            <a:r>
              <a:rPr lang="en-IN" b="1" dirty="0" smtClean="0"/>
              <a:t/>
            </a:r>
            <a:br>
              <a:rPr lang="en-IN" b="1" dirty="0" smtClean="0"/>
            </a:br>
            <a:endParaRPr lang="en-IN" dirty="0"/>
          </a:p>
        </p:txBody>
      </p:sp>
      <p:sp>
        <p:nvSpPr>
          <p:cNvPr id="3" name="Content Placeholder 2"/>
          <p:cNvSpPr>
            <a:spLocks noGrp="1"/>
          </p:cNvSpPr>
          <p:nvPr>
            <p:ph idx="1"/>
          </p:nvPr>
        </p:nvSpPr>
        <p:spPr/>
        <p:txBody>
          <a:bodyPr/>
          <a:lstStyle/>
          <a:p>
            <a:pPr lvl="0"/>
            <a:r>
              <a:rPr lang="en-US" dirty="0" smtClean="0"/>
              <a:t>The </a:t>
            </a:r>
            <a:r>
              <a:rPr lang="en-US" dirty="0"/>
              <a:t>Flex framework is synonymous with the Flex class library and is a collection of ActionScript classes used by Flex applications.</a:t>
            </a:r>
            <a:endParaRPr lang="en-IN" dirty="0"/>
          </a:p>
          <a:p>
            <a:pPr lvl="0"/>
            <a:r>
              <a:rPr lang="en-US" dirty="0"/>
              <a:t>The Flex framework is written entirely in ActionScript classes, and defines controls, containers, and managers designed to simplify building rich Internet applications.</a:t>
            </a:r>
            <a:endParaRPr lang="en-IN" dirty="0"/>
          </a:p>
          <a:p>
            <a:pPr lvl="0"/>
            <a:r>
              <a:rPr lang="en-US" dirty="0"/>
              <a:t>The Flex class library.</a:t>
            </a:r>
            <a:endParaRPr lang="en-IN" dirty="0"/>
          </a:p>
          <a:p>
            <a:endParaRPr lang="en-IN" dirty="0"/>
          </a:p>
        </p:txBody>
      </p:sp>
    </p:spTree>
    <p:extLst>
      <p:ext uri="{BB962C8B-B14F-4D97-AF65-F5344CB8AC3E}">
        <p14:creationId xmlns:p14="http://schemas.microsoft.com/office/powerpoint/2010/main" val="1488462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316182" y="928255"/>
            <a:ext cx="9462654" cy="5555672"/>
          </a:xfrm>
          <a:prstGeom prst="rect">
            <a:avLst/>
          </a:prstGeom>
        </p:spPr>
      </p:pic>
    </p:spTree>
    <p:extLst>
      <p:ext uri="{BB962C8B-B14F-4D97-AF65-F5344CB8AC3E}">
        <p14:creationId xmlns:p14="http://schemas.microsoft.com/office/powerpoint/2010/main" val="2229770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1357745" y="1814945"/>
            <a:ext cx="9185564" cy="4613564"/>
          </a:xfrm>
          <a:prstGeom prst="rect">
            <a:avLst/>
          </a:prstGeom>
        </p:spPr>
      </p:pic>
    </p:spTree>
    <p:extLst>
      <p:ext uri="{BB962C8B-B14F-4D97-AF65-F5344CB8AC3E}">
        <p14:creationId xmlns:p14="http://schemas.microsoft.com/office/powerpoint/2010/main" val="19396665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smtClean="0"/>
              <a:t>Container example</a:t>
            </a:r>
          </a:p>
          <a:p>
            <a:r>
              <a:rPr lang="en-IN" dirty="0" smtClean="0"/>
              <a:t>&lt;?xml version="1.0"?&gt;</a:t>
            </a:r>
          </a:p>
          <a:p>
            <a:r>
              <a:rPr lang="en-IN" dirty="0" smtClean="0"/>
              <a:t>&lt;!-- containers\intro\Panel3Children.mxml --&gt;</a:t>
            </a:r>
          </a:p>
          <a:p>
            <a:r>
              <a:rPr lang="en-IN" dirty="0" smtClean="0"/>
              <a:t>&lt;</a:t>
            </a:r>
            <a:r>
              <a:rPr lang="en-IN" dirty="0" err="1" smtClean="0"/>
              <a:t>mx:Application</a:t>
            </a:r>
            <a:r>
              <a:rPr lang="en-IN" dirty="0" smtClean="0"/>
              <a:t> </a:t>
            </a:r>
            <a:r>
              <a:rPr lang="en-IN" dirty="0" err="1" smtClean="0"/>
              <a:t>xmlns:mx</a:t>
            </a:r>
            <a:r>
              <a:rPr lang="en-IN" dirty="0" smtClean="0"/>
              <a:t>="http://www.adobe.com/2006/mxml"&gt;</a:t>
            </a:r>
          </a:p>
          <a:p>
            <a:endParaRPr lang="en-IN" dirty="0" smtClean="0"/>
          </a:p>
          <a:p>
            <a:r>
              <a:rPr lang="en-IN" dirty="0" smtClean="0"/>
              <a:t>&lt;</a:t>
            </a:r>
            <a:r>
              <a:rPr lang="en-IN" dirty="0" err="1" smtClean="0"/>
              <a:t>mx:Panel</a:t>
            </a:r>
            <a:r>
              <a:rPr lang="en-IN" dirty="0" smtClean="0"/>
              <a:t> title="My Application" layout="vertical" </a:t>
            </a:r>
            <a:r>
              <a:rPr lang="en-IN" dirty="0" err="1" smtClean="0"/>
              <a:t>horizontalAlign</a:t>
            </a:r>
            <a:r>
              <a:rPr lang="en-IN" dirty="0" smtClean="0"/>
              <a:t>="</a:t>
            </a:r>
            <a:r>
              <a:rPr lang="en-IN" dirty="0" err="1" smtClean="0"/>
              <a:t>center</a:t>
            </a:r>
            <a:r>
              <a:rPr lang="en-IN" dirty="0" smtClean="0"/>
              <a:t>" </a:t>
            </a:r>
            <a:r>
              <a:rPr lang="en-IN" dirty="0" err="1" smtClean="0"/>
              <a:t>paddingLeft</a:t>
            </a:r>
            <a:r>
              <a:rPr lang="en-IN" dirty="0" smtClean="0"/>
              <a:t>="10" </a:t>
            </a:r>
            <a:r>
              <a:rPr lang="en-IN" dirty="0" err="1" smtClean="0"/>
              <a:t>paddingRight</a:t>
            </a:r>
            <a:r>
              <a:rPr lang="en-IN" dirty="0" smtClean="0"/>
              <a:t>="10" </a:t>
            </a:r>
            <a:r>
              <a:rPr lang="en-IN" dirty="0" err="1" smtClean="0"/>
              <a:t>paddingTop</a:t>
            </a:r>
            <a:r>
              <a:rPr lang="en-IN" dirty="0" smtClean="0"/>
              <a:t>="10" </a:t>
            </a:r>
            <a:r>
              <a:rPr lang="en-IN" dirty="0" err="1" smtClean="0"/>
              <a:t>paddingBottom</a:t>
            </a:r>
            <a:r>
              <a:rPr lang="en-IN" dirty="0" smtClean="0"/>
              <a:t>="10"&gt;</a:t>
            </a:r>
          </a:p>
          <a:p>
            <a:r>
              <a:rPr lang="en-IN" dirty="0" smtClean="0"/>
              <a:t>&lt;</a:t>
            </a:r>
            <a:r>
              <a:rPr lang="en-IN" dirty="0" err="1" smtClean="0"/>
              <a:t>mx:TextInput</a:t>
            </a:r>
            <a:r>
              <a:rPr lang="en-IN" dirty="0" smtClean="0"/>
              <a:t> id="</a:t>
            </a:r>
            <a:r>
              <a:rPr lang="en-IN" dirty="0" err="1" smtClean="0"/>
              <a:t>myinput</a:t>
            </a:r>
            <a:r>
              <a:rPr lang="en-IN" dirty="0" smtClean="0"/>
              <a:t>" text="enter zip code"/&gt;</a:t>
            </a:r>
          </a:p>
          <a:p>
            <a:r>
              <a:rPr lang="en-IN" dirty="0" smtClean="0"/>
              <a:t>&lt;</a:t>
            </a:r>
            <a:r>
              <a:rPr lang="en-IN" dirty="0" err="1" smtClean="0"/>
              <a:t>mx:Button</a:t>
            </a:r>
            <a:r>
              <a:rPr lang="en-IN" dirty="0" smtClean="0"/>
              <a:t> id="</a:t>
            </a:r>
            <a:r>
              <a:rPr lang="en-IN" dirty="0" err="1" smtClean="0"/>
              <a:t>mybutton</a:t>
            </a:r>
            <a:r>
              <a:rPr lang="en-IN" dirty="0" smtClean="0"/>
              <a:t>" label="</a:t>
            </a:r>
            <a:r>
              <a:rPr lang="en-IN" dirty="0" err="1" smtClean="0"/>
              <a:t>GetWeather</a:t>
            </a:r>
            <a:r>
              <a:rPr lang="en-IN" dirty="0" smtClean="0"/>
              <a:t>"/&gt;</a:t>
            </a:r>
          </a:p>
          <a:p>
            <a:r>
              <a:rPr lang="en-IN" dirty="0" smtClean="0"/>
              <a:t>&lt;</a:t>
            </a:r>
            <a:r>
              <a:rPr lang="en-IN" dirty="0" err="1" smtClean="0"/>
              <a:t>mx:TextArea</a:t>
            </a:r>
            <a:r>
              <a:rPr lang="en-IN" dirty="0" smtClean="0"/>
              <a:t> id="</a:t>
            </a:r>
            <a:r>
              <a:rPr lang="en-IN" dirty="0" err="1" smtClean="0"/>
              <a:t>mytext</a:t>
            </a:r>
            <a:r>
              <a:rPr lang="en-IN" dirty="0" smtClean="0"/>
              <a:t>" height="20"/&gt;</a:t>
            </a:r>
          </a:p>
          <a:p>
            <a:r>
              <a:rPr lang="en-IN" dirty="0" smtClean="0"/>
              <a:t>&lt;/</a:t>
            </a:r>
            <a:r>
              <a:rPr lang="en-IN" dirty="0" err="1" smtClean="0"/>
              <a:t>mx:Panel</a:t>
            </a:r>
            <a:r>
              <a:rPr lang="en-IN" dirty="0" smtClean="0"/>
              <a:t>&gt;</a:t>
            </a:r>
          </a:p>
          <a:p>
            <a:r>
              <a:rPr lang="en-IN" dirty="0" smtClean="0"/>
              <a:t>&lt;/</a:t>
            </a:r>
            <a:r>
              <a:rPr lang="en-IN" dirty="0" err="1" smtClean="0"/>
              <a:t>mx:Application</a:t>
            </a:r>
            <a:r>
              <a:rPr lang="en-IN" dirty="0" smtClean="0"/>
              <a:t>&gt;</a:t>
            </a:r>
          </a:p>
          <a:p>
            <a:endParaRPr lang="en-IN" dirty="0"/>
          </a:p>
        </p:txBody>
      </p:sp>
    </p:spTree>
    <p:extLst>
      <p:ext uri="{BB962C8B-B14F-4D97-AF65-F5344CB8AC3E}">
        <p14:creationId xmlns:p14="http://schemas.microsoft.com/office/powerpoint/2010/main" val="38269749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Padding, Borders and gaps, Nesting containers</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a:bodyPr>
          <a:lstStyle/>
          <a:p>
            <a:pPr lvl="0"/>
            <a:r>
              <a:rPr lang="en-US" dirty="0" smtClean="0"/>
              <a:t>The </a:t>
            </a:r>
            <a:r>
              <a:rPr lang="en-US" dirty="0"/>
              <a:t>rectangular region of a container encloses its content area, the area that contains its child components.</a:t>
            </a:r>
            <a:endParaRPr lang="en-IN" dirty="0"/>
          </a:p>
          <a:p>
            <a:pPr lvl="0"/>
            <a:r>
              <a:rPr lang="en-US" dirty="0"/>
              <a:t>	The size of the region around the content area is defined by the container padding and the width of the container border.</a:t>
            </a:r>
            <a:endParaRPr lang="en-IN" dirty="0"/>
          </a:p>
          <a:p>
            <a:pPr lvl="0"/>
            <a:r>
              <a:rPr lang="en-US" dirty="0"/>
              <a:t>A container has top, bottom, left, and right padding, each of which you can set to a pixel width. A container also has properties that let you specify the type and pixel width of the border.</a:t>
            </a:r>
            <a:endParaRPr lang="en-IN" dirty="0"/>
          </a:p>
          <a:p>
            <a:pPr lvl="0"/>
            <a:r>
              <a:rPr lang="en-US" dirty="0"/>
              <a:t>The following image shows a container and its content area, padding, and borders:</a:t>
            </a:r>
            <a:endParaRPr lang="en-IN" dirty="0"/>
          </a:p>
          <a:p>
            <a:endParaRPr lang="en-IN" dirty="0"/>
          </a:p>
        </p:txBody>
      </p:sp>
    </p:spTree>
    <p:extLst>
      <p:ext uri="{BB962C8B-B14F-4D97-AF65-F5344CB8AC3E}">
        <p14:creationId xmlns:p14="http://schemas.microsoft.com/office/powerpoint/2010/main" val="36270392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image18.jpeg"/>
          <p:cNvPicPr>
            <a:picLocks noGrp="1"/>
          </p:cNvPicPr>
          <p:nvPr>
            <p:ph idx="1"/>
          </p:nvPr>
        </p:nvPicPr>
        <p:blipFill>
          <a:blip r:embed="rId2" cstate="print"/>
          <a:stretch>
            <a:fillRect/>
          </a:stretch>
        </p:blipFill>
        <p:spPr>
          <a:xfrm>
            <a:off x="3380509" y="2099757"/>
            <a:ext cx="4668982" cy="2389115"/>
          </a:xfrm>
          <a:prstGeom prst="rect">
            <a:avLst/>
          </a:prstGeom>
        </p:spPr>
      </p:pic>
      <p:sp>
        <p:nvSpPr>
          <p:cNvPr id="5" name="Rectangle 4"/>
          <p:cNvSpPr/>
          <p:nvPr/>
        </p:nvSpPr>
        <p:spPr>
          <a:xfrm>
            <a:off x="2798618" y="4602171"/>
            <a:ext cx="6096000" cy="923330"/>
          </a:xfrm>
          <a:prstGeom prst="rect">
            <a:avLst/>
          </a:prstGeom>
        </p:spPr>
        <p:txBody>
          <a:bodyPr>
            <a:spAutoFit/>
          </a:bodyPr>
          <a:lstStyle/>
          <a:p>
            <a:r>
              <a:rPr lang="en-GB" dirty="0" smtClean="0"/>
              <a:t>A. Left padding B. Right padding C. Container D. Content area E. Top padding F. Bottom padding</a:t>
            </a:r>
          </a:p>
          <a:p>
            <a:endParaRPr lang="en-GB" dirty="0"/>
          </a:p>
        </p:txBody>
      </p:sp>
    </p:spTree>
    <p:extLst>
      <p:ext uri="{BB962C8B-B14F-4D97-AF65-F5344CB8AC3E}">
        <p14:creationId xmlns:p14="http://schemas.microsoft.com/office/powerpoint/2010/main" val="24899146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GB" dirty="0" smtClean="0"/>
              <a:t>Making fluid interfaces</a:t>
            </a:r>
          </a:p>
          <a:p>
            <a:endParaRPr lang="en-GB" dirty="0" smtClean="0"/>
          </a:p>
          <a:p>
            <a:r>
              <a:rPr lang="en-GB" dirty="0" smtClean="0"/>
              <a:t>•	Fluid layout makes your application resize and fit to the size of the browser </a:t>
            </a:r>
            <a:r>
              <a:rPr lang="en-GB" dirty="0" err="1" smtClean="0"/>
              <a:t>everytime</a:t>
            </a:r>
            <a:r>
              <a:rPr lang="en-GB" dirty="0" smtClean="0"/>
              <a:t> the browser is resized. This is also called elastic or liquid layout sometimes.</a:t>
            </a:r>
          </a:p>
          <a:p>
            <a:endParaRPr lang="en-GB" dirty="0" smtClean="0"/>
          </a:p>
          <a:p>
            <a:r>
              <a:rPr lang="en-GB" dirty="0" smtClean="0"/>
              <a:t>One way of achieving it is by using percentage for the dimensions of your container objects viz. </a:t>
            </a:r>
            <a:r>
              <a:rPr lang="en-GB" dirty="0" err="1" smtClean="0"/>
              <a:t>HBox</a:t>
            </a:r>
            <a:r>
              <a:rPr lang="en-GB" dirty="0" smtClean="0"/>
              <a:t>.</a:t>
            </a:r>
          </a:p>
          <a:p>
            <a:endParaRPr lang="en-GB" dirty="0" smtClean="0"/>
          </a:p>
          <a:p>
            <a:r>
              <a:rPr lang="en-GB" dirty="0" smtClean="0"/>
              <a:t>•	Use percentage for the children of this container too as this will help the layout manager in auto resizing the child container according to the new size of its parent container. e.g.</a:t>
            </a:r>
          </a:p>
          <a:p>
            <a:endParaRPr lang="en-IN" dirty="0"/>
          </a:p>
        </p:txBody>
      </p:sp>
    </p:spTree>
    <p:extLst>
      <p:ext uri="{BB962C8B-B14F-4D97-AF65-F5344CB8AC3E}">
        <p14:creationId xmlns:p14="http://schemas.microsoft.com/office/powerpoint/2010/main" val="5726906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smtClean="0"/>
              <a:t>&lt;</a:t>
            </a:r>
            <a:r>
              <a:rPr lang="en-IN" dirty="0" err="1" smtClean="0"/>
              <a:t>mx:vbox</a:t>
            </a:r>
            <a:r>
              <a:rPr lang="en-IN" dirty="0" smtClean="0"/>
              <a:t> id="</a:t>
            </a:r>
            <a:r>
              <a:rPr lang="en-IN" dirty="0" err="1" smtClean="0"/>
              <a:t>parentContainer"width</a:t>
            </a:r>
            <a:r>
              <a:rPr lang="en-IN" dirty="0" smtClean="0"/>
              <a:t>="100%" height="100%" </a:t>
            </a:r>
            <a:r>
              <a:rPr lang="en-IN" dirty="0" err="1" smtClean="0"/>
              <a:t>horizontalscrollpolicy</a:t>
            </a:r>
            <a:r>
              <a:rPr lang="en-IN" dirty="0" smtClean="0"/>
              <a:t>="off" &gt;</a:t>
            </a:r>
          </a:p>
          <a:p>
            <a:r>
              <a:rPr lang="en-IN" dirty="0" smtClean="0"/>
              <a:t>&lt;</a:t>
            </a:r>
            <a:r>
              <a:rPr lang="en-IN" dirty="0" err="1" smtClean="0"/>
              <a:t>mx:hbox</a:t>
            </a:r>
            <a:r>
              <a:rPr lang="en-IN" dirty="0" smtClean="0"/>
              <a:t> id="</a:t>
            </a:r>
            <a:r>
              <a:rPr lang="en-IN" dirty="0" err="1" smtClean="0"/>
              <a:t>childContainer</a:t>
            </a:r>
            <a:r>
              <a:rPr lang="en-IN" dirty="0" smtClean="0"/>
              <a:t>" width="100%" height="20%" </a:t>
            </a:r>
            <a:r>
              <a:rPr lang="en-IN" dirty="0" err="1" smtClean="0"/>
              <a:t>horizontalscrollpolicy</a:t>
            </a:r>
            <a:r>
              <a:rPr lang="en-IN" dirty="0" smtClean="0"/>
              <a:t>="off" </a:t>
            </a:r>
            <a:r>
              <a:rPr lang="en-IN" dirty="0" err="1" smtClean="0"/>
              <a:t>stylename</a:t>
            </a:r>
            <a:r>
              <a:rPr lang="en-IN" dirty="0" smtClean="0"/>
              <a:t>="</a:t>
            </a:r>
            <a:r>
              <a:rPr lang="en-IN" dirty="0" err="1" smtClean="0"/>
              <a:t>titleBox</a:t>
            </a:r>
            <a:r>
              <a:rPr lang="en-IN" dirty="0" smtClean="0"/>
              <a:t>"/&gt;</a:t>
            </a:r>
          </a:p>
          <a:p>
            <a:r>
              <a:rPr lang="en-IN" dirty="0" smtClean="0"/>
              <a:t>&lt;/</a:t>
            </a:r>
            <a:r>
              <a:rPr lang="en-IN" dirty="0" err="1" smtClean="0"/>
              <a:t>mx:vbox</a:t>
            </a:r>
            <a:r>
              <a:rPr lang="en-IN" dirty="0" smtClean="0"/>
              <a:t>&gt;</a:t>
            </a:r>
          </a:p>
          <a:p>
            <a:r>
              <a:rPr lang="en-IN" dirty="0" smtClean="0"/>
              <a:t>To make the repainting much smoother, we are going to add the function mentioned below</a:t>
            </a:r>
          </a:p>
          <a:p>
            <a:r>
              <a:rPr lang="en-IN" dirty="0" smtClean="0"/>
              <a:t>private function </a:t>
            </a:r>
            <a:r>
              <a:rPr lang="en-IN" dirty="0" err="1" smtClean="0"/>
              <a:t>resizeHandler</a:t>
            </a:r>
            <a:r>
              <a:rPr lang="en-IN" dirty="0" smtClean="0"/>
              <a:t>():void</a:t>
            </a:r>
          </a:p>
          <a:p>
            <a:r>
              <a:rPr lang="en-IN" dirty="0" smtClean="0"/>
              <a:t>{</a:t>
            </a:r>
          </a:p>
          <a:p>
            <a:r>
              <a:rPr lang="en-IN" dirty="0" err="1" smtClean="0"/>
              <a:t>stage.addEventListener</a:t>
            </a:r>
            <a:r>
              <a:rPr lang="en-IN" dirty="0" smtClean="0"/>
              <a:t>(</a:t>
            </a:r>
            <a:r>
              <a:rPr lang="en-IN" dirty="0" err="1" smtClean="0"/>
              <a:t>Event.RESIZE</a:t>
            </a:r>
            <a:r>
              <a:rPr lang="en-IN" dirty="0" smtClean="0"/>
              <a:t>, </a:t>
            </a:r>
            <a:r>
              <a:rPr lang="en-IN" dirty="0" err="1" smtClean="0"/>
              <a:t>onStageResize</a:t>
            </a:r>
            <a:r>
              <a:rPr lang="en-IN" dirty="0" smtClean="0"/>
              <a:t>);</a:t>
            </a:r>
          </a:p>
          <a:p>
            <a:r>
              <a:rPr lang="en-IN" dirty="0" smtClean="0"/>
              <a:t>}</a:t>
            </a:r>
          </a:p>
          <a:p>
            <a:r>
              <a:rPr lang="en-IN" dirty="0" smtClean="0"/>
              <a:t>private function </a:t>
            </a:r>
            <a:r>
              <a:rPr lang="en-IN" dirty="0" err="1" smtClean="0"/>
              <a:t>onStageResize</a:t>
            </a:r>
            <a:r>
              <a:rPr lang="en-IN" dirty="0" smtClean="0"/>
              <a:t>(</a:t>
            </a:r>
            <a:r>
              <a:rPr lang="en-IN" dirty="0" err="1" smtClean="0"/>
              <a:t>e:Event</a:t>
            </a:r>
            <a:r>
              <a:rPr lang="en-IN" dirty="0" smtClean="0"/>
              <a:t>):void</a:t>
            </a:r>
          </a:p>
          <a:p>
            <a:r>
              <a:rPr lang="en-IN" dirty="0" smtClean="0"/>
              <a:t>{</a:t>
            </a:r>
          </a:p>
          <a:p>
            <a:r>
              <a:rPr lang="en-IN" dirty="0" err="1" smtClean="0"/>
              <a:t>validateNow</a:t>
            </a:r>
            <a:r>
              <a:rPr lang="en-IN" dirty="0" smtClean="0"/>
              <a:t>();</a:t>
            </a:r>
          </a:p>
          <a:p>
            <a:r>
              <a:rPr lang="en-IN" dirty="0" smtClean="0"/>
              <a:t>}</a:t>
            </a:r>
          </a:p>
          <a:p>
            <a:endParaRPr lang="en-IN" dirty="0"/>
          </a:p>
        </p:txBody>
      </p:sp>
    </p:spTree>
    <p:extLst>
      <p:ext uri="{BB962C8B-B14F-4D97-AF65-F5344CB8AC3E}">
        <p14:creationId xmlns:p14="http://schemas.microsoft.com/office/powerpoint/2010/main" val="27185630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Working with UI components:</a:t>
            </a:r>
            <a:r>
              <a:rPr lang="en-IN" dirty="0"/>
              <a:t/>
            </a:r>
            <a:br>
              <a:rPr lang="en-IN" dirty="0"/>
            </a:br>
            <a:r>
              <a:rPr lang="en-US" b="1" dirty="0"/>
              <a:t>Understanding UI Components</a:t>
            </a:r>
            <a:r>
              <a:rPr lang="en-IN" b="1" dirty="0"/>
              <a:t/>
            </a:r>
            <a:br>
              <a:rPr lang="en-IN" b="1" dirty="0"/>
            </a:br>
            <a:endParaRPr lang="en-IN" dirty="0"/>
          </a:p>
        </p:txBody>
      </p:sp>
      <p:sp>
        <p:nvSpPr>
          <p:cNvPr id="3" name="Content Placeholder 2"/>
          <p:cNvSpPr>
            <a:spLocks noGrp="1"/>
          </p:cNvSpPr>
          <p:nvPr>
            <p:ph idx="1"/>
          </p:nvPr>
        </p:nvSpPr>
        <p:spPr>
          <a:xfrm>
            <a:off x="838200" y="1454726"/>
            <a:ext cx="10515600" cy="5403273"/>
          </a:xfrm>
        </p:spPr>
        <p:txBody>
          <a:bodyPr>
            <a:normAutofit fontScale="70000" lnSpcReduction="20000"/>
          </a:bodyPr>
          <a:lstStyle/>
          <a:p>
            <a:pPr lvl="0"/>
            <a:r>
              <a:rPr lang="en-US" dirty="0"/>
              <a:t>Flex includes a component-based development model that you use to develop your application and its user interface. You can use the prebuilt visual components included with Flex, extend components to add new properties and methods, and create components as required by your application.</a:t>
            </a:r>
            <a:endParaRPr lang="en-IN" dirty="0"/>
          </a:p>
          <a:p>
            <a:pPr lvl="0"/>
            <a:r>
              <a:rPr lang="en-US" dirty="0"/>
              <a:t>Visual components are extremely flexible and provide you with a great deal of control over the component's appearance, how the component responds to user interactions, the font and size of any text included in the component, the size of the component in the application, and many other characteristics.</a:t>
            </a:r>
            <a:endParaRPr lang="en-IN" dirty="0"/>
          </a:p>
          <a:p>
            <a:pPr lvl="0"/>
            <a:r>
              <a:rPr lang="en-US" dirty="0"/>
              <a:t>The characteristics of visual components include the following:</a:t>
            </a:r>
            <a:endParaRPr lang="en-IN" dirty="0"/>
          </a:p>
          <a:p>
            <a:pPr lvl="0"/>
            <a:r>
              <a:rPr lang="en-US" b="1" dirty="0"/>
              <a:t>Size </a:t>
            </a:r>
            <a:r>
              <a:rPr lang="en-US" dirty="0"/>
              <a:t>- Height and width of a component. All visual components have a default size. You can use the default size, specify your own size, or let Flex resize a component as part of laying out your application.</a:t>
            </a:r>
            <a:endParaRPr lang="en-IN" dirty="0"/>
          </a:p>
          <a:p>
            <a:pPr lvl="0"/>
            <a:r>
              <a:rPr lang="en-US" b="1" dirty="0"/>
              <a:t>Events - </a:t>
            </a:r>
            <a:r>
              <a:rPr lang="en-US" dirty="0"/>
              <a:t>Application or user actions that require a component response. Events include component creation, mouse actions such as moving the mouse over a component, and button clicks.</a:t>
            </a:r>
            <a:endParaRPr lang="en-IN" dirty="0"/>
          </a:p>
          <a:p>
            <a:pPr lvl="0"/>
            <a:r>
              <a:rPr lang="en-US" b="1" dirty="0"/>
              <a:t>Styles </a:t>
            </a:r>
            <a:r>
              <a:rPr lang="en-US" dirty="0"/>
              <a:t>- Characteristics such as font, font size, and text alignment. These are the same styles that you define and use with Cascading Style Sheets (CSS).</a:t>
            </a:r>
            <a:endParaRPr lang="en-IN" dirty="0"/>
          </a:p>
          <a:p>
            <a:pPr lvl="0"/>
            <a:r>
              <a:rPr lang="en-US" b="1" dirty="0"/>
              <a:t>Behaviors - </a:t>
            </a:r>
            <a:r>
              <a:rPr lang="en-US" dirty="0"/>
              <a:t>Visible or audible changes to the component triggered by an application or user action. Examples of behaviors are moving or resizing a component based on a mouse click.</a:t>
            </a:r>
            <a:endParaRPr lang="en-IN" dirty="0"/>
          </a:p>
          <a:p>
            <a:pPr lvl="0"/>
            <a:r>
              <a:rPr lang="en-US" b="1" dirty="0"/>
              <a:t>Skins </a:t>
            </a:r>
            <a:r>
              <a:rPr lang="en-US" dirty="0"/>
              <a:t>- Classes that control a visual component's appearance</a:t>
            </a:r>
            <a:r>
              <a:rPr lang="en-US" dirty="0" smtClean="0"/>
              <a:t>.</a:t>
            </a:r>
            <a:endParaRPr lang="en-IN" dirty="0"/>
          </a:p>
        </p:txBody>
      </p:sp>
    </p:spTree>
    <p:extLst>
      <p:ext uri="{BB962C8B-B14F-4D97-AF65-F5344CB8AC3E}">
        <p14:creationId xmlns:p14="http://schemas.microsoft.com/office/powerpoint/2010/main" val="36222549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838200" y="1066801"/>
            <a:ext cx="10176163" cy="5458690"/>
          </a:xfrm>
          <a:prstGeom prst="rect">
            <a:avLst/>
          </a:prstGeom>
        </p:spPr>
      </p:pic>
    </p:spTree>
    <p:extLst>
      <p:ext uri="{BB962C8B-B14F-4D97-AF65-F5344CB8AC3E}">
        <p14:creationId xmlns:p14="http://schemas.microsoft.com/office/powerpoint/2010/main" val="27489214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080655" y="365125"/>
            <a:ext cx="9199417" cy="5811838"/>
          </a:xfrm>
          <a:prstGeom prst="rect">
            <a:avLst/>
          </a:prstGeom>
        </p:spPr>
      </p:pic>
    </p:spTree>
    <p:extLst>
      <p:ext uri="{BB962C8B-B14F-4D97-AF65-F5344CB8AC3E}">
        <p14:creationId xmlns:p14="http://schemas.microsoft.com/office/powerpoint/2010/main" val="1835295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MXML and </a:t>
            </a:r>
            <a:r>
              <a:rPr lang="en-US" b="1" dirty="0" err="1" smtClean="0"/>
              <a:t>Actionscript</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fontScale="55000" lnSpcReduction="20000"/>
          </a:bodyPr>
          <a:lstStyle/>
          <a:p>
            <a:pPr lvl="0"/>
            <a:r>
              <a:rPr lang="en-US" dirty="0" smtClean="0"/>
              <a:t>The </a:t>
            </a:r>
            <a:r>
              <a:rPr lang="en-US" dirty="0"/>
              <a:t>Flex framework provides two programming languages: ActionScript and MXML. ActionScript 3.0 is an ECMA-compliant scripting language similar in syntax to JavaScript and Java. MXML is an XML-based declarative language similar to CFML.</a:t>
            </a:r>
            <a:endParaRPr lang="en-IN" dirty="0"/>
          </a:p>
          <a:p>
            <a:pPr lvl="0"/>
            <a:r>
              <a:rPr lang="en-US" dirty="0"/>
              <a:t>This is an example of an ActionScript function with variable declarations:</a:t>
            </a:r>
            <a:endParaRPr lang="en-IN" dirty="0"/>
          </a:p>
          <a:p>
            <a:pPr marL="0" indent="0">
              <a:buNone/>
            </a:pPr>
            <a:r>
              <a:rPr lang="en-US" dirty="0"/>
              <a:t> </a:t>
            </a:r>
            <a:endParaRPr lang="en-IN" dirty="0"/>
          </a:p>
          <a:p>
            <a:r>
              <a:rPr lang="en-US" dirty="0"/>
              <a:t>protected function </a:t>
            </a:r>
            <a:r>
              <a:rPr lang="en-US" dirty="0" err="1"/>
              <a:t>addEmployee_clickHandler</a:t>
            </a:r>
            <a:r>
              <a:rPr lang="en-US" dirty="0"/>
              <a:t>(</a:t>
            </a:r>
            <a:r>
              <a:rPr lang="en-US" dirty="0" err="1"/>
              <a:t>event:MouseEvent</a:t>
            </a:r>
            <a:r>
              <a:rPr lang="en-US" dirty="0"/>
              <a:t>):void </a:t>
            </a:r>
            <a:endParaRPr lang="en-US" dirty="0" smtClean="0"/>
          </a:p>
          <a:p>
            <a:r>
              <a:rPr lang="en-US" dirty="0" smtClean="0"/>
              <a:t>{ </a:t>
            </a:r>
            <a:r>
              <a:rPr lang="en-US" dirty="0"/>
              <a:t>private </a:t>
            </a:r>
            <a:r>
              <a:rPr lang="en-US" dirty="0" err="1"/>
              <a:t>var</a:t>
            </a:r>
            <a:r>
              <a:rPr lang="en-US" dirty="0"/>
              <a:t> </a:t>
            </a:r>
            <a:r>
              <a:rPr lang="en-US" dirty="0" err="1"/>
              <a:t>firstName:String</a:t>
            </a:r>
            <a:r>
              <a:rPr lang="en-US" dirty="0"/>
              <a:t>; private </a:t>
            </a:r>
            <a:r>
              <a:rPr lang="en-US" dirty="0" err="1"/>
              <a:t>var</a:t>
            </a:r>
            <a:r>
              <a:rPr lang="en-US" dirty="0"/>
              <a:t> </a:t>
            </a:r>
            <a:r>
              <a:rPr lang="en-US" dirty="0" err="1"/>
              <a:t>lastName:String</a:t>
            </a:r>
            <a:r>
              <a:rPr lang="en-US" dirty="0"/>
              <a:t>; }</a:t>
            </a:r>
            <a:endParaRPr lang="en-IN" dirty="0"/>
          </a:p>
          <a:p>
            <a:pPr marL="0" indent="0">
              <a:buNone/>
            </a:pPr>
            <a:r>
              <a:rPr lang="en-US" dirty="0"/>
              <a:t> </a:t>
            </a:r>
            <a:endParaRPr lang="en-IN" dirty="0"/>
          </a:p>
          <a:p>
            <a:pPr lvl="0"/>
            <a:r>
              <a:rPr lang="en-US" dirty="0"/>
              <a:t>This is an example of a Button UI control declared as an MXML tag:</a:t>
            </a:r>
            <a:endParaRPr lang="en-IN" dirty="0"/>
          </a:p>
          <a:p>
            <a:pPr marL="0" indent="0">
              <a:buNone/>
            </a:pPr>
            <a:r>
              <a:rPr lang="en-US" dirty="0"/>
              <a:t> </a:t>
            </a:r>
            <a:endParaRPr lang="en-IN" dirty="0"/>
          </a:p>
          <a:p>
            <a:r>
              <a:rPr lang="en-US" dirty="0"/>
              <a:t>&lt;</a:t>
            </a:r>
            <a:r>
              <a:rPr lang="en-US" dirty="0" err="1"/>
              <a:t>s:Button</a:t>
            </a:r>
            <a:r>
              <a:rPr lang="en-US" dirty="0"/>
              <a:t>	id="</a:t>
            </a:r>
            <a:r>
              <a:rPr lang="en-US" dirty="0" err="1"/>
              <a:t>addEmployee</a:t>
            </a:r>
            <a:r>
              <a:rPr lang="en-US" dirty="0"/>
              <a:t>"	label="Add	Employee" click="</a:t>
            </a:r>
            <a:r>
              <a:rPr lang="en-US" dirty="0" err="1"/>
              <a:t>addEmployee_clickHandler</a:t>
            </a:r>
            <a:r>
              <a:rPr lang="en-US" dirty="0"/>
              <a:t>(event)" /&gt;</a:t>
            </a:r>
            <a:endParaRPr lang="en-IN" dirty="0"/>
          </a:p>
          <a:p>
            <a:pPr marL="0" indent="0">
              <a:buNone/>
            </a:pPr>
            <a:r>
              <a:rPr lang="en-US" dirty="0"/>
              <a:t> </a:t>
            </a:r>
            <a:endParaRPr lang="en-IN" dirty="0"/>
          </a:p>
          <a:p>
            <a:pPr lvl="0"/>
            <a:r>
              <a:rPr lang="en-US" dirty="0"/>
              <a:t>MXML tags are actually created with ActionScript under the hood. When you compile your Flex application, the MXML is converted into ActionScript which is then compiled into a SWF file.</a:t>
            </a:r>
            <a:endParaRPr lang="en-IN" dirty="0"/>
          </a:p>
          <a:p>
            <a:pPr lvl="0"/>
            <a:r>
              <a:rPr lang="en-US" dirty="0"/>
              <a:t>This means that your entire application could be written in ActionScript. However, you will primarily use MXML to define your Flex application UI and ActionScript to program your business logic.</a:t>
            </a:r>
            <a:endParaRPr lang="en-IN" dirty="0"/>
          </a:p>
          <a:p>
            <a:endParaRPr lang="en-IN" dirty="0"/>
          </a:p>
        </p:txBody>
      </p:sp>
    </p:spTree>
    <p:extLst>
      <p:ext uri="{BB962C8B-B14F-4D97-AF65-F5344CB8AC3E}">
        <p14:creationId xmlns:p14="http://schemas.microsoft.com/office/powerpoint/2010/main" val="11622023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Handling events</a:t>
            </a:r>
            <a:r>
              <a:rPr lang="en-IN" b="1" dirty="0"/>
              <a:t/>
            </a:r>
            <a:br>
              <a:rPr lang="en-IN" b="1" dirty="0"/>
            </a:br>
            <a:r>
              <a:rPr lang="en-US" dirty="0"/>
              <a:t/>
            </a:r>
            <a:br>
              <a:rPr lang="en-US" dirty="0"/>
            </a:br>
            <a:endParaRPr lang="en-IN" dirty="0"/>
          </a:p>
        </p:txBody>
      </p:sp>
      <p:sp>
        <p:nvSpPr>
          <p:cNvPr id="3" name="Content Placeholder 2"/>
          <p:cNvSpPr>
            <a:spLocks noGrp="1"/>
          </p:cNvSpPr>
          <p:nvPr>
            <p:ph idx="1"/>
          </p:nvPr>
        </p:nvSpPr>
        <p:spPr>
          <a:xfrm>
            <a:off x="838200" y="734291"/>
            <a:ext cx="10515600" cy="5442672"/>
          </a:xfrm>
        </p:spPr>
        <p:txBody>
          <a:bodyPr>
            <a:normAutofit fontScale="55000" lnSpcReduction="20000"/>
          </a:bodyPr>
          <a:lstStyle/>
          <a:p>
            <a:r>
              <a:rPr lang="en-US" b="1" dirty="0" err="1"/>
              <a:t>EventDispatcher</a:t>
            </a:r>
            <a:r>
              <a:rPr lang="en-US" b="1" dirty="0"/>
              <a:t> class</a:t>
            </a:r>
            <a:endParaRPr lang="en-IN" b="1" dirty="0"/>
          </a:p>
          <a:p>
            <a:r>
              <a:rPr lang="en-US" b="1" dirty="0"/>
              <a:t> </a:t>
            </a:r>
            <a:endParaRPr lang="en-IN" dirty="0"/>
          </a:p>
          <a:p>
            <a:pPr lvl="1"/>
            <a:r>
              <a:rPr lang="en-US" dirty="0"/>
              <a:t>Event handling in ActionScript 3.0 depends heavily on the </a:t>
            </a:r>
            <a:r>
              <a:rPr lang="en-US" dirty="0" err="1"/>
              <a:t>EventDispatcher</a:t>
            </a:r>
            <a:r>
              <a:rPr lang="en-US" dirty="0"/>
              <a:t> class.</a:t>
            </a:r>
            <a:endParaRPr lang="en-IN" sz="2000" dirty="0"/>
          </a:p>
          <a:p>
            <a:pPr lvl="1"/>
            <a:r>
              <a:rPr lang="en-US" dirty="0"/>
              <a:t>Although this class isn't entirely new to ActionScript, it is the first time it has been included as a core part of the ActionScript language</a:t>
            </a:r>
            <a:endParaRPr lang="en-IN" sz="2000" dirty="0"/>
          </a:p>
          <a:p>
            <a:pPr lvl="1"/>
            <a:r>
              <a:rPr lang="en-US" dirty="0"/>
              <a:t>ActionScript 2.0, you define the event handler within the object receiving the event— giving the function the name of the event being received. For example, to react to an "</a:t>
            </a:r>
            <a:r>
              <a:rPr lang="en-US" dirty="0" err="1"/>
              <a:t>onPress</a:t>
            </a:r>
            <a:r>
              <a:rPr lang="en-US" dirty="0"/>
              <a:t>" event for a button named </a:t>
            </a:r>
            <a:r>
              <a:rPr lang="en-US" sz="1600" dirty="0" err="1"/>
              <a:t>submitButton</a:t>
            </a:r>
            <a:r>
              <a:rPr lang="en-US" sz="1600" dirty="0"/>
              <a:t> </a:t>
            </a:r>
            <a:r>
              <a:rPr lang="en-US" dirty="0"/>
              <a:t>in ActionScript 2.0, you would use:</a:t>
            </a:r>
            <a:endParaRPr lang="en-IN" sz="2000" dirty="0"/>
          </a:p>
          <a:p>
            <a:pPr marL="0" indent="0">
              <a:buNone/>
            </a:pPr>
            <a:r>
              <a:rPr lang="en-US" dirty="0"/>
              <a:t> </a:t>
            </a:r>
            <a:endParaRPr lang="en-IN" sz="2400" dirty="0"/>
          </a:p>
          <a:p>
            <a:r>
              <a:rPr lang="en-US" dirty="0" err="1"/>
              <a:t>submitButton.onPress</a:t>
            </a:r>
            <a:r>
              <a:rPr lang="en-US" dirty="0"/>
              <a:t> = function() { ... }</a:t>
            </a:r>
            <a:endParaRPr lang="en-IN" sz="3600" dirty="0"/>
          </a:p>
          <a:p>
            <a:pPr marL="0" indent="0">
              <a:buNone/>
            </a:pPr>
            <a:endParaRPr lang="en-IN" sz="2400" dirty="0"/>
          </a:p>
          <a:p>
            <a:pPr lvl="1"/>
            <a:r>
              <a:rPr lang="en-US" dirty="0"/>
              <a:t>Using </a:t>
            </a:r>
            <a:r>
              <a:rPr lang="en-US" dirty="0" err="1"/>
              <a:t>EventDispatcher</a:t>
            </a:r>
            <a:r>
              <a:rPr lang="en-US" dirty="0"/>
              <a:t>, the same elements are at play; an object receiving an event, an event name, and a function that reacts to an event—only the process is slightly different. The code using </a:t>
            </a:r>
            <a:r>
              <a:rPr lang="en-US" dirty="0" err="1"/>
              <a:t>EventDispatcher</a:t>
            </a:r>
            <a:r>
              <a:rPr lang="en-US" dirty="0"/>
              <a:t> looks like this:</a:t>
            </a:r>
            <a:endParaRPr lang="en-IN" sz="2000" dirty="0"/>
          </a:p>
          <a:p>
            <a:pPr marL="0" indent="0">
              <a:buNone/>
            </a:pPr>
            <a:r>
              <a:rPr lang="en-US" dirty="0"/>
              <a:t> </a:t>
            </a:r>
            <a:endParaRPr lang="en-IN" sz="2400" dirty="0"/>
          </a:p>
          <a:p>
            <a:r>
              <a:rPr lang="en-US" dirty="0"/>
              <a:t>function	</a:t>
            </a:r>
            <a:r>
              <a:rPr lang="en-US" dirty="0" err="1"/>
              <a:t>pressHandler</a:t>
            </a:r>
            <a:r>
              <a:rPr lang="en-US" dirty="0"/>
              <a:t>(){	...	} </a:t>
            </a:r>
            <a:r>
              <a:rPr lang="en-US" dirty="0" err="1"/>
              <a:t>submitButton.addEventListener</a:t>
            </a:r>
            <a:r>
              <a:rPr lang="en-US" dirty="0"/>
              <a:t>("</a:t>
            </a:r>
            <a:r>
              <a:rPr lang="en-US" dirty="0" err="1"/>
              <a:t>onPress</a:t>
            </a:r>
            <a:r>
              <a:rPr lang="en-US" dirty="0"/>
              <a:t>", </a:t>
            </a:r>
            <a:r>
              <a:rPr lang="en-US" dirty="0" err="1"/>
              <a:t>pressHandler</a:t>
            </a:r>
            <a:r>
              <a:rPr lang="en-US" dirty="0"/>
              <a:t>);</a:t>
            </a:r>
            <a:endParaRPr lang="en-IN" sz="3600" dirty="0"/>
          </a:p>
          <a:p>
            <a:r>
              <a:rPr lang="en-US" dirty="0"/>
              <a:t> </a:t>
            </a:r>
            <a:endParaRPr lang="en-IN" dirty="0"/>
          </a:p>
          <a:p>
            <a:pPr lvl="1"/>
            <a:r>
              <a:rPr lang="en-US" dirty="0"/>
              <a:t>This process adds what appears to be an extra step, but it allows for more flexibility. Since you are using a function to add event handlers instead of defining them directly on the target object itself, you can now add as many handlers as you like to "listen" to a single event.</a:t>
            </a:r>
            <a:endParaRPr lang="en-IN" sz="2000" dirty="0"/>
          </a:p>
          <a:p>
            <a:pPr lvl="1"/>
            <a:r>
              <a:rPr lang="en-US" dirty="0"/>
              <a:t>Removing events in ActionScript 2.0 just meant deleting the handler:</a:t>
            </a:r>
            <a:endParaRPr lang="en-IN" sz="2000" dirty="0"/>
          </a:p>
          <a:p>
            <a:pPr marL="0" indent="0">
              <a:buNone/>
            </a:pPr>
            <a:r>
              <a:rPr lang="en-US" dirty="0"/>
              <a:t> </a:t>
            </a:r>
            <a:endParaRPr lang="en-IN" sz="2400" dirty="0"/>
          </a:p>
          <a:p>
            <a:r>
              <a:rPr lang="en-US" dirty="0"/>
              <a:t>delete </a:t>
            </a:r>
            <a:r>
              <a:rPr lang="en-US" dirty="0" err="1"/>
              <a:t>submitButton.onPress</a:t>
            </a:r>
            <a:r>
              <a:rPr lang="en-US" dirty="0"/>
              <a:t>;</a:t>
            </a:r>
            <a:endParaRPr lang="en-IN" sz="3600" dirty="0"/>
          </a:p>
          <a:p>
            <a:pPr marL="0" indent="0">
              <a:buNone/>
            </a:pPr>
            <a:r>
              <a:rPr lang="en-US" dirty="0"/>
              <a:t> </a:t>
            </a:r>
            <a:endParaRPr lang="en-IN" dirty="0"/>
          </a:p>
          <a:p>
            <a:endParaRPr lang="en-IN" dirty="0"/>
          </a:p>
        </p:txBody>
      </p:sp>
    </p:spTree>
    <p:extLst>
      <p:ext uri="{BB962C8B-B14F-4D97-AF65-F5344CB8AC3E}">
        <p14:creationId xmlns:p14="http://schemas.microsoft.com/office/powerpoint/2010/main" val="40391299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err="1" smtClean="0"/>
              <a:t>EventDispatcher</a:t>
            </a:r>
            <a:r>
              <a:rPr lang="en-IN" dirty="0" smtClean="0"/>
              <a:t> methods</a:t>
            </a:r>
          </a:p>
          <a:p>
            <a:endParaRPr lang="en-IN" dirty="0" smtClean="0"/>
          </a:p>
          <a:p>
            <a:r>
              <a:rPr lang="en-IN" dirty="0" smtClean="0"/>
              <a:t>Here is a summary of the methods in </a:t>
            </a:r>
            <a:r>
              <a:rPr lang="en-IN" dirty="0" err="1" smtClean="0"/>
              <a:t>EventDispatcher</a:t>
            </a:r>
            <a:r>
              <a:rPr lang="en-IN" dirty="0" smtClean="0"/>
              <a:t> for ActionScript 3.0. Many of these methods are similar to the methods in the ActionScript 2.0 version:</a:t>
            </a:r>
          </a:p>
          <a:p>
            <a:r>
              <a:rPr lang="en-IN" dirty="0" smtClean="0"/>
              <a:t>	</a:t>
            </a:r>
            <a:r>
              <a:rPr lang="en-IN" dirty="0" err="1" smtClean="0"/>
              <a:t>addEventListener</a:t>
            </a:r>
            <a:r>
              <a:rPr lang="en-IN" dirty="0" smtClean="0"/>
              <a:t>(</a:t>
            </a:r>
            <a:r>
              <a:rPr lang="en-IN" dirty="0" err="1" smtClean="0"/>
              <a:t>type:String</a:t>
            </a:r>
            <a:r>
              <a:rPr lang="en-IN" dirty="0" smtClean="0"/>
              <a:t>, </a:t>
            </a:r>
            <a:r>
              <a:rPr lang="en-IN" dirty="0" err="1" smtClean="0"/>
              <a:t>listener:Function</a:t>
            </a:r>
            <a:r>
              <a:rPr lang="en-IN" dirty="0" smtClean="0"/>
              <a:t>, </a:t>
            </a:r>
            <a:r>
              <a:rPr lang="en-IN" dirty="0" err="1" smtClean="0"/>
              <a:t>useCapture:Boolean</a:t>
            </a:r>
            <a:r>
              <a:rPr lang="en-IN" dirty="0" smtClean="0"/>
              <a:t> = false, </a:t>
            </a:r>
            <a:r>
              <a:rPr lang="en-IN" dirty="0" err="1" smtClean="0"/>
              <a:t>priority:int</a:t>
            </a:r>
            <a:r>
              <a:rPr lang="en-IN" dirty="0" smtClean="0"/>
              <a:t> = 0, </a:t>
            </a:r>
            <a:r>
              <a:rPr lang="en-IN" dirty="0" err="1" smtClean="0"/>
              <a:t>useWeakReference:Boolean</a:t>
            </a:r>
            <a:r>
              <a:rPr lang="en-IN" dirty="0" smtClean="0"/>
              <a:t> = false):void</a:t>
            </a:r>
          </a:p>
          <a:p>
            <a:r>
              <a:rPr lang="en-IN" dirty="0" smtClean="0"/>
              <a:t>	</a:t>
            </a:r>
            <a:r>
              <a:rPr lang="en-IN" dirty="0" err="1" smtClean="0"/>
              <a:t>removeEventListener</a:t>
            </a:r>
            <a:r>
              <a:rPr lang="en-IN" dirty="0" smtClean="0"/>
              <a:t>(</a:t>
            </a:r>
            <a:r>
              <a:rPr lang="en-IN" dirty="0" err="1" smtClean="0"/>
              <a:t>type:String</a:t>
            </a:r>
            <a:r>
              <a:rPr lang="en-IN" dirty="0" smtClean="0"/>
              <a:t>, </a:t>
            </a:r>
            <a:r>
              <a:rPr lang="en-IN" dirty="0" err="1" smtClean="0"/>
              <a:t>listener:Function</a:t>
            </a:r>
            <a:r>
              <a:rPr lang="en-IN" dirty="0" smtClean="0"/>
              <a:t>, </a:t>
            </a:r>
            <a:r>
              <a:rPr lang="en-IN" dirty="0" err="1" smtClean="0"/>
              <a:t>useCapture:Boolean</a:t>
            </a:r>
            <a:r>
              <a:rPr lang="en-IN" dirty="0" smtClean="0"/>
              <a:t> = false):void</a:t>
            </a:r>
          </a:p>
          <a:p>
            <a:r>
              <a:rPr lang="en-IN" dirty="0" smtClean="0"/>
              <a:t>	</a:t>
            </a:r>
            <a:r>
              <a:rPr lang="en-IN" dirty="0" err="1" smtClean="0"/>
              <a:t>dispatchEvent</a:t>
            </a:r>
            <a:r>
              <a:rPr lang="en-IN" dirty="0" smtClean="0"/>
              <a:t>(</a:t>
            </a:r>
            <a:r>
              <a:rPr lang="en-IN" dirty="0" err="1" smtClean="0"/>
              <a:t>event:Event</a:t>
            </a:r>
            <a:r>
              <a:rPr lang="en-IN" dirty="0" smtClean="0"/>
              <a:t>):Boolean</a:t>
            </a:r>
          </a:p>
          <a:p>
            <a:r>
              <a:rPr lang="en-IN" dirty="0" smtClean="0"/>
              <a:t>	</a:t>
            </a:r>
            <a:r>
              <a:rPr lang="en-IN" dirty="0" err="1" smtClean="0"/>
              <a:t>hasEventListener</a:t>
            </a:r>
            <a:r>
              <a:rPr lang="en-IN" dirty="0" smtClean="0"/>
              <a:t>(</a:t>
            </a:r>
            <a:r>
              <a:rPr lang="en-IN" dirty="0" err="1" smtClean="0"/>
              <a:t>type:String</a:t>
            </a:r>
            <a:r>
              <a:rPr lang="en-IN" dirty="0" smtClean="0"/>
              <a:t>):Boolean</a:t>
            </a:r>
          </a:p>
          <a:p>
            <a:r>
              <a:rPr lang="en-IN" dirty="0" smtClean="0"/>
              <a:t>	</a:t>
            </a:r>
            <a:r>
              <a:rPr lang="en-IN" dirty="0" err="1" smtClean="0"/>
              <a:t>willTrigger</a:t>
            </a:r>
            <a:r>
              <a:rPr lang="en-IN" dirty="0" smtClean="0"/>
              <a:t>(</a:t>
            </a:r>
            <a:r>
              <a:rPr lang="en-IN" dirty="0" err="1" smtClean="0"/>
              <a:t>type:String</a:t>
            </a:r>
            <a:r>
              <a:rPr lang="en-IN" dirty="0" smtClean="0"/>
              <a:t>):Boolean</a:t>
            </a:r>
          </a:p>
          <a:p>
            <a:endParaRPr lang="en-IN" dirty="0" smtClean="0"/>
          </a:p>
          <a:p>
            <a:endParaRPr lang="en-IN" dirty="0"/>
          </a:p>
        </p:txBody>
      </p:sp>
    </p:spTree>
    <p:extLst>
      <p:ext uri="{BB962C8B-B14F-4D97-AF65-F5344CB8AC3E}">
        <p14:creationId xmlns:p14="http://schemas.microsoft.com/office/powerpoint/2010/main" val="20808881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lvl="0"/>
            <a:r>
              <a:rPr lang="en-US" b="1" dirty="0" err="1"/>
              <a:t>addEventListener</a:t>
            </a:r>
            <a:r>
              <a:rPr lang="en-US" b="1" dirty="0"/>
              <a:t>(): </a:t>
            </a:r>
            <a:r>
              <a:rPr lang="en-US" dirty="0"/>
              <a:t>Adds an event handler function to listen to an event so that when that event occurs, the function will be called.</a:t>
            </a:r>
            <a:endParaRPr lang="en-IN" dirty="0"/>
          </a:p>
          <a:p>
            <a:pPr lvl="0"/>
            <a:r>
              <a:rPr lang="en-US" b="1" dirty="0" err="1"/>
              <a:t>removeEventListener</a:t>
            </a:r>
            <a:r>
              <a:rPr lang="en-US" b="1" dirty="0"/>
              <a:t>(): </a:t>
            </a:r>
            <a:r>
              <a:rPr lang="en-US" dirty="0"/>
              <a:t>Removes an event handler added to a listeners list using </a:t>
            </a:r>
            <a:r>
              <a:rPr lang="en-US" dirty="0" err="1"/>
              <a:t>addEventListener</a:t>
            </a:r>
            <a:r>
              <a:rPr lang="en-US" dirty="0"/>
              <a:t>. The same first 3 arguments used in </a:t>
            </a:r>
            <a:r>
              <a:rPr lang="en-US" dirty="0" err="1"/>
              <a:t>addEventListener</a:t>
            </a:r>
            <a:r>
              <a:rPr lang="en-US" dirty="0"/>
              <a:t> must be used in </a:t>
            </a:r>
            <a:r>
              <a:rPr lang="en-US" dirty="0" err="1"/>
              <a:t>removeEventListener</a:t>
            </a:r>
            <a:r>
              <a:rPr lang="en-US" dirty="0"/>
              <a:t> to remove the correct handler.</a:t>
            </a:r>
            <a:endParaRPr lang="en-IN" dirty="0"/>
          </a:p>
          <a:p>
            <a:pPr lvl="0"/>
            <a:r>
              <a:rPr lang="en-US" b="1" dirty="0" err="1"/>
              <a:t>dispatchEvent</a:t>
            </a:r>
            <a:r>
              <a:rPr lang="en-US" b="1" dirty="0"/>
              <a:t>(): </a:t>
            </a:r>
            <a:r>
              <a:rPr lang="en-US" dirty="0"/>
              <a:t>Sends the passed event to all listeners in the listeners list of an object that relates to the event type. This method is most commonly used when creating custom events.</a:t>
            </a:r>
            <a:endParaRPr lang="en-IN" dirty="0"/>
          </a:p>
          <a:p>
            <a:pPr lvl="0"/>
            <a:r>
              <a:rPr lang="en-US" b="1" dirty="0" err="1"/>
              <a:t>hasEventListener</a:t>
            </a:r>
            <a:r>
              <a:rPr lang="en-US" b="1" dirty="0"/>
              <a:t>(): </a:t>
            </a:r>
            <a:r>
              <a:rPr lang="en-US" dirty="0"/>
              <a:t>Determines whether or not an object has listeners for a specific type of event.</a:t>
            </a:r>
            <a:endParaRPr lang="en-IN" dirty="0"/>
          </a:p>
          <a:p>
            <a:pPr lvl="0"/>
            <a:r>
              <a:rPr lang="en-US" b="1" dirty="0" err="1"/>
              <a:t>willTrigger</a:t>
            </a:r>
            <a:r>
              <a:rPr lang="en-US" b="1" dirty="0"/>
              <a:t>(): </a:t>
            </a:r>
            <a:r>
              <a:rPr lang="en-US" dirty="0"/>
              <a:t>Determines whether or not an object or any of its parent containers have listeners for a specific type event. This is much like </a:t>
            </a:r>
            <a:r>
              <a:rPr lang="en-US" dirty="0" err="1"/>
              <a:t>hasEventListener</a:t>
            </a:r>
            <a:r>
              <a:rPr lang="en-US" dirty="0"/>
              <a:t> but this method checks the current object as well as all objects that might be affected from the propagation of the event.</a:t>
            </a:r>
            <a:endParaRPr lang="en-IN" dirty="0"/>
          </a:p>
          <a:p>
            <a:endParaRPr lang="en-IN" dirty="0"/>
          </a:p>
        </p:txBody>
      </p:sp>
    </p:spTree>
    <p:extLst>
      <p:ext uri="{BB962C8B-B14F-4D97-AF65-F5344CB8AC3E}">
        <p14:creationId xmlns:p14="http://schemas.microsoft.com/office/powerpoint/2010/main" val="13838297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Button, Value selectors, Text components, List based controls</a:t>
            </a:r>
            <a:r>
              <a:rPr lang="en-IN" b="1" dirty="0"/>
              <a:t/>
            </a:r>
            <a:br>
              <a:rPr lang="en-IN" b="1" dirty="0"/>
            </a:br>
            <a:endParaRPr lang="en-IN" dirty="0"/>
          </a:p>
        </p:txBody>
      </p:sp>
      <p:sp>
        <p:nvSpPr>
          <p:cNvPr id="3" name="Content Placeholder 2"/>
          <p:cNvSpPr>
            <a:spLocks noGrp="1"/>
          </p:cNvSpPr>
          <p:nvPr>
            <p:ph idx="1"/>
          </p:nvPr>
        </p:nvSpPr>
        <p:spPr/>
        <p:txBody>
          <a:bodyPr>
            <a:normAutofit fontScale="77500" lnSpcReduction="20000"/>
          </a:bodyPr>
          <a:lstStyle/>
          <a:p>
            <a:pPr lvl="0"/>
            <a:r>
              <a:rPr lang="en-US" dirty="0"/>
              <a:t>The Button control is a commonly used rectangular button.</a:t>
            </a:r>
            <a:endParaRPr lang="en-IN" dirty="0"/>
          </a:p>
          <a:p>
            <a:pPr lvl="0"/>
            <a:r>
              <a:rPr lang="en-US" dirty="0"/>
              <a:t>Button controls look like they can be pressed, and have a text label, an icon, or both on their face. You can optionally specify graphic skins for each of several Button states.</a:t>
            </a:r>
            <a:endParaRPr lang="en-IN" dirty="0"/>
          </a:p>
          <a:p>
            <a:pPr lvl="0"/>
            <a:r>
              <a:rPr lang="en-US" dirty="0"/>
              <a:t>You can create a normal Button control or a toggle Button control. A normal Button control stays in its pressed state for as long as the mouse button is down after you select it. A toggle Button controls stays in the pressed state until you select it a second time.</a:t>
            </a:r>
            <a:endParaRPr lang="en-IN" dirty="0"/>
          </a:p>
          <a:p>
            <a:pPr lvl="0"/>
            <a:r>
              <a:rPr lang="en-US" dirty="0"/>
              <a:t>Buttons typically use event listeners to perform an action when the user selects the control. When a user clicks the mouse on a Button control, and the Button control is enabled, it dispatches a click event and a </a:t>
            </a:r>
            <a:r>
              <a:rPr lang="en-US" dirty="0" err="1"/>
              <a:t>buttonDown</a:t>
            </a:r>
            <a:r>
              <a:rPr lang="en-US" dirty="0"/>
              <a:t> event. A button always dispatches events such as the </a:t>
            </a:r>
            <a:r>
              <a:rPr lang="en-US" dirty="0" err="1"/>
              <a:t>mouseMove</a:t>
            </a:r>
            <a:r>
              <a:rPr lang="en-US" dirty="0"/>
              <a:t>, </a:t>
            </a:r>
            <a:r>
              <a:rPr lang="en-US" dirty="0" err="1"/>
              <a:t>mouseOver</a:t>
            </a:r>
            <a:r>
              <a:rPr lang="en-US" dirty="0"/>
              <a:t>, </a:t>
            </a:r>
            <a:r>
              <a:rPr lang="en-US" dirty="0" err="1"/>
              <a:t>mouseOut</a:t>
            </a:r>
            <a:r>
              <a:rPr lang="en-US" dirty="0"/>
              <a:t>, </a:t>
            </a:r>
            <a:r>
              <a:rPr lang="en-US" dirty="0" err="1"/>
              <a:t>rollOver</a:t>
            </a:r>
            <a:r>
              <a:rPr lang="en-US" dirty="0"/>
              <a:t>, </a:t>
            </a:r>
            <a:r>
              <a:rPr lang="en-US" dirty="0" err="1"/>
              <a:t>rollOut</a:t>
            </a:r>
            <a:r>
              <a:rPr lang="en-US" dirty="0"/>
              <a:t>, </a:t>
            </a:r>
            <a:r>
              <a:rPr lang="en-US" dirty="0" err="1"/>
              <a:t>mouseDown</a:t>
            </a:r>
            <a:r>
              <a:rPr lang="en-US" dirty="0"/>
              <a:t>, and </a:t>
            </a:r>
            <a:r>
              <a:rPr lang="en-US" dirty="0" err="1"/>
              <a:t>mouseUp</a:t>
            </a:r>
            <a:r>
              <a:rPr lang="en-US" dirty="0"/>
              <a:t> events whether enabled or disabled.</a:t>
            </a:r>
            <a:endParaRPr lang="en-IN" dirty="0"/>
          </a:p>
          <a:p>
            <a:pPr lvl="0"/>
            <a:r>
              <a:rPr lang="en-US" dirty="0"/>
              <a:t>You define a Button control in MXML by using the &lt;</a:t>
            </a:r>
            <a:r>
              <a:rPr lang="en-US" dirty="0" err="1"/>
              <a:t>mx:Button</a:t>
            </a:r>
            <a:r>
              <a:rPr lang="en-US" dirty="0"/>
              <a:t>&gt; tag, as the following example shows. Specify an id value if you intend to refer to a component elsewhere in your MXML, either in another tag or in an ActionScript block. The following code creates a Button control with the label "Hello world!":</a:t>
            </a:r>
            <a:endParaRPr lang="en-IN" dirty="0"/>
          </a:p>
          <a:p>
            <a:endParaRPr lang="en-IN" dirty="0"/>
          </a:p>
        </p:txBody>
      </p:sp>
    </p:spTree>
    <p:extLst>
      <p:ext uri="{BB962C8B-B14F-4D97-AF65-F5344CB8AC3E}">
        <p14:creationId xmlns:p14="http://schemas.microsoft.com/office/powerpoint/2010/main" val="8590342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GB" dirty="0" smtClean="0"/>
              <a:t>&lt;?xml version="1.0"?&gt;</a:t>
            </a:r>
          </a:p>
          <a:p>
            <a:r>
              <a:rPr lang="en-GB" dirty="0" smtClean="0"/>
              <a:t>&lt;!-- controls\button\</a:t>
            </a:r>
            <a:r>
              <a:rPr lang="en-GB" dirty="0" err="1" smtClean="0"/>
              <a:t>ButtonLabel.mxml</a:t>
            </a:r>
            <a:r>
              <a:rPr lang="en-GB" dirty="0" smtClean="0"/>
              <a:t> --&gt;</a:t>
            </a:r>
          </a:p>
          <a:p>
            <a:r>
              <a:rPr lang="en-GB" dirty="0" smtClean="0"/>
              <a:t>&lt;</a:t>
            </a:r>
            <a:r>
              <a:rPr lang="en-GB" dirty="0" err="1" smtClean="0"/>
              <a:t>mx:Application</a:t>
            </a:r>
            <a:r>
              <a:rPr lang="en-GB" dirty="0" smtClean="0"/>
              <a:t> </a:t>
            </a:r>
            <a:r>
              <a:rPr lang="en-GB" dirty="0" err="1" smtClean="0"/>
              <a:t>xmlns:mx</a:t>
            </a:r>
            <a:r>
              <a:rPr lang="en-GB" dirty="0" smtClean="0"/>
              <a:t>="http://www.adobe.com/2006/mxml"&gt;</a:t>
            </a:r>
          </a:p>
          <a:p>
            <a:endParaRPr lang="en-GB" dirty="0" smtClean="0"/>
          </a:p>
          <a:p>
            <a:r>
              <a:rPr lang="en-GB" dirty="0" smtClean="0"/>
              <a:t>&lt;</a:t>
            </a:r>
            <a:r>
              <a:rPr lang="en-GB" dirty="0" err="1" smtClean="0"/>
              <a:t>mx:Button</a:t>
            </a:r>
            <a:r>
              <a:rPr lang="en-GB" dirty="0" smtClean="0"/>
              <a:t> id="button1" label="Hello world!" width="100"/&gt;</a:t>
            </a:r>
          </a:p>
          <a:p>
            <a:r>
              <a:rPr lang="en-GB" dirty="0" smtClean="0"/>
              <a:t>&lt;/</a:t>
            </a:r>
            <a:r>
              <a:rPr lang="en-GB" dirty="0" err="1" smtClean="0"/>
              <a:t>mx:Application</a:t>
            </a:r>
            <a:r>
              <a:rPr lang="en-GB" dirty="0" smtClean="0"/>
              <a:t>&gt;</a:t>
            </a:r>
          </a:p>
          <a:p>
            <a:pPr marL="0" indent="0">
              <a:buNone/>
            </a:pPr>
            <a:endParaRPr lang="en-GB" dirty="0" smtClean="0"/>
          </a:p>
          <a:p>
            <a:endParaRPr lang="en-GB" dirty="0" smtClean="0"/>
          </a:p>
          <a:p>
            <a:pPr marL="0" indent="0">
              <a:buNone/>
            </a:pPr>
            <a:r>
              <a:rPr lang="en-GB" dirty="0" smtClean="0"/>
              <a:t>•	You use Flex text-based controls to display text and to let users enter text into your application. The following table lists the controls, and indicates whether the control can have multiple lines of input instead of a single line of text, and whether the control can accept user input:</a:t>
            </a:r>
          </a:p>
          <a:p>
            <a:endParaRPr lang="en-GB" dirty="0" smtClean="0"/>
          </a:p>
          <a:p>
            <a:endParaRPr lang="en-IN" dirty="0"/>
          </a:p>
        </p:txBody>
      </p:sp>
    </p:spTree>
    <p:extLst>
      <p:ext uri="{BB962C8B-B14F-4D97-AF65-F5344CB8AC3E}">
        <p14:creationId xmlns:p14="http://schemas.microsoft.com/office/powerpoint/2010/main" val="25760743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967344" y="2133600"/>
            <a:ext cx="7744691" cy="3228109"/>
          </a:xfrm>
          <a:prstGeom prst="rect">
            <a:avLst/>
          </a:prstGeom>
        </p:spPr>
      </p:pic>
    </p:spTree>
    <p:extLst>
      <p:ext uri="{BB962C8B-B14F-4D97-AF65-F5344CB8AC3E}">
        <p14:creationId xmlns:p14="http://schemas.microsoft.com/office/powerpoint/2010/main" val="40699738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GB" dirty="0" smtClean="0"/>
              <a:t>All </a:t>
            </a:r>
            <a:r>
              <a:rPr lang="en-GB" dirty="0" smtClean="0"/>
              <a:t>controls except the </a:t>
            </a:r>
            <a:r>
              <a:rPr lang="en-GB" dirty="0" err="1" smtClean="0"/>
              <a:t>RichTextEditor</a:t>
            </a:r>
            <a:r>
              <a:rPr lang="en-GB" dirty="0" smtClean="0"/>
              <a:t> control are single components with a simple text region; for example, the following image shows a </a:t>
            </a:r>
            <a:r>
              <a:rPr lang="en-GB" dirty="0" err="1" smtClean="0"/>
              <a:t>TextInput</a:t>
            </a:r>
            <a:r>
              <a:rPr lang="en-GB" dirty="0" smtClean="0"/>
              <a:t> control in a simple form:</a:t>
            </a:r>
          </a:p>
          <a:p>
            <a:endParaRPr lang="en-GB" dirty="0" smtClean="0"/>
          </a:p>
          <a:p>
            <a:r>
              <a:rPr lang="en-GB" dirty="0" smtClean="0"/>
              <a:t>&lt;?xml version="1.0"?&gt;</a:t>
            </a:r>
          </a:p>
          <a:p>
            <a:r>
              <a:rPr lang="en-GB" dirty="0" smtClean="0"/>
              <a:t>&lt;!-- </a:t>
            </a:r>
            <a:r>
              <a:rPr lang="en-GB" dirty="0" err="1" smtClean="0"/>
              <a:t>textcontrols</a:t>
            </a:r>
            <a:r>
              <a:rPr lang="en-GB" dirty="0" smtClean="0"/>
              <a:t>/</a:t>
            </a:r>
            <a:r>
              <a:rPr lang="en-GB" dirty="0" err="1" smtClean="0"/>
              <a:t>FormItemLabel.mxml</a:t>
            </a:r>
            <a:r>
              <a:rPr lang="en-GB" dirty="0" smtClean="0"/>
              <a:t> --&gt;</a:t>
            </a:r>
          </a:p>
          <a:p>
            <a:r>
              <a:rPr lang="en-GB" dirty="0" smtClean="0"/>
              <a:t>&lt;</a:t>
            </a:r>
            <a:r>
              <a:rPr lang="en-GB" dirty="0" err="1" smtClean="0"/>
              <a:t>mx:Application</a:t>
            </a:r>
            <a:r>
              <a:rPr lang="en-GB" dirty="0" smtClean="0"/>
              <a:t> </a:t>
            </a:r>
            <a:r>
              <a:rPr lang="en-GB" dirty="0" err="1" smtClean="0"/>
              <a:t>xmlns:mx</a:t>
            </a:r>
            <a:r>
              <a:rPr lang="en-GB" dirty="0" smtClean="0"/>
              <a:t>="http://www.adobe.com/2006/mxml" &gt;</a:t>
            </a:r>
          </a:p>
          <a:p>
            <a:r>
              <a:rPr lang="en-GB" dirty="0" smtClean="0"/>
              <a:t>&lt;</a:t>
            </a:r>
            <a:r>
              <a:rPr lang="en-GB" dirty="0" err="1" smtClean="0"/>
              <a:t>mx:Form</a:t>
            </a:r>
            <a:r>
              <a:rPr lang="en-GB" dirty="0" smtClean="0"/>
              <a:t> id="</a:t>
            </a:r>
            <a:r>
              <a:rPr lang="en-GB" dirty="0" err="1" smtClean="0"/>
              <a:t>myForm</a:t>
            </a:r>
            <a:r>
              <a:rPr lang="en-GB" dirty="0" smtClean="0"/>
              <a:t>" width="500" </a:t>
            </a:r>
            <a:r>
              <a:rPr lang="en-GB" dirty="0" err="1" smtClean="0"/>
              <a:t>backgroundColor</a:t>
            </a:r>
            <a:r>
              <a:rPr lang="en-GB" dirty="0" smtClean="0"/>
              <a:t>="#909090"&gt;</a:t>
            </a:r>
          </a:p>
          <a:p>
            <a:r>
              <a:rPr lang="en-GB" dirty="0" smtClean="0"/>
              <a:t>&lt;!-- Use a </a:t>
            </a:r>
            <a:r>
              <a:rPr lang="en-GB" dirty="0" err="1" smtClean="0"/>
              <a:t>FormItem</a:t>
            </a:r>
            <a:r>
              <a:rPr lang="en-GB" dirty="0" smtClean="0"/>
              <a:t> to label the field. --&gt;</a:t>
            </a:r>
          </a:p>
          <a:p>
            <a:r>
              <a:rPr lang="en-GB" dirty="0" smtClean="0"/>
              <a:t>&lt;</a:t>
            </a:r>
            <a:r>
              <a:rPr lang="en-GB" dirty="0" err="1" smtClean="0"/>
              <a:t>mx:FormItem</a:t>
            </a:r>
            <a:r>
              <a:rPr lang="en-GB" dirty="0" smtClean="0"/>
              <a:t> label="First Name"&gt;</a:t>
            </a:r>
          </a:p>
          <a:p>
            <a:r>
              <a:rPr lang="en-GB" dirty="0" smtClean="0"/>
              <a:t>&lt;</a:t>
            </a:r>
            <a:r>
              <a:rPr lang="en-GB" dirty="0" err="1" smtClean="0"/>
              <a:t>mx:TextInput</a:t>
            </a:r>
            <a:r>
              <a:rPr lang="en-GB" dirty="0" smtClean="0"/>
              <a:t> id="ti1" width="150"/&gt;</a:t>
            </a:r>
          </a:p>
          <a:p>
            <a:r>
              <a:rPr lang="en-GB" dirty="0" smtClean="0"/>
              <a:t>&lt;/</a:t>
            </a:r>
            <a:r>
              <a:rPr lang="en-GB" dirty="0" err="1" smtClean="0"/>
              <a:t>mx:FormItem</a:t>
            </a:r>
            <a:r>
              <a:rPr lang="en-GB" dirty="0" smtClean="0"/>
              <a:t>&gt;</a:t>
            </a:r>
          </a:p>
          <a:p>
            <a:r>
              <a:rPr lang="en-GB" dirty="0" smtClean="0"/>
              <a:t>&lt;/</a:t>
            </a:r>
            <a:r>
              <a:rPr lang="en-GB" dirty="0" err="1" smtClean="0"/>
              <a:t>mx:Form</a:t>
            </a:r>
            <a:r>
              <a:rPr lang="en-GB" dirty="0" smtClean="0"/>
              <a:t>&gt;</a:t>
            </a:r>
          </a:p>
          <a:p>
            <a:r>
              <a:rPr lang="en-GB" dirty="0" smtClean="0"/>
              <a:t>&lt;/</a:t>
            </a:r>
            <a:r>
              <a:rPr lang="en-GB" dirty="0" err="1" smtClean="0"/>
              <a:t>mx:Application</a:t>
            </a:r>
            <a:r>
              <a:rPr lang="en-GB" dirty="0" smtClean="0"/>
              <a:t>&gt;</a:t>
            </a:r>
          </a:p>
          <a:p>
            <a:endParaRPr lang="en-IN" dirty="0"/>
          </a:p>
        </p:txBody>
      </p:sp>
    </p:spTree>
    <p:extLst>
      <p:ext uri="{BB962C8B-B14F-4D97-AF65-F5344CB8AC3E}">
        <p14:creationId xmlns:p14="http://schemas.microsoft.com/office/powerpoint/2010/main" val="7556083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Data grids and Using Tree controls</a:t>
            </a:r>
            <a:r>
              <a:rPr lang="en-IN" b="1" dirty="0"/>
              <a:t/>
            </a:r>
            <a:br>
              <a:rPr lang="en-IN" b="1" dirty="0"/>
            </a:br>
            <a:endParaRPr lang="en-IN" dirty="0"/>
          </a:p>
        </p:txBody>
      </p:sp>
      <p:sp>
        <p:nvSpPr>
          <p:cNvPr id="3" name="Content Placeholder 2"/>
          <p:cNvSpPr>
            <a:spLocks noGrp="1"/>
          </p:cNvSpPr>
          <p:nvPr>
            <p:ph idx="1"/>
          </p:nvPr>
        </p:nvSpPr>
        <p:spPr/>
        <p:txBody>
          <a:bodyPr>
            <a:normAutofit lnSpcReduction="10000"/>
          </a:bodyPr>
          <a:lstStyle/>
          <a:p>
            <a:r>
              <a:rPr lang="en-IN" dirty="0" smtClean="0"/>
              <a:t>&lt;?xml version="1.0"?&gt;</a:t>
            </a:r>
          </a:p>
          <a:p>
            <a:r>
              <a:rPr lang="en-IN" dirty="0" smtClean="0"/>
              <a:t>&lt;!-- </a:t>
            </a:r>
            <a:r>
              <a:rPr lang="en-IN" dirty="0" err="1" smtClean="0"/>
              <a:t>dpcontrols</a:t>
            </a:r>
            <a:r>
              <a:rPr lang="en-IN" dirty="0" smtClean="0"/>
              <a:t>/</a:t>
            </a:r>
            <a:r>
              <a:rPr lang="en-IN" dirty="0" err="1" smtClean="0"/>
              <a:t>DataGridSimple.mxml</a:t>
            </a:r>
            <a:r>
              <a:rPr lang="en-IN" dirty="0" smtClean="0"/>
              <a:t> --&gt;</a:t>
            </a:r>
          </a:p>
          <a:p>
            <a:r>
              <a:rPr lang="en-IN" dirty="0" smtClean="0"/>
              <a:t>&lt;</a:t>
            </a:r>
            <a:r>
              <a:rPr lang="en-IN" dirty="0" err="1" smtClean="0"/>
              <a:t>mx:Application</a:t>
            </a:r>
            <a:r>
              <a:rPr lang="en-IN" dirty="0" smtClean="0"/>
              <a:t> </a:t>
            </a:r>
            <a:r>
              <a:rPr lang="en-IN" dirty="0" err="1" smtClean="0"/>
              <a:t>xmlns:mx</a:t>
            </a:r>
            <a:r>
              <a:rPr lang="en-IN" dirty="0" smtClean="0"/>
              <a:t>="http://www.adobe.com/2006/mxml"&gt;</a:t>
            </a:r>
          </a:p>
          <a:p>
            <a:r>
              <a:rPr lang="en-IN" dirty="0" smtClean="0"/>
              <a:t>&lt;</a:t>
            </a:r>
            <a:r>
              <a:rPr lang="en-IN" dirty="0" err="1" smtClean="0"/>
              <a:t>mx:DataGrid</a:t>
            </a:r>
            <a:r>
              <a:rPr lang="en-IN" dirty="0" smtClean="0"/>
              <a:t>&gt;</a:t>
            </a:r>
          </a:p>
          <a:p>
            <a:r>
              <a:rPr lang="en-IN" dirty="0" smtClean="0"/>
              <a:t>&lt;</a:t>
            </a:r>
            <a:r>
              <a:rPr lang="en-IN" dirty="0" err="1" smtClean="0"/>
              <a:t>mx:ArrayCollection</a:t>
            </a:r>
            <a:r>
              <a:rPr lang="en-IN" dirty="0" smtClean="0"/>
              <a:t>&gt;</a:t>
            </a:r>
          </a:p>
          <a:p>
            <a:r>
              <a:rPr lang="en-IN" dirty="0" smtClean="0"/>
              <a:t>&lt;</a:t>
            </a:r>
            <a:r>
              <a:rPr lang="en-IN" dirty="0" err="1" smtClean="0"/>
              <a:t>mx:Object</a:t>
            </a:r>
            <a:r>
              <a:rPr lang="en-IN" dirty="0" smtClean="0"/>
              <a:t>&gt;</a:t>
            </a:r>
          </a:p>
          <a:p>
            <a:r>
              <a:rPr lang="en-IN" dirty="0" smtClean="0"/>
              <a:t>&lt;</a:t>
            </a:r>
            <a:r>
              <a:rPr lang="en-IN" dirty="0" err="1" smtClean="0"/>
              <a:t>mx:Artist</a:t>
            </a:r>
            <a:r>
              <a:rPr lang="en-IN" dirty="0" smtClean="0"/>
              <a:t>&gt;Pavement&lt;/</a:t>
            </a:r>
            <a:r>
              <a:rPr lang="en-IN" dirty="0" err="1" smtClean="0"/>
              <a:t>mx:Artist</a:t>
            </a:r>
            <a:r>
              <a:rPr lang="en-IN" dirty="0" smtClean="0"/>
              <a:t>&gt;</a:t>
            </a:r>
          </a:p>
          <a:p>
            <a:r>
              <a:rPr lang="en-IN" dirty="0" smtClean="0"/>
              <a:t>&lt;</a:t>
            </a:r>
            <a:r>
              <a:rPr lang="en-IN" dirty="0" err="1" smtClean="0"/>
              <a:t>mx:Price</a:t>
            </a:r>
            <a:r>
              <a:rPr lang="en-IN" dirty="0" smtClean="0"/>
              <a:t>&gt;11.99&lt;/</a:t>
            </a:r>
            <a:r>
              <a:rPr lang="en-IN" dirty="0" err="1" smtClean="0"/>
              <a:t>mx:Price</a:t>
            </a:r>
            <a:r>
              <a:rPr lang="en-IN" dirty="0" smtClean="0"/>
              <a:t>&gt;</a:t>
            </a:r>
          </a:p>
          <a:p>
            <a:r>
              <a:rPr lang="en-IN" dirty="0" smtClean="0"/>
              <a:t>&lt;</a:t>
            </a:r>
            <a:r>
              <a:rPr lang="en-IN" dirty="0" err="1" smtClean="0"/>
              <a:t>mx:Album</a:t>
            </a:r>
            <a:r>
              <a:rPr lang="en-IN" dirty="0" smtClean="0"/>
              <a:t>&gt;Slanted and Enchanted&lt;/</a:t>
            </a:r>
            <a:r>
              <a:rPr lang="en-IN" dirty="0" err="1" smtClean="0"/>
              <a:t>mx:Album</a:t>
            </a:r>
            <a:r>
              <a:rPr lang="en-IN" dirty="0" smtClean="0"/>
              <a:t>&gt;</a:t>
            </a:r>
          </a:p>
          <a:p>
            <a:pPr marL="0" indent="0">
              <a:buNone/>
            </a:pPr>
            <a:endParaRPr lang="en-IN" dirty="0" smtClean="0"/>
          </a:p>
        </p:txBody>
      </p:sp>
    </p:spTree>
    <p:extLst>
      <p:ext uri="{BB962C8B-B14F-4D97-AF65-F5344CB8AC3E}">
        <p14:creationId xmlns:p14="http://schemas.microsoft.com/office/powerpoint/2010/main" val="11955540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smtClean="0"/>
              <a:t>&lt;/</a:t>
            </a:r>
            <a:r>
              <a:rPr lang="en-IN" dirty="0" err="1" smtClean="0"/>
              <a:t>mx:Object</a:t>
            </a:r>
            <a:r>
              <a:rPr lang="en-IN" dirty="0" smtClean="0"/>
              <a:t>&gt;</a:t>
            </a:r>
          </a:p>
          <a:p>
            <a:r>
              <a:rPr lang="en-IN" dirty="0" smtClean="0"/>
              <a:t>&lt;</a:t>
            </a:r>
            <a:r>
              <a:rPr lang="en-IN" dirty="0" err="1" smtClean="0"/>
              <a:t>mx:Object</a:t>
            </a:r>
            <a:r>
              <a:rPr lang="en-IN" dirty="0" smtClean="0"/>
              <a:t>&gt;</a:t>
            </a:r>
          </a:p>
          <a:p>
            <a:r>
              <a:rPr lang="en-IN" dirty="0" smtClean="0"/>
              <a:t>&lt;</a:t>
            </a:r>
            <a:r>
              <a:rPr lang="en-IN" dirty="0" err="1" smtClean="0"/>
              <a:t>mx:Artist</a:t>
            </a:r>
            <a:r>
              <a:rPr lang="en-IN" dirty="0" smtClean="0"/>
              <a:t>&gt;Pavement&lt;/</a:t>
            </a:r>
            <a:r>
              <a:rPr lang="en-IN" dirty="0" err="1" smtClean="0"/>
              <a:t>mx:Artist</a:t>
            </a:r>
            <a:r>
              <a:rPr lang="en-IN" dirty="0" smtClean="0"/>
              <a:t>&gt;</a:t>
            </a:r>
          </a:p>
          <a:p>
            <a:r>
              <a:rPr lang="en-IN" dirty="0" smtClean="0"/>
              <a:t>&lt;</a:t>
            </a:r>
            <a:r>
              <a:rPr lang="en-IN" dirty="0" err="1" smtClean="0"/>
              <a:t>mx:Album</a:t>
            </a:r>
            <a:r>
              <a:rPr lang="en-IN" dirty="0" smtClean="0"/>
              <a:t>&gt;Brighten the Corners&lt;/</a:t>
            </a:r>
            <a:r>
              <a:rPr lang="en-IN" dirty="0" err="1" smtClean="0"/>
              <a:t>mx:Album</a:t>
            </a:r>
            <a:r>
              <a:rPr lang="en-IN" dirty="0" smtClean="0"/>
              <a:t>&gt;</a:t>
            </a:r>
          </a:p>
          <a:p>
            <a:r>
              <a:rPr lang="en-IN" dirty="0" smtClean="0"/>
              <a:t>&lt;</a:t>
            </a:r>
            <a:r>
              <a:rPr lang="en-IN" dirty="0" err="1" smtClean="0"/>
              <a:t>mx:Price</a:t>
            </a:r>
            <a:r>
              <a:rPr lang="en-IN" dirty="0" smtClean="0"/>
              <a:t>&gt;11.99&lt;/</a:t>
            </a:r>
            <a:r>
              <a:rPr lang="en-IN" dirty="0" err="1" smtClean="0"/>
              <a:t>mx:Price</a:t>
            </a:r>
            <a:r>
              <a:rPr lang="en-IN" dirty="0" smtClean="0"/>
              <a:t>&gt;</a:t>
            </a:r>
          </a:p>
          <a:p>
            <a:r>
              <a:rPr lang="en-IN" dirty="0" smtClean="0"/>
              <a:t>&lt;/</a:t>
            </a:r>
            <a:r>
              <a:rPr lang="en-IN" dirty="0" err="1" smtClean="0"/>
              <a:t>mx:Object</a:t>
            </a:r>
            <a:r>
              <a:rPr lang="en-IN" dirty="0" smtClean="0"/>
              <a:t>&gt;</a:t>
            </a:r>
          </a:p>
          <a:p>
            <a:r>
              <a:rPr lang="en-IN" dirty="0" smtClean="0"/>
              <a:t>&lt;/</a:t>
            </a:r>
            <a:r>
              <a:rPr lang="en-IN" dirty="0" err="1" smtClean="0"/>
              <a:t>mx:ArrayCollection</a:t>
            </a:r>
            <a:r>
              <a:rPr lang="en-IN" dirty="0" smtClean="0"/>
              <a:t>&gt;</a:t>
            </a:r>
          </a:p>
          <a:p>
            <a:r>
              <a:rPr lang="en-IN" dirty="0" smtClean="0"/>
              <a:t>&lt;/</a:t>
            </a:r>
            <a:r>
              <a:rPr lang="en-IN" dirty="0" err="1" smtClean="0"/>
              <a:t>mx:DataGrid</a:t>
            </a:r>
            <a:r>
              <a:rPr lang="en-IN" dirty="0" smtClean="0"/>
              <a:t>&gt;</a:t>
            </a:r>
          </a:p>
          <a:p>
            <a:r>
              <a:rPr lang="en-IN" dirty="0" smtClean="0"/>
              <a:t>&lt;/</a:t>
            </a:r>
            <a:r>
              <a:rPr lang="en-IN" dirty="0" err="1" smtClean="0"/>
              <a:t>mx:Application</a:t>
            </a:r>
            <a:r>
              <a:rPr lang="en-IN" dirty="0" smtClean="0"/>
              <a:t>&gt;</a:t>
            </a:r>
          </a:p>
          <a:p>
            <a:endParaRPr lang="en-IN" dirty="0" smtClean="0"/>
          </a:p>
          <a:p>
            <a:endParaRPr lang="en-IN" dirty="0" smtClean="0"/>
          </a:p>
          <a:p>
            <a:endParaRPr lang="en-IN" dirty="0"/>
          </a:p>
        </p:txBody>
      </p:sp>
    </p:spTree>
    <p:extLst>
      <p:ext uri="{BB962C8B-B14F-4D97-AF65-F5344CB8AC3E}">
        <p14:creationId xmlns:p14="http://schemas.microsoft.com/office/powerpoint/2010/main" val="1182945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lvl="0"/>
            <a:r>
              <a:rPr lang="en-US" dirty="0"/>
              <a:t>You define a Tree control in MXML by using the &lt;</a:t>
            </a:r>
            <a:r>
              <a:rPr lang="en-US" dirty="0" err="1"/>
              <a:t>mx:Tree</a:t>
            </a:r>
            <a:r>
              <a:rPr lang="en-US" dirty="0"/>
              <a:t>&gt; tag.</a:t>
            </a:r>
            <a:endParaRPr lang="en-IN" dirty="0"/>
          </a:p>
          <a:p>
            <a:pPr lvl="0"/>
            <a:r>
              <a:rPr lang="en-US" dirty="0"/>
              <a:t>The Tree class extends the List class and Tree controls take all of the properties and methods of the List control</a:t>
            </a:r>
            <a:endParaRPr lang="en-IN" dirty="0"/>
          </a:p>
          <a:p>
            <a:pPr lvl="0"/>
            <a:r>
              <a:rPr lang="en-US" dirty="0"/>
              <a:t>The Tree control normally gets its data from a hierarchical data provider, such as an XML structure. If the Tree represents dynamically changing data, you should use a collection, such as the standard </a:t>
            </a:r>
            <a:r>
              <a:rPr lang="en-US" dirty="0" err="1"/>
              <a:t>ArrayCollection</a:t>
            </a:r>
            <a:r>
              <a:rPr lang="en-US" dirty="0"/>
              <a:t> or </a:t>
            </a:r>
            <a:r>
              <a:rPr lang="en-US" dirty="0" err="1"/>
              <a:t>XMLListCollection</a:t>
            </a:r>
            <a:r>
              <a:rPr lang="en-US" dirty="0"/>
              <a:t> object, as the data provider.</a:t>
            </a:r>
            <a:endParaRPr lang="en-IN" dirty="0"/>
          </a:p>
          <a:p>
            <a:pPr lvl="0"/>
            <a:r>
              <a:rPr lang="en-US" dirty="0"/>
              <a:t>The Tree control uses a data descriptor to parse and manipulate the data provider content. By default, the Tree control uses a </a:t>
            </a:r>
            <a:r>
              <a:rPr lang="en-US" dirty="0" err="1"/>
              <a:t>DefaultDataDescriptor</a:t>
            </a:r>
            <a:r>
              <a:rPr lang="en-US" dirty="0"/>
              <a:t> instance, but you can create your own class and specify it in the Tree control's </a:t>
            </a:r>
            <a:r>
              <a:rPr lang="en-US" dirty="0" err="1"/>
              <a:t>dataDescriptor</a:t>
            </a:r>
            <a:r>
              <a:rPr lang="en-US" dirty="0"/>
              <a:t> property.</a:t>
            </a:r>
            <a:endParaRPr lang="en-IN" dirty="0"/>
          </a:p>
          <a:p>
            <a:endParaRPr lang="en-IN" dirty="0"/>
          </a:p>
        </p:txBody>
      </p:sp>
    </p:spTree>
    <p:extLst>
      <p:ext uri="{BB962C8B-B14F-4D97-AF65-F5344CB8AC3E}">
        <p14:creationId xmlns:p14="http://schemas.microsoft.com/office/powerpoint/2010/main" val="41169442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Introducing ActionScript classes</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fontScale="92500" lnSpcReduction="20000"/>
          </a:bodyPr>
          <a:lstStyle/>
          <a:p>
            <a:pPr lvl="0"/>
            <a:r>
              <a:rPr lang="en-US" dirty="0" smtClean="0"/>
              <a:t>ColdFusion </a:t>
            </a:r>
            <a:r>
              <a:rPr lang="en-US" dirty="0"/>
              <a:t>developers who are not familiar with object-oriented programming (OOP) will need to establish a foundation in OOP concepts.</a:t>
            </a:r>
            <a:endParaRPr lang="en-IN" dirty="0"/>
          </a:p>
          <a:p>
            <a:pPr marL="0" indent="0">
              <a:buNone/>
            </a:pPr>
            <a:r>
              <a:rPr lang="en-US" dirty="0"/>
              <a:t> </a:t>
            </a:r>
            <a:endParaRPr lang="en-IN" dirty="0"/>
          </a:p>
          <a:p>
            <a:r>
              <a:rPr lang="en-US" b="1" dirty="0"/>
              <a:t>Note: </a:t>
            </a:r>
            <a:r>
              <a:rPr lang="en-US" dirty="0"/>
              <a:t>The free Adobe Flex in a Week training series covers an introduction to object- oriented programming that is specifically designed for developers to learn OOP in the context of Flex application development.</a:t>
            </a:r>
            <a:endParaRPr lang="en-IN" dirty="0"/>
          </a:p>
          <a:p>
            <a:pPr marL="0" indent="0">
              <a:buNone/>
            </a:pPr>
            <a:r>
              <a:rPr lang="en-US" dirty="0"/>
              <a:t> </a:t>
            </a:r>
            <a:endParaRPr lang="en-IN" dirty="0"/>
          </a:p>
          <a:p>
            <a:pPr lvl="0"/>
            <a:r>
              <a:rPr lang="en-US" dirty="0"/>
              <a:t>ActionScript is an OOP language that encapsulates all of its functionality in classes. The Flex framework includes libraries of pre-built classes that provide data retrieval and handling, animation, UI elements and layout, and much more. Figure 1 shows some ActionScript 3.0 classes in a common OOP documentation format.</a:t>
            </a:r>
            <a:endParaRPr lang="en-IN" dirty="0"/>
          </a:p>
          <a:p>
            <a:pPr marL="0" indent="0">
              <a:buNone/>
            </a:pPr>
            <a:endParaRPr lang="en-IN" dirty="0"/>
          </a:p>
          <a:p>
            <a:endParaRPr lang="en-IN" dirty="0"/>
          </a:p>
        </p:txBody>
      </p:sp>
    </p:spTree>
    <p:extLst>
      <p:ext uri="{BB962C8B-B14F-4D97-AF65-F5344CB8AC3E}">
        <p14:creationId xmlns:p14="http://schemas.microsoft.com/office/powerpoint/2010/main" val="23854411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dirty="0"/>
              <a:t>The following code contains a single Tree control that defines the tree shown in the image in Tree control.</a:t>
            </a:r>
            <a:endParaRPr lang="en-IN" dirty="0"/>
          </a:p>
          <a:p>
            <a:r>
              <a:rPr lang="en-US" dirty="0"/>
              <a:t> </a:t>
            </a:r>
            <a:endParaRPr lang="en-IN" dirty="0"/>
          </a:p>
          <a:p>
            <a:r>
              <a:rPr lang="en-US" dirty="0"/>
              <a:t>&lt;?xml version="1.0"?&gt;</a:t>
            </a:r>
            <a:endParaRPr lang="en-IN" dirty="0"/>
          </a:p>
          <a:p>
            <a:r>
              <a:rPr lang="en-US" dirty="0"/>
              <a:t>&lt;!-- </a:t>
            </a:r>
            <a:r>
              <a:rPr lang="en-US" dirty="0" err="1"/>
              <a:t>dpcontrols</a:t>
            </a:r>
            <a:r>
              <a:rPr lang="en-US" dirty="0"/>
              <a:t>/</a:t>
            </a:r>
            <a:r>
              <a:rPr lang="en-US" dirty="0" err="1"/>
              <a:t>TreeSimple.mxml</a:t>
            </a:r>
            <a:r>
              <a:rPr lang="en-US" dirty="0"/>
              <a:t> --&gt;</a:t>
            </a:r>
            <a:endParaRPr lang="en-IN" dirty="0"/>
          </a:p>
          <a:p>
            <a:r>
              <a:rPr lang="en-US" dirty="0"/>
              <a:t>&lt;</a:t>
            </a:r>
            <a:r>
              <a:rPr lang="en-US" dirty="0" err="1"/>
              <a:t>mx:Application</a:t>
            </a:r>
            <a:r>
              <a:rPr lang="en-US" dirty="0"/>
              <a:t> </a:t>
            </a:r>
            <a:r>
              <a:rPr lang="en-US" dirty="0" err="1"/>
              <a:t>xmlns:mx</a:t>
            </a:r>
            <a:r>
              <a:rPr lang="en-US" dirty="0"/>
              <a:t>="</a:t>
            </a:r>
            <a:r>
              <a:rPr lang="en-US" dirty="0">
                <a:hlinkClick r:id="rId2"/>
              </a:rPr>
              <a:t>http://www.adobe.com/2006/mxml"</a:t>
            </a:r>
            <a:r>
              <a:rPr lang="en-US" dirty="0"/>
              <a:t>&gt;</a:t>
            </a:r>
            <a:endParaRPr lang="en-IN" dirty="0"/>
          </a:p>
          <a:p>
            <a:r>
              <a:rPr lang="en-US" dirty="0"/>
              <a:t>&lt;</a:t>
            </a:r>
            <a:r>
              <a:rPr lang="en-US" dirty="0" err="1"/>
              <a:t>mx:Tree</a:t>
            </a:r>
            <a:r>
              <a:rPr lang="en-US" dirty="0"/>
              <a:t> id="tree1" </a:t>
            </a:r>
            <a:r>
              <a:rPr lang="en-US" dirty="0" err="1"/>
              <a:t>labelField</a:t>
            </a:r>
            <a:r>
              <a:rPr lang="en-US" dirty="0"/>
              <a:t>="@label" </a:t>
            </a:r>
            <a:r>
              <a:rPr lang="en-US" dirty="0" err="1"/>
              <a:t>showRoot</a:t>
            </a:r>
            <a:r>
              <a:rPr lang="en-US" dirty="0"/>
              <a:t>="true" width="160"&gt;</a:t>
            </a:r>
            <a:endParaRPr lang="en-IN" dirty="0"/>
          </a:p>
          <a:p>
            <a:r>
              <a:rPr lang="en-US" dirty="0"/>
              <a:t>&lt;</a:t>
            </a:r>
            <a:r>
              <a:rPr lang="en-US" dirty="0" err="1"/>
              <a:t>mx:XMLListCollection</a:t>
            </a:r>
            <a:r>
              <a:rPr lang="en-US" dirty="0"/>
              <a:t> id="</a:t>
            </a:r>
            <a:r>
              <a:rPr lang="en-US" dirty="0" err="1"/>
              <a:t>MailBox</a:t>
            </a:r>
            <a:r>
              <a:rPr lang="en-US" dirty="0"/>
              <a:t>"&gt;</a:t>
            </a:r>
            <a:endParaRPr lang="en-IN" dirty="0"/>
          </a:p>
          <a:p>
            <a:r>
              <a:rPr lang="en-US" dirty="0"/>
              <a:t>&lt;</a:t>
            </a:r>
            <a:r>
              <a:rPr lang="en-US" dirty="0" err="1"/>
              <a:t>mx:XMLList</a:t>
            </a:r>
            <a:r>
              <a:rPr lang="en-US" dirty="0"/>
              <a:t>&gt;</a:t>
            </a:r>
            <a:endParaRPr lang="en-IN" dirty="0"/>
          </a:p>
          <a:p>
            <a:r>
              <a:rPr lang="en-US" dirty="0"/>
              <a:t>&lt;folder label="Mail"&gt;</a:t>
            </a:r>
            <a:endParaRPr lang="en-IN" dirty="0"/>
          </a:p>
          <a:p>
            <a:r>
              <a:rPr lang="en-US" dirty="0"/>
              <a:t>&lt;folder label="INBOX"/&gt;</a:t>
            </a:r>
            <a:endParaRPr lang="en-IN" dirty="0"/>
          </a:p>
          <a:p>
            <a:r>
              <a:rPr lang="en-US" dirty="0"/>
              <a:t>&lt;folder label="Personal Folder"&gt;</a:t>
            </a:r>
            <a:endParaRPr lang="en-IN" dirty="0"/>
          </a:p>
          <a:p>
            <a:endParaRPr lang="en-IN" dirty="0"/>
          </a:p>
          <a:p>
            <a:endParaRPr lang="en-IN" dirty="0"/>
          </a:p>
        </p:txBody>
      </p:sp>
    </p:spTree>
    <p:extLst>
      <p:ext uri="{BB962C8B-B14F-4D97-AF65-F5344CB8AC3E}">
        <p14:creationId xmlns:p14="http://schemas.microsoft.com/office/powerpoint/2010/main" val="38733463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US" dirty="0" smtClean="0"/>
              <a:t>&lt;</a:t>
            </a:r>
            <a:r>
              <a:rPr lang="en-US" dirty="0" err="1" smtClean="0"/>
              <a:t>Pfolder</a:t>
            </a:r>
            <a:r>
              <a:rPr lang="en-US" dirty="0" smtClean="0"/>
              <a:t> label="Business" /&gt;</a:t>
            </a:r>
            <a:endParaRPr lang="en-IN" dirty="0" smtClean="0"/>
          </a:p>
          <a:p>
            <a:r>
              <a:rPr lang="en-US" dirty="0" smtClean="0"/>
              <a:t>&lt;</a:t>
            </a:r>
            <a:r>
              <a:rPr lang="en-US" dirty="0" err="1" smtClean="0"/>
              <a:t>Pfolder</a:t>
            </a:r>
            <a:r>
              <a:rPr lang="en-US" dirty="0" smtClean="0"/>
              <a:t> label="Demo" /&gt;</a:t>
            </a:r>
            <a:endParaRPr lang="en-IN" dirty="0" smtClean="0"/>
          </a:p>
          <a:p>
            <a:r>
              <a:rPr lang="en-US" dirty="0" smtClean="0"/>
              <a:t>&lt;</a:t>
            </a:r>
            <a:r>
              <a:rPr lang="en-US" dirty="0" err="1" smtClean="0"/>
              <a:t>Pfolder</a:t>
            </a:r>
            <a:r>
              <a:rPr lang="en-US" dirty="0" smtClean="0"/>
              <a:t> label="Personal" </a:t>
            </a:r>
            <a:r>
              <a:rPr lang="en-US" dirty="0" err="1" smtClean="0"/>
              <a:t>isBranch</a:t>
            </a:r>
            <a:r>
              <a:rPr lang="en-US" dirty="0" smtClean="0"/>
              <a:t>="true" /&gt;</a:t>
            </a:r>
            <a:endParaRPr lang="en-IN" dirty="0" smtClean="0"/>
          </a:p>
          <a:p>
            <a:r>
              <a:rPr lang="en-US" dirty="0" smtClean="0"/>
              <a:t>&lt;</a:t>
            </a:r>
            <a:r>
              <a:rPr lang="en-US" dirty="0" err="1" smtClean="0"/>
              <a:t>Pfolder</a:t>
            </a:r>
            <a:r>
              <a:rPr lang="en-US" dirty="0" smtClean="0"/>
              <a:t> label="Saved Mail" /&gt;</a:t>
            </a:r>
            <a:endParaRPr lang="en-IN" dirty="0" smtClean="0"/>
          </a:p>
          <a:p>
            <a:r>
              <a:rPr lang="en-US" dirty="0" smtClean="0"/>
              <a:t>&lt;/folder&gt;</a:t>
            </a:r>
            <a:endParaRPr lang="en-IN" dirty="0" smtClean="0"/>
          </a:p>
          <a:p>
            <a:r>
              <a:rPr lang="en-US" dirty="0" smtClean="0"/>
              <a:t>&lt;folder label="Sent" /&gt;</a:t>
            </a:r>
            <a:endParaRPr lang="en-IN" dirty="0" smtClean="0"/>
          </a:p>
          <a:p>
            <a:r>
              <a:rPr lang="en-US" dirty="0" smtClean="0"/>
              <a:t>&lt;folder label="Trash" /&gt;</a:t>
            </a:r>
            <a:endParaRPr lang="en-IN" dirty="0" smtClean="0"/>
          </a:p>
          <a:p>
            <a:r>
              <a:rPr lang="en-US" dirty="0" smtClean="0"/>
              <a:t>&lt;/folder&gt;</a:t>
            </a:r>
            <a:endParaRPr lang="en-IN" dirty="0" smtClean="0"/>
          </a:p>
          <a:p>
            <a:r>
              <a:rPr lang="en-US" dirty="0" smtClean="0"/>
              <a:t>&lt;/</a:t>
            </a:r>
            <a:r>
              <a:rPr lang="en-US" dirty="0" err="1" smtClean="0"/>
              <a:t>mx:XMLList</a:t>
            </a:r>
            <a:r>
              <a:rPr lang="en-US" dirty="0" smtClean="0"/>
              <a:t>&gt;</a:t>
            </a:r>
            <a:endParaRPr lang="en-IN" dirty="0" smtClean="0"/>
          </a:p>
          <a:p>
            <a:r>
              <a:rPr lang="en-US" dirty="0" smtClean="0"/>
              <a:t>&lt;/</a:t>
            </a:r>
            <a:r>
              <a:rPr lang="en-US" dirty="0" err="1" smtClean="0"/>
              <a:t>mx:XMLListCollection</a:t>
            </a:r>
            <a:r>
              <a:rPr lang="en-US" dirty="0" smtClean="0"/>
              <a:t>&gt;</a:t>
            </a:r>
            <a:endParaRPr lang="en-IN" dirty="0" smtClean="0"/>
          </a:p>
          <a:p>
            <a:r>
              <a:rPr lang="en-US" dirty="0" smtClean="0"/>
              <a:t>&lt;/</a:t>
            </a:r>
            <a:r>
              <a:rPr lang="en-US" dirty="0" err="1" smtClean="0"/>
              <a:t>mx:Tree</a:t>
            </a:r>
            <a:r>
              <a:rPr lang="en-US" dirty="0" smtClean="0"/>
              <a:t>&gt;</a:t>
            </a:r>
            <a:endParaRPr lang="en-IN" dirty="0" smtClean="0"/>
          </a:p>
          <a:p>
            <a:r>
              <a:rPr lang="en-US" dirty="0" smtClean="0"/>
              <a:t>&lt;/</a:t>
            </a:r>
            <a:r>
              <a:rPr lang="en-US" dirty="0" err="1" smtClean="0"/>
              <a:t>mx:Application</a:t>
            </a:r>
            <a:r>
              <a:rPr lang="en-US" dirty="0" smtClean="0"/>
              <a:t>&gt;</a:t>
            </a:r>
            <a:endParaRPr lang="en-IN" dirty="0" smtClean="0"/>
          </a:p>
          <a:p>
            <a:pPr marL="0" indent="0">
              <a:buNone/>
            </a:pPr>
            <a:r>
              <a:rPr lang="en-US" dirty="0" smtClean="0"/>
              <a:t/>
            </a:r>
            <a:br>
              <a:rPr lang="en-US" dirty="0" smtClean="0"/>
            </a:br>
            <a:r>
              <a:rPr lang="en-US" dirty="0" smtClean="0"/>
              <a:t> </a:t>
            </a:r>
            <a:endParaRPr lang="en-IN" dirty="0"/>
          </a:p>
        </p:txBody>
      </p:sp>
    </p:spTree>
    <p:extLst>
      <p:ext uri="{BB962C8B-B14F-4D97-AF65-F5344CB8AC3E}">
        <p14:creationId xmlns:p14="http://schemas.microsoft.com/office/powerpoint/2010/main" val="274378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with Data services</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fontScale="77500" lnSpcReduction="20000"/>
          </a:bodyPr>
          <a:lstStyle/>
          <a:p>
            <a:r>
              <a:rPr lang="en-US" b="1" dirty="0" smtClean="0"/>
              <a:t>Data </a:t>
            </a:r>
            <a:r>
              <a:rPr lang="en-US" b="1" dirty="0"/>
              <a:t>synchronization </a:t>
            </a:r>
            <a:r>
              <a:rPr lang="en-US" dirty="0"/>
              <a:t>- Remove the complexity and error potential from the rich- client data synchronization process by using a robust, high-performance data synchronization engine between client and server.</a:t>
            </a:r>
            <a:endParaRPr lang="en-IN" dirty="0"/>
          </a:p>
          <a:p>
            <a:pPr lvl="0"/>
            <a:r>
              <a:rPr lang="en-US" b="1" dirty="0"/>
              <a:t>Publish/subscribe messaging </a:t>
            </a:r>
            <a:r>
              <a:rPr lang="en-US" dirty="0"/>
              <a:t>- Publish and subscribe to message topics in real time with the same reliability, scalability, and overall quality of service as traditional thick client applications, enabling the creation of critical, more complex applications such as logistics handling, inventory control, stock trading, and more.</a:t>
            </a:r>
            <a:endParaRPr lang="en-IN" dirty="0"/>
          </a:p>
          <a:p>
            <a:pPr lvl="0"/>
            <a:r>
              <a:rPr lang="en-US" b="1" dirty="0"/>
              <a:t>Data paging </a:t>
            </a:r>
            <a:r>
              <a:rPr lang="en-US" dirty="0"/>
              <a:t>- Easily manage and use large record sets using a built-in, efficient paging engine.</a:t>
            </a:r>
            <a:endParaRPr lang="en-IN" dirty="0"/>
          </a:p>
          <a:p>
            <a:pPr lvl="0"/>
            <a:r>
              <a:rPr lang="en-US" b="1" dirty="0"/>
              <a:t>Data push </a:t>
            </a:r>
            <a:r>
              <a:rPr lang="en-US" dirty="0"/>
              <a:t>- Push data to thousands of concurrent users without polling, providing up-to-the-second views of critical data such as stock trader applications, live resource monitoring, shop floor automation, and more.</a:t>
            </a:r>
            <a:endParaRPr lang="en-IN" dirty="0"/>
          </a:p>
          <a:p>
            <a:pPr lvl="0"/>
            <a:r>
              <a:rPr lang="en-US" b="1" dirty="0"/>
              <a:t>In-context collaboration </a:t>
            </a:r>
            <a:r>
              <a:rPr lang="en-US" dirty="0"/>
              <a:t>- Create applications that concurrently share in-context information with other users, enabling new application concepts such as "co- browsing," which allows users to share experiences and collaborate in real time with other users.</a:t>
            </a:r>
            <a:endParaRPr lang="en-IN" dirty="0"/>
          </a:p>
          <a:p>
            <a:pPr marL="0" indent="0">
              <a:buNone/>
            </a:pPr>
            <a:endParaRPr lang="en-IN" dirty="0"/>
          </a:p>
          <a:p>
            <a:endParaRPr lang="en-IN" dirty="0"/>
          </a:p>
        </p:txBody>
      </p:sp>
    </p:spTree>
    <p:extLst>
      <p:ext uri="{BB962C8B-B14F-4D97-AF65-F5344CB8AC3E}">
        <p14:creationId xmlns:p14="http://schemas.microsoft.com/office/powerpoint/2010/main" val="158181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Understanding differences between HTML and Flex applications</a:t>
            </a:r>
            <a:endParaRPr lang="en-IN" dirty="0"/>
          </a:p>
        </p:txBody>
      </p:sp>
      <p:sp>
        <p:nvSpPr>
          <p:cNvPr id="3" name="Content Placeholder 2"/>
          <p:cNvSpPr>
            <a:spLocks noGrp="1"/>
          </p:cNvSpPr>
          <p:nvPr>
            <p:ph idx="1"/>
          </p:nvPr>
        </p:nvSpPr>
        <p:spPr/>
        <p:txBody>
          <a:bodyPr>
            <a:normAutofit fontScale="77500" lnSpcReduction="20000"/>
          </a:bodyPr>
          <a:lstStyle/>
          <a:p>
            <a:endParaRPr lang="en-GB" dirty="0" smtClean="0"/>
          </a:p>
          <a:p>
            <a:pPr marL="0" indent="0">
              <a:buNone/>
            </a:pPr>
            <a:r>
              <a:rPr lang="en-GB" dirty="0" smtClean="0"/>
              <a:t>•	What works for HTML may or may not work for Flex.</a:t>
            </a:r>
          </a:p>
          <a:p>
            <a:pPr marL="0" indent="0">
              <a:buNone/>
            </a:pPr>
            <a:r>
              <a:rPr lang="en-GB" dirty="0" smtClean="0"/>
              <a:t>•	Both traditional and Flex applications are n-tiered.</a:t>
            </a:r>
          </a:p>
          <a:p>
            <a:pPr marL="0" indent="0">
              <a:buNone/>
            </a:pPr>
            <a:r>
              <a:rPr lang="en-GB" dirty="0" smtClean="0"/>
              <a:t>•	The traditional applications have, at a minimum, a data tier , a business tier and a presentation tier. Data tier – databases or similar resources.</a:t>
            </a:r>
          </a:p>
          <a:p>
            <a:pPr marL="0" indent="0">
              <a:buNone/>
            </a:pPr>
            <a:r>
              <a:rPr lang="en-GB" dirty="0" smtClean="0"/>
              <a:t>•	Business tier – The core business logic. </a:t>
            </a:r>
            <a:r>
              <a:rPr lang="en-GB" dirty="0" err="1" smtClean="0"/>
              <a:t>Eg</a:t>
            </a:r>
            <a:r>
              <a:rPr lang="en-GB" dirty="0" smtClean="0"/>
              <a:t>: accept request from client or presentation tier, query the data </a:t>
            </a:r>
            <a:r>
              <a:rPr lang="en-GB" dirty="0" err="1" smtClean="0"/>
              <a:t>tier.Presentation</a:t>
            </a:r>
            <a:r>
              <a:rPr lang="en-GB" dirty="0" smtClean="0"/>
              <a:t> tier – HTML, CSS, JavaScript, JSP or similar documents.</a:t>
            </a:r>
          </a:p>
          <a:p>
            <a:pPr marL="0" indent="0">
              <a:buNone/>
            </a:pPr>
            <a:r>
              <a:rPr lang="en-GB" dirty="0" smtClean="0"/>
              <a:t>•	A new tier called Client tier. Client tier – enables clients to offload computation from the server. It helps in network latency and making for responsive and highly interactive user interfaces. In case of Traditional web app client tier is state less and non responsive. </a:t>
            </a:r>
          </a:p>
          <a:p>
            <a:pPr marL="0" indent="0">
              <a:buNone/>
            </a:pPr>
            <a:r>
              <a:rPr lang="en-GB" dirty="0" smtClean="0"/>
              <a:t>•	The flex app client is </a:t>
            </a:r>
            <a:r>
              <a:rPr lang="en-GB" dirty="0" err="1" smtClean="0"/>
              <a:t>stateful</a:t>
            </a:r>
            <a:r>
              <a:rPr lang="en-GB" dirty="0" smtClean="0"/>
              <a:t>, which means that it can make changes to view without having to make a request to the server.</a:t>
            </a:r>
          </a:p>
          <a:p>
            <a:endParaRPr lang="en-IN" dirty="0"/>
          </a:p>
        </p:txBody>
      </p:sp>
    </p:spTree>
    <p:extLst>
      <p:ext uri="{BB962C8B-B14F-4D97-AF65-F5344CB8AC3E}">
        <p14:creationId xmlns:p14="http://schemas.microsoft.com/office/powerpoint/2010/main" val="8515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GB" dirty="0" smtClean="0"/>
              <a:t>Understanding how Flex applications work</a:t>
            </a:r>
          </a:p>
          <a:p>
            <a:pPr marL="0" indent="0">
              <a:buNone/>
            </a:pPr>
            <a:endParaRPr lang="en-GB" dirty="0" smtClean="0"/>
          </a:p>
          <a:p>
            <a:pPr marL="0" indent="0">
              <a:buNone/>
            </a:pPr>
            <a:r>
              <a:rPr lang="en-GB" dirty="0" smtClean="0"/>
              <a:t>•	Flex applications deployed on the web works differently than html applications.</a:t>
            </a:r>
          </a:p>
          <a:p>
            <a:pPr marL="0" indent="0">
              <a:buNone/>
            </a:pPr>
            <a:r>
              <a:rPr lang="en-GB" dirty="0" smtClean="0"/>
              <a:t>•	Every Flex app deployed on the web utilizes Flash Player as the deployment platform. Should understand Flash Player to understand Flex. All Flex app use the Flex Frame work at a minimum to compile the app.</a:t>
            </a:r>
          </a:p>
          <a:p>
            <a:pPr marL="0" indent="0">
              <a:buNone/>
            </a:pPr>
            <a:r>
              <a:rPr lang="en-GB" dirty="0" smtClean="0"/>
              <a:t>•	It is Imp to understand the relationship between the Source code files, the complier and Flash player All Flex App require MXML or Action script class files or both.</a:t>
            </a:r>
          </a:p>
          <a:p>
            <a:endParaRPr lang="en-GB" dirty="0" smtClean="0"/>
          </a:p>
          <a:p>
            <a:endParaRPr lang="en-IN" dirty="0"/>
          </a:p>
        </p:txBody>
      </p:sp>
    </p:spTree>
    <p:extLst>
      <p:ext uri="{BB962C8B-B14F-4D97-AF65-F5344CB8AC3E}">
        <p14:creationId xmlns:p14="http://schemas.microsoft.com/office/powerpoint/2010/main" val="2416993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image12.jpeg"/>
          <p:cNvPicPr>
            <a:picLocks noGrp="1"/>
          </p:cNvPicPr>
          <p:nvPr>
            <p:ph idx="1"/>
          </p:nvPr>
        </p:nvPicPr>
        <p:blipFill>
          <a:blip r:embed="rId2" cstate="print"/>
          <a:stretch>
            <a:fillRect/>
          </a:stretch>
        </p:blipFill>
        <p:spPr>
          <a:xfrm>
            <a:off x="1233056" y="2272146"/>
            <a:ext cx="8880762" cy="4017818"/>
          </a:xfrm>
          <a:prstGeom prst="rect">
            <a:avLst/>
          </a:prstGeom>
        </p:spPr>
      </p:pic>
    </p:spTree>
    <p:extLst>
      <p:ext uri="{BB962C8B-B14F-4D97-AF65-F5344CB8AC3E}">
        <p14:creationId xmlns:p14="http://schemas.microsoft.com/office/powerpoint/2010/main" val="13549423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1299</TotalTime>
  <Words>3022</Words>
  <Application>Microsoft Office PowerPoint</Application>
  <PresentationFormat>Widescreen</PresentationFormat>
  <Paragraphs>320</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Arial Unicode MS</vt:lpstr>
      <vt:lpstr>Calibri</vt:lpstr>
      <vt:lpstr>Calibri Light</vt:lpstr>
      <vt:lpstr>Times New Roman</vt:lpstr>
      <vt:lpstr>Office Theme</vt:lpstr>
      <vt:lpstr>  </vt:lpstr>
      <vt:lpstr>Flash player   </vt:lpstr>
      <vt:lpstr>Flex framework </vt:lpstr>
      <vt:lpstr>MXML and Actionscript </vt:lpstr>
      <vt:lpstr>Introducing ActionScript classes </vt:lpstr>
      <vt:lpstr>Working with Data services </vt:lpstr>
      <vt:lpstr>Understanding differences between HTML and Flex applications</vt:lpstr>
      <vt:lpstr>PowerPoint Presentation</vt:lpstr>
      <vt:lpstr>PowerPoint Presentation</vt:lpstr>
      <vt:lpstr>PowerPoint Presentation</vt:lpstr>
      <vt:lpstr>PowerPoint Presentation</vt:lpstr>
      <vt:lpstr>PowerPoint Presentation</vt:lpstr>
      <vt:lpstr>PowerPoint Presentation</vt:lpstr>
      <vt:lpstr>Framework fundamentals </vt:lpstr>
      <vt:lpstr>PowerPoint Presentation</vt:lpstr>
      <vt:lpstr>PowerPoint Presentation</vt:lpstr>
      <vt:lpstr>PowerPoint Presentation</vt:lpstr>
      <vt:lpstr>Loading one flex application in to another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 with children, Container types </vt:lpstr>
      <vt:lpstr>PowerPoint Presentation</vt:lpstr>
      <vt:lpstr>About layout containers and navigator containers </vt:lpstr>
      <vt:lpstr>PowerPoint Presentation</vt:lpstr>
      <vt:lpstr>PowerPoint Presentation</vt:lpstr>
      <vt:lpstr>PowerPoint Presentation</vt:lpstr>
      <vt:lpstr>PowerPoint Presentation</vt:lpstr>
      <vt:lpstr>Padding, Borders and gaps, Nesting containers </vt:lpstr>
      <vt:lpstr>PowerPoint Presentation</vt:lpstr>
      <vt:lpstr>PowerPoint Presentation</vt:lpstr>
      <vt:lpstr>PowerPoint Presentation</vt:lpstr>
      <vt:lpstr>Working with UI components: Understanding UI Components </vt:lpstr>
      <vt:lpstr>PowerPoint Presentation</vt:lpstr>
      <vt:lpstr>PowerPoint Presentation</vt:lpstr>
      <vt:lpstr>Handling events  </vt:lpstr>
      <vt:lpstr>PowerPoint Presentation</vt:lpstr>
      <vt:lpstr>PowerPoint Presentation</vt:lpstr>
      <vt:lpstr>Button, Value selectors, Text components, List based controls </vt:lpstr>
      <vt:lpstr>PowerPoint Presentation</vt:lpstr>
      <vt:lpstr>PowerPoint Presentation</vt:lpstr>
      <vt:lpstr>PowerPoint Presentation</vt:lpstr>
      <vt:lpstr>Using Data grids and Using Tree controls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Admin</dc:creator>
  <cp:lastModifiedBy>Admin</cp:lastModifiedBy>
  <cp:revision>17</cp:revision>
  <dcterms:created xsi:type="dcterms:W3CDTF">2023-05-12T03:55:55Z</dcterms:created>
  <dcterms:modified xsi:type="dcterms:W3CDTF">2023-06-06T06:29:44Z</dcterms:modified>
</cp:coreProperties>
</file>