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175"/>
  </p:notesMasterIdLst>
  <p:handoutMasterIdLst>
    <p:handoutMasterId r:id="rId176"/>
  </p:handoutMasterIdLst>
  <p:sldIdLst>
    <p:sldId id="520" r:id="rId2"/>
    <p:sldId id="732" r:id="rId3"/>
    <p:sldId id="748" r:id="rId4"/>
    <p:sldId id="749" r:id="rId5"/>
    <p:sldId id="750" r:id="rId6"/>
    <p:sldId id="751" r:id="rId7"/>
    <p:sldId id="752" r:id="rId8"/>
    <p:sldId id="753" r:id="rId9"/>
    <p:sldId id="754" r:id="rId10"/>
    <p:sldId id="755" r:id="rId11"/>
    <p:sldId id="756" r:id="rId12"/>
    <p:sldId id="757" r:id="rId13"/>
    <p:sldId id="759" r:id="rId14"/>
    <p:sldId id="758" r:id="rId15"/>
    <p:sldId id="760" r:id="rId16"/>
    <p:sldId id="761" r:id="rId17"/>
    <p:sldId id="762" r:id="rId18"/>
    <p:sldId id="763" r:id="rId19"/>
    <p:sldId id="727" r:id="rId20"/>
    <p:sldId id="729" r:id="rId21"/>
    <p:sldId id="730" r:id="rId22"/>
    <p:sldId id="731" r:id="rId23"/>
    <p:sldId id="733" r:id="rId24"/>
    <p:sldId id="734" r:id="rId25"/>
    <p:sldId id="735" r:id="rId26"/>
    <p:sldId id="736" r:id="rId27"/>
    <p:sldId id="737" r:id="rId28"/>
    <p:sldId id="738" r:id="rId29"/>
    <p:sldId id="739" r:id="rId30"/>
    <p:sldId id="740" r:id="rId31"/>
    <p:sldId id="741" r:id="rId32"/>
    <p:sldId id="742" r:id="rId33"/>
    <p:sldId id="743" r:id="rId34"/>
    <p:sldId id="744" r:id="rId35"/>
    <p:sldId id="745" r:id="rId36"/>
    <p:sldId id="746" r:id="rId37"/>
    <p:sldId id="747" r:id="rId38"/>
    <p:sldId id="764" r:id="rId39"/>
    <p:sldId id="765" r:id="rId40"/>
    <p:sldId id="766" r:id="rId41"/>
    <p:sldId id="767" r:id="rId42"/>
    <p:sldId id="768" r:id="rId43"/>
    <p:sldId id="776" r:id="rId44"/>
    <p:sldId id="777" r:id="rId45"/>
    <p:sldId id="778" r:id="rId46"/>
    <p:sldId id="779" r:id="rId47"/>
    <p:sldId id="780" r:id="rId48"/>
    <p:sldId id="781" r:id="rId49"/>
    <p:sldId id="782" r:id="rId50"/>
    <p:sldId id="783" r:id="rId51"/>
    <p:sldId id="784" r:id="rId52"/>
    <p:sldId id="785" r:id="rId53"/>
    <p:sldId id="786" r:id="rId54"/>
    <p:sldId id="787" r:id="rId55"/>
    <p:sldId id="788" r:id="rId56"/>
    <p:sldId id="789" r:id="rId57"/>
    <p:sldId id="790" r:id="rId58"/>
    <p:sldId id="791" r:id="rId59"/>
    <p:sldId id="792" r:id="rId60"/>
    <p:sldId id="793" r:id="rId61"/>
    <p:sldId id="794" r:id="rId62"/>
    <p:sldId id="795" r:id="rId63"/>
    <p:sldId id="796" r:id="rId64"/>
    <p:sldId id="797" r:id="rId65"/>
    <p:sldId id="798" r:id="rId66"/>
    <p:sldId id="799" r:id="rId67"/>
    <p:sldId id="800" r:id="rId68"/>
    <p:sldId id="801" r:id="rId69"/>
    <p:sldId id="802" r:id="rId70"/>
    <p:sldId id="803" r:id="rId71"/>
    <p:sldId id="804" r:id="rId72"/>
    <p:sldId id="805" r:id="rId73"/>
    <p:sldId id="806" r:id="rId74"/>
    <p:sldId id="807" r:id="rId75"/>
    <p:sldId id="808" r:id="rId76"/>
    <p:sldId id="809" r:id="rId77"/>
    <p:sldId id="810" r:id="rId78"/>
    <p:sldId id="811" r:id="rId79"/>
    <p:sldId id="812" r:id="rId80"/>
    <p:sldId id="813" r:id="rId81"/>
    <p:sldId id="814" r:id="rId82"/>
    <p:sldId id="815" r:id="rId83"/>
    <p:sldId id="816" r:id="rId84"/>
    <p:sldId id="817" r:id="rId85"/>
    <p:sldId id="818" r:id="rId86"/>
    <p:sldId id="819" r:id="rId87"/>
    <p:sldId id="820" r:id="rId88"/>
    <p:sldId id="821" r:id="rId89"/>
    <p:sldId id="822" r:id="rId90"/>
    <p:sldId id="823" r:id="rId91"/>
    <p:sldId id="824" r:id="rId92"/>
    <p:sldId id="825" r:id="rId93"/>
    <p:sldId id="826" r:id="rId94"/>
    <p:sldId id="827" r:id="rId95"/>
    <p:sldId id="828" r:id="rId96"/>
    <p:sldId id="829" r:id="rId97"/>
    <p:sldId id="830" r:id="rId98"/>
    <p:sldId id="831" r:id="rId99"/>
    <p:sldId id="832" r:id="rId100"/>
    <p:sldId id="833" r:id="rId101"/>
    <p:sldId id="834" r:id="rId102"/>
    <p:sldId id="835" r:id="rId103"/>
    <p:sldId id="836" r:id="rId104"/>
    <p:sldId id="837" r:id="rId105"/>
    <p:sldId id="838" r:id="rId106"/>
    <p:sldId id="839" r:id="rId107"/>
    <p:sldId id="840" r:id="rId108"/>
    <p:sldId id="841" r:id="rId109"/>
    <p:sldId id="842" r:id="rId110"/>
    <p:sldId id="843" r:id="rId111"/>
    <p:sldId id="844" r:id="rId112"/>
    <p:sldId id="630" r:id="rId113"/>
    <p:sldId id="631" r:id="rId114"/>
    <p:sldId id="632" r:id="rId115"/>
    <p:sldId id="633" r:id="rId116"/>
    <p:sldId id="634" r:id="rId117"/>
    <p:sldId id="635" r:id="rId118"/>
    <p:sldId id="636" r:id="rId119"/>
    <p:sldId id="637" r:id="rId120"/>
    <p:sldId id="638" r:id="rId121"/>
    <p:sldId id="640" r:id="rId122"/>
    <p:sldId id="641" r:id="rId123"/>
    <p:sldId id="642" r:id="rId124"/>
    <p:sldId id="643" r:id="rId125"/>
    <p:sldId id="644" r:id="rId126"/>
    <p:sldId id="645" r:id="rId127"/>
    <p:sldId id="647" r:id="rId128"/>
    <p:sldId id="648" r:id="rId129"/>
    <p:sldId id="649" r:id="rId130"/>
    <p:sldId id="650" r:id="rId131"/>
    <p:sldId id="651" r:id="rId132"/>
    <p:sldId id="653" r:id="rId133"/>
    <p:sldId id="654" r:id="rId134"/>
    <p:sldId id="655" r:id="rId135"/>
    <p:sldId id="656" r:id="rId136"/>
    <p:sldId id="657" r:id="rId137"/>
    <p:sldId id="658" r:id="rId138"/>
    <p:sldId id="659" r:id="rId139"/>
    <p:sldId id="661" r:id="rId140"/>
    <p:sldId id="662" r:id="rId141"/>
    <p:sldId id="663" r:id="rId142"/>
    <p:sldId id="769" r:id="rId143"/>
    <p:sldId id="664" r:id="rId144"/>
    <p:sldId id="679" r:id="rId145"/>
    <p:sldId id="680" r:id="rId146"/>
    <p:sldId id="681" r:id="rId147"/>
    <p:sldId id="682" r:id="rId148"/>
    <p:sldId id="683" r:id="rId149"/>
    <p:sldId id="684" r:id="rId150"/>
    <p:sldId id="685" r:id="rId151"/>
    <p:sldId id="686" r:id="rId152"/>
    <p:sldId id="687" r:id="rId153"/>
    <p:sldId id="688" r:id="rId154"/>
    <p:sldId id="665" r:id="rId155"/>
    <p:sldId id="666" r:id="rId156"/>
    <p:sldId id="668" r:id="rId157"/>
    <p:sldId id="669" r:id="rId158"/>
    <p:sldId id="670" r:id="rId159"/>
    <p:sldId id="671" r:id="rId160"/>
    <p:sldId id="770" r:id="rId161"/>
    <p:sldId id="771" r:id="rId162"/>
    <p:sldId id="772" r:id="rId163"/>
    <p:sldId id="773" r:id="rId164"/>
    <p:sldId id="774" r:id="rId165"/>
    <p:sldId id="775" r:id="rId166"/>
    <p:sldId id="672" r:id="rId167"/>
    <p:sldId id="673" r:id="rId168"/>
    <p:sldId id="674" r:id="rId169"/>
    <p:sldId id="675" r:id="rId170"/>
    <p:sldId id="676" r:id="rId171"/>
    <p:sldId id="677" r:id="rId172"/>
    <p:sldId id="689" r:id="rId173"/>
    <p:sldId id="690" r:id="rId17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F2E"/>
    <a:srgbClr val="FFFFFF"/>
    <a:srgbClr val="FEB29A"/>
    <a:srgbClr val="001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434" autoAdjust="0"/>
  </p:normalViewPr>
  <p:slideViewPr>
    <p:cSldViewPr>
      <p:cViewPr>
        <p:scale>
          <a:sx n="100" d="100"/>
          <a:sy n="100" d="100"/>
        </p:scale>
        <p:origin x="-7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handoutMaster" Target="handoutMasters/handout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4/6/2023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4/6/2023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763F7-5C11-4DBC-83B1-39D83E1FBE10}" type="slidenum">
              <a:rPr lang="en-US" altLang="en-US" smtClean="0"/>
              <a:pPr>
                <a:defRPr/>
              </a:pPr>
              <a:t>1</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18003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a:defRPr/>
            </a:pPr>
            <a:fld id="{32292E83-4E84-4740-8999-21B99A524EB4}" type="datetime1">
              <a:rPr lang="en-US" smtClean="0"/>
              <a:pPr>
                <a:defRPr/>
              </a:pPr>
              <a:t>4/6/2023</a:t>
            </a:fld>
            <a:endParaRPr lang="en-US"/>
          </a:p>
        </p:txBody>
      </p:sp>
      <p:sp>
        <p:nvSpPr>
          <p:cNvPr id="17" name="Footer Placeholder 16"/>
          <p:cNvSpPr>
            <a:spLocks noGrp="1"/>
          </p:cNvSpPr>
          <p:nvPr>
            <p:ph type="ftr" sz="quarter" idx="11"/>
          </p:nvPr>
        </p:nvSpPr>
        <p:spPr>
          <a:xfrm>
            <a:off x="3864864" y="6355080"/>
            <a:ext cx="4632960" cy="365760"/>
          </a:xfrm>
        </p:spPr>
        <p:txBody>
          <a:bodyPr/>
          <a:lstStyle/>
          <a:p>
            <a:pPr>
              <a:defRPr/>
            </a:pPr>
            <a:endParaRPr lang="en-US"/>
          </a:p>
        </p:txBody>
      </p:sp>
      <p:sp>
        <p:nvSpPr>
          <p:cNvPr id="29" name="Slide Number Placeholder 28"/>
          <p:cNvSpPr>
            <a:spLocks noGrp="1"/>
          </p:cNvSpPr>
          <p:nvPr>
            <p:ph type="sldNum" sz="quarter" idx="12"/>
          </p:nvPr>
        </p:nvSpPr>
        <p:spPr>
          <a:xfrm>
            <a:off x="1621536" y="6355080"/>
            <a:ext cx="1625600" cy="365760"/>
          </a:xfrm>
        </p:spPr>
        <p:txBody>
          <a:bodyPr/>
          <a:lstStyle/>
          <a:p>
            <a:pPr>
              <a:defRPr/>
            </a:pPr>
            <a:fld id="{772A8AC2-F0C4-4335-A6D7-C22D8A222454}" type="slidenum">
              <a:rPr lang="en-US" altLang="en-US" smtClean="0"/>
              <a:pPr>
                <a:defRPr/>
              </a:pPr>
              <a:t>‹#›</a:t>
            </a:fld>
            <a:endParaRPr lang="en-US" altLang="en-US"/>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4AD883A-3962-435F-9831-24ADC35CB10C}" type="datetime1">
              <a:rPr lang="en-US" smtClean="0"/>
              <a:pPr>
                <a:defRPr/>
              </a:pPr>
              <a:t>4/6/2023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A110372-953E-4601-976C-D82CD9FCE073}"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ADF5F9B-46DC-4E4F-98F8-47F377D811C8}" type="datetime1">
              <a:rPr lang="en-US" smtClean="0"/>
              <a:pPr>
                <a:defRPr/>
              </a:pPr>
              <a:t>4/6/2023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CDF80F-6F68-4B94-9701-0F2026993C48}" type="slidenum">
              <a:rPr lang="en-US" altLang="en-US" smtClean="0"/>
              <a:pPr>
                <a:defRPr/>
              </a:pPr>
              <a:t>‹#›</a:t>
            </a:fld>
            <a:endParaRPr lang="en-US" alt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3B3B847F-E800-49BB-B888-ECFD11F24C1D}" type="datetime1">
              <a:rPr lang="en-US" smtClean="0"/>
              <a:pPr>
                <a:defRPr/>
              </a:pPr>
              <a:t>4/6/2023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1CA5F2-CD08-4EF5-BAD9-872B7BB27165}" type="slidenum">
              <a:rPr lang="en-US" altLang="en-US" smtClean="0"/>
              <a:pPr>
                <a:defRPr/>
              </a:pPr>
              <a:t>‹#›</a:t>
            </a:fld>
            <a:endParaRPr lang="en-US" alt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a:defRPr/>
            </a:pPr>
            <a:fld id="{1A39EC45-EBE1-44DB-AD55-76A5CDEE8551}" type="datetime1">
              <a:rPr lang="en-US" smtClean="0"/>
              <a:pPr>
                <a:defRPr/>
              </a:pPr>
              <a:t>4/6/2023</a:t>
            </a:fld>
            <a:endParaRPr lang="en-US"/>
          </a:p>
        </p:txBody>
      </p:sp>
      <p:sp>
        <p:nvSpPr>
          <p:cNvPr id="5" name="Footer Placeholder 4"/>
          <p:cNvSpPr>
            <a:spLocks noGrp="1"/>
          </p:cNvSpPr>
          <p:nvPr>
            <p:ph type="ftr" sz="quarter" idx="11"/>
          </p:nvPr>
        </p:nvSpPr>
        <p:spPr>
          <a:xfrm>
            <a:off x="3864864" y="6355080"/>
            <a:ext cx="4632960" cy="365760"/>
          </a:xfrm>
        </p:spPr>
        <p:txBody>
          <a:bodyPr/>
          <a:lstStyle/>
          <a:p>
            <a:pPr>
              <a:defRPr/>
            </a:pPr>
            <a:endParaRPr lang="en-US"/>
          </a:p>
        </p:txBody>
      </p:sp>
      <p:sp>
        <p:nvSpPr>
          <p:cNvPr id="6" name="Slide Number Placeholder 5"/>
          <p:cNvSpPr>
            <a:spLocks noGrp="1"/>
          </p:cNvSpPr>
          <p:nvPr>
            <p:ph type="sldNum" sz="quarter" idx="12"/>
          </p:nvPr>
        </p:nvSpPr>
        <p:spPr>
          <a:xfrm>
            <a:off x="1426464" y="6355080"/>
            <a:ext cx="2027936" cy="365760"/>
          </a:xfrm>
        </p:spPr>
        <p:txBody>
          <a:bodyPr/>
          <a:lstStyle/>
          <a:p>
            <a:pPr>
              <a:defRPr/>
            </a:pPr>
            <a:fld id="{3CB43365-358E-4EFB-9D2F-D6778ADA2A33}" type="slidenum">
              <a:rPr lang="en-US" altLang="en-US" smtClean="0"/>
              <a:pPr>
                <a:defRPr/>
              </a:pPr>
              <a:t>‹#›</a:t>
            </a:fld>
            <a:endParaRPr lang="en-US" alt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23A84E65-0CE4-4441-ACE8-8E023A7A741C}" type="datetime1">
              <a:rPr lang="en-US" smtClean="0"/>
              <a:pPr>
                <a:defRPr/>
              </a:pPr>
              <a:t>4/6/2023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061B66A-860D-4F77-A12A-57453AAB16AB}" type="slidenum">
              <a:rPr lang="en-US" altLang="en-US" smtClean="0"/>
              <a:pPr>
                <a:defRPr/>
              </a:pPr>
              <a:t>‹#›</a:t>
            </a:fld>
            <a:endParaRPr lang="en-US" alt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6BC930A8-B92B-4AD0-9CA2-E3573C2D7B68}" type="datetime1">
              <a:rPr lang="en-US" smtClean="0"/>
              <a:pPr>
                <a:defRPr/>
              </a:pPr>
              <a:t>4/6/2023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19E9FAA-A59B-4AE0-A044-7FE2AB03AB9B}" type="slidenum">
              <a:rPr lang="en-US" altLang="en-US" smtClean="0"/>
              <a:pPr>
                <a:defRPr/>
              </a:pPr>
              <a:t>‹#›</a:t>
            </a:fld>
            <a:endParaRPr lang="en-US" alt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9BFAF9F0-86F4-41BA-BF04-7A68BB35962C}" type="datetime1">
              <a:rPr lang="en-US" smtClean="0"/>
              <a:pPr>
                <a:defRPr/>
              </a:pPr>
              <a:t>4/6/2023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FF55CBD-5A35-43A0-8B72-DFEEFFF78235}" type="slidenum">
              <a:rPr lang="en-US" altLang="en-US" smtClean="0"/>
              <a:pPr>
                <a:defRPr/>
              </a:pPr>
              <a:t>‹#›</a:t>
            </a:fld>
            <a:endParaRPr lang="en-US" alt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B284C8E-89B8-4DD1-9A54-0E190BA47E5D}" type="datetime1">
              <a:rPr lang="en-US" smtClean="0"/>
              <a:pPr>
                <a:defRPr/>
              </a:pPr>
              <a:t>4/6/2023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EDAE260-203A-48BA-B1E0-2820BBC6B005}" type="slidenum">
              <a:rPr lang="en-US" altLang="en-US" smtClean="0"/>
              <a:pPr>
                <a:defRPr/>
              </a:pPr>
              <a:t>‹#›</a:t>
            </a:fld>
            <a:endParaRPr lang="en-US" alt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6B53A74D-7B57-49DB-9938-D92105508A1C}" type="datetime1">
              <a:rPr lang="en-US" smtClean="0"/>
              <a:pPr>
                <a:defRPr/>
              </a:pPr>
              <a:t>4/6/2023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043378E-E05F-4D65-B4F7-A87FC0276302}" type="slidenum">
              <a:rPr lang="en-US" altLang="en-US" smtClean="0"/>
              <a:pPr>
                <a:defRPr/>
              </a:pPr>
              <a:t>‹#›</a:t>
            </a:fld>
            <a:endParaRPr lang="en-US" alt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79F7E326-5233-47C9-9183-AB0FCA1C5179}" type="datetime1">
              <a:rPr lang="en-US" smtClean="0"/>
              <a:pPr>
                <a:defRPr/>
              </a:pPr>
              <a:t>4/6/2023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D2A09E5-A14B-4738-A48E-EF064E453217}" type="slidenum">
              <a:rPr lang="en-US" altLang="en-US" smtClean="0"/>
              <a:pPr>
                <a:defRPr/>
              </a:pPr>
              <a:t>‹#›</a:t>
            </a:fld>
            <a:endParaRPr lang="en-US" alt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pPr>
              <a:defRPr/>
            </a:pPr>
            <a:fld id="{14A44C2B-9FC4-482D-A60E-5D6C377FC33F}" type="datetime1">
              <a:rPr lang="en-US" smtClean="0"/>
              <a:pPr>
                <a:defRPr/>
              </a:pPr>
              <a:t>4/6/2023</a:t>
            </a:fld>
            <a:endParaRPr lang="en-US"/>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pPr>
              <a:defRPr/>
            </a:pPr>
            <a:fld id="{03391736-D1CD-4256-BC31-406FE5C1CD1F}" type="slidenum">
              <a:rPr lang="en-US" altLang="en-US" smtClean="0"/>
              <a:pPr>
                <a:defRPr/>
              </a:pPr>
              <a:t>‹#›</a:t>
            </a:fld>
            <a:endParaRPr lang="en-US" altLang="en-US"/>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www.javatpoint.com/java-programs" TargetMode="External"/><Relationship Id="rId2" Type="http://schemas.openxmlformats.org/officeDocument/2006/relationships/hyperlink" Target="https://www.javatpoint.com/collections-in-java"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8" Type="http://schemas.openxmlformats.org/officeDocument/2006/relationships/hyperlink" Target="https://www.javatpoint.com/batch-processing-in-jdbc" TargetMode="External"/><Relationship Id="rId3" Type="http://schemas.openxmlformats.org/officeDocument/2006/relationships/hyperlink" Target="https://www.javatpoint.com/storing-image-in-oracle-database" TargetMode="External"/><Relationship Id="rId7" Type="http://schemas.openxmlformats.org/officeDocument/2006/relationships/hyperlink" Target="https://www.javatpoint.com/transaction-management-in-jdbc" TargetMode="External"/><Relationship Id="rId2" Type="http://schemas.openxmlformats.org/officeDocument/2006/relationships/hyperlink" Target="https://www.javatpoint.com/DatabaseMetaData-interface" TargetMode="External"/><Relationship Id="rId1" Type="http://schemas.openxmlformats.org/officeDocument/2006/relationships/slideLayout" Target="../slideLayouts/slideLayout2.xml"/><Relationship Id="rId6" Type="http://schemas.openxmlformats.org/officeDocument/2006/relationships/hyperlink" Target="https://www.javatpoint.com/CallableStatement-interface" TargetMode="External"/><Relationship Id="rId5" Type="http://schemas.openxmlformats.org/officeDocument/2006/relationships/hyperlink" Target="https://www.javatpoint.com/retrieving-file-from-oracle-database" TargetMode="External"/><Relationship Id="rId4" Type="http://schemas.openxmlformats.org/officeDocument/2006/relationships/hyperlink" Target="https://www.javatpoint.com/storing-file-in-oracle-database" TargetMode="External"/><Relationship Id="rId9" Type="http://schemas.openxmlformats.org/officeDocument/2006/relationships/hyperlink" Target="https://www.javatpoint.com/jdbc-rowset" TargetMode="External"/></Relationships>
</file>

<file path=ppt/slides/_rels/slide166.xml.rels><?xml version="1.0" encoding="UTF-8" standalone="yes"?>
<Relationships xmlns="http://schemas.openxmlformats.org/package/2006/relationships"><Relationship Id="rId2" Type="http://schemas.openxmlformats.org/officeDocument/2006/relationships/hyperlink" Target="https://static.javatpoint.com/src/jdbc/ojdbc14.jar"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hyperlink" Target="https://static.javatpoint.com/src/jdbc/mysql-connector.jar" TargetMode="Externa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java-list" TargetMode="External"/><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hyperlink" Target="https://www.javatpoint.com/synchronization-in-jav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1055440" y="1628800"/>
            <a:ext cx="9144000" cy="990600"/>
          </a:xfrm>
        </p:spPr>
        <p:txBody>
          <a:bodyPr/>
          <a:lstStyle/>
          <a:p>
            <a:pPr algn="ctr"/>
            <a:r>
              <a:rPr lang="en-GB" b="1" dirty="0" smtClean="0"/>
              <a:t>Module</a:t>
            </a:r>
            <a:r>
              <a:rPr lang="en-GB" dirty="0" smtClean="0"/>
              <a:t> </a:t>
            </a:r>
            <a:r>
              <a:rPr lang="en-GB" b="1" dirty="0" smtClean="0"/>
              <a:t>1c</a:t>
            </a:r>
            <a:endParaRPr lang="en-US" b="1" dirty="0"/>
          </a:p>
        </p:txBody>
      </p:sp>
      <p:sp>
        <p:nvSpPr>
          <p:cNvPr id="5" name="Subtitle 4"/>
          <p:cNvSpPr>
            <a:spLocks noGrp="1"/>
          </p:cNvSpPr>
          <p:nvPr>
            <p:ph type="subTitle" idx="1"/>
          </p:nvPr>
        </p:nvSpPr>
        <p:spPr>
          <a:xfrm>
            <a:off x="1055440" y="2924944"/>
            <a:ext cx="9144000" cy="533400"/>
          </a:xfrm>
        </p:spPr>
        <p:txBody>
          <a:bodyPr>
            <a:noAutofit/>
          </a:bodyPr>
          <a:lstStyle/>
          <a:p>
            <a:pPr algn="ctr"/>
            <a:r>
              <a:rPr lang="en-GB" sz="3200" b="1" dirty="0" smtClean="0"/>
              <a:t>Advanced Concepts of Java Annotation, Generic, Collections, Lambda Expression, Database</a:t>
            </a:r>
            <a:endParaRPr lang="en-US" sz="3200"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cs typeface="Arial" panose="020B0604020202020204" pitchFamily="34" charset="0"/>
              </a:rPr>
              <a:pPr>
                <a:defRPr/>
              </a:pPr>
              <a:t>1</a:t>
            </a:fld>
            <a:endParaRPr lang="en-US" altLang="en-US">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normAutofit fontScale="90000"/>
          </a:bodyPr>
          <a:lstStyle/>
          <a:p>
            <a:r>
              <a:rPr lang="en-US" b="1" dirty="0" smtClean="0"/>
              <a:t>Type Parameters</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sp>
        <p:nvSpPr>
          <p:cNvPr id="3" name="Content Placeholder 2"/>
          <p:cNvSpPr>
            <a:spLocks noGrp="1"/>
          </p:cNvSpPr>
          <p:nvPr>
            <p:ph sz="quarter" idx="1"/>
          </p:nvPr>
        </p:nvSpPr>
        <p:spPr>
          <a:xfrm>
            <a:off x="838200" y="1000108"/>
            <a:ext cx="10515600" cy="5176855"/>
          </a:xfrm>
        </p:spPr>
        <p:txBody>
          <a:bodyPr/>
          <a:lstStyle/>
          <a:p>
            <a:r>
              <a:rPr lang="en-GB" dirty="0" smtClean="0"/>
              <a:t>The type parameters naming conventions are important to learn generics thoroughly. The common type parameters are as follows:</a:t>
            </a:r>
          </a:p>
          <a:p>
            <a:r>
              <a:rPr lang="en-GB" dirty="0" smtClean="0"/>
              <a:t>T - Type</a:t>
            </a:r>
          </a:p>
          <a:p>
            <a:r>
              <a:rPr lang="en-GB" dirty="0" smtClean="0"/>
              <a:t>E - Element</a:t>
            </a:r>
          </a:p>
          <a:p>
            <a:r>
              <a:rPr lang="en-GB" dirty="0" smtClean="0"/>
              <a:t>K - Key</a:t>
            </a:r>
          </a:p>
          <a:p>
            <a:r>
              <a:rPr lang="en-GB" dirty="0" smtClean="0"/>
              <a:t>N - Number</a:t>
            </a:r>
          </a:p>
          <a:p>
            <a:r>
              <a:rPr lang="en-GB" dirty="0" smtClean="0"/>
              <a:t>V - Value</a:t>
            </a: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100</a:t>
            </a:fld>
            <a:endParaRPr lang="en-US" altLang="en-US"/>
          </a:p>
        </p:txBody>
      </p:sp>
      <p:sp>
        <p:nvSpPr>
          <p:cNvPr id="3" name="Content Placeholder 2"/>
          <p:cNvSpPr>
            <a:spLocks noGrp="1"/>
          </p:cNvSpPr>
          <p:nvPr>
            <p:ph sz="quarter"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TestSort1{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err="1" smtClean="0"/>
              <a:t>ArrayList</a:t>
            </a:r>
            <a:r>
              <a:rPr lang="en-US" sz="2000" dirty="0" smtClean="0"/>
              <a:t>&lt;Student&gt; al=</a:t>
            </a:r>
            <a:r>
              <a:rPr lang="en-US" sz="2000" b="1" dirty="0" smtClean="0"/>
              <a:t>new</a:t>
            </a:r>
            <a:r>
              <a:rPr lang="en-US" sz="2000" dirty="0" smtClean="0"/>
              <a:t> </a:t>
            </a:r>
            <a:r>
              <a:rPr lang="en-US" sz="2000" dirty="0" err="1" smtClean="0"/>
              <a:t>ArrayList</a:t>
            </a:r>
            <a:r>
              <a:rPr lang="en-US" sz="2000" dirty="0" smtClean="0"/>
              <a:t>&lt;Student&gt;();  </a:t>
            </a:r>
          </a:p>
          <a:p>
            <a:pPr>
              <a:spcBef>
                <a:spcPts val="0"/>
              </a:spcBef>
              <a:buNone/>
            </a:pPr>
            <a:r>
              <a:rPr lang="en-US" sz="2000" dirty="0" err="1" smtClean="0"/>
              <a:t>al.add</a:t>
            </a:r>
            <a:r>
              <a:rPr lang="en-US" sz="2000" dirty="0" smtClean="0"/>
              <a:t>(</a:t>
            </a:r>
            <a:r>
              <a:rPr lang="en-US" sz="2000" b="1" dirty="0" smtClean="0"/>
              <a:t>new</a:t>
            </a:r>
            <a:r>
              <a:rPr lang="en-US" sz="2000" dirty="0" smtClean="0"/>
              <a:t> Student(101,"Vijay",23));  </a:t>
            </a:r>
          </a:p>
          <a:p>
            <a:pPr>
              <a:spcBef>
                <a:spcPts val="0"/>
              </a:spcBef>
              <a:buNone/>
            </a:pPr>
            <a:r>
              <a:rPr lang="en-US" sz="2000" dirty="0" err="1" smtClean="0"/>
              <a:t>al.add</a:t>
            </a:r>
            <a:r>
              <a:rPr lang="en-US" sz="2000" dirty="0" smtClean="0"/>
              <a:t>(</a:t>
            </a:r>
            <a:r>
              <a:rPr lang="en-US" sz="2000" b="1" dirty="0" smtClean="0"/>
              <a:t>new</a:t>
            </a:r>
            <a:r>
              <a:rPr lang="en-US" sz="2000" dirty="0" smtClean="0"/>
              <a:t> Student(106,"Ajay",27));  </a:t>
            </a:r>
          </a:p>
          <a:p>
            <a:pPr>
              <a:spcBef>
                <a:spcPts val="0"/>
              </a:spcBef>
              <a:buNone/>
            </a:pPr>
            <a:r>
              <a:rPr lang="en-US" sz="2000" dirty="0" err="1" smtClean="0"/>
              <a:t>al.add</a:t>
            </a:r>
            <a:r>
              <a:rPr lang="en-US" sz="2000" dirty="0" smtClean="0"/>
              <a:t>(</a:t>
            </a:r>
            <a:r>
              <a:rPr lang="en-US" sz="2000" b="1" dirty="0" smtClean="0"/>
              <a:t>new</a:t>
            </a:r>
            <a:r>
              <a:rPr lang="en-US" sz="2000" dirty="0" smtClean="0"/>
              <a:t> Student(105,"Jai",21));  </a:t>
            </a:r>
          </a:p>
          <a:p>
            <a:pPr>
              <a:spcBef>
                <a:spcPts val="0"/>
              </a:spcBef>
              <a:buNone/>
            </a:pPr>
            <a:r>
              <a:rPr lang="en-US" sz="2000" dirty="0" smtClean="0"/>
              <a:t>  </a:t>
            </a:r>
          </a:p>
          <a:p>
            <a:pPr>
              <a:spcBef>
                <a:spcPts val="0"/>
              </a:spcBef>
              <a:buNone/>
            </a:pPr>
            <a:r>
              <a:rPr lang="en-US" sz="2000" dirty="0" err="1" smtClean="0"/>
              <a:t>Collections.sort</a:t>
            </a:r>
            <a:r>
              <a:rPr lang="en-US" sz="2000" dirty="0" smtClean="0"/>
              <a:t>(al);  </a:t>
            </a:r>
          </a:p>
          <a:p>
            <a:pPr>
              <a:spcBef>
                <a:spcPts val="0"/>
              </a:spcBef>
              <a:buNone/>
            </a:pPr>
            <a:r>
              <a:rPr lang="en-US" sz="2000" b="1" dirty="0" smtClean="0"/>
              <a:t>for</a:t>
            </a:r>
            <a:r>
              <a:rPr lang="en-US" sz="2000" dirty="0" smtClean="0"/>
              <a:t>(Student </a:t>
            </a:r>
            <a:r>
              <a:rPr lang="en-US" sz="2000" dirty="0" err="1" smtClean="0"/>
              <a:t>st:al</a:t>
            </a:r>
            <a:r>
              <a:rPr lang="en-US" sz="2000" dirty="0" smtClean="0"/>
              <a:t>){  </a:t>
            </a:r>
          </a:p>
          <a:p>
            <a:pPr>
              <a:spcBef>
                <a:spcPts val="0"/>
              </a:spcBef>
              <a:buNone/>
            </a:pPr>
            <a:r>
              <a:rPr lang="en-US" sz="2000" dirty="0" err="1" smtClean="0"/>
              <a:t>System.out.println</a:t>
            </a:r>
            <a:r>
              <a:rPr lang="en-US" sz="2000" dirty="0" smtClean="0"/>
              <a:t>(</a:t>
            </a:r>
            <a:r>
              <a:rPr lang="en-US" sz="2000" dirty="0" err="1" smtClean="0"/>
              <a:t>st.rollno</a:t>
            </a:r>
            <a:r>
              <a:rPr lang="en-US" sz="2000" dirty="0" smtClean="0"/>
              <a:t>+" "+st.name+" "+</a:t>
            </a:r>
            <a:r>
              <a:rPr lang="en-US" sz="2000" dirty="0" err="1" smtClean="0"/>
              <a:t>st.age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Comparable Example: reverse order</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101</a:t>
            </a:fld>
            <a:endParaRPr lang="en-US" altLang="en-US"/>
          </a:p>
        </p:txBody>
      </p:sp>
      <p:sp>
        <p:nvSpPr>
          <p:cNvPr id="3" name="Content Placeholder 2"/>
          <p:cNvSpPr>
            <a:spLocks noGrp="1"/>
          </p:cNvSpPr>
          <p:nvPr>
            <p:ph sz="quarter" idx="1"/>
          </p:nvPr>
        </p:nvSpPr>
        <p:spPr/>
        <p:txBody>
          <a:bodyPr>
            <a:normAutofit fontScale="92500" lnSpcReduction="20000"/>
          </a:bodyPr>
          <a:lstStyle/>
          <a:p>
            <a:pPr>
              <a:spcBef>
                <a:spcPts val="0"/>
              </a:spcBef>
              <a:buNone/>
            </a:pPr>
            <a:r>
              <a:rPr lang="en-US" sz="2000" b="1" dirty="0" smtClean="0"/>
              <a:t>class</a:t>
            </a:r>
            <a:r>
              <a:rPr lang="en-US" sz="2000" dirty="0" smtClean="0"/>
              <a:t> Student </a:t>
            </a:r>
            <a:r>
              <a:rPr lang="en-US" sz="2000" b="1" dirty="0" smtClean="0"/>
              <a:t>implements</a:t>
            </a:r>
            <a:r>
              <a:rPr lang="en-US" sz="2000" dirty="0" smtClean="0"/>
              <a:t> Comparable&lt;Student&gt;{    </a:t>
            </a:r>
          </a:p>
          <a:p>
            <a:pPr>
              <a:spcBef>
                <a:spcPts val="0"/>
              </a:spcBef>
              <a:buNone/>
            </a:pPr>
            <a:r>
              <a:rPr lang="en-US" sz="2000" dirty="0" smtClean="0"/>
              <a:t> </a:t>
            </a:r>
            <a:r>
              <a:rPr lang="en-US" sz="2000" b="1" dirty="0" err="1" smtClean="0"/>
              <a:t>int</a:t>
            </a:r>
            <a:r>
              <a:rPr lang="en-US" sz="2000" dirty="0" smtClean="0"/>
              <a:t> </a:t>
            </a:r>
            <a:r>
              <a:rPr lang="en-US" sz="2000" dirty="0" err="1" smtClean="0"/>
              <a:t>rollno</a:t>
            </a:r>
            <a:r>
              <a:rPr lang="en-US" sz="2000" dirty="0" smtClean="0"/>
              <a:t>;    </a:t>
            </a:r>
          </a:p>
          <a:p>
            <a:pPr>
              <a:spcBef>
                <a:spcPts val="0"/>
              </a:spcBef>
              <a:buNone/>
            </a:pPr>
            <a:r>
              <a:rPr lang="en-US" sz="2000" dirty="0" smtClean="0"/>
              <a:t> String name;    </a:t>
            </a:r>
          </a:p>
          <a:p>
            <a:pPr>
              <a:spcBef>
                <a:spcPts val="0"/>
              </a:spcBef>
              <a:buNone/>
            </a:pPr>
            <a:r>
              <a:rPr lang="en-US" sz="2000" dirty="0" smtClean="0"/>
              <a:t> </a:t>
            </a:r>
            <a:r>
              <a:rPr lang="en-US" sz="2000" b="1" dirty="0" err="1" smtClean="0"/>
              <a:t>int</a:t>
            </a:r>
            <a:r>
              <a:rPr lang="en-US" sz="2000" dirty="0" smtClean="0"/>
              <a:t> age;    </a:t>
            </a:r>
          </a:p>
          <a:p>
            <a:pPr>
              <a:spcBef>
                <a:spcPts val="0"/>
              </a:spcBef>
              <a:buNone/>
            </a:pPr>
            <a:r>
              <a:rPr lang="en-US" sz="2000" dirty="0" smtClean="0"/>
              <a:t> Student(</a:t>
            </a:r>
            <a:r>
              <a:rPr lang="en-US" sz="2000" b="1" dirty="0" err="1" smtClean="0"/>
              <a:t>int</a:t>
            </a:r>
            <a:r>
              <a:rPr lang="en-US" sz="2000" dirty="0" smtClean="0"/>
              <a:t> </a:t>
            </a:r>
            <a:r>
              <a:rPr lang="en-US" sz="2000" dirty="0" err="1" smtClean="0"/>
              <a:t>rollno,String</a:t>
            </a:r>
            <a:r>
              <a:rPr lang="en-US" sz="2000" dirty="0" smtClean="0"/>
              <a:t> </a:t>
            </a:r>
            <a:r>
              <a:rPr lang="en-US" sz="2000" dirty="0" err="1" smtClean="0"/>
              <a:t>name,</a:t>
            </a:r>
            <a:r>
              <a:rPr lang="en-US" sz="2000" b="1" dirty="0" err="1" smtClean="0"/>
              <a:t>int</a:t>
            </a:r>
            <a:r>
              <a:rPr lang="en-US" sz="2000" dirty="0" smtClean="0"/>
              <a:t> age){    </a:t>
            </a:r>
          </a:p>
          <a:p>
            <a:pPr>
              <a:spcBef>
                <a:spcPts val="0"/>
              </a:spcBef>
              <a:buNone/>
            </a:pPr>
            <a:r>
              <a:rPr lang="en-US" sz="2000" dirty="0" smtClean="0"/>
              <a:t> </a:t>
            </a:r>
            <a:r>
              <a:rPr lang="en-US" sz="2000" b="1" dirty="0" err="1" smtClean="0"/>
              <a:t>this</a:t>
            </a:r>
            <a:r>
              <a:rPr lang="en-US" sz="2000" dirty="0" err="1" smtClean="0"/>
              <a:t>.rollno</a:t>
            </a:r>
            <a:r>
              <a:rPr lang="en-US" sz="2000" dirty="0" smtClean="0"/>
              <a:t>=</a:t>
            </a:r>
            <a:r>
              <a:rPr lang="en-US" sz="2000" dirty="0" err="1" smtClean="0"/>
              <a:t>rollno</a:t>
            </a:r>
            <a:r>
              <a:rPr lang="en-US" sz="2000" dirty="0" smtClean="0"/>
              <a:t>;    </a:t>
            </a:r>
          </a:p>
          <a:p>
            <a:pPr>
              <a:spcBef>
                <a:spcPts val="0"/>
              </a:spcBef>
              <a:buNone/>
            </a:pPr>
            <a:r>
              <a:rPr lang="en-US" sz="2000" dirty="0" smtClean="0"/>
              <a:t> </a:t>
            </a:r>
            <a:r>
              <a:rPr lang="en-US" sz="2000" b="1" dirty="0" smtClean="0"/>
              <a:t>this</a:t>
            </a:r>
            <a:r>
              <a:rPr lang="en-US" sz="2000" dirty="0" smtClean="0"/>
              <a:t>.name=name;    </a:t>
            </a:r>
          </a:p>
          <a:p>
            <a:pPr>
              <a:spcBef>
                <a:spcPts val="0"/>
              </a:spcBef>
              <a:buNone/>
            </a:pPr>
            <a:r>
              <a:rPr lang="en-US" sz="2000" dirty="0" smtClean="0"/>
              <a:t> </a:t>
            </a:r>
            <a:r>
              <a:rPr lang="en-US" sz="2000" b="1" dirty="0" err="1" smtClean="0"/>
              <a:t>this</a:t>
            </a:r>
            <a:r>
              <a:rPr lang="en-US" sz="2000" dirty="0" err="1" smtClean="0"/>
              <a:t>.age</a:t>
            </a:r>
            <a:r>
              <a:rPr lang="en-US" sz="2000" dirty="0" smtClean="0"/>
              <a:t>=age;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compareTo</a:t>
            </a:r>
            <a:r>
              <a:rPr lang="en-US" sz="2000" dirty="0" smtClean="0"/>
              <a:t>(Student </a:t>
            </a:r>
            <a:r>
              <a:rPr lang="en-US" sz="2000" dirty="0" err="1" smtClean="0"/>
              <a:t>st</a:t>
            </a:r>
            <a:r>
              <a:rPr lang="en-US" sz="2000" dirty="0" smtClean="0"/>
              <a:t>){    </a:t>
            </a:r>
          </a:p>
          <a:p>
            <a:pPr>
              <a:spcBef>
                <a:spcPts val="0"/>
              </a:spcBef>
              <a:buNone/>
            </a:pPr>
            <a:r>
              <a:rPr lang="en-US" sz="2000" dirty="0" smtClean="0"/>
              <a:t> </a:t>
            </a:r>
            <a:r>
              <a:rPr lang="en-US" sz="2000" b="1" dirty="0" smtClean="0"/>
              <a:t>if</a:t>
            </a:r>
            <a:r>
              <a:rPr lang="en-US" sz="2000" dirty="0" smtClean="0"/>
              <a:t>(age==</a:t>
            </a:r>
            <a:r>
              <a:rPr lang="en-US" sz="2000" dirty="0" err="1" smtClean="0"/>
              <a:t>st.age</a:t>
            </a:r>
            <a:r>
              <a:rPr lang="en-US" sz="2000" dirty="0" smtClean="0"/>
              <a:t>)    </a:t>
            </a:r>
          </a:p>
          <a:p>
            <a:pPr>
              <a:spcBef>
                <a:spcPts val="0"/>
              </a:spcBef>
              <a:buNone/>
            </a:pPr>
            <a:r>
              <a:rPr lang="en-US" sz="2000" dirty="0" smtClean="0"/>
              <a:t> </a:t>
            </a:r>
            <a:r>
              <a:rPr lang="en-US" sz="2000" b="1" dirty="0" smtClean="0"/>
              <a:t>return</a:t>
            </a:r>
            <a:r>
              <a:rPr lang="en-US" sz="2000" dirty="0" smtClean="0"/>
              <a:t> 0;    </a:t>
            </a:r>
          </a:p>
          <a:p>
            <a:pPr>
              <a:spcBef>
                <a:spcPts val="0"/>
              </a:spcBef>
              <a:buNone/>
            </a:pPr>
            <a:r>
              <a:rPr lang="en-US" sz="2000" dirty="0" smtClean="0"/>
              <a:t> </a:t>
            </a:r>
            <a:r>
              <a:rPr lang="en-US" sz="2000" b="1" dirty="0" smtClean="0"/>
              <a:t>else</a:t>
            </a:r>
            <a:r>
              <a:rPr lang="en-US" sz="2000" dirty="0" smtClean="0"/>
              <a:t> </a:t>
            </a:r>
            <a:r>
              <a:rPr lang="en-US" sz="2000" b="1" dirty="0" smtClean="0"/>
              <a:t>if</a:t>
            </a:r>
            <a:r>
              <a:rPr lang="en-US" sz="2000" dirty="0" smtClean="0"/>
              <a:t>(age&lt;</a:t>
            </a:r>
            <a:r>
              <a:rPr lang="en-US" sz="2000" dirty="0" err="1" smtClean="0"/>
              <a:t>st.age</a:t>
            </a:r>
            <a:r>
              <a:rPr lang="en-US" sz="2000" dirty="0" smtClean="0"/>
              <a:t>)    </a:t>
            </a:r>
          </a:p>
          <a:p>
            <a:pPr>
              <a:spcBef>
                <a:spcPts val="0"/>
              </a:spcBef>
              <a:buNone/>
            </a:pPr>
            <a:r>
              <a:rPr lang="en-US" sz="2000" dirty="0" smtClean="0"/>
              <a:t> </a:t>
            </a:r>
            <a:r>
              <a:rPr lang="en-US" sz="2000" b="1" dirty="0" smtClean="0"/>
              <a:t>return</a:t>
            </a:r>
            <a:r>
              <a:rPr lang="en-US" sz="2000" dirty="0" smtClean="0"/>
              <a:t> 1;    </a:t>
            </a:r>
          </a:p>
          <a:p>
            <a:pPr>
              <a:spcBef>
                <a:spcPts val="0"/>
              </a:spcBef>
              <a:buNone/>
            </a:pPr>
            <a:r>
              <a:rPr lang="en-US" sz="2000" dirty="0" smtClean="0"/>
              <a:t> </a:t>
            </a:r>
            <a:r>
              <a:rPr lang="en-US" sz="2000" b="1" dirty="0" smtClean="0"/>
              <a:t>else</a:t>
            </a:r>
            <a:r>
              <a:rPr lang="en-US" sz="2000" dirty="0" smtClean="0"/>
              <a:t>    </a:t>
            </a:r>
          </a:p>
          <a:p>
            <a:pPr>
              <a:spcBef>
                <a:spcPts val="0"/>
              </a:spcBef>
              <a:buNone/>
            </a:pPr>
            <a:r>
              <a:rPr lang="en-US" sz="2000" dirty="0" smtClean="0"/>
              <a:t> </a:t>
            </a:r>
            <a:r>
              <a:rPr lang="en-US" sz="2000" b="1" dirty="0" smtClean="0"/>
              <a:t>return</a:t>
            </a:r>
            <a:r>
              <a:rPr lang="en-US" sz="2000" dirty="0" smtClean="0"/>
              <a:t> -1;    </a:t>
            </a:r>
          </a:p>
          <a:p>
            <a:pPr>
              <a:spcBef>
                <a:spcPts val="0"/>
              </a:spcBef>
              <a:buNone/>
            </a:pPr>
            <a:r>
              <a:rPr lang="en-US" sz="2000" dirty="0" smtClean="0"/>
              <a:t> }    </a:t>
            </a:r>
          </a:p>
          <a:p>
            <a:pPr>
              <a:spcBef>
                <a:spcPts val="0"/>
              </a:spcBef>
              <a:buNone/>
            </a:pPr>
            <a:r>
              <a:rPr lang="en-US" sz="2000" dirty="0" smtClean="0"/>
              <a:t> }    </a:t>
            </a:r>
          </a:p>
          <a:p>
            <a:pPr>
              <a:buNone/>
            </a:pP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102</a:t>
            </a:fld>
            <a:endParaRPr lang="en-US" altLang="en-US"/>
          </a:p>
        </p:txBody>
      </p:sp>
      <p:sp>
        <p:nvSpPr>
          <p:cNvPr id="3" name="Content Placeholder 2"/>
          <p:cNvSpPr>
            <a:spLocks noGrp="1"/>
          </p:cNvSpPr>
          <p:nvPr>
            <p:ph sz="quarter"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TestSort2{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err="1" smtClean="0"/>
              <a:t>ArrayList</a:t>
            </a:r>
            <a:r>
              <a:rPr lang="en-US" sz="2000" dirty="0" smtClean="0"/>
              <a:t>&lt;Student&gt; al=</a:t>
            </a:r>
            <a:r>
              <a:rPr lang="en-US" sz="2000" b="1" dirty="0" smtClean="0"/>
              <a:t>new</a:t>
            </a:r>
            <a:r>
              <a:rPr lang="en-US" sz="2000" dirty="0" smtClean="0"/>
              <a:t> </a:t>
            </a:r>
            <a:r>
              <a:rPr lang="en-US" sz="2000" dirty="0" err="1" smtClean="0"/>
              <a:t>ArrayList</a:t>
            </a:r>
            <a:r>
              <a:rPr lang="en-US" sz="2000" dirty="0" smtClean="0"/>
              <a:t>&lt;Student&gt;();    </a:t>
            </a:r>
          </a:p>
          <a:p>
            <a:pPr>
              <a:spcBef>
                <a:spcPts val="0"/>
              </a:spcBef>
              <a:buNone/>
            </a:pPr>
            <a:r>
              <a:rPr lang="en-US" sz="2000" dirty="0" err="1" smtClean="0"/>
              <a:t>al.add</a:t>
            </a:r>
            <a:r>
              <a:rPr lang="en-US" sz="2000" dirty="0" smtClean="0"/>
              <a:t>(</a:t>
            </a:r>
            <a:r>
              <a:rPr lang="en-US" sz="2000" b="1" dirty="0" smtClean="0"/>
              <a:t>new</a:t>
            </a:r>
            <a:r>
              <a:rPr lang="en-US" sz="2000" dirty="0" smtClean="0"/>
              <a:t> Student(101,"Vijay",23));    </a:t>
            </a:r>
          </a:p>
          <a:p>
            <a:pPr>
              <a:spcBef>
                <a:spcPts val="0"/>
              </a:spcBef>
              <a:buNone/>
            </a:pPr>
            <a:r>
              <a:rPr lang="en-US" sz="2000" dirty="0" err="1" smtClean="0"/>
              <a:t>al.add</a:t>
            </a:r>
            <a:r>
              <a:rPr lang="en-US" sz="2000" dirty="0" smtClean="0"/>
              <a:t>(</a:t>
            </a:r>
            <a:r>
              <a:rPr lang="en-US" sz="2000" b="1" dirty="0" smtClean="0"/>
              <a:t>new</a:t>
            </a:r>
            <a:r>
              <a:rPr lang="en-US" sz="2000" dirty="0" smtClean="0"/>
              <a:t> Student(106,"Ajay",27));    </a:t>
            </a:r>
          </a:p>
          <a:p>
            <a:pPr>
              <a:spcBef>
                <a:spcPts val="0"/>
              </a:spcBef>
              <a:buNone/>
            </a:pPr>
            <a:r>
              <a:rPr lang="en-US" sz="2000" dirty="0" err="1" smtClean="0"/>
              <a:t>al.add</a:t>
            </a:r>
            <a:r>
              <a:rPr lang="en-US" sz="2000" dirty="0" smtClean="0"/>
              <a:t>(</a:t>
            </a:r>
            <a:r>
              <a:rPr lang="en-US" sz="2000" b="1" dirty="0" smtClean="0"/>
              <a:t>new</a:t>
            </a:r>
            <a:r>
              <a:rPr lang="en-US" sz="2000" dirty="0" smtClean="0"/>
              <a:t> Student(105,"Jai",21));    </a:t>
            </a:r>
          </a:p>
          <a:p>
            <a:pPr>
              <a:spcBef>
                <a:spcPts val="0"/>
              </a:spcBef>
              <a:buNone/>
            </a:pPr>
            <a:r>
              <a:rPr lang="en-US" sz="2000" dirty="0" smtClean="0"/>
              <a:t>    </a:t>
            </a:r>
          </a:p>
          <a:p>
            <a:pPr>
              <a:spcBef>
                <a:spcPts val="0"/>
              </a:spcBef>
              <a:buNone/>
            </a:pPr>
            <a:r>
              <a:rPr lang="en-US" sz="2000" dirty="0" err="1" smtClean="0"/>
              <a:t>Collections.sort</a:t>
            </a:r>
            <a:r>
              <a:rPr lang="en-US" sz="2000" dirty="0" smtClean="0"/>
              <a:t>(al);    </a:t>
            </a:r>
          </a:p>
          <a:p>
            <a:pPr>
              <a:spcBef>
                <a:spcPts val="0"/>
              </a:spcBef>
              <a:buNone/>
            </a:pPr>
            <a:r>
              <a:rPr lang="en-US" sz="2000" b="1" dirty="0" smtClean="0"/>
              <a:t>for</a:t>
            </a:r>
            <a:r>
              <a:rPr lang="en-US" sz="2000" dirty="0" smtClean="0"/>
              <a:t>(Student </a:t>
            </a:r>
            <a:r>
              <a:rPr lang="en-US" sz="2000" dirty="0" err="1" smtClean="0"/>
              <a:t>st:al</a:t>
            </a:r>
            <a:r>
              <a:rPr lang="en-US" sz="2000" dirty="0" smtClean="0"/>
              <a:t>){    </a:t>
            </a:r>
          </a:p>
          <a:p>
            <a:pPr>
              <a:spcBef>
                <a:spcPts val="0"/>
              </a:spcBef>
              <a:buNone/>
            </a:pPr>
            <a:r>
              <a:rPr lang="en-US" sz="2000" dirty="0" err="1" smtClean="0"/>
              <a:t>System.out.println</a:t>
            </a:r>
            <a:r>
              <a:rPr lang="en-US" sz="2000" dirty="0" smtClean="0"/>
              <a:t>(</a:t>
            </a:r>
            <a:r>
              <a:rPr lang="en-US" sz="2000" dirty="0" err="1" smtClean="0"/>
              <a:t>st.rollno</a:t>
            </a:r>
            <a:r>
              <a:rPr lang="en-US" sz="2000" dirty="0" smtClean="0"/>
              <a:t>+" "+st.name+" "+</a:t>
            </a:r>
            <a:r>
              <a:rPr lang="en-US" sz="2000" dirty="0" err="1" smtClean="0"/>
              <a:t>st.age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Comparator interface</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103</a:t>
            </a:fld>
            <a:endParaRPr lang="en-US" altLang="en-US"/>
          </a:p>
        </p:txBody>
      </p:sp>
      <p:sp>
        <p:nvSpPr>
          <p:cNvPr id="3" name="Content Placeholder 2"/>
          <p:cNvSpPr>
            <a:spLocks noGrp="1"/>
          </p:cNvSpPr>
          <p:nvPr>
            <p:ph sz="quarter" idx="1"/>
          </p:nvPr>
        </p:nvSpPr>
        <p:spPr/>
        <p:txBody>
          <a:bodyPr/>
          <a:lstStyle/>
          <a:p>
            <a:r>
              <a:rPr lang="en-GB" b="1" dirty="0" smtClean="0"/>
              <a:t>Java Comparator interface</a:t>
            </a:r>
            <a:r>
              <a:rPr lang="en-GB" dirty="0" smtClean="0"/>
              <a:t> is used to order the objects of a user-defined class.</a:t>
            </a:r>
          </a:p>
          <a:p>
            <a:r>
              <a:rPr lang="en-GB" dirty="0" smtClean="0"/>
              <a:t>This interface is found in </a:t>
            </a:r>
            <a:r>
              <a:rPr lang="en-GB" dirty="0" err="1" smtClean="0"/>
              <a:t>java.util</a:t>
            </a:r>
            <a:r>
              <a:rPr lang="en-GB" dirty="0" smtClean="0"/>
              <a:t> package and contains 2 methods compare(Object obj1,Object obj2) and equals(Object element).</a:t>
            </a:r>
          </a:p>
          <a:p>
            <a:r>
              <a:rPr lang="en-GB" dirty="0" smtClean="0"/>
              <a:t>It provides multiple sorting sequences, i.e., you can sort the elements on the basis of any data member, for example, </a:t>
            </a:r>
            <a:r>
              <a:rPr lang="en-GB" dirty="0" err="1" smtClean="0"/>
              <a:t>rollno</a:t>
            </a:r>
            <a:r>
              <a:rPr lang="en-GB" dirty="0" smtClean="0"/>
              <a:t>, name, age or anything else.</a:t>
            </a:r>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104</a:t>
            </a:fld>
            <a:endParaRPr lang="en-US" altLang="en-US"/>
          </a:p>
        </p:txBody>
      </p:sp>
      <p:sp>
        <p:nvSpPr>
          <p:cNvPr id="3" name="Content Placeholder 2"/>
          <p:cNvSpPr>
            <a:spLocks noGrp="1"/>
          </p:cNvSpPr>
          <p:nvPr>
            <p:ph sz="quarter" idx="1"/>
          </p:nvPr>
        </p:nvSpPr>
        <p:spPr/>
        <p:txBody>
          <a:bodyPr>
            <a:normAutofit fontScale="55000" lnSpcReduction="20000"/>
          </a:bodyPr>
          <a:lstStyle/>
          <a:p>
            <a:pPr>
              <a:spcBef>
                <a:spcPts val="0"/>
              </a:spcBef>
              <a:buNone/>
            </a:pPr>
            <a:r>
              <a:rPr lang="en-US" sz="2000" b="1" dirty="0" smtClean="0"/>
              <a:t>class</a:t>
            </a:r>
            <a:r>
              <a:rPr lang="en-US" sz="2000" dirty="0" smtClean="0"/>
              <a:t> Student {    </a:t>
            </a:r>
          </a:p>
          <a:p>
            <a:pPr>
              <a:spcBef>
                <a:spcPts val="0"/>
              </a:spcBef>
              <a:buNone/>
            </a:pPr>
            <a:r>
              <a:rPr lang="en-US" sz="2000" dirty="0" smtClean="0"/>
              <a:t>   </a:t>
            </a:r>
            <a:r>
              <a:rPr lang="en-US" sz="2000" b="1" dirty="0" err="1" smtClean="0"/>
              <a:t>int</a:t>
            </a:r>
            <a:r>
              <a:rPr lang="en-US" sz="2000" dirty="0" smtClean="0"/>
              <a:t> </a:t>
            </a:r>
            <a:r>
              <a:rPr lang="en-US" sz="2000" dirty="0" err="1" smtClean="0"/>
              <a:t>rollno</a:t>
            </a:r>
            <a:r>
              <a:rPr lang="en-US" sz="2000" dirty="0" smtClean="0"/>
              <a:t>;    </a:t>
            </a:r>
          </a:p>
          <a:p>
            <a:pPr>
              <a:spcBef>
                <a:spcPts val="0"/>
              </a:spcBef>
              <a:buNone/>
            </a:pPr>
            <a:r>
              <a:rPr lang="en-US" sz="2000" dirty="0" smtClean="0"/>
              <a:t>   String name;    </a:t>
            </a:r>
          </a:p>
          <a:p>
            <a:pPr>
              <a:spcBef>
                <a:spcPts val="0"/>
              </a:spcBef>
              <a:buNone/>
            </a:pPr>
            <a:r>
              <a:rPr lang="en-US" sz="2000" dirty="0" smtClean="0"/>
              <a:t>  </a:t>
            </a:r>
            <a:r>
              <a:rPr lang="en-US" sz="2000" b="1" dirty="0" err="1" smtClean="0"/>
              <a:t>int</a:t>
            </a:r>
            <a:r>
              <a:rPr lang="en-US" sz="2000" dirty="0" smtClean="0"/>
              <a:t> age;    </a:t>
            </a:r>
          </a:p>
          <a:p>
            <a:pPr>
              <a:spcBef>
                <a:spcPts val="0"/>
              </a:spcBef>
              <a:buNone/>
            </a:pPr>
            <a:r>
              <a:rPr lang="en-US" sz="2000" dirty="0" smtClean="0"/>
              <a:t>    Student(</a:t>
            </a:r>
            <a:r>
              <a:rPr lang="en-US" sz="2000" b="1" dirty="0" err="1" smtClean="0"/>
              <a:t>int</a:t>
            </a:r>
            <a:r>
              <a:rPr lang="en-US" sz="2000" dirty="0" smtClean="0"/>
              <a:t> </a:t>
            </a:r>
            <a:r>
              <a:rPr lang="en-US" sz="2000" dirty="0" err="1" smtClean="0"/>
              <a:t>rollno,String</a:t>
            </a:r>
            <a:r>
              <a:rPr lang="en-US" sz="2000" dirty="0" smtClean="0"/>
              <a:t> </a:t>
            </a:r>
            <a:r>
              <a:rPr lang="en-US" sz="2000" dirty="0" err="1" smtClean="0"/>
              <a:t>name,</a:t>
            </a:r>
            <a:r>
              <a:rPr lang="en-US" sz="2000" b="1" dirty="0" err="1" smtClean="0"/>
              <a:t>int</a:t>
            </a:r>
            <a:r>
              <a:rPr lang="en-US" sz="2000" dirty="0" smtClean="0"/>
              <a:t> age){    </a:t>
            </a:r>
          </a:p>
          <a:p>
            <a:pPr>
              <a:spcBef>
                <a:spcPts val="0"/>
              </a:spcBef>
              <a:buNone/>
            </a:pPr>
            <a:r>
              <a:rPr lang="en-US" sz="2000" dirty="0" smtClean="0"/>
              <a:t>    </a:t>
            </a:r>
            <a:r>
              <a:rPr lang="en-US" sz="2000" b="1" dirty="0" err="1" smtClean="0"/>
              <a:t>this</a:t>
            </a:r>
            <a:r>
              <a:rPr lang="en-US" sz="2000" dirty="0" err="1" smtClean="0"/>
              <a:t>.rollno</a:t>
            </a:r>
            <a:r>
              <a:rPr lang="en-US" sz="2000" dirty="0" smtClean="0"/>
              <a:t>=</a:t>
            </a:r>
            <a:r>
              <a:rPr lang="en-US" sz="2000" dirty="0" err="1" smtClean="0"/>
              <a:t>rollno</a:t>
            </a:r>
            <a:r>
              <a:rPr lang="en-US" sz="2000" dirty="0" smtClean="0"/>
              <a:t>;    </a:t>
            </a:r>
          </a:p>
          <a:p>
            <a:pPr>
              <a:spcBef>
                <a:spcPts val="0"/>
              </a:spcBef>
              <a:buNone/>
            </a:pPr>
            <a:r>
              <a:rPr lang="en-US" sz="2000" dirty="0" smtClean="0"/>
              <a:t>    </a:t>
            </a:r>
            <a:r>
              <a:rPr lang="en-US" sz="2000" b="1" dirty="0" smtClean="0"/>
              <a:t>this</a:t>
            </a:r>
            <a:r>
              <a:rPr lang="en-US" sz="2000" dirty="0" smtClean="0"/>
              <a:t>.name=name;    </a:t>
            </a:r>
          </a:p>
          <a:p>
            <a:pPr>
              <a:spcBef>
                <a:spcPts val="0"/>
              </a:spcBef>
              <a:buNone/>
            </a:pPr>
            <a:r>
              <a:rPr lang="en-US" sz="2000" dirty="0" smtClean="0"/>
              <a:t>    </a:t>
            </a:r>
            <a:r>
              <a:rPr lang="en-US" sz="2000" b="1" dirty="0" err="1" smtClean="0"/>
              <a:t>this</a:t>
            </a:r>
            <a:r>
              <a:rPr lang="en-US" sz="2000" dirty="0" err="1" smtClean="0"/>
              <a:t>.age</a:t>
            </a:r>
            <a:r>
              <a:rPr lang="en-US" sz="2000" dirty="0" smtClean="0"/>
              <a:t>=age;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getRollno</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rollno</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setRollno</a:t>
            </a:r>
            <a:r>
              <a:rPr lang="en-US" sz="2000" dirty="0" smtClean="0"/>
              <a:t>(</a:t>
            </a:r>
            <a:r>
              <a:rPr lang="en-US" sz="2000" b="1" dirty="0" err="1" smtClean="0"/>
              <a:t>int</a:t>
            </a:r>
            <a:r>
              <a:rPr lang="en-US" sz="2000" dirty="0" smtClean="0"/>
              <a:t> </a:t>
            </a:r>
            <a:r>
              <a:rPr lang="en-US" sz="2000" dirty="0" err="1" smtClean="0"/>
              <a:t>rollno</a:t>
            </a:r>
            <a:r>
              <a:rPr lang="en-US" sz="2000" dirty="0" smtClean="0"/>
              <a:t>) {  </a:t>
            </a:r>
          </a:p>
          <a:p>
            <a:pPr>
              <a:spcBef>
                <a:spcPts val="0"/>
              </a:spcBef>
              <a:buNone/>
            </a:pPr>
            <a:r>
              <a:rPr lang="en-US" sz="2000" dirty="0" smtClean="0"/>
              <a:t>        </a:t>
            </a:r>
            <a:r>
              <a:rPr lang="en-US" sz="2000" b="1" dirty="0" err="1" smtClean="0"/>
              <a:t>this</a:t>
            </a:r>
            <a:r>
              <a:rPr lang="en-US" sz="2000" dirty="0" err="1" smtClean="0"/>
              <a:t>.rollno</a:t>
            </a:r>
            <a:r>
              <a:rPr lang="en-US" sz="2000" dirty="0" smtClean="0"/>
              <a:t> = </a:t>
            </a:r>
            <a:r>
              <a:rPr lang="en-US" sz="2000" dirty="0" err="1" smtClean="0"/>
              <a:t>rollno</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String </a:t>
            </a:r>
            <a:r>
              <a:rPr lang="en-US" sz="2000" dirty="0" err="1" smtClean="0"/>
              <a:t>getName</a:t>
            </a:r>
            <a:r>
              <a:rPr lang="en-US" sz="2000" dirty="0" smtClean="0"/>
              <a:t>() {  </a:t>
            </a:r>
          </a:p>
          <a:p>
            <a:pPr>
              <a:spcBef>
                <a:spcPts val="0"/>
              </a:spcBef>
              <a:buNone/>
            </a:pPr>
            <a:r>
              <a:rPr lang="en-US" sz="2000" dirty="0" smtClean="0"/>
              <a:t>        </a:t>
            </a:r>
            <a:r>
              <a:rPr lang="en-US" sz="2000" b="1" dirty="0" smtClean="0"/>
              <a:t>return</a:t>
            </a:r>
            <a:r>
              <a:rPr lang="en-US" sz="2000" dirty="0" smtClean="0"/>
              <a:t> name;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setName</a:t>
            </a:r>
            <a:r>
              <a:rPr lang="en-US" sz="2000" dirty="0" smtClean="0"/>
              <a:t>(String name) {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getAge</a:t>
            </a:r>
            <a:r>
              <a:rPr lang="en-US" sz="2000" dirty="0" smtClean="0"/>
              <a:t>() {  </a:t>
            </a:r>
          </a:p>
          <a:p>
            <a:pPr>
              <a:spcBef>
                <a:spcPts val="0"/>
              </a:spcBef>
              <a:buNone/>
            </a:pPr>
            <a:r>
              <a:rPr lang="en-US" sz="2000" dirty="0" smtClean="0"/>
              <a:t>        </a:t>
            </a:r>
            <a:r>
              <a:rPr lang="en-US" sz="2000" b="1" dirty="0" smtClean="0"/>
              <a:t>return</a:t>
            </a:r>
            <a:r>
              <a:rPr lang="en-US" sz="2000" dirty="0" smtClean="0"/>
              <a:t> age;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setAge</a:t>
            </a:r>
            <a:r>
              <a:rPr lang="en-US" sz="2000" dirty="0" smtClean="0"/>
              <a:t>(</a:t>
            </a:r>
            <a:r>
              <a:rPr lang="en-US" sz="2000" b="1" dirty="0" err="1" smtClean="0"/>
              <a:t>int</a:t>
            </a:r>
            <a:r>
              <a:rPr lang="en-US" sz="2000" dirty="0" smtClean="0"/>
              <a:t> age) {  </a:t>
            </a:r>
          </a:p>
          <a:p>
            <a:pPr>
              <a:spcBef>
                <a:spcPts val="0"/>
              </a:spcBef>
              <a:buNone/>
            </a:pPr>
            <a:r>
              <a:rPr lang="en-US" sz="2000" dirty="0" smtClean="0"/>
              <a:t>        </a:t>
            </a:r>
            <a:r>
              <a:rPr lang="en-US" sz="2000" b="1" dirty="0" err="1" smtClean="0"/>
              <a:t>this</a:t>
            </a:r>
            <a:r>
              <a:rPr lang="en-US" sz="2000" dirty="0" err="1" smtClean="0"/>
              <a:t>.age</a:t>
            </a:r>
            <a:r>
              <a:rPr lang="en-US" sz="2000" dirty="0" smtClean="0"/>
              <a:t> = age;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    </a:t>
            </a:r>
          </a:p>
          <a:p>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105</a:t>
            </a:fld>
            <a:endParaRPr lang="en-US" altLang="en-US"/>
          </a:p>
        </p:txBody>
      </p:sp>
      <p:sp>
        <p:nvSpPr>
          <p:cNvPr id="3" name="Content Placeholder 2"/>
          <p:cNvSpPr>
            <a:spLocks noGrp="1"/>
          </p:cNvSpPr>
          <p:nvPr>
            <p:ph sz="quarter" idx="1"/>
          </p:nvPr>
        </p:nvSpPr>
        <p:spPr/>
        <p:txBody>
          <a:bodyPr>
            <a:normAutofit fontScale="850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class</a:t>
            </a:r>
            <a:r>
              <a:rPr lang="en-US" sz="2000" dirty="0" smtClean="0"/>
              <a:t> TestSort1{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ArrayList</a:t>
            </a:r>
            <a:r>
              <a:rPr lang="en-US" sz="2000" dirty="0" smtClean="0"/>
              <a:t>&lt;Student&gt; al=</a:t>
            </a:r>
            <a:r>
              <a:rPr lang="en-US" sz="2000" b="1" dirty="0" smtClean="0"/>
              <a:t>new</a:t>
            </a:r>
            <a:r>
              <a:rPr lang="en-US" sz="2000" dirty="0" smtClean="0"/>
              <a:t> </a:t>
            </a:r>
            <a:r>
              <a:rPr lang="en-US" sz="2000" dirty="0" err="1" smtClean="0"/>
              <a:t>ArrayList</a:t>
            </a:r>
            <a:r>
              <a:rPr lang="en-US" sz="2000" dirty="0" smtClean="0"/>
              <a:t>&lt;Student&gt;();    </a:t>
            </a:r>
          </a:p>
          <a:p>
            <a:pPr>
              <a:spcBef>
                <a:spcPts val="0"/>
              </a:spcBef>
              <a:buNone/>
            </a:pPr>
            <a:r>
              <a:rPr lang="en-US" sz="2000" dirty="0" smtClean="0"/>
              <a:t>  </a:t>
            </a:r>
            <a:r>
              <a:rPr lang="en-US" sz="2000" dirty="0" err="1" smtClean="0"/>
              <a:t>al.add</a:t>
            </a:r>
            <a:r>
              <a:rPr lang="en-US" sz="2000" dirty="0" smtClean="0"/>
              <a:t>(</a:t>
            </a:r>
            <a:r>
              <a:rPr lang="en-US" sz="2000" b="1" dirty="0" smtClean="0"/>
              <a:t>new</a:t>
            </a:r>
            <a:r>
              <a:rPr lang="en-US" sz="2000" dirty="0" smtClean="0"/>
              <a:t> Student(101,"Vijay",23));    </a:t>
            </a:r>
          </a:p>
          <a:p>
            <a:pPr>
              <a:spcBef>
                <a:spcPts val="0"/>
              </a:spcBef>
              <a:buNone/>
            </a:pPr>
            <a:r>
              <a:rPr lang="en-US" sz="2000" dirty="0" smtClean="0"/>
              <a:t>  </a:t>
            </a:r>
            <a:r>
              <a:rPr lang="en-US" sz="2000" dirty="0" err="1" smtClean="0"/>
              <a:t>al.add</a:t>
            </a:r>
            <a:r>
              <a:rPr lang="en-US" sz="2000" dirty="0" smtClean="0"/>
              <a:t>(</a:t>
            </a:r>
            <a:r>
              <a:rPr lang="en-US" sz="2000" b="1" dirty="0" smtClean="0"/>
              <a:t>new</a:t>
            </a:r>
            <a:r>
              <a:rPr lang="en-US" sz="2000" dirty="0" smtClean="0"/>
              <a:t> Student(106,"Ajay",27));    </a:t>
            </a:r>
          </a:p>
          <a:p>
            <a:pPr>
              <a:spcBef>
                <a:spcPts val="0"/>
              </a:spcBef>
              <a:buNone/>
            </a:pPr>
            <a:r>
              <a:rPr lang="en-US" sz="2000" dirty="0" smtClean="0"/>
              <a:t>  </a:t>
            </a:r>
            <a:r>
              <a:rPr lang="en-US" sz="2000" dirty="0" err="1" smtClean="0"/>
              <a:t>al.add</a:t>
            </a:r>
            <a:r>
              <a:rPr lang="en-US" sz="2000" dirty="0" smtClean="0"/>
              <a:t>(</a:t>
            </a:r>
            <a:r>
              <a:rPr lang="en-US" sz="2000" b="1" dirty="0" smtClean="0"/>
              <a:t>new</a:t>
            </a:r>
            <a:r>
              <a:rPr lang="en-US" sz="2000" dirty="0" smtClean="0"/>
              <a:t> Student(105,"Jai",21));   </a:t>
            </a:r>
          </a:p>
          <a:p>
            <a:pPr>
              <a:spcBef>
                <a:spcPts val="0"/>
              </a:spcBef>
              <a:buNone/>
            </a:pPr>
            <a:r>
              <a:rPr lang="en-US" sz="2000" dirty="0" smtClean="0"/>
              <a:t>/Sorting elements on the basis of name  </a:t>
            </a:r>
          </a:p>
          <a:p>
            <a:pPr>
              <a:spcBef>
                <a:spcPts val="0"/>
              </a:spcBef>
              <a:buNone/>
            </a:pPr>
            <a:r>
              <a:rPr lang="en-US" sz="2000" dirty="0" smtClean="0"/>
              <a:t>  Comparator&lt;Student&gt; cm1=</a:t>
            </a:r>
            <a:r>
              <a:rPr lang="en-US" sz="2000" dirty="0" err="1" smtClean="0"/>
              <a:t>Comparator.comparing</a:t>
            </a:r>
            <a:r>
              <a:rPr lang="en-US" sz="2000" dirty="0" smtClean="0"/>
              <a:t>(Student::</a:t>
            </a:r>
            <a:r>
              <a:rPr lang="en-US" sz="2000" dirty="0" err="1" smtClean="0"/>
              <a:t>getName</a:t>
            </a:r>
            <a:r>
              <a:rPr lang="en-US" sz="2000" dirty="0" smtClean="0"/>
              <a:t>);  </a:t>
            </a:r>
          </a:p>
          <a:p>
            <a:pPr>
              <a:spcBef>
                <a:spcPts val="0"/>
              </a:spcBef>
              <a:buNone/>
            </a:pPr>
            <a:r>
              <a:rPr lang="en-US" sz="2000" dirty="0" smtClean="0"/>
              <a:t>   </a:t>
            </a:r>
            <a:r>
              <a:rPr lang="en-US" sz="2000" dirty="0" err="1" smtClean="0"/>
              <a:t>Collections.sort</a:t>
            </a:r>
            <a:r>
              <a:rPr lang="en-US" sz="2000" dirty="0" smtClean="0"/>
              <a:t>(al,cm1);  </a:t>
            </a:r>
          </a:p>
          <a:p>
            <a:pPr>
              <a:spcBef>
                <a:spcPts val="0"/>
              </a:spcBef>
              <a:buNone/>
            </a:pPr>
            <a:r>
              <a:rPr lang="en-US" sz="2000" dirty="0" smtClean="0"/>
              <a:t>   </a:t>
            </a:r>
            <a:r>
              <a:rPr lang="en-US" sz="2000" dirty="0" err="1" smtClean="0"/>
              <a:t>System.out.println</a:t>
            </a:r>
            <a:r>
              <a:rPr lang="en-US" sz="2000" dirty="0" smtClean="0"/>
              <a:t>("Sorting by Name");  </a:t>
            </a:r>
          </a:p>
          <a:p>
            <a:pPr>
              <a:spcBef>
                <a:spcPts val="0"/>
              </a:spcBef>
              <a:buNone/>
            </a:pPr>
            <a:r>
              <a:rPr lang="en-US" sz="2000" dirty="0" smtClean="0"/>
              <a:t>   </a:t>
            </a:r>
            <a:r>
              <a:rPr lang="en-US" sz="2000" b="1" dirty="0" smtClean="0"/>
              <a:t>for</a:t>
            </a:r>
            <a:r>
              <a:rPr lang="en-US" sz="2000" dirty="0" smtClean="0"/>
              <a:t>(Student </a:t>
            </a:r>
            <a:r>
              <a:rPr lang="en-US" sz="2000" dirty="0" err="1" smtClean="0"/>
              <a:t>st</a:t>
            </a:r>
            <a:r>
              <a:rPr lang="en-US" sz="2000" dirty="0" smtClean="0"/>
              <a:t>: al){  </a:t>
            </a:r>
          </a:p>
          <a:p>
            <a:pPr>
              <a:spcBef>
                <a:spcPts val="0"/>
              </a:spcBef>
              <a:buNone/>
            </a:pPr>
            <a:r>
              <a:rPr lang="en-US" sz="2000" dirty="0" smtClean="0"/>
              <a:t>     </a:t>
            </a:r>
            <a:r>
              <a:rPr lang="en-US" sz="2000" dirty="0" err="1" smtClean="0"/>
              <a:t>System.out.println</a:t>
            </a:r>
            <a:r>
              <a:rPr lang="en-US" sz="2000" dirty="0" smtClean="0"/>
              <a:t>(</a:t>
            </a:r>
            <a:r>
              <a:rPr lang="en-US" sz="2000" dirty="0" err="1" smtClean="0"/>
              <a:t>st.rollno</a:t>
            </a:r>
            <a:r>
              <a:rPr lang="en-US" sz="2000" dirty="0" smtClean="0"/>
              <a:t>+" "+st.name+" "+</a:t>
            </a:r>
            <a:r>
              <a:rPr lang="en-US" sz="2000" dirty="0" err="1" smtClean="0"/>
              <a:t>st.age</a:t>
            </a:r>
            <a:r>
              <a:rPr lang="en-US" sz="2000" dirty="0" smtClean="0"/>
              <a:t>);  </a:t>
            </a:r>
          </a:p>
          <a:p>
            <a:pPr>
              <a:spcBef>
                <a:spcPts val="0"/>
              </a:spcBef>
              <a:buNone/>
            </a:pPr>
            <a:r>
              <a:rPr lang="en-US" sz="2000" dirty="0" smtClean="0"/>
              <a:t>     }  </a:t>
            </a:r>
          </a:p>
          <a:p>
            <a:pPr>
              <a:spcBef>
                <a:spcPts val="0"/>
              </a:spcBef>
              <a:buNone/>
            </a:pPr>
            <a:r>
              <a:rPr lang="en-US" sz="2000" dirty="0" smtClean="0"/>
              <a:t>   //Sorting elements on the basis of age  </a:t>
            </a:r>
          </a:p>
          <a:p>
            <a:pPr>
              <a:spcBef>
                <a:spcPts val="0"/>
              </a:spcBef>
              <a:buNone/>
            </a:pPr>
            <a:r>
              <a:rPr lang="en-US" sz="2000" dirty="0" smtClean="0"/>
              <a:t>    Comparator&lt;Student&gt; cm2=</a:t>
            </a:r>
            <a:r>
              <a:rPr lang="en-US" sz="2000" dirty="0" err="1" smtClean="0"/>
              <a:t>Comparator.comparing</a:t>
            </a:r>
            <a:r>
              <a:rPr lang="en-US" sz="2000" dirty="0" smtClean="0"/>
              <a:t>(Student::</a:t>
            </a:r>
            <a:r>
              <a:rPr lang="en-US" sz="2000" dirty="0" err="1" smtClean="0"/>
              <a:t>getAge</a:t>
            </a:r>
            <a:r>
              <a:rPr lang="en-US" sz="2000" dirty="0" smtClean="0"/>
              <a:t>);  </a:t>
            </a:r>
          </a:p>
          <a:p>
            <a:pPr>
              <a:spcBef>
                <a:spcPts val="0"/>
              </a:spcBef>
              <a:buNone/>
            </a:pPr>
            <a:r>
              <a:rPr lang="en-US" sz="2000" dirty="0" err="1" smtClean="0"/>
              <a:t>Collections.sort</a:t>
            </a:r>
            <a:r>
              <a:rPr lang="en-US" sz="2000" dirty="0" smtClean="0"/>
              <a:t>(al,cm2);  </a:t>
            </a:r>
          </a:p>
          <a:p>
            <a:pPr>
              <a:spcBef>
                <a:spcPts val="0"/>
              </a:spcBef>
              <a:buNone/>
            </a:pPr>
            <a:r>
              <a:rPr lang="en-US" sz="2000" dirty="0" smtClean="0"/>
              <a:t>   </a:t>
            </a:r>
            <a:r>
              <a:rPr lang="en-US" sz="2000" dirty="0" err="1" smtClean="0"/>
              <a:t>System.out.println</a:t>
            </a:r>
            <a:r>
              <a:rPr lang="en-US" sz="2000" dirty="0" smtClean="0"/>
              <a:t>("Sorting by Age");  </a:t>
            </a:r>
          </a:p>
          <a:p>
            <a:pPr>
              <a:spcBef>
                <a:spcPts val="0"/>
              </a:spcBef>
              <a:buNone/>
            </a:pPr>
            <a:r>
              <a:rPr lang="en-US" sz="2000" dirty="0" smtClean="0"/>
              <a:t>   </a:t>
            </a:r>
            <a:r>
              <a:rPr lang="en-US" sz="2000" b="1" dirty="0" smtClean="0"/>
              <a:t>for</a:t>
            </a:r>
            <a:r>
              <a:rPr lang="en-US" sz="2000" dirty="0" smtClean="0"/>
              <a:t>(Student </a:t>
            </a:r>
            <a:r>
              <a:rPr lang="en-US" sz="2000" dirty="0" err="1" smtClean="0"/>
              <a:t>st</a:t>
            </a:r>
            <a:r>
              <a:rPr lang="en-US" sz="2000" dirty="0" smtClean="0"/>
              <a:t>: al){  </a:t>
            </a:r>
          </a:p>
          <a:p>
            <a:pPr>
              <a:spcBef>
                <a:spcPts val="0"/>
              </a:spcBef>
              <a:buNone/>
            </a:pPr>
            <a:r>
              <a:rPr lang="en-US" sz="2000" dirty="0" smtClean="0"/>
              <a:t>     </a:t>
            </a:r>
            <a:r>
              <a:rPr lang="en-US" sz="2000" dirty="0" err="1" smtClean="0"/>
              <a:t>System.out.println</a:t>
            </a:r>
            <a:r>
              <a:rPr lang="en-US" sz="2000" dirty="0" smtClean="0"/>
              <a:t>(</a:t>
            </a:r>
            <a:r>
              <a:rPr lang="en-US" sz="2000" dirty="0" err="1" smtClean="0"/>
              <a:t>st.rollno</a:t>
            </a:r>
            <a:r>
              <a:rPr lang="en-US" sz="2000" dirty="0" smtClean="0"/>
              <a:t>+" "+st.name+" "+</a:t>
            </a:r>
            <a:r>
              <a:rPr lang="en-US" sz="2000" dirty="0" err="1" smtClean="0"/>
              <a:t>st.age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60648"/>
            <a:ext cx="10972800" cy="990600"/>
          </a:xfrm>
        </p:spPr>
        <p:txBody>
          <a:bodyPr>
            <a:noAutofit/>
          </a:bodyPr>
          <a:lstStyle/>
          <a:p>
            <a:r>
              <a:rPr lang="en-GB" sz="2000" dirty="0" smtClean="0"/>
              <a:t>Java 8 Comparator Example: </a:t>
            </a:r>
            <a:r>
              <a:rPr lang="en-GB" sz="2000" dirty="0" err="1" smtClean="0"/>
              <a:t>nullsFirst</a:t>
            </a:r>
            <a:r>
              <a:rPr lang="en-GB" sz="2000" dirty="0" smtClean="0"/>
              <a:t>() and </a:t>
            </a:r>
            <a:r>
              <a:rPr lang="en-GB" sz="2000" dirty="0" err="1" smtClean="0"/>
              <a:t>nullsLast</a:t>
            </a:r>
            <a:r>
              <a:rPr lang="en-GB" sz="2000" dirty="0" smtClean="0"/>
              <a:t>() method</a:t>
            </a:r>
            <a:br>
              <a:rPr lang="en-GB" sz="2000" dirty="0" smtClean="0"/>
            </a:b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106</a:t>
            </a:fld>
            <a:endParaRPr lang="en-US" altLang="en-US"/>
          </a:p>
        </p:txBody>
      </p:sp>
      <p:sp>
        <p:nvSpPr>
          <p:cNvPr id="3" name="Content Placeholder 2"/>
          <p:cNvSpPr>
            <a:spLocks noGrp="1"/>
          </p:cNvSpPr>
          <p:nvPr>
            <p:ph sz="quarter" idx="1"/>
          </p:nvPr>
        </p:nvSpPr>
        <p:spPr/>
        <p:txBody>
          <a:bodyPr>
            <a:normAutofit fontScale="62500" lnSpcReduction="20000"/>
          </a:bodyPr>
          <a:lstStyle/>
          <a:p>
            <a:pPr>
              <a:spcBef>
                <a:spcPts val="0"/>
              </a:spcBef>
            </a:pPr>
            <a:r>
              <a:rPr lang="en-US" sz="2000" b="1" dirty="0" smtClean="0"/>
              <a:t>class</a:t>
            </a:r>
            <a:r>
              <a:rPr lang="en-US" sz="2000" dirty="0" smtClean="0"/>
              <a:t> Student {    </a:t>
            </a:r>
          </a:p>
          <a:p>
            <a:pPr>
              <a:spcBef>
                <a:spcPts val="0"/>
              </a:spcBef>
            </a:pPr>
            <a:r>
              <a:rPr lang="en-US" sz="2000" dirty="0" smtClean="0"/>
              <a:t>   </a:t>
            </a:r>
            <a:r>
              <a:rPr lang="en-US" sz="2000" b="1" dirty="0" err="1" smtClean="0"/>
              <a:t>int</a:t>
            </a:r>
            <a:r>
              <a:rPr lang="en-US" sz="2000" dirty="0" smtClean="0"/>
              <a:t> </a:t>
            </a:r>
            <a:r>
              <a:rPr lang="en-US" sz="2000" dirty="0" err="1" smtClean="0"/>
              <a:t>rollno</a:t>
            </a:r>
            <a:r>
              <a:rPr lang="en-US" sz="2000" dirty="0" smtClean="0"/>
              <a:t>;    </a:t>
            </a:r>
          </a:p>
          <a:p>
            <a:pPr>
              <a:spcBef>
                <a:spcPts val="0"/>
              </a:spcBef>
            </a:pPr>
            <a:r>
              <a:rPr lang="en-US" sz="2000" dirty="0" smtClean="0"/>
              <a:t>   String name;    </a:t>
            </a:r>
          </a:p>
          <a:p>
            <a:pPr>
              <a:spcBef>
                <a:spcPts val="0"/>
              </a:spcBef>
            </a:pPr>
            <a:r>
              <a:rPr lang="en-US" sz="2000" dirty="0" smtClean="0"/>
              <a:t>  </a:t>
            </a:r>
            <a:r>
              <a:rPr lang="en-US" sz="2000" b="1" dirty="0" err="1" smtClean="0"/>
              <a:t>int</a:t>
            </a:r>
            <a:r>
              <a:rPr lang="en-US" sz="2000" dirty="0" smtClean="0"/>
              <a:t> age;    </a:t>
            </a:r>
          </a:p>
          <a:p>
            <a:pPr>
              <a:spcBef>
                <a:spcPts val="0"/>
              </a:spcBef>
            </a:pPr>
            <a:r>
              <a:rPr lang="en-US" sz="2000" dirty="0" smtClean="0"/>
              <a:t>    Student(</a:t>
            </a:r>
            <a:r>
              <a:rPr lang="en-US" sz="2000" b="1" dirty="0" err="1" smtClean="0"/>
              <a:t>int</a:t>
            </a:r>
            <a:r>
              <a:rPr lang="en-US" sz="2000" dirty="0" smtClean="0"/>
              <a:t> </a:t>
            </a:r>
            <a:r>
              <a:rPr lang="en-US" sz="2000" dirty="0" err="1" smtClean="0"/>
              <a:t>rollno,String</a:t>
            </a:r>
            <a:r>
              <a:rPr lang="en-US" sz="2000" dirty="0" smtClean="0"/>
              <a:t> </a:t>
            </a:r>
            <a:r>
              <a:rPr lang="en-US" sz="2000" dirty="0" err="1" smtClean="0"/>
              <a:t>name,</a:t>
            </a:r>
            <a:r>
              <a:rPr lang="en-US" sz="2000" b="1" dirty="0" err="1" smtClean="0"/>
              <a:t>int</a:t>
            </a:r>
            <a:r>
              <a:rPr lang="en-US" sz="2000" dirty="0" smtClean="0"/>
              <a:t> age){    </a:t>
            </a:r>
          </a:p>
          <a:p>
            <a:pPr>
              <a:spcBef>
                <a:spcPts val="0"/>
              </a:spcBef>
            </a:pPr>
            <a:r>
              <a:rPr lang="en-US" sz="2000" dirty="0" smtClean="0"/>
              <a:t>    </a:t>
            </a:r>
            <a:r>
              <a:rPr lang="en-US" sz="2000" b="1" dirty="0" err="1" smtClean="0"/>
              <a:t>this</a:t>
            </a:r>
            <a:r>
              <a:rPr lang="en-US" sz="2000" dirty="0" err="1" smtClean="0"/>
              <a:t>.rollno</a:t>
            </a:r>
            <a:r>
              <a:rPr lang="en-US" sz="2000" dirty="0" smtClean="0"/>
              <a:t>=</a:t>
            </a:r>
            <a:r>
              <a:rPr lang="en-US" sz="2000" dirty="0" err="1" smtClean="0"/>
              <a:t>rollno</a:t>
            </a:r>
            <a:r>
              <a:rPr lang="en-US" sz="2000" dirty="0" smtClean="0"/>
              <a:t>;    </a:t>
            </a:r>
          </a:p>
          <a:p>
            <a:pPr>
              <a:spcBef>
                <a:spcPts val="0"/>
              </a:spcBef>
            </a:pPr>
            <a:r>
              <a:rPr lang="en-US" sz="2000" dirty="0" smtClean="0"/>
              <a:t>    </a:t>
            </a:r>
            <a:r>
              <a:rPr lang="en-US" sz="2000" b="1" dirty="0" smtClean="0"/>
              <a:t>this</a:t>
            </a:r>
            <a:r>
              <a:rPr lang="en-US" sz="2000" dirty="0" smtClean="0"/>
              <a:t>.name=name;    </a:t>
            </a:r>
          </a:p>
          <a:p>
            <a:pPr>
              <a:spcBef>
                <a:spcPts val="0"/>
              </a:spcBef>
            </a:pPr>
            <a:r>
              <a:rPr lang="en-US" sz="2000" dirty="0" smtClean="0"/>
              <a:t>    </a:t>
            </a:r>
            <a:r>
              <a:rPr lang="en-US" sz="2000" b="1" dirty="0" err="1" smtClean="0"/>
              <a:t>this</a:t>
            </a:r>
            <a:r>
              <a:rPr lang="en-US" sz="2000" dirty="0" err="1" smtClean="0"/>
              <a:t>.age</a:t>
            </a:r>
            <a:r>
              <a:rPr lang="en-US" sz="2000" dirty="0" smtClean="0"/>
              <a:t>=age;    </a:t>
            </a:r>
          </a:p>
          <a:p>
            <a:pPr>
              <a:spcBef>
                <a:spcPts val="0"/>
              </a:spcBef>
            </a:pPr>
            <a:r>
              <a:rPr lang="en-US" sz="2000" dirty="0" smtClean="0"/>
              <a:t>    }  </a:t>
            </a:r>
          </a:p>
          <a:p>
            <a:pPr>
              <a:spcBef>
                <a:spcPts val="0"/>
              </a:spcBef>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getRollno</a:t>
            </a:r>
            <a:r>
              <a:rPr lang="en-US" sz="2000" dirty="0" smtClean="0"/>
              <a:t>() {  </a:t>
            </a:r>
          </a:p>
          <a:p>
            <a:pPr>
              <a:spcBef>
                <a:spcPts val="0"/>
              </a:spcBef>
            </a:pPr>
            <a:r>
              <a:rPr lang="en-US" sz="2000" dirty="0" smtClean="0"/>
              <a:t>        </a:t>
            </a:r>
            <a:r>
              <a:rPr lang="en-US" sz="2000" b="1" dirty="0" smtClean="0"/>
              <a:t>return</a:t>
            </a:r>
            <a:r>
              <a:rPr lang="en-US" sz="2000" dirty="0" smtClean="0"/>
              <a:t> </a:t>
            </a:r>
            <a:r>
              <a:rPr lang="en-US" sz="2000" dirty="0" err="1" smtClean="0"/>
              <a:t>rollno</a:t>
            </a:r>
            <a:r>
              <a:rPr lang="en-US" sz="2000" dirty="0" smtClean="0"/>
              <a:t>;  </a:t>
            </a:r>
          </a:p>
          <a:p>
            <a:pPr>
              <a:spcBef>
                <a:spcPts val="0"/>
              </a:spcBef>
            </a:pPr>
            <a:r>
              <a:rPr lang="en-US" sz="2000" dirty="0" smtClean="0"/>
              <a:t>    }  </a:t>
            </a:r>
          </a:p>
          <a:p>
            <a:pPr>
              <a:spcBef>
                <a:spcPts val="0"/>
              </a:spcBef>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setRollno</a:t>
            </a:r>
            <a:r>
              <a:rPr lang="en-US" sz="2000" dirty="0" smtClean="0"/>
              <a:t>(</a:t>
            </a:r>
            <a:r>
              <a:rPr lang="en-US" sz="2000" b="1" dirty="0" err="1" smtClean="0"/>
              <a:t>int</a:t>
            </a:r>
            <a:r>
              <a:rPr lang="en-US" sz="2000" dirty="0" smtClean="0"/>
              <a:t> </a:t>
            </a:r>
            <a:r>
              <a:rPr lang="en-US" sz="2000" dirty="0" err="1" smtClean="0"/>
              <a:t>rollno</a:t>
            </a:r>
            <a:r>
              <a:rPr lang="en-US" sz="2000" dirty="0" smtClean="0"/>
              <a:t>) {  </a:t>
            </a:r>
          </a:p>
          <a:p>
            <a:pPr>
              <a:spcBef>
                <a:spcPts val="0"/>
              </a:spcBef>
            </a:pPr>
            <a:r>
              <a:rPr lang="en-US" sz="2000" dirty="0" smtClean="0"/>
              <a:t>        </a:t>
            </a:r>
            <a:r>
              <a:rPr lang="en-US" sz="2000" b="1" dirty="0" err="1" smtClean="0"/>
              <a:t>this</a:t>
            </a:r>
            <a:r>
              <a:rPr lang="en-US" sz="2000" dirty="0" err="1" smtClean="0"/>
              <a:t>.rollno</a:t>
            </a:r>
            <a:r>
              <a:rPr lang="en-US" sz="2000" dirty="0" smtClean="0"/>
              <a:t> = </a:t>
            </a:r>
            <a:r>
              <a:rPr lang="en-US" sz="2000" dirty="0" err="1" smtClean="0"/>
              <a:t>rollno</a:t>
            </a:r>
            <a:r>
              <a:rPr lang="en-US" sz="2000" dirty="0" smtClean="0"/>
              <a:t>;  </a:t>
            </a:r>
          </a:p>
          <a:p>
            <a:pPr>
              <a:spcBef>
                <a:spcPts val="0"/>
              </a:spcBef>
            </a:pPr>
            <a:r>
              <a:rPr lang="en-US" sz="2000" dirty="0" smtClean="0"/>
              <a:t>    }  </a:t>
            </a:r>
          </a:p>
          <a:p>
            <a:pPr>
              <a:spcBef>
                <a:spcPts val="0"/>
              </a:spcBef>
            </a:pPr>
            <a:r>
              <a:rPr lang="en-US" sz="2000" dirty="0" smtClean="0"/>
              <a:t>    </a:t>
            </a:r>
            <a:r>
              <a:rPr lang="en-US" sz="2000" b="1" dirty="0" smtClean="0"/>
              <a:t>public</a:t>
            </a:r>
            <a:r>
              <a:rPr lang="en-US" sz="2000" dirty="0" smtClean="0"/>
              <a:t> String </a:t>
            </a:r>
            <a:r>
              <a:rPr lang="en-US" sz="2000" dirty="0" err="1" smtClean="0"/>
              <a:t>getName</a:t>
            </a:r>
            <a:r>
              <a:rPr lang="en-US" sz="2000" dirty="0" smtClean="0"/>
              <a:t>() {  </a:t>
            </a:r>
          </a:p>
          <a:p>
            <a:pPr>
              <a:spcBef>
                <a:spcPts val="0"/>
              </a:spcBef>
            </a:pPr>
            <a:r>
              <a:rPr lang="en-US" sz="2000" dirty="0" smtClean="0"/>
              <a:t>        </a:t>
            </a:r>
            <a:r>
              <a:rPr lang="en-US" sz="2000" b="1" dirty="0" smtClean="0"/>
              <a:t>return</a:t>
            </a:r>
            <a:r>
              <a:rPr lang="en-US" sz="2000" dirty="0" smtClean="0"/>
              <a:t> name;  </a:t>
            </a:r>
          </a:p>
          <a:p>
            <a:pPr>
              <a:spcBef>
                <a:spcPts val="0"/>
              </a:spcBef>
            </a:pPr>
            <a:r>
              <a:rPr lang="en-US" sz="2000" dirty="0" smtClean="0"/>
              <a:t>    }  </a:t>
            </a:r>
          </a:p>
          <a:p>
            <a:pPr>
              <a:spcBef>
                <a:spcPts val="0"/>
              </a:spcBef>
            </a:pPr>
            <a:r>
              <a:rPr lang="en-US" sz="2000" dirty="0" smtClean="0"/>
              <a:t>  </a:t>
            </a:r>
          </a:p>
          <a:p>
            <a:pPr>
              <a:spcBef>
                <a:spcPts val="0"/>
              </a:spcBef>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setName</a:t>
            </a:r>
            <a:r>
              <a:rPr lang="en-US" sz="2000" dirty="0" smtClean="0"/>
              <a:t>(String name) {  </a:t>
            </a:r>
          </a:p>
          <a:p>
            <a:pPr>
              <a:spcBef>
                <a:spcPts val="0"/>
              </a:spcBef>
            </a:pPr>
            <a:r>
              <a:rPr lang="en-US" sz="2000" dirty="0" smtClean="0"/>
              <a:t>        </a:t>
            </a:r>
            <a:r>
              <a:rPr lang="en-US" sz="2000" b="1" dirty="0" smtClean="0"/>
              <a:t>this</a:t>
            </a:r>
            <a:r>
              <a:rPr lang="en-US" sz="2000" dirty="0" smtClean="0"/>
              <a:t>.name = name;  </a:t>
            </a:r>
          </a:p>
          <a:p>
            <a:pPr>
              <a:spcBef>
                <a:spcPts val="0"/>
              </a:spcBef>
            </a:pPr>
            <a:r>
              <a:rPr lang="en-US" sz="2000" dirty="0" smtClean="0"/>
              <a:t>    }  </a:t>
            </a:r>
          </a:p>
          <a:p>
            <a:pPr>
              <a:spcBef>
                <a:spcPts val="0"/>
              </a:spcBef>
            </a:pPr>
            <a:r>
              <a:rPr lang="en-US" sz="2000" dirty="0" smtClean="0"/>
              <a:t>  </a:t>
            </a:r>
          </a:p>
          <a:p>
            <a:pPr>
              <a:spcBef>
                <a:spcPts val="0"/>
              </a:spcBef>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getAge</a:t>
            </a:r>
            <a:r>
              <a:rPr lang="en-US" sz="2000" dirty="0" smtClean="0"/>
              <a:t>() {  </a:t>
            </a:r>
          </a:p>
          <a:p>
            <a:pPr>
              <a:spcBef>
                <a:spcPts val="0"/>
              </a:spcBef>
            </a:pPr>
            <a:r>
              <a:rPr lang="en-US" sz="2000" dirty="0" smtClean="0"/>
              <a:t>        </a:t>
            </a:r>
            <a:r>
              <a:rPr lang="en-US" sz="2000" b="1" dirty="0" smtClean="0"/>
              <a:t>return</a:t>
            </a:r>
            <a:r>
              <a:rPr lang="en-US" sz="2000" dirty="0" smtClean="0"/>
              <a:t> age;  </a:t>
            </a:r>
          </a:p>
          <a:p>
            <a:pPr>
              <a:spcBef>
                <a:spcPts val="0"/>
              </a:spcBef>
            </a:pPr>
            <a:r>
              <a:rPr lang="en-US" sz="2000" dirty="0" smtClean="0"/>
              <a:t>    }  </a:t>
            </a:r>
          </a:p>
          <a:p>
            <a:pPr>
              <a:spcBef>
                <a:spcPts val="0"/>
              </a:spcBef>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setAge</a:t>
            </a:r>
            <a:r>
              <a:rPr lang="en-US" sz="2000" dirty="0" smtClean="0"/>
              <a:t>(</a:t>
            </a:r>
            <a:r>
              <a:rPr lang="en-US" sz="2000" b="1" dirty="0" err="1" smtClean="0"/>
              <a:t>int</a:t>
            </a:r>
            <a:r>
              <a:rPr lang="en-US" sz="2000" dirty="0" smtClean="0"/>
              <a:t> age) {  </a:t>
            </a:r>
          </a:p>
          <a:p>
            <a:pPr>
              <a:spcBef>
                <a:spcPts val="0"/>
              </a:spcBef>
            </a:pPr>
            <a:r>
              <a:rPr lang="en-US" sz="2000" dirty="0" smtClean="0"/>
              <a:t>        </a:t>
            </a:r>
            <a:r>
              <a:rPr lang="en-US" sz="2000" b="1" dirty="0" err="1" smtClean="0"/>
              <a:t>this</a:t>
            </a:r>
            <a:r>
              <a:rPr lang="en-US" sz="2000" dirty="0" err="1" smtClean="0"/>
              <a:t>.age</a:t>
            </a:r>
            <a:r>
              <a:rPr lang="en-US" sz="2000" dirty="0" smtClean="0"/>
              <a:t> = age;  </a:t>
            </a:r>
          </a:p>
          <a:p>
            <a:pPr>
              <a:spcBef>
                <a:spcPts val="0"/>
              </a:spcBef>
            </a:pPr>
            <a:r>
              <a:rPr lang="en-US" sz="2000" dirty="0" smtClean="0"/>
              <a:t>    }  </a:t>
            </a:r>
          </a:p>
          <a:p>
            <a:pPr>
              <a:spcBef>
                <a:spcPts val="0"/>
              </a:spcBef>
            </a:pPr>
            <a:r>
              <a:rPr lang="en-US" sz="2000" dirty="0" smtClean="0"/>
              <a:t>    }    </a:t>
            </a:r>
          </a:p>
          <a:p>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107</a:t>
            </a:fld>
            <a:endParaRPr lang="en-US" altLang="en-US"/>
          </a:p>
        </p:txBody>
      </p:sp>
      <p:sp>
        <p:nvSpPr>
          <p:cNvPr id="3" name="Content Placeholder 2"/>
          <p:cNvSpPr>
            <a:spLocks noGrp="1"/>
          </p:cNvSpPr>
          <p:nvPr>
            <p:ph sz="quarter" idx="1"/>
          </p:nvPr>
        </p:nvSpPr>
        <p:spPr/>
        <p:txBody>
          <a:bodyPr>
            <a:normAutofit fontScale="85000" lnSpcReduction="20000"/>
          </a:bodyPr>
          <a:lstStyle/>
          <a:p>
            <a:pPr>
              <a:spcBef>
                <a:spcPts val="0"/>
              </a:spcBef>
            </a:pPr>
            <a:r>
              <a:rPr lang="en-US" sz="2000" b="1" dirty="0" smtClean="0"/>
              <a:t>import</a:t>
            </a:r>
            <a:r>
              <a:rPr lang="en-US" sz="2000" dirty="0" smtClean="0"/>
              <a:t> </a:t>
            </a:r>
            <a:r>
              <a:rPr lang="en-US" sz="2000" dirty="0" err="1" smtClean="0"/>
              <a:t>java.util</a:t>
            </a:r>
            <a:r>
              <a:rPr lang="en-US" sz="2000" dirty="0" smtClean="0"/>
              <a:t>.*;    </a:t>
            </a:r>
          </a:p>
          <a:p>
            <a:pPr>
              <a:spcBef>
                <a:spcPts val="0"/>
              </a:spcBef>
            </a:pPr>
            <a:r>
              <a:rPr lang="en-US" sz="2000" dirty="0" smtClean="0"/>
              <a:t> </a:t>
            </a:r>
            <a:r>
              <a:rPr lang="en-US" sz="2000" b="1" dirty="0" smtClean="0"/>
              <a:t>public</a:t>
            </a:r>
            <a:r>
              <a:rPr lang="en-US" sz="2000" dirty="0" smtClean="0"/>
              <a:t> </a:t>
            </a:r>
            <a:r>
              <a:rPr lang="en-US" sz="2000" b="1" dirty="0" smtClean="0"/>
              <a:t>class</a:t>
            </a:r>
            <a:r>
              <a:rPr lang="en-US" sz="2000" dirty="0" smtClean="0"/>
              <a:t> TestSort2{    </a:t>
            </a:r>
          </a:p>
          <a:p>
            <a:pPr>
              <a:spcBef>
                <a:spcPts val="0"/>
              </a:spcBef>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pPr>
            <a:r>
              <a:rPr lang="en-US" sz="2000" dirty="0" smtClean="0"/>
              <a:t> </a:t>
            </a:r>
            <a:r>
              <a:rPr lang="en-US" sz="2000" dirty="0" err="1" smtClean="0"/>
              <a:t>ArrayList</a:t>
            </a:r>
            <a:r>
              <a:rPr lang="en-US" sz="2000" dirty="0" smtClean="0"/>
              <a:t>&lt;Student&gt; al=</a:t>
            </a:r>
            <a:r>
              <a:rPr lang="en-US" sz="2000" b="1" dirty="0" smtClean="0"/>
              <a:t>new</a:t>
            </a:r>
            <a:r>
              <a:rPr lang="en-US" sz="2000" dirty="0" smtClean="0"/>
              <a:t> </a:t>
            </a:r>
            <a:r>
              <a:rPr lang="en-US" sz="2000" dirty="0" err="1" smtClean="0"/>
              <a:t>ArrayList</a:t>
            </a:r>
            <a:r>
              <a:rPr lang="en-US" sz="2000" dirty="0" smtClean="0"/>
              <a:t>&lt;Student&gt;();    </a:t>
            </a:r>
          </a:p>
          <a:p>
            <a:pPr>
              <a:spcBef>
                <a:spcPts val="0"/>
              </a:spcBef>
            </a:pPr>
            <a:r>
              <a:rPr lang="en-US" sz="2000" dirty="0" smtClean="0"/>
              <a:t> </a:t>
            </a:r>
            <a:r>
              <a:rPr lang="en-US" sz="2000" dirty="0" err="1" smtClean="0"/>
              <a:t>al.add</a:t>
            </a:r>
            <a:r>
              <a:rPr lang="en-US" sz="2000" dirty="0" smtClean="0"/>
              <a:t>(</a:t>
            </a:r>
            <a:r>
              <a:rPr lang="en-US" sz="2000" b="1" dirty="0" smtClean="0"/>
              <a:t>new</a:t>
            </a:r>
            <a:r>
              <a:rPr lang="en-US" sz="2000" dirty="0" smtClean="0"/>
              <a:t> Student(101,"Vijay",23));    </a:t>
            </a:r>
          </a:p>
          <a:p>
            <a:pPr>
              <a:spcBef>
                <a:spcPts val="0"/>
              </a:spcBef>
            </a:pPr>
            <a:r>
              <a:rPr lang="en-US" sz="2000" dirty="0" smtClean="0"/>
              <a:t> </a:t>
            </a:r>
            <a:r>
              <a:rPr lang="en-US" sz="2000" dirty="0" err="1" smtClean="0"/>
              <a:t>al.add</a:t>
            </a:r>
            <a:r>
              <a:rPr lang="en-US" sz="2000" dirty="0" smtClean="0"/>
              <a:t>(</a:t>
            </a:r>
            <a:r>
              <a:rPr lang="en-US" sz="2000" b="1" dirty="0" smtClean="0"/>
              <a:t>new</a:t>
            </a:r>
            <a:r>
              <a:rPr lang="en-US" sz="2000" dirty="0" smtClean="0"/>
              <a:t> Student(106,"Ajay",27));    </a:t>
            </a:r>
          </a:p>
          <a:p>
            <a:pPr>
              <a:spcBef>
                <a:spcPts val="0"/>
              </a:spcBef>
            </a:pPr>
            <a:r>
              <a:rPr lang="en-US" sz="2000" dirty="0" smtClean="0"/>
              <a:t> </a:t>
            </a:r>
            <a:r>
              <a:rPr lang="en-US" sz="2000" dirty="0" err="1" smtClean="0"/>
              <a:t>al.add</a:t>
            </a:r>
            <a:r>
              <a:rPr lang="en-US" sz="2000" dirty="0" smtClean="0"/>
              <a:t>(</a:t>
            </a:r>
            <a:r>
              <a:rPr lang="en-US" sz="2000" b="1" dirty="0" smtClean="0"/>
              <a:t>new</a:t>
            </a:r>
            <a:r>
              <a:rPr lang="en-US" sz="2000" dirty="0" smtClean="0"/>
              <a:t> Student(105,</a:t>
            </a:r>
            <a:r>
              <a:rPr lang="en-US" sz="2000" b="1" dirty="0" smtClean="0"/>
              <a:t>null</a:t>
            </a:r>
            <a:r>
              <a:rPr lang="en-US" sz="2000" dirty="0" smtClean="0"/>
              <a:t>,21));    </a:t>
            </a:r>
          </a:p>
          <a:p>
            <a:pPr>
              <a:spcBef>
                <a:spcPts val="0"/>
              </a:spcBef>
            </a:pPr>
            <a:r>
              <a:rPr lang="en-US" sz="2000" dirty="0" smtClean="0"/>
              <a:t> Comparator&lt;Student&gt; cm1=</a:t>
            </a:r>
            <a:r>
              <a:rPr lang="en-US" sz="2000" dirty="0" err="1" smtClean="0"/>
              <a:t>Comparator.comparing</a:t>
            </a:r>
            <a:r>
              <a:rPr lang="en-US" sz="2000" dirty="0" smtClean="0"/>
              <a:t>(Student::</a:t>
            </a:r>
            <a:r>
              <a:rPr lang="en-US" sz="2000" dirty="0" err="1" smtClean="0"/>
              <a:t>getName,Comparator.nullsFirst</a:t>
            </a:r>
            <a:r>
              <a:rPr lang="en-US" sz="2000" dirty="0" smtClean="0"/>
              <a:t>(String::</a:t>
            </a:r>
            <a:r>
              <a:rPr lang="en-US" sz="2000" dirty="0" err="1" smtClean="0"/>
              <a:t>compareTo</a:t>
            </a:r>
            <a:r>
              <a:rPr lang="en-US" sz="2000" dirty="0" smtClean="0"/>
              <a:t>));  </a:t>
            </a:r>
          </a:p>
          <a:p>
            <a:pPr>
              <a:spcBef>
                <a:spcPts val="0"/>
              </a:spcBef>
            </a:pPr>
            <a:r>
              <a:rPr lang="en-US" sz="2000" dirty="0" smtClean="0"/>
              <a:t>  </a:t>
            </a:r>
            <a:r>
              <a:rPr lang="en-US" sz="2000" dirty="0" err="1" smtClean="0"/>
              <a:t>Collections.sort</a:t>
            </a:r>
            <a:r>
              <a:rPr lang="en-US" sz="2000" dirty="0" smtClean="0"/>
              <a:t>(al,cm1);  </a:t>
            </a:r>
          </a:p>
          <a:p>
            <a:pPr>
              <a:spcBef>
                <a:spcPts val="0"/>
              </a:spcBef>
            </a:pPr>
            <a:r>
              <a:rPr lang="en-US" sz="2000" dirty="0" smtClean="0"/>
              <a:t>  </a:t>
            </a:r>
            <a:r>
              <a:rPr lang="en-US" sz="2000" dirty="0" err="1" smtClean="0"/>
              <a:t>System.out.println</a:t>
            </a:r>
            <a:r>
              <a:rPr lang="en-US" sz="2000" dirty="0" smtClean="0"/>
              <a:t>("Considers null to be less than non-null");  </a:t>
            </a:r>
          </a:p>
          <a:p>
            <a:pPr>
              <a:spcBef>
                <a:spcPts val="0"/>
              </a:spcBef>
            </a:pPr>
            <a:r>
              <a:rPr lang="en-US" sz="2000" dirty="0" smtClean="0"/>
              <a:t>  </a:t>
            </a:r>
            <a:r>
              <a:rPr lang="en-US" sz="2000" b="1" dirty="0" smtClean="0"/>
              <a:t>for</a:t>
            </a:r>
            <a:r>
              <a:rPr lang="en-US" sz="2000" dirty="0" smtClean="0"/>
              <a:t>(Student </a:t>
            </a:r>
            <a:r>
              <a:rPr lang="en-US" sz="2000" dirty="0" err="1" smtClean="0"/>
              <a:t>st</a:t>
            </a:r>
            <a:r>
              <a:rPr lang="en-US" sz="2000" dirty="0" smtClean="0"/>
              <a:t>: al){  </a:t>
            </a:r>
          </a:p>
          <a:p>
            <a:pPr>
              <a:spcBef>
                <a:spcPts val="0"/>
              </a:spcBef>
            </a:pPr>
            <a:r>
              <a:rPr lang="en-US" sz="2000" dirty="0" smtClean="0"/>
              <a:t>     </a:t>
            </a:r>
            <a:r>
              <a:rPr lang="en-US" sz="2000" dirty="0" err="1" smtClean="0"/>
              <a:t>System.out.println</a:t>
            </a:r>
            <a:r>
              <a:rPr lang="en-US" sz="2000" dirty="0" smtClean="0"/>
              <a:t>(</a:t>
            </a:r>
            <a:r>
              <a:rPr lang="en-US" sz="2000" dirty="0" err="1" smtClean="0"/>
              <a:t>st.rollno</a:t>
            </a:r>
            <a:r>
              <a:rPr lang="en-US" sz="2000" dirty="0" smtClean="0"/>
              <a:t>+" "+st.name+" "+</a:t>
            </a:r>
            <a:r>
              <a:rPr lang="en-US" sz="2000" dirty="0" err="1" smtClean="0"/>
              <a:t>st.age</a:t>
            </a:r>
            <a:r>
              <a:rPr lang="en-US" sz="2000" dirty="0" smtClean="0"/>
              <a:t>);  </a:t>
            </a:r>
          </a:p>
          <a:p>
            <a:pPr>
              <a:spcBef>
                <a:spcPts val="0"/>
              </a:spcBef>
            </a:pPr>
            <a:r>
              <a:rPr lang="en-US" sz="2000" dirty="0" smtClean="0"/>
              <a:t>     }  </a:t>
            </a:r>
          </a:p>
          <a:p>
            <a:pPr>
              <a:spcBef>
                <a:spcPts val="0"/>
              </a:spcBef>
            </a:pPr>
            <a:r>
              <a:rPr lang="en-US" sz="2000" dirty="0" smtClean="0"/>
              <a:t>  Comparator&lt;Student&gt; cm2=</a:t>
            </a:r>
            <a:r>
              <a:rPr lang="en-US" sz="2000" dirty="0" err="1" smtClean="0"/>
              <a:t>Comparator.comparing</a:t>
            </a:r>
            <a:r>
              <a:rPr lang="en-US" sz="2000" dirty="0" smtClean="0"/>
              <a:t>(Student::</a:t>
            </a:r>
            <a:r>
              <a:rPr lang="en-US" sz="2000" dirty="0" err="1" smtClean="0"/>
              <a:t>getName,Comparator.nullsLast</a:t>
            </a:r>
            <a:r>
              <a:rPr lang="en-US" sz="2000" dirty="0" smtClean="0"/>
              <a:t>(String::</a:t>
            </a:r>
            <a:r>
              <a:rPr lang="en-US" sz="2000" dirty="0" err="1" smtClean="0"/>
              <a:t>compareTo</a:t>
            </a:r>
            <a:r>
              <a:rPr lang="en-US" sz="2000" dirty="0" smtClean="0"/>
              <a:t>));  </a:t>
            </a:r>
          </a:p>
          <a:p>
            <a:pPr>
              <a:spcBef>
                <a:spcPts val="0"/>
              </a:spcBef>
            </a:pPr>
            <a:r>
              <a:rPr lang="en-US" sz="2000" dirty="0" smtClean="0"/>
              <a:t>  </a:t>
            </a:r>
            <a:r>
              <a:rPr lang="en-US" sz="2000" dirty="0" err="1" smtClean="0"/>
              <a:t>Collections.sort</a:t>
            </a:r>
            <a:r>
              <a:rPr lang="en-US" sz="2000" dirty="0" smtClean="0"/>
              <a:t>(al,cm2);  </a:t>
            </a:r>
          </a:p>
          <a:p>
            <a:pPr>
              <a:spcBef>
                <a:spcPts val="0"/>
              </a:spcBef>
            </a:pPr>
            <a:r>
              <a:rPr lang="en-US" sz="2000" dirty="0" smtClean="0"/>
              <a:t>  </a:t>
            </a:r>
            <a:r>
              <a:rPr lang="en-US" sz="2000" dirty="0" err="1" smtClean="0"/>
              <a:t>System.out.println</a:t>
            </a:r>
            <a:r>
              <a:rPr lang="en-US" sz="2000" dirty="0" smtClean="0"/>
              <a:t>("Considers null to be greater than non-null");  </a:t>
            </a:r>
          </a:p>
          <a:p>
            <a:pPr>
              <a:spcBef>
                <a:spcPts val="0"/>
              </a:spcBef>
            </a:pPr>
            <a:r>
              <a:rPr lang="en-US" sz="2000" dirty="0" smtClean="0"/>
              <a:t>  </a:t>
            </a:r>
            <a:r>
              <a:rPr lang="en-US" sz="2000" b="1" dirty="0" smtClean="0"/>
              <a:t>for</a:t>
            </a:r>
            <a:r>
              <a:rPr lang="en-US" sz="2000" dirty="0" smtClean="0"/>
              <a:t>(Student </a:t>
            </a:r>
            <a:r>
              <a:rPr lang="en-US" sz="2000" dirty="0" err="1" smtClean="0"/>
              <a:t>st</a:t>
            </a:r>
            <a:r>
              <a:rPr lang="en-US" sz="2000" dirty="0" smtClean="0"/>
              <a:t>: al){  </a:t>
            </a:r>
          </a:p>
          <a:p>
            <a:pPr>
              <a:spcBef>
                <a:spcPts val="0"/>
              </a:spcBef>
            </a:pPr>
            <a:r>
              <a:rPr lang="en-US" sz="2000" dirty="0" smtClean="0"/>
              <a:t>     </a:t>
            </a:r>
            <a:r>
              <a:rPr lang="en-US" sz="2000" dirty="0" err="1" smtClean="0"/>
              <a:t>System.out.println</a:t>
            </a:r>
            <a:r>
              <a:rPr lang="en-US" sz="2000" dirty="0" smtClean="0"/>
              <a:t>(</a:t>
            </a:r>
            <a:r>
              <a:rPr lang="en-US" sz="2000" dirty="0" err="1" smtClean="0"/>
              <a:t>st.rollno</a:t>
            </a:r>
            <a:r>
              <a:rPr lang="en-US" sz="2000" dirty="0" smtClean="0"/>
              <a:t>+" "+st.name+" "+</a:t>
            </a:r>
            <a:r>
              <a:rPr lang="en-US" sz="2000" dirty="0" err="1" smtClean="0"/>
              <a:t>st.age</a:t>
            </a:r>
            <a:r>
              <a:rPr lang="en-US" sz="2000" dirty="0" smtClean="0"/>
              <a:t>);  </a:t>
            </a:r>
          </a:p>
          <a:p>
            <a:pPr>
              <a:spcBef>
                <a:spcPts val="0"/>
              </a:spcBef>
            </a:pPr>
            <a:r>
              <a:rPr lang="en-US" sz="2000" dirty="0" smtClean="0"/>
              <a:t>     }  </a:t>
            </a:r>
          </a:p>
          <a:p>
            <a:pPr>
              <a:spcBef>
                <a:spcPts val="0"/>
              </a:spcBef>
            </a:pPr>
            <a:r>
              <a:rPr lang="en-US" sz="2000" dirty="0" smtClean="0"/>
              <a:t> }    </a:t>
            </a:r>
          </a:p>
          <a:p>
            <a:pPr>
              <a:spcBef>
                <a:spcPts val="0"/>
              </a:spcBef>
            </a:pPr>
            <a:r>
              <a:rPr lang="en-US" sz="2000" dirty="0" smtClean="0"/>
              <a:t> }     </a:t>
            </a:r>
          </a:p>
          <a:p>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Vector</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108</a:t>
            </a:fld>
            <a:endParaRPr lang="en-US" altLang="en-US"/>
          </a:p>
        </p:txBody>
      </p:sp>
      <p:sp>
        <p:nvSpPr>
          <p:cNvPr id="3" name="Content Placeholder 2"/>
          <p:cNvSpPr>
            <a:spLocks noGrp="1"/>
          </p:cNvSpPr>
          <p:nvPr>
            <p:ph sz="quarter" idx="1"/>
          </p:nvPr>
        </p:nvSpPr>
        <p:spPr/>
        <p:txBody>
          <a:bodyPr>
            <a:normAutofit fontScale="92500" lnSpcReduction="20000"/>
          </a:bodyPr>
          <a:lstStyle/>
          <a:p>
            <a:r>
              <a:rPr lang="en-GB" b="1" dirty="0" smtClean="0"/>
              <a:t>Vector</a:t>
            </a:r>
            <a:r>
              <a:rPr lang="en-GB" dirty="0" smtClean="0"/>
              <a:t> is like the </a:t>
            </a:r>
            <a:r>
              <a:rPr lang="en-GB" i="1" dirty="0" smtClean="0"/>
              <a:t>dynamic array</a:t>
            </a:r>
            <a:r>
              <a:rPr lang="en-GB" dirty="0" smtClean="0"/>
              <a:t> which can grow or shrink its size. Unlike array, we can store n-number of elements in it as there is no size limit. It is a part of Java Collection framework since Java 1.2. It is found in the </a:t>
            </a:r>
            <a:r>
              <a:rPr lang="en-GB" dirty="0" err="1" smtClean="0"/>
              <a:t>java.util</a:t>
            </a:r>
            <a:r>
              <a:rPr lang="en-GB" dirty="0" smtClean="0"/>
              <a:t> package and implements the </a:t>
            </a:r>
            <a:r>
              <a:rPr lang="en-GB" i="1" dirty="0" smtClean="0"/>
              <a:t>List</a:t>
            </a:r>
            <a:r>
              <a:rPr lang="en-GB" dirty="0" smtClean="0"/>
              <a:t> interface, so we can use all the methods of List interface here.</a:t>
            </a:r>
          </a:p>
          <a:p>
            <a:r>
              <a:rPr lang="en-GB" dirty="0" smtClean="0"/>
              <a:t>t is recommended to use the Vector class in the thread-safe implementation only. If you don't need to use the thread-safe implementation, you should use the </a:t>
            </a:r>
            <a:r>
              <a:rPr lang="en-GB" dirty="0" err="1" smtClean="0"/>
              <a:t>ArrayList</a:t>
            </a:r>
            <a:r>
              <a:rPr lang="en-GB" dirty="0" smtClean="0"/>
              <a:t>, the </a:t>
            </a:r>
            <a:r>
              <a:rPr lang="en-GB" dirty="0" err="1" smtClean="0"/>
              <a:t>ArrayList</a:t>
            </a:r>
            <a:r>
              <a:rPr lang="en-GB" dirty="0" smtClean="0"/>
              <a:t> will perform better in such case.</a:t>
            </a:r>
          </a:p>
          <a:p>
            <a:r>
              <a:rPr lang="en-GB" dirty="0" smtClean="0"/>
              <a:t>The </a:t>
            </a:r>
            <a:r>
              <a:rPr lang="en-GB" dirty="0" err="1" smtClean="0"/>
              <a:t>Iterators</a:t>
            </a:r>
            <a:r>
              <a:rPr lang="en-GB" dirty="0" smtClean="0"/>
              <a:t> returned by the Vector class are </a:t>
            </a:r>
            <a:r>
              <a:rPr lang="en-GB" i="1" dirty="0" smtClean="0"/>
              <a:t>fail-fast</a:t>
            </a:r>
            <a:r>
              <a:rPr lang="en-GB" dirty="0" smtClean="0"/>
              <a:t>. In case of concurrent modification, it fails and throws the </a:t>
            </a:r>
            <a:r>
              <a:rPr lang="en-GB" dirty="0" err="1" smtClean="0"/>
              <a:t>ConcurrentModificationException</a:t>
            </a:r>
            <a:r>
              <a:rPr lang="en-GB" dirty="0" smtClean="0"/>
              <a:t>.</a:t>
            </a:r>
          </a:p>
          <a:p>
            <a:r>
              <a:rPr lang="en-GB" dirty="0" smtClean="0"/>
              <a:t>It is similar to the </a:t>
            </a:r>
            <a:r>
              <a:rPr lang="en-GB" dirty="0" err="1" smtClean="0"/>
              <a:t>ArrayList</a:t>
            </a:r>
            <a:r>
              <a:rPr lang="en-GB" dirty="0" smtClean="0"/>
              <a:t>, but with two differences-</a:t>
            </a:r>
          </a:p>
          <a:p>
            <a:pPr marL="514350" indent="-514350">
              <a:buFont typeface="+mj-lt"/>
              <a:buAutoNum type="arabicPeriod"/>
            </a:pPr>
            <a:r>
              <a:rPr lang="en-GB" dirty="0" smtClean="0"/>
              <a:t>Vector is synchronized.</a:t>
            </a:r>
          </a:p>
          <a:p>
            <a:pPr marL="514350" indent="-514350">
              <a:buFont typeface="+mj-lt"/>
              <a:buAutoNum type="arabicPeriod"/>
            </a:pPr>
            <a:r>
              <a:rPr lang="en-GB" dirty="0" smtClean="0"/>
              <a:t>Java Vector contains many legacy methods that are not the part of a collections framework.</a:t>
            </a:r>
          </a:p>
          <a:p>
            <a:r>
              <a:rPr lang="en-GB" dirty="0" smtClean="0"/>
              <a:t/>
            </a:r>
            <a:br>
              <a:rPr lang="en-GB" dirty="0" smtClean="0"/>
            </a:b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109</a:t>
            </a:fld>
            <a:endParaRPr lang="en-US" altLang="en-US"/>
          </a:p>
        </p:txBody>
      </p:sp>
      <p:sp>
        <p:nvSpPr>
          <p:cNvPr id="3" name="Content Placeholder 2"/>
          <p:cNvSpPr>
            <a:spLocks noGrp="1"/>
          </p:cNvSpPr>
          <p:nvPr>
            <p:ph sz="quarter" idx="1"/>
          </p:nvPr>
        </p:nvSpPr>
        <p:spPr/>
        <p:txBody>
          <a:bodyPr>
            <a:normAutofit fontScale="475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VectorExample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//Create a vector  </a:t>
            </a:r>
          </a:p>
          <a:p>
            <a:pPr>
              <a:spcBef>
                <a:spcPts val="0"/>
              </a:spcBef>
              <a:buNone/>
            </a:pPr>
            <a:r>
              <a:rPr lang="en-US" sz="2000" dirty="0" smtClean="0"/>
              <a:t>          Vector&lt;String&gt; </a:t>
            </a:r>
            <a:r>
              <a:rPr lang="en-US" sz="2000" dirty="0" err="1" smtClean="0"/>
              <a:t>vec</a:t>
            </a:r>
            <a:r>
              <a:rPr lang="en-US" sz="2000" dirty="0" smtClean="0"/>
              <a:t> = </a:t>
            </a:r>
            <a:r>
              <a:rPr lang="en-US" sz="2000" b="1" dirty="0" smtClean="0"/>
              <a:t>new</a:t>
            </a:r>
            <a:r>
              <a:rPr lang="en-US" sz="2000" dirty="0" smtClean="0"/>
              <a:t> Vector&lt;String&gt;();  </a:t>
            </a:r>
          </a:p>
          <a:p>
            <a:pPr>
              <a:spcBef>
                <a:spcPts val="0"/>
              </a:spcBef>
              <a:buNone/>
            </a:pPr>
            <a:r>
              <a:rPr lang="en-US" sz="2000" dirty="0" smtClean="0"/>
              <a:t>          //Adding elements using add() method of List  </a:t>
            </a:r>
          </a:p>
          <a:p>
            <a:pPr>
              <a:spcBef>
                <a:spcPts val="0"/>
              </a:spcBef>
              <a:buNone/>
            </a:pPr>
            <a:r>
              <a:rPr lang="en-US" sz="2000" dirty="0" smtClean="0"/>
              <a:t>          </a:t>
            </a:r>
            <a:r>
              <a:rPr lang="en-US" sz="2000" dirty="0" err="1" smtClean="0"/>
              <a:t>vec.add</a:t>
            </a:r>
            <a:r>
              <a:rPr lang="en-US" sz="2000" dirty="0" smtClean="0"/>
              <a:t>("Tiger");  </a:t>
            </a:r>
          </a:p>
          <a:p>
            <a:pPr>
              <a:spcBef>
                <a:spcPts val="0"/>
              </a:spcBef>
              <a:buNone/>
            </a:pPr>
            <a:r>
              <a:rPr lang="en-US" sz="2000" dirty="0" smtClean="0"/>
              <a:t>          </a:t>
            </a:r>
            <a:r>
              <a:rPr lang="en-US" sz="2000" dirty="0" err="1" smtClean="0"/>
              <a:t>vec.add</a:t>
            </a:r>
            <a:r>
              <a:rPr lang="en-US" sz="2000" dirty="0" smtClean="0"/>
              <a:t>("Lion");  </a:t>
            </a:r>
          </a:p>
          <a:p>
            <a:pPr>
              <a:spcBef>
                <a:spcPts val="0"/>
              </a:spcBef>
              <a:buNone/>
            </a:pPr>
            <a:r>
              <a:rPr lang="en-US" sz="2000" dirty="0" smtClean="0"/>
              <a:t>          </a:t>
            </a:r>
            <a:r>
              <a:rPr lang="en-US" sz="2000" dirty="0" err="1" smtClean="0"/>
              <a:t>vec.add</a:t>
            </a:r>
            <a:r>
              <a:rPr lang="en-US" sz="2000" dirty="0" smtClean="0"/>
              <a:t>("Dog");  </a:t>
            </a:r>
          </a:p>
          <a:p>
            <a:pPr>
              <a:spcBef>
                <a:spcPts val="0"/>
              </a:spcBef>
              <a:buNone/>
            </a:pPr>
            <a:r>
              <a:rPr lang="en-US" sz="2000" dirty="0" smtClean="0"/>
              <a:t>          </a:t>
            </a:r>
            <a:r>
              <a:rPr lang="en-US" sz="2000" dirty="0" err="1" smtClean="0"/>
              <a:t>vec.add</a:t>
            </a:r>
            <a:r>
              <a:rPr lang="en-US" sz="2000" dirty="0" smtClean="0"/>
              <a:t>("Elephant");  </a:t>
            </a:r>
          </a:p>
          <a:p>
            <a:pPr>
              <a:spcBef>
                <a:spcPts val="0"/>
              </a:spcBef>
              <a:buNone/>
            </a:pPr>
            <a:r>
              <a:rPr lang="en-US" sz="2000" dirty="0" smtClean="0"/>
              <a:t>          //Adding elements using </a:t>
            </a:r>
            <a:r>
              <a:rPr lang="en-US" sz="2000" dirty="0" err="1" smtClean="0"/>
              <a:t>addElement</a:t>
            </a:r>
            <a:r>
              <a:rPr lang="en-US" sz="2000" dirty="0" smtClean="0"/>
              <a:t>() method of Vector  </a:t>
            </a:r>
          </a:p>
          <a:p>
            <a:pPr>
              <a:spcBef>
                <a:spcPts val="0"/>
              </a:spcBef>
              <a:buNone/>
            </a:pPr>
            <a:r>
              <a:rPr lang="en-US" sz="2000" dirty="0" smtClean="0"/>
              <a:t>          </a:t>
            </a:r>
            <a:r>
              <a:rPr lang="en-US" sz="2000" dirty="0" err="1" smtClean="0"/>
              <a:t>vec.addElement</a:t>
            </a:r>
            <a:r>
              <a:rPr lang="en-US" sz="2000" dirty="0" smtClean="0"/>
              <a:t>("Rat");  </a:t>
            </a:r>
          </a:p>
          <a:p>
            <a:pPr>
              <a:spcBef>
                <a:spcPts val="0"/>
              </a:spcBef>
              <a:buNone/>
            </a:pPr>
            <a:r>
              <a:rPr lang="en-US" sz="2000" dirty="0" smtClean="0"/>
              <a:t>          </a:t>
            </a:r>
            <a:r>
              <a:rPr lang="en-US" sz="2000" dirty="0" err="1" smtClean="0"/>
              <a:t>vec.addElement</a:t>
            </a:r>
            <a:r>
              <a:rPr lang="en-US" sz="2000" dirty="0" smtClean="0"/>
              <a:t>("Cat");  </a:t>
            </a:r>
          </a:p>
          <a:p>
            <a:pPr>
              <a:spcBef>
                <a:spcPts val="0"/>
              </a:spcBef>
              <a:buNone/>
            </a:pPr>
            <a:r>
              <a:rPr lang="en-US" sz="2000" dirty="0" smtClean="0"/>
              <a:t>          </a:t>
            </a:r>
            <a:r>
              <a:rPr lang="en-US" sz="2000" dirty="0" err="1" smtClean="0"/>
              <a:t>vec.addElement</a:t>
            </a:r>
            <a:r>
              <a:rPr lang="en-US" sz="2000" dirty="0" smtClean="0"/>
              <a:t>("Deer");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("Elements are: "+</a:t>
            </a:r>
            <a:r>
              <a:rPr lang="en-US" sz="2000" dirty="0" err="1" smtClean="0"/>
              <a:t>vec</a:t>
            </a:r>
            <a:r>
              <a:rPr lang="en-US" sz="2000" dirty="0" smtClean="0"/>
              <a:t>);  </a:t>
            </a:r>
          </a:p>
          <a:p>
            <a:pPr>
              <a:spcBef>
                <a:spcPts val="0"/>
              </a:spcBef>
              <a:buNone/>
            </a:pPr>
            <a:r>
              <a:rPr lang="en-US" sz="2000" b="1" dirty="0" smtClean="0"/>
              <a:t>if</a:t>
            </a:r>
            <a:r>
              <a:rPr lang="en-US" sz="2000" dirty="0" smtClean="0"/>
              <a:t>(</a:t>
            </a:r>
            <a:r>
              <a:rPr lang="en-US" sz="2000" dirty="0" err="1" smtClean="0"/>
              <a:t>vec.contains</a:t>
            </a:r>
            <a:r>
              <a:rPr lang="en-US" sz="2000" dirty="0" smtClean="0"/>
              <a:t>("Tiger"))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("Tiger is present at the index " +</a:t>
            </a:r>
            <a:r>
              <a:rPr lang="en-US" sz="2000" dirty="0" err="1" smtClean="0"/>
              <a:t>vec.indexOf</a:t>
            </a:r>
            <a:r>
              <a:rPr lang="en-US" sz="2000" dirty="0" smtClean="0"/>
              <a:t>("Tiger"));  </a:t>
            </a:r>
          </a:p>
          <a:p>
            <a:pPr>
              <a:spcBef>
                <a:spcPts val="0"/>
              </a:spcBef>
              <a:buNone/>
            </a:pPr>
            <a:r>
              <a:rPr lang="en-US" sz="2000" dirty="0" smtClean="0"/>
              <a:t>            }  </a:t>
            </a:r>
          </a:p>
          <a:p>
            <a:pPr>
              <a:spcBef>
                <a:spcPts val="0"/>
              </a:spcBef>
              <a:buNone/>
            </a:pPr>
            <a:r>
              <a:rPr lang="en-US" sz="2000" dirty="0" smtClean="0"/>
              <a:t>            </a:t>
            </a:r>
            <a:r>
              <a:rPr lang="en-US" sz="2000" b="1" dirty="0" smtClean="0"/>
              <a:t>else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("Tiger is not present in the list.");  </a:t>
            </a:r>
          </a:p>
          <a:p>
            <a:pPr>
              <a:spcBef>
                <a:spcPts val="0"/>
              </a:spcBef>
              <a:buNone/>
            </a:pPr>
            <a:r>
              <a:rPr lang="en-US" sz="2000" dirty="0" smtClean="0"/>
              <a:t>            }  </a:t>
            </a:r>
          </a:p>
          <a:p>
            <a:pPr>
              <a:spcBef>
                <a:spcPts val="0"/>
              </a:spcBef>
              <a:buNone/>
            </a:pPr>
            <a:r>
              <a:rPr lang="en-US" sz="2000" dirty="0" smtClean="0"/>
              <a:t>            //Get the first element  </a:t>
            </a:r>
          </a:p>
          <a:p>
            <a:pPr>
              <a:spcBef>
                <a:spcPts val="0"/>
              </a:spcBef>
              <a:buNone/>
            </a:pPr>
            <a:r>
              <a:rPr lang="en-US" sz="2000" dirty="0" smtClean="0"/>
              <a:t>          </a:t>
            </a:r>
            <a:r>
              <a:rPr lang="en-US" sz="2000" dirty="0" err="1" smtClean="0"/>
              <a:t>System.out.println</a:t>
            </a:r>
            <a:r>
              <a:rPr lang="en-US" sz="2000" dirty="0" smtClean="0"/>
              <a:t>("The first animal of the vector is = "+</a:t>
            </a:r>
            <a:r>
              <a:rPr lang="en-US" sz="2000" dirty="0" err="1" smtClean="0"/>
              <a:t>vec.firstElement</a:t>
            </a:r>
            <a:r>
              <a:rPr lang="en-US" sz="2000" dirty="0" smtClean="0"/>
              <a:t>());   </a:t>
            </a:r>
          </a:p>
          <a:p>
            <a:pPr>
              <a:spcBef>
                <a:spcPts val="0"/>
              </a:spcBef>
              <a:buNone/>
            </a:pPr>
            <a:r>
              <a:rPr lang="en-US" sz="2000" dirty="0" smtClean="0"/>
              <a:t>          //Get the last element  </a:t>
            </a:r>
          </a:p>
          <a:p>
            <a:pPr>
              <a:spcBef>
                <a:spcPts val="0"/>
              </a:spcBef>
              <a:buNone/>
            </a:pPr>
            <a:r>
              <a:rPr lang="en-US" sz="2000" dirty="0" smtClean="0"/>
              <a:t>  </a:t>
            </a:r>
            <a:r>
              <a:rPr lang="en-US" sz="2000" dirty="0" err="1" smtClean="0"/>
              <a:t>in.removeElementAt</a:t>
            </a:r>
            <a:r>
              <a:rPr lang="en-US" sz="2000" dirty="0" smtClean="0"/>
              <a:t>(5);        </a:t>
            </a:r>
          </a:p>
          <a:p>
            <a:pPr>
              <a:spcBef>
                <a:spcPts val="0"/>
              </a:spcBef>
              <a:buNone/>
            </a:pPr>
            <a:r>
              <a:rPr lang="en-US" sz="2000" dirty="0" smtClean="0"/>
              <a:t>        //Checking vector and displays the element  </a:t>
            </a:r>
          </a:p>
          <a:p>
            <a:pPr>
              <a:spcBef>
                <a:spcPts val="0"/>
              </a:spcBef>
              <a:buNone/>
            </a:pPr>
            <a:r>
              <a:rPr lang="en-US" sz="2000" dirty="0" smtClean="0"/>
              <a:t>        </a:t>
            </a:r>
            <a:r>
              <a:rPr lang="en-US" sz="2000" dirty="0" err="1" smtClean="0"/>
              <a:t>System.out.println</a:t>
            </a:r>
            <a:r>
              <a:rPr lang="en-US" sz="2000" dirty="0" smtClean="0"/>
              <a:t>("Vector element after removal: " +in);  </a:t>
            </a:r>
          </a:p>
          <a:p>
            <a:pPr>
              <a:spcBef>
                <a:spcPts val="0"/>
              </a:spcBef>
              <a:buNone/>
            </a:pPr>
            <a:r>
              <a:rPr lang="en-US" sz="2000" dirty="0" smtClean="0"/>
              <a:t>        //Get the </a:t>
            </a:r>
            <a:r>
              <a:rPr lang="en-US" sz="2000" dirty="0" err="1" smtClean="0"/>
              <a:t>hashcode</a:t>
            </a:r>
            <a:r>
              <a:rPr lang="en-US" sz="2000" dirty="0" smtClean="0"/>
              <a:t> for this vector  </a:t>
            </a:r>
          </a:p>
          <a:p>
            <a:pPr>
              <a:spcBef>
                <a:spcPts val="0"/>
              </a:spcBef>
              <a:buNone/>
            </a:pPr>
            <a:r>
              <a:rPr lang="en-US" sz="2000" dirty="0" smtClean="0"/>
              <a:t>        </a:t>
            </a:r>
            <a:r>
              <a:rPr lang="en-US" sz="2000" dirty="0" err="1" smtClean="0"/>
              <a:t>System.out.println</a:t>
            </a:r>
            <a:r>
              <a:rPr lang="en-US" sz="2000" dirty="0" smtClean="0"/>
              <a:t>("Hash code of this vector = "+</a:t>
            </a:r>
            <a:r>
              <a:rPr lang="en-US" sz="2000" dirty="0" err="1" smtClean="0"/>
              <a:t>in.hashCode</a:t>
            </a:r>
            <a:r>
              <a:rPr lang="en-US" sz="2000" dirty="0" smtClean="0"/>
              <a:t>());  </a:t>
            </a:r>
          </a:p>
          <a:p>
            <a:pPr>
              <a:spcBef>
                <a:spcPts val="0"/>
              </a:spcBef>
              <a:buNone/>
            </a:pPr>
            <a:r>
              <a:rPr lang="en-US" sz="2000" dirty="0" smtClean="0"/>
              <a:t>        //Get the element at specified index  </a:t>
            </a:r>
          </a:p>
          <a:p>
            <a:pPr>
              <a:spcBef>
                <a:spcPts val="0"/>
              </a:spcBef>
              <a:buNone/>
            </a:pPr>
            <a:r>
              <a:rPr lang="en-US" sz="2000" dirty="0" smtClean="0"/>
              <a:t>        </a:t>
            </a:r>
            <a:r>
              <a:rPr lang="en-US" sz="2000" dirty="0" err="1" smtClean="0"/>
              <a:t>System.out.println</a:t>
            </a:r>
            <a:r>
              <a:rPr lang="en-US" sz="2000" dirty="0" smtClean="0"/>
              <a:t>("Element at index 1 is = "+</a:t>
            </a:r>
            <a:r>
              <a:rPr lang="en-US" sz="2000" dirty="0" err="1" smtClean="0"/>
              <a:t>in.get</a:t>
            </a:r>
            <a:r>
              <a:rPr lang="en-US" sz="2000" dirty="0" smtClean="0"/>
              <a:t>(1));  </a:t>
            </a:r>
          </a:p>
          <a:p>
            <a:pPr>
              <a:spcBef>
                <a:spcPts val="0"/>
              </a:spcBef>
            </a:pPr>
            <a:endParaRPr lang="en-US" sz="2000" dirty="0" smtClean="0"/>
          </a:p>
          <a:p>
            <a:pPr>
              <a:spcBef>
                <a:spcPts val="0"/>
              </a:spcBef>
              <a:buNone/>
            </a:pPr>
            <a:r>
              <a:rPr lang="en-US" sz="2000" dirty="0" smtClean="0"/>
              <a:t>       }  </a:t>
            </a:r>
          </a:p>
          <a:p>
            <a:pPr>
              <a:spcBef>
                <a:spcPts val="0"/>
              </a:spcBef>
              <a:buNone/>
            </a:pPr>
            <a:r>
              <a:rPr lang="en-US" sz="2000" dirty="0" smtClean="0"/>
              <a:t>}  </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normAutofit fontScale="90000"/>
          </a:bodyPr>
          <a:lstStyle/>
          <a:p>
            <a:r>
              <a:rPr lang="en-US" b="1" dirty="0" smtClean="0"/>
              <a:t>Generic Method</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sp>
        <p:nvSpPr>
          <p:cNvPr id="3" name="Content Placeholder 2"/>
          <p:cNvSpPr>
            <a:spLocks noGrp="1"/>
          </p:cNvSpPr>
          <p:nvPr>
            <p:ph sz="quarter" idx="1"/>
          </p:nvPr>
        </p:nvSpPr>
        <p:spPr>
          <a:xfrm>
            <a:off x="838200" y="1000108"/>
            <a:ext cx="10515600" cy="5176855"/>
          </a:xfrm>
        </p:spPr>
        <p:txBody>
          <a:bodyPr>
            <a:normAutofit fontScale="77500" lnSpcReduction="20000"/>
          </a:bodyPr>
          <a:lstStyle/>
          <a:p>
            <a:r>
              <a:rPr lang="en-GB" dirty="0" smtClean="0"/>
              <a:t>Like the generic class, we can create a generic method that can accept any type of arguments. Here, the scope of arguments is limited to the method where it is declared. It allows static as well as non-static methods.</a:t>
            </a:r>
          </a:p>
          <a:p>
            <a:r>
              <a:rPr lang="en-GB" dirty="0" smtClean="0"/>
              <a:t>Let's see a simple example of java generic method to print array elements. We are using here </a:t>
            </a:r>
            <a:r>
              <a:rPr lang="en-GB" b="1" dirty="0" smtClean="0"/>
              <a:t>E</a:t>
            </a:r>
            <a:r>
              <a:rPr lang="en-GB" dirty="0" smtClean="0"/>
              <a:t> to denote the element.</a:t>
            </a:r>
          </a:p>
          <a:p>
            <a:pPr marL="0" indent="0">
              <a:buNone/>
            </a:pPr>
            <a:endParaRPr lang="en-GB" dirty="0" smtClean="0"/>
          </a:p>
          <a:p>
            <a:pPr>
              <a:spcBef>
                <a:spcPts val="0"/>
              </a:spcBef>
              <a:buNone/>
            </a:pPr>
            <a:r>
              <a:rPr lang="en-US" sz="2000" b="1" dirty="0" smtClean="0"/>
              <a:t>public</a:t>
            </a:r>
            <a:r>
              <a:rPr lang="en-US" sz="2000" dirty="0" smtClean="0"/>
              <a:t> </a:t>
            </a:r>
            <a:r>
              <a:rPr lang="en-US" sz="2000" b="1" dirty="0" smtClean="0"/>
              <a:t>class</a:t>
            </a:r>
            <a:r>
              <a:rPr lang="en-US" sz="2000" dirty="0" smtClean="0"/>
              <a:t> TestGenerics4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solidFill>
                  <a:srgbClr val="FF0000"/>
                </a:solidFill>
              </a:rPr>
              <a:t> &lt; E &gt;</a:t>
            </a:r>
            <a:r>
              <a:rPr lang="en-US" sz="2000" dirty="0" smtClean="0"/>
              <a:t> </a:t>
            </a:r>
            <a:r>
              <a:rPr lang="en-US" sz="2000" b="1" dirty="0" smtClean="0"/>
              <a:t>void</a:t>
            </a:r>
            <a:r>
              <a:rPr lang="en-US" sz="2000" dirty="0" smtClean="0"/>
              <a:t> </a:t>
            </a:r>
            <a:r>
              <a:rPr lang="en-US" sz="2000" dirty="0" err="1" smtClean="0">
                <a:solidFill>
                  <a:srgbClr val="FF0000"/>
                </a:solidFill>
              </a:rPr>
              <a:t>printArray</a:t>
            </a:r>
            <a:r>
              <a:rPr lang="en-US" sz="2000" dirty="0" smtClean="0">
                <a:solidFill>
                  <a:srgbClr val="FF0000"/>
                </a:solidFill>
              </a:rPr>
              <a:t>(E[ ] elements)</a:t>
            </a:r>
            <a:r>
              <a:rPr lang="en-US" sz="2000" dirty="0" smtClean="0"/>
              <a:t> {  </a:t>
            </a:r>
          </a:p>
          <a:p>
            <a:pPr>
              <a:spcBef>
                <a:spcPts val="0"/>
              </a:spcBef>
              <a:buNone/>
            </a:pPr>
            <a:r>
              <a:rPr lang="en-US" sz="2000" dirty="0" smtClean="0"/>
              <a:t>        </a:t>
            </a:r>
            <a:r>
              <a:rPr lang="en-US" sz="2000" b="1" dirty="0" smtClean="0"/>
              <a:t>for</a:t>
            </a:r>
            <a:r>
              <a:rPr lang="en-US" sz="2000" dirty="0" smtClean="0"/>
              <a:t> ( E element : elements){          </a:t>
            </a:r>
          </a:p>
          <a:p>
            <a:pPr>
              <a:spcBef>
                <a:spcPts val="0"/>
              </a:spcBef>
              <a:buNone/>
            </a:pPr>
            <a:r>
              <a:rPr lang="en-US" sz="2000" dirty="0" smtClean="0"/>
              <a:t>            </a:t>
            </a:r>
            <a:r>
              <a:rPr lang="en-US" sz="2000" dirty="0" err="1" smtClean="0"/>
              <a:t>System.out.println</a:t>
            </a:r>
            <a:r>
              <a:rPr lang="en-US" sz="2000" dirty="0" smtClean="0"/>
              <a:t>(element );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 String </a:t>
            </a:r>
            <a:r>
              <a:rPr lang="en-US" sz="2000" dirty="0" err="1" smtClean="0"/>
              <a:t>args</a:t>
            </a:r>
            <a:r>
              <a:rPr lang="en-US" sz="2000" dirty="0" smtClean="0"/>
              <a:t>[ ] ) {  </a:t>
            </a:r>
          </a:p>
          <a:p>
            <a:pPr>
              <a:spcBef>
                <a:spcPts val="0"/>
              </a:spcBef>
              <a:buNone/>
            </a:pPr>
            <a:r>
              <a:rPr lang="en-US" sz="2000" dirty="0" smtClean="0"/>
              <a:t>        </a:t>
            </a:r>
            <a:r>
              <a:rPr lang="en-US" sz="2000" dirty="0" smtClean="0">
                <a:solidFill>
                  <a:srgbClr val="FF0000"/>
                </a:solidFill>
              </a:rPr>
              <a:t>Integer[ ]</a:t>
            </a:r>
            <a:r>
              <a:rPr lang="en-US" sz="2000" dirty="0" smtClean="0"/>
              <a:t> </a:t>
            </a:r>
            <a:r>
              <a:rPr lang="en-US" sz="2000" dirty="0" err="1" smtClean="0"/>
              <a:t>intArray</a:t>
            </a:r>
            <a:r>
              <a:rPr lang="en-US" sz="2000" dirty="0" smtClean="0"/>
              <a:t> = { 10, 20, 30, 40, 50 };  </a:t>
            </a:r>
          </a:p>
          <a:p>
            <a:pPr>
              <a:spcBef>
                <a:spcPts val="0"/>
              </a:spcBef>
              <a:buNone/>
            </a:pPr>
            <a:r>
              <a:rPr lang="en-US" sz="2000" dirty="0" smtClean="0"/>
              <a:t>        </a:t>
            </a:r>
            <a:r>
              <a:rPr lang="en-US" sz="2000" dirty="0" smtClean="0">
                <a:solidFill>
                  <a:srgbClr val="FF0000"/>
                </a:solidFill>
              </a:rPr>
              <a:t>Character[ ]</a:t>
            </a:r>
            <a:r>
              <a:rPr lang="en-US" sz="2000" dirty="0" smtClean="0"/>
              <a:t> </a:t>
            </a:r>
            <a:r>
              <a:rPr lang="en-US" sz="2000" dirty="0" err="1" smtClean="0"/>
              <a:t>charArray</a:t>
            </a:r>
            <a:r>
              <a:rPr lang="en-US" sz="2000" dirty="0" smtClean="0"/>
              <a:t> = { 'J', 'A', 'V', 'A', 'T','P','O','I','N','T' };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 "Printing Integer Array" );  </a:t>
            </a:r>
          </a:p>
          <a:p>
            <a:pPr>
              <a:spcBef>
                <a:spcPts val="0"/>
              </a:spcBef>
              <a:buNone/>
            </a:pPr>
            <a:r>
              <a:rPr lang="en-US" sz="2000" dirty="0" smtClean="0"/>
              <a:t>        </a:t>
            </a:r>
            <a:r>
              <a:rPr lang="en-US" sz="2000" dirty="0" err="1" smtClean="0"/>
              <a:t>printArray</a:t>
            </a:r>
            <a:r>
              <a:rPr lang="en-US" sz="2000" dirty="0" smtClean="0"/>
              <a:t>( </a:t>
            </a:r>
            <a:r>
              <a:rPr lang="en-US" sz="2000" dirty="0" err="1" smtClean="0">
                <a:solidFill>
                  <a:srgbClr val="FF0000"/>
                </a:solidFill>
              </a:rPr>
              <a:t>intArray</a:t>
            </a:r>
            <a:r>
              <a:rPr lang="en-US" sz="2000" dirty="0" smtClean="0"/>
              <a:t> );   </a:t>
            </a:r>
          </a:p>
          <a:p>
            <a:pPr>
              <a:spcBef>
                <a:spcPts val="0"/>
              </a:spcBef>
              <a:buNone/>
            </a:pPr>
            <a:r>
              <a:rPr lang="en-US" sz="2000" dirty="0" smtClean="0"/>
              <a:t>       </a:t>
            </a:r>
            <a:r>
              <a:rPr lang="en-US" sz="2000" dirty="0" err="1" smtClean="0"/>
              <a:t>System.out.println</a:t>
            </a:r>
            <a:r>
              <a:rPr lang="en-US" sz="2000" dirty="0" smtClean="0"/>
              <a:t>( "Printing Character Array" );  </a:t>
            </a:r>
          </a:p>
          <a:p>
            <a:pPr>
              <a:spcBef>
                <a:spcPts val="0"/>
              </a:spcBef>
              <a:buNone/>
            </a:pPr>
            <a:r>
              <a:rPr lang="en-US" sz="2000" dirty="0" smtClean="0"/>
              <a:t>        </a:t>
            </a:r>
            <a:r>
              <a:rPr lang="en-US" sz="2000" dirty="0" err="1" smtClean="0"/>
              <a:t>printArray</a:t>
            </a:r>
            <a:r>
              <a:rPr lang="en-US" sz="2000" dirty="0" smtClean="0"/>
              <a:t>( </a:t>
            </a:r>
            <a:r>
              <a:rPr lang="en-US" sz="2000" dirty="0" err="1" smtClean="0">
                <a:solidFill>
                  <a:srgbClr val="FF0000"/>
                </a:solidFill>
              </a:rPr>
              <a:t>charArray</a:t>
            </a: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110</a:t>
            </a:fld>
            <a:endParaRPr lang="en-US" altLang="en-US"/>
          </a:p>
        </p:txBody>
      </p:sp>
      <p:sp>
        <p:nvSpPr>
          <p:cNvPr id="3" name="Content Placeholder 2"/>
          <p:cNvSpPr>
            <a:spLocks noGrp="1"/>
          </p:cNvSpPr>
          <p:nvPr>
            <p:ph sz="quarter" idx="1"/>
          </p:nvPr>
        </p:nvSpPr>
        <p:spPr/>
        <p:txBody>
          <a:bodyPr>
            <a:normAutofit lnSpcReduction="10000"/>
          </a:bodyPr>
          <a:lstStyle/>
          <a:p>
            <a:r>
              <a:rPr lang="en-GB" dirty="0" smtClean="0"/>
              <a:t>The </a:t>
            </a:r>
            <a:r>
              <a:rPr lang="en-GB" b="1" dirty="0" smtClean="0"/>
              <a:t>stack</a:t>
            </a:r>
            <a:r>
              <a:rPr lang="en-GB" dirty="0" smtClean="0"/>
              <a:t> is a linear data structure that is used to store the collection of objects. It is based on </a:t>
            </a:r>
            <a:r>
              <a:rPr lang="en-GB" b="1" dirty="0" smtClean="0"/>
              <a:t>Last-In-First-Out</a:t>
            </a:r>
            <a:r>
              <a:rPr lang="en-GB" dirty="0" smtClean="0"/>
              <a:t> (LIFO). </a:t>
            </a:r>
            <a:r>
              <a:rPr lang="en-GB" dirty="0" smtClean="0">
                <a:hlinkClick r:id="rId2"/>
              </a:rPr>
              <a:t>Java collection</a:t>
            </a:r>
            <a:r>
              <a:rPr lang="en-GB" dirty="0" smtClean="0"/>
              <a:t> framework provides many interfaces and classes to store the collection of objects. One of them is the </a:t>
            </a:r>
            <a:r>
              <a:rPr lang="en-GB" b="1" dirty="0" smtClean="0"/>
              <a:t>Stack class</a:t>
            </a:r>
            <a:r>
              <a:rPr lang="en-GB" dirty="0" smtClean="0"/>
              <a:t> that provides different operations such as push, pop, search, etc.</a:t>
            </a:r>
          </a:p>
          <a:p>
            <a:r>
              <a:rPr lang="en-GB" dirty="0" smtClean="0"/>
              <a:t>In this section, we will discuss the </a:t>
            </a:r>
            <a:r>
              <a:rPr lang="en-GB" b="1" dirty="0" smtClean="0"/>
              <a:t>Java Stack class</a:t>
            </a:r>
            <a:r>
              <a:rPr lang="en-GB" dirty="0" smtClean="0"/>
              <a:t>, its </a:t>
            </a:r>
            <a:r>
              <a:rPr lang="en-GB" b="1" dirty="0" smtClean="0"/>
              <a:t>methods,</a:t>
            </a:r>
            <a:r>
              <a:rPr lang="en-GB" dirty="0" smtClean="0"/>
              <a:t> and </a:t>
            </a:r>
            <a:r>
              <a:rPr lang="en-GB" b="1" dirty="0" smtClean="0"/>
              <a:t>implement</a:t>
            </a:r>
            <a:r>
              <a:rPr lang="en-GB" dirty="0" smtClean="0"/>
              <a:t> the stack data structure in a </a:t>
            </a:r>
            <a:r>
              <a:rPr lang="en-GB" dirty="0" smtClean="0">
                <a:hlinkClick r:id="rId3"/>
              </a:rPr>
              <a:t>Java program</a:t>
            </a:r>
            <a:r>
              <a:rPr lang="en-GB" dirty="0" smtClean="0"/>
              <a:t>. But before moving to the Java Stack class have a quick view of how the stack works.</a:t>
            </a:r>
          </a:p>
          <a:p>
            <a:r>
              <a:rPr lang="en-GB" dirty="0" smtClean="0"/>
              <a:t>The stack data structure has the two most important operations that are </a:t>
            </a:r>
            <a:r>
              <a:rPr lang="en-GB" b="1" dirty="0" smtClean="0"/>
              <a:t>push</a:t>
            </a:r>
            <a:r>
              <a:rPr lang="en-GB" dirty="0" smtClean="0"/>
              <a:t> and </a:t>
            </a:r>
            <a:r>
              <a:rPr lang="en-GB" b="1" dirty="0" smtClean="0"/>
              <a:t>pop</a:t>
            </a:r>
            <a:r>
              <a:rPr lang="en-GB" dirty="0" smtClean="0"/>
              <a:t>. The push operation inserts an element into the stack and pop operation removes an element from the top of the stack.</a:t>
            </a:r>
          </a:p>
          <a:p>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111</a:t>
            </a:fld>
            <a:endParaRPr lang="en-US" altLang="en-US"/>
          </a:p>
        </p:txBody>
      </p:sp>
      <p:sp>
        <p:nvSpPr>
          <p:cNvPr id="3" name="Content Placeholder 2"/>
          <p:cNvSpPr>
            <a:spLocks noGrp="1"/>
          </p:cNvSpPr>
          <p:nvPr>
            <p:ph sz="quarter" idx="1"/>
          </p:nvPr>
        </p:nvSpPr>
        <p:spPr/>
        <p:txBody>
          <a:bodyPr>
            <a:normAutofit fontScale="55000" lnSpcReduction="20000"/>
          </a:bodyPr>
          <a:lstStyle/>
          <a:p>
            <a:pPr>
              <a:spcBef>
                <a:spcPts val="0"/>
              </a:spcBef>
              <a:buNone/>
            </a:pPr>
            <a:r>
              <a:rPr lang="en-US" sz="2000" b="1" dirty="0" smtClean="0"/>
              <a:t>import</a:t>
            </a:r>
            <a:r>
              <a:rPr lang="en-US" sz="2000" dirty="0" smtClean="0"/>
              <a:t> </a:t>
            </a:r>
            <a:r>
              <a:rPr lang="en-US" sz="2000" dirty="0" err="1" smtClean="0"/>
              <a:t>java.util.Stack</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StackEmptyMethodExample</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p>
          <a:p>
            <a:pPr>
              <a:spcBef>
                <a:spcPts val="0"/>
              </a:spcBef>
              <a:buNone/>
            </a:pPr>
            <a:r>
              <a:rPr lang="en-US" sz="2000" dirty="0" smtClean="0"/>
              <a:t>//creating an instance of Stack class  </a:t>
            </a:r>
          </a:p>
          <a:p>
            <a:pPr>
              <a:spcBef>
                <a:spcPts val="0"/>
              </a:spcBef>
              <a:buNone/>
            </a:pPr>
            <a:r>
              <a:rPr lang="en-US" sz="2000" dirty="0" smtClean="0"/>
              <a:t>Stack&lt;Integer&gt; </a:t>
            </a:r>
            <a:r>
              <a:rPr lang="en-US" sz="2000" dirty="0" err="1" smtClean="0"/>
              <a:t>stk</a:t>
            </a:r>
            <a:r>
              <a:rPr lang="en-US" sz="2000" dirty="0" smtClean="0"/>
              <a:t>= </a:t>
            </a:r>
            <a:r>
              <a:rPr lang="en-US" sz="2000" b="1" dirty="0" smtClean="0"/>
              <a:t>new</a:t>
            </a:r>
            <a:r>
              <a:rPr lang="en-US" sz="2000" dirty="0" smtClean="0"/>
              <a:t> Stack&lt;&gt;();  </a:t>
            </a:r>
          </a:p>
          <a:p>
            <a:pPr>
              <a:spcBef>
                <a:spcPts val="0"/>
              </a:spcBef>
              <a:buNone/>
            </a:pPr>
            <a:r>
              <a:rPr lang="en-US" sz="2000" dirty="0" smtClean="0"/>
              <a:t>// checking stack is empty or not  </a:t>
            </a:r>
          </a:p>
          <a:p>
            <a:pPr>
              <a:spcBef>
                <a:spcPts val="0"/>
              </a:spcBef>
              <a:buNone/>
            </a:pPr>
            <a:r>
              <a:rPr lang="en-US" sz="2000" b="1" dirty="0" err="1" smtClean="0"/>
              <a:t>boolean</a:t>
            </a:r>
            <a:r>
              <a:rPr lang="en-US" sz="2000" dirty="0" smtClean="0"/>
              <a:t> result = </a:t>
            </a:r>
            <a:r>
              <a:rPr lang="en-US" sz="2000" dirty="0" err="1" smtClean="0"/>
              <a:t>stk.empty</a:t>
            </a:r>
            <a:r>
              <a:rPr lang="en-US" sz="2000" dirty="0" smtClean="0"/>
              <a:t>();  </a:t>
            </a:r>
          </a:p>
          <a:p>
            <a:pPr>
              <a:spcBef>
                <a:spcPts val="0"/>
              </a:spcBef>
              <a:buNone/>
            </a:pPr>
            <a:r>
              <a:rPr lang="en-US" sz="2000" dirty="0" err="1" smtClean="0"/>
              <a:t>System.out.println</a:t>
            </a:r>
            <a:r>
              <a:rPr lang="en-US" sz="2000" dirty="0" smtClean="0"/>
              <a:t>("Is the stack empty? " + result);  </a:t>
            </a:r>
          </a:p>
          <a:p>
            <a:pPr>
              <a:spcBef>
                <a:spcPts val="0"/>
              </a:spcBef>
              <a:buNone/>
            </a:pPr>
            <a:r>
              <a:rPr lang="en-US" sz="2000" dirty="0" smtClean="0"/>
              <a:t>// pushing elements into stack  </a:t>
            </a:r>
          </a:p>
          <a:p>
            <a:pPr>
              <a:spcBef>
                <a:spcPts val="0"/>
              </a:spcBef>
              <a:buNone/>
            </a:pPr>
            <a:r>
              <a:rPr lang="en-US" sz="2000" dirty="0" err="1" smtClean="0"/>
              <a:t>stk.push</a:t>
            </a:r>
            <a:r>
              <a:rPr lang="en-US" sz="2000" dirty="0" smtClean="0"/>
              <a:t>(78);  </a:t>
            </a:r>
          </a:p>
          <a:p>
            <a:pPr>
              <a:spcBef>
                <a:spcPts val="0"/>
              </a:spcBef>
              <a:buNone/>
            </a:pPr>
            <a:r>
              <a:rPr lang="en-US" sz="2000" dirty="0" err="1" smtClean="0"/>
              <a:t>stk.push</a:t>
            </a:r>
            <a:r>
              <a:rPr lang="en-US" sz="2000" dirty="0" smtClean="0"/>
              <a:t>(113);  </a:t>
            </a:r>
          </a:p>
          <a:p>
            <a:pPr>
              <a:spcBef>
                <a:spcPts val="0"/>
              </a:spcBef>
              <a:buNone/>
            </a:pPr>
            <a:r>
              <a:rPr lang="en-US" sz="2000" dirty="0" err="1" smtClean="0"/>
              <a:t>stk.push</a:t>
            </a:r>
            <a:r>
              <a:rPr lang="en-US" sz="2000" dirty="0" smtClean="0"/>
              <a:t>(90);  </a:t>
            </a:r>
          </a:p>
          <a:p>
            <a:pPr>
              <a:spcBef>
                <a:spcPts val="0"/>
              </a:spcBef>
              <a:buNone/>
            </a:pPr>
            <a:r>
              <a:rPr lang="en-US" sz="2000" dirty="0" err="1" smtClean="0"/>
              <a:t>stk.push</a:t>
            </a:r>
            <a:r>
              <a:rPr lang="en-US" sz="2000" dirty="0" smtClean="0"/>
              <a:t>(120);  </a:t>
            </a:r>
          </a:p>
          <a:p>
            <a:pPr>
              <a:spcBef>
                <a:spcPts val="0"/>
              </a:spcBef>
              <a:buNone/>
            </a:pPr>
            <a:r>
              <a:rPr lang="en-US" sz="2000" dirty="0" smtClean="0"/>
              <a:t>//prints elements of the stack  </a:t>
            </a:r>
          </a:p>
          <a:p>
            <a:pPr>
              <a:spcBef>
                <a:spcPts val="0"/>
              </a:spcBef>
              <a:buNone/>
            </a:pPr>
            <a:r>
              <a:rPr lang="en-US" sz="2000" dirty="0" err="1" smtClean="0"/>
              <a:t>System.out.println</a:t>
            </a:r>
            <a:r>
              <a:rPr lang="en-US" sz="2000" dirty="0" smtClean="0"/>
              <a:t>("Elements in Stack: " + </a:t>
            </a:r>
            <a:r>
              <a:rPr lang="en-US" sz="2000" dirty="0" err="1" smtClean="0"/>
              <a:t>stk</a:t>
            </a:r>
            <a:r>
              <a:rPr lang="en-US" sz="2000" dirty="0" smtClean="0"/>
              <a:t>);  </a:t>
            </a:r>
          </a:p>
          <a:p>
            <a:pPr>
              <a:spcBef>
                <a:spcPts val="0"/>
              </a:spcBef>
              <a:buNone/>
            </a:pPr>
            <a:r>
              <a:rPr lang="en-US" sz="2000" dirty="0" smtClean="0"/>
              <a:t>result = </a:t>
            </a:r>
            <a:r>
              <a:rPr lang="en-US" sz="2000" dirty="0" err="1" smtClean="0"/>
              <a:t>stk.empty</a:t>
            </a:r>
            <a:r>
              <a:rPr lang="en-US" sz="2000" dirty="0" smtClean="0"/>
              <a:t>();  </a:t>
            </a:r>
          </a:p>
          <a:p>
            <a:pPr>
              <a:spcBef>
                <a:spcPts val="0"/>
              </a:spcBef>
              <a:buNone/>
            </a:pPr>
            <a:r>
              <a:rPr lang="en-US" sz="2000" dirty="0" err="1" smtClean="0"/>
              <a:t>System.out.println</a:t>
            </a:r>
            <a:r>
              <a:rPr lang="en-US" sz="2000" dirty="0" smtClean="0"/>
              <a:t>("Is the stack empty? " + result);</a:t>
            </a:r>
          </a:p>
          <a:p>
            <a:pPr>
              <a:spcBef>
                <a:spcPts val="0"/>
              </a:spcBef>
              <a:buNone/>
            </a:pPr>
            <a:r>
              <a:rPr lang="en-US" sz="2000" dirty="0" err="1" smtClean="0"/>
              <a:t>Iterator</a:t>
            </a:r>
            <a:r>
              <a:rPr lang="en-US" sz="2000" dirty="0" smtClean="0"/>
              <a:t> </a:t>
            </a:r>
            <a:r>
              <a:rPr lang="en-US" sz="2000" dirty="0" err="1" smtClean="0"/>
              <a:t>iterator</a:t>
            </a:r>
            <a:r>
              <a:rPr lang="en-US" sz="2000" dirty="0" smtClean="0"/>
              <a:t> = </a:t>
            </a:r>
            <a:r>
              <a:rPr lang="en-US" sz="2000" dirty="0" err="1" smtClean="0"/>
              <a:t>stk.iterator</a:t>
            </a:r>
            <a:r>
              <a:rPr lang="en-US" sz="2000" dirty="0" smtClean="0"/>
              <a:t>();  </a:t>
            </a:r>
          </a:p>
          <a:p>
            <a:pPr>
              <a:spcBef>
                <a:spcPts val="0"/>
              </a:spcBef>
              <a:buNone/>
            </a:pPr>
            <a:r>
              <a:rPr lang="en-US" sz="2000" b="1" dirty="0" smtClean="0"/>
              <a:t>while</a:t>
            </a:r>
            <a:r>
              <a:rPr lang="en-US" sz="2000" dirty="0" smtClean="0"/>
              <a:t>(</a:t>
            </a:r>
            <a:r>
              <a:rPr lang="en-US" sz="2000" dirty="0" err="1" smtClean="0"/>
              <a:t>iterator.hasNext</a:t>
            </a:r>
            <a:r>
              <a:rPr lang="en-US" sz="2000" dirty="0" smtClean="0"/>
              <a:t>())  </a:t>
            </a:r>
          </a:p>
          <a:p>
            <a:pPr>
              <a:spcBef>
                <a:spcPts val="0"/>
              </a:spcBef>
              <a:buNone/>
            </a:pPr>
            <a:r>
              <a:rPr lang="en-US" sz="2000" dirty="0" smtClean="0"/>
              <a:t>{  </a:t>
            </a:r>
          </a:p>
          <a:p>
            <a:pPr>
              <a:spcBef>
                <a:spcPts val="0"/>
              </a:spcBef>
              <a:buNone/>
            </a:pPr>
            <a:r>
              <a:rPr lang="en-US" sz="2000" dirty="0" smtClean="0"/>
              <a:t>Object values = </a:t>
            </a:r>
            <a:r>
              <a:rPr lang="en-US" sz="2000" dirty="0" err="1" smtClean="0"/>
              <a:t>iterator.next</a:t>
            </a:r>
            <a:r>
              <a:rPr lang="en-US" sz="2000" dirty="0" smtClean="0"/>
              <a:t>();  </a:t>
            </a:r>
          </a:p>
          <a:p>
            <a:pPr>
              <a:spcBef>
                <a:spcPts val="0"/>
              </a:spcBef>
              <a:buNone/>
            </a:pPr>
            <a:r>
              <a:rPr lang="en-US" sz="2000" dirty="0" err="1" smtClean="0"/>
              <a:t>System.out.println</a:t>
            </a:r>
            <a:r>
              <a:rPr lang="en-US" sz="2000" dirty="0" smtClean="0"/>
              <a:t>(values);   </a:t>
            </a:r>
          </a:p>
          <a:p>
            <a:pPr>
              <a:spcBef>
                <a:spcPts val="0"/>
              </a:spcBef>
              <a:buNone/>
            </a:pPr>
            <a:r>
              <a:rPr lang="en-US" sz="2000" dirty="0" smtClean="0"/>
              <a:t>}     </a:t>
            </a:r>
          </a:p>
          <a:p>
            <a:pPr>
              <a:spcBef>
                <a:spcPts val="0"/>
              </a:spcBef>
              <a:buNone/>
            </a:pPr>
            <a:r>
              <a:rPr lang="en-US" sz="2000" dirty="0" smtClean="0"/>
              <a:t>  </a:t>
            </a:r>
            <a:r>
              <a:rPr lang="en-US" sz="2000" dirty="0" err="1" smtClean="0"/>
              <a:t>stk.forEach</a:t>
            </a:r>
            <a:r>
              <a:rPr lang="en-US" sz="2000" dirty="0" smtClean="0"/>
              <a:t>(n -&gt;  </a:t>
            </a:r>
          </a:p>
          <a:p>
            <a:pPr>
              <a:spcBef>
                <a:spcPts val="0"/>
              </a:spcBef>
              <a:buNone/>
            </a:pPr>
            <a:r>
              <a:rPr lang="en-US" sz="2000" dirty="0" smtClean="0"/>
              <a:t>{  </a:t>
            </a:r>
          </a:p>
          <a:p>
            <a:pPr>
              <a:spcBef>
                <a:spcPts val="0"/>
              </a:spcBef>
              <a:buNone/>
            </a:pPr>
            <a:r>
              <a:rPr lang="en-US" sz="2000" dirty="0" err="1" smtClean="0"/>
              <a:t>System.out.println</a:t>
            </a:r>
            <a:r>
              <a:rPr lang="en-US" sz="2000" dirty="0" smtClean="0"/>
              <a:t>(n);  </a:t>
            </a:r>
          </a:p>
          <a:p>
            <a:pPr>
              <a:spcBef>
                <a:spcPts val="0"/>
              </a:spcBef>
              <a:buNone/>
            </a:pPr>
            <a:r>
              <a:rPr lang="en-US" sz="2000" dirty="0" smtClean="0"/>
              <a:t>});  </a:t>
            </a:r>
          </a:p>
          <a:p>
            <a:pPr>
              <a:spcBef>
                <a:spcPts val="0"/>
              </a:spcBef>
              <a:buNone/>
            </a:pPr>
            <a:endParaRPr lang="en-US" sz="2000" dirty="0" smtClean="0"/>
          </a:p>
          <a:p>
            <a:pPr>
              <a:spcBef>
                <a:spcPts val="0"/>
              </a:spcBef>
              <a:buNone/>
            </a:pPr>
            <a:r>
              <a:rPr lang="en-US" sz="2000" dirty="0" smtClean="0"/>
              <a:t>}  </a:t>
            </a:r>
          </a:p>
          <a:p>
            <a:pPr>
              <a:spcBef>
                <a:spcPts val="0"/>
              </a:spcBef>
              <a:buNone/>
            </a:pPr>
            <a:r>
              <a:rPr lang="en-US" sz="2000" dirty="0" smtClean="0"/>
              <a:t>}  </a:t>
            </a:r>
          </a:p>
          <a:p>
            <a:pPr>
              <a:buNone/>
            </a:pP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849297"/>
          </a:xfrm>
        </p:spPr>
        <p:txBody>
          <a:bodyPr/>
          <a:lstStyle/>
          <a:p>
            <a:pPr algn="ctr"/>
            <a:r>
              <a:rPr lang="en-GB" dirty="0" smtClean="0"/>
              <a:t>Annotations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112</a:t>
            </a:fld>
            <a:endParaRPr lang="en-US" altLang="en-US"/>
          </a:p>
        </p:txBody>
      </p:sp>
      <p:sp>
        <p:nvSpPr>
          <p:cNvPr id="5" name="Content Placeholder 4"/>
          <p:cNvSpPr>
            <a:spLocks noGrp="1"/>
          </p:cNvSpPr>
          <p:nvPr>
            <p:ph sz="quarter" idx="1"/>
          </p:nvPr>
        </p:nvSpPr>
        <p:spPr>
          <a:xfrm>
            <a:off x="838200" y="1285860"/>
            <a:ext cx="10515600" cy="4500595"/>
          </a:xfrm>
        </p:spPr>
        <p:txBody>
          <a:bodyPr/>
          <a:lstStyle/>
          <a:p>
            <a:r>
              <a:rPr lang="en-GB" sz="1800" b="1" dirty="0" smtClean="0"/>
              <a:t> </a:t>
            </a:r>
            <a:r>
              <a:rPr lang="en-GB" sz="1800" dirty="0" smtClean="0"/>
              <a:t>Java </a:t>
            </a:r>
            <a:r>
              <a:rPr lang="en-GB" sz="1800" b="1" dirty="0" smtClean="0">
                <a:solidFill>
                  <a:srgbClr val="FF0000"/>
                </a:solidFill>
              </a:rPr>
              <a:t>Annotation</a:t>
            </a:r>
            <a:r>
              <a:rPr lang="en-GB" sz="1800" dirty="0" smtClean="0"/>
              <a:t> is a tag that represents the </a:t>
            </a:r>
            <a:r>
              <a:rPr lang="en-GB" sz="1800" i="1" dirty="0" smtClean="0"/>
              <a:t>metadata</a:t>
            </a:r>
            <a:r>
              <a:rPr lang="en-GB" sz="1800" dirty="0" smtClean="0"/>
              <a:t> i.e. attached with class, interface, methods or fields to indicate some additional information which can be used by java compiler and JVM.</a:t>
            </a:r>
          </a:p>
          <a:p>
            <a:r>
              <a:rPr lang="en-GB" sz="1800" dirty="0" smtClean="0"/>
              <a:t>Annotations in Java are used to provide additional information, so it is an alternative option for XML and Java marker interfaces.</a:t>
            </a:r>
          </a:p>
        </p:txBody>
      </p:sp>
    </p:spTree>
    <p:extLst>
      <p:ext uri="{BB962C8B-B14F-4D97-AF65-F5344CB8AC3E}">
        <p14:creationId xmlns:p14="http://schemas.microsoft.com/office/powerpoint/2010/main" val="6252286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Built-In Java Annotations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113</a:t>
            </a:fld>
            <a:endParaRPr lang="en-US" altLang="en-US"/>
          </a:p>
        </p:txBody>
      </p:sp>
      <p:sp>
        <p:nvSpPr>
          <p:cNvPr id="3" name="Content Placeholder 2"/>
          <p:cNvSpPr>
            <a:spLocks noGrp="1"/>
          </p:cNvSpPr>
          <p:nvPr>
            <p:ph sz="quarter" idx="1"/>
          </p:nvPr>
        </p:nvSpPr>
        <p:spPr>
          <a:xfrm>
            <a:off x="838200" y="1142984"/>
            <a:ext cx="10515600" cy="5033979"/>
          </a:xfrm>
        </p:spPr>
        <p:txBody>
          <a:bodyPr/>
          <a:lstStyle/>
          <a:p>
            <a:r>
              <a:rPr lang="en-GB" sz="2000" dirty="0" smtClean="0"/>
              <a:t> </a:t>
            </a:r>
            <a:r>
              <a:rPr lang="en-GB" dirty="0" smtClean="0"/>
              <a:t>Built-In Java Annotations used in Java code</a:t>
            </a:r>
          </a:p>
          <a:p>
            <a:pPr>
              <a:buNone/>
            </a:pPr>
            <a:r>
              <a:rPr lang="en-GB" dirty="0" smtClean="0"/>
              <a:t>@Override</a:t>
            </a:r>
          </a:p>
          <a:p>
            <a:pPr>
              <a:buNone/>
            </a:pPr>
            <a:r>
              <a:rPr lang="en-GB" dirty="0" smtClean="0"/>
              <a:t>@</a:t>
            </a:r>
            <a:r>
              <a:rPr lang="en-GB" dirty="0" err="1" smtClean="0"/>
              <a:t>SuppressWarnings</a:t>
            </a:r>
            <a:endParaRPr lang="en-GB" dirty="0" smtClean="0"/>
          </a:p>
          <a:p>
            <a:pPr>
              <a:buNone/>
            </a:pPr>
            <a:r>
              <a:rPr lang="en-GB" dirty="0" smtClean="0"/>
              <a:t>@Deprecated</a:t>
            </a:r>
          </a:p>
          <a:p>
            <a:r>
              <a:rPr lang="en-GB" dirty="0" smtClean="0"/>
              <a:t>Built-In Java Annotations used in other annotations</a:t>
            </a:r>
          </a:p>
          <a:p>
            <a:pPr>
              <a:buNone/>
            </a:pPr>
            <a:r>
              <a:rPr lang="en-GB" dirty="0" smtClean="0"/>
              <a:t>@Target</a:t>
            </a:r>
          </a:p>
          <a:p>
            <a:pPr>
              <a:buNone/>
            </a:pPr>
            <a:r>
              <a:rPr lang="en-GB" dirty="0" smtClean="0"/>
              <a:t>@Retention</a:t>
            </a:r>
          </a:p>
          <a:p>
            <a:pPr>
              <a:buNone/>
            </a:pPr>
            <a:r>
              <a:rPr lang="en-GB" dirty="0" smtClean="0"/>
              <a:t>@Inherited</a:t>
            </a:r>
          </a:p>
          <a:p>
            <a:pPr>
              <a:buNone/>
            </a:pPr>
            <a:r>
              <a:rPr lang="en-GB" dirty="0" smtClean="0"/>
              <a:t>@Documented</a:t>
            </a:r>
          </a:p>
          <a:p>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@Override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114</a:t>
            </a:fld>
            <a:endParaRPr lang="en-US" altLang="en-US"/>
          </a:p>
        </p:txBody>
      </p:sp>
      <p:sp>
        <p:nvSpPr>
          <p:cNvPr id="3" name="Content Placeholder 2"/>
          <p:cNvSpPr>
            <a:spLocks noGrp="1"/>
          </p:cNvSpPr>
          <p:nvPr>
            <p:ph sz="quarter" idx="1"/>
          </p:nvPr>
        </p:nvSpPr>
        <p:spPr>
          <a:xfrm>
            <a:off x="738150" y="1071546"/>
            <a:ext cx="10515600" cy="5033979"/>
          </a:xfrm>
        </p:spPr>
        <p:txBody>
          <a:bodyPr>
            <a:normAutofit fontScale="85000" lnSpcReduction="20000"/>
          </a:bodyPr>
          <a:lstStyle/>
          <a:p>
            <a:r>
              <a:rPr lang="en-GB" sz="2000" dirty="0" smtClean="0"/>
              <a:t>@Override annotation assures that the subclass method is overriding the parent class method. If it is not so, compile time error occurs.</a:t>
            </a:r>
          </a:p>
          <a:p>
            <a:r>
              <a:rPr lang="en-GB" sz="2000" dirty="0" smtClean="0"/>
              <a:t>Sometimes, we does the silly mistake such as spelling mistakes etc. So, it is better to mark @Override annotation that provides </a:t>
            </a:r>
            <a:r>
              <a:rPr lang="en-GB" sz="2000" dirty="0" err="1" smtClean="0"/>
              <a:t>assurity</a:t>
            </a:r>
            <a:r>
              <a:rPr lang="en-GB" sz="2000" dirty="0" smtClean="0"/>
              <a:t> that method is overridden.</a:t>
            </a:r>
          </a:p>
          <a:p>
            <a:pPr>
              <a:buNone/>
            </a:pPr>
            <a:r>
              <a:rPr lang="en-US" sz="2000" b="1" dirty="0" smtClean="0"/>
              <a:t>class</a:t>
            </a:r>
            <a:r>
              <a:rPr lang="en-US" sz="2000" dirty="0" smtClean="0"/>
              <a:t> Animal{  </a:t>
            </a:r>
          </a:p>
          <a:p>
            <a:pPr>
              <a:buNone/>
            </a:pPr>
            <a:r>
              <a:rPr lang="en-US" sz="2000" b="1" dirty="0" smtClean="0"/>
              <a:t>      void</a:t>
            </a:r>
            <a:r>
              <a:rPr lang="en-US" sz="2000" dirty="0" smtClean="0"/>
              <a:t> </a:t>
            </a:r>
            <a:r>
              <a:rPr lang="en-US" sz="2000" dirty="0" err="1" smtClean="0"/>
              <a:t>eatSomething</a:t>
            </a:r>
            <a:r>
              <a:rPr lang="en-US" sz="2000" dirty="0" smtClean="0"/>
              <a:t>(){</a:t>
            </a:r>
            <a:r>
              <a:rPr lang="en-US" sz="2000" dirty="0" err="1" smtClean="0"/>
              <a:t>System.out.println</a:t>
            </a:r>
            <a:r>
              <a:rPr lang="en-US" sz="2000" dirty="0" smtClean="0"/>
              <a:t>("eating something");}  </a:t>
            </a:r>
          </a:p>
          <a:p>
            <a:pPr>
              <a:buNone/>
            </a:pPr>
            <a:r>
              <a:rPr lang="en-US" sz="2000" dirty="0" smtClean="0"/>
              <a:t>}  </a:t>
            </a:r>
          </a:p>
          <a:p>
            <a:pPr>
              <a:buNone/>
            </a:pPr>
            <a:r>
              <a:rPr lang="en-US" sz="2000" dirty="0" smtClean="0"/>
              <a:t> </a:t>
            </a:r>
            <a:r>
              <a:rPr lang="en-US" sz="2000" b="1" dirty="0" smtClean="0"/>
              <a:t>class</a:t>
            </a:r>
            <a:r>
              <a:rPr lang="en-US" sz="2000" dirty="0" smtClean="0"/>
              <a:t> Dog </a:t>
            </a:r>
            <a:r>
              <a:rPr lang="en-US" sz="2000" b="1" dirty="0" smtClean="0"/>
              <a:t>extends</a:t>
            </a:r>
            <a:r>
              <a:rPr lang="en-US" sz="2000" dirty="0" smtClean="0"/>
              <a:t> Animal{  </a:t>
            </a:r>
          </a:p>
          <a:p>
            <a:pPr>
              <a:buNone/>
            </a:pPr>
            <a:r>
              <a:rPr lang="en-US" sz="2000" dirty="0" smtClean="0"/>
              <a:t>    @Override  </a:t>
            </a:r>
          </a:p>
          <a:p>
            <a:pPr>
              <a:buNone/>
            </a:pPr>
            <a:r>
              <a:rPr lang="en-US" sz="2000" b="1" dirty="0" smtClean="0"/>
              <a:t>    void</a:t>
            </a:r>
            <a:r>
              <a:rPr lang="en-US" sz="2000" dirty="0" smtClean="0"/>
              <a:t> </a:t>
            </a:r>
            <a:r>
              <a:rPr lang="en-US" sz="2000" dirty="0" err="1" smtClean="0"/>
              <a:t>eatsomething</a:t>
            </a:r>
            <a:r>
              <a:rPr lang="en-US" sz="2000" dirty="0" smtClean="0"/>
              <a:t>(){</a:t>
            </a:r>
            <a:r>
              <a:rPr lang="en-US" sz="2000" dirty="0" err="1" smtClean="0"/>
              <a:t>System.out.println</a:t>
            </a:r>
            <a:r>
              <a:rPr lang="en-US" sz="2000" dirty="0" smtClean="0"/>
              <a:t>("eating foods");}//should be </a:t>
            </a:r>
            <a:r>
              <a:rPr lang="en-US" sz="2000" dirty="0" err="1" smtClean="0"/>
              <a:t>eatSomething</a:t>
            </a:r>
            <a:r>
              <a:rPr lang="en-US" sz="2000" dirty="0" smtClean="0"/>
              <a:t>  </a:t>
            </a:r>
          </a:p>
          <a:p>
            <a:pPr>
              <a:buNone/>
            </a:pPr>
            <a:r>
              <a:rPr lang="en-US" sz="2000" dirty="0" smtClean="0"/>
              <a:t>}  </a:t>
            </a:r>
          </a:p>
          <a:p>
            <a:pPr>
              <a:buNone/>
            </a:pPr>
            <a:r>
              <a:rPr lang="en-US" sz="2000" dirty="0" smtClean="0"/>
              <a:t>  cl</a:t>
            </a:r>
            <a:r>
              <a:rPr lang="en-US" sz="2000" b="1" dirty="0" smtClean="0"/>
              <a:t>ass</a:t>
            </a:r>
            <a:r>
              <a:rPr lang="en-US" sz="2000" dirty="0" smtClean="0"/>
              <a:t> TestAnnotation1{  </a:t>
            </a:r>
          </a:p>
          <a:p>
            <a:pPr>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buNone/>
            </a:pPr>
            <a:r>
              <a:rPr lang="en-US" sz="2000" dirty="0" smtClean="0"/>
              <a:t>Animal a=</a:t>
            </a:r>
            <a:r>
              <a:rPr lang="en-US" sz="2000" b="1" dirty="0" smtClean="0"/>
              <a:t>new</a:t>
            </a:r>
            <a:r>
              <a:rPr lang="en-US" sz="2000" dirty="0" smtClean="0"/>
              <a:t> Dog();  </a:t>
            </a:r>
          </a:p>
          <a:p>
            <a:pPr>
              <a:buNone/>
            </a:pPr>
            <a:r>
              <a:rPr lang="en-US" sz="2000" dirty="0" err="1" smtClean="0"/>
              <a:t>a.eatSomething</a:t>
            </a:r>
            <a:r>
              <a:rPr lang="en-US" sz="2000" dirty="0" smtClean="0"/>
              <a:t>();  </a:t>
            </a:r>
          </a:p>
          <a:p>
            <a:pPr>
              <a:buNone/>
            </a:pPr>
            <a:r>
              <a:rPr lang="en-US" sz="2000" dirty="0" smtClean="0"/>
              <a:t>}</a:t>
            </a:r>
          </a:p>
          <a:p>
            <a:pPr>
              <a:buNone/>
            </a:pPr>
            <a:r>
              <a:rPr lang="en-US" sz="2000" dirty="0" smtClean="0"/>
              <a:t>}  </a:t>
            </a:r>
          </a:p>
          <a:p>
            <a:pPr>
              <a:buNone/>
            </a:pPr>
            <a:endParaRPr lang="en-GB" sz="2000" dirty="0"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a:t>
            </a:r>
            <a:r>
              <a:rPr lang="en-US" dirty="0" err="1" smtClean="0"/>
              <a:t>SuppressWarnings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115</a:t>
            </a:fld>
            <a:endParaRPr lang="en-US" altLang="en-US"/>
          </a:p>
        </p:txBody>
      </p:sp>
      <p:sp>
        <p:nvSpPr>
          <p:cNvPr id="3" name="Content Placeholder 2"/>
          <p:cNvSpPr>
            <a:spLocks noGrp="1"/>
          </p:cNvSpPr>
          <p:nvPr>
            <p:ph sz="quarter" idx="1"/>
          </p:nvPr>
        </p:nvSpPr>
        <p:spPr>
          <a:xfrm>
            <a:off x="838200" y="1142984"/>
            <a:ext cx="10515600" cy="5033979"/>
          </a:xfrm>
        </p:spPr>
        <p:txBody>
          <a:bodyPr>
            <a:normAutofit fontScale="92500" lnSpcReduction="20000"/>
          </a:bodyPr>
          <a:lstStyle/>
          <a:p>
            <a:r>
              <a:rPr lang="en-GB" dirty="0" smtClean="0"/>
              <a:t> @</a:t>
            </a:r>
            <a:r>
              <a:rPr lang="en-GB" dirty="0" err="1" smtClean="0"/>
              <a:t>SuppressWarnings</a:t>
            </a:r>
            <a:r>
              <a:rPr lang="en-GB" dirty="0" smtClean="0"/>
              <a:t> annotation: is used to suppress warnings issued by the compiler.</a:t>
            </a:r>
          </a:p>
          <a:p>
            <a:r>
              <a:rPr lang="en-GB" dirty="0" smtClean="0"/>
              <a:t>If you remove the @</a:t>
            </a:r>
            <a:r>
              <a:rPr lang="en-GB" dirty="0" err="1" smtClean="0"/>
              <a:t>SuppressWarnings</a:t>
            </a:r>
            <a:r>
              <a:rPr lang="en-GB" dirty="0" smtClean="0"/>
              <a:t>("unchecked") annotation, it will show warning at compile time because we are using non-generic collection.</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TestAnnotation2{  </a:t>
            </a:r>
          </a:p>
          <a:p>
            <a:pPr>
              <a:spcBef>
                <a:spcPts val="0"/>
              </a:spcBef>
              <a:buNone/>
            </a:pPr>
            <a:r>
              <a:rPr lang="en-US" sz="2000" dirty="0" smtClean="0"/>
              <a:t>@</a:t>
            </a:r>
            <a:r>
              <a:rPr lang="en-US" sz="2000" dirty="0" err="1" smtClean="0"/>
              <a:t>SuppressWarnings</a:t>
            </a:r>
            <a:r>
              <a:rPr lang="en-US" sz="2000" dirty="0" smtClean="0"/>
              <a:t>("unchecked")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err="1" smtClean="0"/>
              <a:t>ArrayList</a:t>
            </a:r>
            <a:r>
              <a:rPr lang="en-US" sz="2000" dirty="0" smtClean="0"/>
              <a:t> list=</a:t>
            </a:r>
            <a:r>
              <a:rPr lang="en-US" sz="2000" b="1" dirty="0" smtClean="0"/>
              <a:t>new</a:t>
            </a:r>
            <a:r>
              <a:rPr lang="en-US" sz="2000" dirty="0" smtClean="0"/>
              <a:t> </a:t>
            </a:r>
            <a:r>
              <a:rPr lang="en-US" sz="2000" dirty="0" err="1" smtClean="0"/>
              <a:t>ArrayList</a:t>
            </a:r>
            <a:r>
              <a:rPr lang="en-US" sz="2000" dirty="0" smtClean="0"/>
              <a:t>();  </a:t>
            </a:r>
          </a:p>
          <a:p>
            <a:pPr>
              <a:spcBef>
                <a:spcPts val="0"/>
              </a:spcBef>
              <a:buNone/>
            </a:pPr>
            <a:r>
              <a:rPr lang="en-US" sz="2000" dirty="0" err="1" smtClean="0"/>
              <a:t>list.add</a:t>
            </a:r>
            <a:r>
              <a:rPr lang="en-US" sz="2000" dirty="0" smtClean="0"/>
              <a:t>("</a:t>
            </a:r>
            <a:r>
              <a:rPr lang="en-US" sz="2000" dirty="0" err="1" smtClean="0"/>
              <a:t>sonoo</a:t>
            </a:r>
            <a:r>
              <a:rPr lang="en-US" sz="2000" dirty="0" smtClean="0"/>
              <a:t>");  </a:t>
            </a:r>
          </a:p>
          <a:p>
            <a:pPr>
              <a:spcBef>
                <a:spcPts val="0"/>
              </a:spcBef>
              <a:buNone/>
            </a:pPr>
            <a:r>
              <a:rPr lang="en-US" sz="2000" dirty="0" err="1" smtClean="0"/>
              <a:t>list.add</a:t>
            </a:r>
            <a:r>
              <a:rPr lang="en-US" sz="2000" dirty="0" smtClean="0"/>
              <a:t>("</a:t>
            </a:r>
            <a:r>
              <a:rPr lang="en-US" sz="2000" dirty="0" err="1" smtClean="0"/>
              <a:t>vimal</a:t>
            </a:r>
            <a:r>
              <a:rPr lang="en-US" sz="2000" dirty="0" smtClean="0"/>
              <a:t>");  </a:t>
            </a:r>
          </a:p>
          <a:p>
            <a:pPr>
              <a:spcBef>
                <a:spcPts val="0"/>
              </a:spcBef>
              <a:buNone/>
            </a:pPr>
            <a:r>
              <a:rPr lang="en-US" sz="2000" dirty="0" err="1" smtClean="0"/>
              <a:t>list.add</a:t>
            </a:r>
            <a:r>
              <a:rPr lang="en-US" sz="2000" dirty="0" smtClean="0"/>
              <a:t>("</a:t>
            </a:r>
            <a:r>
              <a:rPr lang="en-US" sz="2000" dirty="0" err="1" smtClean="0"/>
              <a:t>ratan</a:t>
            </a:r>
            <a:r>
              <a:rPr lang="en-US" sz="2000" dirty="0" smtClean="0"/>
              <a:t>");  </a:t>
            </a:r>
          </a:p>
          <a:p>
            <a:pPr>
              <a:spcBef>
                <a:spcPts val="0"/>
              </a:spcBef>
              <a:buNone/>
            </a:pPr>
            <a:r>
              <a:rPr lang="en-US" sz="2000" dirty="0" smtClean="0"/>
              <a:t>  </a:t>
            </a:r>
          </a:p>
          <a:p>
            <a:pPr>
              <a:spcBef>
                <a:spcPts val="0"/>
              </a:spcBef>
              <a:buNone/>
            </a:pPr>
            <a:r>
              <a:rPr lang="en-US" sz="2000" b="1" dirty="0" smtClean="0"/>
              <a:t>for</a:t>
            </a:r>
            <a:r>
              <a:rPr lang="en-US" sz="2000" dirty="0" smtClean="0"/>
              <a:t>(Object </a:t>
            </a:r>
            <a:r>
              <a:rPr lang="en-US" sz="2000" dirty="0" err="1" smtClean="0"/>
              <a:t>obj:list</a:t>
            </a:r>
            <a:r>
              <a:rPr lang="en-US" sz="2000" dirty="0" smtClean="0"/>
              <a:t>)  </a:t>
            </a:r>
          </a:p>
          <a:p>
            <a:pPr>
              <a:spcBef>
                <a:spcPts val="0"/>
              </a:spcBef>
              <a:buNone/>
            </a:pPr>
            <a:r>
              <a:rPr lang="en-US" sz="2000" dirty="0" err="1" smtClean="0"/>
              <a:t>System.out.println</a:t>
            </a:r>
            <a:r>
              <a:rPr lang="en-US" sz="2000" dirty="0" smtClean="0"/>
              <a:t>(</a:t>
            </a:r>
            <a:r>
              <a:rPr lang="en-US" sz="2000" dirty="0" err="1" smtClean="0"/>
              <a:t>obj</a:t>
            </a:r>
            <a:r>
              <a:rPr lang="en-US" sz="2000" dirty="0" smtClean="0"/>
              <a:t>);  </a:t>
            </a:r>
          </a:p>
          <a:p>
            <a:pPr>
              <a:spcBef>
                <a:spcPts val="0"/>
              </a:spcBef>
              <a:buNone/>
            </a:pPr>
            <a:r>
              <a:rPr lang="en-US" sz="2000" dirty="0" smtClean="0"/>
              <a:t>  </a:t>
            </a:r>
          </a:p>
          <a:p>
            <a:pPr>
              <a:spcBef>
                <a:spcPts val="0"/>
              </a:spcBef>
              <a:buNone/>
            </a:pPr>
            <a:r>
              <a:rPr lang="en-US" sz="2000" dirty="0" smtClean="0"/>
              <a:t>}</a:t>
            </a:r>
          </a:p>
          <a:p>
            <a:pPr>
              <a:spcBef>
                <a:spcPts val="0"/>
              </a:spcBef>
              <a:buNone/>
            </a:pPr>
            <a:r>
              <a:rPr lang="en-US" sz="2000" dirty="0" smtClean="0"/>
              <a:t>}  </a:t>
            </a:r>
          </a:p>
          <a:p>
            <a:pPr>
              <a:spcBef>
                <a:spcPts val="0"/>
              </a:spcBef>
            </a:pPr>
            <a:endParaRPr lang="en-US" sz="2000" dirty="0" smtClean="0"/>
          </a:p>
          <a:p>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normAutofit fontScale="90000"/>
          </a:bodyPr>
          <a:lstStyle/>
          <a:p>
            <a:r>
              <a:rPr lang="en-GB" dirty="0" smtClean="0"/>
              <a:t>  </a:t>
            </a:r>
            <a:r>
              <a:rPr lang="en-US" dirty="0" smtClean="0"/>
              <a:t/>
            </a:r>
            <a:br>
              <a:rPr lang="en-US" dirty="0" smtClean="0"/>
            </a:br>
            <a:r>
              <a:rPr lang="en-US" dirty="0" smtClean="0"/>
              <a:t>@Deprecated</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116</a:t>
            </a:fld>
            <a:endParaRPr lang="en-US" altLang="en-US"/>
          </a:p>
        </p:txBody>
      </p:sp>
      <p:sp>
        <p:nvSpPr>
          <p:cNvPr id="3" name="Content Placeholder 2"/>
          <p:cNvSpPr>
            <a:spLocks noGrp="1"/>
          </p:cNvSpPr>
          <p:nvPr>
            <p:ph sz="quarter" idx="1"/>
          </p:nvPr>
        </p:nvSpPr>
        <p:spPr>
          <a:xfrm>
            <a:off x="838200" y="1071546"/>
            <a:ext cx="10515600" cy="5105417"/>
          </a:xfrm>
        </p:spPr>
        <p:txBody>
          <a:bodyPr>
            <a:normAutofit lnSpcReduction="10000"/>
          </a:bodyPr>
          <a:lstStyle/>
          <a:p>
            <a:pPr>
              <a:buNone/>
            </a:pPr>
            <a:r>
              <a:rPr lang="en-GB" dirty="0" smtClean="0"/>
              <a:t>@Deprecated </a:t>
            </a:r>
            <a:r>
              <a:rPr lang="en-GB" dirty="0" err="1" smtClean="0"/>
              <a:t>annoation</a:t>
            </a:r>
            <a:r>
              <a:rPr lang="en-GB" dirty="0" smtClean="0"/>
              <a:t> marks that this method is deprecated so compiler prints warning. It informs user that it may be removed in the future versions. So, it is better not to use such methods.</a:t>
            </a:r>
          </a:p>
          <a:p>
            <a:pPr>
              <a:spcBef>
                <a:spcPts val="0"/>
              </a:spcBef>
              <a:buNone/>
            </a:pPr>
            <a:r>
              <a:rPr lang="en-US" sz="2000" b="1" dirty="0" smtClean="0"/>
              <a:t>class</a:t>
            </a:r>
            <a:r>
              <a:rPr lang="en-US" sz="2000" dirty="0" smtClean="0"/>
              <a:t> A{  </a:t>
            </a:r>
          </a:p>
          <a:p>
            <a:pPr>
              <a:spcBef>
                <a:spcPts val="0"/>
              </a:spcBef>
              <a:buNone/>
            </a:pPr>
            <a:r>
              <a:rPr lang="en-US" sz="2000" b="1" dirty="0" smtClean="0"/>
              <a:t>void</a:t>
            </a:r>
            <a:r>
              <a:rPr lang="en-US" sz="2000" dirty="0" smtClean="0"/>
              <a:t> m(){</a:t>
            </a:r>
            <a:r>
              <a:rPr lang="en-US" sz="2000" dirty="0" err="1" smtClean="0"/>
              <a:t>System.out.println</a:t>
            </a:r>
            <a:r>
              <a:rPr lang="en-US" sz="2000" dirty="0" smtClean="0"/>
              <a:t>("hello m");}    </a:t>
            </a:r>
          </a:p>
          <a:p>
            <a:pPr>
              <a:spcBef>
                <a:spcPts val="0"/>
              </a:spcBef>
              <a:buNone/>
            </a:pPr>
            <a:r>
              <a:rPr lang="en-US" sz="2000" dirty="0" smtClean="0"/>
              <a:t>@Deprecated  </a:t>
            </a:r>
          </a:p>
          <a:p>
            <a:pPr>
              <a:spcBef>
                <a:spcPts val="0"/>
              </a:spcBef>
              <a:buNone/>
            </a:pPr>
            <a:r>
              <a:rPr lang="en-US" sz="2000" b="1" dirty="0" smtClean="0"/>
              <a:t>void</a:t>
            </a:r>
            <a:r>
              <a:rPr lang="en-US" sz="2000" dirty="0" smtClean="0"/>
              <a:t> n(){</a:t>
            </a:r>
            <a:r>
              <a:rPr lang="en-US" sz="2000" dirty="0" err="1" smtClean="0"/>
              <a:t>System.out.println</a:t>
            </a:r>
            <a:r>
              <a:rPr lang="en-US" sz="2000" dirty="0" smtClean="0"/>
              <a:t>("hello n");}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class</a:t>
            </a:r>
            <a:r>
              <a:rPr lang="en-US" sz="2000" dirty="0" smtClean="0"/>
              <a:t> TestAnnotation3{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p>
          <a:p>
            <a:pPr>
              <a:spcBef>
                <a:spcPts val="0"/>
              </a:spcBef>
              <a:buNone/>
            </a:pPr>
            <a:r>
              <a:rPr lang="en-US" sz="2000" dirty="0" smtClean="0"/>
              <a:t>A </a:t>
            </a:r>
            <a:r>
              <a:rPr lang="en-US" sz="2000" dirty="0" err="1" smtClean="0"/>
              <a:t>a</a:t>
            </a:r>
            <a:r>
              <a:rPr lang="en-US" sz="2000" dirty="0" smtClean="0"/>
              <a:t>=</a:t>
            </a:r>
            <a:r>
              <a:rPr lang="en-US" sz="2000" b="1" dirty="0" smtClean="0"/>
              <a:t>new</a:t>
            </a:r>
            <a:r>
              <a:rPr lang="en-US" sz="2000" dirty="0" smtClean="0"/>
              <a:t> A();  </a:t>
            </a:r>
          </a:p>
          <a:p>
            <a:pPr>
              <a:spcBef>
                <a:spcPts val="0"/>
              </a:spcBef>
              <a:buNone/>
            </a:pPr>
            <a:r>
              <a:rPr lang="en-US" sz="2000" dirty="0" err="1" smtClean="0"/>
              <a:t>a.n</a:t>
            </a:r>
            <a:r>
              <a:rPr lang="en-US" sz="2000" dirty="0" smtClean="0"/>
              <a:t>();  </a:t>
            </a:r>
          </a:p>
          <a:p>
            <a:pPr>
              <a:spcBef>
                <a:spcPts val="0"/>
              </a:spcBef>
              <a:buNone/>
            </a:pPr>
            <a:r>
              <a:rPr lang="en-US" sz="2000" dirty="0" smtClean="0"/>
              <a:t>}</a:t>
            </a:r>
          </a:p>
          <a:p>
            <a:pPr>
              <a:spcBef>
                <a:spcPts val="0"/>
              </a:spcBef>
              <a:buNone/>
            </a:pPr>
            <a:r>
              <a:rPr lang="en-US" sz="2000" dirty="0" smtClean="0"/>
              <a:t>}  </a:t>
            </a:r>
          </a:p>
          <a:p>
            <a:pPr>
              <a:buNone/>
            </a:pPr>
            <a:endParaRPr lang="en-US" dirty="0" smtClean="0"/>
          </a:p>
          <a:p>
            <a:pPr>
              <a:buNone/>
            </a:pPr>
            <a:endParaRPr lang="en-GB" dirty="0" smtClean="0"/>
          </a:p>
          <a:p>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Java Custom Annotations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117</a:t>
            </a:fld>
            <a:endParaRPr lang="en-US" altLang="en-US"/>
          </a:p>
        </p:txBody>
      </p:sp>
      <p:sp>
        <p:nvSpPr>
          <p:cNvPr id="3" name="Content Placeholder 2"/>
          <p:cNvSpPr>
            <a:spLocks noGrp="1"/>
          </p:cNvSpPr>
          <p:nvPr>
            <p:ph sz="quarter" idx="1"/>
          </p:nvPr>
        </p:nvSpPr>
        <p:spPr>
          <a:xfrm>
            <a:off x="838200" y="1357298"/>
            <a:ext cx="10515600" cy="4819665"/>
          </a:xfrm>
        </p:spPr>
        <p:txBody>
          <a:bodyPr>
            <a:normAutofit fontScale="92500"/>
          </a:bodyPr>
          <a:lstStyle/>
          <a:p>
            <a:r>
              <a:rPr lang="en-GB" b="1" dirty="0" smtClean="0"/>
              <a:t>Java Custom annotations</a:t>
            </a:r>
            <a:r>
              <a:rPr lang="en-GB" dirty="0" smtClean="0"/>
              <a:t> or Java User-defined annotations are easy to create and use. The </a:t>
            </a:r>
            <a:r>
              <a:rPr lang="en-GB" i="1" dirty="0" smtClean="0"/>
              <a:t>@interface</a:t>
            </a:r>
            <a:r>
              <a:rPr lang="en-GB" dirty="0" smtClean="0"/>
              <a:t> element is used to declare an annotation. For example:</a:t>
            </a:r>
          </a:p>
          <a:p>
            <a:pPr>
              <a:buNone/>
            </a:pPr>
            <a:r>
              <a:rPr lang="en-GB" b="1" dirty="0" smtClean="0"/>
              <a:t>@interface</a:t>
            </a:r>
            <a:r>
              <a:rPr lang="en-GB" dirty="0" smtClean="0"/>
              <a:t> </a:t>
            </a:r>
            <a:r>
              <a:rPr lang="en-GB" dirty="0" err="1" smtClean="0"/>
              <a:t>MyAnnotation</a:t>
            </a:r>
            <a:r>
              <a:rPr lang="en-GB" dirty="0" smtClean="0"/>
              <a:t>{}  Here, </a:t>
            </a:r>
            <a:r>
              <a:rPr lang="en-GB" dirty="0" err="1" smtClean="0"/>
              <a:t>MyAnnotation</a:t>
            </a:r>
            <a:r>
              <a:rPr lang="en-GB" dirty="0" smtClean="0"/>
              <a:t> is the custom annotation name.</a:t>
            </a:r>
          </a:p>
          <a:p>
            <a:r>
              <a:rPr lang="en-GB" dirty="0" smtClean="0"/>
              <a:t>There are few points that should be remembered by the programmer.</a:t>
            </a:r>
          </a:p>
          <a:p>
            <a:pPr marL="514350" indent="-514350">
              <a:buFont typeface="+mj-lt"/>
              <a:buAutoNum type="arabicPeriod"/>
            </a:pPr>
            <a:r>
              <a:rPr lang="en-GB" dirty="0" smtClean="0"/>
              <a:t>Method should not have any throws clauses</a:t>
            </a:r>
          </a:p>
          <a:p>
            <a:pPr marL="514350" indent="-514350">
              <a:buFont typeface="+mj-lt"/>
              <a:buAutoNum type="arabicPeriod"/>
            </a:pPr>
            <a:r>
              <a:rPr lang="en-GB" dirty="0" smtClean="0"/>
              <a:t>Method should return one of the following: primitive data types, String, Class, </a:t>
            </a:r>
            <a:r>
              <a:rPr lang="en-GB" dirty="0" err="1" smtClean="0"/>
              <a:t>enum</a:t>
            </a:r>
            <a:r>
              <a:rPr lang="en-GB" dirty="0" smtClean="0"/>
              <a:t> or array of these data types.</a:t>
            </a:r>
          </a:p>
          <a:p>
            <a:pPr marL="514350" indent="-514350">
              <a:buFont typeface="+mj-lt"/>
              <a:buAutoNum type="arabicPeriod"/>
            </a:pPr>
            <a:r>
              <a:rPr lang="en-GB" dirty="0" smtClean="0"/>
              <a:t>Method should not have any parameter.</a:t>
            </a:r>
          </a:p>
          <a:p>
            <a:pPr marL="514350" indent="-514350">
              <a:buFont typeface="+mj-lt"/>
              <a:buAutoNum type="arabicPeriod"/>
            </a:pPr>
            <a:r>
              <a:rPr lang="en-GB" dirty="0" smtClean="0"/>
              <a:t>We should attach @ just before interface keyword to define annotation.</a:t>
            </a:r>
          </a:p>
          <a:p>
            <a:pPr marL="514350" indent="-514350">
              <a:buFont typeface="+mj-lt"/>
              <a:buAutoNum type="arabicPeriod"/>
            </a:pPr>
            <a:r>
              <a:rPr lang="en-GB" dirty="0" smtClean="0"/>
              <a:t>It may assign a default value to the method.</a:t>
            </a:r>
          </a:p>
          <a:p>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normAutofit fontScale="90000"/>
          </a:bodyPr>
          <a:lstStyle/>
          <a:p>
            <a:r>
              <a:rPr lang="en-GB" dirty="0" smtClean="0"/>
              <a:t/>
            </a:r>
            <a:br>
              <a:rPr lang="en-GB" dirty="0" smtClean="0"/>
            </a:br>
            <a:r>
              <a:rPr lang="en-GB" dirty="0" smtClean="0"/>
              <a:t>Types of Annotation</a:t>
            </a:r>
            <a:br>
              <a:rPr lang="en-GB" dirty="0" smtClean="0"/>
            </a:b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118</a:t>
            </a:fld>
            <a:endParaRPr lang="en-US" altLang="en-US"/>
          </a:p>
        </p:txBody>
      </p:sp>
      <p:pic>
        <p:nvPicPr>
          <p:cNvPr id="7" name="Content Placeholder 6" descr="Java Annotation Types"/>
          <p:cNvPicPr>
            <a:picLocks noGrp="1"/>
          </p:cNvPicPr>
          <p:nvPr>
            <p:ph sz="quarter" idx="1"/>
          </p:nvPr>
        </p:nvPicPr>
        <p:blipFill>
          <a:blip r:embed="rId2"/>
          <a:srcRect/>
          <a:stretch>
            <a:fillRect/>
          </a:stretch>
        </p:blipFill>
        <p:spPr bwMode="auto">
          <a:xfrm>
            <a:off x="2381224" y="1285861"/>
            <a:ext cx="5800751" cy="42060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normAutofit fontScale="90000"/>
          </a:bodyPr>
          <a:lstStyle/>
          <a:p>
            <a:r>
              <a:rPr lang="en-GB" dirty="0" smtClean="0"/>
              <a:t> </a:t>
            </a:r>
            <a:br>
              <a:rPr lang="en-GB" dirty="0" smtClean="0"/>
            </a:br>
            <a:r>
              <a:rPr lang="en-US" dirty="0" smtClean="0"/>
              <a:t>Marker Annotation</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119</a:t>
            </a:fld>
            <a:endParaRPr lang="en-US" altLang="en-US"/>
          </a:p>
        </p:txBody>
      </p:sp>
      <p:sp>
        <p:nvSpPr>
          <p:cNvPr id="3" name="Content Placeholder 2"/>
          <p:cNvSpPr>
            <a:spLocks noGrp="1"/>
          </p:cNvSpPr>
          <p:nvPr>
            <p:ph sz="quarter" idx="1"/>
          </p:nvPr>
        </p:nvSpPr>
        <p:spPr>
          <a:xfrm>
            <a:off x="838200" y="1285860"/>
            <a:ext cx="10515600" cy="4891103"/>
          </a:xfrm>
        </p:spPr>
        <p:txBody>
          <a:bodyPr/>
          <a:lstStyle/>
          <a:p>
            <a:r>
              <a:rPr lang="en-GB" dirty="0" smtClean="0"/>
              <a:t> An annotation that has no method, is called marker annotation. For example:</a:t>
            </a:r>
          </a:p>
          <a:p>
            <a:r>
              <a:rPr lang="en-US" b="1" dirty="0" smtClean="0"/>
              <a:t>@interface</a:t>
            </a:r>
            <a:r>
              <a:rPr lang="en-US" dirty="0" smtClean="0"/>
              <a:t> </a:t>
            </a:r>
            <a:r>
              <a:rPr lang="en-US" dirty="0" err="1" smtClean="0"/>
              <a:t>MyAnnotation</a:t>
            </a:r>
            <a:r>
              <a:rPr lang="en-US" dirty="0" smtClean="0"/>
              <a:t>{}  </a:t>
            </a:r>
          </a:p>
          <a:p>
            <a:r>
              <a:rPr lang="en-GB" dirty="0" smtClean="0"/>
              <a:t>The @Override and @Deprecated are marker annotations.</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normAutofit fontScale="90000"/>
          </a:bodyPr>
          <a:lstStyle/>
          <a:p>
            <a:r>
              <a:rPr lang="en-US" b="1" dirty="0" smtClean="0"/>
              <a:t>Wildcard in Java Generics</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sp>
        <p:nvSpPr>
          <p:cNvPr id="3" name="Content Placeholder 2"/>
          <p:cNvSpPr>
            <a:spLocks noGrp="1"/>
          </p:cNvSpPr>
          <p:nvPr>
            <p:ph sz="quarter" idx="1"/>
          </p:nvPr>
        </p:nvSpPr>
        <p:spPr>
          <a:xfrm>
            <a:off x="839416" y="764704"/>
            <a:ext cx="10515600" cy="5381220"/>
          </a:xfrm>
        </p:spPr>
        <p:txBody>
          <a:bodyPr>
            <a:noAutofit/>
          </a:bodyPr>
          <a:lstStyle/>
          <a:p>
            <a:r>
              <a:rPr lang="en-GB" sz="1600" dirty="0" smtClean="0"/>
              <a:t>The ? (question mark) symbol represents the wildcard element. It means any type. If we write &lt;? extends Number&gt;, it means any child class of Number, e.g., Integer, Float, and double. Now we can call the method of Number class through any child class object.</a:t>
            </a:r>
          </a:p>
          <a:p>
            <a:r>
              <a:rPr lang="en-GB" sz="1600" dirty="0" smtClean="0"/>
              <a:t>We can use a wildcard as a </a:t>
            </a:r>
            <a:r>
              <a:rPr lang="en-GB" sz="1600" b="1" dirty="0" smtClean="0"/>
              <a:t>type of a parameter, field, return type, or local variable. However, it is not allowed to use a wildcard as a type argument for a generic method invocation, a generic class instance creation, or a </a:t>
            </a:r>
            <a:r>
              <a:rPr lang="en-GB" sz="1600" b="1" dirty="0" err="1" smtClean="0"/>
              <a:t>supertype</a:t>
            </a:r>
            <a:r>
              <a:rPr lang="en-GB" sz="1600" dirty="0" smtClean="0"/>
              <a:t>.</a:t>
            </a:r>
          </a:p>
          <a:p>
            <a:pPr>
              <a:spcBef>
                <a:spcPts val="0"/>
              </a:spcBef>
              <a:buNone/>
            </a:pPr>
            <a:r>
              <a:rPr lang="en-US" sz="1100" b="1" dirty="0" smtClean="0"/>
              <a:t>import</a:t>
            </a:r>
            <a:r>
              <a:rPr lang="en-US" sz="1100" dirty="0" smtClean="0"/>
              <a:t> </a:t>
            </a:r>
            <a:r>
              <a:rPr lang="en-US" sz="1100" dirty="0" err="1" smtClean="0"/>
              <a:t>java.util</a:t>
            </a:r>
            <a:r>
              <a:rPr lang="en-US" sz="1100" dirty="0" smtClean="0"/>
              <a:t>.*;  </a:t>
            </a:r>
          </a:p>
          <a:p>
            <a:pPr>
              <a:spcBef>
                <a:spcPts val="0"/>
              </a:spcBef>
              <a:buNone/>
            </a:pPr>
            <a:r>
              <a:rPr lang="en-US" sz="1100" b="1" dirty="0" smtClean="0"/>
              <a:t>       abstract</a:t>
            </a:r>
            <a:r>
              <a:rPr lang="en-US" sz="1100" dirty="0"/>
              <a:t> </a:t>
            </a:r>
            <a:r>
              <a:rPr lang="en-US" sz="1100" b="1" dirty="0"/>
              <a:t>class</a:t>
            </a:r>
            <a:r>
              <a:rPr lang="en-US" sz="1100" dirty="0"/>
              <a:t> Shape{ </a:t>
            </a:r>
            <a:endParaRPr lang="en-US" sz="1100" dirty="0" smtClean="0"/>
          </a:p>
          <a:p>
            <a:pPr>
              <a:spcBef>
                <a:spcPts val="0"/>
              </a:spcBef>
              <a:buNone/>
            </a:pPr>
            <a:r>
              <a:rPr lang="en-US" sz="1100" b="1" dirty="0" smtClean="0"/>
              <a:t>abstract</a:t>
            </a:r>
            <a:r>
              <a:rPr lang="en-US" sz="1100" dirty="0" smtClean="0"/>
              <a:t> </a:t>
            </a:r>
            <a:r>
              <a:rPr lang="en-US" sz="1100" b="1" dirty="0" smtClean="0"/>
              <a:t>void</a:t>
            </a:r>
            <a:r>
              <a:rPr lang="en-US" sz="1100" dirty="0" smtClean="0"/>
              <a:t> draw();  </a:t>
            </a:r>
          </a:p>
          <a:p>
            <a:pPr>
              <a:spcBef>
                <a:spcPts val="0"/>
              </a:spcBef>
              <a:buNone/>
            </a:pPr>
            <a:r>
              <a:rPr lang="en-US" sz="1100" dirty="0" smtClean="0"/>
              <a:t>}  </a:t>
            </a:r>
          </a:p>
          <a:p>
            <a:pPr>
              <a:spcBef>
                <a:spcPts val="0"/>
              </a:spcBef>
              <a:buNone/>
            </a:pPr>
            <a:r>
              <a:rPr lang="en-US" sz="1100" dirty="0" smtClean="0"/>
              <a:t>  </a:t>
            </a:r>
          </a:p>
          <a:p>
            <a:pPr>
              <a:spcBef>
                <a:spcPts val="0"/>
              </a:spcBef>
              <a:buNone/>
            </a:pPr>
            <a:r>
              <a:rPr lang="en-US" sz="1100" b="1" dirty="0" smtClean="0"/>
              <a:t>class</a:t>
            </a:r>
            <a:r>
              <a:rPr lang="en-US" sz="1100" dirty="0" smtClean="0"/>
              <a:t> Rectangle </a:t>
            </a:r>
            <a:r>
              <a:rPr lang="en-US" sz="1100" b="1" dirty="0" smtClean="0"/>
              <a:t>extends</a:t>
            </a:r>
            <a:r>
              <a:rPr lang="en-US" sz="1100" dirty="0" smtClean="0"/>
              <a:t> Shape{  </a:t>
            </a:r>
          </a:p>
          <a:p>
            <a:pPr>
              <a:spcBef>
                <a:spcPts val="0"/>
              </a:spcBef>
              <a:buNone/>
            </a:pPr>
            <a:r>
              <a:rPr lang="en-US" sz="1100" b="1" dirty="0" smtClean="0"/>
              <a:t>        void</a:t>
            </a:r>
            <a:r>
              <a:rPr lang="en-US" sz="1100" dirty="0" smtClean="0"/>
              <a:t> draw(){</a:t>
            </a:r>
            <a:r>
              <a:rPr lang="en-US" sz="1100" dirty="0" err="1" smtClean="0"/>
              <a:t>System.out.println</a:t>
            </a:r>
            <a:r>
              <a:rPr lang="en-US" sz="1100" dirty="0" smtClean="0"/>
              <a:t>("drawing rectangle");}  </a:t>
            </a:r>
          </a:p>
          <a:p>
            <a:pPr>
              <a:spcBef>
                <a:spcPts val="0"/>
              </a:spcBef>
              <a:buNone/>
            </a:pPr>
            <a:r>
              <a:rPr lang="en-US" sz="1100" dirty="0" smtClean="0"/>
              <a:t>}  </a:t>
            </a:r>
          </a:p>
          <a:p>
            <a:pPr>
              <a:spcBef>
                <a:spcPts val="0"/>
              </a:spcBef>
              <a:buNone/>
            </a:pPr>
            <a:r>
              <a:rPr lang="en-US" sz="1100" b="1" dirty="0" smtClean="0"/>
              <a:t>class</a:t>
            </a:r>
            <a:r>
              <a:rPr lang="en-US" sz="1100" dirty="0" smtClean="0"/>
              <a:t> Circle </a:t>
            </a:r>
            <a:r>
              <a:rPr lang="en-US" sz="1100" b="1" dirty="0" smtClean="0"/>
              <a:t>extends</a:t>
            </a:r>
            <a:r>
              <a:rPr lang="en-US" sz="1100" dirty="0" smtClean="0"/>
              <a:t> Shape{  </a:t>
            </a:r>
          </a:p>
          <a:p>
            <a:pPr>
              <a:spcBef>
                <a:spcPts val="0"/>
              </a:spcBef>
              <a:buNone/>
            </a:pPr>
            <a:r>
              <a:rPr lang="en-US" sz="1100" b="1" dirty="0" smtClean="0"/>
              <a:t>          void</a:t>
            </a:r>
            <a:r>
              <a:rPr lang="en-US" sz="1100" dirty="0" smtClean="0"/>
              <a:t> draw(){</a:t>
            </a:r>
            <a:r>
              <a:rPr lang="en-US" sz="1100" dirty="0" err="1" smtClean="0"/>
              <a:t>System.out.println</a:t>
            </a:r>
            <a:r>
              <a:rPr lang="en-US" sz="1100" dirty="0" smtClean="0"/>
              <a:t>("drawing circle");}  </a:t>
            </a:r>
          </a:p>
          <a:p>
            <a:pPr>
              <a:spcBef>
                <a:spcPts val="0"/>
              </a:spcBef>
              <a:buNone/>
            </a:pPr>
            <a:r>
              <a:rPr lang="en-US" sz="1100" dirty="0" smtClean="0"/>
              <a:t>}  </a:t>
            </a:r>
          </a:p>
          <a:p>
            <a:pPr>
              <a:spcBef>
                <a:spcPts val="0"/>
              </a:spcBef>
              <a:buNone/>
            </a:pPr>
            <a:r>
              <a:rPr lang="en-US" sz="1100" b="1" dirty="0" smtClean="0"/>
              <a:t>class</a:t>
            </a:r>
            <a:r>
              <a:rPr lang="en-US" sz="1100" dirty="0" smtClean="0"/>
              <a:t> </a:t>
            </a:r>
            <a:r>
              <a:rPr lang="en-US" sz="1100" dirty="0" err="1" smtClean="0"/>
              <a:t>GenericTest</a:t>
            </a:r>
            <a:r>
              <a:rPr lang="en-US" sz="1100" dirty="0" smtClean="0"/>
              <a:t>{  </a:t>
            </a:r>
          </a:p>
          <a:p>
            <a:pPr>
              <a:spcBef>
                <a:spcPts val="0"/>
              </a:spcBef>
              <a:buNone/>
            </a:pPr>
            <a:r>
              <a:rPr lang="en-US" sz="1100" dirty="0" smtClean="0"/>
              <a:t>//creating a method that accepts only child class of Shape  </a:t>
            </a:r>
          </a:p>
          <a:p>
            <a:pPr>
              <a:spcBef>
                <a:spcPts val="0"/>
              </a:spcBef>
              <a:buNone/>
            </a:pPr>
            <a:r>
              <a:rPr lang="en-US" sz="1100" b="1" dirty="0" smtClean="0"/>
              <a:t>               public</a:t>
            </a:r>
            <a:r>
              <a:rPr lang="en-US" sz="1100" dirty="0" smtClean="0"/>
              <a:t> </a:t>
            </a:r>
            <a:r>
              <a:rPr lang="en-US" sz="1100" b="1" dirty="0" smtClean="0"/>
              <a:t>static</a:t>
            </a:r>
            <a:r>
              <a:rPr lang="en-US" sz="1100" dirty="0" smtClean="0"/>
              <a:t> </a:t>
            </a:r>
            <a:r>
              <a:rPr lang="en-US" sz="1100" b="1" dirty="0" smtClean="0"/>
              <a:t>void</a:t>
            </a:r>
            <a:r>
              <a:rPr lang="en-US" sz="1100" dirty="0" smtClean="0"/>
              <a:t> </a:t>
            </a:r>
            <a:r>
              <a:rPr lang="en-US" sz="1100" dirty="0" err="1" smtClean="0"/>
              <a:t>drawShapes</a:t>
            </a:r>
            <a:r>
              <a:rPr lang="en-US" sz="1100" dirty="0" smtClean="0"/>
              <a:t>(List&lt;? </a:t>
            </a:r>
            <a:r>
              <a:rPr lang="en-US" sz="1100" b="1" dirty="0" smtClean="0"/>
              <a:t>extends</a:t>
            </a:r>
            <a:r>
              <a:rPr lang="en-US" sz="1100" dirty="0" smtClean="0"/>
              <a:t> Shape&gt; lists){  </a:t>
            </a:r>
          </a:p>
          <a:p>
            <a:pPr>
              <a:spcBef>
                <a:spcPts val="0"/>
              </a:spcBef>
              <a:buNone/>
            </a:pPr>
            <a:r>
              <a:rPr lang="en-US" sz="1100" b="1" dirty="0" smtClean="0"/>
              <a:t>                       for</a:t>
            </a:r>
            <a:r>
              <a:rPr lang="en-US" sz="1100" dirty="0" smtClean="0"/>
              <a:t>(Shape s:lists){  </a:t>
            </a:r>
          </a:p>
          <a:p>
            <a:pPr>
              <a:spcBef>
                <a:spcPts val="0"/>
              </a:spcBef>
              <a:buNone/>
            </a:pPr>
            <a:r>
              <a:rPr lang="en-US" sz="1100" dirty="0" smtClean="0"/>
              <a:t>                                 </a:t>
            </a:r>
            <a:r>
              <a:rPr lang="en-US" sz="1100" dirty="0" err="1" smtClean="0"/>
              <a:t>s.draw</a:t>
            </a:r>
            <a:r>
              <a:rPr lang="en-US" sz="1100" dirty="0" smtClean="0"/>
              <a:t>();//calling method of Shape class by child class instance  </a:t>
            </a:r>
          </a:p>
          <a:p>
            <a:pPr>
              <a:spcBef>
                <a:spcPts val="0"/>
              </a:spcBef>
              <a:buNone/>
            </a:pPr>
            <a:r>
              <a:rPr lang="en-US" sz="1100" dirty="0" smtClean="0"/>
              <a:t>               }  </a:t>
            </a:r>
          </a:p>
          <a:p>
            <a:pPr>
              <a:spcBef>
                <a:spcPts val="0"/>
              </a:spcBef>
              <a:buNone/>
            </a:pPr>
            <a:r>
              <a:rPr lang="en-US" sz="1100" dirty="0" smtClean="0"/>
              <a:t>}  </a:t>
            </a:r>
          </a:p>
          <a:p>
            <a:pPr>
              <a:spcBef>
                <a:spcPts val="0"/>
              </a:spcBef>
              <a:buNone/>
            </a:pPr>
            <a:r>
              <a:rPr lang="en-US" sz="1100" b="1" dirty="0" smtClean="0"/>
              <a:t>public</a:t>
            </a:r>
            <a:r>
              <a:rPr lang="en-US" sz="1100" dirty="0" smtClean="0"/>
              <a:t> </a:t>
            </a:r>
            <a:r>
              <a:rPr lang="en-US" sz="1100" b="1" dirty="0" smtClean="0"/>
              <a:t>static</a:t>
            </a:r>
            <a:r>
              <a:rPr lang="en-US" sz="1100" dirty="0" smtClean="0"/>
              <a:t> </a:t>
            </a:r>
            <a:r>
              <a:rPr lang="en-US" sz="1100" b="1" dirty="0" smtClean="0"/>
              <a:t>void</a:t>
            </a:r>
            <a:r>
              <a:rPr lang="en-US" sz="1100" dirty="0" smtClean="0"/>
              <a:t> main(String </a:t>
            </a:r>
            <a:r>
              <a:rPr lang="en-US" sz="1100" dirty="0" err="1" smtClean="0"/>
              <a:t>args</a:t>
            </a:r>
            <a:r>
              <a:rPr lang="en-US" sz="1100" dirty="0" smtClean="0"/>
              <a:t>[]){  </a:t>
            </a:r>
          </a:p>
          <a:p>
            <a:pPr>
              <a:spcBef>
                <a:spcPts val="0"/>
              </a:spcBef>
              <a:buNone/>
            </a:pPr>
            <a:r>
              <a:rPr lang="en-US" sz="1100" dirty="0" smtClean="0"/>
              <a:t>        list1.add(</a:t>
            </a:r>
            <a:r>
              <a:rPr lang="en-US" sz="1100" b="1" dirty="0" err="1" smtClean="0"/>
              <a:t>new</a:t>
            </a:r>
            <a:r>
              <a:rPr lang="en-US" sz="1100" dirty="0" err="1" smtClean="0"/>
              <a:t>List</a:t>
            </a:r>
            <a:r>
              <a:rPr lang="en-US" sz="1100" dirty="0" smtClean="0"/>
              <a:t>&lt;Rectangle&gt; list1=</a:t>
            </a:r>
            <a:r>
              <a:rPr lang="en-US" sz="1100" b="1" dirty="0" smtClean="0"/>
              <a:t>new</a:t>
            </a:r>
            <a:r>
              <a:rPr lang="en-US" sz="1100" dirty="0" smtClean="0"/>
              <a:t> </a:t>
            </a:r>
            <a:r>
              <a:rPr lang="en-US" sz="1100" dirty="0" err="1" smtClean="0"/>
              <a:t>ArrayList</a:t>
            </a:r>
            <a:r>
              <a:rPr lang="en-US" sz="1100" dirty="0" smtClean="0"/>
              <a:t>&lt;Rectangle&gt;();  </a:t>
            </a:r>
          </a:p>
          <a:p>
            <a:pPr>
              <a:spcBef>
                <a:spcPts val="0"/>
              </a:spcBef>
              <a:buNone/>
            </a:pPr>
            <a:r>
              <a:rPr lang="en-US" sz="1100" dirty="0" smtClean="0"/>
              <a:t>        Rectangle());  </a:t>
            </a:r>
          </a:p>
          <a:p>
            <a:pPr>
              <a:spcBef>
                <a:spcPts val="0"/>
              </a:spcBef>
              <a:buNone/>
            </a:pPr>
            <a:r>
              <a:rPr lang="en-US" sz="1100" dirty="0" smtClean="0"/>
              <a:t>        List&lt;Circle&gt; list2=</a:t>
            </a:r>
            <a:r>
              <a:rPr lang="en-US" sz="1100" b="1" dirty="0" smtClean="0"/>
              <a:t>new</a:t>
            </a:r>
            <a:r>
              <a:rPr lang="en-US" sz="1100" dirty="0" smtClean="0"/>
              <a:t> </a:t>
            </a:r>
            <a:r>
              <a:rPr lang="en-US" sz="1100" dirty="0" err="1" smtClean="0"/>
              <a:t>ArrayList</a:t>
            </a:r>
            <a:r>
              <a:rPr lang="en-US" sz="1100" dirty="0" smtClean="0"/>
              <a:t>&lt;Circle&gt;();  </a:t>
            </a:r>
          </a:p>
          <a:p>
            <a:pPr>
              <a:spcBef>
                <a:spcPts val="0"/>
              </a:spcBef>
              <a:buNone/>
            </a:pPr>
            <a:r>
              <a:rPr lang="en-US" sz="1100" dirty="0" smtClean="0"/>
              <a:t>        list2.add(</a:t>
            </a:r>
            <a:r>
              <a:rPr lang="en-US" sz="1100" b="1" dirty="0" smtClean="0"/>
              <a:t>new</a:t>
            </a:r>
            <a:r>
              <a:rPr lang="en-US" sz="1100" dirty="0" smtClean="0"/>
              <a:t> Circle());  </a:t>
            </a:r>
          </a:p>
          <a:p>
            <a:pPr>
              <a:spcBef>
                <a:spcPts val="0"/>
              </a:spcBef>
              <a:buNone/>
            </a:pPr>
            <a:r>
              <a:rPr lang="en-US" sz="1100" dirty="0" smtClean="0"/>
              <a:t>        list2.add(</a:t>
            </a:r>
            <a:r>
              <a:rPr lang="en-US" sz="1100" b="1" dirty="0" smtClean="0"/>
              <a:t>new</a:t>
            </a:r>
            <a:r>
              <a:rPr lang="en-US" sz="1100" dirty="0" smtClean="0"/>
              <a:t> Circle());  </a:t>
            </a:r>
          </a:p>
          <a:p>
            <a:pPr>
              <a:spcBef>
                <a:spcPts val="0"/>
              </a:spcBef>
              <a:buNone/>
            </a:pPr>
            <a:r>
              <a:rPr lang="en-US" sz="1100" dirty="0" smtClean="0"/>
              <a:t>       </a:t>
            </a:r>
            <a:r>
              <a:rPr lang="en-US" sz="1100" dirty="0" err="1" smtClean="0"/>
              <a:t>drawShapes</a:t>
            </a:r>
            <a:r>
              <a:rPr lang="en-US" sz="1100" dirty="0" smtClean="0"/>
              <a:t>(list1);  </a:t>
            </a:r>
          </a:p>
          <a:p>
            <a:pPr>
              <a:spcBef>
                <a:spcPts val="0"/>
              </a:spcBef>
              <a:buNone/>
            </a:pPr>
            <a:r>
              <a:rPr lang="en-US" sz="1100" dirty="0" smtClean="0"/>
              <a:t>       </a:t>
            </a:r>
            <a:r>
              <a:rPr lang="en-US" sz="1100" dirty="0" err="1" smtClean="0"/>
              <a:t>drawShapes</a:t>
            </a:r>
            <a:r>
              <a:rPr lang="en-US" sz="1100" dirty="0" smtClean="0"/>
              <a:t>(list2);  </a:t>
            </a:r>
          </a:p>
          <a:p>
            <a:pPr>
              <a:spcBef>
                <a:spcPts val="0"/>
              </a:spcBef>
              <a:buNone/>
            </a:pPr>
            <a:r>
              <a:rPr lang="en-US" sz="1100" dirty="0" smtClean="0"/>
              <a:t>}</a:t>
            </a:r>
          </a:p>
          <a:p>
            <a:pPr>
              <a:spcBef>
                <a:spcPts val="0"/>
              </a:spcBef>
              <a:buNone/>
            </a:pPr>
            <a:r>
              <a:rPr lang="en-US" sz="1100" dirty="0" smtClean="0"/>
              <a:t>}  </a:t>
            </a:r>
          </a:p>
          <a:p>
            <a:endParaRPr lang="en-US" sz="14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Single-Value Annotation</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120</a:t>
            </a:fld>
            <a:endParaRPr lang="en-US" altLang="en-US"/>
          </a:p>
        </p:txBody>
      </p:sp>
      <p:sp>
        <p:nvSpPr>
          <p:cNvPr id="3" name="Content Placeholder 2"/>
          <p:cNvSpPr>
            <a:spLocks noGrp="1"/>
          </p:cNvSpPr>
          <p:nvPr>
            <p:ph sz="quarter" idx="1"/>
          </p:nvPr>
        </p:nvSpPr>
        <p:spPr>
          <a:xfrm>
            <a:off x="838200" y="1357298"/>
            <a:ext cx="10515600" cy="4819665"/>
          </a:xfrm>
        </p:spPr>
        <p:txBody>
          <a:bodyPr>
            <a:normAutofit fontScale="92500" lnSpcReduction="20000"/>
          </a:bodyPr>
          <a:lstStyle/>
          <a:p>
            <a:r>
              <a:rPr lang="en-GB" dirty="0" smtClean="0"/>
              <a:t>An annotation that has one method, is called single-value annotation. For example</a:t>
            </a:r>
          </a:p>
          <a:p>
            <a:r>
              <a:rPr lang="en-GB" b="1" dirty="0" smtClean="0"/>
              <a:t>@interface</a:t>
            </a:r>
            <a:r>
              <a:rPr lang="en-GB" dirty="0" smtClean="0"/>
              <a:t> </a:t>
            </a:r>
            <a:r>
              <a:rPr lang="en-GB" dirty="0" err="1" smtClean="0"/>
              <a:t>MyAnnotation</a:t>
            </a:r>
            <a:r>
              <a:rPr lang="en-GB" dirty="0" smtClean="0"/>
              <a:t>{  </a:t>
            </a:r>
          </a:p>
          <a:p>
            <a:r>
              <a:rPr lang="en-GB" b="1" dirty="0" err="1" smtClean="0"/>
              <a:t>int</a:t>
            </a:r>
            <a:r>
              <a:rPr lang="en-GB" dirty="0" smtClean="0"/>
              <a:t> value();  </a:t>
            </a:r>
          </a:p>
          <a:p>
            <a:r>
              <a:rPr lang="en-GB" dirty="0" smtClean="0"/>
              <a:t>}  </a:t>
            </a:r>
          </a:p>
          <a:p>
            <a:r>
              <a:rPr lang="en-GB" dirty="0" smtClean="0"/>
              <a:t>We can provide the default value also. For example:</a:t>
            </a:r>
          </a:p>
          <a:p>
            <a:r>
              <a:rPr lang="en-GB" b="1" dirty="0" smtClean="0"/>
              <a:t>@interface</a:t>
            </a:r>
            <a:r>
              <a:rPr lang="en-GB" dirty="0" smtClean="0"/>
              <a:t> </a:t>
            </a:r>
            <a:r>
              <a:rPr lang="en-GB" dirty="0" err="1" smtClean="0"/>
              <a:t>MyAnnotation</a:t>
            </a:r>
            <a:r>
              <a:rPr lang="en-GB" dirty="0" smtClean="0"/>
              <a:t>{  </a:t>
            </a:r>
          </a:p>
          <a:p>
            <a:r>
              <a:rPr lang="en-GB" b="1" dirty="0" err="1" smtClean="0"/>
              <a:t>int</a:t>
            </a:r>
            <a:r>
              <a:rPr lang="en-GB" dirty="0" smtClean="0"/>
              <a:t> value() </a:t>
            </a:r>
            <a:r>
              <a:rPr lang="en-GB" b="1" dirty="0" smtClean="0"/>
              <a:t>default</a:t>
            </a:r>
            <a:r>
              <a:rPr lang="en-GB" dirty="0" smtClean="0"/>
              <a:t> 0;  </a:t>
            </a:r>
          </a:p>
          <a:p>
            <a:r>
              <a:rPr lang="en-GB" dirty="0" smtClean="0"/>
              <a:t>}  </a:t>
            </a:r>
          </a:p>
          <a:p>
            <a:r>
              <a:rPr lang="en-GB" dirty="0" smtClean="0"/>
              <a:t>How to apply Single-Value Annotation</a:t>
            </a:r>
          </a:p>
          <a:p>
            <a:r>
              <a:rPr lang="en-GB" dirty="0" smtClean="0"/>
              <a:t>Let's see the code to apply the single value annotation.</a:t>
            </a:r>
          </a:p>
          <a:p>
            <a:r>
              <a:rPr lang="en-GB" dirty="0" smtClean="0"/>
              <a:t>@</a:t>
            </a:r>
            <a:r>
              <a:rPr lang="en-GB" dirty="0" err="1" smtClean="0"/>
              <a:t>MyAnnotation</a:t>
            </a:r>
            <a:r>
              <a:rPr lang="en-GB" dirty="0" smtClean="0"/>
              <a:t>(value=10)  </a:t>
            </a:r>
          </a:p>
          <a:p>
            <a:r>
              <a:rPr lang="en-GB" dirty="0" smtClean="0"/>
              <a:t>The value can be anything.</a:t>
            </a:r>
          </a:p>
          <a:p>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normAutofit fontScale="90000"/>
          </a:bodyPr>
          <a:lstStyle/>
          <a:p>
            <a:r>
              <a:rPr lang="en-GB" dirty="0" smtClean="0"/>
              <a:t/>
            </a:r>
            <a:br>
              <a:rPr lang="en-GB" dirty="0" smtClean="0"/>
            </a:br>
            <a:r>
              <a:rPr lang="en-GB" dirty="0" smtClean="0"/>
              <a:t> </a:t>
            </a:r>
            <a:r>
              <a:rPr lang="en-US" dirty="0" smtClean="0"/>
              <a:t>Multi-Value Annotation</a:t>
            </a:r>
            <a:br>
              <a:rPr lang="en-US" dirty="0" smtClean="0"/>
            </a:b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121</a:t>
            </a:fld>
            <a:endParaRPr lang="en-US" altLang="en-US"/>
          </a:p>
        </p:txBody>
      </p:sp>
      <p:sp>
        <p:nvSpPr>
          <p:cNvPr id="3" name="Content Placeholder 2"/>
          <p:cNvSpPr>
            <a:spLocks noGrp="1"/>
          </p:cNvSpPr>
          <p:nvPr>
            <p:ph sz="quarter" idx="1"/>
          </p:nvPr>
        </p:nvSpPr>
        <p:spPr>
          <a:xfrm>
            <a:off x="838200" y="1214422"/>
            <a:ext cx="10515600" cy="4962541"/>
          </a:xfrm>
        </p:spPr>
        <p:txBody>
          <a:bodyPr>
            <a:normAutofit lnSpcReduction="10000"/>
          </a:bodyPr>
          <a:lstStyle/>
          <a:p>
            <a:pPr>
              <a:buNone/>
            </a:pPr>
            <a:r>
              <a:rPr lang="en-IN" sz="1600" dirty="0" smtClean="0"/>
              <a:t> </a:t>
            </a:r>
            <a:r>
              <a:rPr lang="en-US" sz="1800" b="1" dirty="0" smtClean="0"/>
              <a:t> </a:t>
            </a:r>
            <a:r>
              <a:rPr lang="en-GB" sz="1800" dirty="0" smtClean="0"/>
              <a:t>An annotation that has more than one method, is called Multi-Value annotation. For example:</a:t>
            </a:r>
          </a:p>
          <a:p>
            <a:pPr>
              <a:buNone/>
            </a:pPr>
            <a:r>
              <a:rPr lang="en-GB" sz="1800" b="1" dirty="0" smtClean="0"/>
              <a:t>@interface</a:t>
            </a:r>
            <a:r>
              <a:rPr lang="en-GB" sz="1800" dirty="0" smtClean="0"/>
              <a:t> </a:t>
            </a:r>
            <a:r>
              <a:rPr lang="en-GB" sz="1800" dirty="0" err="1" smtClean="0"/>
              <a:t>MyAnnotation</a:t>
            </a:r>
            <a:r>
              <a:rPr lang="en-GB" sz="1800" dirty="0" smtClean="0"/>
              <a:t>{  </a:t>
            </a:r>
          </a:p>
          <a:p>
            <a:pPr>
              <a:buNone/>
            </a:pPr>
            <a:r>
              <a:rPr lang="en-GB" sz="1800" b="1" dirty="0" err="1" smtClean="0"/>
              <a:t>int</a:t>
            </a:r>
            <a:r>
              <a:rPr lang="en-GB" sz="1800" dirty="0" smtClean="0"/>
              <a:t> value1();  </a:t>
            </a:r>
          </a:p>
          <a:p>
            <a:pPr>
              <a:buNone/>
            </a:pPr>
            <a:r>
              <a:rPr lang="en-GB" sz="1800" dirty="0" smtClean="0"/>
              <a:t>String value2();  </a:t>
            </a:r>
          </a:p>
          <a:p>
            <a:pPr>
              <a:buNone/>
            </a:pPr>
            <a:r>
              <a:rPr lang="en-GB" sz="1800" dirty="0" smtClean="0"/>
              <a:t>String value3();  </a:t>
            </a:r>
          </a:p>
          <a:p>
            <a:pPr>
              <a:buNone/>
            </a:pPr>
            <a:r>
              <a:rPr lang="en-GB" sz="1800" dirty="0" smtClean="0"/>
              <a:t>}  </a:t>
            </a:r>
          </a:p>
          <a:p>
            <a:pPr>
              <a:buNone/>
            </a:pPr>
            <a:r>
              <a:rPr lang="en-GB" sz="1800" dirty="0" smtClean="0"/>
              <a:t>}  </a:t>
            </a:r>
          </a:p>
          <a:p>
            <a:pPr>
              <a:buNone/>
            </a:pPr>
            <a:r>
              <a:rPr lang="en-GB" sz="1800" dirty="0" smtClean="0"/>
              <a:t>We can provide the default value also. For example:</a:t>
            </a:r>
          </a:p>
          <a:p>
            <a:pPr>
              <a:buNone/>
            </a:pPr>
            <a:r>
              <a:rPr lang="en-GB" sz="1800" b="1" dirty="0" smtClean="0"/>
              <a:t>@interface</a:t>
            </a:r>
            <a:r>
              <a:rPr lang="en-GB" sz="1800" dirty="0" smtClean="0"/>
              <a:t> </a:t>
            </a:r>
            <a:r>
              <a:rPr lang="en-GB" sz="1800" dirty="0" err="1" smtClean="0"/>
              <a:t>MyAnnotation</a:t>
            </a:r>
            <a:r>
              <a:rPr lang="en-GB" sz="1800" dirty="0" smtClean="0"/>
              <a:t>{  </a:t>
            </a:r>
          </a:p>
          <a:p>
            <a:pPr>
              <a:buNone/>
            </a:pPr>
            <a:r>
              <a:rPr lang="en-GB" sz="1800" b="1" dirty="0" err="1" smtClean="0"/>
              <a:t>int</a:t>
            </a:r>
            <a:r>
              <a:rPr lang="en-GB" sz="1800" dirty="0" smtClean="0"/>
              <a:t> value1() </a:t>
            </a:r>
            <a:r>
              <a:rPr lang="en-GB" sz="1800" b="1" dirty="0" smtClean="0"/>
              <a:t>default</a:t>
            </a:r>
            <a:r>
              <a:rPr lang="en-GB" sz="1800" dirty="0" smtClean="0"/>
              <a:t> 1;  </a:t>
            </a:r>
          </a:p>
          <a:p>
            <a:pPr>
              <a:buNone/>
            </a:pPr>
            <a:r>
              <a:rPr lang="en-GB" sz="1800" dirty="0" smtClean="0"/>
              <a:t>String value2() </a:t>
            </a:r>
            <a:r>
              <a:rPr lang="en-GB" sz="1800" b="1" dirty="0" smtClean="0"/>
              <a:t>default</a:t>
            </a:r>
            <a:r>
              <a:rPr lang="en-GB" sz="1800" dirty="0" smtClean="0"/>
              <a:t> "";  </a:t>
            </a:r>
          </a:p>
          <a:p>
            <a:pPr>
              <a:buNone/>
            </a:pPr>
            <a:r>
              <a:rPr lang="en-GB" sz="1800" dirty="0" smtClean="0"/>
              <a:t>String value3() </a:t>
            </a:r>
            <a:r>
              <a:rPr lang="en-GB" sz="1800" b="1" dirty="0" smtClean="0"/>
              <a:t>default</a:t>
            </a:r>
            <a:r>
              <a:rPr lang="en-GB" sz="1800" dirty="0" smtClean="0"/>
              <a:t> "xyz";  </a:t>
            </a:r>
          </a:p>
          <a:p>
            <a:pPr>
              <a:buNone/>
            </a:pPr>
            <a:r>
              <a:rPr lang="en-GB" sz="1800" dirty="0" smtClean="0"/>
              <a:t>}  </a:t>
            </a:r>
          </a:p>
          <a:p>
            <a:pPr>
              <a:buNone/>
            </a:pPr>
            <a:r>
              <a:rPr lang="en-GB" sz="1800" dirty="0" smtClean="0"/>
              <a:t>How to apply Multi-Value Annotation</a:t>
            </a:r>
          </a:p>
          <a:p>
            <a:pPr>
              <a:buNone/>
            </a:pPr>
            <a:r>
              <a:rPr lang="en-GB" sz="1800" dirty="0" smtClean="0"/>
              <a:t>Let's see the code to apply the multi-value annotation.</a:t>
            </a:r>
          </a:p>
          <a:p>
            <a:pPr>
              <a:buNone/>
            </a:pPr>
            <a:endParaRPr lang="en-GB" sz="1800" dirty="0" smtClean="0"/>
          </a:p>
          <a:p>
            <a:endParaRPr lang="en-GB" sz="1800" dirty="0" smtClean="0"/>
          </a:p>
          <a:p>
            <a:endParaRPr lang="en-US" sz="1800" dirty="0" smtClean="0"/>
          </a:p>
          <a:p>
            <a:endParaRPr lang="en-GB" sz="18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normAutofit fontScale="90000"/>
          </a:bodyPr>
          <a:lstStyle/>
          <a:p>
            <a:r>
              <a:rPr lang="en-GB" dirty="0" smtClean="0"/>
              <a:t> Built-in Annotations used in custom annotations in java</a:t>
            </a:r>
            <a:br>
              <a:rPr lang="en-GB" dirty="0" smtClean="0"/>
            </a:b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122</a:t>
            </a:fld>
            <a:endParaRPr lang="en-US" altLang="en-US"/>
          </a:p>
        </p:txBody>
      </p:sp>
      <p:sp>
        <p:nvSpPr>
          <p:cNvPr id="3" name="Content Placeholder 2"/>
          <p:cNvSpPr>
            <a:spLocks noGrp="1"/>
          </p:cNvSpPr>
          <p:nvPr>
            <p:ph sz="quarter" idx="1"/>
          </p:nvPr>
        </p:nvSpPr>
        <p:spPr>
          <a:xfrm>
            <a:off x="838200" y="1357298"/>
            <a:ext cx="10515600" cy="4819665"/>
          </a:xfrm>
        </p:spPr>
        <p:txBody>
          <a:bodyPr/>
          <a:lstStyle/>
          <a:p>
            <a:r>
              <a:rPr lang="en-US" sz="2000" b="1" dirty="0" smtClean="0"/>
              <a:t> </a:t>
            </a:r>
            <a:r>
              <a:rPr lang="en-US" sz="2000" dirty="0" smtClean="0"/>
              <a:t>@Target</a:t>
            </a:r>
          </a:p>
          <a:p>
            <a:r>
              <a:rPr lang="en-US" sz="2000" dirty="0" smtClean="0"/>
              <a:t>@Retention</a:t>
            </a:r>
          </a:p>
          <a:p>
            <a:r>
              <a:rPr lang="en-US" sz="2000" dirty="0" smtClean="0"/>
              <a:t>@Inherited</a:t>
            </a:r>
          </a:p>
          <a:p>
            <a:r>
              <a:rPr lang="en-US" sz="2000" dirty="0" smtClean="0"/>
              <a:t>@Documented</a:t>
            </a:r>
          </a:p>
          <a:p>
            <a:r>
              <a:rPr lang="en-US" sz="2000" dirty="0" smtClean="0"/>
              <a:t/>
            </a:r>
            <a:br>
              <a:rPr lang="en-US" sz="2000" dirty="0" smtClean="0"/>
            </a:br>
            <a:endParaRPr lang="en-US" sz="2000" dirty="0" smtClean="0"/>
          </a:p>
          <a:p>
            <a:pPr marL="514350" indent="-514350">
              <a:buNone/>
            </a:pPr>
            <a:endParaRPr lang="en-GB" dirty="0" smtClean="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normAutofit fontScale="90000"/>
          </a:bodyPr>
          <a:lstStyle/>
          <a:p>
            <a:r>
              <a:rPr lang="en-US" dirty="0" smtClean="0"/>
              <a:t> </a:t>
            </a:r>
            <a:br>
              <a:rPr lang="en-US" dirty="0" smtClean="0"/>
            </a:br>
            <a:r>
              <a:rPr lang="en-US" dirty="0" smtClean="0"/>
              <a:t>@Target</a:t>
            </a:r>
            <a:br>
              <a:rPr lang="en-US"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123</a:t>
            </a:fld>
            <a:endParaRPr lang="en-US" altLang="en-US"/>
          </a:p>
        </p:txBody>
      </p:sp>
      <p:sp>
        <p:nvSpPr>
          <p:cNvPr id="3" name="Content Placeholder 2"/>
          <p:cNvSpPr>
            <a:spLocks noGrp="1"/>
          </p:cNvSpPr>
          <p:nvPr>
            <p:ph sz="quarter" idx="1"/>
          </p:nvPr>
        </p:nvSpPr>
        <p:spPr>
          <a:xfrm>
            <a:off x="838200" y="1071546"/>
            <a:ext cx="10515600" cy="5105417"/>
          </a:xfrm>
        </p:spPr>
        <p:txBody>
          <a:bodyPr/>
          <a:lstStyle/>
          <a:p>
            <a:r>
              <a:rPr lang="en-GB" b="1" dirty="0" smtClean="0"/>
              <a:t>@Target</a:t>
            </a:r>
            <a:r>
              <a:rPr lang="en-GB" dirty="0" smtClean="0"/>
              <a:t> tag is used to specify at which type, the annotation is used.</a:t>
            </a:r>
          </a:p>
          <a:p>
            <a:r>
              <a:rPr lang="en-GB" dirty="0" smtClean="0"/>
              <a:t>The </a:t>
            </a:r>
            <a:r>
              <a:rPr lang="en-GB" dirty="0" err="1" smtClean="0"/>
              <a:t>java.lang.annotation.</a:t>
            </a:r>
            <a:r>
              <a:rPr lang="en-GB" b="1" dirty="0" err="1" smtClean="0"/>
              <a:t>ElementType</a:t>
            </a:r>
            <a:r>
              <a:rPr lang="en-GB" dirty="0" smtClean="0"/>
              <a:t> </a:t>
            </a:r>
            <a:r>
              <a:rPr lang="en-GB" dirty="0" err="1" smtClean="0"/>
              <a:t>enum</a:t>
            </a:r>
            <a:r>
              <a:rPr lang="en-GB" dirty="0" smtClean="0"/>
              <a:t> declares many constants to specify the type of element where annotation is to be applied such as TYPE, METHOD, FIELD etc. Let's see the constants of </a:t>
            </a:r>
            <a:r>
              <a:rPr lang="en-GB" dirty="0" err="1" smtClean="0"/>
              <a:t>ElementType</a:t>
            </a:r>
            <a:r>
              <a:rPr lang="en-GB" dirty="0" smtClean="0"/>
              <a:t> </a:t>
            </a:r>
            <a:r>
              <a:rPr lang="en-GB" dirty="0" err="1" smtClean="0"/>
              <a:t>enum</a:t>
            </a:r>
            <a:r>
              <a:rPr lang="en-GB" dirty="0" smtClean="0"/>
              <a:t>:</a:t>
            </a:r>
          </a:p>
          <a:p>
            <a:pPr marL="514350" indent="-514350">
              <a:buNone/>
            </a:pPr>
            <a:endParaRPr lang="en-GB" dirty="0" smtClean="0"/>
          </a:p>
        </p:txBody>
      </p:sp>
      <p:graphicFrame>
        <p:nvGraphicFramePr>
          <p:cNvPr id="5" name="Table 4"/>
          <p:cNvGraphicFramePr>
            <a:graphicFrameLocks noGrp="1"/>
          </p:cNvGraphicFramePr>
          <p:nvPr/>
        </p:nvGraphicFramePr>
        <p:xfrm>
          <a:off x="1238216" y="3286124"/>
          <a:ext cx="8128000" cy="34899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l" fontAlgn="t"/>
                      <a:r>
                        <a:rPr lang="en-US" dirty="0">
                          <a:solidFill>
                            <a:srgbClr val="000000"/>
                          </a:solidFill>
                          <a:latin typeface="times new roman"/>
                        </a:rPr>
                        <a:t>Element Types</a:t>
                      </a:r>
                    </a:p>
                  </a:txBody>
                  <a:tcPr marL="114300" marR="114300" marT="114300" marB="114300"/>
                </a:tc>
                <a:tc>
                  <a:txBody>
                    <a:bodyPr/>
                    <a:lstStyle/>
                    <a:p>
                      <a:pPr algn="l" fontAlgn="t"/>
                      <a:r>
                        <a:rPr lang="en-GB">
                          <a:solidFill>
                            <a:srgbClr val="000000"/>
                          </a:solidFill>
                          <a:latin typeface="times new roman"/>
                        </a:rPr>
                        <a:t>Where the annotation can be applied</a:t>
                      </a:r>
                    </a:p>
                  </a:txBody>
                  <a:tcPr marL="114300" marR="114300" marT="114300" marB="114300"/>
                </a:tc>
              </a:tr>
              <a:tr h="370840">
                <a:tc>
                  <a:txBody>
                    <a:bodyPr/>
                    <a:lstStyle/>
                    <a:p>
                      <a:pPr algn="just" fontAlgn="t"/>
                      <a:r>
                        <a:rPr lang="en-US">
                          <a:solidFill>
                            <a:srgbClr val="333333"/>
                          </a:solidFill>
                          <a:latin typeface="inter-regular"/>
                        </a:rPr>
                        <a:t>TYPE</a:t>
                      </a:r>
                    </a:p>
                  </a:txBody>
                  <a:tcPr marL="76200" marR="76200" marT="76200" marB="76200"/>
                </a:tc>
                <a:tc>
                  <a:txBody>
                    <a:bodyPr/>
                    <a:lstStyle/>
                    <a:p>
                      <a:pPr algn="just" fontAlgn="t"/>
                      <a:r>
                        <a:rPr lang="en-US">
                          <a:solidFill>
                            <a:srgbClr val="333333"/>
                          </a:solidFill>
                          <a:latin typeface="inter-regular"/>
                        </a:rPr>
                        <a:t>class, interface or enumeration</a:t>
                      </a:r>
                    </a:p>
                  </a:txBody>
                  <a:tcPr marL="76200" marR="76200" marT="76200" marB="76200"/>
                </a:tc>
              </a:tr>
              <a:tr h="370840">
                <a:tc>
                  <a:txBody>
                    <a:bodyPr/>
                    <a:lstStyle/>
                    <a:p>
                      <a:pPr algn="just" fontAlgn="t"/>
                      <a:r>
                        <a:rPr lang="en-US">
                          <a:solidFill>
                            <a:srgbClr val="333333"/>
                          </a:solidFill>
                          <a:latin typeface="inter-regular"/>
                        </a:rPr>
                        <a:t>FIELD</a:t>
                      </a:r>
                    </a:p>
                  </a:txBody>
                  <a:tcPr marL="76200" marR="76200" marT="76200" marB="76200"/>
                </a:tc>
                <a:tc>
                  <a:txBody>
                    <a:bodyPr/>
                    <a:lstStyle/>
                    <a:p>
                      <a:pPr algn="just" fontAlgn="t"/>
                      <a:r>
                        <a:rPr lang="en-US">
                          <a:solidFill>
                            <a:srgbClr val="333333"/>
                          </a:solidFill>
                          <a:latin typeface="inter-regular"/>
                        </a:rPr>
                        <a:t>fields</a:t>
                      </a:r>
                    </a:p>
                  </a:txBody>
                  <a:tcPr marL="76200" marR="76200" marT="76200" marB="76200"/>
                </a:tc>
              </a:tr>
              <a:tr h="370840">
                <a:tc>
                  <a:txBody>
                    <a:bodyPr/>
                    <a:lstStyle/>
                    <a:p>
                      <a:pPr algn="just" fontAlgn="t"/>
                      <a:r>
                        <a:rPr lang="en-US">
                          <a:solidFill>
                            <a:srgbClr val="333333"/>
                          </a:solidFill>
                          <a:latin typeface="inter-regular"/>
                        </a:rPr>
                        <a:t>METHOD</a:t>
                      </a:r>
                    </a:p>
                  </a:txBody>
                  <a:tcPr marL="76200" marR="76200" marT="76200" marB="76200"/>
                </a:tc>
                <a:tc>
                  <a:txBody>
                    <a:bodyPr/>
                    <a:lstStyle/>
                    <a:p>
                      <a:pPr algn="just" fontAlgn="t"/>
                      <a:r>
                        <a:rPr lang="en-US">
                          <a:solidFill>
                            <a:srgbClr val="333333"/>
                          </a:solidFill>
                          <a:latin typeface="inter-regular"/>
                        </a:rPr>
                        <a:t>methods</a:t>
                      </a:r>
                    </a:p>
                  </a:txBody>
                  <a:tcPr marL="76200" marR="76200" marT="76200" marB="76200"/>
                </a:tc>
              </a:tr>
              <a:tr h="370840">
                <a:tc>
                  <a:txBody>
                    <a:bodyPr/>
                    <a:lstStyle/>
                    <a:p>
                      <a:pPr algn="just" fontAlgn="t"/>
                      <a:r>
                        <a:rPr lang="en-US">
                          <a:solidFill>
                            <a:srgbClr val="333333"/>
                          </a:solidFill>
                          <a:latin typeface="inter-regular"/>
                        </a:rPr>
                        <a:t>CONSTRUCTOR</a:t>
                      </a:r>
                    </a:p>
                  </a:txBody>
                  <a:tcPr marL="76200" marR="76200" marT="76200" marB="76200"/>
                </a:tc>
                <a:tc>
                  <a:txBody>
                    <a:bodyPr/>
                    <a:lstStyle/>
                    <a:p>
                      <a:pPr algn="just" fontAlgn="t"/>
                      <a:r>
                        <a:rPr lang="en-US">
                          <a:solidFill>
                            <a:srgbClr val="333333"/>
                          </a:solidFill>
                          <a:latin typeface="inter-regular"/>
                        </a:rPr>
                        <a:t>constructors</a:t>
                      </a:r>
                    </a:p>
                  </a:txBody>
                  <a:tcPr marL="76200" marR="76200" marT="76200" marB="76200"/>
                </a:tc>
              </a:tr>
              <a:tr h="370840">
                <a:tc>
                  <a:txBody>
                    <a:bodyPr/>
                    <a:lstStyle/>
                    <a:p>
                      <a:pPr algn="just" fontAlgn="t"/>
                      <a:r>
                        <a:rPr lang="en-US">
                          <a:solidFill>
                            <a:srgbClr val="333333"/>
                          </a:solidFill>
                          <a:latin typeface="inter-regular"/>
                        </a:rPr>
                        <a:t>LOCAL_VARIABLE</a:t>
                      </a:r>
                    </a:p>
                  </a:txBody>
                  <a:tcPr marL="76200" marR="76200" marT="76200" marB="76200"/>
                </a:tc>
                <a:tc>
                  <a:txBody>
                    <a:bodyPr/>
                    <a:lstStyle/>
                    <a:p>
                      <a:pPr algn="just" fontAlgn="t"/>
                      <a:r>
                        <a:rPr lang="en-US">
                          <a:solidFill>
                            <a:srgbClr val="333333"/>
                          </a:solidFill>
                          <a:latin typeface="inter-regular"/>
                        </a:rPr>
                        <a:t>local variables</a:t>
                      </a:r>
                    </a:p>
                  </a:txBody>
                  <a:tcPr marL="76200" marR="76200" marT="76200" marB="76200"/>
                </a:tc>
              </a:tr>
              <a:tr h="370840">
                <a:tc>
                  <a:txBody>
                    <a:bodyPr/>
                    <a:lstStyle/>
                    <a:p>
                      <a:pPr algn="just" fontAlgn="t"/>
                      <a:r>
                        <a:rPr lang="en-US">
                          <a:solidFill>
                            <a:srgbClr val="333333"/>
                          </a:solidFill>
                          <a:latin typeface="inter-regular"/>
                        </a:rPr>
                        <a:t>ANNOTATION_TYPE</a:t>
                      </a:r>
                    </a:p>
                  </a:txBody>
                  <a:tcPr marL="76200" marR="76200" marT="76200" marB="76200"/>
                </a:tc>
                <a:tc>
                  <a:txBody>
                    <a:bodyPr/>
                    <a:lstStyle/>
                    <a:p>
                      <a:pPr algn="just" fontAlgn="t"/>
                      <a:r>
                        <a:rPr lang="en-US">
                          <a:solidFill>
                            <a:srgbClr val="333333"/>
                          </a:solidFill>
                          <a:latin typeface="inter-regular"/>
                        </a:rPr>
                        <a:t>annotation type</a:t>
                      </a:r>
                    </a:p>
                  </a:txBody>
                  <a:tcPr marL="76200" marR="76200" marT="76200" marB="76200"/>
                </a:tc>
              </a:tr>
              <a:tr h="370840">
                <a:tc>
                  <a:txBody>
                    <a:bodyPr/>
                    <a:lstStyle/>
                    <a:p>
                      <a:pPr algn="just" fontAlgn="t"/>
                      <a:r>
                        <a:rPr lang="en-US">
                          <a:solidFill>
                            <a:srgbClr val="333333"/>
                          </a:solidFill>
                          <a:latin typeface="inter-regular"/>
                        </a:rPr>
                        <a:t>PARAMETER</a:t>
                      </a:r>
                    </a:p>
                  </a:txBody>
                  <a:tcPr marL="76200" marR="76200" marT="76200" marB="76200"/>
                </a:tc>
                <a:tc>
                  <a:txBody>
                    <a:bodyPr/>
                    <a:lstStyle/>
                    <a:p>
                      <a:pPr algn="just" fontAlgn="t"/>
                      <a:r>
                        <a:rPr lang="en-US" dirty="0">
                          <a:solidFill>
                            <a:srgbClr val="333333"/>
                          </a:solidFill>
                          <a:latin typeface="inter-regular"/>
                        </a:rPr>
                        <a:t>parameter</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normAutofit fontScale="90000"/>
          </a:bodyPr>
          <a:lstStyle/>
          <a:p>
            <a:r>
              <a:rPr lang="en-GB" dirty="0" smtClean="0"/>
              <a:t>  </a:t>
            </a:r>
            <a:br>
              <a:rPr lang="en-GB" dirty="0" smtClean="0"/>
            </a:br>
            <a:r>
              <a:rPr lang="en-GB" dirty="0" smtClean="0"/>
              <a:t>Example</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124</a:t>
            </a:fld>
            <a:endParaRPr lang="en-US" altLang="en-US"/>
          </a:p>
        </p:txBody>
      </p:sp>
      <p:sp>
        <p:nvSpPr>
          <p:cNvPr id="3" name="Content Placeholder 2"/>
          <p:cNvSpPr>
            <a:spLocks noGrp="1"/>
          </p:cNvSpPr>
          <p:nvPr>
            <p:ph sz="quarter" idx="1"/>
          </p:nvPr>
        </p:nvSpPr>
        <p:spPr>
          <a:xfrm>
            <a:off x="838200" y="1142984"/>
            <a:ext cx="10515600" cy="5033979"/>
          </a:xfrm>
        </p:spPr>
        <p:txBody>
          <a:bodyPr/>
          <a:lstStyle/>
          <a:p>
            <a:r>
              <a:rPr lang="en-GB" sz="2000" dirty="0" smtClean="0"/>
              <a:t>Example to specify </a:t>
            </a:r>
            <a:r>
              <a:rPr lang="en-GB" sz="2000" dirty="0" err="1" smtClean="0"/>
              <a:t>annoation</a:t>
            </a:r>
            <a:r>
              <a:rPr lang="en-GB" sz="2000" dirty="0" smtClean="0"/>
              <a:t> for a class</a:t>
            </a:r>
          </a:p>
          <a:p>
            <a:pPr>
              <a:buNone/>
            </a:pPr>
            <a:r>
              <a:rPr lang="en-GB" sz="2000" dirty="0" smtClean="0"/>
              <a:t>@Target(</a:t>
            </a:r>
            <a:r>
              <a:rPr lang="en-GB" sz="2000" dirty="0" err="1" smtClean="0"/>
              <a:t>ElementType.TYPE</a:t>
            </a:r>
            <a:r>
              <a:rPr lang="en-GB" sz="2000" dirty="0" smtClean="0"/>
              <a:t>)  </a:t>
            </a:r>
          </a:p>
          <a:p>
            <a:pPr>
              <a:buNone/>
            </a:pPr>
            <a:r>
              <a:rPr lang="en-GB" sz="2000" b="1" dirty="0" smtClean="0"/>
              <a:t>@interface</a:t>
            </a:r>
            <a:r>
              <a:rPr lang="en-GB" sz="2000" dirty="0" smtClean="0"/>
              <a:t> </a:t>
            </a:r>
            <a:r>
              <a:rPr lang="en-GB" sz="2000" dirty="0" err="1" smtClean="0"/>
              <a:t>MyAnnotation</a:t>
            </a:r>
            <a:r>
              <a:rPr lang="en-GB" sz="2000" dirty="0" smtClean="0"/>
              <a:t>{  </a:t>
            </a:r>
          </a:p>
          <a:p>
            <a:pPr>
              <a:buNone/>
            </a:pPr>
            <a:r>
              <a:rPr lang="en-GB" sz="2000" b="1" dirty="0" err="1" smtClean="0"/>
              <a:t>int</a:t>
            </a:r>
            <a:r>
              <a:rPr lang="en-GB" sz="2000" dirty="0" smtClean="0"/>
              <a:t> value1();  </a:t>
            </a:r>
          </a:p>
          <a:p>
            <a:pPr>
              <a:buNone/>
            </a:pPr>
            <a:r>
              <a:rPr lang="en-GB" sz="2000" dirty="0" smtClean="0"/>
              <a:t>String value2();  </a:t>
            </a:r>
          </a:p>
          <a:p>
            <a:pPr>
              <a:buNone/>
            </a:pPr>
            <a:r>
              <a:rPr lang="en-GB" sz="2000" dirty="0" smtClean="0"/>
              <a:t>}  </a:t>
            </a:r>
          </a:p>
          <a:p>
            <a:r>
              <a:rPr lang="en-GB" sz="2000" dirty="0" smtClean="0"/>
              <a:t>Example to specify annotation for a class, methods or fields</a:t>
            </a:r>
          </a:p>
          <a:p>
            <a:pPr>
              <a:buNone/>
            </a:pPr>
            <a:r>
              <a:rPr lang="en-GB" sz="2000" dirty="0" smtClean="0"/>
              <a:t>@Target({</a:t>
            </a:r>
            <a:r>
              <a:rPr lang="en-GB" sz="2000" dirty="0" err="1" smtClean="0"/>
              <a:t>ElementType.TYPE</a:t>
            </a:r>
            <a:r>
              <a:rPr lang="en-GB" sz="2000" dirty="0" smtClean="0"/>
              <a:t>, </a:t>
            </a:r>
            <a:r>
              <a:rPr lang="en-GB" sz="2000" dirty="0" err="1" smtClean="0"/>
              <a:t>ElementType.FIELD</a:t>
            </a:r>
            <a:r>
              <a:rPr lang="en-GB" sz="2000" dirty="0" smtClean="0"/>
              <a:t>, </a:t>
            </a:r>
            <a:r>
              <a:rPr lang="en-GB" sz="2000" dirty="0" err="1" smtClean="0"/>
              <a:t>ElementType.METHOD</a:t>
            </a:r>
            <a:r>
              <a:rPr lang="en-GB" sz="2000" dirty="0" smtClean="0"/>
              <a:t>})  </a:t>
            </a:r>
          </a:p>
          <a:p>
            <a:pPr>
              <a:buNone/>
            </a:pPr>
            <a:r>
              <a:rPr lang="en-GB" sz="2000" b="1" dirty="0" smtClean="0"/>
              <a:t>@interface</a:t>
            </a:r>
            <a:r>
              <a:rPr lang="en-GB" sz="2000" dirty="0" smtClean="0"/>
              <a:t> </a:t>
            </a:r>
            <a:r>
              <a:rPr lang="en-GB" sz="2000" dirty="0" err="1" smtClean="0"/>
              <a:t>MyAnnotation</a:t>
            </a:r>
            <a:r>
              <a:rPr lang="en-GB" sz="2000" dirty="0" smtClean="0"/>
              <a:t>{  </a:t>
            </a:r>
          </a:p>
          <a:p>
            <a:pPr>
              <a:buNone/>
            </a:pPr>
            <a:r>
              <a:rPr lang="en-GB" sz="2000" b="1" dirty="0" err="1" smtClean="0"/>
              <a:t>int</a:t>
            </a:r>
            <a:r>
              <a:rPr lang="en-GB" sz="2000" dirty="0" smtClean="0"/>
              <a:t> value1();  </a:t>
            </a:r>
          </a:p>
          <a:p>
            <a:pPr>
              <a:buNone/>
            </a:pPr>
            <a:r>
              <a:rPr lang="en-GB" sz="2000" dirty="0" smtClean="0"/>
              <a:t>String value2();  </a:t>
            </a:r>
          </a:p>
          <a:p>
            <a:pPr>
              <a:buNone/>
            </a:pPr>
            <a:r>
              <a:rPr lang="en-GB" sz="2000" dirty="0" smtClean="0"/>
              <a:t>}  </a:t>
            </a:r>
            <a:endParaRPr lang="en-GB" sz="20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normAutofit fontScale="90000"/>
          </a:bodyPr>
          <a:lstStyle/>
          <a:p>
            <a:r>
              <a:rPr lang="en-GB" dirty="0" smtClean="0"/>
              <a:t> </a:t>
            </a:r>
            <a:br>
              <a:rPr lang="en-GB" dirty="0" smtClean="0"/>
            </a:br>
            <a:r>
              <a:rPr lang="en-GB" dirty="0" smtClean="0"/>
              <a:t/>
            </a:r>
            <a:br>
              <a:rPr lang="en-GB" dirty="0" smtClean="0"/>
            </a:br>
            <a:r>
              <a:rPr lang="en-US" dirty="0" smtClean="0"/>
              <a:t>@Retention</a:t>
            </a:r>
            <a:br>
              <a:rPr lang="en-US"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125</a:t>
            </a:fld>
            <a:endParaRPr lang="en-US" altLang="en-US"/>
          </a:p>
        </p:txBody>
      </p:sp>
      <p:sp>
        <p:nvSpPr>
          <p:cNvPr id="3" name="Content Placeholder 2"/>
          <p:cNvSpPr>
            <a:spLocks noGrp="1"/>
          </p:cNvSpPr>
          <p:nvPr>
            <p:ph sz="quarter" idx="1"/>
          </p:nvPr>
        </p:nvSpPr>
        <p:spPr>
          <a:xfrm>
            <a:off x="838200" y="928670"/>
            <a:ext cx="10515600" cy="5248293"/>
          </a:xfrm>
        </p:spPr>
        <p:txBody>
          <a:bodyPr/>
          <a:lstStyle/>
          <a:p>
            <a:pPr>
              <a:spcBef>
                <a:spcPts val="0"/>
              </a:spcBef>
              <a:buNone/>
            </a:pPr>
            <a:r>
              <a:rPr lang="en-GB" sz="2000" b="1" dirty="0" smtClean="0"/>
              <a:t> @Retention</a:t>
            </a:r>
            <a:r>
              <a:rPr lang="en-GB" sz="2000" dirty="0" smtClean="0"/>
              <a:t> annotation is used to specify to what level annotation will be available.</a:t>
            </a:r>
          </a:p>
          <a:p>
            <a:pPr>
              <a:spcBef>
                <a:spcPts val="0"/>
              </a:spcBef>
              <a:buNone/>
            </a:pPr>
            <a:endParaRPr lang="en-US" sz="2000" dirty="0" smtClean="0"/>
          </a:p>
          <a:p>
            <a:pPr>
              <a:spcBef>
                <a:spcPts val="0"/>
              </a:spcBef>
              <a:buNone/>
            </a:pPr>
            <a:endParaRPr lang="en-US" dirty="0"/>
          </a:p>
        </p:txBody>
      </p:sp>
      <p:graphicFrame>
        <p:nvGraphicFramePr>
          <p:cNvPr id="5" name="Table 4"/>
          <p:cNvGraphicFramePr>
            <a:graphicFrameLocks noGrp="1"/>
          </p:cNvGraphicFramePr>
          <p:nvPr/>
        </p:nvGraphicFramePr>
        <p:xfrm>
          <a:off x="1452530" y="1500174"/>
          <a:ext cx="8128000" cy="31546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l" fontAlgn="t"/>
                      <a:r>
                        <a:rPr lang="en-US" dirty="0" err="1">
                          <a:solidFill>
                            <a:srgbClr val="000000"/>
                          </a:solidFill>
                          <a:latin typeface="times new roman"/>
                        </a:rPr>
                        <a:t>RetentionPolicy</a:t>
                      </a:r>
                      <a:endParaRPr lang="en-US" dirty="0">
                        <a:solidFill>
                          <a:srgbClr val="000000"/>
                        </a:solidFill>
                        <a:latin typeface="times new roman"/>
                      </a:endParaRPr>
                    </a:p>
                  </a:txBody>
                  <a:tcPr marL="114300" marR="114300" marT="114300" marB="114300"/>
                </a:tc>
                <a:tc>
                  <a:txBody>
                    <a:bodyPr/>
                    <a:lstStyle/>
                    <a:p>
                      <a:pPr algn="l" fontAlgn="t"/>
                      <a:r>
                        <a:rPr lang="en-US">
                          <a:solidFill>
                            <a:srgbClr val="000000"/>
                          </a:solidFill>
                          <a:latin typeface="times new roman"/>
                        </a:rPr>
                        <a:t>Availability</a:t>
                      </a:r>
                    </a:p>
                  </a:txBody>
                  <a:tcPr marL="114300" marR="114300" marT="114300" marB="114300"/>
                </a:tc>
              </a:tr>
              <a:tr h="370840">
                <a:tc>
                  <a:txBody>
                    <a:bodyPr/>
                    <a:lstStyle/>
                    <a:p>
                      <a:pPr algn="just" fontAlgn="t"/>
                      <a:r>
                        <a:rPr lang="en-US">
                          <a:solidFill>
                            <a:srgbClr val="333333"/>
                          </a:solidFill>
                          <a:latin typeface="inter-regular"/>
                        </a:rPr>
                        <a:t>RetentionPolicy.SOURCE</a:t>
                      </a:r>
                    </a:p>
                  </a:txBody>
                  <a:tcPr marL="76200" marR="76200" marT="76200" marB="76200"/>
                </a:tc>
                <a:tc>
                  <a:txBody>
                    <a:bodyPr/>
                    <a:lstStyle/>
                    <a:p>
                      <a:pPr algn="just" fontAlgn="t"/>
                      <a:r>
                        <a:rPr lang="en-GB">
                          <a:solidFill>
                            <a:srgbClr val="333333"/>
                          </a:solidFill>
                          <a:latin typeface="inter-regular"/>
                        </a:rPr>
                        <a:t>refers to the source code, discarded during compilation. It will not be available in the compiled class.</a:t>
                      </a:r>
                    </a:p>
                  </a:txBody>
                  <a:tcPr marL="76200" marR="76200" marT="76200" marB="76200"/>
                </a:tc>
              </a:tr>
              <a:tr h="370840">
                <a:tc>
                  <a:txBody>
                    <a:bodyPr/>
                    <a:lstStyle/>
                    <a:p>
                      <a:pPr algn="just" fontAlgn="t"/>
                      <a:r>
                        <a:rPr lang="en-US">
                          <a:solidFill>
                            <a:srgbClr val="333333"/>
                          </a:solidFill>
                          <a:latin typeface="inter-regular"/>
                        </a:rPr>
                        <a:t>RetentionPolicy.CLASS</a:t>
                      </a:r>
                    </a:p>
                  </a:txBody>
                  <a:tcPr marL="76200" marR="76200" marT="76200" marB="76200"/>
                </a:tc>
                <a:tc>
                  <a:txBody>
                    <a:bodyPr/>
                    <a:lstStyle/>
                    <a:p>
                      <a:pPr algn="just" fontAlgn="t"/>
                      <a:r>
                        <a:rPr lang="en-GB">
                          <a:solidFill>
                            <a:srgbClr val="333333"/>
                          </a:solidFill>
                          <a:latin typeface="inter-regular"/>
                        </a:rPr>
                        <a:t>refers to the .class file, available to java compiler but not to JVM . It is included in the class file.</a:t>
                      </a:r>
                    </a:p>
                  </a:txBody>
                  <a:tcPr marL="76200" marR="76200" marT="76200" marB="76200"/>
                </a:tc>
              </a:tr>
              <a:tr h="370840">
                <a:tc>
                  <a:txBody>
                    <a:bodyPr/>
                    <a:lstStyle/>
                    <a:p>
                      <a:pPr algn="just" fontAlgn="t"/>
                      <a:r>
                        <a:rPr lang="en-US">
                          <a:solidFill>
                            <a:srgbClr val="333333"/>
                          </a:solidFill>
                          <a:latin typeface="inter-regular"/>
                        </a:rPr>
                        <a:t>RetentionPolicy.RUNTIME</a:t>
                      </a:r>
                    </a:p>
                  </a:txBody>
                  <a:tcPr marL="76200" marR="76200" marT="76200" marB="76200"/>
                </a:tc>
                <a:tc>
                  <a:txBody>
                    <a:bodyPr/>
                    <a:lstStyle/>
                    <a:p>
                      <a:pPr algn="just" fontAlgn="t"/>
                      <a:r>
                        <a:rPr lang="en-GB" dirty="0">
                          <a:solidFill>
                            <a:srgbClr val="333333"/>
                          </a:solidFill>
                          <a:latin typeface="inter-regular"/>
                        </a:rPr>
                        <a:t>refers to the runtime, available to java compiler and JVM .</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pPr algn="ctr"/>
            <a:r>
              <a:rPr lang="en-US" dirty="0" smtClean="0"/>
              <a:t>Lambda Expression</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126</a:t>
            </a:fld>
            <a:endParaRPr lang="en-US" altLang="en-US"/>
          </a:p>
        </p:txBody>
      </p:sp>
      <p:sp>
        <p:nvSpPr>
          <p:cNvPr id="3" name="Content Placeholder 2"/>
          <p:cNvSpPr>
            <a:spLocks noGrp="1"/>
          </p:cNvSpPr>
          <p:nvPr>
            <p:ph sz="quarter" idx="1"/>
          </p:nvPr>
        </p:nvSpPr>
        <p:spPr>
          <a:xfrm>
            <a:off x="838200" y="1142984"/>
            <a:ext cx="10515600" cy="5033979"/>
          </a:xfrm>
        </p:spPr>
        <p:txBody>
          <a:bodyPr>
            <a:normAutofit fontScale="92500" lnSpcReduction="10000"/>
          </a:bodyPr>
          <a:lstStyle/>
          <a:p>
            <a:r>
              <a:rPr lang="en-GB" b="1" dirty="0" smtClean="0">
                <a:solidFill>
                  <a:srgbClr val="FF0000"/>
                </a:solidFill>
              </a:rPr>
              <a:t>Lambda expression </a:t>
            </a:r>
            <a:r>
              <a:rPr lang="en-GB" dirty="0" smtClean="0"/>
              <a:t>is a new and important feature of Java which was included in Java SE 8.</a:t>
            </a:r>
          </a:p>
          <a:p>
            <a:r>
              <a:rPr lang="en-GB" dirty="0" smtClean="0"/>
              <a:t> It provides a clear and concise way to represent one method interface using an expression. </a:t>
            </a:r>
          </a:p>
          <a:p>
            <a:r>
              <a:rPr lang="en-GB" dirty="0" smtClean="0"/>
              <a:t>It is very useful in collection library. It helps to iterate, filter and extract data from collection.</a:t>
            </a:r>
          </a:p>
          <a:p>
            <a:r>
              <a:rPr lang="en-GB" dirty="0" smtClean="0"/>
              <a:t>The Lambda expression is used to provide the implementation of an interface which has functional interface. It saves a lot of code. </a:t>
            </a:r>
          </a:p>
          <a:p>
            <a:r>
              <a:rPr lang="en-GB" dirty="0" smtClean="0"/>
              <a:t>In case of lambda expression, we don't need to define the method again for providing the implementation.</a:t>
            </a:r>
          </a:p>
          <a:p>
            <a:r>
              <a:rPr lang="en-GB" dirty="0" smtClean="0"/>
              <a:t>Java lambda expression is treated as a function, so compiler does not create .class file.</a:t>
            </a:r>
            <a:br>
              <a:rPr lang="en-GB" dirty="0" smtClean="0"/>
            </a:b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normAutofit fontScale="90000"/>
          </a:bodyPr>
          <a:lstStyle/>
          <a:p>
            <a:r>
              <a:rPr lang="en-US" dirty="0" smtClean="0"/>
              <a:t/>
            </a:r>
            <a:br>
              <a:rPr lang="en-US" dirty="0" smtClean="0"/>
            </a:br>
            <a:r>
              <a:rPr lang="en-US" dirty="0" smtClean="0"/>
              <a:t/>
            </a:r>
            <a:br>
              <a:rPr lang="en-US" dirty="0" smtClean="0"/>
            </a:br>
            <a:r>
              <a:rPr lang="en-US" dirty="0" smtClean="0"/>
              <a:t>Functional Interface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127</a:t>
            </a:fld>
            <a:endParaRPr lang="en-US" altLang="en-US"/>
          </a:p>
        </p:txBody>
      </p:sp>
      <p:sp>
        <p:nvSpPr>
          <p:cNvPr id="3" name="Content Placeholder 2"/>
          <p:cNvSpPr>
            <a:spLocks noGrp="1"/>
          </p:cNvSpPr>
          <p:nvPr>
            <p:ph sz="quarter" idx="1"/>
          </p:nvPr>
        </p:nvSpPr>
        <p:spPr>
          <a:xfrm>
            <a:off x="838200" y="1071546"/>
            <a:ext cx="10515600" cy="5105417"/>
          </a:xfrm>
        </p:spPr>
        <p:txBody>
          <a:bodyPr/>
          <a:lstStyle/>
          <a:p>
            <a:r>
              <a:rPr lang="en-US" b="1" dirty="0" smtClean="0"/>
              <a:t> </a:t>
            </a:r>
            <a:r>
              <a:rPr lang="en-GB" dirty="0" smtClean="0"/>
              <a:t> Lambda expression provides implementation of </a:t>
            </a:r>
            <a:r>
              <a:rPr lang="en-GB" i="1" dirty="0" smtClean="0"/>
              <a:t>functional interface</a:t>
            </a:r>
            <a:r>
              <a:rPr lang="en-GB" dirty="0" smtClean="0"/>
              <a:t>. </a:t>
            </a:r>
          </a:p>
          <a:p>
            <a:r>
              <a:rPr lang="en-GB" dirty="0" smtClean="0"/>
              <a:t>An interface which has only one abstract method is called functional interface. </a:t>
            </a:r>
          </a:p>
          <a:p>
            <a:r>
              <a:rPr lang="en-GB" dirty="0" smtClean="0"/>
              <a:t>Java provides an </a:t>
            </a:r>
            <a:r>
              <a:rPr lang="en-GB" dirty="0" err="1" smtClean="0"/>
              <a:t>anotation</a:t>
            </a:r>
            <a:r>
              <a:rPr lang="en-GB" dirty="0" smtClean="0"/>
              <a:t> @</a:t>
            </a:r>
            <a:r>
              <a:rPr lang="en-GB" i="1" dirty="0" err="1" smtClean="0"/>
              <a:t>FunctionalInterface</a:t>
            </a:r>
            <a:r>
              <a:rPr lang="en-GB" dirty="0" smtClean="0"/>
              <a:t>, which is used to declare an interface as functional interface.</a:t>
            </a:r>
          </a:p>
          <a:p>
            <a:pPr>
              <a:spcBef>
                <a:spcPts val="0"/>
              </a:spcBef>
              <a:buNone/>
            </a:pPr>
            <a:endParaRPr lang="en-US" dirty="0" smtClean="0"/>
          </a:p>
          <a:p>
            <a:pPr>
              <a:spcBef>
                <a:spcPts val="0"/>
              </a:spcBef>
            </a:pP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normAutofit fontScale="90000"/>
          </a:bodyPr>
          <a:lstStyle/>
          <a:p>
            <a:r>
              <a:rPr lang="en-GB" dirty="0" smtClean="0"/>
              <a:t/>
            </a:r>
            <a:br>
              <a:rPr lang="en-GB" dirty="0" smtClean="0"/>
            </a:br>
            <a:r>
              <a:rPr lang="en-GB" dirty="0" smtClean="0"/>
              <a:t/>
            </a:r>
            <a:br>
              <a:rPr lang="en-GB" dirty="0" smtClean="0"/>
            </a:br>
            <a:r>
              <a:rPr lang="en-GB" dirty="0" smtClean="0"/>
              <a:t/>
            </a:r>
            <a:br>
              <a:rPr lang="en-GB" dirty="0" smtClean="0"/>
            </a:br>
            <a:r>
              <a:rPr lang="en-US" dirty="0" smtClean="0"/>
              <a:t>Why use Lambda Expression</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128</a:t>
            </a:fld>
            <a:endParaRPr lang="en-US" altLang="en-US"/>
          </a:p>
        </p:txBody>
      </p:sp>
      <p:sp>
        <p:nvSpPr>
          <p:cNvPr id="3" name="Content Placeholder 2"/>
          <p:cNvSpPr>
            <a:spLocks noGrp="1"/>
          </p:cNvSpPr>
          <p:nvPr>
            <p:ph sz="quarter" idx="1"/>
          </p:nvPr>
        </p:nvSpPr>
        <p:spPr>
          <a:xfrm>
            <a:off x="838200" y="1500174"/>
            <a:ext cx="10515600" cy="4676789"/>
          </a:xfrm>
        </p:spPr>
        <p:txBody>
          <a:bodyPr/>
          <a:lstStyle/>
          <a:p>
            <a:pPr marL="457200" indent="-457200">
              <a:buFont typeface="+mj-lt"/>
              <a:buAutoNum type="arabicPeriod"/>
            </a:pPr>
            <a:r>
              <a:rPr lang="en-GB" sz="2000" dirty="0" smtClean="0"/>
              <a:t>To provide the implementation of Functional interface.</a:t>
            </a:r>
          </a:p>
          <a:p>
            <a:pPr marL="457200" indent="-457200" algn="just">
              <a:buFont typeface="+mj-lt"/>
              <a:buAutoNum type="arabicPeriod"/>
            </a:pPr>
            <a:r>
              <a:rPr lang="en-GB" sz="2000" dirty="0" smtClean="0"/>
              <a:t>Less coding.</a:t>
            </a:r>
          </a:p>
          <a:p>
            <a:pPr algn="just"/>
            <a:r>
              <a:rPr lang="en-GB" dirty="0" smtClean="0"/>
              <a:t>Java Lambda Expression Syntax       (argument-list) -&gt; {body}  </a:t>
            </a:r>
          </a:p>
          <a:p>
            <a:pPr algn="just"/>
            <a:r>
              <a:rPr lang="en-GB" dirty="0" smtClean="0"/>
              <a:t>Java lambda expression is consisted of three components.</a:t>
            </a:r>
          </a:p>
          <a:p>
            <a:pPr algn="just"/>
            <a:r>
              <a:rPr lang="en-GB" dirty="0" smtClean="0"/>
              <a:t>1) Argument-list: It can be empty or non-empty as well.</a:t>
            </a:r>
          </a:p>
          <a:p>
            <a:pPr algn="just"/>
            <a:r>
              <a:rPr lang="en-GB" dirty="0" smtClean="0"/>
              <a:t>2) Arrow-token: It is used to link arguments-list and body of expression.</a:t>
            </a:r>
          </a:p>
          <a:p>
            <a:pPr algn="just"/>
            <a:r>
              <a:rPr lang="en-GB" dirty="0" smtClean="0"/>
              <a:t>3) Body: It contains expressions and statements for lambda expression.</a:t>
            </a:r>
          </a:p>
          <a:p>
            <a:pPr marL="457200" indent="-457200">
              <a:buFont typeface="+mj-lt"/>
              <a:buAutoNum type="arabicPeriod"/>
            </a:pPr>
            <a:endParaRPr lang="en-GB" sz="2000" dirty="0" smtClean="0"/>
          </a:p>
          <a:p>
            <a:pPr>
              <a:spcBef>
                <a:spcPts val="0"/>
              </a:spcBef>
              <a:buNone/>
            </a:pPr>
            <a:endParaRPr lang="en-US" sz="20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normAutofit fontScale="90000"/>
          </a:bodyPr>
          <a:lstStyle/>
          <a:p>
            <a:r>
              <a:rPr lang="en-US" dirty="0" smtClean="0"/>
              <a:t/>
            </a:r>
            <a:br>
              <a:rPr lang="en-US" dirty="0" smtClean="0"/>
            </a:br>
            <a:r>
              <a:rPr lang="en-US" dirty="0" smtClean="0"/>
              <a:t/>
            </a:r>
            <a:br>
              <a:rPr lang="en-US" dirty="0" smtClean="0"/>
            </a:br>
            <a:r>
              <a:rPr lang="en-US" dirty="0" smtClean="0"/>
              <a:t>Parameter Syntax</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129</a:t>
            </a:fld>
            <a:endParaRPr lang="en-US" altLang="en-US"/>
          </a:p>
        </p:txBody>
      </p:sp>
      <p:sp>
        <p:nvSpPr>
          <p:cNvPr id="5" name="Content Placeholder 4"/>
          <p:cNvSpPr>
            <a:spLocks noGrp="1"/>
          </p:cNvSpPr>
          <p:nvPr>
            <p:ph sz="quarter" idx="1"/>
          </p:nvPr>
        </p:nvSpPr>
        <p:spPr>
          <a:xfrm>
            <a:off x="838200" y="1357298"/>
            <a:ext cx="10515600" cy="4819665"/>
          </a:xfrm>
        </p:spPr>
        <p:txBody>
          <a:bodyPr>
            <a:normAutofit fontScale="92500" lnSpcReduction="20000"/>
          </a:bodyPr>
          <a:lstStyle/>
          <a:p>
            <a:r>
              <a:rPr lang="en-US" b="1" dirty="0" smtClean="0"/>
              <a:t>No Parameter Syntax</a:t>
            </a:r>
            <a:endParaRPr lang="en-US" dirty="0" smtClean="0"/>
          </a:p>
          <a:p>
            <a:pPr>
              <a:buNone/>
            </a:pPr>
            <a:r>
              <a:rPr lang="en-US" dirty="0" smtClean="0"/>
              <a:t>() -&gt; {  </a:t>
            </a:r>
          </a:p>
          <a:p>
            <a:pPr>
              <a:buNone/>
            </a:pPr>
            <a:r>
              <a:rPr lang="en-US" dirty="0" smtClean="0"/>
              <a:t>//Body of no parameter lambda  </a:t>
            </a:r>
          </a:p>
          <a:p>
            <a:pPr>
              <a:buNone/>
            </a:pPr>
            <a:r>
              <a:rPr lang="en-US" dirty="0" smtClean="0"/>
              <a:t>}  </a:t>
            </a:r>
          </a:p>
          <a:p>
            <a:r>
              <a:rPr lang="en-US" b="1" dirty="0" smtClean="0"/>
              <a:t>One Parameter Syntax</a:t>
            </a:r>
            <a:endParaRPr lang="en-US" dirty="0" smtClean="0"/>
          </a:p>
          <a:p>
            <a:pPr>
              <a:buNone/>
            </a:pPr>
            <a:r>
              <a:rPr lang="en-US" dirty="0" smtClean="0"/>
              <a:t>(p1) -&gt; {  </a:t>
            </a:r>
          </a:p>
          <a:p>
            <a:pPr>
              <a:buNone/>
            </a:pPr>
            <a:r>
              <a:rPr lang="en-US" dirty="0" smtClean="0"/>
              <a:t>//Body of single parameter lambda  </a:t>
            </a:r>
          </a:p>
          <a:p>
            <a:pPr>
              <a:buNone/>
            </a:pPr>
            <a:r>
              <a:rPr lang="en-US" dirty="0" smtClean="0"/>
              <a:t>}  </a:t>
            </a:r>
          </a:p>
          <a:p>
            <a:r>
              <a:rPr lang="en-US" b="1" dirty="0" smtClean="0"/>
              <a:t>Two Parameter Syntax</a:t>
            </a:r>
            <a:endParaRPr lang="en-US" dirty="0" smtClean="0"/>
          </a:p>
          <a:p>
            <a:pPr>
              <a:buNone/>
            </a:pPr>
            <a:r>
              <a:rPr lang="en-US" dirty="0" smtClean="0"/>
              <a:t>(p1,p2) -&gt; {  </a:t>
            </a:r>
          </a:p>
          <a:p>
            <a:pPr>
              <a:buNone/>
            </a:pPr>
            <a:r>
              <a:rPr lang="en-US" dirty="0" smtClean="0"/>
              <a:t>//Body of multiple parameter lambda  </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260648"/>
            <a:ext cx="10515600" cy="592024"/>
          </a:xfrm>
        </p:spPr>
        <p:txBody>
          <a:bodyPr/>
          <a:lstStyle/>
          <a:p>
            <a:r>
              <a:rPr lang="en-GB" b="1" dirty="0" smtClean="0"/>
              <a:t>Example</a:t>
            </a: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sp>
        <p:nvSpPr>
          <p:cNvPr id="3" name="Content Placeholder 2"/>
          <p:cNvSpPr>
            <a:spLocks noGrp="1"/>
          </p:cNvSpPr>
          <p:nvPr>
            <p:ph sz="quarter" idx="1"/>
          </p:nvPr>
        </p:nvSpPr>
        <p:spPr>
          <a:xfrm>
            <a:off x="623392" y="908720"/>
            <a:ext cx="10972800" cy="4937760"/>
          </a:xfrm>
        </p:spPr>
        <p:txBody>
          <a:bodyPr>
            <a:noAutofit/>
          </a:bodyPr>
          <a:lstStyle/>
          <a:p>
            <a:pPr>
              <a:spcBef>
                <a:spcPts val="0"/>
              </a:spcBef>
              <a:buNone/>
            </a:pPr>
            <a:r>
              <a:rPr lang="en-US" sz="1200" b="1" dirty="0" smtClean="0"/>
              <a:t>import</a:t>
            </a:r>
            <a:r>
              <a:rPr lang="en-US" sz="1200" dirty="0" smtClean="0"/>
              <a:t> </a:t>
            </a:r>
            <a:r>
              <a:rPr lang="en-US" sz="1200" dirty="0" err="1" smtClean="0"/>
              <a:t>java.util.ArrayList</a:t>
            </a:r>
            <a:r>
              <a:rPr lang="en-US" sz="1200" dirty="0" smtClean="0"/>
              <a:t>;  </a:t>
            </a:r>
          </a:p>
          <a:p>
            <a:pPr>
              <a:spcBef>
                <a:spcPts val="0"/>
              </a:spcBef>
              <a:buNone/>
            </a:pPr>
            <a:r>
              <a:rPr lang="en-US" sz="1200" dirty="0" smtClean="0"/>
              <a:t>  </a:t>
            </a:r>
          </a:p>
          <a:p>
            <a:pPr>
              <a:spcBef>
                <a:spcPts val="0"/>
              </a:spcBef>
              <a:buNone/>
            </a:pPr>
            <a:r>
              <a:rPr lang="en-US" sz="1200" b="1" dirty="0" smtClean="0"/>
              <a:t>public</a:t>
            </a:r>
            <a:r>
              <a:rPr lang="en-US" sz="1200" dirty="0" smtClean="0"/>
              <a:t> </a:t>
            </a:r>
            <a:r>
              <a:rPr lang="en-US" sz="1200" b="1" dirty="0" smtClean="0"/>
              <a:t>class</a:t>
            </a:r>
            <a:r>
              <a:rPr lang="en-US" sz="1200" dirty="0" smtClean="0"/>
              <a:t> </a:t>
            </a:r>
            <a:r>
              <a:rPr lang="en-US" sz="1200" dirty="0" err="1" smtClean="0"/>
              <a:t>UpperBoundWildcard</a:t>
            </a:r>
            <a:r>
              <a:rPr lang="en-US" sz="1200" dirty="0" smtClean="0"/>
              <a:t> {  </a:t>
            </a:r>
          </a:p>
          <a:p>
            <a:pPr>
              <a:spcBef>
                <a:spcPts val="0"/>
              </a:spcBef>
              <a:buNone/>
            </a:pPr>
            <a:r>
              <a:rPr lang="en-US" sz="1200" dirty="0" smtClean="0"/>
              <a:t>  </a:t>
            </a:r>
          </a:p>
          <a:p>
            <a:pPr>
              <a:spcBef>
                <a:spcPts val="0"/>
              </a:spcBef>
              <a:buNone/>
            </a:pPr>
            <a:r>
              <a:rPr lang="en-US" sz="1200" dirty="0" smtClean="0"/>
              <a:t>      </a:t>
            </a:r>
          </a:p>
          <a:p>
            <a:pPr>
              <a:spcBef>
                <a:spcPts val="0"/>
              </a:spcBef>
              <a:buNone/>
            </a:pPr>
            <a:r>
              <a:rPr lang="en-US" sz="1200" dirty="0" smtClean="0"/>
              <a:t>    </a:t>
            </a:r>
            <a:r>
              <a:rPr lang="en-US" sz="1200" b="1" dirty="0" smtClean="0"/>
              <a:t>private</a:t>
            </a:r>
            <a:r>
              <a:rPr lang="en-US" sz="1200" dirty="0" smtClean="0"/>
              <a:t> </a:t>
            </a:r>
            <a:r>
              <a:rPr lang="en-US" sz="1200" b="1" dirty="0" smtClean="0"/>
              <a:t>static</a:t>
            </a:r>
            <a:r>
              <a:rPr lang="en-US" sz="1200" dirty="0" smtClean="0"/>
              <a:t> Double add(</a:t>
            </a:r>
            <a:r>
              <a:rPr lang="en-US" sz="1200" dirty="0" err="1" smtClean="0"/>
              <a:t>ArrayList</a:t>
            </a:r>
            <a:r>
              <a:rPr lang="en-US" sz="1200" dirty="0" smtClean="0"/>
              <a:t>&lt;? </a:t>
            </a:r>
            <a:r>
              <a:rPr lang="en-US" sz="1200" b="1" dirty="0" smtClean="0"/>
              <a:t>extends</a:t>
            </a:r>
            <a:r>
              <a:rPr lang="en-US" sz="1200" dirty="0" smtClean="0"/>
              <a:t> Number&gt; num) {  </a:t>
            </a:r>
          </a:p>
          <a:p>
            <a:pPr>
              <a:spcBef>
                <a:spcPts val="0"/>
              </a:spcBef>
              <a:buNone/>
            </a:pPr>
            <a:r>
              <a:rPr lang="en-US" sz="1200" dirty="0" smtClean="0"/>
              <a:t>      </a:t>
            </a:r>
          </a:p>
          <a:p>
            <a:pPr>
              <a:spcBef>
                <a:spcPts val="0"/>
              </a:spcBef>
              <a:buNone/>
            </a:pPr>
            <a:r>
              <a:rPr lang="en-US" sz="1200" dirty="0" smtClean="0"/>
              <a:t>        </a:t>
            </a:r>
            <a:r>
              <a:rPr lang="en-US" sz="1200" b="1" dirty="0" smtClean="0"/>
              <a:t>double</a:t>
            </a:r>
            <a:r>
              <a:rPr lang="en-US" sz="1200" dirty="0" smtClean="0"/>
              <a:t> sum=0.0;  </a:t>
            </a:r>
          </a:p>
          <a:p>
            <a:pPr>
              <a:spcBef>
                <a:spcPts val="0"/>
              </a:spcBef>
              <a:buNone/>
            </a:pPr>
            <a:r>
              <a:rPr lang="en-US" sz="1200" dirty="0" smtClean="0"/>
              <a:t>          </a:t>
            </a:r>
          </a:p>
          <a:p>
            <a:pPr>
              <a:spcBef>
                <a:spcPts val="0"/>
              </a:spcBef>
              <a:buNone/>
            </a:pPr>
            <a:r>
              <a:rPr lang="en-US" sz="1200" dirty="0" smtClean="0"/>
              <a:t>        </a:t>
            </a:r>
            <a:r>
              <a:rPr lang="en-US" sz="1200" b="1" dirty="0" smtClean="0"/>
              <a:t>for</a:t>
            </a:r>
            <a:r>
              <a:rPr lang="en-US" sz="1200" dirty="0" smtClean="0"/>
              <a:t>(Number n:num)  </a:t>
            </a:r>
          </a:p>
          <a:p>
            <a:pPr>
              <a:spcBef>
                <a:spcPts val="0"/>
              </a:spcBef>
              <a:buNone/>
            </a:pPr>
            <a:r>
              <a:rPr lang="en-US" sz="1200" dirty="0" smtClean="0"/>
              <a:t>        {  </a:t>
            </a:r>
          </a:p>
          <a:p>
            <a:pPr>
              <a:spcBef>
                <a:spcPts val="0"/>
              </a:spcBef>
              <a:buNone/>
            </a:pPr>
            <a:r>
              <a:rPr lang="en-US" sz="1200" dirty="0" smtClean="0"/>
              <a:t>            sum = </a:t>
            </a:r>
            <a:r>
              <a:rPr lang="en-US" sz="1200" dirty="0" err="1" smtClean="0"/>
              <a:t>sum+n.doubleValue</a:t>
            </a:r>
            <a:r>
              <a:rPr lang="en-US" sz="1200" dirty="0" smtClean="0"/>
              <a:t>();  </a:t>
            </a:r>
          </a:p>
          <a:p>
            <a:pPr>
              <a:spcBef>
                <a:spcPts val="0"/>
              </a:spcBef>
              <a:buNone/>
            </a:pPr>
            <a:r>
              <a:rPr lang="en-US" sz="1200" dirty="0" smtClean="0"/>
              <a:t>        }  </a:t>
            </a:r>
          </a:p>
          <a:p>
            <a:pPr>
              <a:spcBef>
                <a:spcPts val="0"/>
              </a:spcBef>
              <a:buNone/>
            </a:pPr>
            <a:r>
              <a:rPr lang="en-US" sz="1200" dirty="0" smtClean="0"/>
              <a:t>          </a:t>
            </a:r>
          </a:p>
          <a:p>
            <a:pPr>
              <a:spcBef>
                <a:spcPts val="0"/>
              </a:spcBef>
              <a:buNone/>
            </a:pPr>
            <a:r>
              <a:rPr lang="en-US" sz="1200" dirty="0" smtClean="0"/>
              <a:t>        </a:t>
            </a:r>
            <a:r>
              <a:rPr lang="en-US" sz="1200" b="1" dirty="0" smtClean="0"/>
              <a:t>return</a:t>
            </a:r>
            <a:r>
              <a:rPr lang="en-US" sz="1200" dirty="0" smtClean="0"/>
              <a:t> sum;  </a:t>
            </a:r>
          </a:p>
          <a:p>
            <a:pPr>
              <a:spcBef>
                <a:spcPts val="0"/>
              </a:spcBef>
              <a:buNone/>
            </a:pPr>
            <a:r>
              <a:rPr lang="en-US" sz="1200" dirty="0" smtClean="0"/>
              <a:t>    }  </a:t>
            </a:r>
          </a:p>
          <a:p>
            <a:pPr>
              <a:spcBef>
                <a:spcPts val="0"/>
              </a:spcBef>
              <a:buNone/>
            </a:pPr>
            <a:r>
              <a:rPr lang="en-US" sz="1200" dirty="0" smtClean="0"/>
              <a:t>  </a:t>
            </a:r>
          </a:p>
          <a:p>
            <a:pPr>
              <a:spcBef>
                <a:spcPts val="0"/>
              </a:spcBef>
              <a:buNone/>
            </a:pPr>
            <a:r>
              <a:rPr lang="en-US" sz="1200" dirty="0" smtClean="0"/>
              <a:t>    </a:t>
            </a:r>
            <a:r>
              <a:rPr lang="en-US" sz="1200" b="1" dirty="0" smtClean="0"/>
              <a:t>public</a:t>
            </a:r>
            <a:r>
              <a:rPr lang="en-US" sz="1200" dirty="0" smtClean="0"/>
              <a:t> </a:t>
            </a:r>
            <a:r>
              <a:rPr lang="en-US" sz="1200" b="1" dirty="0" smtClean="0"/>
              <a:t>static</a:t>
            </a:r>
            <a:r>
              <a:rPr lang="en-US" sz="1200" dirty="0" smtClean="0"/>
              <a:t> </a:t>
            </a:r>
            <a:r>
              <a:rPr lang="en-US" sz="1200" b="1" dirty="0" smtClean="0"/>
              <a:t>void</a:t>
            </a:r>
            <a:r>
              <a:rPr lang="en-US" sz="1200" dirty="0" smtClean="0"/>
              <a:t> main(String[] </a:t>
            </a:r>
            <a:r>
              <a:rPr lang="en-US" sz="1200" dirty="0" err="1" smtClean="0"/>
              <a:t>args</a:t>
            </a:r>
            <a:r>
              <a:rPr lang="en-US" sz="1200" dirty="0" smtClean="0"/>
              <a:t>) {  </a:t>
            </a:r>
          </a:p>
          <a:p>
            <a:pPr>
              <a:spcBef>
                <a:spcPts val="0"/>
              </a:spcBef>
              <a:buNone/>
            </a:pPr>
            <a:r>
              <a:rPr lang="en-US" sz="1200" dirty="0" smtClean="0"/>
              <a:t>          </a:t>
            </a:r>
          </a:p>
          <a:p>
            <a:pPr>
              <a:spcBef>
                <a:spcPts val="0"/>
              </a:spcBef>
              <a:buNone/>
            </a:pPr>
            <a:r>
              <a:rPr lang="en-US" sz="1200" dirty="0" smtClean="0"/>
              <a:t>        </a:t>
            </a:r>
            <a:r>
              <a:rPr lang="en-US" sz="1200" dirty="0" err="1" smtClean="0"/>
              <a:t>ArrayList</a:t>
            </a:r>
            <a:r>
              <a:rPr lang="en-US" sz="1200" dirty="0" smtClean="0"/>
              <a:t>&lt;Integer&gt; l1=</a:t>
            </a:r>
            <a:r>
              <a:rPr lang="en-US" sz="1200" b="1" dirty="0" smtClean="0"/>
              <a:t>new</a:t>
            </a:r>
            <a:r>
              <a:rPr lang="en-US" sz="1200" dirty="0" smtClean="0"/>
              <a:t> </a:t>
            </a:r>
            <a:r>
              <a:rPr lang="en-US" sz="1200" dirty="0" err="1" smtClean="0"/>
              <a:t>ArrayList</a:t>
            </a:r>
            <a:r>
              <a:rPr lang="en-US" sz="1200" dirty="0" smtClean="0"/>
              <a:t>&lt;Integer&gt;();  </a:t>
            </a:r>
          </a:p>
          <a:p>
            <a:pPr>
              <a:spcBef>
                <a:spcPts val="0"/>
              </a:spcBef>
              <a:buNone/>
            </a:pPr>
            <a:r>
              <a:rPr lang="en-US" sz="1200" dirty="0" smtClean="0"/>
              <a:t>        l1.add(10);  </a:t>
            </a:r>
          </a:p>
          <a:p>
            <a:pPr>
              <a:spcBef>
                <a:spcPts val="0"/>
              </a:spcBef>
              <a:buNone/>
            </a:pPr>
            <a:r>
              <a:rPr lang="en-US" sz="1200" dirty="0" smtClean="0"/>
              <a:t>        l1.add(20);  </a:t>
            </a:r>
          </a:p>
          <a:p>
            <a:pPr>
              <a:spcBef>
                <a:spcPts val="0"/>
              </a:spcBef>
              <a:buNone/>
            </a:pPr>
            <a:r>
              <a:rPr lang="en-US" sz="1200" dirty="0" smtClean="0"/>
              <a:t>        </a:t>
            </a:r>
            <a:r>
              <a:rPr lang="en-US" sz="1200" dirty="0" err="1" smtClean="0"/>
              <a:t>System.out.println</a:t>
            </a:r>
            <a:r>
              <a:rPr lang="en-US" sz="1200" dirty="0" smtClean="0"/>
              <a:t>("displaying the sum= "+add(l1));  </a:t>
            </a:r>
          </a:p>
          <a:p>
            <a:pPr>
              <a:spcBef>
                <a:spcPts val="0"/>
              </a:spcBef>
              <a:buNone/>
            </a:pPr>
            <a:r>
              <a:rPr lang="en-US" sz="1200" dirty="0" smtClean="0"/>
              <a:t>          </a:t>
            </a:r>
          </a:p>
          <a:p>
            <a:pPr>
              <a:spcBef>
                <a:spcPts val="0"/>
              </a:spcBef>
              <a:buNone/>
            </a:pPr>
            <a:r>
              <a:rPr lang="en-US" sz="1200" dirty="0" smtClean="0"/>
              <a:t>        </a:t>
            </a:r>
            <a:r>
              <a:rPr lang="en-US" sz="1200" dirty="0" err="1" smtClean="0"/>
              <a:t>ArrayList</a:t>
            </a:r>
            <a:r>
              <a:rPr lang="en-US" sz="1200" dirty="0" smtClean="0"/>
              <a:t>&lt;Double&gt; l2=</a:t>
            </a:r>
            <a:r>
              <a:rPr lang="en-US" sz="1200" b="1" dirty="0" smtClean="0"/>
              <a:t>new</a:t>
            </a:r>
            <a:r>
              <a:rPr lang="en-US" sz="1200" dirty="0" smtClean="0"/>
              <a:t> </a:t>
            </a:r>
            <a:r>
              <a:rPr lang="en-US" sz="1200" dirty="0" err="1" smtClean="0"/>
              <a:t>ArrayList</a:t>
            </a:r>
            <a:r>
              <a:rPr lang="en-US" sz="1200" dirty="0" smtClean="0"/>
              <a:t>&lt;Double&gt;();  </a:t>
            </a:r>
          </a:p>
          <a:p>
            <a:pPr>
              <a:spcBef>
                <a:spcPts val="0"/>
              </a:spcBef>
              <a:buNone/>
            </a:pPr>
            <a:r>
              <a:rPr lang="en-US" sz="1200" dirty="0" smtClean="0"/>
              <a:t>        l2.add(30.0);  </a:t>
            </a:r>
          </a:p>
          <a:p>
            <a:pPr>
              <a:spcBef>
                <a:spcPts val="0"/>
              </a:spcBef>
              <a:buNone/>
            </a:pPr>
            <a:r>
              <a:rPr lang="en-US" sz="1200" dirty="0" smtClean="0"/>
              <a:t>        l2.add(40.0);  </a:t>
            </a:r>
          </a:p>
          <a:p>
            <a:pPr>
              <a:spcBef>
                <a:spcPts val="0"/>
              </a:spcBef>
              <a:buNone/>
            </a:pPr>
            <a:r>
              <a:rPr lang="en-US" sz="1200" dirty="0" smtClean="0"/>
              <a:t>        </a:t>
            </a:r>
            <a:r>
              <a:rPr lang="en-US" sz="1200" dirty="0" err="1" smtClean="0"/>
              <a:t>System.out.println</a:t>
            </a:r>
            <a:r>
              <a:rPr lang="en-US" sz="1200" dirty="0" smtClean="0"/>
              <a:t>("displaying the sum= "+add(l2));  </a:t>
            </a:r>
          </a:p>
          <a:p>
            <a:pPr>
              <a:spcBef>
                <a:spcPts val="0"/>
              </a:spcBef>
              <a:buNone/>
            </a:pPr>
            <a:r>
              <a:rPr lang="en-US" sz="1200" dirty="0" smtClean="0"/>
              <a:t>          </a:t>
            </a:r>
          </a:p>
          <a:p>
            <a:pPr>
              <a:spcBef>
                <a:spcPts val="0"/>
              </a:spcBef>
              <a:buNone/>
            </a:pPr>
            <a:r>
              <a:rPr lang="en-US" sz="1200" dirty="0" smtClean="0"/>
              <a:t>          </a:t>
            </a:r>
          </a:p>
          <a:p>
            <a:pPr>
              <a:spcBef>
                <a:spcPts val="0"/>
              </a:spcBef>
              <a:buNone/>
            </a:pPr>
            <a:r>
              <a:rPr lang="en-US" sz="1200" dirty="0" smtClean="0"/>
              <a:t>    }  </a:t>
            </a:r>
          </a:p>
          <a:p>
            <a:pPr>
              <a:spcBef>
                <a:spcPts val="0"/>
              </a:spcBef>
              <a:buNone/>
            </a:pPr>
            <a:r>
              <a:rPr lang="en-US" sz="1200" dirty="0" smtClean="0"/>
              <a:t>      </a:t>
            </a:r>
          </a:p>
          <a:p>
            <a:pPr>
              <a:spcBef>
                <a:spcPts val="0"/>
              </a:spcBef>
              <a:buNone/>
            </a:pPr>
            <a:r>
              <a:rPr lang="en-US" sz="1200" dirty="0" smtClean="0"/>
              <a:t>}  </a:t>
            </a:r>
          </a:p>
          <a:p>
            <a:endParaRPr lang="en-US" sz="1600"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Without Lambda Expression</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130</a:t>
            </a:fld>
            <a:endParaRPr lang="en-US" altLang="en-US"/>
          </a:p>
        </p:txBody>
      </p:sp>
      <p:sp>
        <p:nvSpPr>
          <p:cNvPr id="3" name="Content Placeholder 2"/>
          <p:cNvSpPr>
            <a:spLocks noGrp="1"/>
          </p:cNvSpPr>
          <p:nvPr>
            <p:ph sz="quarter" idx="1"/>
          </p:nvPr>
        </p:nvSpPr>
        <p:spPr>
          <a:xfrm>
            <a:off x="838200" y="1357298"/>
            <a:ext cx="10515600" cy="4819665"/>
          </a:xfrm>
        </p:spPr>
        <p:txBody>
          <a:bodyPr/>
          <a:lstStyle/>
          <a:p>
            <a:pPr>
              <a:spcBef>
                <a:spcPts val="0"/>
              </a:spcBef>
              <a:buNone/>
            </a:pPr>
            <a:r>
              <a:rPr lang="en-US" sz="2000" b="1" dirty="0" smtClean="0"/>
              <a:t> interface</a:t>
            </a:r>
            <a:r>
              <a:rPr lang="en-US" sz="2000" dirty="0" smtClean="0"/>
              <a:t> </a:t>
            </a:r>
            <a:r>
              <a:rPr lang="en-US" sz="2000" dirty="0" err="1" smtClean="0"/>
              <a:t>Drawable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draw();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LambdaExpressionExample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b="1" dirty="0" err="1" smtClean="0"/>
              <a:t>int</a:t>
            </a:r>
            <a:r>
              <a:rPr lang="en-US" sz="2000" dirty="0" smtClean="0"/>
              <a:t> width=10;  </a:t>
            </a:r>
          </a:p>
          <a:p>
            <a:pPr>
              <a:spcBef>
                <a:spcPts val="0"/>
              </a:spcBef>
              <a:buNone/>
            </a:pPr>
            <a:r>
              <a:rPr lang="en-US" sz="2000" dirty="0" smtClean="0"/>
              <a:t>  </a:t>
            </a:r>
          </a:p>
          <a:p>
            <a:pPr>
              <a:spcBef>
                <a:spcPts val="0"/>
              </a:spcBef>
              <a:buNone/>
            </a:pPr>
            <a:r>
              <a:rPr lang="en-US" sz="2000" dirty="0" smtClean="0"/>
              <a:t>        //without lambda, </a:t>
            </a:r>
            <a:r>
              <a:rPr lang="en-US" sz="2000" dirty="0" err="1" smtClean="0"/>
              <a:t>Drawable</a:t>
            </a:r>
            <a:r>
              <a:rPr lang="en-US" sz="2000" dirty="0" smtClean="0"/>
              <a:t> implementation using anonymous class  </a:t>
            </a:r>
          </a:p>
          <a:p>
            <a:pPr>
              <a:spcBef>
                <a:spcPts val="0"/>
              </a:spcBef>
              <a:buNone/>
            </a:pPr>
            <a:r>
              <a:rPr lang="en-US" sz="2000" dirty="0" smtClean="0"/>
              <a:t>        </a:t>
            </a:r>
            <a:r>
              <a:rPr lang="en-US" sz="2000" dirty="0" err="1" smtClean="0"/>
              <a:t>Drawable</a:t>
            </a:r>
            <a:r>
              <a:rPr lang="en-US" sz="2000" dirty="0" smtClean="0"/>
              <a:t> d=</a:t>
            </a:r>
            <a:r>
              <a:rPr lang="en-US" sz="2000" b="1" dirty="0" smtClean="0"/>
              <a:t>new</a:t>
            </a:r>
            <a:r>
              <a:rPr lang="en-US" sz="2000" dirty="0" smtClean="0"/>
              <a:t> </a:t>
            </a:r>
            <a:r>
              <a:rPr lang="en-US" sz="2000" dirty="0" err="1" smtClean="0"/>
              <a:t>Drawable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draw(){</a:t>
            </a:r>
            <a:r>
              <a:rPr lang="en-US" sz="2000" dirty="0" err="1" smtClean="0"/>
              <a:t>System.out.println</a:t>
            </a:r>
            <a:r>
              <a:rPr lang="en-US" sz="2000" dirty="0" smtClean="0"/>
              <a:t>("Drawing "+width);}  </a:t>
            </a:r>
          </a:p>
          <a:p>
            <a:pPr>
              <a:spcBef>
                <a:spcPts val="0"/>
              </a:spcBef>
              <a:buNone/>
            </a:pPr>
            <a:r>
              <a:rPr lang="en-US" sz="2000" dirty="0" smtClean="0"/>
              <a:t>        };  </a:t>
            </a:r>
          </a:p>
          <a:p>
            <a:pPr>
              <a:spcBef>
                <a:spcPts val="0"/>
              </a:spcBef>
              <a:buNone/>
            </a:pPr>
            <a:r>
              <a:rPr lang="en-US" sz="2000" dirty="0" smtClean="0"/>
              <a:t>        </a:t>
            </a:r>
            <a:r>
              <a:rPr lang="en-US" sz="2000" dirty="0" err="1" smtClean="0"/>
              <a:t>d.draw</a:t>
            </a:r>
            <a:r>
              <a:rPr lang="en-US" sz="2000" dirty="0" smtClean="0"/>
              <a:t>();  </a:t>
            </a:r>
          </a:p>
          <a:p>
            <a:pPr>
              <a:spcBef>
                <a:spcPts val="0"/>
              </a:spcBef>
              <a:buNone/>
            </a:pPr>
            <a:r>
              <a:rPr lang="en-US" sz="2000" dirty="0" smtClean="0"/>
              <a:t>    }  </a:t>
            </a:r>
          </a:p>
          <a:p>
            <a:pPr>
              <a:spcBef>
                <a:spcPts val="0"/>
              </a:spcBef>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normAutofit fontScale="90000"/>
          </a:bodyPr>
          <a:lstStyle/>
          <a:p>
            <a:r>
              <a:rPr lang="en-US" dirty="0" smtClean="0"/>
              <a:t>Java Lambda Expression Example</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131</a:t>
            </a:fld>
            <a:endParaRPr lang="en-US" altLang="en-US"/>
          </a:p>
        </p:txBody>
      </p:sp>
      <p:sp>
        <p:nvSpPr>
          <p:cNvPr id="3" name="Content Placeholder 2"/>
          <p:cNvSpPr>
            <a:spLocks noGrp="1"/>
          </p:cNvSpPr>
          <p:nvPr>
            <p:ph sz="quarter" idx="1"/>
          </p:nvPr>
        </p:nvSpPr>
        <p:spPr>
          <a:xfrm>
            <a:off x="838200" y="1214422"/>
            <a:ext cx="10515600" cy="4962541"/>
          </a:xfrm>
        </p:spPr>
        <p:txBody>
          <a:bodyPr>
            <a:normAutofit lnSpcReduction="10000"/>
          </a:bodyPr>
          <a:lstStyle/>
          <a:p>
            <a:pPr>
              <a:spcBef>
                <a:spcPts val="0"/>
              </a:spcBef>
              <a:buNone/>
            </a:pPr>
            <a:r>
              <a:rPr lang="en-US" sz="2000" dirty="0" smtClean="0"/>
              <a:t>@</a:t>
            </a:r>
            <a:r>
              <a:rPr lang="en-US" sz="2000" dirty="0" err="1" smtClean="0"/>
              <a:t>FunctionalInterface</a:t>
            </a:r>
            <a:r>
              <a:rPr lang="en-US" sz="2000" dirty="0" smtClean="0"/>
              <a:t>  //It is optional  </a:t>
            </a:r>
          </a:p>
          <a:p>
            <a:pPr>
              <a:spcBef>
                <a:spcPts val="0"/>
              </a:spcBef>
              <a:buNone/>
            </a:pPr>
            <a:r>
              <a:rPr lang="en-US" sz="2000" b="1" dirty="0" smtClean="0"/>
              <a:t>interface</a:t>
            </a:r>
            <a:r>
              <a:rPr lang="en-US" sz="2000" dirty="0" smtClean="0"/>
              <a:t> </a:t>
            </a:r>
            <a:r>
              <a:rPr lang="en-US" sz="2000" dirty="0" err="1" smtClean="0"/>
              <a:t>Drawable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draw();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LambdaExpressionExample2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b="1" dirty="0" err="1" smtClean="0"/>
              <a:t>int</a:t>
            </a:r>
            <a:r>
              <a:rPr lang="en-US" sz="2000" dirty="0" smtClean="0"/>
              <a:t> width=10;  </a:t>
            </a:r>
          </a:p>
          <a:p>
            <a:pPr>
              <a:spcBef>
                <a:spcPts val="0"/>
              </a:spcBef>
              <a:buNone/>
            </a:pPr>
            <a:r>
              <a:rPr lang="en-US" sz="2000" dirty="0" smtClean="0"/>
              <a:t>          </a:t>
            </a:r>
          </a:p>
          <a:p>
            <a:pPr>
              <a:spcBef>
                <a:spcPts val="0"/>
              </a:spcBef>
              <a:buNone/>
            </a:pPr>
            <a:r>
              <a:rPr lang="en-US" sz="2000" dirty="0" smtClean="0"/>
              <a:t>        //with lambda  </a:t>
            </a:r>
          </a:p>
          <a:p>
            <a:pPr>
              <a:spcBef>
                <a:spcPts val="0"/>
              </a:spcBef>
              <a:buNone/>
            </a:pPr>
            <a:r>
              <a:rPr lang="en-US" sz="2000" dirty="0" smtClean="0"/>
              <a:t>        </a:t>
            </a:r>
            <a:r>
              <a:rPr lang="en-US" sz="2000" dirty="0" err="1" smtClean="0"/>
              <a:t>Drawable</a:t>
            </a:r>
            <a:r>
              <a:rPr lang="en-US" sz="2000" dirty="0" smtClean="0"/>
              <a:t> d2=()-&gt;{  </a:t>
            </a:r>
          </a:p>
          <a:p>
            <a:pPr>
              <a:spcBef>
                <a:spcPts val="0"/>
              </a:spcBef>
              <a:buNone/>
            </a:pPr>
            <a:r>
              <a:rPr lang="en-US" sz="2000" dirty="0" smtClean="0"/>
              <a:t>            </a:t>
            </a:r>
            <a:r>
              <a:rPr lang="en-US" sz="2000" dirty="0" err="1" smtClean="0"/>
              <a:t>System.out.println</a:t>
            </a:r>
            <a:r>
              <a:rPr lang="en-US" sz="2000" dirty="0" smtClean="0"/>
              <a:t>("Drawing "+width);  </a:t>
            </a:r>
          </a:p>
          <a:p>
            <a:pPr>
              <a:spcBef>
                <a:spcPts val="0"/>
              </a:spcBef>
              <a:buNone/>
            </a:pPr>
            <a:r>
              <a:rPr lang="en-US" sz="2000" dirty="0" smtClean="0"/>
              <a:t>        };  </a:t>
            </a:r>
          </a:p>
          <a:p>
            <a:pPr>
              <a:spcBef>
                <a:spcPts val="0"/>
              </a:spcBef>
              <a:buNone/>
            </a:pPr>
            <a:r>
              <a:rPr lang="en-US" sz="2000" dirty="0" smtClean="0"/>
              <a:t>        d2.draw();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normAutofit fontScale="90000"/>
          </a:bodyPr>
          <a:lstStyle/>
          <a:p>
            <a:r>
              <a:rPr lang="en-US" dirty="0" smtClean="0"/>
              <a:t/>
            </a:r>
            <a:br>
              <a:rPr lang="en-US" dirty="0" smtClean="0"/>
            </a:br>
            <a:r>
              <a:rPr lang="en-US" dirty="0" smtClean="0"/>
              <a:t/>
            </a:r>
            <a:br>
              <a:rPr lang="en-US" dirty="0" smtClean="0"/>
            </a:br>
            <a:r>
              <a:rPr lang="en-US" dirty="0" smtClean="0"/>
              <a:t>Java Lambda Expression Example: No Parameter</a:t>
            </a:r>
            <a:br>
              <a:rPr lang="en-US"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132</a:t>
            </a:fld>
            <a:endParaRPr lang="en-US" altLang="en-US"/>
          </a:p>
        </p:txBody>
      </p:sp>
      <p:sp>
        <p:nvSpPr>
          <p:cNvPr id="6" name="Content Placeholder 5"/>
          <p:cNvSpPr>
            <a:spLocks noGrp="1"/>
          </p:cNvSpPr>
          <p:nvPr>
            <p:ph sz="quarter" idx="1"/>
          </p:nvPr>
        </p:nvSpPr>
        <p:spPr>
          <a:xfrm>
            <a:off x="838200" y="1428736"/>
            <a:ext cx="10515600" cy="4748227"/>
          </a:xfrm>
        </p:spPr>
        <p:txBody>
          <a:bodyPr/>
          <a:lstStyle/>
          <a:p>
            <a:pPr>
              <a:spcBef>
                <a:spcPts val="0"/>
              </a:spcBef>
              <a:buNone/>
            </a:pPr>
            <a:r>
              <a:rPr lang="en-US" b="1" dirty="0" smtClean="0"/>
              <a:t>interface</a:t>
            </a:r>
            <a:r>
              <a:rPr lang="en-US" dirty="0" smtClean="0"/>
              <a:t> </a:t>
            </a:r>
            <a:r>
              <a:rPr lang="en-US" dirty="0" err="1" smtClean="0"/>
              <a:t>Sayable</a:t>
            </a:r>
            <a:r>
              <a:rPr lang="en-US" dirty="0" smtClean="0"/>
              <a:t>{  </a:t>
            </a:r>
          </a:p>
          <a:p>
            <a:pPr>
              <a:spcBef>
                <a:spcPts val="0"/>
              </a:spcBef>
              <a:buNone/>
            </a:pPr>
            <a:r>
              <a:rPr lang="en-US" dirty="0" smtClean="0"/>
              <a:t>    </a:t>
            </a:r>
            <a:r>
              <a:rPr lang="en-US" b="1" dirty="0" smtClean="0"/>
              <a:t>public</a:t>
            </a:r>
            <a:r>
              <a:rPr lang="en-US" dirty="0" smtClean="0"/>
              <a:t> String say();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LambdaExpressionExample3{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r>
              <a:rPr lang="en-US" dirty="0" err="1" smtClean="0"/>
              <a:t>Sayable</a:t>
            </a:r>
            <a:r>
              <a:rPr lang="en-US" dirty="0" smtClean="0"/>
              <a:t> s=()-&gt;{  </a:t>
            </a:r>
          </a:p>
          <a:p>
            <a:pPr>
              <a:spcBef>
                <a:spcPts val="0"/>
              </a:spcBef>
              <a:buNone/>
            </a:pPr>
            <a:r>
              <a:rPr lang="en-US" dirty="0" smtClean="0"/>
              <a:t>        </a:t>
            </a:r>
            <a:r>
              <a:rPr lang="en-US" b="1" dirty="0" smtClean="0"/>
              <a:t>return</a:t>
            </a:r>
            <a:r>
              <a:rPr lang="en-US" dirty="0" smtClean="0"/>
              <a:t> "I have nothing to say.";  </a:t>
            </a:r>
          </a:p>
          <a:p>
            <a:pPr>
              <a:spcBef>
                <a:spcPts val="0"/>
              </a:spcBef>
              <a:buNone/>
            </a:pPr>
            <a:r>
              <a:rPr lang="en-US" dirty="0" smtClean="0"/>
              <a:t>    };  </a:t>
            </a:r>
          </a:p>
          <a:p>
            <a:pPr>
              <a:spcBef>
                <a:spcPts val="0"/>
              </a:spcBef>
              <a:buNone/>
            </a:pPr>
            <a:r>
              <a:rPr lang="en-US" dirty="0" smtClean="0"/>
              <a:t>    </a:t>
            </a:r>
            <a:r>
              <a:rPr lang="en-US" dirty="0" err="1" smtClean="0"/>
              <a:t>System.out.println</a:t>
            </a:r>
            <a:r>
              <a:rPr lang="en-US" dirty="0" smtClean="0"/>
              <a:t>(</a:t>
            </a:r>
            <a:r>
              <a:rPr lang="en-US" dirty="0" err="1" smtClean="0"/>
              <a:t>s.say</a:t>
            </a:r>
            <a:r>
              <a:rPr lang="en-US" dirty="0" smtClean="0"/>
              <a:t>());  </a:t>
            </a:r>
          </a:p>
          <a:p>
            <a:pPr>
              <a:spcBef>
                <a:spcPts val="0"/>
              </a:spcBef>
              <a:buNone/>
            </a:pPr>
            <a:r>
              <a:rPr lang="en-US" dirty="0" smtClean="0"/>
              <a:t>}  </a:t>
            </a:r>
          </a:p>
          <a:p>
            <a:pPr>
              <a:spcBef>
                <a:spcPts val="0"/>
              </a:spcBef>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Lambda Expression Example: Single Parameter</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133</a:t>
            </a:fld>
            <a:endParaRPr lang="en-US" altLang="en-US"/>
          </a:p>
        </p:txBody>
      </p:sp>
      <p:sp>
        <p:nvSpPr>
          <p:cNvPr id="5" name="Content Placeholder 4"/>
          <p:cNvSpPr>
            <a:spLocks noGrp="1"/>
          </p:cNvSpPr>
          <p:nvPr>
            <p:ph sz="quarter" idx="1"/>
          </p:nvPr>
        </p:nvSpPr>
        <p:spPr>
          <a:xfrm>
            <a:off x="838200" y="1285860"/>
            <a:ext cx="10515600" cy="4891103"/>
          </a:xfrm>
        </p:spPr>
        <p:txBody>
          <a:bodyPr>
            <a:normAutofit fontScale="92500" lnSpcReduction="10000"/>
          </a:bodyPr>
          <a:lstStyle/>
          <a:p>
            <a:pPr>
              <a:spcBef>
                <a:spcPts val="0"/>
              </a:spcBef>
              <a:buNone/>
            </a:pPr>
            <a:r>
              <a:rPr lang="en-US" sz="2000" b="1" dirty="0" smtClean="0"/>
              <a:t>interface</a:t>
            </a:r>
            <a:r>
              <a:rPr lang="en-US" sz="2000" dirty="0" smtClean="0"/>
              <a:t> </a:t>
            </a:r>
            <a:r>
              <a:rPr lang="en-US" sz="2000" dirty="0" err="1" smtClean="0"/>
              <a:t>Sayable</a:t>
            </a:r>
            <a:r>
              <a:rPr lang="en-US" sz="2000" dirty="0" smtClean="0"/>
              <a:t>{  </a:t>
            </a:r>
          </a:p>
          <a:p>
            <a:pPr>
              <a:spcBef>
                <a:spcPts val="0"/>
              </a:spcBef>
              <a:buNone/>
            </a:pPr>
            <a:r>
              <a:rPr lang="en-US" sz="2000" dirty="0" smtClean="0"/>
              <a:t>    </a:t>
            </a:r>
            <a:r>
              <a:rPr lang="en-US" sz="2000" b="1" dirty="0" smtClean="0"/>
              <a:t>public</a:t>
            </a:r>
            <a:r>
              <a:rPr lang="en-US" sz="2000" dirty="0" smtClean="0"/>
              <a:t> String say(String name);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LambdaExpressionExample4{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 Lambda expression with single parameter.  </a:t>
            </a:r>
          </a:p>
          <a:p>
            <a:pPr>
              <a:spcBef>
                <a:spcPts val="0"/>
              </a:spcBef>
              <a:buNone/>
            </a:pPr>
            <a:r>
              <a:rPr lang="en-US" sz="2000" dirty="0" smtClean="0"/>
              <a:t>        </a:t>
            </a:r>
            <a:r>
              <a:rPr lang="en-US" sz="2000" dirty="0" err="1" smtClean="0"/>
              <a:t>Sayable</a:t>
            </a:r>
            <a:r>
              <a:rPr lang="en-US" sz="2000" dirty="0" smtClean="0"/>
              <a:t> s1=(name)-&gt;{  </a:t>
            </a:r>
          </a:p>
          <a:p>
            <a:pPr>
              <a:spcBef>
                <a:spcPts val="0"/>
              </a:spcBef>
              <a:buNone/>
            </a:pPr>
            <a:r>
              <a:rPr lang="en-US" sz="2000" dirty="0" smtClean="0"/>
              <a:t>            </a:t>
            </a:r>
            <a:r>
              <a:rPr lang="en-US" sz="2000" b="1" dirty="0" smtClean="0"/>
              <a:t>return</a:t>
            </a:r>
            <a:r>
              <a:rPr lang="en-US" sz="2000" dirty="0" smtClean="0"/>
              <a:t> "Hello, "+name;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(s1.say("</a:t>
            </a:r>
            <a:r>
              <a:rPr lang="en-US" sz="2000" dirty="0" err="1" smtClean="0"/>
              <a:t>Sonoo</a:t>
            </a:r>
            <a:r>
              <a:rPr lang="en-US" sz="2000" dirty="0" smtClean="0"/>
              <a:t>"));  </a:t>
            </a:r>
          </a:p>
          <a:p>
            <a:pPr>
              <a:spcBef>
                <a:spcPts val="0"/>
              </a:spcBef>
              <a:buNone/>
            </a:pPr>
            <a:r>
              <a:rPr lang="en-US" sz="2000" dirty="0" smtClean="0"/>
              <a:t>          </a:t>
            </a:r>
          </a:p>
          <a:p>
            <a:pPr>
              <a:spcBef>
                <a:spcPts val="0"/>
              </a:spcBef>
              <a:buNone/>
            </a:pPr>
            <a:r>
              <a:rPr lang="en-US" sz="2000" dirty="0" smtClean="0"/>
              <a:t>        // You can omit function parentheses    </a:t>
            </a:r>
          </a:p>
          <a:p>
            <a:pPr>
              <a:spcBef>
                <a:spcPts val="0"/>
              </a:spcBef>
              <a:buNone/>
            </a:pPr>
            <a:r>
              <a:rPr lang="en-US" sz="2000" dirty="0" smtClean="0"/>
              <a:t>        </a:t>
            </a:r>
            <a:r>
              <a:rPr lang="en-US" sz="2000" dirty="0" err="1" smtClean="0"/>
              <a:t>Sayable</a:t>
            </a:r>
            <a:r>
              <a:rPr lang="en-US" sz="2000" dirty="0" smtClean="0"/>
              <a:t> s2= name -&gt;{  </a:t>
            </a:r>
          </a:p>
          <a:p>
            <a:pPr>
              <a:spcBef>
                <a:spcPts val="0"/>
              </a:spcBef>
              <a:buNone/>
            </a:pPr>
            <a:r>
              <a:rPr lang="en-US" sz="2000" dirty="0" smtClean="0"/>
              <a:t>            </a:t>
            </a:r>
            <a:r>
              <a:rPr lang="en-US" sz="2000" b="1" dirty="0" smtClean="0"/>
              <a:t>return</a:t>
            </a:r>
            <a:r>
              <a:rPr lang="en-US" sz="2000" dirty="0" smtClean="0"/>
              <a:t> "Hello, "+name;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(s2.say("</a:t>
            </a:r>
            <a:r>
              <a:rPr lang="en-US" sz="2000" dirty="0" err="1" smtClean="0"/>
              <a:t>Sonoo</a:t>
            </a: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normAutofit fontScale="90000"/>
          </a:bodyPr>
          <a:lstStyle/>
          <a:p>
            <a:r>
              <a:rPr lang="fr-FR" dirty="0" smtClean="0"/>
              <a:t>Java Lambda Expression </a:t>
            </a:r>
            <a:r>
              <a:rPr lang="fr-FR" dirty="0" err="1" smtClean="0"/>
              <a:t>Example</a:t>
            </a:r>
            <a:r>
              <a:rPr lang="fr-FR" dirty="0" smtClean="0"/>
              <a:t>: Multiple </a:t>
            </a:r>
            <a:r>
              <a:rPr lang="fr-FR" dirty="0" err="1" smtClean="0"/>
              <a:t>Parameters</a:t>
            </a:r>
            <a:endParaRPr lang="fr-FR"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134</a:t>
            </a:fld>
            <a:endParaRPr lang="en-US" altLang="en-US"/>
          </a:p>
        </p:txBody>
      </p:sp>
      <p:sp>
        <p:nvSpPr>
          <p:cNvPr id="3" name="Content Placeholder 2"/>
          <p:cNvSpPr>
            <a:spLocks noGrp="1"/>
          </p:cNvSpPr>
          <p:nvPr>
            <p:ph sz="quarter" idx="1"/>
          </p:nvPr>
        </p:nvSpPr>
        <p:spPr>
          <a:xfrm>
            <a:off x="838200" y="1000108"/>
            <a:ext cx="10515600" cy="5176855"/>
          </a:xfrm>
        </p:spPr>
        <p:txBody>
          <a:bodyPr>
            <a:normAutofit fontScale="92500" lnSpcReduction="10000"/>
          </a:bodyPr>
          <a:lstStyle/>
          <a:p>
            <a:pPr>
              <a:spcBef>
                <a:spcPts val="0"/>
              </a:spcBef>
              <a:buNone/>
            </a:pPr>
            <a:r>
              <a:rPr lang="en-US" sz="1800" dirty="0" smtClean="0"/>
              <a:t> </a:t>
            </a:r>
            <a:r>
              <a:rPr lang="en-US" sz="2000" b="1" dirty="0" smtClean="0"/>
              <a:t> </a:t>
            </a:r>
            <a:endParaRPr lang="en-US" sz="2000" dirty="0" smtClean="0"/>
          </a:p>
          <a:p>
            <a:pPr>
              <a:spcBef>
                <a:spcPts val="0"/>
              </a:spcBef>
              <a:spcAft>
                <a:spcPts val="0"/>
              </a:spcAft>
              <a:buNone/>
            </a:pPr>
            <a:r>
              <a:rPr lang="en-US" b="1" dirty="0" smtClean="0"/>
              <a:t>interface</a:t>
            </a:r>
            <a:r>
              <a:rPr lang="en-US" dirty="0" smtClean="0"/>
              <a:t> Addable{  </a:t>
            </a:r>
          </a:p>
          <a:p>
            <a:pPr>
              <a:spcBef>
                <a:spcPts val="0"/>
              </a:spcBef>
              <a:spcAft>
                <a:spcPts val="0"/>
              </a:spcAft>
              <a:buNone/>
            </a:pPr>
            <a:r>
              <a:rPr lang="en-US" dirty="0" smtClean="0"/>
              <a:t>    </a:t>
            </a:r>
            <a:r>
              <a:rPr lang="en-US" b="1" dirty="0" err="1" smtClean="0"/>
              <a:t>int</a:t>
            </a:r>
            <a:r>
              <a:rPr lang="en-US" dirty="0" smtClean="0"/>
              <a:t> add(</a:t>
            </a:r>
            <a:r>
              <a:rPr lang="en-US" b="1" dirty="0" err="1" smtClean="0"/>
              <a:t>int</a:t>
            </a:r>
            <a:r>
              <a:rPr lang="en-US" dirty="0" smtClean="0"/>
              <a:t> </a:t>
            </a:r>
            <a:r>
              <a:rPr lang="en-US" dirty="0" err="1" smtClean="0"/>
              <a:t>a,</a:t>
            </a:r>
            <a:r>
              <a:rPr lang="en-US" b="1" dirty="0" err="1" smtClean="0"/>
              <a:t>int</a:t>
            </a:r>
            <a:r>
              <a:rPr lang="en-US" dirty="0" smtClean="0"/>
              <a:t> b);  </a:t>
            </a:r>
          </a:p>
          <a:p>
            <a:pPr>
              <a:spcBef>
                <a:spcPts val="0"/>
              </a:spcBef>
              <a:spcAft>
                <a:spcPts val="0"/>
              </a:spcAft>
              <a:buNone/>
            </a:pPr>
            <a:r>
              <a:rPr lang="en-US" dirty="0" smtClean="0"/>
              <a:t>}  </a:t>
            </a:r>
          </a:p>
          <a:p>
            <a:pPr>
              <a:spcBef>
                <a:spcPts val="0"/>
              </a:spcBef>
              <a:spcAft>
                <a:spcPts val="0"/>
              </a:spcAft>
              <a:buNone/>
            </a:pPr>
            <a:r>
              <a:rPr lang="en-US" dirty="0" smtClean="0"/>
              <a:t>  </a:t>
            </a:r>
          </a:p>
          <a:p>
            <a:pPr>
              <a:spcBef>
                <a:spcPts val="0"/>
              </a:spcBef>
              <a:spcAft>
                <a:spcPts val="0"/>
              </a:spcAft>
              <a:buNone/>
            </a:pPr>
            <a:r>
              <a:rPr lang="en-US" b="1" dirty="0" smtClean="0"/>
              <a:t>public</a:t>
            </a:r>
            <a:r>
              <a:rPr lang="en-US" dirty="0" smtClean="0"/>
              <a:t> </a:t>
            </a:r>
            <a:r>
              <a:rPr lang="en-US" b="1" dirty="0" smtClean="0"/>
              <a:t>class</a:t>
            </a:r>
            <a:r>
              <a:rPr lang="en-US" dirty="0" smtClean="0"/>
              <a:t> LambdaExpressionExample5{  </a:t>
            </a:r>
          </a:p>
          <a:p>
            <a:pPr>
              <a:spcBef>
                <a:spcPts val="0"/>
              </a:spcBef>
              <a:spcAft>
                <a:spcPts val="0"/>
              </a:spcAft>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spcAft>
                <a:spcPts val="0"/>
              </a:spcAft>
              <a:buNone/>
            </a:pPr>
            <a:r>
              <a:rPr lang="en-US" dirty="0" smtClean="0"/>
              <a:t>        // Multiple parameters in lambda expression  </a:t>
            </a:r>
          </a:p>
          <a:p>
            <a:pPr>
              <a:spcBef>
                <a:spcPts val="0"/>
              </a:spcBef>
              <a:spcAft>
                <a:spcPts val="0"/>
              </a:spcAft>
              <a:buNone/>
            </a:pPr>
            <a:r>
              <a:rPr lang="en-US" dirty="0" smtClean="0"/>
              <a:t>        Addable ad1=(</a:t>
            </a:r>
            <a:r>
              <a:rPr lang="en-US" dirty="0" err="1" smtClean="0"/>
              <a:t>a,b</a:t>
            </a:r>
            <a:r>
              <a:rPr lang="en-US" dirty="0" smtClean="0"/>
              <a:t>)-&gt;(</a:t>
            </a:r>
            <a:r>
              <a:rPr lang="en-US" dirty="0" err="1" smtClean="0"/>
              <a:t>a+b</a:t>
            </a:r>
            <a:r>
              <a:rPr lang="en-US" dirty="0" smtClean="0"/>
              <a:t>);  </a:t>
            </a:r>
          </a:p>
          <a:p>
            <a:pPr>
              <a:spcBef>
                <a:spcPts val="0"/>
              </a:spcBef>
              <a:spcAft>
                <a:spcPts val="0"/>
              </a:spcAft>
              <a:buNone/>
            </a:pPr>
            <a:r>
              <a:rPr lang="en-US" dirty="0" smtClean="0"/>
              <a:t>        </a:t>
            </a:r>
            <a:r>
              <a:rPr lang="en-US" dirty="0" err="1" smtClean="0"/>
              <a:t>System.out.println</a:t>
            </a:r>
            <a:r>
              <a:rPr lang="en-US" dirty="0" smtClean="0"/>
              <a:t>(ad1.add(10,20));            </a:t>
            </a:r>
          </a:p>
          <a:p>
            <a:pPr>
              <a:spcBef>
                <a:spcPts val="0"/>
              </a:spcBef>
              <a:spcAft>
                <a:spcPts val="0"/>
              </a:spcAft>
              <a:buNone/>
            </a:pPr>
            <a:r>
              <a:rPr lang="en-US" dirty="0" smtClean="0"/>
              <a:t>        // Multiple parameters with data type in lambda expression  </a:t>
            </a:r>
          </a:p>
          <a:p>
            <a:pPr>
              <a:spcBef>
                <a:spcPts val="0"/>
              </a:spcBef>
              <a:spcAft>
                <a:spcPts val="0"/>
              </a:spcAft>
              <a:buNone/>
            </a:pPr>
            <a:r>
              <a:rPr lang="en-US" dirty="0" smtClean="0"/>
              <a:t>        Addable ad2=(</a:t>
            </a:r>
            <a:r>
              <a:rPr lang="en-US" b="1" dirty="0" err="1" smtClean="0"/>
              <a:t>int</a:t>
            </a:r>
            <a:r>
              <a:rPr lang="en-US" dirty="0" smtClean="0"/>
              <a:t> </a:t>
            </a:r>
            <a:r>
              <a:rPr lang="en-US" dirty="0" err="1" smtClean="0"/>
              <a:t>a,</a:t>
            </a:r>
            <a:r>
              <a:rPr lang="en-US" b="1" dirty="0" err="1" smtClean="0"/>
              <a:t>int</a:t>
            </a:r>
            <a:r>
              <a:rPr lang="en-US" dirty="0" smtClean="0"/>
              <a:t> b)-&gt;(</a:t>
            </a:r>
            <a:r>
              <a:rPr lang="en-US" dirty="0" err="1" smtClean="0"/>
              <a:t>a+b</a:t>
            </a:r>
            <a:r>
              <a:rPr lang="en-US" dirty="0" smtClean="0"/>
              <a:t>);  </a:t>
            </a:r>
          </a:p>
          <a:p>
            <a:pPr>
              <a:spcBef>
                <a:spcPts val="0"/>
              </a:spcBef>
              <a:spcAft>
                <a:spcPts val="0"/>
              </a:spcAft>
              <a:buNone/>
            </a:pPr>
            <a:r>
              <a:rPr lang="en-US" dirty="0" smtClean="0"/>
              <a:t>        </a:t>
            </a:r>
            <a:r>
              <a:rPr lang="en-US" dirty="0" err="1" smtClean="0"/>
              <a:t>System.out.println</a:t>
            </a:r>
            <a:r>
              <a:rPr lang="en-US" dirty="0" smtClean="0"/>
              <a:t>(ad2.add(100,200));  </a:t>
            </a:r>
          </a:p>
          <a:p>
            <a:pPr>
              <a:spcBef>
                <a:spcPts val="0"/>
              </a:spcBef>
              <a:spcAft>
                <a:spcPts val="0"/>
              </a:spcAft>
              <a:buNone/>
            </a:pPr>
            <a:r>
              <a:rPr lang="en-US" dirty="0" smtClean="0"/>
              <a:t>    }  </a:t>
            </a:r>
          </a:p>
          <a:p>
            <a:pPr>
              <a:spcBef>
                <a:spcPts val="0"/>
              </a:spcBef>
              <a:spcAft>
                <a:spcPts val="0"/>
              </a:spcAft>
              <a:buNone/>
            </a:pPr>
            <a:r>
              <a:rPr lang="en-US" dirty="0" smtClean="0"/>
              <a:t>}  </a:t>
            </a:r>
          </a:p>
          <a:p>
            <a:pPr>
              <a:spcBef>
                <a:spcPts val="0"/>
              </a:spcBef>
              <a:spcAft>
                <a:spcPts val="0"/>
              </a:spcAft>
              <a:buNone/>
            </a:pP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1"/>
            <a:ext cx="10515600" cy="1071569"/>
          </a:xfrm>
        </p:spPr>
        <p:txBody>
          <a:bodyPr>
            <a:normAutofit fontScale="90000"/>
          </a:bodyPr>
          <a:lstStyle/>
          <a:p>
            <a:r>
              <a:rPr lang="en-GB" dirty="0" smtClean="0"/>
              <a:t/>
            </a:r>
            <a:br>
              <a:rPr lang="en-GB" dirty="0" smtClean="0"/>
            </a:br>
            <a:r>
              <a:rPr lang="en-GB" dirty="0" smtClean="0"/>
              <a:t/>
            </a:r>
            <a:br>
              <a:rPr lang="en-GB" dirty="0" smtClean="0"/>
            </a:br>
            <a:r>
              <a:rPr lang="en-GB" dirty="0" smtClean="0"/>
              <a:t/>
            </a:r>
            <a:br>
              <a:rPr lang="en-GB" dirty="0" smtClean="0"/>
            </a:br>
            <a:r>
              <a:rPr lang="en-GB" dirty="0" smtClean="0"/>
              <a:t>Java Lambda Expression Example: with or without return keyword</a:t>
            </a:r>
            <a:br>
              <a:rPr lang="en-GB" dirty="0" smtClean="0"/>
            </a:br>
            <a:r>
              <a:rPr lang="en-US" dirty="0" smtClean="0"/>
              <a:t/>
            </a:r>
            <a:br>
              <a:rPr lang="en-US"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135</a:t>
            </a:fld>
            <a:endParaRPr lang="en-US" altLang="en-US"/>
          </a:p>
        </p:txBody>
      </p:sp>
      <p:sp>
        <p:nvSpPr>
          <p:cNvPr id="3" name="Content Placeholder 2"/>
          <p:cNvSpPr>
            <a:spLocks noGrp="1"/>
          </p:cNvSpPr>
          <p:nvPr>
            <p:ph sz="quarter" idx="1"/>
          </p:nvPr>
        </p:nvSpPr>
        <p:spPr>
          <a:xfrm>
            <a:off x="838200" y="1000108"/>
            <a:ext cx="10515600" cy="5176855"/>
          </a:xfrm>
        </p:spPr>
        <p:txBody>
          <a:bodyPr>
            <a:normAutofit fontScale="85000" lnSpcReduction="20000"/>
          </a:bodyPr>
          <a:lstStyle/>
          <a:p>
            <a:pPr>
              <a:spcBef>
                <a:spcPts val="0"/>
              </a:spcBef>
              <a:buNone/>
            </a:pPr>
            <a:endParaRPr lang="en-US" sz="1800" dirty="0" smtClean="0"/>
          </a:p>
          <a:p>
            <a:pPr>
              <a:spcBef>
                <a:spcPts val="0"/>
              </a:spcBef>
              <a:buNone/>
            </a:pPr>
            <a:r>
              <a:rPr lang="en-US" b="1" dirty="0" smtClean="0"/>
              <a:t>interface</a:t>
            </a:r>
            <a:r>
              <a:rPr lang="en-US" dirty="0" smtClean="0"/>
              <a:t> Addable{  </a:t>
            </a:r>
          </a:p>
          <a:p>
            <a:pPr>
              <a:spcBef>
                <a:spcPts val="0"/>
              </a:spcBef>
              <a:buNone/>
            </a:pPr>
            <a:r>
              <a:rPr lang="en-US" dirty="0" smtClean="0"/>
              <a:t>    </a:t>
            </a:r>
            <a:r>
              <a:rPr lang="en-US" b="1" dirty="0" err="1" smtClean="0"/>
              <a:t>int</a:t>
            </a:r>
            <a:r>
              <a:rPr lang="en-US" dirty="0" smtClean="0"/>
              <a:t> add(</a:t>
            </a:r>
            <a:r>
              <a:rPr lang="en-US" b="1" dirty="0" err="1" smtClean="0"/>
              <a:t>int</a:t>
            </a:r>
            <a:r>
              <a:rPr lang="en-US" dirty="0" smtClean="0"/>
              <a:t> </a:t>
            </a:r>
            <a:r>
              <a:rPr lang="en-US" dirty="0" err="1" smtClean="0"/>
              <a:t>a,</a:t>
            </a:r>
            <a:r>
              <a:rPr lang="en-US" b="1" dirty="0" err="1" smtClean="0"/>
              <a:t>int</a:t>
            </a:r>
            <a:r>
              <a:rPr lang="en-US" dirty="0" smtClean="0"/>
              <a:t> b);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LambdaExpressionExample6 {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 Lambda expression without return keyword.  </a:t>
            </a:r>
          </a:p>
          <a:p>
            <a:pPr>
              <a:spcBef>
                <a:spcPts val="0"/>
              </a:spcBef>
              <a:buNone/>
            </a:pPr>
            <a:r>
              <a:rPr lang="en-US" dirty="0" smtClean="0"/>
              <a:t>        Addable ad1=(</a:t>
            </a:r>
            <a:r>
              <a:rPr lang="en-US" dirty="0" err="1" smtClean="0"/>
              <a:t>a,b</a:t>
            </a:r>
            <a:r>
              <a:rPr lang="en-US" dirty="0" smtClean="0"/>
              <a:t>)-&gt;(</a:t>
            </a:r>
            <a:r>
              <a:rPr lang="en-US" dirty="0" err="1" smtClean="0"/>
              <a:t>a+b</a:t>
            </a:r>
            <a:r>
              <a:rPr lang="en-US" dirty="0" smtClean="0"/>
              <a:t>);  </a:t>
            </a:r>
          </a:p>
          <a:p>
            <a:pPr>
              <a:spcBef>
                <a:spcPts val="0"/>
              </a:spcBef>
              <a:buNone/>
            </a:pPr>
            <a:r>
              <a:rPr lang="en-US" dirty="0" smtClean="0"/>
              <a:t>        </a:t>
            </a:r>
            <a:r>
              <a:rPr lang="en-US" dirty="0" err="1" smtClean="0"/>
              <a:t>System.out.println</a:t>
            </a:r>
            <a:r>
              <a:rPr lang="en-US" dirty="0" smtClean="0"/>
              <a:t>(ad1.add(10,20));  </a:t>
            </a:r>
          </a:p>
          <a:p>
            <a:pPr>
              <a:spcBef>
                <a:spcPts val="0"/>
              </a:spcBef>
              <a:buNone/>
            </a:pPr>
            <a:r>
              <a:rPr lang="en-US" dirty="0" smtClean="0"/>
              <a:t>          </a:t>
            </a:r>
          </a:p>
          <a:p>
            <a:pPr>
              <a:spcBef>
                <a:spcPts val="0"/>
              </a:spcBef>
              <a:buNone/>
            </a:pPr>
            <a:r>
              <a:rPr lang="en-US" dirty="0" smtClean="0"/>
              <a:t>        // Lambda expression with return keyword.    </a:t>
            </a:r>
          </a:p>
          <a:p>
            <a:pPr>
              <a:spcBef>
                <a:spcPts val="0"/>
              </a:spcBef>
              <a:buNone/>
            </a:pPr>
            <a:r>
              <a:rPr lang="en-US" dirty="0" smtClean="0"/>
              <a:t>        Addable ad2=(</a:t>
            </a:r>
            <a:r>
              <a:rPr lang="en-US" b="1" dirty="0" err="1" smtClean="0"/>
              <a:t>int</a:t>
            </a:r>
            <a:r>
              <a:rPr lang="en-US" dirty="0" smtClean="0"/>
              <a:t> </a:t>
            </a:r>
            <a:r>
              <a:rPr lang="en-US" dirty="0" err="1" smtClean="0"/>
              <a:t>a,</a:t>
            </a:r>
            <a:r>
              <a:rPr lang="en-US" b="1" dirty="0" err="1" smtClean="0"/>
              <a:t>int</a:t>
            </a:r>
            <a:r>
              <a:rPr lang="en-US" dirty="0" smtClean="0"/>
              <a:t> b)-&gt;{  </a:t>
            </a:r>
          </a:p>
          <a:p>
            <a:pPr>
              <a:spcBef>
                <a:spcPts val="0"/>
              </a:spcBef>
              <a:buNone/>
            </a:pPr>
            <a:r>
              <a:rPr lang="en-US" dirty="0" smtClean="0"/>
              <a:t>                            </a:t>
            </a:r>
            <a:r>
              <a:rPr lang="en-US" b="1" dirty="0" smtClean="0"/>
              <a:t>return</a:t>
            </a:r>
            <a:r>
              <a:rPr lang="en-US" dirty="0" smtClean="0"/>
              <a:t> (</a:t>
            </a:r>
            <a:r>
              <a:rPr lang="en-US" dirty="0" err="1" smtClean="0"/>
              <a:t>a+b</a:t>
            </a:r>
            <a:r>
              <a:rPr lang="en-US" dirty="0" smtClean="0"/>
              <a:t>);   </a:t>
            </a:r>
          </a:p>
          <a:p>
            <a:pPr>
              <a:spcBef>
                <a:spcPts val="0"/>
              </a:spcBef>
              <a:buNone/>
            </a:pPr>
            <a:r>
              <a:rPr lang="en-US" dirty="0" smtClean="0"/>
              <a:t>                            };  </a:t>
            </a:r>
          </a:p>
          <a:p>
            <a:pPr>
              <a:spcBef>
                <a:spcPts val="0"/>
              </a:spcBef>
              <a:buNone/>
            </a:pPr>
            <a:r>
              <a:rPr lang="en-US" dirty="0" smtClean="0"/>
              <a:t>        </a:t>
            </a:r>
            <a:r>
              <a:rPr lang="en-US" dirty="0" err="1" smtClean="0"/>
              <a:t>System.out.println</a:t>
            </a:r>
            <a:r>
              <a:rPr lang="en-US" dirty="0" smtClean="0"/>
              <a:t>(ad2.add(100,200));  </a:t>
            </a:r>
          </a:p>
          <a:p>
            <a:pPr>
              <a:spcBef>
                <a:spcPts val="0"/>
              </a:spcBef>
              <a:buNone/>
            </a:pPr>
            <a:r>
              <a:rPr lang="en-US" dirty="0" smtClean="0"/>
              <a:t>    }  </a:t>
            </a:r>
          </a:p>
          <a:p>
            <a:pPr>
              <a:spcBef>
                <a:spcPts val="0"/>
              </a:spcBef>
              <a:buNone/>
            </a:pPr>
            <a:r>
              <a:rPr lang="en-US" dirty="0" smtClean="0"/>
              <a:t>}  </a:t>
            </a:r>
          </a:p>
          <a:p>
            <a:pPr>
              <a:spcBef>
                <a:spcPts val="0"/>
              </a:spcBef>
            </a:pP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normAutofit fontScale="90000"/>
          </a:bodyPr>
          <a:lstStyle/>
          <a:p>
            <a:r>
              <a:rPr lang="en-GB" dirty="0" smtClean="0"/>
              <a:t/>
            </a:r>
            <a:br>
              <a:rPr lang="en-GB" dirty="0" smtClean="0"/>
            </a:br>
            <a:r>
              <a:rPr lang="en-GB" dirty="0" smtClean="0"/>
              <a:t/>
            </a:r>
            <a:br>
              <a:rPr lang="en-GB" dirty="0" smtClean="0"/>
            </a:br>
            <a:r>
              <a:rPr lang="en-GB" dirty="0" smtClean="0"/>
              <a:t>Java Lambda Expression Example: </a:t>
            </a:r>
            <a:r>
              <a:rPr lang="en-GB" dirty="0" err="1" smtClean="0"/>
              <a:t>Foreach</a:t>
            </a:r>
            <a:r>
              <a:rPr lang="en-GB" dirty="0" smtClean="0"/>
              <a:t> Loop</a:t>
            </a:r>
            <a:br>
              <a:rPr lang="en-GB"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136</a:t>
            </a:fld>
            <a:endParaRPr lang="en-US" altLang="en-US"/>
          </a:p>
        </p:txBody>
      </p:sp>
      <p:sp>
        <p:nvSpPr>
          <p:cNvPr id="3" name="Content Placeholder 2"/>
          <p:cNvSpPr>
            <a:spLocks noGrp="1"/>
          </p:cNvSpPr>
          <p:nvPr>
            <p:ph sz="quarter" idx="1"/>
          </p:nvPr>
        </p:nvSpPr>
        <p:spPr>
          <a:xfrm>
            <a:off x="838200" y="1214422"/>
            <a:ext cx="10515600" cy="4962541"/>
          </a:xfrm>
        </p:spPr>
        <p:txBody>
          <a:bodyPr>
            <a:normAutofit fontScale="92500" lnSpcReduction="20000"/>
          </a:bodyPr>
          <a:lstStyle/>
          <a:p>
            <a:pPr>
              <a:spcBef>
                <a:spcPts val="0"/>
              </a:spcBef>
              <a:buNone/>
            </a:pPr>
            <a:r>
              <a:rPr lang="en-GB" dirty="0" smtClean="0"/>
              <a:t> </a:t>
            </a:r>
            <a:r>
              <a:rPr lang="en-US" b="1" dirty="0" smtClean="0"/>
              <a:t>import</a:t>
            </a:r>
            <a:r>
              <a:rPr lang="en-US" dirty="0" smtClean="0"/>
              <a:t> </a:t>
            </a:r>
            <a:r>
              <a:rPr lang="en-US" dirty="0" err="1" smtClean="0"/>
              <a:t>java.util</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LambdaExpressionExample7{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List&lt;String&gt; list=</a:t>
            </a:r>
            <a:r>
              <a:rPr lang="en-US" b="1" dirty="0" smtClean="0"/>
              <a:t>new</a:t>
            </a:r>
            <a:r>
              <a:rPr lang="en-US" dirty="0" smtClean="0"/>
              <a:t> </a:t>
            </a:r>
            <a:r>
              <a:rPr lang="en-US" dirty="0" err="1" smtClean="0"/>
              <a:t>ArrayList</a:t>
            </a:r>
            <a:r>
              <a:rPr lang="en-US" dirty="0" smtClean="0"/>
              <a:t>&lt;String&gt;();  </a:t>
            </a:r>
          </a:p>
          <a:p>
            <a:pPr>
              <a:spcBef>
                <a:spcPts val="0"/>
              </a:spcBef>
              <a:buNone/>
            </a:pPr>
            <a:r>
              <a:rPr lang="en-US" dirty="0" smtClean="0"/>
              <a:t>        </a:t>
            </a:r>
            <a:r>
              <a:rPr lang="en-US" dirty="0" err="1" smtClean="0"/>
              <a:t>list.add</a:t>
            </a:r>
            <a:r>
              <a:rPr lang="en-US" dirty="0" smtClean="0"/>
              <a:t>("</a:t>
            </a:r>
            <a:r>
              <a:rPr lang="en-US" dirty="0" err="1" smtClean="0"/>
              <a:t>ankit</a:t>
            </a:r>
            <a:r>
              <a:rPr lang="en-US" dirty="0" smtClean="0"/>
              <a:t>");  </a:t>
            </a:r>
          </a:p>
          <a:p>
            <a:pPr>
              <a:spcBef>
                <a:spcPts val="0"/>
              </a:spcBef>
              <a:buNone/>
            </a:pPr>
            <a:r>
              <a:rPr lang="en-US" dirty="0" smtClean="0"/>
              <a:t>        </a:t>
            </a:r>
            <a:r>
              <a:rPr lang="en-US" dirty="0" err="1" smtClean="0"/>
              <a:t>list.add</a:t>
            </a:r>
            <a:r>
              <a:rPr lang="en-US" dirty="0" smtClean="0"/>
              <a:t>("</a:t>
            </a:r>
            <a:r>
              <a:rPr lang="en-US" dirty="0" err="1" smtClean="0"/>
              <a:t>mayank</a:t>
            </a:r>
            <a:r>
              <a:rPr lang="en-US" dirty="0" smtClean="0"/>
              <a:t>");  </a:t>
            </a:r>
          </a:p>
          <a:p>
            <a:pPr>
              <a:spcBef>
                <a:spcPts val="0"/>
              </a:spcBef>
              <a:buNone/>
            </a:pPr>
            <a:r>
              <a:rPr lang="en-US" dirty="0" smtClean="0"/>
              <a:t>        </a:t>
            </a:r>
            <a:r>
              <a:rPr lang="en-US" dirty="0" err="1" smtClean="0"/>
              <a:t>list.add</a:t>
            </a:r>
            <a:r>
              <a:rPr lang="en-US" dirty="0" smtClean="0"/>
              <a:t>("</a:t>
            </a:r>
            <a:r>
              <a:rPr lang="en-US" dirty="0" err="1" smtClean="0"/>
              <a:t>irfan</a:t>
            </a:r>
            <a:r>
              <a:rPr lang="en-US" dirty="0" smtClean="0"/>
              <a:t>");  </a:t>
            </a:r>
          </a:p>
          <a:p>
            <a:pPr>
              <a:spcBef>
                <a:spcPts val="0"/>
              </a:spcBef>
              <a:buNone/>
            </a:pPr>
            <a:r>
              <a:rPr lang="en-US" dirty="0" smtClean="0"/>
              <a:t>        </a:t>
            </a:r>
            <a:r>
              <a:rPr lang="en-US" dirty="0" err="1" smtClean="0"/>
              <a:t>list.add</a:t>
            </a:r>
            <a:r>
              <a:rPr lang="en-US" dirty="0" smtClean="0"/>
              <a:t>("jai");  </a:t>
            </a:r>
          </a:p>
          <a:p>
            <a:pPr>
              <a:spcBef>
                <a:spcPts val="0"/>
              </a:spcBef>
              <a:buNone/>
            </a:pPr>
            <a:r>
              <a:rPr lang="en-US" dirty="0" smtClean="0"/>
              <a:t>          </a:t>
            </a:r>
          </a:p>
          <a:p>
            <a:pPr>
              <a:spcBef>
                <a:spcPts val="0"/>
              </a:spcBef>
              <a:buNone/>
            </a:pPr>
            <a:r>
              <a:rPr lang="en-US" dirty="0" smtClean="0"/>
              <a:t>        </a:t>
            </a:r>
            <a:r>
              <a:rPr lang="en-US" dirty="0" err="1" smtClean="0"/>
              <a:t>list.forEach</a:t>
            </a:r>
            <a:r>
              <a:rPr lang="en-US" dirty="0" smtClean="0"/>
              <a:t>(  </a:t>
            </a:r>
          </a:p>
          <a:p>
            <a:pPr>
              <a:spcBef>
                <a:spcPts val="0"/>
              </a:spcBef>
              <a:buNone/>
            </a:pPr>
            <a:r>
              <a:rPr lang="en-US" dirty="0" smtClean="0"/>
              <a:t>            (n)-&gt;</a:t>
            </a:r>
            <a:r>
              <a:rPr lang="en-US" dirty="0" err="1" smtClean="0"/>
              <a:t>System.out.println</a:t>
            </a:r>
            <a:r>
              <a:rPr lang="en-US" dirty="0" smtClean="0"/>
              <a:t>(n)  </a:t>
            </a:r>
          </a:p>
          <a:p>
            <a:pPr>
              <a:spcBef>
                <a:spcPts val="0"/>
              </a:spcBef>
              <a:buNone/>
            </a:pPr>
            <a:r>
              <a:rPr lang="en-US" dirty="0" smtClean="0"/>
              <a:t>        );  </a:t>
            </a:r>
          </a:p>
          <a:p>
            <a:pPr>
              <a:spcBef>
                <a:spcPts val="0"/>
              </a:spcBef>
              <a:buNone/>
            </a:pPr>
            <a:r>
              <a:rPr lang="en-US" dirty="0" smtClean="0"/>
              <a:t>    }  </a:t>
            </a:r>
          </a:p>
          <a:p>
            <a:pPr>
              <a:spcBef>
                <a:spcPts val="0"/>
              </a:spcBef>
              <a:buNone/>
            </a:pPr>
            <a:r>
              <a:rPr lang="en-US" dirty="0" smtClean="0"/>
              <a:t>}  </a:t>
            </a:r>
          </a:p>
          <a:p>
            <a:endParaRPr lang="en-GB" dirty="0" smtClean="0"/>
          </a:p>
          <a:p>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normAutofit fontScale="90000"/>
          </a:bodyPr>
          <a:lstStyle/>
          <a:p>
            <a:r>
              <a:rPr lang="fr-FR" dirty="0" smtClean="0"/>
              <a:t>Java Lambda Expression </a:t>
            </a:r>
            <a:r>
              <a:rPr lang="fr-FR" dirty="0" err="1" smtClean="0"/>
              <a:t>Example</a:t>
            </a:r>
            <a:r>
              <a:rPr lang="fr-FR" dirty="0" smtClean="0"/>
              <a:t>: Multiple </a:t>
            </a:r>
            <a:r>
              <a:rPr lang="fr-FR" dirty="0" err="1" smtClean="0"/>
              <a:t>Statements</a:t>
            </a:r>
            <a:endParaRPr lang="fr-FR"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137</a:t>
            </a:fld>
            <a:endParaRPr lang="en-US" altLang="en-US"/>
          </a:p>
        </p:txBody>
      </p:sp>
      <p:sp>
        <p:nvSpPr>
          <p:cNvPr id="3" name="Content Placeholder 2"/>
          <p:cNvSpPr>
            <a:spLocks noGrp="1"/>
          </p:cNvSpPr>
          <p:nvPr>
            <p:ph sz="quarter" idx="1"/>
          </p:nvPr>
        </p:nvSpPr>
        <p:spPr>
          <a:xfrm>
            <a:off x="838200" y="1357298"/>
            <a:ext cx="10515600" cy="4819665"/>
          </a:xfrm>
        </p:spPr>
        <p:txBody>
          <a:bodyPr>
            <a:normAutofit fontScale="85000" lnSpcReduction="20000"/>
          </a:bodyPr>
          <a:lstStyle/>
          <a:p>
            <a:pPr>
              <a:spcBef>
                <a:spcPts val="0"/>
              </a:spcBef>
              <a:buNone/>
            </a:pPr>
            <a:r>
              <a:rPr lang="en-US" sz="2000" dirty="0" smtClean="0"/>
              <a:t> </a:t>
            </a:r>
            <a:r>
              <a:rPr lang="en-US" sz="2000" b="1" dirty="0" smtClean="0"/>
              <a:t> </a:t>
            </a:r>
            <a:r>
              <a:rPr lang="en-US" dirty="0" smtClean="0"/>
              <a:t>@</a:t>
            </a:r>
            <a:r>
              <a:rPr lang="en-US" dirty="0" err="1" smtClean="0"/>
              <a:t>FunctionalInterface</a:t>
            </a:r>
            <a:r>
              <a:rPr lang="en-US" dirty="0" smtClean="0"/>
              <a:t>  </a:t>
            </a:r>
          </a:p>
          <a:p>
            <a:pPr>
              <a:spcBef>
                <a:spcPts val="0"/>
              </a:spcBef>
              <a:buNone/>
            </a:pPr>
            <a:r>
              <a:rPr lang="en-US" b="1" dirty="0" smtClean="0"/>
              <a:t>interface</a:t>
            </a:r>
            <a:r>
              <a:rPr lang="en-US" dirty="0" smtClean="0"/>
              <a:t> </a:t>
            </a:r>
            <a:r>
              <a:rPr lang="en-US" dirty="0" err="1" smtClean="0"/>
              <a:t>Sayable</a:t>
            </a:r>
            <a:r>
              <a:rPr lang="en-US" dirty="0" smtClean="0"/>
              <a:t>{  </a:t>
            </a:r>
          </a:p>
          <a:p>
            <a:pPr>
              <a:spcBef>
                <a:spcPts val="0"/>
              </a:spcBef>
              <a:buNone/>
            </a:pPr>
            <a:r>
              <a:rPr lang="en-US" dirty="0" smtClean="0"/>
              <a:t>    String say(String message);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LambdaExpressionExample8{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 You can pass multiple statements in lambda expression  </a:t>
            </a:r>
          </a:p>
          <a:p>
            <a:pPr>
              <a:spcBef>
                <a:spcPts val="0"/>
              </a:spcBef>
              <a:buNone/>
            </a:pPr>
            <a:r>
              <a:rPr lang="en-US" dirty="0" smtClean="0"/>
              <a:t>        </a:t>
            </a:r>
            <a:r>
              <a:rPr lang="en-US" dirty="0" err="1" smtClean="0"/>
              <a:t>Sayable</a:t>
            </a:r>
            <a:r>
              <a:rPr lang="en-US" dirty="0" smtClean="0"/>
              <a:t> person = (message)-&gt; {  </a:t>
            </a:r>
          </a:p>
          <a:p>
            <a:pPr>
              <a:spcBef>
                <a:spcPts val="0"/>
              </a:spcBef>
              <a:buNone/>
            </a:pPr>
            <a:r>
              <a:rPr lang="en-US" dirty="0" smtClean="0"/>
              <a:t>            String str1 = "I would like to say, ";  </a:t>
            </a:r>
          </a:p>
          <a:p>
            <a:pPr>
              <a:spcBef>
                <a:spcPts val="0"/>
              </a:spcBef>
              <a:buNone/>
            </a:pPr>
            <a:r>
              <a:rPr lang="en-US" dirty="0" smtClean="0"/>
              <a:t>            String str2 = str1 + message;   </a:t>
            </a:r>
          </a:p>
          <a:p>
            <a:pPr>
              <a:spcBef>
                <a:spcPts val="0"/>
              </a:spcBef>
              <a:buNone/>
            </a:pPr>
            <a:r>
              <a:rPr lang="en-US" dirty="0" smtClean="0"/>
              <a:t>            </a:t>
            </a:r>
            <a:r>
              <a:rPr lang="en-US" b="1" dirty="0" smtClean="0"/>
              <a:t>return</a:t>
            </a:r>
            <a:r>
              <a:rPr lang="en-US" dirty="0" smtClean="0"/>
              <a:t> str2;  </a:t>
            </a:r>
          </a:p>
          <a:p>
            <a:pPr>
              <a:spcBef>
                <a:spcPts val="0"/>
              </a:spcBef>
              <a:buNone/>
            </a:pPr>
            <a:r>
              <a:rPr lang="en-US" dirty="0" smtClean="0"/>
              <a:t>        };  </a:t>
            </a:r>
          </a:p>
          <a:p>
            <a:pPr>
              <a:spcBef>
                <a:spcPts val="0"/>
              </a:spcBef>
              <a:buNone/>
            </a:pPr>
            <a:r>
              <a:rPr lang="en-US" dirty="0" smtClean="0"/>
              <a:t>            </a:t>
            </a:r>
            <a:r>
              <a:rPr lang="en-US" dirty="0" err="1" smtClean="0"/>
              <a:t>System.out.println</a:t>
            </a:r>
            <a:r>
              <a:rPr lang="en-US" dirty="0" smtClean="0"/>
              <a:t>(</a:t>
            </a:r>
            <a:r>
              <a:rPr lang="en-US" dirty="0" err="1" smtClean="0"/>
              <a:t>person.say</a:t>
            </a:r>
            <a:r>
              <a:rPr lang="en-US" dirty="0" smtClean="0"/>
              <a:t>("time is precious."));  </a:t>
            </a:r>
          </a:p>
          <a:p>
            <a:pPr>
              <a:spcBef>
                <a:spcPts val="0"/>
              </a:spcBef>
              <a:buNone/>
            </a:pPr>
            <a:r>
              <a:rPr lang="en-US" dirty="0" smtClean="0"/>
              <a:t>    }  </a:t>
            </a:r>
          </a:p>
          <a:p>
            <a:pPr>
              <a:spcBef>
                <a:spcPts val="0"/>
              </a:spcBef>
              <a:buNone/>
            </a:pPr>
            <a:r>
              <a:rPr lang="en-US" dirty="0" smtClean="0"/>
              <a:t>}  </a:t>
            </a:r>
          </a:p>
          <a:p>
            <a:pPr>
              <a:spcBef>
                <a:spcPts val="0"/>
              </a:spcBef>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normAutofit fontScale="90000"/>
          </a:bodyPr>
          <a:lstStyle/>
          <a:p>
            <a:r>
              <a:rPr lang="en-GB" dirty="0" smtClean="0"/>
              <a:t> </a:t>
            </a:r>
            <a:br>
              <a:rPr lang="en-GB" dirty="0" smtClean="0"/>
            </a:br>
            <a:r>
              <a:rPr lang="en-GB" dirty="0" smtClean="0"/>
              <a:t/>
            </a:r>
            <a:br>
              <a:rPr lang="en-GB" dirty="0" smtClean="0"/>
            </a:br>
            <a:r>
              <a:rPr lang="en-GB" dirty="0" smtClean="0"/>
              <a:t>Java Lambda Expression Example: Creating Thread</a:t>
            </a:r>
            <a:br>
              <a:rPr lang="en-GB"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138</a:t>
            </a:fld>
            <a:endParaRPr lang="en-US" altLang="en-US"/>
          </a:p>
        </p:txBody>
      </p:sp>
      <p:sp>
        <p:nvSpPr>
          <p:cNvPr id="3" name="Content Placeholder 2"/>
          <p:cNvSpPr>
            <a:spLocks noGrp="1"/>
          </p:cNvSpPr>
          <p:nvPr>
            <p:ph sz="quarter" idx="1"/>
          </p:nvPr>
        </p:nvSpPr>
        <p:spPr>
          <a:xfrm>
            <a:off x="838200" y="1214422"/>
            <a:ext cx="10515600" cy="4962541"/>
          </a:xfrm>
        </p:spPr>
        <p:txBody>
          <a:bodyPr>
            <a:normAutofit fontScale="92500" lnSpcReduction="10000"/>
          </a:bodyPr>
          <a:lstStyle/>
          <a:p>
            <a:endParaRPr lang="en-US" sz="1600" dirty="0" smtClean="0"/>
          </a:p>
          <a:p>
            <a:pPr>
              <a:spcBef>
                <a:spcPts val="0"/>
              </a:spcBef>
              <a:buNone/>
            </a:pPr>
            <a:r>
              <a:rPr lang="en-US" sz="1800" b="1" dirty="0" smtClean="0"/>
              <a:t>public</a:t>
            </a:r>
            <a:r>
              <a:rPr lang="en-US" sz="1800" dirty="0" smtClean="0"/>
              <a:t> </a:t>
            </a:r>
            <a:r>
              <a:rPr lang="en-US" sz="1800" b="1" dirty="0" smtClean="0"/>
              <a:t>class</a:t>
            </a:r>
            <a:r>
              <a:rPr lang="en-US" sz="1800" dirty="0" smtClean="0"/>
              <a:t> LambdaExpressionExample9{  </a:t>
            </a:r>
          </a:p>
          <a:p>
            <a:pPr>
              <a:spcBef>
                <a:spcPts val="0"/>
              </a:spcBef>
              <a:buNone/>
            </a:pPr>
            <a:r>
              <a:rPr lang="en-US" sz="1800" dirty="0" smtClean="0"/>
              <a:t>    </a:t>
            </a: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a:spcBef>
                <a:spcPts val="0"/>
              </a:spcBef>
              <a:buNone/>
            </a:pPr>
            <a:r>
              <a:rPr lang="en-US" sz="1800" dirty="0" smtClean="0"/>
              <a:t>      </a:t>
            </a:r>
          </a:p>
          <a:p>
            <a:pPr>
              <a:spcBef>
                <a:spcPts val="0"/>
              </a:spcBef>
              <a:buNone/>
            </a:pPr>
            <a:r>
              <a:rPr lang="en-US" sz="1800" dirty="0" smtClean="0"/>
              <a:t>        //Thread Example without lambda  </a:t>
            </a:r>
          </a:p>
          <a:p>
            <a:pPr>
              <a:spcBef>
                <a:spcPts val="0"/>
              </a:spcBef>
              <a:buNone/>
            </a:pPr>
            <a:r>
              <a:rPr lang="en-US" sz="1800" dirty="0" smtClean="0"/>
              <a:t>        </a:t>
            </a:r>
            <a:r>
              <a:rPr lang="en-US" sz="1800" dirty="0" err="1" smtClean="0"/>
              <a:t>Runnable</a:t>
            </a:r>
            <a:r>
              <a:rPr lang="en-US" sz="1800" dirty="0" smtClean="0"/>
              <a:t> r1=</a:t>
            </a:r>
            <a:r>
              <a:rPr lang="en-US" sz="1800" b="1" dirty="0" smtClean="0"/>
              <a:t>new</a:t>
            </a:r>
            <a:r>
              <a:rPr lang="en-US" sz="1800" dirty="0" smtClean="0"/>
              <a:t> </a:t>
            </a:r>
            <a:r>
              <a:rPr lang="en-US" sz="1800" dirty="0" err="1" smtClean="0"/>
              <a:t>Runnable</a:t>
            </a:r>
            <a:r>
              <a:rPr lang="en-US" sz="1800" dirty="0" smtClean="0"/>
              <a:t>(){  </a:t>
            </a:r>
          </a:p>
          <a:p>
            <a:pPr>
              <a:spcBef>
                <a:spcPts val="0"/>
              </a:spcBef>
              <a:buNone/>
            </a:pPr>
            <a:r>
              <a:rPr lang="en-US" sz="1800" dirty="0" smtClean="0"/>
              <a:t>            </a:t>
            </a:r>
            <a:r>
              <a:rPr lang="en-US" sz="1800" b="1" dirty="0" smtClean="0"/>
              <a:t>public</a:t>
            </a:r>
            <a:r>
              <a:rPr lang="en-US" sz="1800" dirty="0" smtClean="0"/>
              <a:t> </a:t>
            </a:r>
            <a:r>
              <a:rPr lang="en-US" sz="1800" b="1" dirty="0" smtClean="0"/>
              <a:t>void</a:t>
            </a:r>
            <a:r>
              <a:rPr lang="en-US" sz="1800" dirty="0" smtClean="0"/>
              <a:t> run(){  </a:t>
            </a:r>
          </a:p>
          <a:p>
            <a:pPr>
              <a:spcBef>
                <a:spcPts val="0"/>
              </a:spcBef>
              <a:buNone/>
            </a:pPr>
            <a:r>
              <a:rPr lang="en-US" sz="1800" dirty="0" smtClean="0"/>
              <a:t>                </a:t>
            </a:r>
            <a:r>
              <a:rPr lang="en-US" sz="1800" dirty="0" err="1" smtClean="0"/>
              <a:t>System.out.println</a:t>
            </a:r>
            <a:r>
              <a:rPr lang="en-US" sz="1800" dirty="0" smtClean="0"/>
              <a:t>("Thread1 is running...");  </a:t>
            </a:r>
          </a:p>
          <a:p>
            <a:pPr>
              <a:spcBef>
                <a:spcPts val="0"/>
              </a:spcBef>
              <a:buNone/>
            </a:pPr>
            <a:r>
              <a:rPr lang="en-US" sz="1800" dirty="0" smtClean="0"/>
              <a:t>            }  </a:t>
            </a:r>
          </a:p>
          <a:p>
            <a:pPr>
              <a:spcBef>
                <a:spcPts val="0"/>
              </a:spcBef>
              <a:buNone/>
            </a:pPr>
            <a:r>
              <a:rPr lang="en-US" sz="1800" dirty="0" smtClean="0"/>
              <a:t>        };  </a:t>
            </a:r>
          </a:p>
          <a:p>
            <a:pPr>
              <a:spcBef>
                <a:spcPts val="0"/>
              </a:spcBef>
              <a:buNone/>
            </a:pPr>
            <a:r>
              <a:rPr lang="en-US" sz="1800" dirty="0" smtClean="0"/>
              <a:t>        Thread t1=</a:t>
            </a:r>
            <a:r>
              <a:rPr lang="en-US" sz="1800" b="1" dirty="0" smtClean="0"/>
              <a:t>new</a:t>
            </a:r>
            <a:r>
              <a:rPr lang="en-US" sz="1800" dirty="0" smtClean="0"/>
              <a:t> Thread(r1);  </a:t>
            </a:r>
          </a:p>
          <a:p>
            <a:pPr>
              <a:spcBef>
                <a:spcPts val="0"/>
              </a:spcBef>
              <a:buNone/>
            </a:pPr>
            <a:r>
              <a:rPr lang="en-US" sz="1800" dirty="0" smtClean="0"/>
              <a:t>        t1.start();  </a:t>
            </a:r>
          </a:p>
          <a:p>
            <a:pPr>
              <a:spcBef>
                <a:spcPts val="0"/>
              </a:spcBef>
              <a:buNone/>
            </a:pPr>
            <a:r>
              <a:rPr lang="en-US" sz="1800" dirty="0" smtClean="0"/>
              <a:t>        //Thread Example with lambda  </a:t>
            </a:r>
          </a:p>
          <a:p>
            <a:pPr>
              <a:spcBef>
                <a:spcPts val="0"/>
              </a:spcBef>
              <a:buNone/>
            </a:pPr>
            <a:r>
              <a:rPr lang="en-US" sz="1800" dirty="0" smtClean="0"/>
              <a:t>        </a:t>
            </a:r>
            <a:r>
              <a:rPr lang="en-US" sz="1800" dirty="0" err="1" smtClean="0"/>
              <a:t>Runnable</a:t>
            </a:r>
            <a:r>
              <a:rPr lang="en-US" sz="1800" dirty="0" smtClean="0"/>
              <a:t> r2=()-&gt;{  </a:t>
            </a:r>
          </a:p>
          <a:p>
            <a:pPr>
              <a:spcBef>
                <a:spcPts val="0"/>
              </a:spcBef>
              <a:buNone/>
            </a:pPr>
            <a:r>
              <a:rPr lang="en-US" sz="1800" dirty="0" smtClean="0"/>
              <a:t>                </a:t>
            </a:r>
            <a:r>
              <a:rPr lang="en-US" sz="1800" dirty="0" err="1" smtClean="0"/>
              <a:t>System.out.println</a:t>
            </a:r>
            <a:r>
              <a:rPr lang="en-US" sz="1800" dirty="0" smtClean="0"/>
              <a:t>("Thread2 is running...");  </a:t>
            </a:r>
          </a:p>
          <a:p>
            <a:pPr>
              <a:spcBef>
                <a:spcPts val="0"/>
              </a:spcBef>
              <a:buNone/>
            </a:pPr>
            <a:r>
              <a:rPr lang="en-US" sz="1800" dirty="0" smtClean="0"/>
              <a:t>        };  </a:t>
            </a:r>
          </a:p>
          <a:p>
            <a:pPr>
              <a:spcBef>
                <a:spcPts val="0"/>
              </a:spcBef>
              <a:buNone/>
            </a:pPr>
            <a:r>
              <a:rPr lang="en-US" sz="1800" dirty="0" smtClean="0"/>
              <a:t>        Thread t2=</a:t>
            </a:r>
            <a:r>
              <a:rPr lang="en-US" sz="1800" b="1" dirty="0" smtClean="0"/>
              <a:t>new</a:t>
            </a:r>
            <a:r>
              <a:rPr lang="en-US" sz="1800" dirty="0" smtClean="0"/>
              <a:t> Thread(r2);  </a:t>
            </a:r>
          </a:p>
          <a:p>
            <a:pPr>
              <a:spcBef>
                <a:spcPts val="0"/>
              </a:spcBef>
              <a:buNone/>
            </a:pPr>
            <a:r>
              <a:rPr lang="en-US" sz="1800" dirty="0" smtClean="0"/>
              <a:t>        t2.start();  </a:t>
            </a:r>
          </a:p>
          <a:p>
            <a:pPr>
              <a:spcBef>
                <a:spcPts val="0"/>
              </a:spcBef>
              <a:buNone/>
            </a:pPr>
            <a:r>
              <a:rPr lang="en-US" sz="1800" dirty="0" smtClean="0"/>
              <a:t>    }  </a:t>
            </a:r>
          </a:p>
          <a:p>
            <a:pPr>
              <a:spcBef>
                <a:spcPts val="0"/>
              </a:spcBef>
              <a:buNone/>
            </a:pPr>
            <a:r>
              <a:rPr lang="en-US" sz="1800" dirty="0" smtClean="0"/>
              <a:t>}  </a:t>
            </a:r>
          </a:p>
          <a:p>
            <a:pPr>
              <a:spcBef>
                <a:spcPts val="0"/>
              </a:spcBef>
              <a:buNone/>
            </a:pPr>
            <a:endParaRPr lang="en-US" sz="18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normAutofit fontScale="90000"/>
          </a:bodyPr>
          <a:lstStyle/>
          <a:p>
            <a:r>
              <a:rPr lang="en-US" dirty="0" smtClean="0"/>
              <a:t/>
            </a:r>
            <a:br>
              <a:rPr lang="en-US" dirty="0" smtClean="0"/>
            </a:br>
            <a:r>
              <a:rPr lang="en-US" dirty="0" smtClean="0"/>
              <a:t/>
            </a:r>
            <a:br>
              <a:rPr lang="en-US" dirty="0" smtClean="0"/>
            </a:br>
            <a:r>
              <a:rPr lang="en-US" dirty="0" smtClean="0"/>
              <a:t>Java Lambda Expression Example: Comparator</a:t>
            </a:r>
            <a:br>
              <a:rPr lang="en-US" dirty="0" smtClean="0"/>
            </a:br>
            <a:r>
              <a:rPr lang="en-US" dirty="0" smtClean="0"/>
              <a:t/>
            </a:r>
            <a:br>
              <a:rPr lang="en-US"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139</a:t>
            </a:fld>
            <a:endParaRPr lang="en-US" altLang="en-US"/>
          </a:p>
        </p:txBody>
      </p:sp>
      <p:sp>
        <p:nvSpPr>
          <p:cNvPr id="3" name="Content Placeholder 2"/>
          <p:cNvSpPr>
            <a:spLocks noGrp="1"/>
          </p:cNvSpPr>
          <p:nvPr>
            <p:ph sz="quarter" idx="1"/>
          </p:nvPr>
        </p:nvSpPr>
        <p:spPr>
          <a:xfrm>
            <a:off x="838200" y="1071546"/>
            <a:ext cx="10515600" cy="5105417"/>
          </a:xfrm>
        </p:spPr>
        <p:txBody>
          <a:bodyPr>
            <a:normAutofit fontScale="55000" lnSpcReduction="20000"/>
          </a:bodyPr>
          <a:lstStyle/>
          <a:p>
            <a:pPr>
              <a:spcBef>
                <a:spcPts val="0"/>
              </a:spcBef>
              <a:buNone/>
            </a:pPr>
            <a:r>
              <a:rPr lang="en-US" sz="2000" b="1" dirty="0" smtClean="0"/>
              <a:t>import</a:t>
            </a:r>
            <a:r>
              <a:rPr lang="en-US" sz="2000" dirty="0" smtClean="0"/>
              <a:t> </a:t>
            </a:r>
            <a:r>
              <a:rPr lang="en-US" sz="2000" dirty="0" err="1" smtClean="0"/>
              <a:t>java.util.ArrayList</a:t>
            </a:r>
            <a:r>
              <a:rPr lang="en-US" sz="2000" dirty="0" smtClean="0"/>
              <a:t>;  </a:t>
            </a:r>
          </a:p>
          <a:p>
            <a:pPr>
              <a:spcBef>
                <a:spcPts val="0"/>
              </a:spcBef>
              <a:buNone/>
            </a:pPr>
            <a:r>
              <a:rPr lang="en-US" sz="2000" b="1" dirty="0" smtClean="0"/>
              <a:t>import</a:t>
            </a:r>
            <a:r>
              <a:rPr lang="en-US" sz="2000" dirty="0" smtClean="0"/>
              <a:t> </a:t>
            </a:r>
            <a:r>
              <a:rPr lang="en-US" sz="2000" dirty="0" err="1" smtClean="0"/>
              <a:t>java.util.Collections</a:t>
            </a:r>
            <a:r>
              <a:rPr lang="en-US" sz="2000" dirty="0" smtClean="0"/>
              <a:t>;  </a:t>
            </a:r>
          </a:p>
          <a:p>
            <a:pPr>
              <a:spcBef>
                <a:spcPts val="0"/>
              </a:spcBef>
              <a:buNone/>
            </a:pPr>
            <a:r>
              <a:rPr lang="en-US" sz="2000" b="1" dirty="0" smtClean="0"/>
              <a:t>import</a:t>
            </a:r>
            <a:r>
              <a:rPr lang="en-US" sz="2000" dirty="0" smtClean="0"/>
              <a:t> </a:t>
            </a:r>
            <a:r>
              <a:rPr lang="en-US" sz="2000" dirty="0" err="1" smtClean="0"/>
              <a:t>java.util.List</a:t>
            </a:r>
            <a:r>
              <a:rPr lang="en-US" sz="2000" dirty="0" smtClean="0"/>
              <a:t>;  </a:t>
            </a:r>
          </a:p>
          <a:p>
            <a:pPr>
              <a:spcBef>
                <a:spcPts val="0"/>
              </a:spcBef>
              <a:buNone/>
            </a:pPr>
            <a:r>
              <a:rPr lang="en-US" sz="2000" b="1" dirty="0" smtClean="0"/>
              <a:t>class</a:t>
            </a:r>
            <a:r>
              <a:rPr lang="en-US" sz="2000" dirty="0" smtClean="0"/>
              <a:t> Product{  </a:t>
            </a:r>
          </a:p>
          <a:p>
            <a:pPr>
              <a:spcBef>
                <a:spcPts val="0"/>
              </a:spcBef>
              <a:buNone/>
            </a:pPr>
            <a:r>
              <a:rPr lang="en-US" sz="2000" dirty="0" smtClean="0"/>
              <a:t>    </a:t>
            </a:r>
            <a:r>
              <a:rPr lang="en-US" sz="2000" b="1" dirty="0" err="1" smtClean="0"/>
              <a:t>int</a:t>
            </a:r>
            <a:r>
              <a:rPr lang="en-US" sz="2000" dirty="0" smtClean="0"/>
              <a:t> id;  </a:t>
            </a:r>
          </a:p>
          <a:p>
            <a:pPr>
              <a:spcBef>
                <a:spcPts val="0"/>
              </a:spcBef>
              <a:buNone/>
            </a:pPr>
            <a:r>
              <a:rPr lang="en-US" sz="2000" dirty="0" smtClean="0"/>
              <a:t>    String name;  </a:t>
            </a:r>
          </a:p>
          <a:p>
            <a:pPr>
              <a:spcBef>
                <a:spcPts val="0"/>
              </a:spcBef>
              <a:buNone/>
            </a:pPr>
            <a:r>
              <a:rPr lang="en-US" sz="2000" dirty="0" smtClean="0"/>
              <a:t>    </a:t>
            </a:r>
            <a:r>
              <a:rPr lang="en-US" sz="2000" b="1" dirty="0" smtClean="0"/>
              <a:t>float</a:t>
            </a:r>
            <a:r>
              <a:rPr lang="en-US" sz="2000" dirty="0" smtClean="0"/>
              <a:t> price;  </a:t>
            </a:r>
          </a:p>
          <a:p>
            <a:pPr>
              <a:spcBef>
                <a:spcPts val="0"/>
              </a:spcBef>
              <a:buNone/>
            </a:pPr>
            <a:r>
              <a:rPr lang="en-US" sz="2000" dirty="0" smtClean="0"/>
              <a:t>    </a:t>
            </a:r>
            <a:r>
              <a:rPr lang="en-US" sz="2000" b="1" dirty="0" smtClean="0"/>
              <a:t>public</a:t>
            </a:r>
            <a:r>
              <a:rPr lang="en-US" sz="2000" dirty="0" smtClean="0"/>
              <a:t> Product(</a:t>
            </a:r>
            <a:r>
              <a:rPr lang="en-US" sz="2000" b="1" dirty="0" err="1" smtClean="0"/>
              <a:t>int</a:t>
            </a:r>
            <a:r>
              <a:rPr lang="en-US" sz="2000" dirty="0" smtClean="0"/>
              <a:t> id, String name, </a:t>
            </a:r>
            <a:r>
              <a:rPr lang="en-US" sz="2000" b="1" dirty="0" smtClean="0"/>
              <a:t>float</a:t>
            </a:r>
            <a:r>
              <a:rPr lang="en-US" sz="2000" dirty="0" smtClean="0"/>
              <a:t> price)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.price</a:t>
            </a:r>
            <a:r>
              <a:rPr lang="en-US" sz="2000" dirty="0" smtClean="0"/>
              <a:t> = price;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LambdaExpressionExample10{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List&lt;Product&gt; list=</a:t>
            </a:r>
            <a:r>
              <a:rPr lang="en-US" sz="2000" b="1" dirty="0" smtClean="0"/>
              <a:t>new</a:t>
            </a:r>
            <a:r>
              <a:rPr lang="en-US" sz="2000" dirty="0" smtClean="0"/>
              <a:t> </a:t>
            </a:r>
            <a:r>
              <a:rPr lang="en-US" sz="2000" dirty="0" err="1" smtClean="0"/>
              <a:t>ArrayList</a:t>
            </a:r>
            <a:r>
              <a:rPr lang="en-US" sz="2000" dirty="0" smtClean="0"/>
              <a:t>&lt;Product&gt;();  </a:t>
            </a:r>
          </a:p>
          <a:p>
            <a:pPr>
              <a:spcBef>
                <a:spcPts val="0"/>
              </a:spcBef>
              <a:buNone/>
            </a:pPr>
            <a:r>
              <a:rPr lang="en-US" sz="2000" dirty="0" smtClean="0"/>
              <a:t>          </a:t>
            </a:r>
          </a:p>
          <a:p>
            <a:pPr>
              <a:spcBef>
                <a:spcPts val="0"/>
              </a:spcBef>
              <a:buNone/>
            </a:pPr>
            <a:r>
              <a:rPr lang="en-US" sz="2000" dirty="0" smtClean="0"/>
              <a:t>        //Adding Products  </a:t>
            </a:r>
          </a:p>
          <a:p>
            <a:pPr>
              <a:spcBef>
                <a:spcPts val="0"/>
              </a:spcBef>
              <a:buNone/>
            </a:pPr>
            <a:r>
              <a:rPr lang="en-US" sz="2000" dirty="0" smtClean="0"/>
              <a:t>        </a:t>
            </a:r>
            <a:r>
              <a:rPr lang="en-US" sz="2000" dirty="0" err="1" smtClean="0"/>
              <a:t>list.add</a:t>
            </a:r>
            <a:r>
              <a:rPr lang="en-US" sz="2000" dirty="0" smtClean="0"/>
              <a:t>(</a:t>
            </a:r>
            <a:r>
              <a:rPr lang="en-US" sz="2000" b="1" dirty="0" smtClean="0"/>
              <a:t>new</a:t>
            </a:r>
            <a:r>
              <a:rPr lang="en-US" sz="2000" dirty="0" smtClean="0"/>
              <a:t> Product(1,"HP Laptop",25000f));  </a:t>
            </a:r>
          </a:p>
          <a:p>
            <a:pPr>
              <a:spcBef>
                <a:spcPts val="0"/>
              </a:spcBef>
              <a:buNone/>
            </a:pPr>
            <a:r>
              <a:rPr lang="en-US" sz="2000" dirty="0" smtClean="0"/>
              <a:t>        </a:t>
            </a:r>
            <a:r>
              <a:rPr lang="en-US" sz="2000" dirty="0" err="1" smtClean="0"/>
              <a:t>list.add</a:t>
            </a:r>
            <a:r>
              <a:rPr lang="en-US" sz="2000" dirty="0" smtClean="0"/>
              <a:t>(</a:t>
            </a:r>
            <a:r>
              <a:rPr lang="en-US" sz="2000" b="1" dirty="0" smtClean="0"/>
              <a:t>new</a:t>
            </a:r>
            <a:r>
              <a:rPr lang="en-US" sz="2000" dirty="0" smtClean="0"/>
              <a:t> Product(3,"Keyboard",300f));  </a:t>
            </a:r>
          </a:p>
          <a:p>
            <a:pPr>
              <a:spcBef>
                <a:spcPts val="0"/>
              </a:spcBef>
              <a:buNone/>
            </a:pPr>
            <a:r>
              <a:rPr lang="en-US" sz="2000" dirty="0" smtClean="0"/>
              <a:t>        </a:t>
            </a:r>
            <a:r>
              <a:rPr lang="en-US" sz="2000" dirty="0" err="1" smtClean="0"/>
              <a:t>list.add</a:t>
            </a:r>
            <a:r>
              <a:rPr lang="en-US" sz="2000" dirty="0" smtClean="0"/>
              <a:t>(</a:t>
            </a:r>
            <a:r>
              <a:rPr lang="en-US" sz="2000" b="1" dirty="0" smtClean="0"/>
              <a:t>new</a:t>
            </a:r>
            <a:r>
              <a:rPr lang="en-US" sz="2000" dirty="0" smtClean="0"/>
              <a:t> Product(2,"Dell Mouse",150f));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("Sorting on the basis of name...");    </a:t>
            </a:r>
          </a:p>
          <a:p>
            <a:pPr>
              <a:spcBef>
                <a:spcPts val="0"/>
              </a:spcBef>
              <a:buNone/>
            </a:pPr>
            <a:r>
              <a:rPr lang="en-US" sz="2000" dirty="0" smtClean="0"/>
              <a:t>        // implementing lambda expression  </a:t>
            </a:r>
          </a:p>
          <a:p>
            <a:pPr>
              <a:spcBef>
                <a:spcPts val="0"/>
              </a:spcBef>
              <a:buNone/>
            </a:pPr>
            <a:r>
              <a:rPr lang="en-US" sz="2000" dirty="0" smtClean="0"/>
              <a:t>        </a:t>
            </a:r>
            <a:r>
              <a:rPr lang="en-US" sz="2000" dirty="0" err="1" smtClean="0"/>
              <a:t>Collections.sort</a:t>
            </a:r>
            <a:r>
              <a:rPr lang="en-US" sz="2000" dirty="0" smtClean="0"/>
              <a:t>(list,(p1,p2)-&gt;{  </a:t>
            </a:r>
          </a:p>
          <a:p>
            <a:pPr>
              <a:spcBef>
                <a:spcPts val="0"/>
              </a:spcBef>
              <a:buNone/>
            </a:pPr>
            <a:r>
              <a:rPr lang="en-US" sz="2000" dirty="0" smtClean="0"/>
              <a:t>        </a:t>
            </a:r>
            <a:r>
              <a:rPr lang="en-US" sz="2000" b="1" dirty="0" smtClean="0"/>
              <a:t>return</a:t>
            </a:r>
            <a:r>
              <a:rPr lang="en-US" sz="2000" dirty="0" smtClean="0"/>
              <a:t> p1.name.compareTo(p2.name);  </a:t>
            </a:r>
          </a:p>
          <a:p>
            <a:pPr>
              <a:spcBef>
                <a:spcPts val="0"/>
              </a:spcBef>
              <a:buNone/>
            </a:pPr>
            <a:r>
              <a:rPr lang="en-US" sz="2000" dirty="0" smtClean="0"/>
              <a:t>        });  </a:t>
            </a:r>
          </a:p>
          <a:p>
            <a:pPr>
              <a:spcBef>
                <a:spcPts val="0"/>
              </a:spcBef>
              <a:buNone/>
            </a:pPr>
            <a:r>
              <a:rPr lang="en-US" sz="2000" dirty="0" smtClean="0"/>
              <a:t>        </a:t>
            </a:r>
            <a:r>
              <a:rPr lang="en-US" sz="2000" b="1" dirty="0" smtClean="0"/>
              <a:t>for</a:t>
            </a:r>
            <a:r>
              <a:rPr lang="en-US" sz="2000" dirty="0" smtClean="0"/>
              <a:t>(Product p:list){  </a:t>
            </a:r>
          </a:p>
          <a:p>
            <a:pPr>
              <a:spcBef>
                <a:spcPts val="0"/>
              </a:spcBef>
              <a:buNone/>
            </a:pPr>
            <a:r>
              <a:rPr lang="en-US" sz="2000" dirty="0" smtClean="0"/>
              <a:t>            </a:t>
            </a:r>
            <a:r>
              <a:rPr lang="en-US" sz="2000" dirty="0" err="1" smtClean="0"/>
              <a:t>System.out.println</a:t>
            </a:r>
            <a:r>
              <a:rPr lang="en-US" sz="2000" dirty="0" smtClean="0"/>
              <a:t>(p.id+" "+p.name+" "+</a:t>
            </a:r>
            <a:r>
              <a:rPr lang="en-US" sz="2000" dirty="0" err="1" smtClean="0"/>
              <a:t>p.price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548680"/>
            <a:ext cx="10515600" cy="634983"/>
          </a:xfrm>
        </p:spPr>
        <p:txBody>
          <a:bodyPr>
            <a:normAutofit fontScale="90000"/>
          </a:bodyPr>
          <a:lstStyle/>
          <a:p>
            <a:r>
              <a:rPr lang="en-US" b="1" dirty="0" smtClean="0"/>
              <a:t>Upper Bounded Wildcards</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sp>
        <p:nvSpPr>
          <p:cNvPr id="3" name="Content Placeholder 2"/>
          <p:cNvSpPr>
            <a:spLocks noGrp="1"/>
          </p:cNvSpPr>
          <p:nvPr>
            <p:ph sz="quarter" idx="1"/>
          </p:nvPr>
        </p:nvSpPr>
        <p:spPr>
          <a:xfrm>
            <a:off x="838200" y="857232"/>
            <a:ext cx="10515600" cy="5319731"/>
          </a:xfrm>
        </p:spPr>
        <p:txBody>
          <a:bodyPr>
            <a:normAutofit fontScale="92500" lnSpcReduction="20000"/>
          </a:bodyPr>
          <a:lstStyle/>
          <a:p>
            <a:r>
              <a:rPr lang="en-GB" dirty="0" smtClean="0"/>
              <a:t>The purpose of upper bounded wildcards is to decrease the restrictions on a variable. It restricts the unknown type to be a specific type or a subtype of that type. It is used by declaring wildcard character ("?") followed by the extends (in case of, class) or implements (in case of, interface) keyword, followed by its upper bound.</a:t>
            </a:r>
          </a:p>
          <a:p>
            <a:r>
              <a:rPr lang="en-GB" dirty="0" smtClean="0"/>
              <a:t>Syntax</a:t>
            </a:r>
          </a:p>
          <a:p>
            <a:r>
              <a:rPr lang="en-GB" dirty="0" smtClean="0"/>
              <a:t>List&lt;? </a:t>
            </a:r>
            <a:r>
              <a:rPr lang="en-GB" b="1" dirty="0" smtClean="0"/>
              <a:t>extends</a:t>
            </a:r>
            <a:r>
              <a:rPr lang="en-GB" dirty="0" smtClean="0"/>
              <a:t> Number&gt; </a:t>
            </a:r>
          </a:p>
          <a:p>
            <a:r>
              <a:rPr lang="en-GB" b="1" dirty="0" smtClean="0"/>
              <a:t>?</a:t>
            </a:r>
            <a:r>
              <a:rPr lang="en-GB" dirty="0" smtClean="0"/>
              <a:t> is a wildcard character.</a:t>
            </a:r>
          </a:p>
          <a:p>
            <a:r>
              <a:rPr lang="en-GB" b="1" dirty="0" smtClean="0"/>
              <a:t>extends</a:t>
            </a:r>
            <a:r>
              <a:rPr lang="en-GB" dirty="0" smtClean="0"/>
              <a:t>, is a keyword.</a:t>
            </a:r>
          </a:p>
          <a:p>
            <a:r>
              <a:rPr lang="en-GB" b="1" dirty="0" smtClean="0"/>
              <a:t>Number</a:t>
            </a:r>
            <a:r>
              <a:rPr lang="en-GB" dirty="0" smtClean="0"/>
              <a:t>, is a class present in </a:t>
            </a:r>
            <a:r>
              <a:rPr lang="en-GB" dirty="0" err="1" smtClean="0"/>
              <a:t>java.lang</a:t>
            </a:r>
            <a:r>
              <a:rPr lang="en-GB" dirty="0" smtClean="0"/>
              <a:t> package</a:t>
            </a:r>
          </a:p>
          <a:p>
            <a:r>
              <a:rPr lang="en-GB" dirty="0" smtClean="0"/>
              <a:t>Suppose, we want to write the method for the list of Number and its subtypes (like Integer, Double). Using </a:t>
            </a:r>
            <a:r>
              <a:rPr lang="en-GB" b="1" dirty="0" smtClean="0"/>
              <a:t>List&lt;? extends Number&gt;</a:t>
            </a:r>
            <a:r>
              <a:rPr lang="en-GB" dirty="0" smtClean="0"/>
              <a:t> is suitable for a list of type Number or any of its subclasses whereas </a:t>
            </a:r>
            <a:r>
              <a:rPr lang="en-GB" b="1" dirty="0" smtClean="0"/>
              <a:t>List&lt;Number&gt;</a:t>
            </a:r>
            <a:r>
              <a:rPr lang="en-GB" dirty="0" smtClean="0"/>
              <a:t> works with the list of type Number only. So, </a:t>
            </a:r>
            <a:r>
              <a:rPr lang="en-GB" b="1" dirty="0" smtClean="0"/>
              <a:t>List&lt;? extends Number&gt;</a:t>
            </a:r>
            <a:r>
              <a:rPr lang="en-GB" dirty="0" smtClean="0"/>
              <a:t> is less restrictive than </a:t>
            </a:r>
            <a:r>
              <a:rPr lang="en-GB" b="1" dirty="0" smtClean="0"/>
              <a:t>List&lt;Number&gt;</a:t>
            </a:r>
            <a:r>
              <a:rPr lang="en-GB" dirty="0" smtClean="0"/>
              <a:t>.</a:t>
            </a:r>
          </a:p>
          <a:p>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normAutofit fontScale="90000"/>
          </a:bodyPr>
          <a:lstStyle/>
          <a:p>
            <a:r>
              <a:rPr lang="en-US" dirty="0" smtClean="0"/>
              <a:t/>
            </a:r>
            <a:br>
              <a:rPr lang="en-US" dirty="0" smtClean="0"/>
            </a:br>
            <a:r>
              <a:rPr lang="en-US" dirty="0" smtClean="0"/>
              <a:t/>
            </a:r>
            <a:br>
              <a:rPr lang="en-US" dirty="0" smtClean="0"/>
            </a:br>
            <a:r>
              <a:rPr lang="en-US" dirty="0" smtClean="0"/>
              <a:t>Java Lambda Expression Example: Filter Collection Data</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140</a:t>
            </a:fld>
            <a:endParaRPr lang="en-US" altLang="en-US"/>
          </a:p>
        </p:txBody>
      </p:sp>
      <p:sp>
        <p:nvSpPr>
          <p:cNvPr id="3" name="Content Placeholder 2"/>
          <p:cNvSpPr>
            <a:spLocks noGrp="1"/>
          </p:cNvSpPr>
          <p:nvPr>
            <p:ph sz="quarter" idx="1"/>
          </p:nvPr>
        </p:nvSpPr>
        <p:spPr>
          <a:xfrm>
            <a:off x="838200" y="1071546"/>
            <a:ext cx="10515600" cy="5105417"/>
          </a:xfrm>
        </p:spPr>
        <p:txBody>
          <a:bodyPr>
            <a:normAutofit fontScale="62500" lnSpcReduction="20000"/>
          </a:bodyPr>
          <a:lstStyle/>
          <a:p>
            <a:pPr>
              <a:spcBef>
                <a:spcPts val="0"/>
              </a:spcBef>
              <a:buNone/>
            </a:pPr>
            <a:r>
              <a:rPr lang="en-US" sz="1800" b="1" dirty="0" smtClean="0"/>
              <a:t>import</a:t>
            </a:r>
            <a:r>
              <a:rPr lang="en-US" sz="1800" dirty="0" smtClean="0"/>
              <a:t> </a:t>
            </a:r>
            <a:r>
              <a:rPr lang="en-US" sz="1800" dirty="0" err="1" smtClean="0"/>
              <a:t>java.util.ArrayList</a:t>
            </a:r>
            <a:r>
              <a:rPr lang="en-US" sz="1800" dirty="0" smtClean="0"/>
              <a:t>;  </a:t>
            </a:r>
          </a:p>
          <a:p>
            <a:pPr>
              <a:spcBef>
                <a:spcPts val="0"/>
              </a:spcBef>
              <a:buNone/>
            </a:pPr>
            <a:r>
              <a:rPr lang="en-US" sz="1800" b="1" dirty="0" smtClean="0"/>
              <a:t>import</a:t>
            </a:r>
            <a:r>
              <a:rPr lang="en-US" sz="1800" dirty="0" smtClean="0"/>
              <a:t> </a:t>
            </a:r>
            <a:r>
              <a:rPr lang="en-US" sz="1800" dirty="0" err="1" smtClean="0"/>
              <a:t>java.util.List</a:t>
            </a:r>
            <a:r>
              <a:rPr lang="en-US" sz="1800" dirty="0" smtClean="0"/>
              <a:t>;  </a:t>
            </a:r>
          </a:p>
          <a:p>
            <a:pPr>
              <a:spcBef>
                <a:spcPts val="0"/>
              </a:spcBef>
              <a:buNone/>
            </a:pPr>
            <a:r>
              <a:rPr lang="en-US" sz="1800" b="1" dirty="0" smtClean="0"/>
              <a:t>import</a:t>
            </a:r>
            <a:r>
              <a:rPr lang="en-US" sz="1800" dirty="0" smtClean="0"/>
              <a:t> </a:t>
            </a:r>
            <a:r>
              <a:rPr lang="en-US" sz="1800" dirty="0" err="1" smtClean="0"/>
              <a:t>java.util.stream.Stream</a:t>
            </a:r>
            <a:r>
              <a:rPr lang="en-US" sz="1800" dirty="0" smtClean="0"/>
              <a:t>;   </a:t>
            </a:r>
          </a:p>
          <a:p>
            <a:pPr>
              <a:spcBef>
                <a:spcPts val="0"/>
              </a:spcBef>
              <a:buNone/>
            </a:pPr>
            <a:r>
              <a:rPr lang="en-US" sz="1800" b="1" dirty="0" smtClean="0"/>
              <a:t>class</a:t>
            </a:r>
            <a:r>
              <a:rPr lang="en-US" sz="1800" dirty="0" smtClean="0"/>
              <a:t> Product{  </a:t>
            </a:r>
          </a:p>
          <a:p>
            <a:pPr>
              <a:spcBef>
                <a:spcPts val="0"/>
              </a:spcBef>
              <a:buNone/>
            </a:pPr>
            <a:r>
              <a:rPr lang="en-US" sz="1800" dirty="0" smtClean="0"/>
              <a:t>    </a:t>
            </a:r>
            <a:r>
              <a:rPr lang="en-US" sz="1800" b="1" dirty="0" err="1" smtClean="0"/>
              <a:t>int</a:t>
            </a:r>
            <a:r>
              <a:rPr lang="en-US" sz="1800" dirty="0" smtClean="0"/>
              <a:t> id;  </a:t>
            </a:r>
          </a:p>
          <a:p>
            <a:pPr>
              <a:spcBef>
                <a:spcPts val="0"/>
              </a:spcBef>
              <a:buNone/>
            </a:pPr>
            <a:r>
              <a:rPr lang="en-US" sz="1800" dirty="0" smtClean="0"/>
              <a:t>    String name;  </a:t>
            </a:r>
          </a:p>
          <a:p>
            <a:pPr>
              <a:spcBef>
                <a:spcPts val="0"/>
              </a:spcBef>
              <a:buNone/>
            </a:pPr>
            <a:r>
              <a:rPr lang="en-US" sz="1800" dirty="0" smtClean="0"/>
              <a:t>    </a:t>
            </a:r>
            <a:r>
              <a:rPr lang="en-US" sz="1800" b="1" dirty="0" smtClean="0"/>
              <a:t>float</a:t>
            </a:r>
            <a:r>
              <a:rPr lang="en-US" sz="1800" dirty="0" smtClean="0"/>
              <a:t> price;  </a:t>
            </a:r>
          </a:p>
          <a:p>
            <a:pPr>
              <a:spcBef>
                <a:spcPts val="0"/>
              </a:spcBef>
              <a:buNone/>
            </a:pPr>
            <a:r>
              <a:rPr lang="en-US" sz="1800" dirty="0" smtClean="0"/>
              <a:t>    </a:t>
            </a:r>
            <a:r>
              <a:rPr lang="en-US" sz="1800" b="1" dirty="0" smtClean="0"/>
              <a:t>public</a:t>
            </a:r>
            <a:r>
              <a:rPr lang="en-US" sz="1800" dirty="0" smtClean="0"/>
              <a:t> Product(</a:t>
            </a:r>
            <a:r>
              <a:rPr lang="en-US" sz="1800" b="1" dirty="0" err="1" smtClean="0"/>
              <a:t>int</a:t>
            </a:r>
            <a:r>
              <a:rPr lang="en-US" sz="1800" dirty="0" smtClean="0"/>
              <a:t> id, String name, </a:t>
            </a:r>
            <a:r>
              <a:rPr lang="en-US" sz="1800" b="1" dirty="0" smtClean="0"/>
              <a:t>float</a:t>
            </a:r>
            <a:r>
              <a:rPr lang="en-US" sz="1800" dirty="0" smtClean="0"/>
              <a:t> price) {  </a:t>
            </a:r>
          </a:p>
          <a:p>
            <a:pPr>
              <a:spcBef>
                <a:spcPts val="0"/>
              </a:spcBef>
              <a:buNone/>
            </a:pPr>
            <a:r>
              <a:rPr lang="en-US" sz="1800" dirty="0" smtClean="0"/>
              <a:t>        </a:t>
            </a:r>
            <a:r>
              <a:rPr lang="en-US" sz="1800" b="1" dirty="0" smtClean="0"/>
              <a:t>super</a:t>
            </a:r>
            <a:r>
              <a:rPr lang="en-US" sz="1800" dirty="0" smtClean="0"/>
              <a:t>();  </a:t>
            </a:r>
          </a:p>
          <a:p>
            <a:pPr>
              <a:spcBef>
                <a:spcPts val="0"/>
              </a:spcBef>
              <a:buNone/>
            </a:pPr>
            <a:r>
              <a:rPr lang="en-US" sz="1800" dirty="0" smtClean="0"/>
              <a:t>        </a:t>
            </a:r>
            <a:r>
              <a:rPr lang="en-US" sz="1800" b="1" dirty="0" smtClean="0"/>
              <a:t>this</a:t>
            </a:r>
            <a:r>
              <a:rPr lang="en-US" sz="1800" dirty="0" smtClean="0"/>
              <a:t>.id = id;  </a:t>
            </a:r>
          </a:p>
          <a:p>
            <a:pPr>
              <a:spcBef>
                <a:spcPts val="0"/>
              </a:spcBef>
              <a:buNone/>
            </a:pPr>
            <a:r>
              <a:rPr lang="en-US" sz="1800" dirty="0" smtClean="0"/>
              <a:t>        </a:t>
            </a:r>
            <a:r>
              <a:rPr lang="en-US" sz="1800" b="1" dirty="0" smtClean="0"/>
              <a:t>this</a:t>
            </a:r>
            <a:r>
              <a:rPr lang="en-US" sz="1800" dirty="0" smtClean="0"/>
              <a:t>.name = name;  </a:t>
            </a:r>
          </a:p>
          <a:p>
            <a:pPr>
              <a:spcBef>
                <a:spcPts val="0"/>
              </a:spcBef>
              <a:buNone/>
            </a:pPr>
            <a:r>
              <a:rPr lang="en-US" sz="1800" dirty="0" smtClean="0"/>
              <a:t>        </a:t>
            </a:r>
            <a:r>
              <a:rPr lang="en-US" sz="1800" b="1" dirty="0" err="1" smtClean="0"/>
              <a:t>this</a:t>
            </a:r>
            <a:r>
              <a:rPr lang="en-US" sz="1800" dirty="0" err="1" smtClean="0"/>
              <a:t>.price</a:t>
            </a:r>
            <a:r>
              <a:rPr lang="en-US" sz="1800" dirty="0" smtClean="0"/>
              <a:t> = price;  </a:t>
            </a:r>
          </a:p>
          <a:p>
            <a:pPr>
              <a:spcBef>
                <a:spcPts val="0"/>
              </a:spcBef>
              <a:buNone/>
            </a:pPr>
            <a:r>
              <a:rPr lang="en-US" sz="1800" dirty="0" smtClean="0"/>
              <a:t>    }  </a:t>
            </a:r>
          </a:p>
          <a:p>
            <a:pPr>
              <a:spcBef>
                <a:spcPts val="0"/>
              </a:spcBef>
              <a:buNone/>
            </a:pPr>
            <a:r>
              <a:rPr lang="en-US" sz="1800" dirty="0" smtClean="0"/>
              <a:t>}  </a:t>
            </a:r>
          </a:p>
          <a:p>
            <a:pPr>
              <a:spcBef>
                <a:spcPts val="0"/>
              </a:spcBef>
              <a:buNone/>
            </a:pPr>
            <a:r>
              <a:rPr lang="en-US" sz="1800" b="1" dirty="0" smtClean="0"/>
              <a:t>public</a:t>
            </a:r>
            <a:r>
              <a:rPr lang="en-US" sz="1800" dirty="0" smtClean="0"/>
              <a:t> </a:t>
            </a:r>
            <a:r>
              <a:rPr lang="en-US" sz="1800" b="1" dirty="0" smtClean="0"/>
              <a:t>class</a:t>
            </a:r>
            <a:r>
              <a:rPr lang="en-US" sz="1800" dirty="0" smtClean="0"/>
              <a:t> LambdaExpressionExample11{  </a:t>
            </a:r>
          </a:p>
          <a:p>
            <a:pPr>
              <a:spcBef>
                <a:spcPts val="0"/>
              </a:spcBef>
              <a:buNone/>
            </a:pPr>
            <a:r>
              <a:rPr lang="en-US" sz="1800" dirty="0" smtClean="0"/>
              <a:t>    </a:t>
            </a: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a:spcBef>
                <a:spcPts val="0"/>
              </a:spcBef>
              <a:buNone/>
            </a:pPr>
            <a:r>
              <a:rPr lang="en-US" sz="1800" dirty="0" smtClean="0"/>
              <a:t>        List&lt;Product&gt; list=</a:t>
            </a:r>
            <a:r>
              <a:rPr lang="en-US" sz="1800" b="1" dirty="0" smtClean="0"/>
              <a:t>new</a:t>
            </a:r>
            <a:r>
              <a:rPr lang="en-US" sz="1800" dirty="0" smtClean="0"/>
              <a:t> </a:t>
            </a:r>
            <a:r>
              <a:rPr lang="en-US" sz="1800" dirty="0" err="1" smtClean="0"/>
              <a:t>ArrayList</a:t>
            </a:r>
            <a:r>
              <a:rPr lang="en-US" sz="1800" dirty="0" smtClean="0"/>
              <a:t>&lt;Product&gt;();  </a:t>
            </a:r>
          </a:p>
          <a:p>
            <a:pPr>
              <a:spcBef>
                <a:spcPts val="0"/>
              </a:spcBef>
              <a:buNone/>
            </a:pPr>
            <a:r>
              <a:rPr lang="en-US" sz="1800" dirty="0" smtClean="0"/>
              <a:t>        </a:t>
            </a:r>
            <a:r>
              <a:rPr lang="en-US" sz="1800" dirty="0" err="1" smtClean="0"/>
              <a:t>list.add</a:t>
            </a:r>
            <a:r>
              <a:rPr lang="en-US" sz="1800" dirty="0" smtClean="0"/>
              <a:t>(</a:t>
            </a:r>
            <a:r>
              <a:rPr lang="en-US" sz="1800" b="1" dirty="0" smtClean="0"/>
              <a:t>new</a:t>
            </a:r>
            <a:r>
              <a:rPr lang="en-US" sz="1800" dirty="0" smtClean="0"/>
              <a:t> Product(1,"Samsung A5",17000f));  </a:t>
            </a:r>
          </a:p>
          <a:p>
            <a:pPr>
              <a:spcBef>
                <a:spcPts val="0"/>
              </a:spcBef>
              <a:buNone/>
            </a:pPr>
            <a:r>
              <a:rPr lang="en-US" sz="1800" dirty="0" smtClean="0"/>
              <a:t>        </a:t>
            </a:r>
            <a:r>
              <a:rPr lang="en-US" sz="1800" dirty="0" err="1" smtClean="0"/>
              <a:t>list.add</a:t>
            </a:r>
            <a:r>
              <a:rPr lang="en-US" sz="1800" dirty="0" smtClean="0"/>
              <a:t>(</a:t>
            </a:r>
            <a:r>
              <a:rPr lang="en-US" sz="1800" b="1" dirty="0" smtClean="0"/>
              <a:t>new</a:t>
            </a:r>
            <a:r>
              <a:rPr lang="en-US" sz="1800" dirty="0" smtClean="0"/>
              <a:t> Product(3,"Iphone 6S",65000f));  </a:t>
            </a:r>
          </a:p>
          <a:p>
            <a:pPr>
              <a:spcBef>
                <a:spcPts val="0"/>
              </a:spcBef>
              <a:buNone/>
            </a:pPr>
            <a:r>
              <a:rPr lang="en-US" sz="1800" dirty="0" smtClean="0"/>
              <a:t>        </a:t>
            </a:r>
            <a:r>
              <a:rPr lang="en-US" sz="1800" dirty="0" err="1" smtClean="0"/>
              <a:t>list.add</a:t>
            </a:r>
            <a:r>
              <a:rPr lang="en-US" sz="1800" dirty="0" smtClean="0"/>
              <a:t>(</a:t>
            </a:r>
            <a:r>
              <a:rPr lang="en-US" sz="1800" b="1" dirty="0" smtClean="0"/>
              <a:t>new</a:t>
            </a:r>
            <a:r>
              <a:rPr lang="en-US" sz="1800" dirty="0" smtClean="0"/>
              <a:t> Product(2,"Sony Xperia",25000f));  </a:t>
            </a:r>
          </a:p>
          <a:p>
            <a:pPr>
              <a:spcBef>
                <a:spcPts val="0"/>
              </a:spcBef>
              <a:buNone/>
            </a:pPr>
            <a:r>
              <a:rPr lang="en-US" sz="1800" dirty="0" smtClean="0"/>
              <a:t>        </a:t>
            </a:r>
            <a:r>
              <a:rPr lang="en-US" sz="1800" dirty="0" err="1" smtClean="0"/>
              <a:t>list.add</a:t>
            </a:r>
            <a:r>
              <a:rPr lang="en-US" sz="1800" dirty="0" smtClean="0"/>
              <a:t>(</a:t>
            </a:r>
            <a:r>
              <a:rPr lang="en-US" sz="1800" b="1" dirty="0" smtClean="0"/>
              <a:t>new</a:t>
            </a:r>
            <a:r>
              <a:rPr lang="en-US" sz="1800" dirty="0" smtClean="0"/>
              <a:t> Product(4,"Nokia Lumia",15000f));  </a:t>
            </a:r>
          </a:p>
          <a:p>
            <a:pPr>
              <a:spcBef>
                <a:spcPts val="0"/>
              </a:spcBef>
              <a:buNone/>
            </a:pPr>
            <a:r>
              <a:rPr lang="en-US" sz="1800" dirty="0" smtClean="0"/>
              <a:t>        </a:t>
            </a:r>
            <a:r>
              <a:rPr lang="en-US" sz="1800" dirty="0" err="1" smtClean="0"/>
              <a:t>list.add</a:t>
            </a:r>
            <a:r>
              <a:rPr lang="en-US" sz="1800" dirty="0" smtClean="0"/>
              <a:t>(</a:t>
            </a:r>
            <a:r>
              <a:rPr lang="en-US" sz="1800" b="1" dirty="0" smtClean="0"/>
              <a:t>new</a:t>
            </a:r>
            <a:r>
              <a:rPr lang="en-US" sz="1800" dirty="0" smtClean="0"/>
              <a:t> Product(5,"Redmi4 ",26000f));  </a:t>
            </a:r>
          </a:p>
          <a:p>
            <a:pPr>
              <a:spcBef>
                <a:spcPts val="0"/>
              </a:spcBef>
              <a:buNone/>
            </a:pPr>
            <a:r>
              <a:rPr lang="en-US" sz="1800" dirty="0" smtClean="0"/>
              <a:t>        </a:t>
            </a:r>
            <a:r>
              <a:rPr lang="en-US" sz="1800" dirty="0" err="1" smtClean="0"/>
              <a:t>list.add</a:t>
            </a:r>
            <a:r>
              <a:rPr lang="en-US" sz="1800" dirty="0" smtClean="0"/>
              <a:t>(</a:t>
            </a:r>
            <a:r>
              <a:rPr lang="en-US" sz="1800" b="1" dirty="0" smtClean="0"/>
              <a:t>new</a:t>
            </a:r>
            <a:r>
              <a:rPr lang="en-US" sz="1800" dirty="0" smtClean="0"/>
              <a:t> Product(6,"Lenevo Vibe",19000f));  </a:t>
            </a:r>
          </a:p>
          <a:p>
            <a:pPr>
              <a:spcBef>
                <a:spcPts val="0"/>
              </a:spcBef>
              <a:buNone/>
            </a:pPr>
            <a:r>
              <a:rPr lang="en-US" sz="1800" dirty="0" smtClean="0"/>
              <a:t>          </a:t>
            </a:r>
          </a:p>
          <a:p>
            <a:pPr>
              <a:spcBef>
                <a:spcPts val="0"/>
              </a:spcBef>
              <a:buNone/>
            </a:pPr>
            <a:r>
              <a:rPr lang="en-US" sz="1800" dirty="0" smtClean="0"/>
              <a:t>        // using lambda to filter data  </a:t>
            </a:r>
          </a:p>
          <a:p>
            <a:pPr>
              <a:spcBef>
                <a:spcPts val="0"/>
              </a:spcBef>
              <a:buNone/>
            </a:pPr>
            <a:r>
              <a:rPr lang="en-US" sz="1800" dirty="0" smtClean="0"/>
              <a:t>        Stream&lt;Product&gt; </a:t>
            </a:r>
            <a:r>
              <a:rPr lang="en-US" sz="1800" dirty="0" err="1" smtClean="0"/>
              <a:t>filtered_data</a:t>
            </a:r>
            <a:r>
              <a:rPr lang="en-US" sz="1800" dirty="0" smtClean="0"/>
              <a:t> = </a:t>
            </a:r>
            <a:r>
              <a:rPr lang="en-US" sz="1800" dirty="0" err="1" smtClean="0"/>
              <a:t>list.stream</a:t>
            </a:r>
            <a:r>
              <a:rPr lang="en-US" sz="1800" dirty="0" smtClean="0"/>
              <a:t>().filter(p -&gt; </a:t>
            </a:r>
            <a:r>
              <a:rPr lang="en-US" sz="1800" dirty="0" err="1" smtClean="0"/>
              <a:t>p.price</a:t>
            </a:r>
            <a:r>
              <a:rPr lang="en-US" sz="1800" dirty="0" smtClean="0"/>
              <a:t> &gt; 20000);  </a:t>
            </a:r>
          </a:p>
          <a:p>
            <a:pPr>
              <a:spcBef>
                <a:spcPts val="0"/>
              </a:spcBef>
              <a:buNone/>
            </a:pPr>
            <a:r>
              <a:rPr lang="en-US" sz="1800" dirty="0" smtClean="0"/>
              <a:t>          </a:t>
            </a:r>
          </a:p>
          <a:p>
            <a:pPr>
              <a:spcBef>
                <a:spcPts val="0"/>
              </a:spcBef>
              <a:buNone/>
            </a:pPr>
            <a:r>
              <a:rPr lang="en-US" sz="1800" dirty="0" smtClean="0"/>
              <a:t>        // using lambda to iterate through collection  </a:t>
            </a:r>
          </a:p>
          <a:p>
            <a:pPr>
              <a:spcBef>
                <a:spcPts val="0"/>
              </a:spcBef>
              <a:buNone/>
            </a:pPr>
            <a:r>
              <a:rPr lang="en-US" sz="1800" dirty="0" smtClean="0"/>
              <a:t>        </a:t>
            </a:r>
            <a:r>
              <a:rPr lang="en-US" sz="1800" dirty="0" err="1" smtClean="0"/>
              <a:t>filtered_data.forEach</a:t>
            </a:r>
            <a:r>
              <a:rPr lang="en-US" sz="1800" dirty="0" smtClean="0"/>
              <a:t>(  </a:t>
            </a:r>
          </a:p>
          <a:p>
            <a:pPr>
              <a:spcBef>
                <a:spcPts val="0"/>
              </a:spcBef>
              <a:buNone/>
            </a:pPr>
            <a:r>
              <a:rPr lang="en-US" sz="1800" dirty="0" smtClean="0"/>
              <a:t>                product -&gt; </a:t>
            </a:r>
            <a:r>
              <a:rPr lang="en-US" sz="1800" dirty="0" err="1" smtClean="0"/>
              <a:t>System.out.println</a:t>
            </a:r>
            <a:r>
              <a:rPr lang="en-US" sz="1800" dirty="0" smtClean="0"/>
              <a:t>(product.name+": "+</a:t>
            </a:r>
            <a:r>
              <a:rPr lang="en-US" sz="1800" dirty="0" err="1" smtClean="0"/>
              <a:t>product.price</a:t>
            </a:r>
            <a:r>
              <a:rPr lang="en-US" sz="1800" dirty="0" smtClean="0"/>
              <a:t>)  </a:t>
            </a:r>
          </a:p>
          <a:p>
            <a:pPr>
              <a:spcBef>
                <a:spcPts val="0"/>
              </a:spcBef>
              <a:buNone/>
            </a:pPr>
            <a:r>
              <a:rPr lang="en-US" sz="1800" dirty="0" smtClean="0"/>
              <a:t>        );  </a:t>
            </a:r>
          </a:p>
          <a:p>
            <a:pPr>
              <a:spcBef>
                <a:spcPts val="0"/>
              </a:spcBef>
              <a:buNone/>
            </a:pPr>
            <a:r>
              <a:rPr lang="en-US" sz="1800" dirty="0" smtClean="0"/>
              <a:t>    }  </a:t>
            </a:r>
          </a:p>
          <a:p>
            <a:pPr>
              <a:buNone/>
            </a:pPr>
            <a:r>
              <a:rPr lang="en-US" sz="1800" dirty="0" smtClean="0"/>
              <a:t>}  </a:t>
            </a:r>
          </a:p>
          <a:p>
            <a:pPr>
              <a:buNone/>
            </a:pPr>
            <a:r>
              <a:rPr lang="en-US" sz="1800" dirty="0" smtClean="0"/>
              <a:t> </a:t>
            </a:r>
            <a:r>
              <a:rPr lang="en-GB" sz="1800" dirty="0" smtClean="0"/>
              <a:t> </a:t>
            </a:r>
          </a:p>
          <a:p>
            <a:pPr>
              <a:spcBef>
                <a:spcPts val="0"/>
              </a:spcBef>
              <a:buNone/>
            </a:pPr>
            <a:endParaRPr lang="en-US" sz="1800" dirty="0" smtClean="0"/>
          </a:p>
          <a:p>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fr-FR" dirty="0" smtClean="0"/>
              <a:t>Java Lambda Expression </a:t>
            </a:r>
            <a:r>
              <a:rPr lang="fr-FR" dirty="0" err="1" smtClean="0"/>
              <a:t>Example</a:t>
            </a:r>
            <a:r>
              <a:rPr lang="fr-FR" dirty="0" smtClean="0"/>
              <a:t>: Event </a:t>
            </a:r>
            <a:r>
              <a:rPr lang="fr-FR" dirty="0" err="1" smtClean="0"/>
              <a:t>Listener</a:t>
            </a:r>
            <a:endParaRPr lang="fr-FR"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141</a:t>
            </a:fld>
            <a:endParaRPr lang="en-US" altLang="en-US"/>
          </a:p>
        </p:txBody>
      </p:sp>
      <p:sp>
        <p:nvSpPr>
          <p:cNvPr id="3" name="Content Placeholder 2"/>
          <p:cNvSpPr>
            <a:spLocks noGrp="1"/>
          </p:cNvSpPr>
          <p:nvPr>
            <p:ph sz="quarter" idx="1"/>
          </p:nvPr>
        </p:nvSpPr>
        <p:spPr>
          <a:xfrm>
            <a:off x="838200" y="1285860"/>
            <a:ext cx="10515600" cy="4891103"/>
          </a:xfrm>
        </p:spPr>
        <p:txBody>
          <a:bodyPr>
            <a:normAutofit fontScale="85000" lnSpcReduction="20000"/>
          </a:bodyPr>
          <a:lstStyle/>
          <a:p>
            <a:pPr>
              <a:spcBef>
                <a:spcPts val="0"/>
              </a:spcBef>
              <a:buNone/>
            </a:pPr>
            <a:r>
              <a:rPr lang="en-US" sz="2000" b="1" dirty="0" smtClean="0"/>
              <a:t>import</a:t>
            </a:r>
            <a:r>
              <a:rPr lang="en-US" sz="2000" dirty="0" smtClean="0"/>
              <a:t> </a:t>
            </a:r>
            <a:r>
              <a:rPr lang="en-US" sz="2000" dirty="0" err="1" smtClean="0"/>
              <a:t>javax.swing.JButton</a:t>
            </a:r>
            <a:r>
              <a:rPr lang="en-US" sz="2000" dirty="0" smtClean="0"/>
              <a:t>;  </a:t>
            </a:r>
          </a:p>
          <a:p>
            <a:pPr>
              <a:spcBef>
                <a:spcPts val="0"/>
              </a:spcBef>
              <a:buNone/>
            </a:pPr>
            <a:r>
              <a:rPr lang="en-US" sz="2000" b="1" dirty="0" smtClean="0"/>
              <a:t>import</a:t>
            </a:r>
            <a:r>
              <a:rPr lang="en-US" sz="2000" dirty="0" smtClean="0"/>
              <a:t> </a:t>
            </a:r>
            <a:r>
              <a:rPr lang="en-US" sz="2000" dirty="0" err="1" smtClean="0"/>
              <a:t>javax.swing.JFrame</a:t>
            </a:r>
            <a:r>
              <a:rPr lang="en-US" sz="2000" dirty="0" smtClean="0"/>
              <a:t>;  </a:t>
            </a:r>
          </a:p>
          <a:p>
            <a:pPr>
              <a:spcBef>
                <a:spcPts val="0"/>
              </a:spcBef>
              <a:buNone/>
            </a:pPr>
            <a:r>
              <a:rPr lang="en-US" sz="2000" b="1" dirty="0" smtClean="0"/>
              <a:t>import</a:t>
            </a:r>
            <a:r>
              <a:rPr lang="en-US" sz="2000" dirty="0" smtClean="0"/>
              <a:t> </a:t>
            </a:r>
            <a:r>
              <a:rPr lang="en-US" sz="2000" dirty="0" err="1" smtClean="0"/>
              <a:t>javax.swing.JTextField</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LambdaEventListenerExample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dirty="0" err="1" smtClean="0"/>
              <a:t>JTextField</a:t>
            </a:r>
            <a:r>
              <a:rPr lang="en-US" sz="2000" dirty="0" smtClean="0"/>
              <a:t> </a:t>
            </a:r>
            <a:r>
              <a:rPr lang="en-US" sz="2000" dirty="0" err="1" smtClean="0"/>
              <a:t>tf</a:t>
            </a:r>
            <a:r>
              <a:rPr lang="en-US" sz="2000" dirty="0" smtClean="0"/>
              <a:t>=</a:t>
            </a:r>
            <a:r>
              <a:rPr lang="en-US" sz="2000" b="1" dirty="0" smtClean="0"/>
              <a:t>new</a:t>
            </a:r>
            <a:r>
              <a:rPr lang="en-US" sz="2000" dirty="0" smtClean="0"/>
              <a:t> </a:t>
            </a:r>
            <a:r>
              <a:rPr lang="en-US" sz="2000" dirty="0" err="1" smtClean="0"/>
              <a:t>JTextField</a:t>
            </a:r>
            <a:r>
              <a:rPr lang="en-US" sz="2000" dirty="0" smtClean="0"/>
              <a:t>();  </a:t>
            </a:r>
          </a:p>
          <a:p>
            <a:pPr>
              <a:spcBef>
                <a:spcPts val="0"/>
              </a:spcBef>
              <a:buNone/>
            </a:pPr>
            <a:r>
              <a:rPr lang="en-US" sz="2000" dirty="0" smtClean="0"/>
              <a:t>        </a:t>
            </a:r>
            <a:r>
              <a:rPr lang="en-US" sz="2000" dirty="0" err="1" smtClean="0"/>
              <a:t>tf.setBounds</a:t>
            </a:r>
            <a:r>
              <a:rPr lang="en-US" sz="2000" dirty="0" smtClean="0"/>
              <a:t>(50, 50,150,20);  </a:t>
            </a:r>
          </a:p>
          <a:p>
            <a:pPr>
              <a:spcBef>
                <a:spcPts val="0"/>
              </a:spcBef>
              <a:buNone/>
            </a:pPr>
            <a:r>
              <a:rPr lang="en-US" sz="2000" dirty="0" smtClean="0"/>
              <a:t>        </a:t>
            </a:r>
            <a:r>
              <a:rPr lang="en-US" sz="2000" dirty="0" err="1" smtClean="0"/>
              <a:t>JButton</a:t>
            </a:r>
            <a:r>
              <a:rPr lang="en-US" sz="2000" dirty="0" smtClean="0"/>
              <a:t> b=</a:t>
            </a:r>
            <a:r>
              <a:rPr lang="en-US" sz="2000" b="1" dirty="0" smtClean="0"/>
              <a:t>new</a:t>
            </a:r>
            <a:r>
              <a:rPr lang="en-US" sz="2000" dirty="0" smtClean="0"/>
              <a:t> </a:t>
            </a:r>
            <a:r>
              <a:rPr lang="en-US" sz="2000" dirty="0" err="1" smtClean="0"/>
              <a:t>JButton</a:t>
            </a:r>
            <a:r>
              <a:rPr lang="en-US" sz="2000" dirty="0" smtClean="0"/>
              <a:t>("click");  </a:t>
            </a:r>
          </a:p>
          <a:p>
            <a:pPr>
              <a:spcBef>
                <a:spcPts val="0"/>
              </a:spcBef>
              <a:buNone/>
            </a:pPr>
            <a:r>
              <a:rPr lang="en-US" sz="2000" dirty="0" smtClean="0"/>
              <a:t>        </a:t>
            </a:r>
            <a:r>
              <a:rPr lang="en-US" sz="2000" dirty="0" err="1" smtClean="0"/>
              <a:t>b.setBounds</a:t>
            </a:r>
            <a:r>
              <a:rPr lang="en-US" sz="2000" dirty="0" smtClean="0"/>
              <a:t>(80,100,70,30);  </a:t>
            </a:r>
          </a:p>
          <a:p>
            <a:pPr>
              <a:spcBef>
                <a:spcPts val="0"/>
              </a:spcBef>
              <a:buNone/>
            </a:pPr>
            <a:r>
              <a:rPr lang="en-US" sz="2000" dirty="0" smtClean="0"/>
              <a:t>          </a:t>
            </a:r>
          </a:p>
          <a:p>
            <a:pPr>
              <a:spcBef>
                <a:spcPts val="0"/>
              </a:spcBef>
              <a:buNone/>
            </a:pPr>
            <a:r>
              <a:rPr lang="en-US" sz="2000" dirty="0" smtClean="0"/>
              <a:t>        // lambda expression implementing here.  </a:t>
            </a:r>
          </a:p>
          <a:p>
            <a:pPr>
              <a:spcBef>
                <a:spcPts val="0"/>
              </a:spcBef>
              <a:buNone/>
            </a:pPr>
            <a:r>
              <a:rPr lang="en-US" sz="2000" dirty="0" smtClean="0"/>
              <a:t>        </a:t>
            </a:r>
            <a:r>
              <a:rPr lang="en-US" sz="2000" dirty="0" err="1" smtClean="0"/>
              <a:t>b.addActionListener</a:t>
            </a:r>
            <a:r>
              <a:rPr lang="en-US" sz="2000" dirty="0" smtClean="0"/>
              <a:t>(e-&gt; {</a:t>
            </a:r>
            <a:r>
              <a:rPr lang="en-US" sz="2000" dirty="0" err="1" smtClean="0"/>
              <a:t>tf.setText</a:t>
            </a:r>
            <a:r>
              <a:rPr lang="en-US" sz="2000" dirty="0" smtClean="0"/>
              <a:t>("hello swing");});  </a:t>
            </a:r>
          </a:p>
          <a:p>
            <a:pPr>
              <a:spcBef>
                <a:spcPts val="0"/>
              </a:spcBef>
              <a:buNone/>
            </a:pPr>
            <a:r>
              <a:rPr lang="en-US" sz="2000" dirty="0" smtClean="0"/>
              <a:t>          </a:t>
            </a:r>
          </a:p>
          <a:p>
            <a:pPr>
              <a:spcBef>
                <a:spcPts val="0"/>
              </a:spcBef>
              <a:buNone/>
            </a:pPr>
            <a:r>
              <a:rPr lang="en-US" sz="2000" dirty="0" smtClean="0"/>
              <a:t>        </a:t>
            </a:r>
            <a:r>
              <a:rPr lang="en-US" sz="2000" dirty="0" err="1" smtClean="0"/>
              <a:t>JFrame</a:t>
            </a:r>
            <a:r>
              <a:rPr lang="en-US" sz="2000" dirty="0" smtClean="0"/>
              <a:t> f=</a:t>
            </a:r>
            <a:r>
              <a:rPr lang="en-US" sz="2000" b="1" dirty="0" smtClean="0"/>
              <a:t>new</a:t>
            </a:r>
            <a:r>
              <a:rPr lang="en-US" sz="2000" dirty="0" smtClean="0"/>
              <a:t> </a:t>
            </a:r>
            <a:r>
              <a:rPr lang="en-US" sz="2000" dirty="0" err="1" smtClean="0"/>
              <a:t>JFrame</a:t>
            </a:r>
            <a:r>
              <a:rPr lang="en-US" sz="2000" dirty="0" smtClean="0"/>
              <a:t>();  </a:t>
            </a:r>
          </a:p>
          <a:p>
            <a:pPr>
              <a:spcBef>
                <a:spcPts val="0"/>
              </a:spcBef>
              <a:buNone/>
            </a:pPr>
            <a:r>
              <a:rPr lang="en-US" sz="2000" dirty="0" smtClean="0"/>
              <a:t>        </a:t>
            </a:r>
            <a:r>
              <a:rPr lang="en-US" sz="2000" dirty="0" err="1" smtClean="0"/>
              <a:t>f.add</a:t>
            </a:r>
            <a:r>
              <a:rPr lang="en-US" sz="2000" dirty="0" smtClean="0"/>
              <a:t>(</a:t>
            </a:r>
            <a:r>
              <a:rPr lang="en-US" sz="2000" dirty="0" err="1" smtClean="0"/>
              <a:t>tf</a:t>
            </a:r>
            <a:r>
              <a:rPr lang="en-US" sz="2000" dirty="0" smtClean="0"/>
              <a:t>);</a:t>
            </a:r>
            <a:r>
              <a:rPr lang="en-US" sz="2000" dirty="0" err="1" smtClean="0"/>
              <a:t>f.add</a:t>
            </a:r>
            <a:r>
              <a:rPr lang="en-US" sz="2000" dirty="0" smtClean="0"/>
              <a:t>(b);  </a:t>
            </a:r>
          </a:p>
          <a:p>
            <a:pPr>
              <a:spcBef>
                <a:spcPts val="0"/>
              </a:spcBef>
              <a:buNone/>
            </a:pPr>
            <a:r>
              <a:rPr lang="en-US" sz="2000" dirty="0" smtClean="0"/>
              <a:t>        </a:t>
            </a:r>
            <a:r>
              <a:rPr lang="en-US" sz="2000" dirty="0" err="1" smtClean="0"/>
              <a:t>f.setDefaultCloseOperation</a:t>
            </a:r>
            <a:r>
              <a:rPr lang="en-US" sz="2000" dirty="0" smtClean="0"/>
              <a:t>(</a:t>
            </a:r>
            <a:r>
              <a:rPr lang="en-US" sz="2000" dirty="0" err="1" smtClean="0"/>
              <a:t>JFrame.EXIT_ON_CLOSE</a:t>
            </a:r>
            <a:r>
              <a:rPr lang="en-US" sz="2000" dirty="0" smtClean="0"/>
              <a:t>);  </a:t>
            </a:r>
          </a:p>
          <a:p>
            <a:pPr>
              <a:spcBef>
                <a:spcPts val="0"/>
              </a:spcBef>
              <a:buNone/>
            </a:pPr>
            <a:r>
              <a:rPr lang="en-US" sz="2000" dirty="0" smtClean="0"/>
              <a:t>        </a:t>
            </a:r>
            <a:r>
              <a:rPr lang="en-US" sz="2000" dirty="0" err="1" smtClean="0"/>
              <a:t>f.setLayout</a:t>
            </a:r>
            <a:r>
              <a:rPr lang="en-US" sz="2000" dirty="0" smtClean="0"/>
              <a:t>(</a:t>
            </a:r>
            <a:r>
              <a:rPr lang="en-US" sz="2000" b="1" dirty="0" smtClean="0"/>
              <a:t>null</a:t>
            </a:r>
            <a:r>
              <a:rPr lang="en-US" sz="2000" dirty="0" smtClean="0"/>
              <a:t>);  </a:t>
            </a:r>
          </a:p>
          <a:p>
            <a:pPr>
              <a:spcBef>
                <a:spcPts val="0"/>
              </a:spcBef>
              <a:buNone/>
            </a:pPr>
            <a:r>
              <a:rPr lang="en-US" sz="2000" dirty="0" smtClean="0"/>
              <a:t>        </a:t>
            </a:r>
            <a:r>
              <a:rPr lang="en-US" sz="2000" dirty="0" err="1" smtClean="0"/>
              <a:t>f.setSize</a:t>
            </a:r>
            <a:r>
              <a:rPr lang="en-US" sz="2000" dirty="0" smtClean="0"/>
              <a:t>(300, 200);  </a:t>
            </a:r>
          </a:p>
          <a:p>
            <a:pPr>
              <a:spcBef>
                <a:spcPts val="0"/>
              </a:spcBef>
              <a:buNone/>
            </a:pPr>
            <a:r>
              <a:rPr lang="en-US" sz="2000" dirty="0" smtClean="0"/>
              <a:t>        </a:t>
            </a:r>
            <a:r>
              <a:rPr lang="en-US" sz="2000" dirty="0" err="1" smtClean="0"/>
              <a:t>f.setVisible</a:t>
            </a:r>
            <a:r>
              <a:rPr lang="en-US" sz="2000" dirty="0" smtClean="0"/>
              <a:t>(</a:t>
            </a:r>
            <a:r>
              <a:rPr lang="en-US" sz="2000" b="1" dirty="0" smtClean="0"/>
              <a:t>true</a:t>
            </a: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buNone/>
            </a:pPr>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API</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142</a:t>
            </a:fld>
            <a:endParaRPr lang="en-US" altLang="en-US"/>
          </a:p>
        </p:txBody>
      </p:sp>
      <p:sp>
        <p:nvSpPr>
          <p:cNvPr id="3" name="Content Placeholder 2"/>
          <p:cNvSpPr>
            <a:spLocks noGrp="1"/>
          </p:cNvSpPr>
          <p:nvPr>
            <p:ph sz="quarter" idx="1"/>
          </p:nvPr>
        </p:nvSpPr>
        <p:spPr/>
        <p:txBody>
          <a:bodyPr/>
          <a:lstStyle/>
          <a:p>
            <a:r>
              <a:rPr lang="en-GB" dirty="0" smtClean="0"/>
              <a:t>API (Application programming interface) is a document that contains a description of all the features of a product or software. It represents classes and interfaces that software programs can follow to communicate with each other. An API can be created for applications, libraries, operating systems, etc</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332656"/>
            <a:ext cx="10515600" cy="920735"/>
          </a:xfrm>
        </p:spPr>
        <p:txBody>
          <a:bodyPr>
            <a:normAutofit fontScale="90000"/>
          </a:bodyPr>
          <a:lstStyle/>
          <a:p>
            <a:pPr algn="ctr"/>
            <a:r>
              <a:rPr lang="en-US" dirty="0" smtClean="0"/>
              <a:t>JDBC</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143</a:t>
            </a:fld>
            <a:endParaRPr lang="en-US" altLang="en-US"/>
          </a:p>
        </p:txBody>
      </p:sp>
      <p:sp>
        <p:nvSpPr>
          <p:cNvPr id="3" name="Content Placeholder 2"/>
          <p:cNvSpPr>
            <a:spLocks noGrp="1"/>
          </p:cNvSpPr>
          <p:nvPr>
            <p:ph sz="quarter" idx="1"/>
          </p:nvPr>
        </p:nvSpPr>
        <p:spPr>
          <a:xfrm>
            <a:off x="695400" y="620688"/>
            <a:ext cx="10515600" cy="4748227"/>
          </a:xfrm>
        </p:spPr>
        <p:txBody>
          <a:bodyPr>
            <a:normAutofit fontScale="92500"/>
          </a:bodyPr>
          <a:lstStyle/>
          <a:p>
            <a:r>
              <a:rPr lang="en-US" dirty="0" smtClean="0"/>
              <a:t>JDBC stands for Java Database Connectivity. JDBC is a Java API to connect and execute the query with the database. It is a part of </a:t>
            </a:r>
            <a:r>
              <a:rPr lang="en-US" dirty="0" err="1" smtClean="0"/>
              <a:t>JavaSE</a:t>
            </a:r>
            <a:r>
              <a:rPr lang="en-US" dirty="0" smtClean="0"/>
              <a:t> (Java Standard Edition). JDBC API uses JDBC drivers to connect with the database. </a:t>
            </a:r>
          </a:p>
          <a:p>
            <a:pPr>
              <a:buNone/>
            </a:pPr>
            <a:r>
              <a:rPr lang="en-US" dirty="0" smtClean="0"/>
              <a:t>There are four types of JDBC drivers:</a:t>
            </a:r>
          </a:p>
          <a:p>
            <a:r>
              <a:rPr lang="en-US" dirty="0" smtClean="0"/>
              <a:t>JDBC-ODBC Bridge Driver,</a:t>
            </a:r>
          </a:p>
          <a:p>
            <a:r>
              <a:rPr lang="en-US" dirty="0" smtClean="0"/>
              <a:t>Native Driver,</a:t>
            </a:r>
          </a:p>
          <a:p>
            <a:r>
              <a:rPr lang="en-US" dirty="0" smtClean="0"/>
              <a:t>Network Protocol Driver, and</a:t>
            </a:r>
          </a:p>
          <a:p>
            <a:r>
              <a:rPr lang="en-US" dirty="0" smtClean="0"/>
              <a:t>Thin Driver</a:t>
            </a:r>
          </a:p>
          <a:p>
            <a:r>
              <a:rPr lang="en-GB" dirty="0" smtClean="0"/>
              <a:t>use JDBC API to access tabular data stored in any relational database. By the help of JDBC API, we can save, update, delete and fetch data from the database. It is like Open Database Connectivity (ODBC) provided by Microsoft.</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pPr algn="ctr"/>
            <a:r>
              <a:rPr lang="en-GB" dirty="0" smtClean="0"/>
              <a:t>JDBC</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144</a:t>
            </a:fld>
            <a:endParaRPr lang="en-US" altLang="en-US"/>
          </a:p>
        </p:txBody>
      </p:sp>
      <p:sp>
        <p:nvSpPr>
          <p:cNvPr id="3" name="Content Placeholder 2"/>
          <p:cNvSpPr>
            <a:spLocks noGrp="1"/>
          </p:cNvSpPr>
          <p:nvPr>
            <p:ph sz="quarter" idx="1"/>
          </p:nvPr>
        </p:nvSpPr>
        <p:spPr>
          <a:xfrm>
            <a:off x="838200" y="1142984"/>
            <a:ext cx="10515600" cy="5033979"/>
          </a:xfrm>
        </p:spPr>
        <p:txBody>
          <a:bodyPr/>
          <a:lstStyle/>
          <a:p>
            <a:pPr>
              <a:spcBef>
                <a:spcPts val="0"/>
              </a:spcBef>
              <a:buNone/>
            </a:pPr>
            <a:r>
              <a:rPr lang="en-GB" dirty="0" smtClean="0"/>
              <a:t> The current version of JDBC is 4.3. It is the stable release since 21st September, 2017. It is based on the X/Open SQL Call Level Interface. The </a:t>
            </a:r>
            <a:r>
              <a:rPr lang="en-GB" b="1" dirty="0" smtClean="0"/>
              <a:t>java.sql</a:t>
            </a:r>
            <a:r>
              <a:rPr lang="en-GB" dirty="0" smtClean="0"/>
              <a:t> package contains classes and interfaces for JDBC API. </a:t>
            </a:r>
            <a:endParaRPr lang="en-US" dirty="0" smtClean="0"/>
          </a:p>
          <a:p>
            <a:endParaRPr lang="en-US" dirty="0"/>
          </a:p>
        </p:txBody>
      </p:sp>
      <p:pic>
        <p:nvPicPr>
          <p:cNvPr id="5" name="Picture 4" descr="JDBC (Java Database Connectivity) "/>
          <p:cNvPicPr/>
          <p:nvPr/>
        </p:nvPicPr>
        <p:blipFill>
          <a:blip r:embed="rId2"/>
          <a:srcRect/>
          <a:stretch>
            <a:fillRect/>
          </a:stretch>
        </p:blipFill>
        <p:spPr bwMode="auto">
          <a:xfrm>
            <a:off x="2881290" y="2571744"/>
            <a:ext cx="6429420" cy="32861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r>
              <a:rPr lang="en-US" i="1" dirty="0" smtClean="0"/>
              <a:t>interfaces</a:t>
            </a:r>
            <a:r>
              <a:rPr lang="en-US" dirty="0" smtClean="0"/>
              <a:t> of JDBC API</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145</a:t>
            </a:fld>
            <a:endParaRPr lang="en-US" altLang="en-US"/>
          </a:p>
        </p:txBody>
      </p:sp>
      <p:sp>
        <p:nvSpPr>
          <p:cNvPr id="3" name="Content Placeholder 2"/>
          <p:cNvSpPr>
            <a:spLocks noGrp="1"/>
          </p:cNvSpPr>
          <p:nvPr>
            <p:ph sz="quarter" idx="1"/>
          </p:nvPr>
        </p:nvSpPr>
        <p:spPr>
          <a:xfrm>
            <a:off x="523836" y="1071546"/>
            <a:ext cx="11358642" cy="5105417"/>
          </a:xfrm>
        </p:spPr>
        <p:txBody>
          <a:bodyPr/>
          <a:lstStyle/>
          <a:p>
            <a:r>
              <a:rPr lang="en-GB" dirty="0" smtClean="0"/>
              <a:t> </a:t>
            </a:r>
            <a:r>
              <a:rPr lang="en-US" dirty="0" smtClean="0"/>
              <a:t>Driver interface</a:t>
            </a:r>
          </a:p>
          <a:p>
            <a:r>
              <a:rPr lang="en-US" dirty="0" smtClean="0"/>
              <a:t>Connection interface</a:t>
            </a:r>
          </a:p>
          <a:p>
            <a:r>
              <a:rPr lang="en-US" dirty="0" smtClean="0"/>
              <a:t>Statement interface</a:t>
            </a:r>
          </a:p>
          <a:p>
            <a:r>
              <a:rPr lang="en-US" dirty="0" err="1" smtClean="0"/>
              <a:t>PreparedStatement</a:t>
            </a:r>
            <a:r>
              <a:rPr lang="en-US" dirty="0" smtClean="0"/>
              <a:t> interface</a:t>
            </a:r>
          </a:p>
          <a:p>
            <a:r>
              <a:rPr lang="en-US" dirty="0" err="1" smtClean="0"/>
              <a:t>CallableStatement</a:t>
            </a:r>
            <a:r>
              <a:rPr lang="en-US" dirty="0" smtClean="0"/>
              <a:t> interface</a:t>
            </a:r>
          </a:p>
          <a:p>
            <a:r>
              <a:rPr lang="en-US" dirty="0" err="1" smtClean="0"/>
              <a:t>ResultSet</a:t>
            </a:r>
            <a:r>
              <a:rPr lang="en-US" dirty="0" smtClean="0"/>
              <a:t> interface</a:t>
            </a:r>
          </a:p>
          <a:p>
            <a:r>
              <a:rPr lang="en-US" dirty="0" err="1" smtClean="0"/>
              <a:t>ResultSetMetaData</a:t>
            </a:r>
            <a:r>
              <a:rPr lang="en-US" dirty="0" smtClean="0"/>
              <a:t> interface</a:t>
            </a:r>
          </a:p>
          <a:p>
            <a:r>
              <a:rPr lang="en-US" dirty="0" err="1" smtClean="0"/>
              <a:t>DatabaseMetaData</a:t>
            </a:r>
            <a:r>
              <a:rPr lang="en-US" dirty="0" smtClean="0"/>
              <a:t> interface</a:t>
            </a:r>
          </a:p>
          <a:p>
            <a:r>
              <a:rPr lang="en-US" dirty="0" err="1" smtClean="0"/>
              <a:t>RowSet</a:t>
            </a:r>
            <a:r>
              <a:rPr lang="en-US" dirty="0" smtClean="0"/>
              <a:t> interface</a:t>
            </a:r>
          </a:p>
          <a:p>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US" i="1" dirty="0" smtClean="0"/>
              <a:t>classes</a:t>
            </a:r>
            <a:r>
              <a:rPr lang="en-US" dirty="0" smtClean="0"/>
              <a:t> of JDBC AP</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146</a:t>
            </a:fld>
            <a:endParaRPr lang="en-US" altLang="en-US"/>
          </a:p>
        </p:txBody>
      </p:sp>
      <p:sp>
        <p:nvSpPr>
          <p:cNvPr id="3" name="Content Placeholder 2"/>
          <p:cNvSpPr>
            <a:spLocks noGrp="1"/>
          </p:cNvSpPr>
          <p:nvPr>
            <p:ph sz="quarter" idx="1"/>
          </p:nvPr>
        </p:nvSpPr>
        <p:spPr>
          <a:xfrm>
            <a:off x="838200" y="1285860"/>
            <a:ext cx="10515600" cy="4891103"/>
          </a:xfrm>
        </p:spPr>
        <p:txBody>
          <a:bodyPr>
            <a:normAutofit lnSpcReduction="10000"/>
          </a:bodyPr>
          <a:lstStyle/>
          <a:p>
            <a:pPr>
              <a:spcBef>
                <a:spcPts val="0"/>
              </a:spcBef>
              <a:buNone/>
            </a:pPr>
            <a:r>
              <a:rPr lang="en-GB" sz="1800" b="1" dirty="0" smtClean="0"/>
              <a:t> </a:t>
            </a:r>
            <a:r>
              <a:rPr lang="en-GB" dirty="0" err="1" smtClean="0"/>
              <a:t>DriverManager</a:t>
            </a:r>
            <a:r>
              <a:rPr lang="en-GB" dirty="0" smtClean="0"/>
              <a:t> class</a:t>
            </a:r>
          </a:p>
          <a:p>
            <a:r>
              <a:rPr lang="en-GB" dirty="0" smtClean="0"/>
              <a:t>Blob class</a:t>
            </a:r>
          </a:p>
          <a:p>
            <a:r>
              <a:rPr lang="en-GB" dirty="0" err="1" smtClean="0"/>
              <a:t>Clob</a:t>
            </a:r>
            <a:r>
              <a:rPr lang="en-GB" dirty="0" smtClean="0"/>
              <a:t> class</a:t>
            </a:r>
          </a:p>
          <a:p>
            <a:r>
              <a:rPr lang="en-GB" dirty="0" smtClean="0"/>
              <a:t>Types class</a:t>
            </a:r>
          </a:p>
          <a:p>
            <a:r>
              <a:rPr lang="en-GB" sz="2000" dirty="0" smtClean="0"/>
              <a:t>Before JDBC, ODBC API was the database API to connect and execute the query with the database. But, ODBC API uses ODBC driver which is written in C language (i.e. platform dependent and unsecured). That is why Java has defined its own API (JDBC API) that uses JDBC drivers (written in Java language).</a:t>
            </a:r>
          </a:p>
          <a:p>
            <a:r>
              <a:rPr lang="en-GB" sz="2000" dirty="0" smtClean="0"/>
              <a:t>We can use JDBC API to handle database using Java program and can perform the following activities:</a:t>
            </a:r>
          </a:p>
          <a:p>
            <a:pPr marL="457200" indent="-457200">
              <a:buFont typeface="+mj-lt"/>
              <a:buAutoNum type="arabicPeriod"/>
            </a:pPr>
            <a:r>
              <a:rPr lang="en-GB" sz="2000" dirty="0" smtClean="0"/>
              <a:t>Connect to the database</a:t>
            </a:r>
          </a:p>
          <a:p>
            <a:pPr marL="457200" indent="-457200">
              <a:buFont typeface="+mj-lt"/>
              <a:buAutoNum type="arabicPeriod"/>
            </a:pPr>
            <a:r>
              <a:rPr lang="en-GB" sz="2000" dirty="0" smtClean="0"/>
              <a:t>Execute queries and update statements to the database</a:t>
            </a:r>
          </a:p>
          <a:p>
            <a:pPr marL="457200" indent="-457200">
              <a:buFont typeface="+mj-lt"/>
              <a:buAutoNum type="arabicPeriod"/>
            </a:pPr>
            <a:r>
              <a:rPr lang="en-GB" sz="2000" dirty="0" smtClean="0"/>
              <a:t>Retrieve the result received from the database.</a:t>
            </a:r>
          </a:p>
          <a:p>
            <a:endParaRPr lang="en-GB" sz="2000" dirty="0" smtClean="0"/>
          </a:p>
          <a:p>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normAutofit fontScale="90000"/>
          </a:bodyPr>
          <a:lstStyle/>
          <a:p>
            <a:r>
              <a:rPr lang="en-US" dirty="0" smtClean="0"/>
              <a:t>  </a:t>
            </a:r>
            <a:br>
              <a:rPr lang="en-US" dirty="0" smtClean="0"/>
            </a:br>
            <a:r>
              <a:rPr lang="en-US" dirty="0" smtClean="0"/>
              <a:t/>
            </a:r>
            <a:br>
              <a:rPr lang="en-US" dirty="0" smtClean="0"/>
            </a:br>
            <a:r>
              <a:rPr lang="en-US" dirty="0" smtClean="0"/>
              <a:t>JDBC Driver</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147</a:t>
            </a:fld>
            <a:endParaRPr lang="en-US" altLang="en-US"/>
          </a:p>
        </p:txBody>
      </p:sp>
      <p:sp>
        <p:nvSpPr>
          <p:cNvPr id="3" name="Content Placeholder 2"/>
          <p:cNvSpPr>
            <a:spLocks noGrp="1"/>
          </p:cNvSpPr>
          <p:nvPr>
            <p:ph sz="quarter" idx="1"/>
          </p:nvPr>
        </p:nvSpPr>
        <p:spPr>
          <a:xfrm>
            <a:off x="838200" y="1285860"/>
            <a:ext cx="10515600" cy="4891103"/>
          </a:xfrm>
        </p:spPr>
        <p:txBody>
          <a:bodyPr/>
          <a:lstStyle/>
          <a:p>
            <a:r>
              <a:rPr lang="en-GB" dirty="0" smtClean="0"/>
              <a:t> </a:t>
            </a:r>
            <a:r>
              <a:rPr lang="en-US" dirty="0" smtClean="0"/>
              <a:t>JDBC Driver is a software component that enables java application to interact with the database. </a:t>
            </a:r>
          </a:p>
          <a:p>
            <a:r>
              <a:rPr lang="en-US" dirty="0" smtClean="0"/>
              <a:t>There are 4 types of JDBC drivers:</a:t>
            </a:r>
          </a:p>
          <a:p>
            <a:pPr marL="514350" indent="-514350">
              <a:buFont typeface="+mj-lt"/>
              <a:buAutoNum type="arabicPeriod"/>
            </a:pPr>
            <a:r>
              <a:rPr lang="en-US" dirty="0" smtClean="0"/>
              <a:t>JDBC-ODBC bridge driver</a:t>
            </a:r>
          </a:p>
          <a:p>
            <a:pPr marL="514350" indent="-514350">
              <a:buFont typeface="+mj-lt"/>
              <a:buAutoNum type="arabicPeriod"/>
            </a:pPr>
            <a:r>
              <a:rPr lang="en-US" dirty="0" smtClean="0"/>
              <a:t>Native-API driver (partially java driver)</a:t>
            </a:r>
          </a:p>
          <a:p>
            <a:pPr marL="514350" indent="-514350">
              <a:buFont typeface="+mj-lt"/>
              <a:buAutoNum type="arabicPeriod"/>
            </a:pPr>
            <a:r>
              <a:rPr lang="en-US" dirty="0" smtClean="0"/>
              <a:t>Network Protocol driver (fully java driver)</a:t>
            </a:r>
          </a:p>
          <a:p>
            <a:pPr marL="514350" indent="-514350">
              <a:buFont typeface="+mj-lt"/>
              <a:buAutoNum type="arabicPeriod"/>
            </a:pPr>
            <a:r>
              <a:rPr lang="en-US" dirty="0" smtClean="0"/>
              <a:t>Thin driver (fully java driver)</a:t>
            </a:r>
          </a:p>
          <a:p>
            <a:endParaRPr lang="en-GB" dirty="0" smtClean="0"/>
          </a:p>
          <a:p>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normAutofit fontScale="90000"/>
          </a:bodyPr>
          <a:lstStyle/>
          <a:p>
            <a:r>
              <a:rPr lang="en-GB" dirty="0" smtClean="0"/>
              <a:t> </a:t>
            </a:r>
            <a:r>
              <a:rPr lang="en-US" dirty="0" smtClean="0"/>
              <a:t>JDBC-ODBC bridge driver</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148</a:t>
            </a:fld>
            <a:endParaRPr lang="en-US" altLang="en-US"/>
          </a:p>
        </p:txBody>
      </p:sp>
      <p:sp>
        <p:nvSpPr>
          <p:cNvPr id="3" name="Content Placeholder 2"/>
          <p:cNvSpPr>
            <a:spLocks noGrp="1"/>
          </p:cNvSpPr>
          <p:nvPr>
            <p:ph sz="quarter" idx="1"/>
          </p:nvPr>
        </p:nvSpPr>
        <p:spPr>
          <a:xfrm>
            <a:off x="838200" y="1071546"/>
            <a:ext cx="10515600" cy="5105417"/>
          </a:xfrm>
        </p:spPr>
        <p:txBody>
          <a:bodyPr>
            <a:normAutofit fontScale="92500" lnSpcReduction="10000"/>
          </a:bodyPr>
          <a:lstStyle/>
          <a:p>
            <a:pPr>
              <a:spcBef>
                <a:spcPts val="0"/>
              </a:spcBef>
              <a:buNone/>
            </a:pPr>
            <a:r>
              <a:rPr lang="en-US" b="1" dirty="0" smtClean="0"/>
              <a:t> </a:t>
            </a:r>
            <a:r>
              <a:rPr lang="en-GB" dirty="0" smtClean="0"/>
              <a:t>The JDBC-ODBC bridge driver uses ODBC driver to connect to the database. The JDBC-ODBC bridge driver converts JDBC method calls into the ODBC function calls. This is now discouraged because of thin driver.</a:t>
            </a:r>
          </a:p>
          <a:p>
            <a:r>
              <a:rPr lang="en-GB" dirty="0" smtClean="0"/>
              <a:t>Oracle does not support the JDBC-ODBC Bridge from Java 8. Oracle recommends that you use JDBC drivers provided by the vendor of your database instead of the JDBC-ODBC Bridge.</a:t>
            </a:r>
          </a:p>
          <a:p>
            <a:pPr>
              <a:buNone/>
            </a:pPr>
            <a:r>
              <a:rPr lang="en-GB" dirty="0" smtClean="0"/>
              <a:t>Advantages:</a:t>
            </a:r>
          </a:p>
          <a:p>
            <a:r>
              <a:rPr lang="en-GB" dirty="0" smtClean="0"/>
              <a:t>easy to use.</a:t>
            </a:r>
          </a:p>
          <a:p>
            <a:r>
              <a:rPr lang="en-GB" dirty="0" smtClean="0"/>
              <a:t>can be easily connected to any database.</a:t>
            </a:r>
          </a:p>
          <a:p>
            <a:pPr>
              <a:buNone/>
            </a:pPr>
            <a:r>
              <a:rPr lang="en-GB" dirty="0" smtClean="0"/>
              <a:t>Disadvantages:</a:t>
            </a:r>
          </a:p>
          <a:p>
            <a:r>
              <a:rPr lang="en-GB" dirty="0" smtClean="0"/>
              <a:t>Performance degraded because JDBC method call is converted into the ODBC function calls.</a:t>
            </a:r>
          </a:p>
          <a:p>
            <a:r>
              <a:rPr lang="en-GB" dirty="0" smtClean="0"/>
              <a:t>The ODBC driver needs to be installed on the client machine.</a:t>
            </a:r>
          </a:p>
          <a:p>
            <a:pPr>
              <a:spcBef>
                <a:spcPts val="0"/>
              </a:spcBef>
              <a:buNone/>
            </a:pPr>
            <a:endParaRPr lang="en-GB" dirty="0" smtClean="0"/>
          </a:p>
          <a:p>
            <a:pPr>
              <a:spcBef>
                <a:spcPts val="0"/>
              </a:spcBef>
              <a:buNone/>
            </a:pPr>
            <a:endParaRPr lang="en-US" dirty="0"/>
          </a:p>
        </p:txBody>
      </p:sp>
      <p:pic>
        <p:nvPicPr>
          <p:cNvPr id="5" name="Picture 4" descr="bridge driver"/>
          <p:cNvPicPr/>
          <p:nvPr/>
        </p:nvPicPr>
        <p:blipFill>
          <a:blip r:embed="rId2"/>
          <a:srcRect/>
          <a:stretch>
            <a:fillRect/>
          </a:stretch>
        </p:blipFill>
        <p:spPr bwMode="auto">
          <a:xfrm>
            <a:off x="7239008" y="3929066"/>
            <a:ext cx="5943600" cy="2666601"/>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0669"/>
          </a:xfrm>
        </p:spPr>
        <p:txBody>
          <a:bodyPr>
            <a:normAutofit fontScale="90000"/>
          </a:bodyPr>
          <a:lstStyle/>
          <a:p>
            <a:r>
              <a:rPr lang="en-US" dirty="0" smtClean="0"/>
              <a:t/>
            </a:r>
            <a:br>
              <a:rPr lang="en-US" dirty="0" smtClean="0"/>
            </a:br>
            <a:r>
              <a:rPr lang="en-US" dirty="0" smtClean="0"/>
              <a:t/>
            </a:r>
            <a:br>
              <a:rPr lang="en-US" dirty="0" smtClean="0"/>
            </a:br>
            <a:r>
              <a:rPr lang="en-US" dirty="0" smtClean="0"/>
              <a:t>Native-API driver</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149</a:t>
            </a:fld>
            <a:endParaRPr lang="en-US" altLang="en-US"/>
          </a:p>
        </p:txBody>
      </p:sp>
      <p:sp>
        <p:nvSpPr>
          <p:cNvPr id="3" name="Content Placeholder 2"/>
          <p:cNvSpPr>
            <a:spLocks noGrp="1"/>
          </p:cNvSpPr>
          <p:nvPr>
            <p:ph sz="quarter" idx="1"/>
          </p:nvPr>
        </p:nvSpPr>
        <p:spPr>
          <a:xfrm>
            <a:off x="838200" y="1071546"/>
            <a:ext cx="10515600" cy="5105417"/>
          </a:xfrm>
        </p:spPr>
        <p:txBody>
          <a:bodyPr/>
          <a:lstStyle/>
          <a:p>
            <a:r>
              <a:rPr lang="en-GB" dirty="0" smtClean="0"/>
              <a:t> The Native API driver uses the client-side libraries of the database. The driver converts JDBC method calls into native calls of the database API. It is not written entirely in java.</a:t>
            </a:r>
          </a:p>
          <a:p>
            <a:r>
              <a:rPr lang="en-GB" dirty="0" smtClean="0"/>
              <a:t>Advantage:</a:t>
            </a:r>
          </a:p>
          <a:p>
            <a:r>
              <a:rPr lang="en-GB" dirty="0" smtClean="0"/>
              <a:t>performance upgraded than JDBC-ODBC bridge driver.</a:t>
            </a:r>
          </a:p>
          <a:p>
            <a:r>
              <a:rPr lang="en-GB" dirty="0" smtClean="0"/>
              <a:t>Disadvantage:</a:t>
            </a:r>
          </a:p>
          <a:p>
            <a:r>
              <a:rPr lang="en-GB" dirty="0" smtClean="0"/>
              <a:t>The Native driver needs to be installed on the each client machine.</a:t>
            </a:r>
          </a:p>
          <a:p>
            <a:r>
              <a:rPr lang="en-GB" dirty="0" smtClean="0"/>
              <a:t>The Vendor client library needs to be installed on client machine.</a:t>
            </a:r>
          </a:p>
          <a:p>
            <a:endParaRPr lang="en-GB" dirty="0" smtClean="0"/>
          </a:p>
          <a:p>
            <a:endParaRPr lang="en-US" dirty="0"/>
          </a:p>
        </p:txBody>
      </p:sp>
      <p:pic>
        <p:nvPicPr>
          <p:cNvPr id="6" name="Picture 5" descr="Native-API driver"/>
          <p:cNvPicPr/>
          <p:nvPr/>
        </p:nvPicPr>
        <p:blipFill>
          <a:blip r:embed="rId2"/>
          <a:srcRect/>
          <a:stretch>
            <a:fillRect/>
          </a:stretch>
        </p:blipFill>
        <p:spPr bwMode="auto">
          <a:xfrm>
            <a:off x="8596330" y="3429000"/>
            <a:ext cx="5507355" cy="3657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normAutofit fontScale="90000"/>
          </a:bodyPr>
          <a:lstStyle/>
          <a:p>
            <a:r>
              <a:rPr lang="en-US" b="1" dirty="0" smtClean="0"/>
              <a:t>Unbounded Wildcards</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sp>
        <p:nvSpPr>
          <p:cNvPr id="3" name="Content Placeholder 2"/>
          <p:cNvSpPr>
            <a:spLocks noGrp="1"/>
          </p:cNvSpPr>
          <p:nvPr>
            <p:ph sz="quarter" idx="1"/>
          </p:nvPr>
        </p:nvSpPr>
        <p:spPr>
          <a:xfrm>
            <a:off x="838200" y="1000108"/>
            <a:ext cx="10515600" cy="5176855"/>
          </a:xfrm>
        </p:spPr>
        <p:txBody>
          <a:bodyPr/>
          <a:lstStyle/>
          <a:p>
            <a:r>
              <a:rPr lang="en-GB" dirty="0" smtClean="0"/>
              <a:t>The unbounded wildcard type represents the list of an unknown type such as List&lt;?&gt;. This approach can be useful in the following scenarios: -</a:t>
            </a:r>
          </a:p>
          <a:p>
            <a:r>
              <a:rPr lang="en-GB" dirty="0" smtClean="0"/>
              <a:t>When the given method is implemented by using the functionality provided in the Object class.</a:t>
            </a:r>
          </a:p>
          <a:p>
            <a:r>
              <a:rPr lang="en-GB" dirty="0" smtClean="0"/>
              <a:t>When the generic class contains the methods that don't depend on the type parameter.</a:t>
            </a:r>
          </a:p>
          <a:p>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normAutofit fontScale="90000"/>
          </a:bodyPr>
          <a:lstStyle/>
          <a:p>
            <a:r>
              <a:rPr lang="en-US" dirty="0" smtClean="0"/>
              <a:t/>
            </a:r>
            <a:br>
              <a:rPr lang="en-US" dirty="0" smtClean="0"/>
            </a:br>
            <a:r>
              <a:rPr lang="en-US" dirty="0" smtClean="0"/>
              <a:t/>
            </a:r>
            <a:br>
              <a:rPr lang="en-US" dirty="0" smtClean="0"/>
            </a:br>
            <a:r>
              <a:rPr lang="en-US" dirty="0" smtClean="0"/>
              <a:t>Network Protocol driver</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150</a:t>
            </a:fld>
            <a:endParaRPr lang="en-US" altLang="en-US"/>
          </a:p>
        </p:txBody>
      </p:sp>
      <p:sp>
        <p:nvSpPr>
          <p:cNvPr id="3" name="Content Placeholder 2"/>
          <p:cNvSpPr>
            <a:spLocks noGrp="1"/>
          </p:cNvSpPr>
          <p:nvPr>
            <p:ph sz="quarter" idx="1"/>
          </p:nvPr>
        </p:nvSpPr>
        <p:spPr>
          <a:xfrm>
            <a:off x="838200" y="1428736"/>
            <a:ext cx="10515600" cy="4748227"/>
          </a:xfrm>
        </p:spPr>
        <p:txBody>
          <a:bodyPr>
            <a:normAutofit fontScale="92500" lnSpcReduction="10000"/>
          </a:bodyPr>
          <a:lstStyle/>
          <a:p>
            <a:r>
              <a:rPr lang="en-GB" dirty="0" smtClean="0"/>
              <a:t>The Network Protocol driver uses middleware (application server) that converts JDBC calls directly or indirectly into the vendor-specific database protocol. It is fully written in java.</a:t>
            </a:r>
          </a:p>
          <a:p>
            <a:r>
              <a:rPr lang="en-GB" dirty="0" smtClean="0"/>
              <a:t>Advantage:</a:t>
            </a:r>
          </a:p>
          <a:p>
            <a:r>
              <a:rPr lang="en-GB" dirty="0" smtClean="0"/>
              <a:t>No client side library is required because of application server that can perform many tasks like auditing, load balancing, logging etc.</a:t>
            </a:r>
          </a:p>
          <a:p>
            <a:r>
              <a:rPr lang="en-GB" dirty="0" smtClean="0"/>
              <a:t>Disadvantages:</a:t>
            </a:r>
          </a:p>
          <a:p>
            <a:r>
              <a:rPr lang="en-GB" dirty="0" smtClean="0"/>
              <a:t>Network support is required on client machine.</a:t>
            </a:r>
          </a:p>
          <a:p>
            <a:r>
              <a:rPr lang="en-GB" dirty="0" smtClean="0"/>
              <a:t>Requires database-specific coding to be done in the middle tier.</a:t>
            </a:r>
          </a:p>
          <a:p>
            <a:r>
              <a:rPr lang="en-GB" dirty="0" smtClean="0"/>
              <a:t>Maintenance of Network Protocol driver becomes costly because it requires database-specific coding to be done in the middle tier.</a:t>
            </a:r>
          </a:p>
          <a:p>
            <a:r>
              <a:rPr lang="en-GB" dirty="0" smtClean="0"/>
              <a:t> </a:t>
            </a:r>
            <a:endParaRPr lang="en-US" dirty="0"/>
          </a:p>
        </p:txBody>
      </p:sp>
      <p:pic>
        <p:nvPicPr>
          <p:cNvPr id="7" name="Picture 6" descr="Network Protocol driver"/>
          <p:cNvPicPr/>
          <p:nvPr/>
        </p:nvPicPr>
        <p:blipFill>
          <a:blip r:embed="rId2"/>
          <a:srcRect/>
          <a:stretch>
            <a:fillRect/>
          </a:stretch>
        </p:blipFill>
        <p:spPr bwMode="auto">
          <a:xfrm>
            <a:off x="7381884" y="2428868"/>
            <a:ext cx="5943600" cy="3603858"/>
          </a:xfrm>
          <a:prstGeom prst="rect">
            <a:avLst/>
          </a:prstGeom>
          <a:noFill/>
          <a:ln w="9525">
            <a:noFill/>
            <a:miter lim="800000"/>
            <a:headEnd/>
            <a:tailEnd/>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t>
            </a:r>
            <a:r>
              <a:rPr lang="en-US" dirty="0" smtClean="0"/>
              <a:t>Thin driver</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151</a:t>
            </a:fld>
            <a:endParaRPr lang="en-US" altLang="en-US"/>
          </a:p>
        </p:txBody>
      </p:sp>
      <p:sp>
        <p:nvSpPr>
          <p:cNvPr id="3" name="Content Placeholder 2"/>
          <p:cNvSpPr>
            <a:spLocks noGrp="1"/>
          </p:cNvSpPr>
          <p:nvPr>
            <p:ph sz="quarter" idx="1"/>
          </p:nvPr>
        </p:nvSpPr>
        <p:spPr>
          <a:xfrm>
            <a:off x="838200" y="1214422"/>
            <a:ext cx="10515600" cy="4962541"/>
          </a:xfrm>
        </p:spPr>
        <p:txBody>
          <a:bodyPr/>
          <a:lstStyle/>
          <a:p>
            <a:r>
              <a:rPr lang="en-GB" dirty="0" smtClean="0"/>
              <a:t>The thin driver converts JDBC calls directly into the vendor-specific database protocol. That is why it is known as thin driver. It is fully written in Java language.</a:t>
            </a:r>
            <a:br>
              <a:rPr lang="en-GB" dirty="0" smtClean="0"/>
            </a:br>
            <a:r>
              <a:rPr lang="en-GB" dirty="0" smtClean="0"/>
              <a:t>Advantage:</a:t>
            </a:r>
          </a:p>
          <a:p>
            <a:r>
              <a:rPr lang="en-GB" dirty="0" smtClean="0"/>
              <a:t>Better performance than all other drivers.</a:t>
            </a:r>
          </a:p>
          <a:p>
            <a:r>
              <a:rPr lang="en-GB" dirty="0" smtClean="0"/>
              <a:t>No software is required at client side or server side.</a:t>
            </a:r>
          </a:p>
          <a:p>
            <a:pPr>
              <a:buNone/>
            </a:pPr>
            <a:r>
              <a:rPr lang="en-GB" dirty="0" smtClean="0"/>
              <a:t>Disadvantage:</a:t>
            </a:r>
          </a:p>
          <a:p>
            <a:r>
              <a:rPr lang="en-GB" dirty="0" smtClean="0"/>
              <a:t>Drivers depend on the Database.</a:t>
            </a:r>
          </a:p>
          <a:p>
            <a:endParaRPr lang="en-US" dirty="0"/>
          </a:p>
        </p:txBody>
      </p:sp>
      <p:pic>
        <p:nvPicPr>
          <p:cNvPr id="5" name="Picture 4" descr="Thin driver"/>
          <p:cNvPicPr/>
          <p:nvPr/>
        </p:nvPicPr>
        <p:blipFill>
          <a:blip r:embed="rId2"/>
          <a:srcRect/>
          <a:stretch>
            <a:fillRect/>
          </a:stretch>
        </p:blipFill>
        <p:spPr bwMode="auto">
          <a:xfrm>
            <a:off x="6667504" y="2643182"/>
            <a:ext cx="4880610" cy="3976370"/>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Connectivity with 5 Steps</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152</a:t>
            </a:fld>
            <a:endParaRPr lang="en-US" altLang="en-US"/>
          </a:p>
        </p:txBody>
      </p:sp>
      <p:sp>
        <p:nvSpPr>
          <p:cNvPr id="3" name="Content Placeholder 2"/>
          <p:cNvSpPr>
            <a:spLocks noGrp="1"/>
          </p:cNvSpPr>
          <p:nvPr>
            <p:ph sz="quarter" idx="1"/>
          </p:nvPr>
        </p:nvSpPr>
        <p:spPr>
          <a:xfrm>
            <a:off x="838200" y="1785926"/>
            <a:ext cx="10515600" cy="4391037"/>
          </a:xfrm>
        </p:spPr>
        <p:txBody>
          <a:bodyPr/>
          <a:lstStyle/>
          <a:p>
            <a:r>
              <a:rPr lang="en-GB" dirty="0" smtClean="0"/>
              <a:t>There are 5 steps to connect any java application with the database using JDBC. These steps are as follows:</a:t>
            </a:r>
            <a:endParaRPr lang="en-US" dirty="0"/>
          </a:p>
        </p:txBody>
      </p:sp>
      <p:pic>
        <p:nvPicPr>
          <p:cNvPr id="6" name="Picture 5" descr="Java Database Connectivity Steps"/>
          <p:cNvPicPr/>
          <p:nvPr/>
        </p:nvPicPr>
        <p:blipFill>
          <a:blip r:embed="rId2"/>
          <a:srcRect/>
          <a:stretch>
            <a:fillRect/>
          </a:stretch>
        </p:blipFill>
        <p:spPr bwMode="auto">
          <a:xfrm>
            <a:off x="4738678" y="2643182"/>
            <a:ext cx="3731895" cy="3796030"/>
          </a:xfrm>
          <a:prstGeom prst="rect">
            <a:avLst/>
          </a:prstGeom>
          <a:noFill/>
          <a:ln w="9525">
            <a:noFill/>
            <a:miter lim="800000"/>
            <a:headEnd/>
            <a:tailEnd/>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285729"/>
            <a:ext cx="10515600" cy="857256"/>
          </a:xfrm>
        </p:spPr>
        <p:txBody>
          <a:bodyPr>
            <a:normAutofit fontScale="90000"/>
          </a:bodyPr>
          <a:lstStyle/>
          <a:p>
            <a:r>
              <a:rPr lang="en-US" b="1" dirty="0" smtClean="0"/>
              <a:t> </a:t>
            </a:r>
            <a:r>
              <a:rPr lang="en-GB" dirty="0" smtClean="0"/>
              <a:t>1) Register the driver class</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153</a:t>
            </a:fld>
            <a:endParaRPr lang="en-US" altLang="en-US"/>
          </a:p>
        </p:txBody>
      </p:sp>
      <p:sp>
        <p:nvSpPr>
          <p:cNvPr id="3" name="Content Placeholder 2"/>
          <p:cNvSpPr>
            <a:spLocks noGrp="1"/>
          </p:cNvSpPr>
          <p:nvPr>
            <p:ph sz="quarter" idx="1"/>
          </p:nvPr>
        </p:nvSpPr>
        <p:spPr>
          <a:xfrm>
            <a:off x="838200" y="1142984"/>
            <a:ext cx="10515600" cy="5033979"/>
          </a:xfrm>
        </p:spPr>
        <p:txBody>
          <a:bodyPr/>
          <a:lstStyle/>
          <a:p>
            <a:r>
              <a:rPr lang="en-GB" dirty="0" smtClean="0"/>
              <a:t>The </a:t>
            </a:r>
            <a:r>
              <a:rPr lang="en-GB" b="1" dirty="0" err="1" smtClean="0"/>
              <a:t>forName</a:t>
            </a:r>
            <a:r>
              <a:rPr lang="en-GB" b="1" dirty="0" smtClean="0"/>
              <a:t>()</a:t>
            </a:r>
            <a:r>
              <a:rPr lang="en-GB" dirty="0" smtClean="0"/>
              <a:t> method of Class </a:t>
            </a:r>
            <a:r>
              <a:rPr lang="en-GB" dirty="0" err="1" smtClean="0"/>
              <a:t>class</a:t>
            </a:r>
            <a:r>
              <a:rPr lang="en-GB" dirty="0" smtClean="0"/>
              <a:t> is used to register the driver class. This method is used to dynamically load the driver </a:t>
            </a:r>
            <a:r>
              <a:rPr lang="en-GB" dirty="0" err="1" smtClean="0"/>
              <a:t>class.Syntax</a:t>
            </a:r>
            <a:r>
              <a:rPr lang="en-GB" dirty="0" smtClean="0"/>
              <a:t> of </a:t>
            </a:r>
            <a:r>
              <a:rPr lang="en-GB" dirty="0" err="1" smtClean="0"/>
              <a:t>forName</a:t>
            </a:r>
            <a:r>
              <a:rPr lang="en-GB" dirty="0" smtClean="0"/>
              <a:t>() method</a:t>
            </a:r>
          </a:p>
          <a:p>
            <a:r>
              <a:rPr lang="en-GB" b="1" dirty="0" smtClean="0"/>
              <a:t>public</a:t>
            </a:r>
            <a:r>
              <a:rPr lang="en-GB" dirty="0" smtClean="0"/>
              <a:t> </a:t>
            </a:r>
            <a:r>
              <a:rPr lang="en-GB" b="1" dirty="0" smtClean="0"/>
              <a:t>static</a:t>
            </a:r>
            <a:r>
              <a:rPr lang="en-GB" dirty="0" smtClean="0"/>
              <a:t> </a:t>
            </a:r>
            <a:r>
              <a:rPr lang="en-GB" b="1" dirty="0" smtClean="0"/>
              <a:t>void</a:t>
            </a:r>
            <a:r>
              <a:rPr lang="en-GB" dirty="0" smtClean="0"/>
              <a:t> </a:t>
            </a:r>
            <a:r>
              <a:rPr lang="en-GB" dirty="0" err="1" smtClean="0"/>
              <a:t>forName</a:t>
            </a:r>
            <a:r>
              <a:rPr lang="en-GB" dirty="0" smtClean="0"/>
              <a:t>(String </a:t>
            </a:r>
            <a:r>
              <a:rPr lang="en-GB" dirty="0" err="1" smtClean="0"/>
              <a:t>className</a:t>
            </a:r>
            <a:r>
              <a:rPr lang="en-GB" dirty="0" smtClean="0"/>
              <a:t>)</a:t>
            </a:r>
            <a:r>
              <a:rPr lang="en-GB" b="1" dirty="0" smtClean="0"/>
              <a:t>throws</a:t>
            </a:r>
            <a:r>
              <a:rPr lang="en-GB" dirty="0" smtClean="0"/>
              <a:t> </a:t>
            </a:r>
            <a:r>
              <a:rPr lang="en-GB" dirty="0" err="1" smtClean="0"/>
              <a:t>ClassNotFoundException</a:t>
            </a:r>
            <a:r>
              <a:rPr lang="en-GB" dirty="0" smtClean="0"/>
              <a:t>  </a:t>
            </a:r>
          </a:p>
          <a:p>
            <a:r>
              <a:rPr lang="en-US" dirty="0" smtClean="0"/>
              <a:t>Here, Java program is loading oracle driver to </a:t>
            </a:r>
            <a:r>
              <a:rPr lang="en-US" dirty="0" err="1" smtClean="0"/>
              <a:t>esteblish</a:t>
            </a:r>
            <a:r>
              <a:rPr lang="en-US" dirty="0" smtClean="0"/>
              <a:t> database connection.</a:t>
            </a:r>
          </a:p>
          <a:p>
            <a:r>
              <a:rPr lang="en-US" dirty="0" err="1" smtClean="0"/>
              <a:t>Class.forName</a:t>
            </a:r>
            <a:r>
              <a:rPr lang="en-US" dirty="0" smtClean="0"/>
              <a:t>("</a:t>
            </a:r>
            <a:r>
              <a:rPr lang="en-US" dirty="0" err="1" smtClean="0"/>
              <a:t>oracle.jdbc.driver.OracleDriver</a:t>
            </a:r>
            <a:r>
              <a:rPr lang="en-US" dirty="0" smtClean="0"/>
              <a:t>");  </a:t>
            </a:r>
          </a:p>
          <a:p>
            <a:pPr>
              <a:spcBef>
                <a:spcPts val="0"/>
              </a:spcBef>
              <a:buNone/>
            </a:pP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2) Create the connection object</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154</a:t>
            </a:fld>
            <a:endParaRPr lang="en-US" altLang="en-US"/>
          </a:p>
        </p:txBody>
      </p:sp>
      <p:sp>
        <p:nvSpPr>
          <p:cNvPr id="3" name="Content Placeholder 2"/>
          <p:cNvSpPr>
            <a:spLocks noGrp="1"/>
          </p:cNvSpPr>
          <p:nvPr>
            <p:ph sz="quarter" idx="1"/>
          </p:nvPr>
        </p:nvSpPr>
        <p:spPr>
          <a:xfrm>
            <a:off x="838200" y="1285860"/>
            <a:ext cx="10515600" cy="4891103"/>
          </a:xfrm>
        </p:spPr>
        <p:txBody>
          <a:bodyPr/>
          <a:lstStyle/>
          <a:p>
            <a:r>
              <a:rPr lang="en-GB" sz="2000" dirty="0" smtClean="0"/>
              <a:t> The </a:t>
            </a:r>
            <a:r>
              <a:rPr lang="en-GB" sz="2000" b="1" dirty="0" err="1" smtClean="0"/>
              <a:t>getConnection</a:t>
            </a:r>
            <a:r>
              <a:rPr lang="en-GB" sz="2000" b="1" dirty="0" smtClean="0"/>
              <a:t>()</a:t>
            </a:r>
            <a:r>
              <a:rPr lang="en-GB" sz="2000" dirty="0" smtClean="0"/>
              <a:t> method of </a:t>
            </a:r>
            <a:r>
              <a:rPr lang="en-GB" sz="2000" dirty="0" err="1" smtClean="0"/>
              <a:t>DriverManager</a:t>
            </a:r>
            <a:r>
              <a:rPr lang="en-GB" sz="2000" dirty="0" smtClean="0"/>
              <a:t> class is used to establish connection with the </a:t>
            </a:r>
            <a:r>
              <a:rPr lang="en-GB" sz="2000" dirty="0" err="1" smtClean="0"/>
              <a:t>database.Syntax</a:t>
            </a:r>
            <a:r>
              <a:rPr lang="en-GB" sz="2000" dirty="0" smtClean="0"/>
              <a:t> of </a:t>
            </a:r>
            <a:r>
              <a:rPr lang="en-GB" sz="2000" dirty="0" err="1" smtClean="0"/>
              <a:t>getConnection</a:t>
            </a:r>
            <a:r>
              <a:rPr lang="en-GB" sz="2000" dirty="0" smtClean="0"/>
              <a:t>() method</a:t>
            </a:r>
          </a:p>
          <a:p>
            <a:r>
              <a:rPr lang="en-GB" sz="2000" dirty="0" smtClean="0"/>
              <a:t>1) </a:t>
            </a:r>
            <a:r>
              <a:rPr lang="en-GB" sz="2000" b="1" dirty="0" smtClean="0"/>
              <a:t>public</a:t>
            </a:r>
            <a:r>
              <a:rPr lang="en-GB" sz="2000" dirty="0" smtClean="0"/>
              <a:t> </a:t>
            </a:r>
            <a:r>
              <a:rPr lang="en-GB" sz="2000" b="1" dirty="0" smtClean="0"/>
              <a:t>static</a:t>
            </a:r>
            <a:r>
              <a:rPr lang="en-GB" sz="2000" dirty="0" smtClean="0"/>
              <a:t> Connection </a:t>
            </a:r>
            <a:r>
              <a:rPr lang="en-GB" sz="2000" dirty="0" err="1" smtClean="0"/>
              <a:t>getConnection</a:t>
            </a:r>
            <a:r>
              <a:rPr lang="en-GB" sz="2000" dirty="0" smtClean="0"/>
              <a:t>(String </a:t>
            </a:r>
            <a:r>
              <a:rPr lang="en-GB" sz="2000" dirty="0" err="1" smtClean="0"/>
              <a:t>url</a:t>
            </a:r>
            <a:r>
              <a:rPr lang="en-GB" sz="2000" dirty="0" smtClean="0"/>
              <a:t>)</a:t>
            </a:r>
            <a:r>
              <a:rPr lang="en-GB" sz="2000" b="1" dirty="0" smtClean="0"/>
              <a:t>throws</a:t>
            </a:r>
            <a:r>
              <a:rPr lang="en-GB" sz="2000" dirty="0" smtClean="0"/>
              <a:t> </a:t>
            </a:r>
            <a:r>
              <a:rPr lang="en-GB" sz="2000" dirty="0" err="1" smtClean="0"/>
              <a:t>SQLException</a:t>
            </a:r>
            <a:r>
              <a:rPr lang="en-GB" sz="2000" dirty="0" smtClean="0"/>
              <a:t>  </a:t>
            </a:r>
          </a:p>
          <a:p>
            <a:r>
              <a:rPr lang="en-GB" sz="2000" dirty="0" smtClean="0"/>
              <a:t>2) </a:t>
            </a:r>
            <a:r>
              <a:rPr lang="en-GB" sz="2000" b="1" dirty="0" smtClean="0"/>
              <a:t>public</a:t>
            </a:r>
            <a:r>
              <a:rPr lang="en-GB" sz="2000" dirty="0" smtClean="0"/>
              <a:t> </a:t>
            </a:r>
            <a:r>
              <a:rPr lang="en-GB" sz="2000" b="1" dirty="0" smtClean="0"/>
              <a:t>static</a:t>
            </a:r>
            <a:r>
              <a:rPr lang="en-GB" sz="2000" dirty="0" smtClean="0"/>
              <a:t> Connection </a:t>
            </a:r>
            <a:r>
              <a:rPr lang="en-GB" sz="2000" dirty="0" err="1" smtClean="0"/>
              <a:t>getConnection</a:t>
            </a:r>
            <a:r>
              <a:rPr lang="en-GB" sz="2000" dirty="0" smtClean="0"/>
              <a:t>(String </a:t>
            </a:r>
            <a:r>
              <a:rPr lang="en-GB" sz="2000" dirty="0" err="1" smtClean="0"/>
              <a:t>url,String</a:t>
            </a:r>
            <a:r>
              <a:rPr lang="en-GB" sz="2000" dirty="0" smtClean="0"/>
              <a:t> </a:t>
            </a:r>
            <a:r>
              <a:rPr lang="en-GB" sz="2000" dirty="0" err="1" smtClean="0"/>
              <a:t>name,String</a:t>
            </a:r>
            <a:r>
              <a:rPr lang="en-GB" sz="2000" dirty="0" smtClean="0"/>
              <a:t> password)  </a:t>
            </a:r>
          </a:p>
          <a:p>
            <a:r>
              <a:rPr lang="en-GB" sz="2000" b="1" dirty="0" smtClean="0"/>
              <a:t>throws</a:t>
            </a:r>
            <a:r>
              <a:rPr lang="en-GB" sz="2000" dirty="0" smtClean="0"/>
              <a:t> </a:t>
            </a:r>
            <a:r>
              <a:rPr lang="en-GB" sz="2000" dirty="0" err="1" smtClean="0"/>
              <a:t>SQLException</a:t>
            </a:r>
            <a:r>
              <a:rPr lang="en-GB" sz="2000" dirty="0" smtClean="0"/>
              <a:t>  </a:t>
            </a:r>
          </a:p>
          <a:p>
            <a:r>
              <a:rPr lang="en-GB" sz="2000" dirty="0" smtClean="0"/>
              <a:t>Example to establish connection with the Oracle database</a:t>
            </a:r>
          </a:p>
          <a:p>
            <a:r>
              <a:rPr lang="en-GB" sz="2000" dirty="0" smtClean="0"/>
              <a:t>Connection con=</a:t>
            </a:r>
            <a:r>
              <a:rPr lang="en-GB" sz="2000" dirty="0" err="1" smtClean="0"/>
              <a:t>DriverManager.getConnection</a:t>
            </a:r>
            <a:r>
              <a:rPr lang="en-GB" sz="2000" dirty="0" smtClean="0"/>
              <a:t>(  </a:t>
            </a:r>
          </a:p>
          <a:p>
            <a:r>
              <a:rPr lang="en-GB" sz="2000" dirty="0" smtClean="0"/>
              <a:t>"</a:t>
            </a:r>
            <a:r>
              <a:rPr lang="en-GB" sz="2000" dirty="0" err="1" smtClean="0"/>
              <a:t>jdbc:oracle:thin</a:t>
            </a:r>
            <a:r>
              <a:rPr lang="en-GB" sz="2000" dirty="0" smtClean="0"/>
              <a:t>:@localhost:1521:xe","system","password");  </a:t>
            </a:r>
          </a:p>
          <a:p>
            <a:endParaRPr lang="en-GB" sz="2000" dirty="0" smtClean="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3) Create the Statement object</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155</a:t>
            </a:fld>
            <a:endParaRPr lang="en-US" altLang="en-US"/>
          </a:p>
        </p:txBody>
      </p:sp>
      <p:sp>
        <p:nvSpPr>
          <p:cNvPr id="3" name="Content Placeholder 2"/>
          <p:cNvSpPr>
            <a:spLocks noGrp="1"/>
          </p:cNvSpPr>
          <p:nvPr>
            <p:ph sz="quarter" idx="1"/>
          </p:nvPr>
        </p:nvSpPr>
        <p:spPr>
          <a:xfrm>
            <a:off x="838200" y="1285860"/>
            <a:ext cx="10515600" cy="4891103"/>
          </a:xfrm>
        </p:spPr>
        <p:txBody>
          <a:bodyPr/>
          <a:lstStyle/>
          <a:p>
            <a:r>
              <a:rPr lang="en-US" b="1" dirty="0" smtClean="0"/>
              <a:t> </a:t>
            </a:r>
            <a:r>
              <a:rPr lang="en-GB" dirty="0" smtClean="0"/>
              <a:t>The </a:t>
            </a:r>
            <a:r>
              <a:rPr lang="en-GB" dirty="0" err="1" smtClean="0"/>
              <a:t>createStatement</a:t>
            </a:r>
            <a:r>
              <a:rPr lang="en-GB" dirty="0" smtClean="0"/>
              <a:t>() method of Connection interface is used to create statement. The object of statement is responsible to execute queries with the </a:t>
            </a:r>
            <a:r>
              <a:rPr lang="en-GB" dirty="0" err="1" smtClean="0"/>
              <a:t>database.Syntax</a:t>
            </a:r>
            <a:r>
              <a:rPr lang="en-GB" dirty="0" smtClean="0"/>
              <a:t> of </a:t>
            </a:r>
            <a:r>
              <a:rPr lang="en-GB" dirty="0" err="1" smtClean="0"/>
              <a:t>createStatement</a:t>
            </a:r>
            <a:r>
              <a:rPr lang="en-GB" dirty="0" smtClean="0"/>
              <a:t>() method</a:t>
            </a:r>
          </a:p>
          <a:p>
            <a:r>
              <a:rPr lang="en-GB" b="1" dirty="0" smtClean="0"/>
              <a:t>public</a:t>
            </a:r>
            <a:r>
              <a:rPr lang="en-GB" dirty="0" smtClean="0"/>
              <a:t> Statement </a:t>
            </a:r>
            <a:r>
              <a:rPr lang="en-GB" dirty="0" err="1" smtClean="0"/>
              <a:t>createStatement</a:t>
            </a:r>
            <a:r>
              <a:rPr lang="en-GB" dirty="0" smtClean="0"/>
              <a:t>()</a:t>
            </a:r>
            <a:r>
              <a:rPr lang="en-GB" b="1" dirty="0" smtClean="0"/>
              <a:t>throws</a:t>
            </a:r>
            <a:r>
              <a:rPr lang="en-GB" dirty="0" smtClean="0"/>
              <a:t> </a:t>
            </a:r>
            <a:r>
              <a:rPr lang="en-GB" dirty="0" err="1" smtClean="0"/>
              <a:t>SQLException</a:t>
            </a:r>
            <a:r>
              <a:rPr lang="en-GB" dirty="0" smtClean="0"/>
              <a:t>  </a:t>
            </a:r>
          </a:p>
          <a:p>
            <a:r>
              <a:rPr lang="en-GB" dirty="0" smtClean="0"/>
              <a:t>Example to create the statement object</a:t>
            </a:r>
          </a:p>
          <a:p>
            <a:r>
              <a:rPr lang="en-GB" dirty="0" smtClean="0"/>
              <a:t>Statement stmt=</a:t>
            </a:r>
            <a:r>
              <a:rPr lang="en-GB" dirty="0" err="1" smtClean="0"/>
              <a:t>con.createStatement</a:t>
            </a:r>
            <a:r>
              <a:rPr lang="en-GB" dirty="0" smtClean="0"/>
              <a:t>();  </a:t>
            </a:r>
          </a:p>
          <a:p>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Execute the query</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156</a:t>
            </a:fld>
            <a:endParaRPr lang="en-US" altLang="en-US"/>
          </a:p>
        </p:txBody>
      </p:sp>
      <p:sp>
        <p:nvSpPr>
          <p:cNvPr id="6" name="Content Placeholder 5"/>
          <p:cNvSpPr>
            <a:spLocks noGrp="1"/>
          </p:cNvSpPr>
          <p:nvPr>
            <p:ph sz="quarter" idx="1"/>
          </p:nvPr>
        </p:nvSpPr>
        <p:spPr>
          <a:xfrm>
            <a:off x="838200" y="1428736"/>
            <a:ext cx="10515600" cy="4748227"/>
          </a:xfrm>
        </p:spPr>
        <p:txBody>
          <a:bodyPr>
            <a:normAutofit lnSpcReduction="10000"/>
          </a:bodyPr>
          <a:lstStyle/>
          <a:p>
            <a:r>
              <a:rPr lang="en-GB" dirty="0" smtClean="0"/>
              <a:t> The </a:t>
            </a:r>
            <a:r>
              <a:rPr lang="en-GB" dirty="0" err="1" smtClean="0"/>
              <a:t>executeQuery</a:t>
            </a:r>
            <a:r>
              <a:rPr lang="en-GB" dirty="0" smtClean="0"/>
              <a:t>() method of Statement interface is used to execute queries to the database. This method returns the object of </a:t>
            </a:r>
            <a:r>
              <a:rPr lang="en-GB" dirty="0" err="1" smtClean="0"/>
              <a:t>ResultSet</a:t>
            </a:r>
            <a:r>
              <a:rPr lang="en-GB" dirty="0" smtClean="0"/>
              <a:t> that can be used to get all the records of a </a:t>
            </a:r>
            <a:r>
              <a:rPr lang="en-GB" dirty="0" err="1" smtClean="0"/>
              <a:t>table.Syntax</a:t>
            </a:r>
            <a:r>
              <a:rPr lang="en-GB" dirty="0" smtClean="0"/>
              <a:t> of </a:t>
            </a:r>
            <a:r>
              <a:rPr lang="en-GB" dirty="0" err="1" smtClean="0"/>
              <a:t>executeQuery</a:t>
            </a:r>
            <a:r>
              <a:rPr lang="en-GB" dirty="0" smtClean="0"/>
              <a:t>() method</a:t>
            </a:r>
          </a:p>
          <a:p>
            <a:r>
              <a:rPr lang="en-GB" b="1" dirty="0" smtClean="0"/>
              <a:t>public</a:t>
            </a:r>
            <a:r>
              <a:rPr lang="en-GB" dirty="0" smtClean="0"/>
              <a:t> </a:t>
            </a:r>
            <a:r>
              <a:rPr lang="en-GB" dirty="0" err="1" smtClean="0"/>
              <a:t>ResultSet</a:t>
            </a:r>
            <a:r>
              <a:rPr lang="en-GB" dirty="0" smtClean="0"/>
              <a:t> </a:t>
            </a:r>
            <a:r>
              <a:rPr lang="en-GB" dirty="0" err="1" smtClean="0"/>
              <a:t>executeQuery</a:t>
            </a:r>
            <a:r>
              <a:rPr lang="en-GB" dirty="0" smtClean="0"/>
              <a:t>(String </a:t>
            </a:r>
            <a:r>
              <a:rPr lang="en-GB" dirty="0" err="1" smtClean="0"/>
              <a:t>sql</a:t>
            </a:r>
            <a:r>
              <a:rPr lang="en-GB" dirty="0" smtClean="0"/>
              <a:t>)</a:t>
            </a:r>
            <a:r>
              <a:rPr lang="en-GB" b="1" dirty="0" smtClean="0"/>
              <a:t>throws</a:t>
            </a:r>
            <a:r>
              <a:rPr lang="en-GB" dirty="0" smtClean="0"/>
              <a:t> </a:t>
            </a:r>
            <a:r>
              <a:rPr lang="en-GB" dirty="0" err="1" smtClean="0"/>
              <a:t>SQLException</a:t>
            </a:r>
            <a:r>
              <a:rPr lang="en-GB" dirty="0" smtClean="0"/>
              <a:t>  </a:t>
            </a:r>
          </a:p>
          <a:p>
            <a:r>
              <a:rPr lang="en-GB" dirty="0" smtClean="0"/>
              <a:t>Example to execute query</a:t>
            </a:r>
          </a:p>
          <a:p>
            <a:r>
              <a:rPr lang="en-GB" dirty="0" err="1" smtClean="0"/>
              <a:t>ResultSet</a:t>
            </a:r>
            <a:r>
              <a:rPr lang="en-GB" dirty="0" smtClean="0"/>
              <a:t> </a:t>
            </a:r>
            <a:r>
              <a:rPr lang="en-GB" dirty="0" err="1" smtClean="0"/>
              <a:t>rs</a:t>
            </a:r>
            <a:r>
              <a:rPr lang="en-GB" dirty="0" smtClean="0"/>
              <a:t>=</a:t>
            </a:r>
            <a:r>
              <a:rPr lang="en-GB" dirty="0" err="1" smtClean="0"/>
              <a:t>stmt.executeQuery</a:t>
            </a:r>
            <a:r>
              <a:rPr lang="en-GB" dirty="0" smtClean="0"/>
              <a:t>("select * from </a:t>
            </a:r>
            <a:r>
              <a:rPr lang="en-GB" dirty="0" err="1" smtClean="0"/>
              <a:t>emp</a:t>
            </a:r>
            <a:r>
              <a:rPr lang="en-GB" dirty="0" smtClean="0"/>
              <a:t>");  </a:t>
            </a:r>
          </a:p>
          <a:p>
            <a:r>
              <a:rPr lang="en-GB" dirty="0" smtClean="0"/>
              <a:t>  </a:t>
            </a:r>
          </a:p>
          <a:p>
            <a:r>
              <a:rPr lang="en-GB" b="1" dirty="0" smtClean="0"/>
              <a:t>while</a:t>
            </a:r>
            <a:r>
              <a:rPr lang="en-GB" dirty="0" smtClean="0"/>
              <a:t>(</a:t>
            </a:r>
            <a:r>
              <a:rPr lang="en-GB" dirty="0" err="1" smtClean="0"/>
              <a:t>rs.next</a:t>
            </a:r>
            <a:r>
              <a:rPr lang="en-GB" dirty="0" smtClean="0"/>
              <a:t>()){  </a:t>
            </a:r>
          </a:p>
          <a:p>
            <a:r>
              <a:rPr lang="en-GB" dirty="0" err="1" smtClean="0"/>
              <a:t>System.out.println</a:t>
            </a:r>
            <a:r>
              <a:rPr lang="en-GB" dirty="0" smtClean="0"/>
              <a:t>(</a:t>
            </a:r>
            <a:r>
              <a:rPr lang="en-GB" dirty="0" err="1" smtClean="0"/>
              <a:t>rs.getInt</a:t>
            </a:r>
            <a:r>
              <a:rPr lang="en-GB" dirty="0" smtClean="0"/>
              <a:t>(1)+" "+</a:t>
            </a:r>
            <a:r>
              <a:rPr lang="en-GB" dirty="0" err="1" smtClean="0"/>
              <a:t>rs.getString</a:t>
            </a:r>
            <a:r>
              <a:rPr lang="en-GB" dirty="0" smtClean="0"/>
              <a:t>(2));  </a:t>
            </a:r>
          </a:p>
          <a:p>
            <a:r>
              <a:rPr lang="en-GB" dirty="0" smtClean="0"/>
              <a:t>}  </a:t>
            </a:r>
          </a:p>
          <a:p>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Close the connection object</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157</a:t>
            </a:fld>
            <a:endParaRPr lang="en-US" altLang="en-US"/>
          </a:p>
        </p:txBody>
      </p:sp>
      <p:sp>
        <p:nvSpPr>
          <p:cNvPr id="3" name="Content Placeholder 2"/>
          <p:cNvSpPr>
            <a:spLocks noGrp="1"/>
          </p:cNvSpPr>
          <p:nvPr>
            <p:ph sz="quarter" idx="1"/>
          </p:nvPr>
        </p:nvSpPr>
        <p:spPr/>
        <p:txBody>
          <a:bodyPr/>
          <a:lstStyle/>
          <a:p>
            <a:r>
              <a:rPr lang="en-GB" sz="2400" dirty="0" smtClean="0"/>
              <a:t>By closing connection object statement and </a:t>
            </a:r>
            <a:r>
              <a:rPr lang="en-GB" sz="2400" dirty="0" err="1" smtClean="0"/>
              <a:t>ResultSet</a:t>
            </a:r>
            <a:r>
              <a:rPr lang="en-GB" sz="2400" dirty="0" smtClean="0"/>
              <a:t> will be closed automatically. The close() method of Connection interface is used to close the </a:t>
            </a:r>
            <a:r>
              <a:rPr lang="en-GB" sz="2400" dirty="0" err="1" smtClean="0"/>
              <a:t>connection.Syntax</a:t>
            </a:r>
            <a:r>
              <a:rPr lang="en-GB" sz="2400" dirty="0" smtClean="0"/>
              <a:t> of close() method</a:t>
            </a:r>
          </a:p>
          <a:p>
            <a:r>
              <a:rPr lang="en-GB" sz="2400" b="1" dirty="0" smtClean="0"/>
              <a:t>public</a:t>
            </a:r>
            <a:r>
              <a:rPr lang="en-GB" sz="2400" dirty="0" smtClean="0"/>
              <a:t> </a:t>
            </a:r>
            <a:r>
              <a:rPr lang="en-GB" sz="2400" b="1" dirty="0" smtClean="0"/>
              <a:t>void</a:t>
            </a:r>
            <a:r>
              <a:rPr lang="en-GB" sz="2400" dirty="0" smtClean="0"/>
              <a:t> close()</a:t>
            </a:r>
            <a:r>
              <a:rPr lang="en-GB" sz="2400" b="1" dirty="0" smtClean="0"/>
              <a:t>throws</a:t>
            </a:r>
            <a:r>
              <a:rPr lang="en-GB" sz="2400" dirty="0" smtClean="0"/>
              <a:t> </a:t>
            </a:r>
            <a:r>
              <a:rPr lang="en-GB" sz="2400" dirty="0" err="1" smtClean="0"/>
              <a:t>SQLException</a:t>
            </a:r>
            <a:r>
              <a:rPr lang="en-GB" sz="2400" dirty="0" smtClean="0"/>
              <a:t>  </a:t>
            </a:r>
          </a:p>
          <a:p>
            <a:r>
              <a:rPr lang="en-GB" sz="2400" dirty="0" smtClean="0"/>
              <a:t>Example to close connection</a:t>
            </a:r>
          </a:p>
          <a:p>
            <a:r>
              <a:rPr lang="en-GB" sz="2400" dirty="0" err="1" smtClean="0"/>
              <a:t>con.close</a:t>
            </a:r>
            <a:r>
              <a:rPr lang="en-GB" sz="2400" dirty="0" smtClean="0"/>
              <a:t>();  </a:t>
            </a:r>
          </a:p>
          <a:p>
            <a:pPr>
              <a:buNone/>
            </a:pPr>
            <a:endParaRPr lang="en-GB" sz="2000" dirty="0" smtClean="0"/>
          </a:p>
          <a:p>
            <a:endParaRPr lang="en-GB" sz="2000" dirty="0" smtClean="0"/>
          </a:p>
          <a:p>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GB" dirty="0" smtClean="0"/>
              <a:t>Java Database Connectivity with Oracle</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158</a:t>
            </a:fld>
            <a:endParaRPr lang="en-US" altLang="en-US"/>
          </a:p>
        </p:txBody>
      </p:sp>
      <p:sp>
        <p:nvSpPr>
          <p:cNvPr id="6" name="Content Placeholder 5"/>
          <p:cNvSpPr>
            <a:spLocks noGrp="1"/>
          </p:cNvSpPr>
          <p:nvPr>
            <p:ph sz="quarter" idx="1"/>
          </p:nvPr>
        </p:nvSpPr>
        <p:spPr>
          <a:xfrm>
            <a:off x="838200" y="1285860"/>
            <a:ext cx="10515600" cy="4891103"/>
          </a:xfrm>
        </p:spPr>
        <p:txBody>
          <a:bodyPr/>
          <a:lstStyle/>
          <a:p>
            <a:r>
              <a:rPr lang="en-GB" b="1" dirty="0" smtClean="0"/>
              <a:t>Driver class: </a:t>
            </a:r>
            <a:r>
              <a:rPr lang="en-GB" dirty="0" smtClean="0"/>
              <a:t>The driver class for the oracle database is </a:t>
            </a:r>
            <a:r>
              <a:rPr lang="en-GB" b="1" dirty="0" err="1" smtClean="0"/>
              <a:t>oracle.jdbc.driver.OracleDriver</a:t>
            </a:r>
            <a:r>
              <a:rPr lang="en-GB" dirty="0" smtClean="0"/>
              <a:t>.</a:t>
            </a:r>
          </a:p>
          <a:p>
            <a:r>
              <a:rPr lang="en-GB" b="1" dirty="0" smtClean="0"/>
              <a:t>Connection URL: </a:t>
            </a:r>
            <a:r>
              <a:rPr lang="en-GB" dirty="0" smtClean="0"/>
              <a:t>The connection URL for the oracle10G database is </a:t>
            </a:r>
            <a:r>
              <a:rPr lang="en-GB" b="1" dirty="0" err="1" smtClean="0"/>
              <a:t>jdbc:oracle:thin</a:t>
            </a:r>
            <a:r>
              <a:rPr lang="en-GB" b="1" dirty="0" smtClean="0"/>
              <a:t>:@localhost:1521:xe</a:t>
            </a:r>
            <a:r>
              <a:rPr lang="en-GB" dirty="0" smtClean="0"/>
              <a:t> where </a:t>
            </a:r>
            <a:r>
              <a:rPr lang="en-GB" dirty="0" err="1" smtClean="0"/>
              <a:t>jdbc</a:t>
            </a:r>
            <a:r>
              <a:rPr lang="en-GB" dirty="0" smtClean="0"/>
              <a:t> is the API, oracle is the database, thin is the driver, </a:t>
            </a:r>
            <a:r>
              <a:rPr lang="en-GB" dirty="0" err="1" smtClean="0"/>
              <a:t>localhost</a:t>
            </a:r>
            <a:r>
              <a:rPr lang="en-GB" dirty="0" smtClean="0"/>
              <a:t> is the server name on which oracle is running, we may also use IP address, 1521 is the port number and XE is the Oracle service name. You may get all these information from the tnsnames.ora file.</a:t>
            </a:r>
          </a:p>
          <a:p>
            <a:r>
              <a:rPr lang="en-GB" b="1" dirty="0" smtClean="0"/>
              <a:t>Username: </a:t>
            </a:r>
            <a:r>
              <a:rPr lang="en-GB" dirty="0" smtClean="0"/>
              <a:t>The default username for the oracle database is </a:t>
            </a:r>
            <a:r>
              <a:rPr lang="en-GB" b="1" dirty="0" smtClean="0"/>
              <a:t>system</a:t>
            </a:r>
            <a:r>
              <a:rPr lang="en-GB" dirty="0" smtClean="0"/>
              <a:t>.</a:t>
            </a:r>
          </a:p>
          <a:p>
            <a:r>
              <a:rPr lang="en-GB" b="1" dirty="0" smtClean="0"/>
              <a:t>Password: </a:t>
            </a:r>
            <a:r>
              <a:rPr lang="en-GB" dirty="0" smtClean="0"/>
              <a:t>It is the password given by the user at the time of installing the oracle database.</a:t>
            </a:r>
          </a:p>
          <a:p>
            <a:endParaRPr lang="en-GB" dirty="0" smtClean="0"/>
          </a:p>
          <a:p>
            <a:pPr>
              <a:buNone/>
            </a:pPr>
            <a:endParaRPr lang="en-GB" dirty="0" smtClean="0"/>
          </a:p>
          <a:p>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IN"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159</a:t>
            </a:fld>
            <a:endParaRPr lang="en-US" altLang="en-US"/>
          </a:p>
        </p:txBody>
      </p:sp>
      <p:sp>
        <p:nvSpPr>
          <p:cNvPr id="3" name="Content Placeholder 2"/>
          <p:cNvSpPr>
            <a:spLocks noGrp="1"/>
          </p:cNvSpPr>
          <p:nvPr>
            <p:ph sz="quarter" idx="1"/>
          </p:nvPr>
        </p:nvSpPr>
        <p:spPr>
          <a:xfrm>
            <a:off x="838200" y="1071546"/>
            <a:ext cx="10515600" cy="5105417"/>
          </a:xfrm>
        </p:spPr>
        <p:txBody>
          <a:bodyPr>
            <a:normAutofit fontScale="70000" lnSpcReduction="20000"/>
          </a:bodyPr>
          <a:lstStyle/>
          <a:p>
            <a:pPr>
              <a:spcBef>
                <a:spcPts val="0"/>
              </a:spcBef>
              <a:buNone/>
            </a:pPr>
            <a:r>
              <a:rPr lang="en-GB" dirty="0" smtClean="0"/>
              <a:t>create table </a:t>
            </a:r>
            <a:r>
              <a:rPr lang="en-GB" dirty="0" err="1" smtClean="0"/>
              <a:t>emp</a:t>
            </a:r>
            <a:r>
              <a:rPr lang="en-GB" dirty="0" smtClean="0"/>
              <a:t>(id number(10),name varchar2(40),age number(3));  </a:t>
            </a:r>
          </a:p>
          <a:p>
            <a:pPr>
              <a:spcBef>
                <a:spcPts val="0"/>
              </a:spcBef>
              <a:buNone/>
            </a:pPr>
            <a:r>
              <a:rPr lang="en-US" sz="2000" b="1" dirty="0" smtClean="0"/>
              <a:t>import</a:t>
            </a:r>
            <a:r>
              <a:rPr lang="en-US" sz="2000" dirty="0" smtClean="0"/>
              <a:t> java.sql.*;  </a:t>
            </a:r>
          </a:p>
          <a:p>
            <a:pPr>
              <a:spcBef>
                <a:spcPts val="0"/>
              </a:spcBef>
              <a:buNone/>
            </a:pPr>
            <a:r>
              <a:rPr lang="en-US" sz="2000" b="1" dirty="0" smtClean="0"/>
              <a:t>class</a:t>
            </a:r>
            <a:r>
              <a:rPr lang="en-US" sz="2000" dirty="0" smtClean="0"/>
              <a:t> </a:t>
            </a:r>
            <a:r>
              <a:rPr lang="en-US" sz="2000" dirty="0" err="1" smtClean="0"/>
              <a:t>OracleCon</a:t>
            </a: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b="1" dirty="0" smtClean="0"/>
              <a:t>try</a:t>
            </a:r>
            <a:r>
              <a:rPr lang="en-US" sz="2000" dirty="0" smtClean="0"/>
              <a:t>{  </a:t>
            </a:r>
          </a:p>
          <a:p>
            <a:pPr>
              <a:spcBef>
                <a:spcPts val="0"/>
              </a:spcBef>
              <a:buNone/>
            </a:pPr>
            <a:r>
              <a:rPr lang="en-US" sz="2000" dirty="0" smtClean="0"/>
              <a:t>//step1 load the driver class  </a:t>
            </a:r>
          </a:p>
          <a:p>
            <a:pPr>
              <a:spcBef>
                <a:spcPts val="0"/>
              </a:spcBef>
              <a:buNone/>
            </a:pPr>
            <a:r>
              <a:rPr lang="en-US" sz="2000" dirty="0" err="1" smtClean="0"/>
              <a:t>Class.forName</a:t>
            </a:r>
            <a:r>
              <a:rPr lang="en-US" sz="2000" dirty="0" smtClean="0"/>
              <a:t>("</a:t>
            </a:r>
            <a:r>
              <a:rPr lang="en-US" sz="2000" dirty="0" err="1" smtClean="0"/>
              <a:t>oracle.jdbc.driver.OracleDriver</a:t>
            </a:r>
            <a:r>
              <a:rPr lang="en-US" sz="2000" dirty="0" smtClean="0"/>
              <a:t>");  </a:t>
            </a:r>
          </a:p>
          <a:p>
            <a:pPr>
              <a:spcBef>
                <a:spcPts val="0"/>
              </a:spcBef>
              <a:buNone/>
            </a:pPr>
            <a:r>
              <a:rPr lang="en-US" sz="2000" dirty="0" smtClean="0"/>
              <a:t>  </a:t>
            </a:r>
          </a:p>
          <a:p>
            <a:pPr>
              <a:spcBef>
                <a:spcPts val="0"/>
              </a:spcBef>
              <a:buNone/>
            </a:pPr>
            <a:r>
              <a:rPr lang="en-US" sz="2000" dirty="0" smtClean="0"/>
              <a:t>//step2 create  the connection object  </a:t>
            </a:r>
          </a:p>
          <a:p>
            <a:pPr>
              <a:spcBef>
                <a:spcPts val="0"/>
              </a:spcBef>
              <a:buNone/>
            </a:pPr>
            <a:r>
              <a:rPr lang="en-US" sz="2000" dirty="0" smtClean="0"/>
              <a:t>Connection con=</a:t>
            </a:r>
            <a:r>
              <a:rPr lang="en-US" sz="2000" dirty="0" err="1" smtClean="0"/>
              <a:t>DriverManager.getConnection</a:t>
            </a:r>
            <a:r>
              <a:rPr lang="en-US" sz="2000" dirty="0" smtClean="0"/>
              <a:t>(  </a:t>
            </a:r>
          </a:p>
          <a:p>
            <a:pPr>
              <a:spcBef>
                <a:spcPts val="0"/>
              </a:spcBef>
              <a:buNone/>
            </a:pPr>
            <a:r>
              <a:rPr lang="en-US" sz="2000" dirty="0" smtClean="0"/>
              <a:t>"</a:t>
            </a:r>
            <a:r>
              <a:rPr lang="en-US" sz="2000" dirty="0" err="1" smtClean="0"/>
              <a:t>jdbc:oracle:thin</a:t>
            </a:r>
            <a:r>
              <a:rPr lang="en-US" sz="2000" dirty="0" smtClean="0"/>
              <a:t>:@localhost:1521:xe","system","oracle");  </a:t>
            </a:r>
          </a:p>
          <a:p>
            <a:pPr>
              <a:spcBef>
                <a:spcPts val="0"/>
              </a:spcBef>
              <a:buNone/>
            </a:pPr>
            <a:r>
              <a:rPr lang="en-US" sz="2000" dirty="0" smtClean="0"/>
              <a:t>  </a:t>
            </a:r>
          </a:p>
          <a:p>
            <a:pPr>
              <a:spcBef>
                <a:spcPts val="0"/>
              </a:spcBef>
              <a:buNone/>
            </a:pPr>
            <a:r>
              <a:rPr lang="en-US" sz="2000" dirty="0" smtClean="0"/>
              <a:t>//step3 create the statement object  </a:t>
            </a:r>
          </a:p>
          <a:p>
            <a:pPr>
              <a:spcBef>
                <a:spcPts val="0"/>
              </a:spcBef>
              <a:buNone/>
            </a:pPr>
            <a:r>
              <a:rPr lang="en-US" sz="2000" dirty="0" smtClean="0"/>
              <a:t>Statement stmt=</a:t>
            </a:r>
            <a:r>
              <a:rPr lang="en-US" sz="2000" dirty="0" err="1" smtClean="0"/>
              <a:t>con.createStatement</a:t>
            </a:r>
            <a:r>
              <a:rPr lang="en-US" sz="2000" dirty="0" smtClean="0"/>
              <a:t>();  </a:t>
            </a:r>
          </a:p>
          <a:p>
            <a:pPr>
              <a:spcBef>
                <a:spcPts val="0"/>
              </a:spcBef>
              <a:buNone/>
            </a:pPr>
            <a:r>
              <a:rPr lang="en-US" sz="2000" dirty="0" smtClean="0"/>
              <a:t>  </a:t>
            </a:r>
          </a:p>
          <a:p>
            <a:pPr>
              <a:spcBef>
                <a:spcPts val="0"/>
              </a:spcBef>
              <a:buNone/>
            </a:pPr>
            <a:r>
              <a:rPr lang="en-US" sz="2000" dirty="0" smtClean="0"/>
              <a:t>//step4 execute query  </a:t>
            </a:r>
          </a:p>
          <a:p>
            <a:pPr>
              <a:spcBef>
                <a:spcPts val="0"/>
              </a:spcBef>
              <a:buNone/>
            </a:pPr>
            <a:r>
              <a:rPr lang="en-US" sz="2000" dirty="0" err="1" smtClean="0"/>
              <a:t>ResultSet</a:t>
            </a:r>
            <a:r>
              <a:rPr lang="en-US" sz="2000" dirty="0" smtClean="0"/>
              <a:t> </a:t>
            </a:r>
            <a:r>
              <a:rPr lang="en-US" sz="2000" dirty="0" err="1" smtClean="0"/>
              <a:t>rs</a:t>
            </a:r>
            <a:r>
              <a:rPr lang="en-US" sz="2000" dirty="0" smtClean="0"/>
              <a:t>=</a:t>
            </a:r>
            <a:r>
              <a:rPr lang="en-US" sz="2000" dirty="0" err="1" smtClean="0"/>
              <a:t>stmt.executeQuery</a:t>
            </a:r>
            <a:r>
              <a:rPr lang="en-US" sz="2000" dirty="0" smtClean="0"/>
              <a:t>("select * from </a:t>
            </a:r>
            <a:r>
              <a:rPr lang="en-US" sz="2000" dirty="0" err="1" smtClean="0"/>
              <a:t>emp</a:t>
            </a:r>
            <a:r>
              <a:rPr lang="en-US" sz="2000" dirty="0" smtClean="0"/>
              <a:t>");  </a:t>
            </a:r>
          </a:p>
          <a:p>
            <a:pPr>
              <a:spcBef>
                <a:spcPts val="0"/>
              </a:spcBef>
              <a:buNone/>
            </a:pPr>
            <a:r>
              <a:rPr lang="en-US" sz="2000" b="1" dirty="0" smtClean="0"/>
              <a:t>while</a:t>
            </a:r>
            <a:r>
              <a:rPr lang="en-US" sz="2000" dirty="0" smtClean="0"/>
              <a:t>(</a:t>
            </a:r>
            <a:r>
              <a:rPr lang="en-US" sz="2000" dirty="0" err="1" smtClean="0"/>
              <a:t>rs.next</a:t>
            </a:r>
            <a:r>
              <a:rPr lang="en-US" sz="2000" dirty="0" smtClean="0"/>
              <a:t>())  </a:t>
            </a:r>
          </a:p>
          <a:p>
            <a:pPr>
              <a:spcBef>
                <a:spcPts val="0"/>
              </a:spcBef>
              <a:buNone/>
            </a:pPr>
            <a:r>
              <a:rPr lang="en-US" sz="2000" dirty="0" err="1" smtClean="0"/>
              <a:t>System.out.println</a:t>
            </a:r>
            <a:r>
              <a:rPr lang="en-US" sz="2000" dirty="0" smtClean="0"/>
              <a:t>(</a:t>
            </a:r>
            <a:r>
              <a:rPr lang="en-US" sz="2000" dirty="0" err="1" smtClean="0"/>
              <a:t>rs.getInt</a:t>
            </a:r>
            <a:r>
              <a:rPr lang="en-US" sz="2000" dirty="0" smtClean="0"/>
              <a:t>(1)+"  "+</a:t>
            </a:r>
            <a:r>
              <a:rPr lang="en-US" sz="2000" dirty="0" err="1" smtClean="0"/>
              <a:t>rs.getString</a:t>
            </a:r>
            <a:r>
              <a:rPr lang="en-US" sz="2000" dirty="0" smtClean="0"/>
              <a:t>(2)+"  "+</a:t>
            </a:r>
            <a:r>
              <a:rPr lang="en-US" sz="2000" dirty="0" err="1" smtClean="0"/>
              <a:t>rs.getString</a:t>
            </a:r>
            <a:r>
              <a:rPr lang="en-US" sz="2000" dirty="0" smtClean="0"/>
              <a:t>(3));  </a:t>
            </a:r>
          </a:p>
          <a:p>
            <a:pPr>
              <a:spcBef>
                <a:spcPts val="0"/>
              </a:spcBef>
              <a:buNone/>
            </a:pPr>
            <a:r>
              <a:rPr lang="en-US" sz="2000" dirty="0" smtClean="0"/>
              <a:t>  </a:t>
            </a:r>
          </a:p>
          <a:p>
            <a:pPr>
              <a:spcBef>
                <a:spcPts val="0"/>
              </a:spcBef>
              <a:buNone/>
            </a:pPr>
            <a:r>
              <a:rPr lang="en-US" sz="2000" dirty="0" smtClean="0"/>
              <a:t>//step5 close the connection object  </a:t>
            </a:r>
          </a:p>
          <a:p>
            <a:pPr>
              <a:spcBef>
                <a:spcPts val="0"/>
              </a:spcBef>
              <a:buNone/>
            </a:pPr>
            <a:r>
              <a:rPr lang="en-US" sz="2000" dirty="0" err="1" smtClean="0"/>
              <a:t>con.close</a:t>
            </a:r>
            <a:r>
              <a:rPr lang="en-US" sz="2000" dirty="0" smtClean="0"/>
              <a:t>();  </a:t>
            </a:r>
          </a:p>
          <a:p>
            <a:pPr>
              <a:spcBef>
                <a:spcPts val="0"/>
              </a:spcBef>
              <a:buNone/>
            </a:pPr>
            <a:r>
              <a:rPr lang="en-US" sz="2000" dirty="0" smtClean="0"/>
              <a:t>  </a:t>
            </a:r>
          </a:p>
          <a:p>
            <a:pPr>
              <a:spcBef>
                <a:spcPts val="0"/>
              </a:spcBef>
              <a:buNone/>
            </a:pPr>
            <a:r>
              <a:rPr lang="en-US" sz="2000" dirty="0" smtClean="0"/>
              <a:t>}</a:t>
            </a:r>
            <a:r>
              <a:rPr lang="en-US" sz="2000" b="1" dirty="0" smtClean="0"/>
              <a:t>catch</a:t>
            </a:r>
            <a:r>
              <a:rPr lang="en-US" sz="2000" dirty="0" smtClean="0"/>
              <a:t>(Exception e){ </a:t>
            </a:r>
            <a:r>
              <a:rPr lang="en-US" sz="2000" dirty="0" err="1" smtClean="0"/>
              <a:t>System.out.println</a:t>
            </a:r>
            <a:r>
              <a:rPr lang="en-US" sz="2000" dirty="0" smtClean="0"/>
              <a:t>(e);}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normAutofit fontScale="90000"/>
          </a:bodyPr>
          <a:lstStyle/>
          <a:p>
            <a:r>
              <a:rPr lang="en-US" b="1" dirty="0" smtClean="0"/>
              <a:t>Example</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sp>
        <p:nvSpPr>
          <p:cNvPr id="3" name="Content Placeholder 2"/>
          <p:cNvSpPr>
            <a:spLocks noGrp="1"/>
          </p:cNvSpPr>
          <p:nvPr>
            <p:ph sz="quarter" idx="1"/>
          </p:nvPr>
        </p:nvSpPr>
        <p:spPr>
          <a:xfrm>
            <a:off x="838200" y="928670"/>
            <a:ext cx="10515600" cy="5248293"/>
          </a:xfrm>
        </p:spPr>
        <p:txBody>
          <a:bodyPr>
            <a:normAutofit fontScale="92500" lnSpcReduction="10000"/>
          </a:bodyPr>
          <a:lstStyle/>
          <a:p>
            <a:pPr>
              <a:spcBef>
                <a:spcPts val="0"/>
              </a:spcBef>
              <a:buNone/>
            </a:pPr>
            <a:r>
              <a:rPr lang="en-US" sz="2000" b="1" dirty="0" smtClean="0"/>
              <a:t>import</a:t>
            </a:r>
            <a:r>
              <a:rPr lang="en-US" sz="2000" dirty="0" smtClean="0"/>
              <a:t> </a:t>
            </a:r>
            <a:r>
              <a:rPr lang="en-US" sz="2000" dirty="0" err="1" smtClean="0"/>
              <a:t>java.util.Arrays</a:t>
            </a:r>
            <a:r>
              <a:rPr lang="en-US" sz="2000" dirty="0" smtClean="0"/>
              <a:t>;  </a:t>
            </a:r>
          </a:p>
          <a:p>
            <a:pPr>
              <a:spcBef>
                <a:spcPts val="0"/>
              </a:spcBef>
              <a:buNone/>
            </a:pPr>
            <a:r>
              <a:rPr lang="en-US" sz="2000" b="1" dirty="0" smtClean="0"/>
              <a:t>import</a:t>
            </a:r>
            <a:r>
              <a:rPr lang="en-US" sz="2000" dirty="0" smtClean="0"/>
              <a:t> </a:t>
            </a:r>
            <a:r>
              <a:rPr lang="en-US" sz="2000" dirty="0" err="1" smtClean="0"/>
              <a:t>java.util.List</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UnboundedWildcard</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display(List&lt;?&gt; list)      {  </a:t>
            </a:r>
          </a:p>
          <a:p>
            <a:pPr>
              <a:spcBef>
                <a:spcPts val="0"/>
              </a:spcBef>
              <a:buNone/>
            </a:pPr>
            <a:r>
              <a:rPr lang="en-US" sz="2000" dirty="0" smtClean="0"/>
              <a:t>          </a:t>
            </a:r>
            <a:r>
              <a:rPr lang="en-US" sz="2000" b="1" dirty="0" smtClean="0"/>
              <a:t>for</a:t>
            </a:r>
            <a:r>
              <a:rPr lang="en-US" sz="2000" dirty="0" smtClean="0"/>
              <a:t>(Object o:list)  {  </a:t>
            </a:r>
          </a:p>
          <a:p>
            <a:pPr>
              <a:spcBef>
                <a:spcPts val="0"/>
              </a:spcBef>
              <a:buNone/>
            </a:pPr>
            <a:r>
              <a:rPr lang="en-US" sz="2000" dirty="0" smtClean="0"/>
              <a:t>                </a:t>
            </a:r>
            <a:r>
              <a:rPr lang="en-US" sz="2000" dirty="0" err="1" smtClean="0"/>
              <a:t>System.out.println</a:t>
            </a:r>
            <a:r>
              <a:rPr lang="en-US" sz="2000" dirty="0" smtClean="0"/>
              <a:t>(o);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List&lt;Integer&gt; l1=</a:t>
            </a:r>
            <a:r>
              <a:rPr lang="en-US" sz="2000" dirty="0" err="1" smtClean="0"/>
              <a:t>Arrays.asList</a:t>
            </a:r>
            <a:r>
              <a:rPr lang="en-US" sz="2000" dirty="0" smtClean="0"/>
              <a:t>(1,2,3);  </a:t>
            </a:r>
          </a:p>
          <a:p>
            <a:pPr>
              <a:spcBef>
                <a:spcPts val="0"/>
              </a:spcBef>
              <a:buNone/>
            </a:pPr>
            <a:r>
              <a:rPr lang="en-US" sz="2000" dirty="0" smtClean="0"/>
              <a:t>         </a:t>
            </a:r>
            <a:r>
              <a:rPr lang="en-US" sz="2000" dirty="0" err="1" smtClean="0"/>
              <a:t>System.out.println</a:t>
            </a:r>
            <a:r>
              <a:rPr lang="en-US" sz="2000" dirty="0" smtClean="0"/>
              <a:t>("displaying the Integer values");  </a:t>
            </a:r>
          </a:p>
          <a:p>
            <a:pPr>
              <a:spcBef>
                <a:spcPts val="0"/>
              </a:spcBef>
              <a:buNone/>
            </a:pPr>
            <a:r>
              <a:rPr lang="en-US" sz="2000" dirty="0" smtClean="0"/>
              <a:t>        display(l1);  </a:t>
            </a:r>
          </a:p>
          <a:p>
            <a:pPr>
              <a:spcBef>
                <a:spcPts val="0"/>
              </a:spcBef>
              <a:buNone/>
            </a:pPr>
            <a:r>
              <a:rPr lang="en-US" sz="2000" dirty="0" smtClean="0"/>
              <a:t>        List&lt;String&gt; l2=</a:t>
            </a:r>
            <a:r>
              <a:rPr lang="en-US" sz="2000" dirty="0" err="1" smtClean="0"/>
              <a:t>Arrays.asList</a:t>
            </a:r>
            <a:r>
              <a:rPr lang="en-US" sz="2000" dirty="0" smtClean="0"/>
              <a:t>("</a:t>
            </a:r>
            <a:r>
              <a:rPr lang="en-US" sz="2000" dirty="0" err="1" smtClean="0"/>
              <a:t>One","Two","Three</a:t>
            </a:r>
            <a:r>
              <a:rPr lang="en-US" sz="2000" dirty="0" smtClean="0"/>
              <a:t>");  </a:t>
            </a:r>
          </a:p>
          <a:p>
            <a:pPr>
              <a:spcBef>
                <a:spcPts val="0"/>
              </a:spcBef>
              <a:buNone/>
            </a:pPr>
            <a:r>
              <a:rPr lang="en-US" sz="2000" dirty="0" smtClean="0"/>
              <a:t>        </a:t>
            </a:r>
            <a:r>
              <a:rPr lang="en-US" sz="2000" dirty="0" err="1" smtClean="0"/>
              <a:t>System.out.println</a:t>
            </a:r>
            <a:r>
              <a:rPr lang="en-US" sz="2000" dirty="0" smtClean="0"/>
              <a:t>("displaying the String values");  </a:t>
            </a:r>
          </a:p>
          <a:p>
            <a:pPr>
              <a:spcBef>
                <a:spcPts val="0"/>
              </a:spcBef>
              <a:buNone/>
            </a:pPr>
            <a:r>
              <a:rPr lang="en-US" sz="2000" dirty="0" smtClean="0"/>
              <a:t>        display(l2);  </a:t>
            </a:r>
          </a:p>
          <a:p>
            <a:pPr>
              <a:spcBef>
                <a:spcPts val="0"/>
              </a:spcBef>
              <a:buNone/>
            </a:pPr>
            <a:r>
              <a:rPr lang="en-US" sz="2000" dirty="0" smtClean="0"/>
              <a:t>    }  </a:t>
            </a:r>
          </a:p>
          <a:p>
            <a:pPr>
              <a:spcBef>
                <a:spcPts val="0"/>
              </a:spcBef>
              <a:buNone/>
            </a:pPr>
            <a:r>
              <a:rPr lang="en-US" sz="2000" dirty="0" smtClean="0"/>
              <a:t>  }  </a:t>
            </a:r>
          </a:p>
          <a:p>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Statement interface to insert, update and delete the record.</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160</a:t>
            </a:fld>
            <a:endParaRPr lang="en-US" altLang="en-US"/>
          </a:p>
        </p:txBody>
      </p:sp>
      <p:sp>
        <p:nvSpPr>
          <p:cNvPr id="3" name="Content Placeholder 2"/>
          <p:cNvSpPr>
            <a:spLocks noGrp="1"/>
          </p:cNvSpPr>
          <p:nvPr>
            <p:ph sz="quarter" idx="1"/>
          </p:nvPr>
        </p:nvSpPr>
        <p:spPr/>
        <p:txBody>
          <a:bodyPr/>
          <a:lstStyle/>
          <a:p>
            <a:pPr>
              <a:spcBef>
                <a:spcPts val="0"/>
              </a:spcBef>
              <a:buNone/>
            </a:pPr>
            <a:r>
              <a:rPr lang="en-US" sz="2000" b="1" dirty="0" smtClean="0"/>
              <a:t>import</a:t>
            </a:r>
            <a:r>
              <a:rPr lang="en-US" sz="2000" dirty="0" smtClean="0"/>
              <a:t> java.sql.*;  </a:t>
            </a:r>
          </a:p>
          <a:p>
            <a:pPr>
              <a:spcBef>
                <a:spcPts val="0"/>
              </a:spcBef>
              <a:buNone/>
            </a:pPr>
            <a:r>
              <a:rPr lang="en-US" sz="2000" b="1" dirty="0" smtClean="0"/>
              <a:t>class</a:t>
            </a:r>
            <a:r>
              <a:rPr lang="en-US" sz="2000" dirty="0" smtClean="0"/>
              <a:t> </a:t>
            </a:r>
            <a:r>
              <a:rPr lang="en-US" sz="2000" dirty="0" err="1" smtClean="0"/>
              <a:t>FetchRecord</a:t>
            </a: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a:t>
            </a:r>
            <a:r>
              <a:rPr lang="en-US" sz="2000" b="1" dirty="0" smtClean="0"/>
              <a:t>throws</a:t>
            </a:r>
            <a:r>
              <a:rPr lang="en-US" sz="2000" dirty="0" smtClean="0"/>
              <a:t> Exception{  </a:t>
            </a:r>
          </a:p>
          <a:p>
            <a:pPr>
              <a:spcBef>
                <a:spcPts val="0"/>
              </a:spcBef>
              <a:buNone/>
            </a:pPr>
            <a:r>
              <a:rPr lang="en-US" sz="2000" dirty="0" err="1" smtClean="0"/>
              <a:t>Class.forName</a:t>
            </a:r>
            <a:r>
              <a:rPr lang="en-US" sz="2000" dirty="0" smtClean="0"/>
              <a:t>("</a:t>
            </a:r>
            <a:r>
              <a:rPr lang="en-US" sz="2000" dirty="0" err="1" smtClean="0"/>
              <a:t>oracle.jdbc.driver.OracleDriver</a:t>
            </a:r>
            <a:r>
              <a:rPr lang="en-US" sz="2000" dirty="0" smtClean="0"/>
              <a:t>");  </a:t>
            </a:r>
          </a:p>
          <a:p>
            <a:pPr>
              <a:spcBef>
                <a:spcPts val="0"/>
              </a:spcBef>
              <a:buNone/>
            </a:pPr>
            <a:r>
              <a:rPr lang="en-US" sz="2000" dirty="0" smtClean="0"/>
              <a:t>Connection con=</a:t>
            </a:r>
            <a:r>
              <a:rPr lang="en-US" sz="2000" dirty="0" err="1" smtClean="0"/>
              <a:t>DriverManager.getConnection</a:t>
            </a:r>
            <a:r>
              <a:rPr lang="en-US" sz="2000" dirty="0" smtClean="0"/>
              <a:t>("</a:t>
            </a:r>
            <a:r>
              <a:rPr lang="en-US" sz="2000" dirty="0" err="1" smtClean="0"/>
              <a:t>jdbc:oracle:thin</a:t>
            </a:r>
            <a:r>
              <a:rPr lang="en-US" sz="2000" dirty="0" smtClean="0"/>
              <a:t>:@localhost:1521:xe","system","oracle");  </a:t>
            </a:r>
          </a:p>
          <a:p>
            <a:pPr>
              <a:spcBef>
                <a:spcPts val="0"/>
              </a:spcBef>
              <a:buNone/>
            </a:pPr>
            <a:r>
              <a:rPr lang="en-US" sz="2000" dirty="0" smtClean="0"/>
              <a:t>Statement stmt=</a:t>
            </a:r>
            <a:r>
              <a:rPr lang="en-US" sz="2000" dirty="0" err="1" smtClean="0"/>
              <a:t>con.createStatement</a:t>
            </a:r>
            <a:r>
              <a:rPr lang="en-US" sz="2000" dirty="0" smtClean="0"/>
              <a:t>();  </a:t>
            </a:r>
          </a:p>
          <a:p>
            <a:pPr>
              <a:spcBef>
                <a:spcPts val="0"/>
              </a:spcBef>
              <a:buNone/>
            </a:pPr>
            <a:r>
              <a:rPr lang="en-US" sz="2000" dirty="0" smtClean="0"/>
              <a:t>  </a:t>
            </a:r>
          </a:p>
          <a:p>
            <a:pPr>
              <a:spcBef>
                <a:spcPts val="0"/>
              </a:spcBef>
              <a:buNone/>
            </a:pPr>
            <a:r>
              <a:rPr lang="en-US" sz="2000" dirty="0" smtClean="0"/>
              <a:t>//</a:t>
            </a:r>
            <a:r>
              <a:rPr lang="en-US" sz="2000" dirty="0" err="1" smtClean="0"/>
              <a:t>stmt.executeUpdate</a:t>
            </a:r>
            <a:r>
              <a:rPr lang="en-US" sz="2000" dirty="0" smtClean="0"/>
              <a:t>("insert into emp765 values(33,'Irfan',50000)");  </a:t>
            </a:r>
          </a:p>
          <a:p>
            <a:pPr>
              <a:spcBef>
                <a:spcPts val="0"/>
              </a:spcBef>
              <a:buNone/>
            </a:pPr>
            <a:r>
              <a:rPr lang="en-US" sz="2000" dirty="0" smtClean="0"/>
              <a:t>//</a:t>
            </a:r>
            <a:r>
              <a:rPr lang="en-US" sz="2000" dirty="0" err="1" smtClean="0"/>
              <a:t>int</a:t>
            </a:r>
            <a:r>
              <a:rPr lang="en-US" sz="2000" dirty="0" smtClean="0"/>
              <a:t> result=</a:t>
            </a:r>
            <a:r>
              <a:rPr lang="en-US" sz="2000" dirty="0" err="1" smtClean="0"/>
              <a:t>stmt.executeUpdate</a:t>
            </a:r>
            <a:r>
              <a:rPr lang="en-US" sz="2000" dirty="0" smtClean="0"/>
              <a:t>("update emp765 set name='</a:t>
            </a:r>
            <a:r>
              <a:rPr lang="en-US" sz="2000" dirty="0" err="1" smtClean="0"/>
              <a:t>Vimal',salary</a:t>
            </a:r>
            <a:r>
              <a:rPr lang="en-US" sz="2000" dirty="0" smtClean="0"/>
              <a:t>=10000 where id=33");  </a:t>
            </a:r>
          </a:p>
          <a:p>
            <a:pPr>
              <a:spcBef>
                <a:spcPts val="0"/>
              </a:spcBef>
              <a:buNone/>
            </a:pPr>
            <a:r>
              <a:rPr lang="en-US" sz="2000" b="1" dirty="0" err="1" smtClean="0"/>
              <a:t>int</a:t>
            </a:r>
            <a:r>
              <a:rPr lang="en-US" sz="2000" dirty="0" smtClean="0"/>
              <a:t> result=</a:t>
            </a:r>
            <a:r>
              <a:rPr lang="en-US" sz="2000" dirty="0" err="1" smtClean="0"/>
              <a:t>stmt.executeUpdate</a:t>
            </a:r>
            <a:r>
              <a:rPr lang="en-US" sz="2000" dirty="0" smtClean="0"/>
              <a:t>("delete from emp765 where id=33");  </a:t>
            </a:r>
          </a:p>
          <a:p>
            <a:pPr>
              <a:spcBef>
                <a:spcPts val="0"/>
              </a:spcBef>
              <a:buNone/>
            </a:pPr>
            <a:r>
              <a:rPr lang="en-US" sz="2000" dirty="0" err="1" smtClean="0"/>
              <a:t>System.out.println</a:t>
            </a:r>
            <a:r>
              <a:rPr lang="en-US" sz="2000" dirty="0" smtClean="0"/>
              <a:t>(result+" records affected");  </a:t>
            </a:r>
          </a:p>
          <a:p>
            <a:pPr>
              <a:spcBef>
                <a:spcPts val="0"/>
              </a:spcBef>
              <a:buNone/>
            </a:pPr>
            <a:r>
              <a:rPr lang="en-US" sz="2000" dirty="0" err="1" smtClean="0"/>
              <a:t>con.close</a:t>
            </a:r>
            <a:r>
              <a:rPr lang="en-US" sz="2000" dirty="0" smtClean="0"/>
              <a:t>();  </a:t>
            </a:r>
          </a:p>
          <a:p>
            <a:pPr>
              <a:spcBef>
                <a:spcPts val="0"/>
              </a:spcBef>
              <a:buNone/>
            </a:pPr>
            <a:r>
              <a:rPr lang="en-GB" sz="2000" dirty="0" smtClean="0"/>
              <a:t>}}</a:t>
            </a:r>
            <a:endParaRPr lang="en-US" sz="20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ResultSet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161</a:t>
            </a:fld>
            <a:endParaRPr lang="en-US" altLang="en-US"/>
          </a:p>
        </p:txBody>
      </p:sp>
      <p:sp>
        <p:nvSpPr>
          <p:cNvPr id="3" name="Content Placeholder 2"/>
          <p:cNvSpPr>
            <a:spLocks noGrp="1"/>
          </p:cNvSpPr>
          <p:nvPr>
            <p:ph sz="quarter" idx="1"/>
          </p:nvPr>
        </p:nvSpPr>
        <p:spPr/>
        <p:txBody>
          <a:bodyPr/>
          <a:lstStyle/>
          <a:p>
            <a:pPr>
              <a:buNone/>
            </a:pPr>
            <a:r>
              <a:rPr lang="en-US" dirty="0" smtClean="0"/>
              <a:t> </a:t>
            </a:r>
            <a:r>
              <a:rPr lang="en-US" sz="2000" dirty="0" err="1" smtClean="0"/>
              <a:t>Class.forName</a:t>
            </a:r>
            <a:r>
              <a:rPr lang="en-US" sz="2000" dirty="0" smtClean="0"/>
              <a:t>("</a:t>
            </a:r>
            <a:r>
              <a:rPr lang="en-US" sz="2000" dirty="0" err="1" smtClean="0"/>
              <a:t>oracle.jdbc.driver.OracleDriver</a:t>
            </a:r>
            <a:r>
              <a:rPr lang="en-US" sz="2000" dirty="0" smtClean="0"/>
              <a:t>");  </a:t>
            </a:r>
          </a:p>
          <a:p>
            <a:pPr>
              <a:buNone/>
            </a:pPr>
            <a:r>
              <a:rPr lang="en-US" sz="2000" dirty="0" smtClean="0"/>
              <a:t>Connection con=</a:t>
            </a:r>
            <a:r>
              <a:rPr lang="en-US" sz="2000" dirty="0" err="1" smtClean="0"/>
              <a:t>DriverManager.getConnection</a:t>
            </a:r>
            <a:r>
              <a:rPr lang="en-US" sz="2000" dirty="0" smtClean="0"/>
              <a:t>("</a:t>
            </a:r>
            <a:r>
              <a:rPr lang="en-US" sz="2000" dirty="0" err="1" smtClean="0"/>
              <a:t>jdbc:oracle:thin</a:t>
            </a:r>
            <a:r>
              <a:rPr lang="en-US" sz="2000" dirty="0" smtClean="0"/>
              <a:t>:@localhost:1521:xe","system","oracle");  </a:t>
            </a:r>
          </a:p>
          <a:p>
            <a:pPr>
              <a:buNone/>
            </a:pPr>
            <a:r>
              <a:rPr lang="en-US" sz="2000" dirty="0" smtClean="0"/>
              <a:t>Statement stmt=</a:t>
            </a:r>
            <a:r>
              <a:rPr lang="en-US" sz="2000" dirty="0" err="1" smtClean="0"/>
              <a:t>con.createStatement</a:t>
            </a:r>
            <a:r>
              <a:rPr lang="en-US" sz="2000" dirty="0" smtClean="0"/>
              <a:t>(</a:t>
            </a:r>
            <a:r>
              <a:rPr lang="en-US" sz="2000" dirty="0" err="1" smtClean="0"/>
              <a:t>ResultSet.TYPE_SCROLL_SENSITIVE,ResultSet.CONCUR_UPDATABLE</a:t>
            </a:r>
            <a:r>
              <a:rPr lang="en-US" sz="2000" dirty="0" smtClean="0"/>
              <a:t>);  </a:t>
            </a:r>
          </a:p>
          <a:p>
            <a:pPr>
              <a:buNone/>
            </a:pPr>
            <a:r>
              <a:rPr lang="en-US" sz="2000" dirty="0" err="1" smtClean="0"/>
              <a:t>ResultSet</a:t>
            </a:r>
            <a:r>
              <a:rPr lang="en-US" sz="2000" dirty="0" smtClean="0"/>
              <a:t> </a:t>
            </a:r>
            <a:r>
              <a:rPr lang="en-US" sz="2000" dirty="0" err="1" smtClean="0"/>
              <a:t>rs</a:t>
            </a:r>
            <a:r>
              <a:rPr lang="en-US" sz="2000" dirty="0" smtClean="0"/>
              <a:t>=</a:t>
            </a:r>
            <a:r>
              <a:rPr lang="en-US" sz="2000" dirty="0" err="1" smtClean="0"/>
              <a:t>stmt.executeQuery</a:t>
            </a:r>
            <a:r>
              <a:rPr lang="en-US" sz="2000" dirty="0" smtClean="0"/>
              <a:t>("select * from emp765");  </a:t>
            </a:r>
          </a:p>
          <a:p>
            <a:pPr>
              <a:buNone/>
            </a:pPr>
            <a:r>
              <a:rPr lang="en-US" sz="2000" dirty="0" smtClean="0"/>
              <a:t>  </a:t>
            </a:r>
          </a:p>
          <a:p>
            <a:pPr>
              <a:buNone/>
            </a:pPr>
            <a:r>
              <a:rPr lang="en-US" sz="2000" dirty="0" smtClean="0"/>
              <a:t>//getting the record of 3rd row  </a:t>
            </a:r>
          </a:p>
          <a:p>
            <a:pPr>
              <a:buNone/>
            </a:pPr>
            <a:r>
              <a:rPr lang="en-US" sz="2000" dirty="0" err="1" smtClean="0"/>
              <a:t>rs.absolute</a:t>
            </a:r>
            <a:r>
              <a:rPr lang="en-US" sz="2000" dirty="0" smtClean="0"/>
              <a:t>(3);  </a:t>
            </a:r>
          </a:p>
          <a:p>
            <a:pPr>
              <a:buNone/>
            </a:pPr>
            <a:r>
              <a:rPr lang="en-US" sz="2000" dirty="0" err="1" smtClean="0"/>
              <a:t>System.out.println</a:t>
            </a:r>
            <a:r>
              <a:rPr lang="en-US" sz="2000" dirty="0" smtClean="0"/>
              <a:t>(</a:t>
            </a:r>
            <a:r>
              <a:rPr lang="en-US" sz="2000" dirty="0" err="1" smtClean="0"/>
              <a:t>rs.getString</a:t>
            </a:r>
            <a:r>
              <a:rPr lang="en-US" sz="2000" dirty="0" smtClean="0"/>
              <a:t>(1)+" "+</a:t>
            </a:r>
            <a:r>
              <a:rPr lang="en-US" sz="2000" dirty="0" err="1" smtClean="0"/>
              <a:t>rs.getString</a:t>
            </a:r>
            <a:r>
              <a:rPr lang="en-US" sz="2000" dirty="0" smtClean="0"/>
              <a:t>(2)+" "+</a:t>
            </a:r>
            <a:r>
              <a:rPr lang="en-US" sz="2000" dirty="0" err="1" smtClean="0"/>
              <a:t>rs.getString</a:t>
            </a:r>
            <a:r>
              <a:rPr lang="en-US" sz="2000" dirty="0" smtClean="0"/>
              <a:t>(3));  </a:t>
            </a:r>
          </a:p>
          <a:p>
            <a:pPr>
              <a:buNone/>
            </a:pPr>
            <a:r>
              <a:rPr lang="en-US" sz="2000" dirty="0" smtClean="0"/>
              <a:t>  </a:t>
            </a:r>
          </a:p>
          <a:p>
            <a:pPr>
              <a:buNone/>
            </a:pPr>
            <a:r>
              <a:rPr lang="en-US" sz="2000" dirty="0" err="1" smtClean="0"/>
              <a:t>con.close</a:t>
            </a:r>
            <a:r>
              <a:rPr lang="en-US" sz="2000" dirty="0" smtClean="0"/>
              <a:t>();  </a:t>
            </a:r>
          </a:p>
          <a:p>
            <a:pPr>
              <a:buNone/>
            </a:pPr>
            <a:r>
              <a:rPr lang="en-US" sz="2000" dirty="0" smtClean="0"/>
              <a:t>}}</a:t>
            </a:r>
          </a:p>
          <a:p>
            <a:endParaRPr lang="en-US" sz="20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PreparedStatement</a:t>
            </a:r>
            <a:r>
              <a:rPr lang="en-US" dirty="0" smtClean="0"/>
              <a:t>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162</a:t>
            </a:fld>
            <a:endParaRPr lang="en-US" altLang="en-US"/>
          </a:p>
        </p:txBody>
      </p:sp>
      <p:sp>
        <p:nvSpPr>
          <p:cNvPr id="3" name="Content Placeholder 2"/>
          <p:cNvSpPr>
            <a:spLocks noGrp="1"/>
          </p:cNvSpPr>
          <p:nvPr>
            <p:ph sz="quarter" idx="1"/>
          </p:nvPr>
        </p:nvSpPr>
        <p:spPr>
          <a:xfrm>
            <a:off x="838200" y="1285860"/>
            <a:ext cx="10515600" cy="4891103"/>
          </a:xfrm>
        </p:spPr>
        <p:txBody>
          <a:bodyPr>
            <a:normAutofit fontScale="85000" lnSpcReduction="20000"/>
          </a:bodyPr>
          <a:lstStyle/>
          <a:p>
            <a:pPr>
              <a:spcBef>
                <a:spcPts val="0"/>
              </a:spcBef>
              <a:buNone/>
            </a:pPr>
            <a:r>
              <a:rPr lang="en-US" sz="2000" b="1" dirty="0" smtClean="0"/>
              <a:t>import</a:t>
            </a:r>
            <a:r>
              <a:rPr lang="en-US" sz="2000" dirty="0" smtClean="0"/>
              <a:t> java.sql.*;  </a:t>
            </a:r>
          </a:p>
          <a:p>
            <a:pPr>
              <a:spcBef>
                <a:spcPts val="0"/>
              </a:spcBef>
              <a:buNone/>
            </a:pPr>
            <a:r>
              <a:rPr lang="en-US" sz="2000" b="1" dirty="0" smtClean="0"/>
              <a:t>class</a:t>
            </a:r>
            <a:r>
              <a:rPr lang="en-US" sz="2000" dirty="0" smtClean="0"/>
              <a:t> </a:t>
            </a:r>
            <a:r>
              <a:rPr lang="en-US" sz="2000" dirty="0" err="1" smtClean="0"/>
              <a:t>InsertPrepared</a:t>
            </a: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b="1" dirty="0" smtClean="0"/>
              <a:t>try</a:t>
            </a:r>
            <a:r>
              <a:rPr lang="en-US" sz="2000" dirty="0" smtClean="0"/>
              <a:t>{  </a:t>
            </a:r>
          </a:p>
          <a:p>
            <a:pPr>
              <a:spcBef>
                <a:spcPts val="0"/>
              </a:spcBef>
              <a:buNone/>
            </a:pPr>
            <a:r>
              <a:rPr lang="en-US" sz="2000" dirty="0" err="1" smtClean="0"/>
              <a:t>Class.forName</a:t>
            </a:r>
            <a:r>
              <a:rPr lang="en-US" sz="2000" dirty="0" smtClean="0"/>
              <a:t>("</a:t>
            </a:r>
            <a:r>
              <a:rPr lang="en-US" sz="2000" dirty="0" err="1" smtClean="0"/>
              <a:t>oracle.jdbc.driver.OracleDriver</a:t>
            </a:r>
            <a:r>
              <a:rPr lang="en-US" sz="2000" dirty="0" smtClean="0"/>
              <a:t>");  </a:t>
            </a:r>
          </a:p>
          <a:p>
            <a:pPr>
              <a:spcBef>
                <a:spcPts val="0"/>
              </a:spcBef>
              <a:buNone/>
            </a:pPr>
            <a:r>
              <a:rPr lang="en-US" sz="2000" dirty="0" smtClean="0"/>
              <a:t>  </a:t>
            </a:r>
          </a:p>
          <a:p>
            <a:pPr>
              <a:spcBef>
                <a:spcPts val="0"/>
              </a:spcBef>
              <a:buNone/>
            </a:pPr>
            <a:r>
              <a:rPr lang="en-US" sz="2000" dirty="0" smtClean="0"/>
              <a:t>Connection con=</a:t>
            </a:r>
            <a:r>
              <a:rPr lang="en-US" sz="2000" dirty="0" err="1" smtClean="0"/>
              <a:t>DriverManager.getConnection</a:t>
            </a:r>
            <a:r>
              <a:rPr lang="en-US" sz="2000" dirty="0" smtClean="0"/>
              <a:t>("</a:t>
            </a:r>
            <a:r>
              <a:rPr lang="en-US" sz="2000" dirty="0" err="1" smtClean="0"/>
              <a:t>jdbc:oracle:thin</a:t>
            </a:r>
            <a:r>
              <a:rPr lang="en-US" sz="2000" dirty="0" smtClean="0"/>
              <a:t>:@localhost:1521:xe","system","oacle"); </a:t>
            </a:r>
          </a:p>
          <a:p>
            <a:pPr>
              <a:spcBef>
                <a:spcPts val="0"/>
              </a:spcBef>
            </a:pPr>
            <a:endParaRPr lang="en-US" sz="2000" dirty="0" smtClean="0"/>
          </a:p>
          <a:p>
            <a:pPr>
              <a:spcBef>
                <a:spcPts val="0"/>
              </a:spcBef>
              <a:buNone/>
            </a:pPr>
            <a:r>
              <a:rPr lang="en-US" sz="2000" dirty="0" err="1" smtClean="0"/>
              <a:t>PreparedStatement</a:t>
            </a:r>
            <a:r>
              <a:rPr lang="en-US" sz="2000" dirty="0" smtClean="0"/>
              <a:t> stmt=</a:t>
            </a:r>
            <a:r>
              <a:rPr lang="en-US" sz="2000" dirty="0" err="1" smtClean="0"/>
              <a:t>con.prepareStatement</a:t>
            </a:r>
            <a:r>
              <a:rPr lang="en-US" sz="2000" dirty="0" smtClean="0"/>
              <a:t>("insert into </a:t>
            </a:r>
            <a:r>
              <a:rPr lang="en-US" sz="2000" dirty="0" err="1" smtClean="0"/>
              <a:t>Emp</a:t>
            </a:r>
            <a:r>
              <a:rPr lang="en-US" sz="2000" dirty="0" smtClean="0"/>
              <a:t> values(?,?)");  </a:t>
            </a:r>
          </a:p>
          <a:p>
            <a:pPr>
              <a:spcBef>
                <a:spcPts val="0"/>
              </a:spcBef>
              <a:buNone/>
            </a:pPr>
            <a:r>
              <a:rPr lang="en-US" sz="2000" dirty="0" err="1" smtClean="0"/>
              <a:t>stmt.setInt</a:t>
            </a:r>
            <a:r>
              <a:rPr lang="en-US" sz="2000" dirty="0" smtClean="0"/>
              <a:t>(1,101);//1 specifies the first parameter in the query  </a:t>
            </a:r>
          </a:p>
          <a:p>
            <a:pPr>
              <a:spcBef>
                <a:spcPts val="0"/>
              </a:spcBef>
              <a:buNone/>
            </a:pPr>
            <a:r>
              <a:rPr lang="en-US" sz="2000" dirty="0" err="1" smtClean="0"/>
              <a:t>stmt.setString</a:t>
            </a:r>
            <a:r>
              <a:rPr lang="en-US" sz="2000" dirty="0" smtClean="0"/>
              <a:t>(2,"Ratan");  </a:t>
            </a:r>
          </a:p>
          <a:p>
            <a:pPr>
              <a:spcBef>
                <a:spcPts val="0"/>
              </a:spcBef>
              <a:buNone/>
            </a:pPr>
            <a:r>
              <a:rPr lang="en-US" sz="2000" dirty="0" smtClean="0"/>
              <a:t>  </a:t>
            </a:r>
          </a:p>
          <a:p>
            <a:pPr>
              <a:spcBef>
                <a:spcPts val="0"/>
              </a:spcBef>
              <a:buNone/>
            </a:pPr>
            <a:r>
              <a:rPr lang="en-US" sz="2000" b="1" dirty="0" err="1" smtClean="0"/>
              <a:t>int</a:t>
            </a:r>
            <a:r>
              <a:rPr lang="en-US" sz="2000" dirty="0" smtClean="0"/>
              <a:t> </a:t>
            </a:r>
            <a:r>
              <a:rPr lang="en-US" sz="2000" dirty="0" err="1" smtClean="0"/>
              <a:t>i</a:t>
            </a:r>
            <a:r>
              <a:rPr lang="en-US" sz="2000" dirty="0" smtClean="0"/>
              <a:t>=</a:t>
            </a:r>
            <a:r>
              <a:rPr lang="en-US" sz="2000" dirty="0" err="1" smtClean="0"/>
              <a:t>stmt.executeUpdate</a:t>
            </a:r>
            <a:r>
              <a:rPr lang="en-US" sz="2000" dirty="0" smtClean="0"/>
              <a:t>();  </a:t>
            </a:r>
          </a:p>
          <a:p>
            <a:pPr>
              <a:spcBef>
                <a:spcPts val="0"/>
              </a:spcBef>
              <a:buNone/>
            </a:pPr>
            <a:r>
              <a:rPr lang="en-US" sz="2000" dirty="0" err="1" smtClean="0"/>
              <a:t>System.out.println</a:t>
            </a:r>
            <a:r>
              <a:rPr lang="en-US" sz="2000" dirty="0" smtClean="0"/>
              <a:t>(</a:t>
            </a:r>
            <a:r>
              <a:rPr lang="en-US" sz="2000" dirty="0" err="1" smtClean="0"/>
              <a:t>i</a:t>
            </a:r>
            <a:r>
              <a:rPr lang="en-US" sz="2000" dirty="0" smtClean="0"/>
              <a:t>+" records inserted");  </a:t>
            </a:r>
          </a:p>
          <a:p>
            <a:pPr>
              <a:spcBef>
                <a:spcPts val="0"/>
              </a:spcBef>
              <a:buNone/>
            </a:pPr>
            <a:r>
              <a:rPr lang="en-US" sz="2000" dirty="0" smtClean="0"/>
              <a:t>  </a:t>
            </a:r>
          </a:p>
          <a:p>
            <a:pPr>
              <a:spcBef>
                <a:spcPts val="0"/>
              </a:spcBef>
              <a:buNone/>
            </a:pPr>
            <a:r>
              <a:rPr lang="en-US" sz="2000" dirty="0" err="1" smtClean="0"/>
              <a:t>con.close</a:t>
            </a:r>
            <a:r>
              <a:rPr lang="en-US" sz="2000" dirty="0" smtClean="0"/>
              <a:t>();  </a:t>
            </a:r>
          </a:p>
          <a:p>
            <a:pPr>
              <a:spcBef>
                <a:spcPts val="0"/>
              </a:spcBef>
              <a:buNone/>
            </a:pPr>
            <a:r>
              <a:rPr lang="en-US" sz="2000" dirty="0" smtClean="0"/>
              <a:t>  </a:t>
            </a:r>
          </a:p>
          <a:p>
            <a:pPr>
              <a:spcBef>
                <a:spcPts val="0"/>
              </a:spcBef>
              <a:buNone/>
            </a:pPr>
            <a:r>
              <a:rPr lang="en-US" sz="2000" dirty="0" smtClean="0"/>
              <a:t>}</a:t>
            </a:r>
            <a:r>
              <a:rPr lang="en-US" sz="2000" b="1" dirty="0" smtClean="0"/>
              <a:t>catch</a:t>
            </a:r>
            <a:r>
              <a:rPr lang="en-US" sz="2000" dirty="0" smtClean="0"/>
              <a:t>(Exception e){ </a:t>
            </a:r>
            <a:r>
              <a:rPr lang="en-US" sz="2000" dirty="0" err="1" smtClean="0"/>
              <a:t>System.out.println</a:t>
            </a:r>
            <a:r>
              <a:rPr lang="en-US" sz="2000" dirty="0" smtClean="0"/>
              <a:t>(e);}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163</a:t>
            </a:fld>
            <a:endParaRPr lang="en-US" altLang="en-US"/>
          </a:p>
        </p:txBody>
      </p:sp>
      <p:sp>
        <p:nvSpPr>
          <p:cNvPr id="3" name="Content Placeholder 2"/>
          <p:cNvSpPr>
            <a:spLocks noGrp="1"/>
          </p:cNvSpPr>
          <p:nvPr>
            <p:ph sz="quarter" idx="1"/>
          </p:nvPr>
        </p:nvSpPr>
        <p:spPr/>
        <p:txBody>
          <a:bodyPr/>
          <a:lstStyle/>
          <a:p>
            <a:r>
              <a:rPr lang="en-US" dirty="0" err="1" smtClean="0"/>
              <a:t>PreparedStatement</a:t>
            </a:r>
            <a:r>
              <a:rPr lang="en-US" dirty="0" smtClean="0"/>
              <a:t> stmt=</a:t>
            </a:r>
            <a:r>
              <a:rPr lang="en-US" dirty="0" err="1" smtClean="0"/>
              <a:t>con.prepareStatement</a:t>
            </a:r>
            <a:r>
              <a:rPr lang="en-US" dirty="0" smtClean="0"/>
              <a:t>("delete from </a:t>
            </a:r>
            <a:r>
              <a:rPr lang="en-US" dirty="0" err="1" smtClean="0"/>
              <a:t>emp</a:t>
            </a:r>
            <a:r>
              <a:rPr lang="en-US" dirty="0" smtClean="0"/>
              <a:t> where id=?");  </a:t>
            </a:r>
          </a:p>
          <a:p>
            <a:r>
              <a:rPr lang="en-US" dirty="0" err="1" smtClean="0"/>
              <a:t>stmt.setInt</a:t>
            </a:r>
            <a:r>
              <a:rPr lang="en-US" dirty="0" smtClean="0"/>
              <a:t>(1,101);  </a:t>
            </a:r>
          </a:p>
          <a:p>
            <a:r>
              <a:rPr lang="en-US" dirty="0" smtClean="0"/>
              <a:t>  </a:t>
            </a:r>
            <a:r>
              <a:rPr lang="en-US" b="1" dirty="0" err="1" smtClean="0"/>
              <a:t>int</a:t>
            </a:r>
            <a:r>
              <a:rPr lang="en-US" dirty="0" smtClean="0"/>
              <a:t> </a:t>
            </a:r>
            <a:r>
              <a:rPr lang="en-US" dirty="0" err="1" smtClean="0"/>
              <a:t>i</a:t>
            </a:r>
            <a:r>
              <a:rPr lang="en-US" dirty="0" smtClean="0"/>
              <a:t>=</a:t>
            </a:r>
            <a:r>
              <a:rPr lang="en-US" dirty="0" err="1" smtClean="0"/>
              <a:t>stmt.executeUpdate</a:t>
            </a:r>
            <a:r>
              <a:rPr lang="en-US" dirty="0" smtClean="0"/>
              <a:t>();  </a:t>
            </a:r>
          </a:p>
          <a:p>
            <a:r>
              <a:rPr lang="en-US" dirty="0" err="1" smtClean="0"/>
              <a:t>System.out.println</a:t>
            </a:r>
            <a:r>
              <a:rPr lang="en-US" dirty="0" smtClean="0"/>
              <a:t>(</a:t>
            </a:r>
            <a:r>
              <a:rPr lang="en-US" dirty="0" err="1" smtClean="0"/>
              <a:t>i</a:t>
            </a:r>
            <a:r>
              <a:rPr lang="en-US" dirty="0" smtClean="0"/>
              <a:t>+" records deleted");  </a:t>
            </a:r>
          </a:p>
          <a:p>
            <a:r>
              <a:rPr lang="en-US" dirty="0" err="1" smtClean="0"/>
              <a:t>PreparedStatement</a:t>
            </a:r>
            <a:r>
              <a:rPr lang="en-US" dirty="0" smtClean="0"/>
              <a:t> stmt=</a:t>
            </a:r>
            <a:r>
              <a:rPr lang="en-US" dirty="0" err="1" smtClean="0"/>
              <a:t>con.prepareStatement</a:t>
            </a:r>
            <a:r>
              <a:rPr lang="en-US" dirty="0" smtClean="0"/>
              <a:t>("select * from </a:t>
            </a:r>
            <a:r>
              <a:rPr lang="en-US" dirty="0" err="1" smtClean="0"/>
              <a:t>emp</a:t>
            </a:r>
            <a:r>
              <a:rPr lang="en-US" dirty="0" smtClean="0"/>
              <a:t>");  </a:t>
            </a:r>
          </a:p>
          <a:p>
            <a:r>
              <a:rPr lang="en-US" dirty="0" err="1" smtClean="0"/>
              <a:t>ResultSet</a:t>
            </a:r>
            <a:r>
              <a:rPr lang="en-US" dirty="0" smtClean="0"/>
              <a:t> </a:t>
            </a:r>
            <a:r>
              <a:rPr lang="en-US" dirty="0" err="1" smtClean="0"/>
              <a:t>rs</a:t>
            </a:r>
            <a:r>
              <a:rPr lang="en-US" dirty="0" smtClean="0"/>
              <a:t>=</a:t>
            </a:r>
            <a:r>
              <a:rPr lang="en-US" dirty="0" err="1" smtClean="0"/>
              <a:t>stmt.executeQuery</a:t>
            </a:r>
            <a:r>
              <a:rPr lang="en-US" dirty="0" smtClean="0"/>
              <a:t>();  </a:t>
            </a:r>
          </a:p>
          <a:p>
            <a:r>
              <a:rPr lang="en-US" b="1" dirty="0" smtClean="0"/>
              <a:t>while</a:t>
            </a:r>
            <a:r>
              <a:rPr lang="en-US" dirty="0" smtClean="0"/>
              <a:t>(</a:t>
            </a:r>
            <a:r>
              <a:rPr lang="en-US" dirty="0" err="1" smtClean="0"/>
              <a:t>rs.next</a:t>
            </a:r>
            <a:r>
              <a:rPr lang="en-US" dirty="0" smtClean="0"/>
              <a:t>()){  </a:t>
            </a:r>
          </a:p>
          <a:p>
            <a:r>
              <a:rPr lang="en-US" dirty="0" err="1" smtClean="0"/>
              <a:t>System.out.println</a:t>
            </a:r>
            <a:r>
              <a:rPr lang="en-US" dirty="0" smtClean="0"/>
              <a:t>(</a:t>
            </a:r>
            <a:r>
              <a:rPr lang="en-US" dirty="0" err="1" smtClean="0"/>
              <a:t>rs.getInt</a:t>
            </a:r>
            <a:r>
              <a:rPr lang="en-US" dirty="0" smtClean="0"/>
              <a:t>(1)+" "+</a:t>
            </a:r>
            <a:r>
              <a:rPr lang="en-US" dirty="0" err="1" smtClean="0"/>
              <a:t>rs.getString</a:t>
            </a:r>
            <a:r>
              <a:rPr lang="en-US" dirty="0" smtClean="0"/>
              <a:t>(2));  </a:t>
            </a:r>
          </a:p>
          <a:p>
            <a:r>
              <a:rPr lang="en-US" dirty="0" smtClean="0"/>
              <a:t>}  </a:t>
            </a:r>
          </a:p>
          <a:p>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ResultSetMetaData</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164</a:t>
            </a:fld>
            <a:endParaRPr lang="en-US" altLang="en-US"/>
          </a:p>
        </p:txBody>
      </p:sp>
      <p:sp>
        <p:nvSpPr>
          <p:cNvPr id="3" name="Content Placeholder 2"/>
          <p:cNvSpPr>
            <a:spLocks noGrp="1"/>
          </p:cNvSpPr>
          <p:nvPr>
            <p:ph sz="quarter" idx="1"/>
          </p:nvPr>
        </p:nvSpPr>
        <p:spPr>
          <a:xfrm>
            <a:off x="838200" y="1285860"/>
            <a:ext cx="10515600" cy="4891103"/>
          </a:xfrm>
        </p:spPr>
        <p:txBody>
          <a:bodyPr/>
          <a:lstStyle/>
          <a:p>
            <a:pPr>
              <a:spcBef>
                <a:spcPts val="0"/>
              </a:spcBef>
              <a:buNone/>
            </a:pPr>
            <a:r>
              <a:rPr lang="en-US" sz="2000" b="1" dirty="0" smtClean="0"/>
              <a:t>import</a:t>
            </a:r>
            <a:r>
              <a:rPr lang="en-US" sz="2000" dirty="0" smtClean="0"/>
              <a:t> java.sql.*;  </a:t>
            </a:r>
          </a:p>
          <a:p>
            <a:pPr>
              <a:spcBef>
                <a:spcPts val="0"/>
              </a:spcBef>
              <a:buNone/>
            </a:pPr>
            <a:r>
              <a:rPr lang="en-US" sz="2000" b="1" dirty="0" smtClean="0"/>
              <a:t>class</a:t>
            </a:r>
            <a:r>
              <a:rPr lang="en-US" sz="2000" dirty="0" smtClean="0"/>
              <a:t> </a:t>
            </a:r>
            <a:r>
              <a:rPr lang="en-US" sz="2000" dirty="0" err="1" smtClean="0"/>
              <a:t>Rsmd</a:t>
            </a: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b="1" dirty="0" smtClean="0"/>
              <a:t>try</a:t>
            </a:r>
            <a:r>
              <a:rPr lang="en-US" sz="2000" dirty="0" smtClean="0"/>
              <a:t>{  </a:t>
            </a:r>
          </a:p>
          <a:p>
            <a:pPr>
              <a:spcBef>
                <a:spcPts val="0"/>
              </a:spcBef>
              <a:buNone/>
            </a:pPr>
            <a:r>
              <a:rPr lang="en-US" sz="2000" dirty="0" err="1" smtClean="0"/>
              <a:t>Class.forName</a:t>
            </a:r>
            <a:r>
              <a:rPr lang="en-US" sz="2000" dirty="0" smtClean="0"/>
              <a:t>("</a:t>
            </a:r>
            <a:r>
              <a:rPr lang="en-US" sz="2000" dirty="0" err="1" smtClean="0"/>
              <a:t>oracle.jdbc.driver.OracleDriver</a:t>
            </a:r>
            <a:r>
              <a:rPr lang="en-US" sz="2000" dirty="0" smtClean="0"/>
              <a:t>");  </a:t>
            </a:r>
          </a:p>
          <a:p>
            <a:pPr>
              <a:spcBef>
                <a:spcPts val="0"/>
              </a:spcBef>
              <a:buNone/>
            </a:pPr>
            <a:r>
              <a:rPr lang="en-US" sz="2000" dirty="0" smtClean="0"/>
              <a:t>Connection con=</a:t>
            </a:r>
            <a:r>
              <a:rPr lang="en-US" sz="2000" dirty="0" err="1" smtClean="0"/>
              <a:t>DriverManager.getConnection</a:t>
            </a:r>
            <a:r>
              <a:rPr lang="en-US" sz="2000" dirty="0" smtClean="0"/>
              <a:t>(  </a:t>
            </a:r>
          </a:p>
          <a:p>
            <a:pPr>
              <a:spcBef>
                <a:spcPts val="0"/>
              </a:spcBef>
              <a:buNone/>
            </a:pPr>
            <a:r>
              <a:rPr lang="en-US" sz="2000" dirty="0" smtClean="0"/>
              <a:t>"</a:t>
            </a:r>
            <a:r>
              <a:rPr lang="en-US" sz="2000" dirty="0" err="1" smtClean="0"/>
              <a:t>jdbc:oracle:thin</a:t>
            </a:r>
            <a:r>
              <a:rPr lang="en-US" sz="2000" dirty="0" smtClean="0"/>
              <a:t>:@localhost:1521:xe","system","oracle");  </a:t>
            </a:r>
          </a:p>
          <a:p>
            <a:pPr>
              <a:spcBef>
                <a:spcPts val="0"/>
              </a:spcBef>
              <a:buNone/>
            </a:pPr>
            <a:r>
              <a:rPr lang="en-US" sz="2000" dirty="0" smtClean="0"/>
              <a:t>  </a:t>
            </a:r>
          </a:p>
          <a:p>
            <a:pPr>
              <a:spcBef>
                <a:spcPts val="0"/>
              </a:spcBef>
              <a:buNone/>
            </a:pPr>
            <a:r>
              <a:rPr lang="en-US" sz="2000" dirty="0" err="1" smtClean="0"/>
              <a:t>PreparedStatement</a:t>
            </a:r>
            <a:r>
              <a:rPr lang="en-US" sz="2000" dirty="0" smtClean="0"/>
              <a:t> </a:t>
            </a:r>
            <a:r>
              <a:rPr lang="en-US" sz="2000" dirty="0" err="1" smtClean="0"/>
              <a:t>ps</a:t>
            </a:r>
            <a:r>
              <a:rPr lang="en-US" sz="2000" dirty="0" smtClean="0"/>
              <a:t>=</a:t>
            </a:r>
            <a:r>
              <a:rPr lang="en-US" sz="2000" dirty="0" err="1" smtClean="0"/>
              <a:t>con.prepareStatement</a:t>
            </a:r>
            <a:r>
              <a:rPr lang="en-US" sz="2000" dirty="0" smtClean="0"/>
              <a:t>("select * from </a:t>
            </a:r>
            <a:r>
              <a:rPr lang="en-US" sz="2000" dirty="0" err="1" smtClean="0"/>
              <a:t>emp</a:t>
            </a:r>
            <a:r>
              <a:rPr lang="en-US" sz="2000" dirty="0" smtClean="0"/>
              <a:t>");  </a:t>
            </a:r>
          </a:p>
          <a:p>
            <a:pPr>
              <a:spcBef>
                <a:spcPts val="0"/>
              </a:spcBef>
              <a:buNone/>
            </a:pPr>
            <a:r>
              <a:rPr lang="en-US" sz="2000" dirty="0" err="1" smtClean="0"/>
              <a:t>ResultSet</a:t>
            </a:r>
            <a:r>
              <a:rPr lang="en-US" sz="2000" dirty="0" smtClean="0"/>
              <a:t> </a:t>
            </a:r>
            <a:r>
              <a:rPr lang="en-US" sz="2000" dirty="0" err="1" smtClean="0"/>
              <a:t>rs</a:t>
            </a:r>
            <a:r>
              <a:rPr lang="en-US" sz="2000" dirty="0" smtClean="0"/>
              <a:t>=</a:t>
            </a:r>
            <a:r>
              <a:rPr lang="en-US" sz="2000" dirty="0" err="1" smtClean="0"/>
              <a:t>ps.executeQuery</a:t>
            </a:r>
            <a:r>
              <a:rPr lang="en-US" sz="2000" dirty="0" smtClean="0"/>
              <a:t>();  </a:t>
            </a:r>
          </a:p>
          <a:p>
            <a:pPr>
              <a:spcBef>
                <a:spcPts val="0"/>
              </a:spcBef>
              <a:buNone/>
            </a:pPr>
            <a:r>
              <a:rPr lang="en-US" sz="2000" dirty="0" err="1" smtClean="0"/>
              <a:t>ResultSetMetaData</a:t>
            </a:r>
            <a:r>
              <a:rPr lang="en-US" sz="2000" dirty="0" smtClean="0"/>
              <a:t> </a:t>
            </a:r>
            <a:r>
              <a:rPr lang="en-US" sz="2000" dirty="0" err="1" smtClean="0"/>
              <a:t>rsmd</a:t>
            </a:r>
            <a:r>
              <a:rPr lang="en-US" sz="2000" dirty="0" smtClean="0"/>
              <a:t>=</a:t>
            </a:r>
            <a:r>
              <a:rPr lang="en-US" sz="2000" dirty="0" err="1" smtClean="0"/>
              <a:t>rs.getMetaData</a:t>
            </a:r>
            <a:r>
              <a:rPr lang="en-US" sz="2000" dirty="0" smtClean="0"/>
              <a:t>();  </a:t>
            </a:r>
          </a:p>
          <a:p>
            <a:pPr>
              <a:spcBef>
                <a:spcPts val="0"/>
              </a:spcBef>
              <a:buNone/>
            </a:pPr>
            <a:r>
              <a:rPr lang="en-US" sz="2000" dirty="0" smtClean="0"/>
              <a:t>  </a:t>
            </a:r>
          </a:p>
          <a:p>
            <a:pPr>
              <a:spcBef>
                <a:spcPts val="0"/>
              </a:spcBef>
              <a:buNone/>
            </a:pPr>
            <a:r>
              <a:rPr lang="en-US" sz="2000" dirty="0" err="1" smtClean="0"/>
              <a:t>System.out.println</a:t>
            </a:r>
            <a:r>
              <a:rPr lang="en-US" sz="2000" dirty="0" smtClean="0"/>
              <a:t>("Total columns: "+</a:t>
            </a:r>
            <a:r>
              <a:rPr lang="en-US" sz="2000" dirty="0" err="1" smtClean="0"/>
              <a:t>rsmd.getColumnCount</a:t>
            </a:r>
            <a:r>
              <a:rPr lang="en-US" sz="2000" dirty="0" smtClean="0"/>
              <a:t>());  </a:t>
            </a:r>
          </a:p>
          <a:p>
            <a:pPr>
              <a:spcBef>
                <a:spcPts val="0"/>
              </a:spcBef>
              <a:buNone/>
            </a:pPr>
            <a:r>
              <a:rPr lang="en-US" sz="2000" dirty="0" err="1" smtClean="0"/>
              <a:t>System.out.println</a:t>
            </a:r>
            <a:r>
              <a:rPr lang="en-US" sz="2000" dirty="0" smtClean="0"/>
              <a:t>("Column Name of 1st column: "+</a:t>
            </a:r>
            <a:r>
              <a:rPr lang="en-US" sz="2000" dirty="0" err="1" smtClean="0"/>
              <a:t>rsmd.getColumnName</a:t>
            </a:r>
            <a:r>
              <a:rPr lang="en-US" sz="2000" dirty="0" smtClean="0"/>
              <a:t>(1));  </a:t>
            </a:r>
          </a:p>
          <a:p>
            <a:pPr>
              <a:spcBef>
                <a:spcPts val="0"/>
              </a:spcBef>
              <a:buNone/>
            </a:pPr>
            <a:r>
              <a:rPr lang="en-US" sz="2000" dirty="0" err="1" smtClean="0"/>
              <a:t>System.out.println</a:t>
            </a:r>
            <a:r>
              <a:rPr lang="en-US" sz="2000" dirty="0" smtClean="0"/>
              <a:t>("Column Type Name of 1st column: "+</a:t>
            </a:r>
            <a:r>
              <a:rPr lang="en-US" sz="2000" dirty="0" err="1" smtClean="0"/>
              <a:t>rsmd.getColumnTypeName</a:t>
            </a:r>
            <a:r>
              <a:rPr lang="en-US" sz="2000" dirty="0" smtClean="0"/>
              <a:t>(1));  </a:t>
            </a:r>
          </a:p>
          <a:p>
            <a:pPr>
              <a:spcBef>
                <a:spcPts val="0"/>
              </a:spcBef>
              <a:buNone/>
            </a:pPr>
            <a:r>
              <a:rPr lang="en-US" sz="2000" dirty="0" smtClean="0"/>
              <a:t>  </a:t>
            </a:r>
          </a:p>
          <a:p>
            <a:pPr>
              <a:spcBef>
                <a:spcPts val="0"/>
              </a:spcBef>
              <a:buNone/>
            </a:pPr>
            <a:r>
              <a:rPr lang="en-US" sz="2000" dirty="0" err="1" smtClean="0"/>
              <a:t>con.close</a:t>
            </a:r>
            <a:r>
              <a:rPr lang="en-US" sz="2000" dirty="0" smtClean="0"/>
              <a:t>();  </a:t>
            </a:r>
          </a:p>
          <a:p>
            <a:pPr>
              <a:spcBef>
                <a:spcPts val="0"/>
              </a:spcBef>
              <a:buNone/>
            </a:pPr>
            <a:r>
              <a:rPr lang="en-US" sz="2000" dirty="0" smtClean="0"/>
              <a:t>}</a:t>
            </a:r>
            <a:r>
              <a:rPr lang="en-US" sz="2000" b="1" dirty="0" smtClean="0"/>
              <a:t>catch</a:t>
            </a:r>
            <a:r>
              <a:rPr lang="en-US" sz="2000" dirty="0" smtClean="0"/>
              <a:t>(Exception e){ </a:t>
            </a:r>
            <a:r>
              <a:rPr lang="en-US" sz="2000" dirty="0" err="1" smtClean="0"/>
              <a:t>System.out.println</a:t>
            </a:r>
            <a:r>
              <a:rPr lang="en-US" sz="2000" dirty="0" smtClean="0"/>
              <a:t>(e);}  </a:t>
            </a:r>
          </a:p>
          <a:p>
            <a:pPr>
              <a:spcBef>
                <a:spcPts val="0"/>
              </a:spcBef>
              <a:buNone/>
            </a:pPr>
            <a:r>
              <a:rPr lang="en-US" sz="2000" dirty="0" smtClean="0"/>
              <a:t>}  </a:t>
            </a:r>
          </a:p>
          <a:p>
            <a:pPr>
              <a:spcBef>
                <a:spcPts val="0"/>
              </a:spcBef>
              <a:buNone/>
            </a:pPr>
            <a:r>
              <a:rPr lang="en-US" sz="2000" dirty="0" smtClean="0"/>
              <a:t>}  </a:t>
            </a:r>
          </a:p>
          <a:p>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ref</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165</a:t>
            </a:fld>
            <a:endParaRPr lang="en-US" altLang="en-US"/>
          </a:p>
        </p:txBody>
      </p:sp>
      <p:sp>
        <p:nvSpPr>
          <p:cNvPr id="3" name="Content Placeholder 2"/>
          <p:cNvSpPr>
            <a:spLocks noGrp="1"/>
          </p:cNvSpPr>
          <p:nvPr>
            <p:ph sz="quarter" idx="1"/>
          </p:nvPr>
        </p:nvSpPr>
        <p:spPr/>
        <p:txBody>
          <a:bodyPr/>
          <a:lstStyle/>
          <a:p>
            <a:r>
              <a:rPr lang="en-US" dirty="0" smtClean="0">
                <a:hlinkClick r:id="rId2"/>
              </a:rPr>
              <a:t>https://www.javatpoint.com/DatabaseMetaData-interface</a:t>
            </a:r>
            <a:endParaRPr lang="en-US" dirty="0" smtClean="0"/>
          </a:p>
          <a:p>
            <a:r>
              <a:rPr lang="en-US" dirty="0" smtClean="0">
                <a:hlinkClick r:id="rId3"/>
              </a:rPr>
              <a:t>https://www.javatpoint.com/storing-image-in-oracle-database</a:t>
            </a:r>
            <a:endParaRPr lang="en-US" dirty="0" smtClean="0"/>
          </a:p>
          <a:p>
            <a:r>
              <a:rPr lang="en-US" dirty="0" smtClean="0">
                <a:hlinkClick r:id="rId3"/>
              </a:rPr>
              <a:t>https://www.javatpoint.com/storing-image-in-oracle-database</a:t>
            </a:r>
            <a:endParaRPr lang="en-US" dirty="0" smtClean="0"/>
          </a:p>
          <a:p>
            <a:r>
              <a:rPr lang="en-US" dirty="0" smtClean="0">
                <a:hlinkClick r:id="rId4"/>
              </a:rPr>
              <a:t>https://www.javatpoint.com/storing-file-in-oracle-database</a:t>
            </a:r>
            <a:endParaRPr lang="en-US" dirty="0" smtClean="0"/>
          </a:p>
          <a:p>
            <a:r>
              <a:rPr lang="en-US" dirty="0" smtClean="0">
                <a:hlinkClick r:id="rId5"/>
              </a:rPr>
              <a:t>https://www.javatpoint.com/retrieving-file-from-oracle-database</a:t>
            </a:r>
            <a:endParaRPr lang="en-US" dirty="0" smtClean="0"/>
          </a:p>
          <a:p>
            <a:r>
              <a:rPr lang="en-US" dirty="0" smtClean="0">
                <a:hlinkClick r:id="rId6"/>
              </a:rPr>
              <a:t>https://www.javatpoint.com/CallableStatement-interface</a:t>
            </a:r>
            <a:endParaRPr lang="en-US" dirty="0" smtClean="0"/>
          </a:p>
          <a:p>
            <a:r>
              <a:rPr lang="en-US" dirty="0" smtClean="0">
                <a:hlinkClick r:id="rId7"/>
              </a:rPr>
              <a:t>https://www.javatpoint.com/transaction-management-in-jdbc</a:t>
            </a:r>
            <a:endParaRPr lang="en-US" dirty="0" smtClean="0"/>
          </a:p>
          <a:p>
            <a:r>
              <a:rPr lang="en-US" dirty="0" smtClean="0">
                <a:hlinkClick r:id="rId8"/>
              </a:rPr>
              <a:t>https://www.javatpoint.com/batch-processing-in-jdbc</a:t>
            </a:r>
            <a:endParaRPr lang="en-US" dirty="0" smtClean="0"/>
          </a:p>
          <a:p>
            <a:r>
              <a:rPr lang="en-US" dirty="0" smtClean="0">
                <a:hlinkClick r:id="rId9"/>
              </a:rPr>
              <a:t>https://www.javatpoint.com/jdbc-rowset</a:t>
            </a:r>
            <a:endParaRPr lang="en-US" dirty="0" smtClean="0"/>
          </a:p>
          <a:p>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166</a:t>
            </a:fld>
            <a:endParaRPr lang="en-US" altLang="en-US"/>
          </a:p>
        </p:txBody>
      </p:sp>
      <p:sp>
        <p:nvSpPr>
          <p:cNvPr id="3" name="Content Placeholder 2"/>
          <p:cNvSpPr>
            <a:spLocks noGrp="1"/>
          </p:cNvSpPr>
          <p:nvPr>
            <p:ph sz="quarter" idx="1"/>
          </p:nvPr>
        </p:nvSpPr>
        <p:spPr>
          <a:xfrm>
            <a:off x="838200" y="1285860"/>
            <a:ext cx="10515600" cy="4891103"/>
          </a:xfrm>
        </p:spPr>
        <p:txBody>
          <a:bodyPr/>
          <a:lstStyle/>
          <a:p>
            <a:r>
              <a:rPr lang="en-GB" sz="2000" dirty="0" smtClean="0"/>
              <a:t> To connect java application with the Oracle database ojdbc14.jar file is required to be loaded.</a:t>
            </a:r>
          </a:p>
          <a:p>
            <a:r>
              <a:rPr lang="en-GB" sz="2000" dirty="0" smtClean="0">
                <a:hlinkClick r:id="rId2"/>
              </a:rPr>
              <a:t>download the jar file ojdbc14.jar</a:t>
            </a:r>
            <a:endParaRPr lang="en-GB" sz="2000" dirty="0" smtClean="0"/>
          </a:p>
          <a:p>
            <a:r>
              <a:rPr lang="en-GB" sz="2000" dirty="0" smtClean="0"/>
              <a:t>Two ways to load the jar file:</a:t>
            </a:r>
          </a:p>
          <a:p>
            <a:r>
              <a:rPr lang="en-GB" sz="2000" dirty="0" smtClean="0"/>
              <a:t>paste the ojdbc14.jar file in </a:t>
            </a:r>
            <a:r>
              <a:rPr lang="en-GB" sz="2000" dirty="0" err="1" smtClean="0"/>
              <a:t>jre</a:t>
            </a:r>
            <a:r>
              <a:rPr lang="en-GB" sz="2000" dirty="0" smtClean="0"/>
              <a:t>/lib/ext folder</a:t>
            </a:r>
          </a:p>
          <a:p>
            <a:r>
              <a:rPr lang="en-GB" sz="2000" dirty="0" smtClean="0"/>
              <a:t>set </a:t>
            </a:r>
            <a:r>
              <a:rPr lang="en-GB" sz="2000" dirty="0" err="1" smtClean="0"/>
              <a:t>classpath</a:t>
            </a:r>
            <a:endParaRPr lang="en-GB" sz="2000" dirty="0" smtClean="0"/>
          </a:p>
          <a:p>
            <a:r>
              <a:rPr lang="en-GB" sz="2000" dirty="0" smtClean="0"/>
              <a:t>1) paste the ojdbc14.jar file in JRE/lib/ext folder:</a:t>
            </a:r>
          </a:p>
          <a:p>
            <a:r>
              <a:rPr lang="en-GB" sz="2000" dirty="0" smtClean="0"/>
              <a:t>Firstly, search the ojdbc14.jar file then go to JRE/lib/ext folder and paste the jar file here.2) set </a:t>
            </a:r>
            <a:r>
              <a:rPr lang="en-GB" sz="2000" dirty="0" err="1" smtClean="0"/>
              <a:t>classpath</a:t>
            </a:r>
            <a:r>
              <a:rPr lang="en-GB" sz="2000" dirty="0" smtClean="0"/>
              <a:t>:</a:t>
            </a:r>
          </a:p>
          <a:p>
            <a:r>
              <a:rPr lang="en-GB" sz="2000" dirty="0" smtClean="0"/>
              <a:t>There are two ways to set the </a:t>
            </a:r>
            <a:r>
              <a:rPr lang="en-GB" sz="2000" dirty="0" err="1" smtClean="0"/>
              <a:t>classpath:temporary</a:t>
            </a:r>
            <a:endParaRPr lang="en-GB" sz="2000" dirty="0" smtClean="0"/>
          </a:p>
          <a:p>
            <a:r>
              <a:rPr lang="en-GB" sz="2000" dirty="0" smtClean="0"/>
              <a:t>permanent</a:t>
            </a:r>
          </a:p>
          <a:p>
            <a:r>
              <a:rPr lang="en-GB" sz="2000" dirty="0" smtClean="0"/>
              <a:t>How to set the temporary </a:t>
            </a:r>
            <a:r>
              <a:rPr lang="en-GB" sz="2000" dirty="0" err="1" smtClean="0"/>
              <a:t>classpath</a:t>
            </a:r>
            <a:r>
              <a:rPr lang="en-GB" sz="2000" dirty="0" smtClean="0"/>
              <a:t>:</a:t>
            </a:r>
          </a:p>
          <a:p>
            <a:r>
              <a:rPr lang="en-GB" sz="2000" dirty="0" smtClean="0"/>
              <a:t>Firstly, search the ojdbc14.jar file then open command prompt and write:</a:t>
            </a:r>
          </a:p>
          <a:p>
            <a:r>
              <a:rPr lang="en-GB" sz="2000" dirty="0" smtClean="0"/>
              <a:t>C:&gt;set </a:t>
            </a:r>
            <a:r>
              <a:rPr lang="en-GB" sz="2000" dirty="0" err="1" smtClean="0"/>
              <a:t>classpath</a:t>
            </a:r>
            <a:r>
              <a:rPr lang="en-GB" sz="2000" dirty="0" smtClean="0"/>
              <a:t>=c:\folder\ojdbc14.jar;.;  </a:t>
            </a:r>
          </a:p>
          <a:p>
            <a:r>
              <a:rPr lang="en-GB" sz="2000" dirty="0" smtClean="0"/>
              <a:t>How to set the permanent </a:t>
            </a:r>
            <a:r>
              <a:rPr lang="en-GB" sz="2000" dirty="0" err="1" smtClean="0"/>
              <a:t>classpath</a:t>
            </a:r>
            <a:r>
              <a:rPr lang="en-GB" sz="2000" dirty="0" smtClean="0"/>
              <a:t>:</a:t>
            </a:r>
          </a:p>
          <a:p>
            <a:r>
              <a:rPr lang="en-GB" sz="2000" dirty="0" smtClean="0"/>
              <a:t>Go to environment variable then click on new tab. In variable name write </a:t>
            </a:r>
            <a:r>
              <a:rPr lang="en-GB" sz="2000" b="1" dirty="0" err="1" smtClean="0"/>
              <a:t>classpath</a:t>
            </a:r>
            <a:r>
              <a:rPr lang="en-GB" sz="2000" dirty="0" smtClean="0"/>
              <a:t> and in variable value paste the path to ojdbc14.jar by appending ojdbc14.jar;.; as C:\oraclexe\app\oracle\product\10.2.0\server\jdbc\lib\ojdbc14.jar;.;</a:t>
            </a:r>
          </a:p>
          <a:p>
            <a:pPr>
              <a:buNone/>
            </a:pPr>
            <a:endParaRPr lang="en-GB" dirty="0" smtClean="0"/>
          </a:p>
          <a:p>
            <a:pPr>
              <a:buNone/>
            </a:pP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r>
            <a:br>
              <a:rPr lang="en-GB" dirty="0" smtClean="0"/>
            </a:br>
            <a:r>
              <a:rPr lang="en-GB" dirty="0" smtClean="0"/>
              <a:t>Java Database Connectivity with </a:t>
            </a:r>
            <a:r>
              <a:rPr lang="en-GB" dirty="0" err="1" smtClean="0"/>
              <a:t>MySQL</a:t>
            </a: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167</a:t>
            </a:fld>
            <a:endParaRPr lang="en-US" altLang="en-US"/>
          </a:p>
        </p:txBody>
      </p:sp>
      <p:sp>
        <p:nvSpPr>
          <p:cNvPr id="6" name="Content Placeholder 5"/>
          <p:cNvSpPr>
            <a:spLocks noGrp="1"/>
          </p:cNvSpPr>
          <p:nvPr>
            <p:ph sz="quarter" idx="1"/>
          </p:nvPr>
        </p:nvSpPr>
        <p:spPr>
          <a:xfrm>
            <a:off x="838200" y="1214422"/>
            <a:ext cx="10515600" cy="4962541"/>
          </a:xfrm>
        </p:spPr>
        <p:txBody>
          <a:bodyPr/>
          <a:lstStyle/>
          <a:p>
            <a:pPr marL="514350" indent="-514350">
              <a:buFont typeface="+mj-lt"/>
              <a:buAutoNum type="arabicPeriod"/>
            </a:pPr>
            <a:r>
              <a:rPr lang="en-GB" b="1" dirty="0" smtClean="0"/>
              <a:t>Driver class: </a:t>
            </a:r>
            <a:r>
              <a:rPr lang="en-GB" dirty="0" smtClean="0"/>
              <a:t>The driver class for the </a:t>
            </a:r>
            <a:r>
              <a:rPr lang="en-GB" dirty="0" err="1" smtClean="0"/>
              <a:t>mysql</a:t>
            </a:r>
            <a:r>
              <a:rPr lang="en-GB" dirty="0" smtClean="0"/>
              <a:t> database is </a:t>
            </a:r>
            <a:r>
              <a:rPr lang="en-GB" b="1" dirty="0" err="1" smtClean="0"/>
              <a:t>com.mysql.jdbc.Driver</a:t>
            </a:r>
            <a:r>
              <a:rPr lang="en-GB" dirty="0" smtClean="0"/>
              <a:t>.</a:t>
            </a:r>
          </a:p>
          <a:p>
            <a:pPr marL="514350" indent="-514350">
              <a:buFont typeface="+mj-lt"/>
              <a:buAutoNum type="arabicPeriod"/>
            </a:pPr>
            <a:r>
              <a:rPr lang="en-GB" b="1" dirty="0" smtClean="0"/>
              <a:t>Connection URL: </a:t>
            </a:r>
            <a:r>
              <a:rPr lang="en-GB" dirty="0" smtClean="0"/>
              <a:t>The connection URL for the </a:t>
            </a:r>
            <a:r>
              <a:rPr lang="en-GB" dirty="0" err="1" smtClean="0"/>
              <a:t>mysql</a:t>
            </a:r>
            <a:r>
              <a:rPr lang="en-GB" dirty="0" smtClean="0"/>
              <a:t> database is </a:t>
            </a:r>
            <a:r>
              <a:rPr lang="en-GB" b="1" dirty="0" err="1" smtClean="0"/>
              <a:t>jdbc:mysql</a:t>
            </a:r>
            <a:r>
              <a:rPr lang="en-GB" b="1" dirty="0" smtClean="0"/>
              <a:t>://localhost:3306/</a:t>
            </a:r>
            <a:r>
              <a:rPr lang="en-GB" b="1" dirty="0" err="1" smtClean="0"/>
              <a:t>sonoo</a:t>
            </a:r>
            <a:r>
              <a:rPr lang="en-GB" dirty="0" smtClean="0"/>
              <a:t> where </a:t>
            </a:r>
            <a:r>
              <a:rPr lang="en-GB" dirty="0" err="1" smtClean="0"/>
              <a:t>jdbc</a:t>
            </a:r>
            <a:r>
              <a:rPr lang="en-GB" dirty="0" smtClean="0"/>
              <a:t> is the API, </a:t>
            </a:r>
            <a:r>
              <a:rPr lang="en-GB" dirty="0" err="1" smtClean="0"/>
              <a:t>mysql</a:t>
            </a:r>
            <a:r>
              <a:rPr lang="en-GB" dirty="0" smtClean="0"/>
              <a:t> is the database, </a:t>
            </a:r>
            <a:r>
              <a:rPr lang="en-GB" dirty="0" err="1" smtClean="0"/>
              <a:t>localhost</a:t>
            </a:r>
            <a:r>
              <a:rPr lang="en-GB" dirty="0" smtClean="0"/>
              <a:t> is the server name on which </a:t>
            </a:r>
            <a:r>
              <a:rPr lang="en-GB" dirty="0" err="1" smtClean="0"/>
              <a:t>mysql</a:t>
            </a:r>
            <a:r>
              <a:rPr lang="en-GB" dirty="0" smtClean="0"/>
              <a:t> is running, we may also use IP address, 3306 is the port number and </a:t>
            </a:r>
            <a:r>
              <a:rPr lang="en-GB" dirty="0" err="1" smtClean="0"/>
              <a:t>sonoo</a:t>
            </a:r>
            <a:r>
              <a:rPr lang="en-GB" dirty="0" smtClean="0"/>
              <a:t> is the database name. We may use any database, in such case, we need to replace the </a:t>
            </a:r>
            <a:r>
              <a:rPr lang="en-GB" dirty="0" err="1" smtClean="0"/>
              <a:t>sonoo</a:t>
            </a:r>
            <a:r>
              <a:rPr lang="en-GB" dirty="0" smtClean="0"/>
              <a:t> with our database name.</a:t>
            </a:r>
          </a:p>
          <a:p>
            <a:pPr marL="514350" indent="-514350">
              <a:buFont typeface="+mj-lt"/>
              <a:buAutoNum type="arabicPeriod"/>
            </a:pPr>
            <a:r>
              <a:rPr lang="en-GB" b="1" dirty="0" smtClean="0"/>
              <a:t>Username: </a:t>
            </a:r>
            <a:r>
              <a:rPr lang="en-GB" dirty="0" smtClean="0"/>
              <a:t>The default username for the </a:t>
            </a:r>
            <a:r>
              <a:rPr lang="en-GB" dirty="0" err="1" smtClean="0"/>
              <a:t>mysql</a:t>
            </a:r>
            <a:r>
              <a:rPr lang="en-GB" dirty="0" smtClean="0"/>
              <a:t> database is </a:t>
            </a:r>
            <a:r>
              <a:rPr lang="en-GB" b="1" dirty="0" smtClean="0"/>
              <a:t>root</a:t>
            </a:r>
            <a:r>
              <a:rPr lang="en-GB" dirty="0" smtClean="0"/>
              <a:t>.</a:t>
            </a:r>
          </a:p>
          <a:p>
            <a:pPr marL="514350" indent="-514350">
              <a:buFont typeface="+mj-lt"/>
              <a:buAutoNum type="arabicPeriod"/>
            </a:pPr>
            <a:r>
              <a:rPr lang="en-GB" b="1" dirty="0" smtClean="0"/>
              <a:t>Password: </a:t>
            </a:r>
            <a:r>
              <a:rPr lang="en-GB" dirty="0" smtClean="0"/>
              <a:t>It is the password given by the user at the time of installing the </a:t>
            </a:r>
            <a:r>
              <a:rPr lang="en-GB" dirty="0" err="1" smtClean="0"/>
              <a:t>mysql</a:t>
            </a:r>
            <a:r>
              <a:rPr lang="en-GB" dirty="0" smtClean="0"/>
              <a:t> database. In this example, we are going to use root as the password.</a:t>
            </a:r>
          </a:p>
          <a:p>
            <a:endParaRPr lang="en-US" dirty="0"/>
          </a:p>
        </p:txBody>
      </p:sp>
      <p:sp>
        <p:nvSpPr>
          <p:cNvPr id="5" name="Title 1"/>
          <p:cNvSpPr txBox="1">
            <a:spLocks/>
          </p:cNvSpPr>
          <p:nvPr/>
        </p:nvSpPr>
        <p:spPr bwMode="auto">
          <a:xfrm>
            <a:off x="809588" y="357166"/>
            <a:ext cx="10515600" cy="77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GB" sz="44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MySQL</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168</a:t>
            </a:fld>
            <a:endParaRPr lang="en-US" altLang="en-US"/>
          </a:p>
        </p:txBody>
      </p:sp>
      <p:sp>
        <p:nvSpPr>
          <p:cNvPr id="3" name="Content Placeholder 2"/>
          <p:cNvSpPr>
            <a:spLocks noGrp="1"/>
          </p:cNvSpPr>
          <p:nvPr>
            <p:ph sz="quarter" idx="1"/>
          </p:nvPr>
        </p:nvSpPr>
        <p:spPr/>
        <p:txBody>
          <a:bodyPr/>
          <a:lstStyle/>
          <a:p>
            <a:r>
              <a:rPr lang="en-GB" dirty="0" smtClean="0"/>
              <a:t>Let's first create a table in the </a:t>
            </a:r>
            <a:r>
              <a:rPr lang="en-GB" dirty="0" err="1" smtClean="0"/>
              <a:t>mysql</a:t>
            </a:r>
            <a:r>
              <a:rPr lang="en-GB" dirty="0" smtClean="0"/>
              <a:t> database, but before creating table, we need to create database first.</a:t>
            </a:r>
          </a:p>
          <a:p>
            <a:r>
              <a:rPr lang="en-GB" dirty="0" smtClean="0"/>
              <a:t>create database </a:t>
            </a:r>
            <a:r>
              <a:rPr lang="en-GB" dirty="0" err="1" smtClean="0"/>
              <a:t>empdata</a:t>
            </a:r>
            <a:r>
              <a:rPr lang="en-GB" dirty="0" smtClean="0"/>
              <a:t>;  </a:t>
            </a:r>
          </a:p>
          <a:p>
            <a:r>
              <a:rPr lang="en-GB" dirty="0" smtClean="0"/>
              <a:t>use </a:t>
            </a:r>
            <a:r>
              <a:rPr lang="en-GB" dirty="0" err="1" smtClean="0"/>
              <a:t>empdata</a:t>
            </a:r>
            <a:r>
              <a:rPr lang="en-GB" dirty="0" smtClean="0"/>
              <a:t>;  </a:t>
            </a:r>
          </a:p>
          <a:p>
            <a:r>
              <a:rPr lang="en-GB" dirty="0" smtClean="0"/>
              <a:t>create table </a:t>
            </a:r>
            <a:r>
              <a:rPr lang="en-GB" dirty="0" err="1" smtClean="0"/>
              <a:t>emp</a:t>
            </a:r>
            <a:r>
              <a:rPr lang="en-GB" dirty="0" smtClean="0"/>
              <a:t>(id </a:t>
            </a:r>
            <a:r>
              <a:rPr lang="en-GB" b="1" dirty="0" err="1" smtClean="0"/>
              <a:t>int</a:t>
            </a:r>
            <a:r>
              <a:rPr lang="en-GB" dirty="0" smtClean="0"/>
              <a:t>(10),name </a:t>
            </a:r>
            <a:r>
              <a:rPr lang="en-GB" dirty="0" err="1" smtClean="0"/>
              <a:t>varchar</a:t>
            </a:r>
            <a:r>
              <a:rPr lang="en-GB" dirty="0" smtClean="0"/>
              <a:t>(40),age </a:t>
            </a:r>
            <a:r>
              <a:rPr lang="en-GB" b="1" dirty="0" err="1" smtClean="0"/>
              <a:t>int</a:t>
            </a:r>
            <a:r>
              <a:rPr lang="en-GB" dirty="0" smtClean="0"/>
              <a:t>(3));  </a:t>
            </a:r>
          </a:p>
          <a:p>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br>
              <a:rPr lang="en-GB" dirty="0" smtClean="0"/>
            </a:br>
            <a:r>
              <a:rPr lang="en-GB" dirty="0" smtClean="0"/>
              <a:t>Example to Connect Java Application with </a:t>
            </a:r>
            <a:r>
              <a:rPr lang="en-GB" dirty="0" err="1" smtClean="0"/>
              <a:t>mysql</a:t>
            </a:r>
            <a:r>
              <a:rPr lang="en-GB" dirty="0" smtClean="0"/>
              <a:t> database</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169</a:t>
            </a:fld>
            <a:endParaRPr lang="en-US" altLang="en-US"/>
          </a:p>
        </p:txBody>
      </p:sp>
      <p:sp>
        <p:nvSpPr>
          <p:cNvPr id="3" name="Content Placeholder 2"/>
          <p:cNvSpPr>
            <a:spLocks noGrp="1"/>
          </p:cNvSpPr>
          <p:nvPr>
            <p:ph sz="quarter" idx="1"/>
          </p:nvPr>
        </p:nvSpPr>
        <p:spPr/>
        <p:txBody>
          <a:bodyPr/>
          <a:lstStyle/>
          <a:p>
            <a:pPr>
              <a:spcBef>
                <a:spcPts val="0"/>
              </a:spcBef>
            </a:pPr>
            <a:r>
              <a:rPr lang="en-GB" sz="1800" dirty="0" smtClean="0"/>
              <a:t>In this example, </a:t>
            </a:r>
            <a:r>
              <a:rPr lang="en-GB" sz="1800" dirty="0" err="1" smtClean="0"/>
              <a:t>sonoo</a:t>
            </a:r>
            <a:r>
              <a:rPr lang="en-GB" sz="1800" dirty="0" smtClean="0"/>
              <a:t> is the database name, root is the username and password both.</a:t>
            </a:r>
          </a:p>
          <a:p>
            <a:pPr>
              <a:spcBef>
                <a:spcPts val="0"/>
              </a:spcBef>
              <a:buNone/>
            </a:pPr>
            <a:r>
              <a:rPr lang="en-US" sz="1800" b="1" dirty="0" smtClean="0"/>
              <a:t>import</a:t>
            </a:r>
            <a:r>
              <a:rPr lang="en-US" sz="1800" dirty="0" smtClean="0"/>
              <a:t> java.sql.*;  </a:t>
            </a:r>
          </a:p>
          <a:p>
            <a:pPr>
              <a:spcBef>
                <a:spcPts val="0"/>
              </a:spcBef>
              <a:buNone/>
            </a:pPr>
            <a:r>
              <a:rPr lang="en-US" sz="1800" b="1" dirty="0" smtClean="0"/>
              <a:t>class</a:t>
            </a:r>
            <a:r>
              <a:rPr lang="en-US" sz="1800" dirty="0" smtClean="0"/>
              <a:t> </a:t>
            </a:r>
            <a:r>
              <a:rPr lang="en-US" sz="1800" dirty="0" err="1" smtClean="0"/>
              <a:t>MysqlCon</a:t>
            </a:r>
            <a:r>
              <a:rPr lang="en-US" sz="1800" dirty="0" smtClean="0"/>
              <a:t>{  </a:t>
            </a:r>
          </a:p>
          <a:p>
            <a:pPr>
              <a:spcBef>
                <a:spcPts val="0"/>
              </a:spcBef>
              <a:buNone/>
            </a:pP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a:t>
            </a:r>
          </a:p>
          <a:p>
            <a:pPr>
              <a:spcBef>
                <a:spcPts val="0"/>
              </a:spcBef>
              <a:buNone/>
            </a:pPr>
            <a:r>
              <a:rPr lang="en-US" sz="1800" b="1" dirty="0" smtClean="0"/>
              <a:t>try</a:t>
            </a:r>
            <a:r>
              <a:rPr lang="en-US" sz="1800" dirty="0" smtClean="0"/>
              <a:t>{  </a:t>
            </a:r>
          </a:p>
          <a:p>
            <a:pPr>
              <a:spcBef>
                <a:spcPts val="0"/>
              </a:spcBef>
              <a:buNone/>
            </a:pPr>
            <a:r>
              <a:rPr lang="en-US" sz="1800" dirty="0" err="1" smtClean="0"/>
              <a:t>Class.forName</a:t>
            </a:r>
            <a:r>
              <a:rPr lang="en-US" sz="1800" dirty="0" smtClean="0"/>
              <a:t>("</a:t>
            </a:r>
            <a:r>
              <a:rPr lang="en-US" sz="1800" dirty="0" err="1" smtClean="0"/>
              <a:t>com.mysql.jdbc.Driver</a:t>
            </a:r>
            <a:r>
              <a:rPr lang="en-US" sz="1800" dirty="0" smtClean="0"/>
              <a:t>");  </a:t>
            </a:r>
          </a:p>
          <a:p>
            <a:pPr>
              <a:spcBef>
                <a:spcPts val="0"/>
              </a:spcBef>
              <a:buNone/>
            </a:pPr>
            <a:r>
              <a:rPr lang="en-US" sz="1800" dirty="0" smtClean="0"/>
              <a:t>Connection con=</a:t>
            </a:r>
            <a:r>
              <a:rPr lang="en-US" sz="1800" dirty="0" err="1" smtClean="0"/>
              <a:t>DriverManager.getConnection</a:t>
            </a:r>
            <a:r>
              <a:rPr lang="en-US" sz="1800" dirty="0" smtClean="0"/>
              <a:t>(  </a:t>
            </a:r>
          </a:p>
          <a:p>
            <a:pPr>
              <a:spcBef>
                <a:spcPts val="0"/>
              </a:spcBef>
              <a:buNone/>
            </a:pPr>
            <a:r>
              <a:rPr lang="en-US" sz="1800" dirty="0" smtClean="0"/>
              <a:t>"</a:t>
            </a:r>
            <a:r>
              <a:rPr lang="en-US" sz="1800" dirty="0" err="1" smtClean="0"/>
              <a:t>jdbc:mysql</a:t>
            </a:r>
            <a:r>
              <a:rPr lang="en-US" sz="1800" dirty="0" smtClean="0"/>
              <a:t>://localhost:3306/</a:t>
            </a:r>
            <a:r>
              <a:rPr lang="en-US" sz="1800" dirty="0" err="1" smtClean="0"/>
              <a:t>sonoo","root","root</a:t>
            </a:r>
            <a:r>
              <a:rPr lang="en-US" sz="1800" dirty="0" smtClean="0"/>
              <a:t>");  </a:t>
            </a:r>
          </a:p>
          <a:p>
            <a:pPr>
              <a:spcBef>
                <a:spcPts val="0"/>
              </a:spcBef>
              <a:buNone/>
            </a:pPr>
            <a:r>
              <a:rPr lang="en-US" sz="1800" dirty="0" smtClean="0"/>
              <a:t>//here </a:t>
            </a:r>
            <a:r>
              <a:rPr lang="en-US" sz="1800" dirty="0" err="1" smtClean="0"/>
              <a:t>sonoo</a:t>
            </a:r>
            <a:r>
              <a:rPr lang="en-US" sz="1800" dirty="0" smtClean="0"/>
              <a:t> is database name, root is username and password  </a:t>
            </a:r>
          </a:p>
          <a:p>
            <a:pPr>
              <a:spcBef>
                <a:spcPts val="0"/>
              </a:spcBef>
              <a:buNone/>
            </a:pPr>
            <a:r>
              <a:rPr lang="en-US" sz="1800" dirty="0" smtClean="0"/>
              <a:t>Statement stmt=</a:t>
            </a:r>
            <a:r>
              <a:rPr lang="en-US" sz="1800" dirty="0" err="1" smtClean="0"/>
              <a:t>con.createStatement</a:t>
            </a:r>
            <a:r>
              <a:rPr lang="en-US" sz="1800" dirty="0" smtClean="0"/>
              <a:t>();  </a:t>
            </a:r>
          </a:p>
          <a:p>
            <a:pPr>
              <a:spcBef>
                <a:spcPts val="0"/>
              </a:spcBef>
              <a:buNone/>
            </a:pPr>
            <a:r>
              <a:rPr lang="en-US" sz="1800" dirty="0" err="1" smtClean="0"/>
              <a:t>ResultSet</a:t>
            </a:r>
            <a:r>
              <a:rPr lang="en-US" sz="1800" dirty="0" smtClean="0"/>
              <a:t> </a:t>
            </a:r>
            <a:r>
              <a:rPr lang="en-US" sz="1800" dirty="0" err="1" smtClean="0"/>
              <a:t>rs</a:t>
            </a:r>
            <a:r>
              <a:rPr lang="en-US" sz="1800" dirty="0" smtClean="0"/>
              <a:t>=</a:t>
            </a:r>
            <a:r>
              <a:rPr lang="en-US" sz="1800" dirty="0" err="1" smtClean="0"/>
              <a:t>stmt.executeQuery</a:t>
            </a:r>
            <a:r>
              <a:rPr lang="en-US" sz="1800" dirty="0" smtClean="0"/>
              <a:t>("select * from </a:t>
            </a:r>
            <a:r>
              <a:rPr lang="en-US" sz="1800" dirty="0" err="1" smtClean="0"/>
              <a:t>emp</a:t>
            </a:r>
            <a:r>
              <a:rPr lang="en-US" sz="1800" dirty="0" smtClean="0"/>
              <a:t>");  </a:t>
            </a:r>
          </a:p>
          <a:p>
            <a:pPr>
              <a:spcBef>
                <a:spcPts val="0"/>
              </a:spcBef>
              <a:buNone/>
            </a:pPr>
            <a:r>
              <a:rPr lang="en-US" sz="1800" b="1" dirty="0" smtClean="0"/>
              <a:t>while</a:t>
            </a:r>
            <a:r>
              <a:rPr lang="en-US" sz="1800" dirty="0" smtClean="0"/>
              <a:t>(</a:t>
            </a:r>
            <a:r>
              <a:rPr lang="en-US" sz="1800" dirty="0" err="1" smtClean="0"/>
              <a:t>rs.next</a:t>
            </a:r>
            <a:r>
              <a:rPr lang="en-US" sz="1800" dirty="0" smtClean="0"/>
              <a:t>())  </a:t>
            </a:r>
          </a:p>
          <a:p>
            <a:pPr>
              <a:spcBef>
                <a:spcPts val="0"/>
              </a:spcBef>
              <a:buNone/>
            </a:pPr>
            <a:r>
              <a:rPr lang="en-US" sz="1800" dirty="0" err="1" smtClean="0"/>
              <a:t>System.out.println</a:t>
            </a:r>
            <a:r>
              <a:rPr lang="en-US" sz="1800" dirty="0" smtClean="0"/>
              <a:t>(</a:t>
            </a:r>
            <a:r>
              <a:rPr lang="en-US" sz="1800" dirty="0" err="1" smtClean="0"/>
              <a:t>rs.getInt</a:t>
            </a:r>
            <a:r>
              <a:rPr lang="en-US" sz="1800" dirty="0" smtClean="0"/>
              <a:t>(1)+"  "+</a:t>
            </a:r>
            <a:r>
              <a:rPr lang="en-US" sz="1800" dirty="0" err="1" smtClean="0"/>
              <a:t>rs.getString</a:t>
            </a:r>
            <a:r>
              <a:rPr lang="en-US" sz="1800" dirty="0" smtClean="0"/>
              <a:t>(2)+"  "+</a:t>
            </a:r>
            <a:r>
              <a:rPr lang="en-US" sz="1800" dirty="0" err="1" smtClean="0"/>
              <a:t>rs.getString</a:t>
            </a:r>
            <a:r>
              <a:rPr lang="en-US" sz="1800" dirty="0" smtClean="0"/>
              <a:t>(3));  </a:t>
            </a:r>
          </a:p>
          <a:p>
            <a:pPr>
              <a:spcBef>
                <a:spcPts val="0"/>
              </a:spcBef>
              <a:buNone/>
            </a:pPr>
            <a:r>
              <a:rPr lang="en-US" sz="1800" dirty="0" err="1" smtClean="0"/>
              <a:t>con.close</a:t>
            </a:r>
            <a:r>
              <a:rPr lang="en-US" sz="1800" dirty="0" smtClean="0"/>
              <a:t>();  </a:t>
            </a:r>
          </a:p>
          <a:p>
            <a:pPr>
              <a:spcBef>
                <a:spcPts val="0"/>
              </a:spcBef>
              <a:buNone/>
            </a:pPr>
            <a:r>
              <a:rPr lang="en-US" sz="1800" dirty="0" smtClean="0"/>
              <a:t>}</a:t>
            </a:r>
            <a:r>
              <a:rPr lang="en-US" sz="1800" b="1" dirty="0" smtClean="0"/>
              <a:t>catch</a:t>
            </a:r>
            <a:r>
              <a:rPr lang="en-US" sz="1800" dirty="0" smtClean="0"/>
              <a:t>(Exception e){ </a:t>
            </a:r>
            <a:r>
              <a:rPr lang="en-US" sz="1800" dirty="0" err="1" smtClean="0"/>
              <a:t>System.out.println</a:t>
            </a:r>
            <a:r>
              <a:rPr lang="en-US" sz="1800" dirty="0" smtClean="0"/>
              <a:t>(e);}  </a:t>
            </a:r>
          </a:p>
          <a:p>
            <a:pPr>
              <a:spcBef>
                <a:spcPts val="0"/>
              </a:spcBef>
              <a:buNone/>
            </a:pPr>
            <a:r>
              <a:rPr lang="en-US" sz="1800" dirty="0" smtClean="0"/>
              <a:t>}  </a:t>
            </a:r>
          </a:p>
          <a:p>
            <a:pPr>
              <a:spcBef>
                <a:spcPts val="0"/>
              </a:spcBef>
              <a:buNone/>
            </a:pPr>
            <a:r>
              <a:rPr lang="en-US" sz="1800" dirty="0" smtClean="0"/>
              <a:t>}  </a:t>
            </a:r>
          </a:p>
          <a:p>
            <a:pPr>
              <a:spcBef>
                <a:spcPts val="0"/>
              </a:spcBef>
              <a:buNone/>
            </a:pP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260648"/>
            <a:ext cx="10515600" cy="849297"/>
          </a:xfrm>
        </p:spPr>
        <p:txBody>
          <a:bodyPr>
            <a:normAutofit/>
          </a:bodyPr>
          <a:lstStyle/>
          <a:p>
            <a:r>
              <a:rPr lang="en-US" b="1" dirty="0" smtClean="0"/>
              <a:t>Lower Bounded Wildcards</a:t>
            </a: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sp>
        <p:nvSpPr>
          <p:cNvPr id="3" name="Content Placeholder 2"/>
          <p:cNvSpPr>
            <a:spLocks noGrp="1"/>
          </p:cNvSpPr>
          <p:nvPr>
            <p:ph sz="quarter" idx="1"/>
          </p:nvPr>
        </p:nvSpPr>
        <p:spPr>
          <a:xfrm>
            <a:off x="838200" y="1071546"/>
            <a:ext cx="10515600" cy="5105417"/>
          </a:xfrm>
        </p:spPr>
        <p:txBody>
          <a:bodyPr>
            <a:normAutofit fontScale="92500" lnSpcReduction="20000"/>
          </a:bodyPr>
          <a:lstStyle/>
          <a:p>
            <a:r>
              <a:rPr lang="en-GB" dirty="0" smtClean="0"/>
              <a:t>The purpose of lower bounded wildcards is to restrict the unknown type to be a specific type or a </a:t>
            </a:r>
            <a:r>
              <a:rPr lang="en-GB" dirty="0" err="1" smtClean="0"/>
              <a:t>supertype</a:t>
            </a:r>
            <a:r>
              <a:rPr lang="en-GB" dirty="0" smtClean="0"/>
              <a:t> of that type. It is used by declaring wildcard character ("?") followed by the super keyword, followed by its lower bound.</a:t>
            </a:r>
          </a:p>
          <a:p>
            <a:r>
              <a:rPr lang="en-GB" dirty="0" smtClean="0"/>
              <a:t>Syntax</a:t>
            </a:r>
          </a:p>
          <a:p>
            <a:r>
              <a:rPr lang="en-GB" dirty="0" smtClean="0"/>
              <a:t>List&lt;? </a:t>
            </a:r>
            <a:r>
              <a:rPr lang="en-GB" b="1" dirty="0" smtClean="0"/>
              <a:t>super</a:t>
            </a:r>
            <a:r>
              <a:rPr lang="en-GB" dirty="0" smtClean="0"/>
              <a:t> Integer&gt;  </a:t>
            </a:r>
          </a:p>
          <a:p>
            <a:r>
              <a:rPr lang="en-GB" dirty="0" smtClean="0"/>
              <a:t>Here,</a:t>
            </a:r>
          </a:p>
          <a:p>
            <a:r>
              <a:rPr lang="en-GB" b="1" dirty="0" smtClean="0"/>
              <a:t>?</a:t>
            </a:r>
            <a:r>
              <a:rPr lang="en-GB" dirty="0" smtClean="0"/>
              <a:t> is a wildcard character.</a:t>
            </a:r>
          </a:p>
          <a:p>
            <a:r>
              <a:rPr lang="en-GB" b="1" dirty="0" smtClean="0"/>
              <a:t>super</a:t>
            </a:r>
            <a:r>
              <a:rPr lang="en-GB" dirty="0" smtClean="0"/>
              <a:t>, is a keyword.</a:t>
            </a:r>
          </a:p>
          <a:p>
            <a:r>
              <a:rPr lang="en-GB" b="1" dirty="0" smtClean="0"/>
              <a:t>Integer</a:t>
            </a:r>
            <a:r>
              <a:rPr lang="en-GB" dirty="0" smtClean="0"/>
              <a:t>, is a wrapper class.</a:t>
            </a:r>
          </a:p>
          <a:p>
            <a:r>
              <a:rPr lang="en-GB" dirty="0" smtClean="0"/>
              <a:t>Suppose, we want to write the method for the list of Integer and its </a:t>
            </a:r>
            <a:r>
              <a:rPr lang="en-GB" dirty="0" err="1" smtClean="0"/>
              <a:t>supertype</a:t>
            </a:r>
            <a:r>
              <a:rPr lang="en-GB" dirty="0" smtClean="0"/>
              <a:t> (like Number, Object). Using </a:t>
            </a:r>
            <a:r>
              <a:rPr lang="en-GB" b="1" dirty="0" smtClean="0"/>
              <a:t>List&lt;? super Integer&gt;</a:t>
            </a:r>
            <a:r>
              <a:rPr lang="en-GB" dirty="0" smtClean="0"/>
              <a:t> is suitable for a list of type Integer or any of its </a:t>
            </a:r>
            <a:r>
              <a:rPr lang="en-GB" dirty="0" err="1" smtClean="0"/>
              <a:t>superclasses</a:t>
            </a:r>
            <a:r>
              <a:rPr lang="en-GB" dirty="0" smtClean="0"/>
              <a:t> whereas </a:t>
            </a:r>
            <a:r>
              <a:rPr lang="en-GB" b="1" dirty="0" smtClean="0"/>
              <a:t>List&lt;Integer&gt;</a:t>
            </a:r>
            <a:r>
              <a:rPr lang="en-GB" dirty="0" smtClean="0"/>
              <a:t> works with the list of type Integer only. So, </a:t>
            </a:r>
            <a:r>
              <a:rPr lang="en-GB" b="1" dirty="0" smtClean="0"/>
              <a:t>List&lt;? super Integer&gt;</a:t>
            </a:r>
            <a:r>
              <a:rPr lang="en-GB" dirty="0" smtClean="0"/>
              <a:t> is less restrictive than </a:t>
            </a:r>
            <a:r>
              <a:rPr lang="en-GB" b="1" dirty="0" smtClean="0"/>
              <a:t>List&lt;Integer&gt;</a:t>
            </a:r>
            <a:r>
              <a:rPr lang="en-GB" dirty="0" smtClean="0"/>
              <a:t>.</a:t>
            </a:r>
          </a:p>
          <a:p>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170</a:t>
            </a:fld>
            <a:endParaRPr lang="en-US" altLang="en-US"/>
          </a:p>
        </p:txBody>
      </p:sp>
      <p:sp>
        <p:nvSpPr>
          <p:cNvPr id="3" name="Content Placeholder 2"/>
          <p:cNvSpPr>
            <a:spLocks noGrp="1"/>
          </p:cNvSpPr>
          <p:nvPr>
            <p:ph sz="quarter" idx="1"/>
          </p:nvPr>
        </p:nvSpPr>
        <p:spPr/>
        <p:txBody>
          <a:bodyPr/>
          <a:lstStyle/>
          <a:p>
            <a:r>
              <a:rPr lang="en-GB" dirty="0" smtClean="0"/>
              <a:t> o connect java application with the </a:t>
            </a:r>
            <a:r>
              <a:rPr lang="en-GB" dirty="0" err="1" smtClean="0"/>
              <a:t>mysql</a:t>
            </a:r>
            <a:r>
              <a:rPr lang="en-GB" dirty="0" smtClean="0"/>
              <a:t> database, </a:t>
            </a:r>
            <a:r>
              <a:rPr lang="en-GB" b="1" dirty="0" smtClean="0"/>
              <a:t>mysqlconnector.jar</a:t>
            </a:r>
            <a:r>
              <a:rPr lang="en-GB" dirty="0" smtClean="0"/>
              <a:t> file is required to be loaded.</a:t>
            </a:r>
          </a:p>
          <a:p>
            <a:r>
              <a:rPr lang="en-GB" dirty="0" smtClean="0">
                <a:hlinkClick r:id="rId2"/>
              </a:rPr>
              <a:t>download the jar file mysql-connector.jar</a:t>
            </a:r>
            <a:endParaRPr lang="en-GB" dirty="0" smtClean="0"/>
          </a:p>
          <a:p>
            <a:r>
              <a:rPr lang="en-GB" dirty="0" smtClean="0"/>
              <a:t>Two ways to load the jar file:</a:t>
            </a:r>
          </a:p>
          <a:p>
            <a:r>
              <a:rPr lang="en-GB" dirty="0" smtClean="0"/>
              <a:t>Paste the mysqlconnector.jar file in </a:t>
            </a:r>
            <a:r>
              <a:rPr lang="en-GB" dirty="0" err="1" smtClean="0"/>
              <a:t>jre</a:t>
            </a:r>
            <a:r>
              <a:rPr lang="en-GB" dirty="0" smtClean="0"/>
              <a:t>/lib/ext folder</a:t>
            </a:r>
          </a:p>
          <a:p>
            <a:r>
              <a:rPr lang="en-GB" dirty="0" smtClean="0"/>
              <a:t>Set </a:t>
            </a:r>
            <a:r>
              <a:rPr lang="en-GB" dirty="0" err="1" smtClean="0"/>
              <a:t>classpath</a:t>
            </a:r>
            <a:endParaRPr lang="en-GB" dirty="0" smtClean="0"/>
          </a:p>
          <a:p>
            <a:r>
              <a:rPr lang="en-GB" dirty="0" smtClean="0"/>
              <a:t>1) Paste the mysqlconnector.jar file in JRE/lib/ext folder:</a:t>
            </a:r>
          </a:p>
          <a:p>
            <a:r>
              <a:rPr lang="en-GB" dirty="0" smtClean="0"/>
              <a:t>Download the mysqlconnector.jar file. Go to </a:t>
            </a:r>
            <a:r>
              <a:rPr lang="en-GB" dirty="0" err="1" smtClean="0"/>
              <a:t>jre</a:t>
            </a:r>
            <a:r>
              <a:rPr lang="en-GB" dirty="0" smtClean="0"/>
              <a:t>/lib/ext folder and paste the jar file here.2) Set </a:t>
            </a:r>
            <a:r>
              <a:rPr lang="en-GB" dirty="0" err="1" smtClean="0"/>
              <a:t>classpath</a:t>
            </a:r>
            <a:r>
              <a:rPr lang="en-GB" dirty="0" smtClean="0"/>
              <a:t>:</a:t>
            </a:r>
          </a:p>
          <a:p>
            <a:r>
              <a:rPr lang="en-GB" dirty="0" smtClean="0"/>
              <a:t>There are two ways to set the </a:t>
            </a:r>
            <a:r>
              <a:rPr lang="en-GB" dirty="0" err="1" smtClean="0"/>
              <a:t>classpath:temporary</a:t>
            </a:r>
            <a:endParaRPr lang="en-GB" dirty="0" smtClean="0"/>
          </a:p>
          <a:p>
            <a:r>
              <a:rPr lang="en-GB" dirty="0" smtClean="0"/>
              <a:t>permanent</a:t>
            </a:r>
          </a:p>
          <a:p>
            <a:r>
              <a:rPr lang="en-GB" dirty="0" smtClean="0"/>
              <a:t>How to set the temporary </a:t>
            </a:r>
            <a:r>
              <a:rPr lang="en-GB" dirty="0" err="1" smtClean="0"/>
              <a:t>classpath</a:t>
            </a:r>
            <a:endParaRPr lang="en-GB" dirty="0" smtClean="0"/>
          </a:p>
          <a:p>
            <a:r>
              <a:rPr lang="en-GB" dirty="0" smtClean="0"/>
              <a:t>open command prompt and write:</a:t>
            </a:r>
          </a:p>
          <a:p>
            <a:r>
              <a:rPr lang="en-GB" dirty="0" smtClean="0"/>
              <a:t>C:&gt;set </a:t>
            </a:r>
            <a:r>
              <a:rPr lang="en-GB" dirty="0" err="1" smtClean="0"/>
              <a:t>classpath</a:t>
            </a:r>
            <a:r>
              <a:rPr lang="en-GB" dirty="0" smtClean="0"/>
              <a:t>=c:\folder\mysql-connector-java-5.0.8-bin.jar;.;  </a:t>
            </a:r>
          </a:p>
          <a:p>
            <a:r>
              <a:rPr lang="en-GB" dirty="0" smtClean="0"/>
              <a:t>How to set the permanent </a:t>
            </a:r>
            <a:r>
              <a:rPr lang="en-GB" dirty="0" err="1" smtClean="0"/>
              <a:t>classpath</a:t>
            </a:r>
            <a:endParaRPr lang="en-GB" dirty="0" smtClean="0"/>
          </a:p>
          <a:p>
            <a:r>
              <a:rPr lang="en-GB" dirty="0" smtClean="0"/>
              <a:t>Go to environment variable then click on new tab. In variable name write </a:t>
            </a:r>
            <a:r>
              <a:rPr lang="en-GB" b="1" dirty="0" err="1" smtClean="0"/>
              <a:t>classpath</a:t>
            </a:r>
            <a:r>
              <a:rPr lang="en-GB" dirty="0" smtClean="0"/>
              <a:t> and in variable value paste the path to the mysqlconnector.jar file by appending mysqlconnector.jar;.; as C:\folder\mysql-connector-java-5.0.8-bin.jar;.;</a:t>
            </a:r>
          </a:p>
          <a:p>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Connectivity with Access without DSN</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171</a:t>
            </a:fld>
            <a:endParaRPr lang="en-US" altLang="en-US"/>
          </a:p>
        </p:txBody>
      </p:sp>
      <p:sp>
        <p:nvSpPr>
          <p:cNvPr id="3" name="Content Placeholder 2"/>
          <p:cNvSpPr>
            <a:spLocks noGrp="1"/>
          </p:cNvSpPr>
          <p:nvPr>
            <p:ph sz="quarter" idx="1"/>
          </p:nvPr>
        </p:nvSpPr>
        <p:spPr>
          <a:xfrm>
            <a:off x="838200" y="1214422"/>
            <a:ext cx="10515600" cy="4962541"/>
          </a:xfrm>
        </p:spPr>
        <p:txBody>
          <a:bodyPr/>
          <a:lstStyle/>
          <a:p>
            <a:r>
              <a:rPr lang="en-GB" dirty="0" smtClean="0"/>
              <a:t>There are two ways to connect java application with the access database.</a:t>
            </a:r>
          </a:p>
          <a:p>
            <a:pPr marL="514350" indent="-514350">
              <a:buFont typeface="+mj-lt"/>
              <a:buAutoNum type="arabicPeriod"/>
            </a:pPr>
            <a:r>
              <a:rPr lang="en-GB" dirty="0" smtClean="0"/>
              <a:t>Without DSN (Data Source Name)</a:t>
            </a:r>
          </a:p>
          <a:p>
            <a:pPr marL="514350" indent="-514350">
              <a:buFont typeface="+mj-lt"/>
              <a:buAutoNum type="arabicPeriod"/>
            </a:pPr>
            <a:r>
              <a:rPr lang="en-GB" dirty="0" smtClean="0"/>
              <a:t>With DSN</a:t>
            </a:r>
          </a:p>
          <a:p>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Example to Connect Java Application with access without DSN</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172</a:t>
            </a:fld>
            <a:endParaRPr lang="en-US" altLang="en-US"/>
          </a:p>
        </p:txBody>
      </p:sp>
      <p:sp>
        <p:nvSpPr>
          <p:cNvPr id="3" name="Content Placeholder 2"/>
          <p:cNvSpPr>
            <a:spLocks noGrp="1"/>
          </p:cNvSpPr>
          <p:nvPr>
            <p:ph sz="quarter" idx="1"/>
          </p:nvPr>
        </p:nvSpPr>
        <p:spPr>
          <a:xfrm>
            <a:off x="838200" y="1428736"/>
            <a:ext cx="10515600" cy="4748227"/>
          </a:xfrm>
        </p:spPr>
        <p:txBody>
          <a:bodyPr/>
          <a:lstStyle/>
          <a:p>
            <a:pPr>
              <a:spcBef>
                <a:spcPts val="0"/>
              </a:spcBef>
              <a:buNone/>
            </a:pPr>
            <a:r>
              <a:rPr lang="en-GB" sz="2000" dirty="0" smtClean="0"/>
              <a:t> </a:t>
            </a:r>
            <a:r>
              <a:rPr lang="en-GB" sz="2000" dirty="0" err="1" smtClean="0"/>
              <a:t>i</a:t>
            </a:r>
            <a:r>
              <a:rPr lang="en-US" sz="2000" b="1" dirty="0" err="1" smtClean="0"/>
              <a:t>mport</a:t>
            </a:r>
            <a:r>
              <a:rPr lang="en-US" sz="2000" dirty="0" smtClean="0"/>
              <a:t> java.sql.*;  </a:t>
            </a:r>
          </a:p>
          <a:p>
            <a:pPr>
              <a:spcBef>
                <a:spcPts val="0"/>
              </a:spcBef>
              <a:buNone/>
            </a:pPr>
            <a:r>
              <a:rPr lang="en-US" sz="2000" b="1" dirty="0" smtClean="0"/>
              <a:t>class</a:t>
            </a:r>
            <a:r>
              <a:rPr lang="en-US" sz="2000" dirty="0" smtClean="0"/>
              <a:t> Test{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a:t>
            </a: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String database="student.mdb";//Here database exists in the current directory  </a:t>
            </a:r>
          </a:p>
          <a:p>
            <a:pPr>
              <a:spcBef>
                <a:spcPts val="0"/>
              </a:spcBef>
              <a:buNone/>
            </a:pPr>
            <a:r>
              <a:rPr lang="en-US" sz="2000" dirty="0" smtClean="0"/>
              <a:t>  </a:t>
            </a:r>
          </a:p>
          <a:p>
            <a:pPr>
              <a:spcBef>
                <a:spcPts val="0"/>
              </a:spcBef>
              <a:buNone/>
            </a:pPr>
            <a:r>
              <a:rPr lang="en-US" sz="2000" dirty="0" smtClean="0"/>
              <a:t>   String </a:t>
            </a:r>
            <a:r>
              <a:rPr lang="en-US" sz="2000" dirty="0" err="1" smtClean="0"/>
              <a:t>url</a:t>
            </a:r>
            <a:r>
              <a:rPr lang="en-US" sz="2000" dirty="0" smtClean="0"/>
              <a:t>="</a:t>
            </a:r>
            <a:r>
              <a:rPr lang="en-US" sz="2000" dirty="0" err="1" smtClean="0"/>
              <a:t>jdbc:odbc:Driver</a:t>
            </a:r>
            <a:r>
              <a:rPr lang="en-US" sz="2000" dirty="0" smtClean="0"/>
              <a:t>={Microsoft Access Driver (*.mdb)};  </a:t>
            </a:r>
          </a:p>
          <a:p>
            <a:pPr>
              <a:spcBef>
                <a:spcPts val="0"/>
              </a:spcBef>
              <a:buNone/>
            </a:pPr>
            <a:r>
              <a:rPr lang="en-US" sz="2000" dirty="0" smtClean="0"/>
              <a:t>                    DBQ=" + database + ";</a:t>
            </a:r>
            <a:r>
              <a:rPr lang="en-US" sz="2000" dirty="0" err="1" smtClean="0"/>
              <a:t>DriverID</a:t>
            </a:r>
            <a:r>
              <a:rPr lang="en-US" sz="2000" dirty="0" smtClean="0"/>
              <a:t>=22;READONLY=</a:t>
            </a:r>
            <a:r>
              <a:rPr lang="en-US" sz="2000" b="1" dirty="0" smtClean="0"/>
              <a:t>true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Class.forName</a:t>
            </a:r>
            <a:r>
              <a:rPr lang="en-US" sz="2000" dirty="0" smtClean="0"/>
              <a:t>("</a:t>
            </a:r>
            <a:r>
              <a:rPr lang="en-US" sz="2000" dirty="0" err="1" smtClean="0"/>
              <a:t>sun.jdbc.odbc.JdbcOdbcDriver</a:t>
            </a:r>
            <a:r>
              <a:rPr lang="en-US" sz="2000" dirty="0" smtClean="0"/>
              <a:t>");  </a:t>
            </a:r>
          </a:p>
          <a:p>
            <a:pPr>
              <a:spcBef>
                <a:spcPts val="0"/>
              </a:spcBef>
              <a:buNone/>
            </a:pPr>
            <a:r>
              <a:rPr lang="en-US" sz="2000" dirty="0" smtClean="0"/>
              <a:t>   Connection c=</a:t>
            </a:r>
            <a:r>
              <a:rPr lang="en-US" sz="2000" dirty="0" err="1" smtClean="0"/>
              <a:t>DriverManager.getConnection</a:t>
            </a:r>
            <a:r>
              <a:rPr lang="en-US" sz="2000" dirty="0" smtClean="0"/>
              <a:t>(</a:t>
            </a:r>
            <a:r>
              <a:rPr lang="en-US" sz="2000" dirty="0" err="1" smtClean="0"/>
              <a:t>url</a:t>
            </a:r>
            <a:r>
              <a:rPr lang="en-US" sz="2000" dirty="0" smtClean="0"/>
              <a:t>);  </a:t>
            </a:r>
          </a:p>
          <a:p>
            <a:pPr>
              <a:spcBef>
                <a:spcPts val="0"/>
              </a:spcBef>
              <a:buNone/>
            </a:pPr>
            <a:r>
              <a:rPr lang="en-US" sz="2000" dirty="0" smtClean="0"/>
              <a:t>   Statement </a:t>
            </a:r>
            <a:r>
              <a:rPr lang="en-US" sz="2000" dirty="0" err="1" smtClean="0"/>
              <a:t>st</a:t>
            </a:r>
            <a:r>
              <a:rPr lang="en-US" sz="2000" dirty="0" smtClean="0"/>
              <a:t>=</a:t>
            </a:r>
            <a:r>
              <a:rPr lang="en-US" sz="2000" dirty="0" err="1" smtClean="0"/>
              <a:t>c.createStatement</a:t>
            </a:r>
            <a:r>
              <a:rPr lang="en-US" sz="2000" dirty="0" smtClean="0"/>
              <a:t>();  </a:t>
            </a:r>
          </a:p>
          <a:p>
            <a:pPr>
              <a:spcBef>
                <a:spcPts val="0"/>
              </a:spcBef>
              <a:buNone/>
            </a:pPr>
            <a:r>
              <a:rPr lang="en-US" sz="2000" dirty="0" smtClean="0"/>
              <a:t>   </a:t>
            </a:r>
            <a:r>
              <a:rPr lang="en-US" sz="2000" dirty="0" err="1" smtClean="0"/>
              <a:t>ResultSet</a:t>
            </a:r>
            <a:r>
              <a:rPr lang="en-US" sz="2000" dirty="0" smtClean="0"/>
              <a:t> </a:t>
            </a:r>
            <a:r>
              <a:rPr lang="en-US" sz="2000" dirty="0" err="1" smtClean="0"/>
              <a:t>rs</a:t>
            </a:r>
            <a:r>
              <a:rPr lang="en-US" sz="2000" dirty="0" smtClean="0"/>
              <a:t>=</a:t>
            </a:r>
            <a:r>
              <a:rPr lang="en-US" sz="2000" dirty="0" err="1" smtClean="0"/>
              <a:t>st.executeQuery</a:t>
            </a:r>
            <a:r>
              <a:rPr lang="en-US" sz="2000" dirty="0" smtClean="0"/>
              <a:t>("select * from login");  </a:t>
            </a:r>
          </a:p>
          <a:p>
            <a:pPr>
              <a:spcBef>
                <a:spcPts val="0"/>
              </a:spcBef>
              <a:buNone/>
            </a:pP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rs.next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rs.getString</a:t>
            </a:r>
            <a:r>
              <a:rPr lang="en-US" sz="2000" dirty="0" smtClean="0"/>
              <a:t>(1));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a:t>
            </a:r>
            <a:r>
              <a:rPr lang="en-US" sz="2000" b="1" dirty="0" smtClean="0"/>
              <a:t>catch</a:t>
            </a:r>
            <a:r>
              <a:rPr lang="en-US" sz="2000" dirty="0" smtClean="0"/>
              <a:t>(Exception </a:t>
            </a:r>
            <a:r>
              <a:rPr lang="en-US" sz="2000" dirty="0" err="1" smtClean="0"/>
              <a:t>ee</a:t>
            </a:r>
            <a:r>
              <a:rPr lang="en-US" sz="2000" dirty="0" smtClean="0"/>
              <a:t>){</a:t>
            </a:r>
            <a:r>
              <a:rPr lang="en-US" sz="2000" dirty="0" err="1" smtClean="0"/>
              <a:t>System.out.println</a:t>
            </a:r>
            <a:r>
              <a:rPr lang="en-US" sz="2000" dirty="0" smtClean="0"/>
              <a:t>(</a:t>
            </a:r>
            <a:r>
              <a:rPr lang="en-US" sz="2000" dirty="0" err="1" smtClean="0"/>
              <a:t>ee</a:t>
            </a: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to Connect Java Application with access with DSN</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173</a:t>
            </a:fld>
            <a:endParaRPr lang="en-US" altLang="en-US"/>
          </a:p>
        </p:txBody>
      </p:sp>
      <p:sp>
        <p:nvSpPr>
          <p:cNvPr id="3" name="Content Placeholder 2"/>
          <p:cNvSpPr>
            <a:spLocks noGrp="1"/>
          </p:cNvSpPr>
          <p:nvPr>
            <p:ph sz="quarter" idx="1"/>
          </p:nvPr>
        </p:nvSpPr>
        <p:spPr/>
        <p:txBody>
          <a:bodyPr/>
          <a:lstStyle/>
          <a:p>
            <a:pPr>
              <a:spcBef>
                <a:spcPts val="0"/>
              </a:spcBef>
              <a:buNone/>
            </a:pPr>
            <a:r>
              <a:rPr lang="en-US" sz="2000" b="1" dirty="0" smtClean="0"/>
              <a:t>import</a:t>
            </a:r>
            <a:r>
              <a:rPr lang="en-US" sz="2000" dirty="0" smtClean="0"/>
              <a:t> java.sql.*;  </a:t>
            </a:r>
          </a:p>
          <a:p>
            <a:pPr>
              <a:spcBef>
                <a:spcPts val="0"/>
              </a:spcBef>
              <a:buNone/>
            </a:pPr>
            <a:r>
              <a:rPr lang="en-US" sz="2000" b="1" dirty="0" smtClean="0"/>
              <a:t>class</a:t>
            </a:r>
            <a:r>
              <a:rPr lang="en-US" sz="2000" dirty="0" smtClean="0"/>
              <a:t> Test{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a:t>
            </a: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String </a:t>
            </a:r>
            <a:r>
              <a:rPr lang="en-US" sz="2000" dirty="0" err="1" smtClean="0"/>
              <a:t>url</a:t>
            </a:r>
            <a:r>
              <a:rPr lang="en-US" sz="2000" dirty="0" smtClean="0"/>
              <a:t>="</a:t>
            </a:r>
            <a:r>
              <a:rPr lang="en-US" sz="2000" dirty="0" err="1" smtClean="0"/>
              <a:t>jdbc:odbc:mydsn</a:t>
            </a:r>
            <a:r>
              <a:rPr lang="en-US" sz="2000" dirty="0" smtClean="0"/>
              <a:t>";  </a:t>
            </a:r>
          </a:p>
          <a:p>
            <a:pPr>
              <a:spcBef>
                <a:spcPts val="0"/>
              </a:spcBef>
              <a:buNone/>
            </a:pPr>
            <a:r>
              <a:rPr lang="en-US" sz="2000" dirty="0" smtClean="0"/>
              <a:t>   </a:t>
            </a:r>
            <a:r>
              <a:rPr lang="en-US" sz="2000" dirty="0" err="1" smtClean="0"/>
              <a:t>Class.forName</a:t>
            </a:r>
            <a:r>
              <a:rPr lang="en-US" sz="2000" dirty="0" smtClean="0"/>
              <a:t>("</a:t>
            </a:r>
            <a:r>
              <a:rPr lang="en-US" sz="2000" dirty="0" err="1" smtClean="0"/>
              <a:t>sun.jdbc.odbc.JdbcOdbcDriver</a:t>
            </a:r>
            <a:r>
              <a:rPr lang="en-US" sz="2000" dirty="0" smtClean="0"/>
              <a:t>");  </a:t>
            </a:r>
          </a:p>
          <a:p>
            <a:pPr>
              <a:spcBef>
                <a:spcPts val="0"/>
              </a:spcBef>
              <a:buNone/>
            </a:pPr>
            <a:r>
              <a:rPr lang="en-US" sz="2000" dirty="0" smtClean="0"/>
              <a:t>   Connection c=</a:t>
            </a:r>
            <a:r>
              <a:rPr lang="en-US" sz="2000" dirty="0" err="1" smtClean="0"/>
              <a:t>DriverManager.getConnection</a:t>
            </a:r>
            <a:r>
              <a:rPr lang="en-US" sz="2000" dirty="0" smtClean="0"/>
              <a:t>(</a:t>
            </a:r>
            <a:r>
              <a:rPr lang="en-US" sz="2000" dirty="0" err="1" smtClean="0"/>
              <a:t>url</a:t>
            </a:r>
            <a:r>
              <a:rPr lang="en-US" sz="2000" dirty="0" smtClean="0"/>
              <a:t>);  </a:t>
            </a:r>
          </a:p>
          <a:p>
            <a:pPr>
              <a:spcBef>
                <a:spcPts val="0"/>
              </a:spcBef>
              <a:buNone/>
            </a:pPr>
            <a:r>
              <a:rPr lang="en-US" sz="2000" dirty="0" smtClean="0"/>
              <a:t>   Statement </a:t>
            </a:r>
            <a:r>
              <a:rPr lang="en-US" sz="2000" dirty="0" err="1" smtClean="0"/>
              <a:t>st</a:t>
            </a:r>
            <a:r>
              <a:rPr lang="en-US" sz="2000" dirty="0" smtClean="0"/>
              <a:t>=</a:t>
            </a:r>
            <a:r>
              <a:rPr lang="en-US" sz="2000" dirty="0" err="1" smtClean="0"/>
              <a:t>c.createStatement</a:t>
            </a:r>
            <a:r>
              <a:rPr lang="en-US" sz="2000" dirty="0" smtClean="0"/>
              <a:t>();  </a:t>
            </a:r>
          </a:p>
          <a:p>
            <a:pPr>
              <a:spcBef>
                <a:spcPts val="0"/>
              </a:spcBef>
              <a:buNone/>
            </a:pPr>
            <a:r>
              <a:rPr lang="en-US" sz="2000" dirty="0" smtClean="0"/>
              <a:t>   </a:t>
            </a:r>
            <a:r>
              <a:rPr lang="en-US" sz="2000" dirty="0" err="1" smtClean="0"/>
              <a:t>ResultSet</a:t>
            </a:r>
            <a:r>
              <a:rPr lang="en-US" sz="2000" dirty="0" smtClean="0"/>
              <a:t> </a:t>
            </a:r>
            <a:r>
              <a:rPr lang="en-US" sz="2000" dirty="0" err="1" smtClean="0"/>
              <a:t>rs</a:t>
            </a:r>
            <a:r>
              <a:rPr lang="en-US" sz="2000" dirty="0" smtClean="0"/>
              <a:t>=</a:t>
            </a:r>
            <a:r>
              <a:rPr lang="en-US" sz="2000" dirty="0" err="1" smtClean="0"/>
              <a:t>st.executeQuery</a:t>
            </a:r>
            <a:r>
              <a:rPr lang="en-US" sz="2000" dirty="0" smtClean="0"/>
              <a:t>("select * from login");  </a:t>
            </a:r>
          </a:p>
          <a:p>
            <a:pPr>
              <a:spcBef>
                <a:spcPts val="0"/>
              </a:spcBef>
              <a:buNone/>
            </a:pP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rs.next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rs.getString</a:t>
            </a:r>
            <a:r>
              <a:rPr lang="en-US" sz="2000" dirty="0" smtClean="0"/>
              <a:t>(1));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a:t>
            </a:r>
            <a:r>
              <a:rPr lang="en-US" sz="2000" b="1" dirty="0" smtClean="0"/>
              <a:t>catch</a:t>
            </a:r>
            <a:r>
              <a:rPr lang="en-US" sz="2000" dirty="0" smtClean="0"/>
              <a:t>(Exception </a:t>
            </a:r>
            <a:r>
              <a:rPr lang="en-US" sz="2000" dirty="0" err="1" smtClean="0"/>
              <a:t>ee</a:t>
            </a:r>
            <a:r>
              <a:rPr lang="en-US" sz="2000" dirty="0" smtClean="0"/>
              <a:t>){</a:t>
            </a:r>
            <a:r>
              <a:rPr lang="en-US" sz="2000" dirty="0" err="1" smtClean="0"/>
              <a:t>System.out.println</a:t>
            </a:r>
            <a:r>
              <a:rPr lang="en-US" sz="2000" dirty="0" smtClean="0"/>
              <a:t>(</a:t>
            </a:r>
            <a:r>
              <a:rPr lang="en-US" sz="2000" dirty="0" err="1" smtClean="0"/>
              <a:t>ee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normAutofit fontScale="90000"/>
          </a:bodyPr>
          <a:lstStyle/>
          <a:p>
            <a:r>
              <a:rPr lang="en-US" b="1" dirty="0" smtClean="0"/>
              <a:t>Example</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sp>
        <p:nvSpPr>
          <p:cNvPr id="3" name="Content Placeholder 2"/>
          <p:cNvSpPr>
            <a:spLocks noGrp="1"/>
          </p:cNvSpPr>
          <p:nvPr>
            <p:ph sz="quarter" idx="1"/>
          </p:nvPr>
        </p:nvSpPr>
        <p:spPr>
          <a:xfrm>
            <a:off x="838200" y="857232"/>
            <a:ext cx="10515600" cy="5319731"/>
          </a:xfrm>
        </p:spPr>
        <p:txBody>
          <a:bodyPr>
            <a:normAutofit lnSpcReduction="10000"/>
          </a:bodyPr>
          <a:lstStyle/>
          <a:p>
            <a:pPr>
              <a:spcBef>
                <a:spcPts val="0"/>
              </a:spcBef>
              <a:buNone/>
            </a:pPr>
            <a:r>
              <a:rPr lang="en-US" sz="2000" b="1" dirty="0" smtClean="0"/>
              <a:t>import</a:t>
            </a:r>
            <a:r>
              <a:rPr lang="en-US" sz="2000" dirty="0" smtClean="0"/>
              <a:t> </a:t>
            </a:r>
            <a:r>
              <a:rPr lang="en-US" sz="2000" dirty="0" err="1" smtClean="0"/>
              <a:t>java.util.Arrays</a:t>
            </a:r>
            <a:r>
              <a:rPr lang="en-US" sz="2000" dirty="0" smtClean="0"/>
              <a:t>;  </a:t>
            </a:r>
          </a:p>
          <a:p>
            <a:pPr>
              <a:spcBef>
                <a:spcPts val="0"/>
              </a:spcBef>
              <a:buNone/>
            </a:pPr>
            <a:r>
              <a:rPr lang="en-US" sz="2000" b="1" dirty="0" smtClean="0"/>
              <a:t>import</a:t>
            </a:r>
            <a:r>
              <a:rPr lang="en-US" sz="2000" dirty="0" smtClean="0"/>
              <a:t> </a:t>
            </a:r>
            <a:r>
              <a:rPr lang="en-US" sz="2000" dirty="0" err="1" smtClean="0"/>
              <a:t>java.util.List</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LowerBoundWildcard</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a:t>
            </a:r>
            <a:r>
              <a:rPr lang="en-US" sz="2000" dirty="0" err="1" smtClean="0"/>
              <a:t>addNumbers</a:t>
            </a:r>
            <a:r>
              <a:rPr lang="en-US" sz="2000" dirty="0" smtClean="0"/>
              <a:t>(List&lt;? </a:t>
            </a:r>
            <a:r>
              <a:rPr lang="en-US" sz="2000" b="1" dirty="0" smtClean="0"/>
              <a:t>super</a:t>
            </a:r>
            <a:r>
              <a:rPr lang="en-US" sz="2000" dirty="0" smtClean="0"/>
              <a:t> Integer&gt; list) {  </a:t>
            </a:r>
          </a:p>
          <a:p>
            <a:pPr>
              <a:spcBef>
                <a:spcPts val="0"/>
              </a:spcBef>
              <a:buNone/>
            </a:pPr>
            <a:r>
              <a:rPr lang="en-US" sz="2000" dirty="0" smtClean="0"/>
              <a:t>          </a:t>
            </a:r>
            <a:r>
              <a:rPr lang="en-US" sz="2000" b="1" dirty="0" smtClean="0"/>
              <a:t>for</a:t>
            </a:r>
            <a:r>
              <a:rPr lang="en-US" sz="2000" dirty="0" smtClean="0"/>
              <a:t>(Object n:list)   {  </a:t>
            </a:r>
          </a:p>
          <a:p>
            <a:pPr>
              <a:spcBef>
                <a:spcPts val="0"/>
              </a:spcBef>
              <a:buNone/>
            </a:pPr>
            <a:r>
              <a:rPr lang="en-US" sz="2000" dirty="0" smtClean="0"/>
              <a:t>              </a:t>
            </a:r>
            <a:r>
              <a:rPr lang="en-US" sz="2000" dirty="0" err="1" smtClean="0"/>
              <a:t>System.out.println</a:t>
            </a:r>
            <a:r>
              <a:rPr lang="en-US" sz="2000" dirty="0" smtClean="0"/>
              <a:t>(n);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List&lt;Integer&gt; l1=</a:t>
            </a:r>
            <a:r>
              <a:rPr lang="en-US" sz="2000" dirty="0" err="1" smtClean="0"/>
              <a:t>Arrays.asList</a:t>
            </a:r>
            <a:r>
              <a:rPr lang="en-US" sz="2000" dirty="0" smtClean="0"/>
              <a:t>(1,2,3);  </a:t>
            </a:r>
          </a:p>
          <a:p>
            <a:pPr>
              <a:spcBef>
                <a:spcPts val="0"/>
              </a:spcBef>
              <a:buNone/>
            </a:pPr>
            <a:r>
              <a:rPr lang="en-US" sz="2000" dirty="0" smtClean="0"/>
              <a:t>      </a:t>
            </a:r>
            <a:r>
              <a:rPr lang="en-US" sz="2000" dirty="0" err="1" smtClean="0"/>
              <a:t>System.out.println</a:t>
            </a:r>
            <a:r>
              <a:rPr lang="en-US" sz="2000" dirty="0" smtClean="0"/>
              <a:t>("displaying the Integer values");  </a:t>
            </a:r>
          </a:p>
          <a:p>
            <a:pPr>
              <a:spcBef>
                <a:spcPts val="0"/>
              </a:spcBef>
              <a:buNone/>
            </a:pPr>
            <a:r>
              <a:rPr lang="en-US" sz="2000" dirty="0" smtClean="0"/>
              <a:t>     </a:t>
            </a:r>
            <a:r>
              <a:rPr lang="en-US" sz="2000" dirty="0" err="1" smtClean="0"/>
              <a:t>addNumbers</a:t>
            </a:r>
            <a:r>
              <a:rPr lang="en-US" sz="2000" dirty="0" smtClean="0"/>
              <a:t>(l1);  </a:t>
            </a:r>
          </a:p>
          <a:p>
            <a:pPr>
              <a:spcBef>
                <a:spcPts val="0"/>
              </a:spcBef>
              <a:buNone/>
            </a:pPr>
            <a:r>
              <a:rPr lang="en-US" sz="2000" dirty="0" smtClean="0"/>
              <a:t>      List&lt;Number&gt; l2=</a:t>
            </a:r>
            <a:r>
              <a:rPr lang="en-US" sz="2000" dirty="0" err="1" smtClean="0"/>
              <a:t>Arrays.asList</a:t>
            </a:r>
            <a:r>
              <a:rPr lang="en-US" sz="2000" dirty="0" smtClean="0"/>
              <a:t>(1.0,2.0,3.0);  </a:t>
            </a:r>
          </a:p>
          <a:p>
            <a:pPr>
              <a:spcBef>
                <a:spcPts val="0"/>
              </a:spcBef>
              <a:buNone/>
            </a:pPr>
            <a:r>
              <a:rPr lang="en-US" sz="2000" dirty="0" smtClean="0"/>
              <a:t>      </a:t>
            </a:r>
            <a:r>
              <a:rPr lang="en-US" sz="2000" dirty="0" err="1" smtClean="0"/>
              <a:t>System.out.println</a:t>
            </a:r>
            <a:r>
              <a:rPr lang="en-US" sz="2000" dirty="0" smtClean="0"/>
              <a:t>("displaying the Number values");  </a:t>
            </a:r>
          </a:p>
          <a:p>
            <a:pPr>
              <a:spcBef>
                <a:spcPts val="0"/>
              </a:spcBef>
              <a:buNone/>
            </a:pPr>
            <a:r>
              <a:rPr lang="en-US" sz="2000" dirty="0" smtClean="0"/>
              <a:t>    </a:t>
            </a:r>
            <a:r>
              <a:rPr lang="en-US" sz="2000" dirty="0" err="1" smtClean="0"/>
              <a:t>addNumbers</a:t>
            </a:r>
            <a:r>
              <a:rPr lang="en-US" sz="2000" dirty="0" smtClean="0"/>
              <a:t>(l2);  </a:t>
            </a:r>
          </a:p>
          <a:p>
            <a:pPr>
              <a:spcBef>
                <a:spcPts val="0"/>
              </a:spcBef>
              <a:buNone/>
            </a:pPr>
            <a:r>
              <a:rPr lang="en-US" sz="2000" dirty="0" smtClean="0"/>
              <a:t>}  </a:t>
            </a:r>
          </a:p>
          <a:p>
            <a:pPr>
              <a:spcBef>
                <a:spcPts val="0"/>
              </a:spcBef>
              <a:buNone/>
            </a:pPr>
            <a:r>
              <a:rPr lang="en-US" sz="2000" dirty="0" smtClean="0"/>
              <a:t> }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Collections</a:t>
            </a: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sp>
        <p:nvSpPr>
          <p:cNvPr id="3" name="Content Placeholder 2"/>
          <p:cNvSpPr>
            <a:spLocks noGrp="1"/>
          </p:cNvSpPr>
          <p:nvPr>
            <p:ph sz="quarter" idx="1"/>
          </p:nvPr>
        </p:nvSpPr>
        <p:spPr>
          <a:xfrm>
            <a:off x="838200" y="1500174"/>
            <a:ext cx="10515600" cy="4676789"/>
          </a:xfrm>
        </p:spPr>
        <p:txBody>
          <a:bodyPr/>
          <a:lstStyle/>
          <a:p>
            <a:r>
              <a:rPr lang="en-GB" dirty="0" smtClean="0"/>
              <a:t>a framework that provides an architecture to store and manipulate the group of objects.</a:t>
            </a:r>
          </a:p>
          <a:p>
            <a:r>
              <a:rPr lang="en-GB" dirty="0" smtClean="0"/>
              <a:t>Java Collections can achieve all the operations that you perform on a data such as searching, sorting, insertion, manipulation, and deletion.</a:t>
            </a:r>
          </a:p>
          <a:p>
            <a:r>
              <a:rPr lang="en-GB" dirty="0" smtClean="0"/>
              <a:t>Java Collection means a single unit of objects. Java Collection framework provides many </a:t>
            </a:r>
            <a:r>
              <a:rPr lang="en-GB" dirty="0" smtClean="0">
                <a:solidFill>
                  <a:srgbClr val="FF0000"/>
                </a:solidFill>
              </a:rPr>
              <a:t>interfaces</a:t>
            </a:r>
            <a:r>
              <a:rPr lang="en-GB" dirty="0" smtClean="0"/>
              <a:t> (Set, List, Queue, </a:t>
            </a:r>
            <a:r>
              <a:rPr lang="en-GB" dirty="0" err="1" smtClean="0"/>
              <a:t>Deque</a:t>
            </a:r>
            <a:r>
              <a:rPr lang="en-GB" dirty="0" smtClean="0"/>
              <a:t>) and </a:t>
            </a:r>
            <a:r>
              <a:rPr lang="en-GB" dirty="0" smtClean="0">
                <a:solidFill>
                  <a:srgbClr val="FF0000"/>
                </a:solidFill>
              </a:rPr>
              <a:t>classes</a:t>
            </a:r>
            <a:r>
              <a:rPr lang="en-GB" dirty="0" smtClean="0"/>
              <a:t> (</a:t>
            </a:r>
            <a:r>
              <a:rPr lang="en-GB" dirty="0" err="1" smtClean="0"/>
              <a:t>ArrayList</a:t>
            </a:r>
            <a:r>
              <a:rPr lang="en-GB" dirty="0" smtClean="0">
                <a:solidFill>
                  <a:srgbClr val="000F2E"/>
                </a:solidFill>
              </a:rPr>
              <a:t>, </a:t>
            </a:r>
            <a:r>
              <a:rPr lang="en-GB" dirty="0">
                <a:solidFill>
                  <a:srgbClr val="000F2E"/>
                </a:solidFill>
              </a:rPr>
              <a:t>Vector, </a:t>
            </a:r>
            <a:r>
              <a:rPr lang="en-GB" dirty="0" err="1" smtClean="0">
                <a:solidFill>
                  <a:srgbClr val="000F2E"/>
                </a:solidFill>
              </a:rPr>
              <a:t>LinkedList,PriorityQueue</a:t>
            </a:r>
            <a:r>
              <a:rPr lang="en-GB" dirty="0" smtClean="0">
                <a:solidFill>
                  <a:srgbClr val="000F2E"/>
                </a:solidFill>
              </a:rPr>
              <a:t>, </a:t>
            </a:r>
            <a:r>
              <a:rPr lang="en-GB" dirty="0" err="1">
                <a:solidFill>
                  <a:srgbClr val="000F2E"/>
                </a:solidFill>
              </a:rPr>
              <a:t>HashSet</a:t>
            </a:r>
            <a:r>
              <a:rPr lang="en-GB" dirty="0">
                <a:solidFill>
                  <a:srgbClr val="000F2E"/>
                </a:solidFill>
              </a:rPr>
              <a:t>, </a:t>
            </a:r>
            <a:r>
              <a:rPr lang="en-GB" dirty="0" err="1">
                <a:solidFill>
                  <a:srgbClr val="000F2E"/>
                </a:solidFill>
              </a:rPr>
              <a:t>LinkedHashSet</a:t>
            </a:r>
            <a:r>
              <a:rPr lang="en-GB" dirty="0">
                <a:solidFill>
                  <a:srgbClr val="000F2E"/>
                </a:solidFill>
              </a:rPr>
              <a:t>, </a:t>
            </a:r>
            <a:r>
              <a:rPr lang="en-GB" dirty="0" err="1">
                <a:solidFill>
                  <a:srgbClr val="000F2E"/>
                </a:solidFill>
              </a:rPr>
              <a:t>TreeSet</a:t>
            </a:r>
            <a:r>
              <a:rPr lang="en-GB" dirty="0">
                <a:solidFill>
                  <a:srgbClr val="000F2E"/>
                </a:solidFill>
              </a:rPr>
              <a: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545"/>
          </a:xfrm>
        </p:spPr>
        <p:txBody>
          <a:bodyPr>
            <a:normAutofit fontScale="90000"/>
          </a:bodyPr>
          <a:lstStyle/>
          <a:p>
            <a:r>
              <a:rPr lang="en-GB" b="1" dirty="0" smtClean="0"/>
              <a:t>Generics</a:t>
            </a: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a:t>
            </a:fld>
            <a:endParaRPr lang="en-US" altLang="en-US"/>
          </a:p>
        </p:txBody>
      </p:sp>
      <p:sp>
        <p:nvSpPr>
          <p:cNvPr id="3" name="Content Placeholder 2"/>
          <p:cNvSpPr>
            <a:spLocks noGrp="1"/>
          </p:cNvSpPr>
          <p:nvPr>
            <p:ph sz="quarter" idx="1"/>
          </p:nvPr>
        </p:nvSpPr>
        <p:spPr>
          <a:xfrm>
            <a:off x="838200" y="1000108"/>
            <a:ext cx="10515600" cy="5176855"/>
          </a:xfrm>
        </p:spPr>
        <p:txBody>
          <a:bodyPr>
            <a:normAutofit lnSpcReduction="10000"/>
          </a:bodyPr>
          <a:lstStyle/>
          <a:p>
            <a:r>
              <a:rPr lang="en-GB" dirty="0" smtClean="0"/>
              <a:t>The </a:t>
            </a:r>
            <a:r>
              <a:rPr lang="en-GB" b="1" dirty="0" smtClean="0"/>
              <a:t>Java Generics</a:t>
            </a:r>
            <a:r>
              <a:rPr lang="en-GB" dirty="0" smtClean="0"/>
              <a:t> programming is introduced in J2SE 5 to deal with type-safe objects. It makes the code stable by detecting the bugs at compile time.</a:t>
            </a:r>
          </a:p>
          <a:p>
            <a:r>
              <a:rPr lang="en-GB" dirty="0" smtClean="0"/>
              <a:t>Before generics, we can store any type of objects in the collection, i.e., non-generic. Now generics force the java programmer to store a specific type of objects.</a:t>
            </a:r>
          </a:p>
          <a:p>
            <a:r>
              <a:rPr lang="en-US" dirty="0" smtClean="0"/>
              <a:t>Advantage of Java Generics</a:t>
            </a:r>
          </a:p>
          <a:p>
            <a:pPr marL="514350" indent="-514350">
              <a:buFont typeface="+mj-lt"/>
              <a:buAutoNum type="arabicPeriod"/>
            </a:pPr>
            <a:r>
              <a:rPr lang="en-GB" b="1" dirty="0" smtClean="0"/>
              <a:t>Type-safety:</a:t>
            </a:r>
            <a:r>
              <a:rPr lang="en-GB" dirty="0" smtClean="0"/>
              <a:t> We can hold only a single type of objects in generics. It </a:t>
            </a:r>
            <a:r>
              <a:rPr lang="en-GB" dirty="0" err="1" smtClean="0"/>
              <a:t>doesn?t</a:t>
            </a:r>
            <a:r>
              <a:rPr lang="en-GB" dirty="0" smtClean="0"/>
              <a:t> allow to store other objects.</a:t>
            </a:r>
          </a:p>
          <a:p>
            <a:pPr marL="514350" indent="-514350">
              <a:buFont typeface="+mj-lt"/>
              <a:buAutoNum type="arabicPeriod"/>
            </a:pPr>
            <a:r>
              <a:rPr lang="en-GB" b="1" dirty="0" smtClean="0"/>
              <a:t>Type casting is not required:</a:t>
            </a:r>
            <a:r>
              <a:rPr lang="en-GB" dirty="0" smtClean="0"/>
              <a:t> There is no need to typecast the object.</a:t>
            </a:r>
          </a:p>
          <a:p>
            <a:pPr marL="514350" indent="-514350">
              <a:buFont typeface="+mj-lt"/>
              <a:buAutoNum type="arabicPeriod"/>
            </a:pPr>
            <a:r>
              <a:rPr lang="en-GB" b="1" dirty="0" smtClean="0"/>
              <a:t>Compile-Time Checking:</a:t>
            </a:r>
            <a:r>
              <a:rPr lang="en-GB" dirty="0" smtClean="0"/>
              <a:t> It is checked at compile time so problem will not occur at runtime. The good programming strategy says it is far better to handle the problem at compile time than runtime.</a:t>
            </a:r>
          </a:p>
          <a:p>
            <a:pPr marL="514350" indent="-514350">
              <a:buFont typeface="+mj-lt"/>
              <a:buAutoNum type="arabicPeriod"/>
            </a:pPr>
            <a:endParaRPr lang="en-GB"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normAutofit fontScale="90000"/>
          </a:bodyPr>
          <a:lstStyle/>
          <a:p>
            <a:r>
              <a:rPr lang="en-US" b="1" dirty="0" smtClean="0"/>
              <a:t>Hierarchy of Collection Framework</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sp>
        <p:nvSpPr>
          <p:cNvPr id="3" name="Content Placeholder 2"/>
          <p:cNvSpPr>
            <a:spLocks noGrp="1"/>
          </p:cNvSpPr>
          <p:nvPr>
            <p:ph sz="quarter" idx="1"/>
          </p:nvPr>
        </p:nvSpPr>
        <p:spPr>
          <a:xfrm>
            <a:off x="838200" y="1142984"/>
            <a:ext cx="10515600" cy="5033979"/>
          </a:xfrm>
        </p:spPr>
        <p:txBody>
          <a:bodyPr/>
          <a:lstStyle/>
          <a:p>
            <a:r>
              <a:rPr lang="en-GB" dirty="0" smtClean="0"/>
              <a:t>the hierarchy of Collection framework. The </a:t>
            </a:r>
            <a:r>
              <a:rPr lang="en-GB" b="1" dirty="0" err="1" smtClean="0"/>
              <a:t>java.util</a:t>
            </a:r>
            <a:r>
              <a:rPr lang="en-GB" dirty="0" smtClean="0"/>
              <a:t> package contains all the classes and interfaces for the Collection framework.</a:t>
            </a:r>
            <a:endParaRPr lang="en-US" dirty="0"/>
          </a:p>
        </p:txBody>
      </p:sp>
      <p:pic>
        <p:nvPicPr>
          <p:cNvPr id="5" name="Picture 4" descr="Hierarchy of Java Collection framework"/>
          <p:cNvPicPr/>
          <p:nvPr/>
        </p:nvPicPr>
        <p:blipFill>
          <a:blip r:embed="rId2"/>
          <a:srcRect/>
          <a:stretch>
            <a:fillRect/>
          </a:stretch>
        </p:blipFill>
        <p:spPr bwMode="auto">
          <a:xfrm>
            <a:off x="881026" y="2214553"/>
            <a:ext cx="9858444" cy="370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normAutofit fontScale="90000"/>
          </a:bodyPr>
          <a:lstStyle/>
          <a:p>
            <a:r>
              <a:rPr lang="en-US" b="1" dirty="0" smtClean="0"/>
              <a:t>Methods of Collection interface</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809073698"/>
              </p:ext>
            </p:extLst>
          </p:nvPr>
        </p:nvGraphicFramePr>
        <p:xfrm>
          <a:off x="838200" y="1071563"/>
          <a:ext cx="10515600" cy="12176760"/>
        </p:xfrm>
        <a:graphic>
          <a:graphicData uri="http://schemas.openxmlformats.org/drawingml/2006/table">
            <a:tbl>
              <a:tblPr firstRow="1" bandRow="1">
                <a:tableStyleId>{5C22544A-7EE6-4342-B048-85BDC9FD1C3A}</a:tableStyleId>
              </a:tblPr>
              <a:tblGrid>
                <a:gridCol w="614330"/>
                <a:gridCol w="3995398"/>
                <a:gridCol w="5905872"/>
              </a:tblGrid>
              <a:tr h="370840">
                <a:tc>
                  <a:txBody>
                    <a:bodyPr/>
                    <a:lstStyle/>
                    <a:p>
                      <a:pPr algn="l" fontAlgn="t"/>
                      <a:r>
                        <a:rPr lang="en-US" dirty="0">
                          <a:solidFill>
                            <a:srgbClr val="000000"/>
                          </a:solidFill>
                          <a:latin typeface="times new roman"/>
                        </a:rPr>
                        <a:t>No.</a:t>
                      </a:r>
                    </a:p>
                  </a:txBody>
                  <a:tcPr marL="114300" marR="114300" marT="114300" marB="114300"/>
                </a:tc>
                <a:tc>
                  <a:txBody>
                    <a:bodyPr/>
                    <a:lstStyle/>
                    <a:p>
                      <a:pPr algn="l" fontAlgn="t"/>
                      <a:r>
                        <a:rPr lang="en-US">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1</a:t>
                      </a:r>
                    </a:p>
                  </a:txBody>
                  <a:tcPr marL="76200" marR="76200" marT="76200" marB="76200"/>
                </a:tc>
                <a:tc>
                  <a:txBody>
                    <a:bodyPr/>
                    <a:lstStyle/>
                    <a:p>
                      <a:pPr algn="just" fontAlgn="t"/>
                      <a:r>
                        <a:rPr lang="en-US">
                          <a:solidFill>
                            <a:srgbClr val="333333"/>
                          </a:solidFill>
                          <a:latin typeface="inter-regular"/>
                        </a:rPr>
                        <a:t>public boolean add(E e)</a:t>
                      </a:r>
                    </a:p>
                  </a:txBody>
                  <a:tcPr marL="76200" marR="76200" marT="76200" marB="76200"/>
                </a:tc>
                <a:tc>
                  <a:txBody>
                    <a:bodyPr/>
                    <a:lstStyle/>
                    <a:p>
                      <a:pPr algn="just" fontAlgn="t"/>
                      <a:r>
                        <a:rPr lang="en-GB">
                          <a:solidFill>
                            <a:srgbClr val="333333"/>
                          </a:solidFill>
                          <a:latin typeface="inter-regular"/>
                        </a:rPr>
                        <a:t>It is used to insert an element in this collection.</a:t>
                      </a:r>
                    </a:p>
                  </a:txBody>
                  <a:tcPr marL="76200" marR="76200" marT="76200" marB="76200"/>
                </a:tc>
              </a:tr>
              <a:tr h="370840">
                <a:tc>
                  <a:txBody>
                    <a:bodyPr/>
                    <a:lstStyle/>
                    <a:p>
                      <a:pPr algn="just" fontAlgn="t"/>
                      <a:r>
                        <a:rPr lang="en-US">
                          <a:solidFill>
                            <a:srgbClr val="333333"/>
                          </a:solidFill>
                          <a:latin typeface="inter-regular"/>
                        </a:rPr>
                        <a:t>2</a:t>
                      </a:r>
                    </a:p>
                  </a:txBody>
                  <a:tcPr marL="76200" marR="76200" marT="76200" marB="76200"/>
                </a:tc>
                <a:tc>
                  <a:txBody>
                    <a:bodyPr/>
                    <a:lstStyle/>
                    <a:p>
                      <a:pPr algn="just" fontAlgn="t"/>
                      <a:r>
                        <a:rPr lang="en-GB">
                          <a:solidFill>
                            <a:srgbClr val="333333"/>
                          </a:solidFill>
                          <a:latin typeface="inter-regular"/>
                        </a:rPr>
                        <a:t>public boolean addAll(Collection&lt;? extends E&gt; c)</a:t>
                      </a:r>
                    </a:p>
                  </a:txBody>
                  <a:tcPr marL="76200" marR="76200" marT="76200" marB="76200"/>
                </a:tc>
                <a:tc>
                  <a:txBody>
                    <a:bodyPr/>
                    <a:lstStyle/>
                    <a:p>
                      <a:pPr algn="just" fontAlgn="t"/>
                      <a:r>
                        <a:rPr lang="en-GB">
                          <a:solidFill>
                            <a:srgbClr val="333333"/>
                          </a:solidFill>
                          <a:latin typeface="inter-regular"/>
                        </a:rPr>
                        <a:t>It is used to insert the specified collection elements in the invoking collection.</a:t>
                      </a:r>
                    </a:p>
                  </a:txBody>
                  <a:tcPr marL="76200" marR="76200" marT="76200" marB="76200"/>
                </a:tc>
              </a:tr>
              <a:tr h="370840">
                <a:tc>
                  <a:txBody>
                    <a:bodyPr/>
                    <a:lstStyle/>
                    <a:p>
                      <a:pPr algn="just" fontAlgn="t"/>
                      <a:r>
                        <a:rPr lang="en-US">
                          <a:solidFill>
                            <a:srgbClr val="333333"/>
                          </a:solidFill>
                          <a:latin typeface="inter-regular"/>
                        </a:rPr>
                        <a:t>3</a:t>
                      </a:r>
                    </a:p>
                  </a:txBody>
                  <a:tcPr marL="76200" marR="76200" marT="76200" marB="76200"/>
                </a:tc>
                <a:tc>
                  <a:txBody>
                    <a:bodyPr/>
                    <a:lstStyle/>
                    <a:p>
                      <a:pPr algn="just" fontAlgn="t"/>
                      <a:r>
                        <a:rPr lang="en-US">
                          <a:solidFill>
                            <a:srgbClr val="333333"/>
                          </a:solidFill>
                          <a:latin typeface="inter-regular"/>
                        </a:rPr>
                        <a:t>public boolean remove(Object element)</a:t>
                      </a:r>
                    </a:p>
                  </a:txBody>
                  <a:tcPr marL="76200" marR="76200" marT="76200" marB="76200"/>
                </a:tc>
                <a:tc>
                  <a:txBody>
                    <a:bodyPr/>
                    <a:lstStyle/>
                    <a:p>
                      <a:pPr algn="just" fontAlgn="t"/>
                      <a:r>
                        <a:rPr lang="en-GB">
                          <a:solidFill>
                            <a:srgbClr val="333333"/>
                          </a:solidFill>
                          <a:latin typeface="inter-regular"/>
                        </a:rPr>
                        <a:t>It is used to delete an element from the collection.</a:t>
                      </a:r>
                    </a:p>
                  </a:txBody>
                  <a:tcPr marL="76200" marR="76200" marT="76200" marB="76200"/>
                </a:tc>
              </a:tr>
              <a:tr h="370840">
                <a:tc>
                  <a:txBody>
                    <a:bodyPr/>
                    <a:lstStyle/>
                    <a:p>
                      <a:pPr algn="just" fontAlgn="t"/>
                      <a:r>
                        <a:rPr lang="en-US">
                          <a:solidFill>
                            <a:srgbClr val="333333"/>
                          </a:solidFill>
                          <a:latin typeface="inter-regular"/>
                        </a:rPr>
                        <a:t>4</a:t>
                      </a:r>
                    </a:p>
                  </a:txBody>
                  <a:tcPr marL="76200" marR="76200" marT="76200" marB="76200"/>
                </a:tc>
                <a:tc>
                  <a:txBody>
                    <a:bodyPr/>
                    <a:lstStyle/>
                    <a:p>
                      <a:pPr algn="just" fontAlgn="t"/>
                      <a:r>
                        <a:rPr lang="en-US">
                          <a:solidFill>
                            <a:srgbClr val="333333"/>
                          </a:solidFill>
                          <a:latin typeface="inter-regular"/>
                        </a:rPr>
                        <a:t>public boolean removeAll(Collection&lt;?&gt; c)</a:t>
                      </a:r>
                    </a:p>
                  </a:txBody>
                  <a:tcPr marL="76200" marR="76200" marT="76200" marB="76200"/>
                </a:tc>
                <a:tc>
                  <a:txBody>
                    <a:bodyPr/>
                    <a:lstStyle/>
                    <a:p>
                      <a:pPr algn="just" fontAlgn="t"/>
                      <a:r>
                        <a:rPr lang="en-GB">
                          <a:solidFill>
                            <a:srgbClr val="333333"/>
                          </a:solidFill>
                          <a:latin typeface="inter-regular"/>
                        </a:rPr>
                        <a:t>It is used to delete all the elements of the specified collection from the invoking collection.</a:t>
                      </a:r>
                    </a:p>
                  </a:txBody>
                  <a:tcPr marL="76200" marR="76200" marT="76200" marB="76200"/>
                </a:tc>
              </a:tr>
              <a:tr h="370840">
                <a:tc>
                  <a:txBody>
                    <a:bodyPr/>
                    <a:lstStyle/>
                    <a:p>
                      <a:pPr algn="just" fontAlgn="t"/>
                      <a:r>
                        <a:rPr lang="en-US">
                          <a:solidFill>
                            <a:srgbClr val="333333"/>
                          </a:solidFill>
                          <a:latin typeface="inter-regular"/>
                        </a:rPr>
                        <a:t>5</a:t>
                      </a:r>
                    </a:p>
                  </a:txBody>
                  <a:tcPr marL="76200" marR="76200" marT="76200" marB="76200"/>
                </a:tc>
                <a:tc>
                  <a:txBody>
                    <a:bodyPr/>
                    <a:lstStyle/>
                    <a:p>
                      <a:pPr algn="just" fontAlgn="t"/>
                      <a:r>
                        <a:rPr lang="en-US">
                          <a:solidFill>
                            <a:srgbClr val="333333"/>
                          </a:solidFill>
                          <a:latin typeface="inter-regular"/>
                        </a:rPr>
                        <a:t>default boolean removeIf(Predicate&lt;? super E&gt; filter)</a:t>
                      </a:r>
                    </a:p>
                  </a:txBody>
                  <a:tcPr marL="76200" marR="76200" marT="76200" marB="76200"/>
                </a:tc>
                <a:tc>
                  <a:txBody>
                    <a:bodyPr/>
                    <a:lstStyle/>
                    <a:p>
                      <a:pPr algn="just" fontAlgn="t"/>
                      <a:r>
                        <a:rPr lang="en-GB">
                          <a:solidFill>
                            <a:srgbClr val="333333"/>
                          </a:solidFill>
                          <a:latin typeface="inter-regular"/>
                        </a:rPr>
                        <a:t>It is used to delete all the elements of the collection that satisfy the specified predicate.</a:t>
                      </a:r>
                    </a:p>
                  </a:txBody>
                  <a:tcPr marL="76200" marR="76200" marT="76200" marB="76200"/>
                </a:tc>
              </a:tr>
              <a:tr h="370840">
                <a:tc>
                  <a:txBody>
                    <a:bodyPr/>
                    <a:lstStyle/>
                    <a:p>
                      <a:pPr algn="just" fontAlgn="t"/>
                      <a:r>
                        <a:rPr lang="en-US">
                          <a:solidFill>
                            <a:srgbClr val="333333"/>
                          </a:solidFill>
                          <a:latin typeface="inter-regular"/>
                        </a:rPr>
                        <a:t>6</a:t>
                      </a:r>
                    </a:p>
                  </a:txBody>
                  <a:tcPr marL="76200" marR="76200" marT="76200" marB="76200"/>
                </a:tc>
                <a:tc>
                  <a:txBody>
                    <a:bodyPr/>
                    <a:lstStyle/>
                    <a:p>
                      <a:pPr algn="just" fontAlgn="t"/>
                      <a:r>
                        <a:rPr lang="en-US">
                          <a:solidFill>
                            <a:srgbClr val="333333"/>
                          </a:solidFill>
                          <a:latin typeface="inter-regular"/>
                        </a:rPr>
                        <a:t>public boolean retainAll(Collection&lt;?&gt; c)</a:t>
                      </a:r>
                    </a:p>
                  </a:txBody>
                  <a:tcPr marL="76200" marR="76200" marT="76200" marB="76200"/>
                </a:tc>
                <a:tc>
                  <a:txBody>
                    <a:bodyPr/>
                    <a:lstStyle/>
                    <a:p>
                      <a:pPr algn="just" fontAlgn="t"/>
                      <a:r>
                        <a:rPr lang="en-GB">
                          <a:solidFill>
                            <a:srgbClr val="333333"/>
                          </a:solidFill>
                          <a:latin typeface="inter-regular"/>
                        </a:rPr>
                        <a:t>It is used to delete all the elements of invoking collection except the specified collection.</a:t>
                      </a:r>
                    </a:p>
                  </a:txBody>
                  <a:tcPr marL="76200" marR="76200" marT="76200" marB="76200"/>
                </a:tc>
              </a:tr>
              <a:tr h="370840">
                <a:tc>
                  <a:txBody>
                    <a:bodyPr/>
                    <a:lstStyle/>
                    <a:p>
                      <a:pPr algn="just" fontAlgn="t"/>
                      <a:r>
                        <a:rPr lang="en-US">
                          <a:solidFill>
                            <a:srgbClr val="333333"/>
                          </a:solidFill>
                          <a:latin typeface="inter-regular"/>
                        </a:rPr>
                        <a:t>7</a:t>
                      </a:r>
                    </a:p>
                  </a:txBody>
                  <a:tcPr marL="76200" marR="76200" marT="76200" marB="76200"/>
                </a:tc>
                <a:tc>
                  <a:txBody>
                    <a:bodyPr/>
                    <a:lstStyle/>
                    <a:p>
                      <a:pPr algn="just" fontAlgn="t"/>
                      <a:r>
                        <a:rPr lang="en-US">
                          <a:solidFill>
                            <a:srgbClr val="333333"/>
                          </a:solidFill>
                          <a:latin typeface="inter-regular"/>
                        </a:rPr>
                        <a:t>public int size()</a:t>
                      </a:r>
                    </a:p>
                  </a:txBody>
                  <a:tcPr marL="76200" marR="76200" marT="76200" marB="76200"/>
                </a:tc>
                <a:tc>
                  <a:txBody>
                    <a:bodyPr/>
                    <a:lstStyle/>
                    <a:p>
                      <a:pPr algn="just" fontAlgn="t"/>
                      <a:r>
                        <a:rPr lang="en-GB">
                          <a:solidFill>
                            <a:srgbClr val="333333"/>
                          </a:solidFill>
                          <a:latin typeface="inter-regular"/>
                        </a:rPr>
                        <a:t>It returns the total number of elements in the collection.</a:t>
                      </a:r>
                    </a:p>
                  </a:txBody>
                  <a:tcPr marL="76200" marR="76200" marT="76200" marB="76200"/>
                </a:tc>
              </a:tr>
              <a:tr h="370840">
                <a:tc>
                  <a:txBody>
                    <a:bodyPr/>
                    <a:lstStyle/>
                    <a:p>
                      <a:pPr algn="just" fontAlgn="t"/>
                      <a:r>
                        <a:rPr lang="en-US">
                          <a:solidFill>
                            <a:srgbClr val="333333"/>
                          </a:solidFill>
                          <a:latin typeface="inter-regular"/>
                        </a:rPr>
                        <a:t>8</a:t>
                      </a:r>
                    </a:p>
                  </a:txBody>
                  <a:tcPr marL="76200" marR="76200" marT="76200" marB="76200"/>
                </a:tc>
                <a:tc>
                  <a:txBody>
                    <a:bodyPr/>
                    <a:lstStyle/>
                    <a:p>
                      <a:pPr algn="just" fontAlgn="t"/>
                      <a:r>
                        <a:rPr lang="en-US">
                          <a:solidFill>
                            <a:srgbClr val="333333"/>
                          </a:solidFill>
                          <a:latin typeface="inter-regular"/>
                        </a:rPr>
                        <a:t>public void clear()</a:t>
                      </a:r>
                    </a:p>
                  </a:txBody>
                  <a:tcPr marL="76200" marR="76200" marT="76200" marB="76200"/>
                </a:tc>
                <a:tc>
                  <a:txBody>
                    <a:bodyPr/>
                    <a:lstStyle/>
                    <a:p>
                      <a:pPr algn="just" fontAlgn="t"/>
                      <a:r>
                        <a:rPr lang="en-GB">
                          <a:solidFill>
                            <a:srgbClr val="333333"/>
                          </a:solidFill>
                          <a:latin typeface="inter-regular"/>
                        </a:rPr>
                        <a:t>It removes the total number of elements from the collection.</a:t>
                      </a:r>
                    </a:p>
                  </a:txBody>
                  <a:tcPr marL="76200" marR="76200" marT="76200" marB="76200"/>
                </a:tc>
              </a:tr>
              <a:tr h="370840">
                <a:tc>
                  <a:txBody>
                    <a:bodyPr/>
                    <a:lstStyle/>
                    <a:p>
                      <a:pPr algn="just" fontAlgn="t"/>
                      <a:r>
                        <a:rPr lang="en-US">
                          <a:solidFill>
                            <a:srgbClr val="333333"/>
                          </a:solidFill>
                          <a:latin typeface="inter-regular"/>
                        </a:rPr>
                        <a:t>9</a:t>
                      </a:r>
                    </a:p>
                  </a:txBody>
                  <a:tcPr marL="76200" marR="76200" marT="76200" marB="76200"/>
                </a:tc>
                <a:tc>
                  <a:txBody>
                    <a:bodyPr/>
                    <a:lstStyle/>
                    <a:p>
                      <a:pPr algn="just" fontAlgn="t"/>
                      <a:r>
                        <a:rPr lang="en-US">
                          <a:solidFill>
                            <a:srgbClr val="333333"/>
                          </a:solidFill>
                          <a:latin typeface="inter-regular"/>
                        </a:rPr>
                        <a:t>public boolean contains(Object element)</a:t>
                      </a:r>
                    </a:p>
                  </a:txBody>
                  <a:tcPr marL="76200" marR="76200" marT="76200" marB="76200"/>
                </a:tc>
                <a:tc>
                  <a:txBody>
                    <a:bodyPr/>
                    <a:lstStyle/>
                    <a:p>
                      <a:pPr algn="just" fontAlgn="t"/>
                      <a:r>
                        <a:rPr lang="en-GB">
                          <a:solidFill>
                            <a:srgbClr val="333333"/>
                          </a:solidFill>
                          <a:latin typeface="inter-regular"/>
                        </a:rPr>
                        <a:t>It is used to search an element.</a:t>
                      </a:r>
                    </a:p>
                  </a:txBody>
                  <a:tcPr marL="76200" marR="76200" marT="76200" marB="76200"/>
                </a:tc>
              </a:tr>
              <a:tr h="370840">
                <a:tc>
                  <a:txBody>
                    <a:bodyPr/>
                    <a:lstStyle/>
                    <a:p>
                      <a:pPr algn="just" fontAlgn="t"/>
                      <a:r>
                        <a:rPr lang="en-US">
                          <a:solidFill>
                            <a:srgbClr val="333333"/>
                          </a:solidFill>
                          <a:latin typeface="inter-regular"/>
                        </a:rPr>
                        <a:t>10</a:t>
                      </a:r>
                    </a:p>
                  </a:txBody>
                  <a:tcPr marL="76200" marR="76200" marT="76200" marB="76200"/>
                </a:tc>
                <a:tc>
                  <a:txBody>
                    <a:bodyPr/>
                    <a:lstStyle/>
                    <a:p>
                      <a:pPr algn="just" fontAlgn="t"/>
                      <a:r>
                        <a:rPr lang="en-US">
                          <a:solidFill>
                            <a:srgbClr val="333333"/>
                          </a:solidFill>
                          <a:latin typeface="inter-regular"/>
                        </a:rPr>
                        <a:t>public boolean containsAll(Collection&lt;?&gt; c)</a:t>
                      </a:r>
                    </a:p>
                  </a:txBody>
                  <a:tcPr marL="76200" marR="76200" marT="76200" marB="76200"/>
                </a:tc>
                <a:tc>
                  <a:txBody>
                    <a:bodyPr/>
                    <a:lstStyle/>
                    <a:p>
                      <a:pPr algn="just" fontAlgn="t"/>
                      <a:r>
                        <a:rPr lang="en-GB">
                          <a:solidFill>
                            <a:srgbClr val="333333"/>
                          </a:solidFill>
                          <a:latin typeface="inter-regular"/>
                        </a:rPr>
                        <a:t>It is used to search the specified collection in the collection.</a:t>
                      </a:r>
                    </a:p>
                  </a:txBody>
                  <a:tcPr marL="76200" marR="76200" marT="76200" marB="76200"/>
                </a:tc>
              </a:tr>
              <a:tr h="370840">
                <a:tc>
                  <a:txBody>
                    <a:bodyPr/>
                    <a:lstStyle/>
                    <a:p>
                      <a:pPr algn="just" fontAlgn="t"/>
                      <a:r>
                        <a:rPr lang="en-US">
                          <a:solidFill>
                            <a:srgbClr val="333333"/>
                          </a:solidFill>
                          <a:latin typeface="inter-regular"/>
                        </a:rPr>
                        <a:t>11</a:t>
                      </a:r>
                    </a:p>
                  </a:txBody>
                  <a:tcPr marL="76200" marR="76200" marT="76200" marB="76200"/>
                </a:tc>
                <a:tc>
                  <a:txBody>
                    <a:bodyPr/>
                    <a:lstStyle/>
                    <a:p>
                      <a:pPr algn="just" fontAlgn="t"/>
                      <a:r>
                        <a:rPr lang="en-US">
                          <a:solidFill>
                            <a:srgbClr val="333333"/>
                          </a:solidFill>
                          <a:latin typeface="inter-regular"/>
                        </a:rPr>
                        <a:t>public Iterator iterator()</a:t>
                      </a:r>
                    </a:p>
                  </a:txBody>
                  <a:tcPr marL="76200" marR="76200" marT="76200" marB="76200"/>
                </a:tc>
                <a:tc>
                  <a:txBody>
                    <a:bodyPr/>
                    <a:lstStyle/>
                    <a:p>
                      <a:pPr algn="just" fontAlgn="t"/>
                      <a:r>
                        <a:rPr lang="en-US">
                          <a:solidFill>
                            <a:srgbClr val="333333"/>
                          </a:solidFill>
                          <a:latin typeface="inter-regular"/>
                        </a:rPr>
                        <a:t>It returns an iterator.</a:t>
                      </a:r>
                    </a:p>
                  </a:txBody>
                  <a:tcPr marL="76200" marR="76200" marT="76200" marB="76200"/>
                </a:tc>
              </a:tr>
              <a:tr h="370840">
                <a:tc>
                  <a:txBody>
                    <a:bodyPr/>
                    <a:lstStyle/>
                    <a:p>
                      <a:pPr algn="just" fontAlgn="t"/>
                      <a:r>
                        <a:rPr lang="en-US">
                          <a:solidFill>
                            <a:srgbClr val="333333"/>
                          </a:solidFill>
                          <a:latin typeface="inter-regular"/>
                        </a:rPr>
                        <a:t>12</a:t>
                      </a:r>
                    </a:p>
                  </a:txBody>
                  <a:tcPr marL="76200" marR="76200" marT="76200" marB="76200"/>
                </a:tc>
                <a:tc>
                  <a:txBody>
                    <a:bodyPr/>
                    <a:lstStyle/>
                    <a:p>
                      <a:pPr algn="just" fontAlgn="t"/>
                      <a:r>
                        <a:rPr lang="en-US">
                          <a:solidFill>
                            <a:srgbClr val="333333"/>
                          </a:solidFill>
                          <a:latin typeface="inter-regular"/>
                        </a:rPr>
                        <a:t>public Object[] toArray()</a:t>
                      </a:r>
                    </a:p>
                  </a:txBody>
                  <a:tcPr marL="76200" marR="76200" marT="76200" marB="76200"/>
                </a:tc>
                <a:tc>
                  <a:txBody>
                    <a:bodyPr/>
                    <a:lstStyle/>
                    <a:p>
                      <a:pPr algn="just" fontAlgn="t"/>
                      <a:r>
                        <a:rPr lang="en-GB">
                          <a:solidFill>
                            <a:srgbClr val="333333"/>
                          </a:solidFill>
                          <a:latin typeface="inter-regular"/>
                        </a:rPr>
                        <a:t>It converts collection into array.</a:t>
                      </a:r>
                    </a:p>
                  </a:txBody>
                  <a:tcPr marL="76200" marR="76200" marT="76200" marB="76200"/>
                </a:tc>
              </a:tr>
              <a:tr h="370840">
                <a:tc>
                  <a:txBody>
                    <a:bodyPr/>
                    <a:lstStyle/>
                    <a:p>
                      <a:pPr algn="just" fontAlgn="t"/>
                      <a:r>
                        <a:rPr lang="en-US">
                          <a:solidFill>
                            <a:srgbClr val="333333"/>
                          </a:solidFill>
                          <a:latin typeface="inter-regular"/>
                        </a:rPr>
                        <a:t>13</a:t>
                      </a:r>
                    </a:p>
                  </a:txBody>
                  <a:tcPr marL="76200" marR="76200" marT="76200" marB="76200"/>
                </a:tc>
                <a:tc>
                  <a:txBody>
                    <a:bodyPr/>
                    <a:lstStyle/>
                    <a:p>
                      <a:pPr algn="just" fontAlgn="t"/>
                      <a:r>
                        <a:rPr lang="fr-FR">
                          <a:solidFill>
                            <a:srgbClr val="333333"/>
                          </a:solidFill>
                          <a:latin typeface="inter-regular"/>
                        </a:rPr>
                        <a:t>public &lt;T&gt; T[] toArray(T[] a)</a:t>
                      </a:r>
                    </a:p>
                  </a:txBody>
                  <a:tcPr marL="76200" marR="76200" marT="76200" marB="76200"/>
                </a:tc>
                <a:tc>
                  <a:txBody>
                    <a:bodyPr/>
                    <a:lstStyle/>
                    <a:p>
                      <a:pPr algn="just" fontAlgn="t"/>
                      <a:r>
                        <a:rPr lang="en-GB">
                          <a:solidFill>
                            <a:srgbClr val="333333"/>
                          </a:solidFill>
                          <a:latin typeface="inter-regular"/>
                        </a:rPr>
                        <a:t>It converts collection into array. Here, the runtime type of the returned array is that of the specified array.</a:t>
                      </a:r>
                    </a:p>
                  </a:txBody>
                  <a:tcPr marL="76200" marR="76200" marT="76200" marB="76200"/>
                </a:tc>
              </a:tr>
              <a:tr h="370840">
                <a:tc>
                  <a:txBody>
                    <a:bodyPr/>
                    <a:lstStyle/>
                    <a:p>
                      <a:pPr algn="just" fontAlgn="t"/>
                      <a:r>
                        <a:rPr lang="en-US">
                          <a:solidFill>
                            <a:srgbClr val="333333"/>
                          </a:solidFill>
                          <a:latin typeface="inter-regular"/>
                        </a:rPr>
                        <a:t>14</a:t>
                      </a:r>
                    </a:p>
                  </a:txBody>
                  <a:tcPr marL="76200" marR="76200" marT="76200" marB="76200"/>
                </a:tc>
                <a:tc>
                  <a:txBody>
                    <a:bodyPr/>
                    <a:lstStyle/>
                    <a:p>
                      <a:pPr algn="just" fontAlgn="t"/>
                      <a:r>
                        <a:rPr lang="en-US">
                          <a:solidFill>
                            <a:srgbClr val="333333"/>
                          </a:solidFill>
                          <a:latin typeface="inter-regular"/>
                        </a:rPr>
                        <a:t>public boolean isEmpty()</a:t>
                      </a:r>
                    </a:p>
                  </a:txBody>
                  <a:tcPr marL="76200" marR="76200" marT="76200" marB="76200"/>
                </a:tc>
                <a:tc>
                  <a:txBody>
                    <a:bodyPr/>
                    <a:lstStyle/>
                    <a:p>
                      <a:pPr algn="just" fontAlgn="t"/>
                      <a:r>
                        <a:rPr lang="en-GB">
                          <a:solidFill>
                            <a:srgbClr val="333333"/>
                          </a:solidFill>
                          <a:latin typeface="inter-regular"/>
                        </a:rPr>
                        <a:t>It checks if collection is empty.</a:t>
                      </a:r>
                    </a:p>
                  </a:txBody>
                  <a:tcPr marL="76200" marR="76200" marT="76200" marB="76200"/>
                </a:tc>
              </a:tr>
              <a:tr h="370840">
                <a:tc>
                  <a:txBody>
                    <a:bodyPr/>
                    <a:lstStyle/>
                    <a:p>
                      <a:pPr algn="just" fontAlgn="t"/>
                      <a:r>
                        <a:rPr lang="en-US">
                          <a:solidFill>
                            <a:srgbClr val="333333"/>
                          </a:solidFill>
                          <a:latin typeface="inter-regular"/>
                        </a:rPr>
                        <a:t>15</a:t>
                      </a:r>
                    </a:p>
                  </a:txBody>
                  <a:tcPr marL="76200" marR="76200" marT="76200" marB="76200"/>
                </a:tc>
                <a:tc>
                  <a:txBody>
                    <a:bodyPr/>
                    <a:lstStyle/>
                    <a:p>
                      <a:pPr algn="just" fontAlgn="t"/>
                      <a:r>
                        <a:rPr lang="en-US">
                          <a:solidFill>
                            <a:srgbClr val="333333"/>
                          </a:solidFill>
                          <a:latin typeface="inter-regular"/>
                        </a:rPr>
                        <a:t>default Stream&lt;E&gt; parallelStream()</a:t>
                      </a:r>
                    </a:p>
                  </a:txBody>
                  <a:tcPr marL="76200" marR="76200" marT="76200" marB="76200"/>
                </a:tc>
                <a:tc>
                  <a:txBody>
                    <a:bodyPr/>
                    <a:lstStyle/>
                    <a:p>
                      <a:pPr algn="just" fontAlgn="t"/>
                      <a:r>
                        <a:rPr lang="en-GB">
                          <a:solidFill>
                            <a:srgbClr val="333333"/>
                          </a:solidFill>
                          <a:latin typeface="inter-regular"/>
                        </a:rPr>
                        <a:t>It returns a possibly parallel Stream with the collection as its source.</a:t>
                      </a:r>
                    </a:p>
                  </a:txBody>
                  <a:tcPr marL="76200" marR="76200" marT="76200" marB="76200"/>
                </a:tc>
              </a:tr>
              <a:tr h="370840">
                <a:tc>
                  <a:txBody>
                    <a:bodyPr/>
                    <a:lstStyle/>
                    <a:p>
                      <a:pPr algn="just" fontAlgn="t"/>
                      <a:r>
                        <a:rPr lang="en-US">
                          <a:solidFill>
                            <a:srgbClr val="333333"/>
                          </a:solidFill>
                          <a:latin typeface="inter-regular"/>
                        </a:rPr>
                        <a:t>16</a:t>
                      </a:r>
                    </a:p>
                  </a:txBody>
                  <a:tcPr marL="76200" marR="76200" marT="76200" marB="76200"/>
                </a:tc>
                <a:tc>
                  <a:txBody>
                    <a:bodyPr/>
                    <a:lstStyle/>
                    <a:p>
                      <a:pPr algn="just" fontAlgn="t"/>
                      <a:r>
                        <a:rPr lang="en-US">
                          <a:solidFill>
                            <a:srgbClr val="333333"/>
                          </a:solidFill>
                          <a:latin typeface="inter-regular"/>
                        </a:rPr>
                        <a:t>default Stream&lt;E&gt; stream()</a:t>
                      </a:r>
                    </a:p>
                  </a:txBody>
                  <a:tcPr marL="76200" marR="76200" marT="76200" marB="76200"/>
                </a:tc>
                <a:tc>
                  <a:txBody>
                    <a:bodyPr/>
                    <a:lstStyle/>
                    <a:p>
                      <a:pPr algn="just" fontAlgn="t"/>
                      <a:r>
                        <a:rPr lang="en-GB">
                          <a:solidFill>
                            <a:srgbClr val="333333"/>
                          </a:solidFill>
                          <a:latin typeface="inter-regular"/>
                        </a:rPr>
                        <a:t>It returns a sequential Stream with the collection as its source.</a:t>
                      </a:r>
                    </a:p>
                  </a:txBody>
                  <a:tcPr marL="76200" marR="76200" marT="76200" marB="76200"/>
                </a:tc>
              </a:tr>
              <a:tr h="370840">
                <a:tc>
                  <a:txBody>
                    <a:bodyPr/>
                    <a:lstStyle/>
                    <a:p>
                      <a:pPr algn="just" fontAlgn="t"/>
                      <a:r>
                        <a:rPr lang="en-US">
                          <a:solidFill>
                            <a:srgbClr val="333333"/>
                          </a:solidFill>
                          <a:latin typeface="inter-regular"/>
                        </a:rPr>
                        <a:t>17</a:t>
                      </a:r>
                    </a:p>
                  </a:txBody>
                  <a:tcPr marL="76200" marR="76200" marT="76200" marB="76200"/>
                </a:tc>
                <a:tc>
                  <a:txBody>
                    <a:bodyPr/>
                    <a:lstStyle/>
                    <a:p>
                      <a:pPr algn="just" fontAlgn="t"/>
                      <a:r>
                        <a:rPr lang="en-US">
                          <a:solidFill>
                            <a:srgbClr val="333333"/>
                          </a:solidFill>
                          <a:latin typeface="inter-regular"/>
                        </a:rPr>
                        <a:t>default Spliterator&lt;E&gt; spliterator()</a:t>
                      </a:r>
                    </a:p>
                  </a:txBody>
                  <a:tcPr marL="76200" marR="76200" marT="76200" marB="76200"/>
                </a:tc>
                <a:tc>
                  <a:txBody>
                    <a:bodyPr/>
                    <a:lstStyle/>
                    <a:p>
                      <a:pPr algn="just" fontAlgn="t"/>
                      <a:r>
                        <a:rPr lang="en-GB">
                          <a:solidFill>
                            <a:srgbClr val="333333"/>
                          </a:solidFill>
                          <a:latin typeface="inter-regular"/>
                        </a:rPr>
                        <a:t>It generates a Spliterator over the specified elements in the collection.</a:t>
                      </a:r>
                    </a:p>
                  </a:txBody>
                  <a:tcPr marL="76200" marR="76200" marT="76200" marB="76200"/>
                </a:tc>
              </a:tr>
              <a:tr h="370840">
                <a:tc>
                  <a:txBody>
                    <a:bodyPr/>
                    <a:lstStyle/>
                    <a:p>
                      <a:pPr algn="just" fontAlgn="t"/>
                      <a:r>
                        <a:rPr lang="en-US">
                          <a:solidFill>
                            <a:srgbClr val="333333"/>
                          </a:solidFill>
                          <a:latin typeface="inter-regular"/>
                        </a:rPr>
                        <a:t>18</a:t>
                      </a:r>
                    </a:p>
                  </a:txBody>
                  <a:tcPr marL="76200" marR="76200" marT="76200" marB="76200"/>
                </a:tc>
                <a:tc>
                  <a:txBody>
                    <a:bodyPr/>
                    <a:lstStyle/>
                    <a:p>
                      <a:pPr algn="just" fontAlgn="t"/>
                      <a:r>
                        <a:rPr lang="en-US">
                          <a:solidFill>
                            <a:srgbClr val="333333"/>
                          </a:solidFill>
                          <a:latin typeface="inter-regular"/>
                        </a:rPr>
                        <a:t>public boolean equals(Object element)</a:t>
                      </a:r>
                    </a:p>
                  </a:txBody>
                  <a:tcPr marL="76200" marR="76200" marT="76200" marB="76200"/>
                </a:tc>
                <a:tc>
                  <a:txBody>
                    <a:bodyPr/>
                    <a:lstStyle/>
                    <a:p>
                      <a:pPr algn="just" fontAlgn="t"/>
                      <a:r>
                        <a:rPr lang="en-US">
                          <a:solidFill>
                            <a:srgbClr val="333333"/>
                          </a:solidFill>
                          <a:latin typeface="inter-regular"/>
                        </a:rPr>
                        <a:t>It matches two collections.</a:t>
                      </a:r>
                    </a:p>
                  </a:txBody>
                  <a:tcPr marL="76200" marR="76200" marT="76200" marB="76200"/>
                </a:tc>
              </a:tr>
              <a:tr h="370840">
                <a:tc>
                  <a:txBody>
                    <a:bodyPr/>
                    <a:lstStyle/>
                    <a:p>
                      <a:pPr algn="just" fontAlgn="t"/>
                      <a:r>
                        <a:rPr lang="en-US">
                          <a:solidFill>
                            <a:srgbClr val="333333"/>
                          </a:solidFill>
                          <a:latin typeface="inter-regular"/>
                        </a:rPr>
                        <a:t>19</a:t>
                      </a:r>
                    </a:p>
                  </a:txBody>
                  <a:tcPr marL="76200" marR="76200" marT="76200" marB="76200"/>
                </a:tc>
                <a:tc>
                  <a:txBody>
                    <a:bodyPr/>
                    <a:lstStyle/>
                    <a:p>
                      <a:pPr algn="just" fontAlgn="t"/>
                      <a:r>
                        <a:rPr lang="en-US">
                          <a:solidFill>
                            <a:srgbClr val="333333"/>
                          </a:solidFill>
                          <a:latin typeface="inter-regular"/>
                        </a:rPr>
                        <a:t>public int hashCode()</a:t>
                      </a:r>
                    </a:p>
                  </a:txBody>
                  <a:tcPr marL="76200" marR="76200" marT="76200" marB="76200"/>
                </a:tc>
                <a:tc>
                  <a:txBody>
                    <a:bodyPr/>
                    <a:lstStyle/>
                    <a:p>
                      <a:pPr algn="just" fontAlgn="t"/>
                      <a:r>
                        <a:rPr lang="en-GB" dirty="0">
                          <a:solidFill>
                            <a:srgbClr val="333333"/>
                          </a:solidFill>
                          <a:latin typeface="inter-regular"/>
                        </a:rPr>
                        <a:t>It returns the hash code number of the collection.</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Iterator</a:t>
            </a:r>
            <a:r>
              <a:rPr lang="en-US" b="1" dirty="0" smtClean="0"/>
              <a:t> interface</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a:t>
            </a:fld>
            <a:endParaRPr lang="en-US" altLang="en-US"/>
          </a:p>
        </p:txBody>
      </p:sp>
      <p:sp>
        <p:nvSpPr>
          <p:cNvPr id="3" name="Content Placeholder 2"/>
          <p:cNvSpPr>
            <a:spLocks noGrp="1"/>
          </p:cNvSpPr>
          <p:nvPr>
            <p:ph sz="quarter" idx="1"/>
          </p:nvPr>
        </p:nvSpPr>
        <p:spPr>
          <a:xfrm>
            <a:off x="551384" y="764704"/>
            <a:ext cx="10515600" cy="5033979"/>
          </a:xfrm>
        </p:spPr>
        <p:txBody>
          <a:bodyPr/>
          <a:lstStyle/>
          <a:p>
            <a:r>
              <a:rPr lang="en-GB" dirty="0" err="1" smtClean="0">
                <a:solidFill>
                  <a:srgbClr val="FF0000"/>
                </a:solidFill>
              </a:rPr>
              <a:t>Iterator</a:t>
            </a:r>
            <a:r>
              <a:rPr lang="en-GB" dirty="0" smtClean="0"/>
              <a:t> interface provides the facility of iterating the elements in a forward direction only.</a:t>
            </a:r>
          </a:p>
          <a:p>
            <a:endParaRPr lang="en-US" dirty="0"/>
          </a:p>
        </p:txBody>
      </p:sp>
      <p:graphicFrame>
        <p:nvGraphicFramePr>
          <p:cNvPr id="5" name="Table 4"/>
          <p:cNvGraphicFramePr>
            <a:graphicFrameLocks noGrp="1"/>
          </p:cNvGraphicFramePr>
          <p:nvPr/>
        </p:nvGraphicFramePr>
        <p:xfrm>
          <a:off x="1595406" y="2071678"/>
          <a:ext cx="8127999" cy="2606040"/>
        </p:xfrm>
        <a:graphic>
          <a:graphicData uri="http://schemas.openxmlformats.org/drawingml/2006/table">
            <a:tbl>
              <a:tblPr firstRow="1" bandRow="1">
                <a:tableStyleId>{5C22544A-7EE6-4342-B048-85BDC9FD1C3A}</a:tableStyleId>
              </a:tblPr>
              <a:tblGrid>
                <a:gridCol w="714380"/>
                <a:gridCol w="2857520"/>
                <a:gridCol w="4556099"/>
              </a:tblGrid>
              <a:tr h="370840">
                <a:tc>
                  <a:txBody>
                    <a:bodyPr/>
                    <a:lstStyle/>
                    <a:p>
                      <a:pPr algn="l" fontAlgn="t"/>
                      <a:r>
                        <a:rPr lang="en-US" dirty="0">
                          <a:solidFill>
                            <a:srgbClr val="000000"/>
                          </a:solidFill>
                          <a:latin typeface="times new roman"/>
                        </a:rPr>
                        <a:t>No.</a:t>
                      </a:r>
                    </a:p>
                  </a:txBody>
                  <a:tcPr marL="114300" marR="114300" marT="114300" marB="114300"/>
                </a:tc>
                <a:tc>
                  <a:txBody>
                    <a:bodyPr/>
                    <a:lstStyle/>
                    <a:p>
                      <a:pPr algn="l" fontAlgn="t"/>
                      <a:r>
                        <a:rPr lang="en-US">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1</a:t>
                      </a:r>
                    </a:p>
                  </a:txBody>
                  <a:tcPr marL="76200" marR="76200" marT="76200" marB="76200"/>
                </a:tc>
                <a:tc>
                  <a:txBody>
                    <a:bodyPr/>
                    <a:lstStyle/>
                    <a:p>
                      <a:pPr algn="just" fontAlgn="t"/>
                      <a:r>
                        <a:rPr lang="en-US">
                          <a:solidFill>
                            <a:srgbClr val="333333"/>
                          </a:solidFill>
                          <a:latin typeface="inter-regular"/>
                        </a:rPr>
                        <a:t>public boolean hasNext()</a:t>
                      </a:r>
                    </a:p>
                  </a:txBody>
                  <a:tcPr marL="76200" marR="76200" marT="76200" marB="76200"/>
                </a:tc>
                <a:tc>
                  <a:txBody>
                    <a:bodyPr/>
                    <a:lstStyle/>
                    <a:p>
                      <a:pPr algn="just" fontAlgn="t"/>
                      <a:r>
                        <a:rPr lang="en-GB">
                          <a:solidFill>
                            <a:srgbClr val="333333"/>
                          </a:solidFill>
                          <a:latin typeface="inter-regular"/>
                        </a:rPr>
                        <a:t>It returns true if the iterator has more elements otherwise it returns false.</a:t>
                      </a:r>
                    </a:p>
                  </a:txBody>
                  <a:tcPr marL="76200" marR="76200" marT="76200" marB="76200"/>
                </a:tc>
              </a:tr>
              <a:tr h="370840">
                <a:tc>
                  <a:txBody>
                    <a:bodyPr/>
                    <a:lstStyle/>
                    <a:p>
                      <a:pPr algn="just" fontAlgn="t"/>
                      <a:r>
                        <a:rPr lang="en-US">
                          <a:solidFill>
                            <a:srgbClr val="333333"/>
                          </a:solidFill>
                          <a:latin typeface="inter-regular"/>
                        </a:rPr>
                        <a:t>2</a:t>
                      </a:r>
                    </a:p>
                  </a:txBody>
                  <a:tcPr marL="76200" marR="76200" marT="76200" marB="76200"/>
                </a:tc>
                <a:tc>
                  <a:txBody>
                    <a:bodyPr/>
                    <a:lstStyle/>
                    <a:p>
                      <a:pPr algn="just" fontAlgn="t"/>
                      <a:r>
                        <a:rPr lang="en-US">
                          <a:solidFill>
                            <a:srgbClr val="333333"/>
                          </a:solidFill>
                          <a:latin typeface="inter-regular"/>
                        </a:rPr>
                        <a:t>public Object next()</a:t>
                      </a:r>
                    </a:p>
                  </a:txBody>
                  <a:tcPr marL="76200" marR="76200" marT="76200" marB="76200"/>
                </a:tc>
                <a:tc>
                  <a:txBody>
                    <a:bodyPr/>
                    <a:lstStyle/>
                    <a:p>
                      <a:pPr algn="just" fontAlgn="t"/>
                      <a:r>
                        <a:rPr lang="en-GB">
                          <a:solidFill>
                            <a:srgbClr val="333333"/>
                          </a:solidFill>
                          <a:latin typeface="inter-regular"/>
                        </a:rPr>
                        <a:t>It returns the element and moves the cursor pointer to the next element.</a:t>
                      </a:r>
                    </a:p>
                  </a:txBody>
                  <a:tcPr marL="76200" marR="76200" marT="76200" marB="76200"/>
                </a:tc>
              </a:tr>
              <a:tr h="370840">
                <a:tc>
                  <a:txBody>
                    <a:bodyPr/>
                    <a:lstStyle/>
                    <a:p>
                      <a:pPr algn="just" fontAlgn="t"/>
                      <a:r>
                        <a:rPr lang="en-US">
                          <a:solidFill>
                            <a:srgbClr val="333333"/>
                          </a:solidFill>
                          <a:latin typeface="inter-regular"/>
                        </a:rPr>
                        <a:t>3</a:t>
                      </a:r>
                    </a:p>
                  </a:txBody>
                  <a:tcPr marL="76200" marR="76200" marT="76200" marB="76200"/>
                </a:tc>
                <a:tc>
                  <a:txBody>
                    <a:bodyPr/>
                    <a:lstStyle/>
                    <a:p>
                      <a:pPr algn="just" fontAlgn="t"/>
                      <a:r>
                        <a:rPr lang="en-US">
                          <a:solidFill>
                            <a:srgbClr val="333333"/>
                          </a:solidFill>
                          <a:latin typeface="inter-regular"/>
                        </a:rPr>
                        <a:t>public void remove()</a:t>
                      </a:r>
                    </a:p>
                  </a:txBody>
                  <a:tcPr marL="76200" marR="76200" marT="76200" marB="76200"/>
                </a:tc>
                <a:tc>
                  <a:txBody>
                    <a:bodyPr/>
                    <a:lstStyle/>
                    <a:p>
                      <a:pPr algn="just" fontAlgn="t"/>
                      <a:r>
                        <a:rPr lang="en-GB" dirty="0">
                          <a:solidFill>
                            <a:srgbClr val="333333"/>
                          </a:solidFill>
                          <a:latin typeface="inter-regular"/>
                        </a:rPr>
                        <a:t>It removes the last elements returned by the </a:t>
                      </a:r>
                      <a:r>
                        <a:rPr lang="en-GB" dirty="0" err="1">
                          <a:solidFill>
                            <a:srgbClr val="333333"/>
                          </a:solidFill>
                          <a:latin typeface="inter-regular"/>
                        </a:rPr>
                        <a:t>iterator</a:t>
                      </a:r>
                      <a:r>
                        <a:rPr lang="en-GB" dirty="0">
                          <a:solidFill>
                            <a:srgbClr val="333333"/>
                          </a:solidFill>
                          <a:latin typeface="inter-regular"/>
                        </a:rPr>
                        <a:t>. It is less used.</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normAutofit fontScale="90000"/>
          </a:bodyPr>
          <a:lstStyle/>
          <a:p>
            <a:r>
              <a:rPr lang="en-US" b="1" dirty="0" err="1" smtClean="0"/>
              <a:t>Iterable</a:t>
            </a:r>
            <a:r>
              <a:rPr lang="en-US" b="1" dirty="0" smtClean="0"/>
              <a:t> Interface</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sp>
        <p:nvSpPr>
          <p:cNvPr id="3" name="Content Placeholder 2"/>
          <p:cNvSpPr>
            <a:spLocks noGrp="1"/>
          </p:cNvSpPr>
          <p:nvPr>
            <p:ph sz="quarter" idx="1"/>
          </p:nvPr>
        </p:nvSpPr>
        <p:spPr>
          <a:xfrm>
            <a:off x="838200" y="1285860"/>
            <a:ext cx="10515600" cy="4891103"/>
          </a:xfrm>
        </p:spPr>
        <p:txBody>
          <a:bodyPr/>
          <a:lstStyle/>
          <a:p>
            <a:r>
              <a:rPr lang="en-GB" dirty="0" smtClean="0"/>
              <a:t>The </a:t>
            </a:r>
            <a:r>
              <a:rPr lang="en-GB" dirty="0" err="1" smtClean="0">
                <a:solidFill>
                  <a:srgbClr val="FF0000"/>
                </a:solidFill>
              </a:rPr>
              <a:t>Iterable</a:t>
            </a:r>
            <a:r>
              <a:rPr lang="en-GB" dirty="0" smtClean="0">
                <a:solidFill>
                  <a:srgbClr val="FF0000"/>
                </a:solidFill>
              </a:rPr>
              <a:t> interface </a:t>
            </a:r>
            <a:r>
              <a:rPr lang="en-GB" dirty="0" smtClean="0"/>
              <a:t>is the root interface for all the collection classes. The Collection interface extends the </a:t>
            </a:r>
            <a:r>
              <a:rPr lang="en-GB" dirty="0" err="1" smtClean="0"/>
              <a:t>Iterable</a:t>
            </a:r>
            <a:r>
              <a:rPr lang="en-GB" dirty="0" smtClean="0"/>
              <a:t> interface and therefore all the subclasses of Collection interface also implement the </a:t>
            </a:r>
            <a:r>
              <a:rPr lang="en-GB" dirty="0" err="1" smtClean="0"/>
              <a:t>Iterable</a:t>
            </a:r>
            <a:r>
              <a:rPr lang="en-GB" dirty="0" smtClean="0"/>
              <a:t> interface.</a:t>
            </a:r>
          </a:p>
          <a:p>
            <a:r>
              <a:rPr lang="en-GB" dirty="0" smtClean="0"/>
              <a:t>It contains only one abstract method. i.e.,</a:t>
            </a:r>
          </a:p>
          <a:p>
            <a:r>
              <a:rPr lang="en-GB" dirty="0" err="1" smtClean="0"/>
              <a:t>Iterator</a:t>
            </a:r>
            <a:r>
              <a:rPr lang="en-GB" dirty="0" smtClean="0"/>
              <a:t>&lt;T&gt; </a:t>
            </a:r>
            <a:r>
              <a:rPr lang="en-GB" dirty="0" err="1" smtClean="0"/>
              <a:t>iterator</a:t>
            </a:r>
            <a:r>
              <a:rPr lang="en-GB" dirty="0" smtClean="0"/>
              <a:t>()  </a:t>
            </a:r>
          </a:p>
          <a:p>
            <a:r>
              <a:rPr lang="en-GB" dirty="0" smtClean="0"/>
              <a:t>It returns the </a:t>
            </a:r>
            <a:r>
              <a:rPr lang="en-GB" dirty="0" err="1" smtClean="0"/>
              <a:t>iterator</a:t>
            </a:r>
            <a:r>
              <a:rPr lang="en-GB" dirty="0" smtClean="0"/>
              <a:t> over the elements of type 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Collection Interface</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sp>
        <p:nvSpPr>
          <p:cNvPr id="3" name="Content Placeholder 2"/>
          <p:cNvSpPr>
            <a:spLocks noGrp="1"/>
          </p:cNvSpPr>
          <p:nvPr>
            <p:ph sz="quarter" idx="1"/>
          </p:nvPr>
        </p:nvSpPr>
        <p:spPr>
          <a:xfrm>
            <a:off x="838200" y="1428736"/>
            <a:ext cx="10515600" cy="4748227"/>
          </a:xfrm>
        </p:spPr>
        <p:txBody>
          <a:bodyPr/>
          <a:lstStyle/>
          <a:p>
            <a:r>
              <a:rPr lang="en-GB" dirty="0" smtClean="0"/>
              <a:t>The </a:t>
            </a:r>
            <a:r>
              <a:rPr lang="en-GB" dirty="0" smtClean="0">
                <a:solidFill>
                  <a:srgbClr val="FF0000"/>
                </a:solidFill>
              </a:rPr>
              <a:t>Collection interface </a:t>
            </a:r>
            <a:r>
              <a:rPr lang="en-GB" dirty="0" smtClean="0"/>
              <a:t>is the interface which is implemented by all the classes in the collection framework. It declares the methods that every collection will have. In other words, we can say that the Collection interface builds the foundation on which the collection framework depends.</a:t>
            </a:r>
          </a:p>
          <a:p>
            <a:r>
              <a:rPr lang="en-GB" dirty="0" smtClean="0"/>
              <a:t>Some of the methods of Collection interface are Boolean add ( Object </a:t>
            </a:r>
            <a:r>
              <a:rPr lang="en-GB" dirty="0" err="1" smtClean="0"/>
              <a:t>obj</a:t>
            </a:r>
            <a:r>
              <a:rPr lang="en-GB" dirty="0" smtClean="0"/>
              <a:t>), Boolean </a:t>
            </a:r>
            <a:r>
              <a:rPr lang="en-GB" dirty="0" err="1" smtClean="0"/>
              <a:t>addAll</a:t>
            </a:r>
            <a:r>
              <a:rPr lang="en-GB" dirty="0" smtClean="0"/>
              <a:t> ( Collection c), void clear(), etc. which are implemented by all the subclasses of Collection interface.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List Interface</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25</a:t>
            </a:fld>
            <a:endParaRPr lang="en-US" altLang="en-US"/>
          </a:p>
        </p:txBody>
      </p:sp>
      <p:sp>
        <p:nvSpPr>
          <p:cNvPr id="3" name="Content Placeholder 2"/>
          <p:cNvSpPr>
            <a:spLocks noGrp="1"/>
          </p:cNvSpPr>
          <p:nvPr>
            <p:ph sz="quarter" idx="1"/>
          </p:nvPr>
        </p:nvSpPr>
        <p:spPr>
          <a:xfrm>
            <a:off x="838200" y="1142984"/>
            <a:ext cx="10515600" cy="5033979"/>
          </a:xfrm>
        </p:spPr>
        <p:txBody>
          <a:bodyPr>
            <a:normAutofit lnSpcReduction="10000"/>
          </a:bodyPr>
          <a:lstStyle/>
          <a:p>
            <a:r>
              <a:rPr lang="en-GB" dirty="0" smtClean="0">
                <a:solidFill>
                  <a:srgbClr val="FF0000"/>
                </a:solidFill>
              </a:rPr>
              <a:t>List interface </a:t>
            </a:r>
            <a:r>
              <a:rPr lang="en-GB" dirty="0" smtClean="0"/>
              <a:t>is the child interface of Collection interface. It inhibits a list type data structure in which we can store the ordered collection of objects. It can have duplicate values.</a:t>
            </a:r>
          </a:p>
          <a:p>
            <a:r>
              <a:rPr lang="en-GB" dirty="0" smtClean="0"/>
              <a:t>List interface is implemented by the classes </a:t>
            </a:r>
            <a:r>
              <a:rPr lang="en-GB" dirty="0" err="1" smtClean="0"/>
              <a:t>ArrayList</a:t>
            </a:r>
            <a:r>
              <a:rPr lang="en-GB" dirty="0" smtClean="0"/>
              <a:t>, </a:t>
            </a:r>
            <a:r>
              <a:rPr lang="en-GB" dirty="0" err="1" smtClean="0"/>
              <a:t>LinkedList</a:t>
            </a:r>
            <a:r>
              <a:rPr lang="en-GB" dirty="0" smtClean="0"/>
              <a:t>, Vector, and Stack.</a:t>
            </a:r>
          </a:p>
          <a:p>
            <a:r>
              <a:rPr lang="en-GB" dirty="0" smtClean="0"/>
              <a:t>To instantiate the List interface, we must use :</a:t>
            </a:r>
          </a:p>
          <a:p>
            <a:r>
              <a:rPr lang="en-GB" dirty="0" smtClean="0"/>
              <a:t>List &lt;data-type&gt; list1= </a:t>
            </a:r>
            <a:r>
              <a:rPr lang="en-GB" b="1" dirty="0" smtClean="0"/>
              <a:t>new</a:t>
            </a:r>
            <a:r>
              <a:rPr lang="en-GB" dirty="0" smtClean="0"/>
              <a:t> </a:t>
            </a:r>
            <a:r>
              <a:rPr lang="en-GB" dirty="0" err="1" smtClean="0"/>
              <a:t>ArrayList</a:t>
            </a:r>
            <a:r>
              <a:rPr lang="en-GB" dirty="0" smtClean="0"/>
              <a:t>();  </a:t>
            </a:r>
          </a:p>
          <a:p>
            <a:r>
              <a:rPr lang="en-GB" dirty="0" smtClean="0"/>
              <a:t>List &lt;data-type&gt; list2 = </a:t>
            </a:r>
            <a:r>
              <a:rPr lang="en-GB" b="1" dirty="0" smtClean="0"/>
              <a:t>new</a:t>
            </a:r>
            <a:r>
              <a:rPr lang="en-GB" dirty="0" smtClean="0"/>
              <a:t> </a:t>
            </a:r>
            <a:r>
              <a:rPr lang="en-GB" dirty="0" err="1" smtClean="0"/>
              <a:t>LinkedList</a:t>
            </a:r>
            <a:r>
              <a:rPr lang="en-GB" dirty="0" smtClean="0"/>
              <a:t>();  </a:t>
            </a:r>
          </a:p>
          <a:p>
            <a:r>
              <a:rPr lang="en-GB" dirty="0" smtClean="0"/>
              <a:t>List &lt;data-type&gt; list3 = </a:t>
            </a:r>
            <a:r>
              <a:rPr lang="en-GB" b="1" dirty="0" smtClean="0"/>
              <a:t>new</a:t>
            </a:r>
            <a:r>
              <a:rPr lang="en-GB" dirty="0" smtClean="0"/>
              <a:t> Vector();  </a:t>
            </a:r>
          </a:p>
          <a:p>
            <a:r>
              <a:rPr lang="en-GB" dirty="0" smtClean="0"/>
              <a:t>List &lt;data-type&gt; list4 = </a:t>
            </a:r>
            <a:r>
              <a:rPr lang="en-GB" b="1" dirty="0" smtClean="0"/>
              <a:t>new</a:t>
            </a:r>
            <a:r>
              <a:rPr lang="en-GB" dirty="0" smtClean="0"/>
              <a:t> Stack();  </a:t>
            </a:r>
          </a:p>
          <a:p>
            <a:r>
              <a:rPr lang="en-GB" dirty="0" smtClean="0"/>
              <a:t>There are various methods in List interface that can be used to insert, delete, and access the elements from the list.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normAutofit fontScale="90000"/>
          </a:bodyPr>
          <a:lstStyle/>
          <a:p>
            <a:r>
              <a:rPr lang="en-US" dirty="0" err="1" smtClean="0"/>
              <a:t>ArrayList</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sp>
        <p:nvSpPr>
          <p:cNvPr id="3" name="Content Placeholder 2"/>
          <p:cNvSpPr>
            <a:spLocks noGrp="1"/>
          </p:cNvSpPr>
          <p:nvPr>
            <p:ph sz="quarter" idx="1"/>
          </p:nvPr>
        </p:nvSpPr>
        <p:spPr>
          <a:xfrm>
            <a:off x="838200" y="1000108"/>
            <a:ext cx="10515600" cy="5429288"/>
          </a:xfrm>
        </p:spPr>
        <p:txBody>
          <a:bodyPr/>
          <a:lstStyle/>
          <a:p>
            <a:r>
              <a:rPr lang="en-GB" dirty="0" smtClean="0">
                <a:solidFill>
                  <a:srgbClr val="FF0000"/>
                </a:solidFill>
              </a:rPr>
              <a:t>The </a:t>
            </a:r>
            <a:r>
              <a:rPr lang="en-GB" dirty="0" err="1" smtClean="0">
                <a:solidFill>
                  <a:srgbClr val="FF0000"/>
                </a:solidFill>
              </a:rPr>
              <a:t>ArrayList</a:t>
            </a:r>
            <a:r>
              <a:rPr lang="en-GB" dirty="0" smtClean="0">
                <a:solidFill>
                  <a:srgbClr val="FF0000"/>
                </a:solidFill>
              </a:rPr>
              <a:t> </a:t>
            </a:r>
            <a:r>
              <a:rPr lang="en-GB" dirty="0" smtClean="0"/>
              <a:t>class implements the List interface. It uses a dynamic array to store the duplicate element of different data types. The </a:t>
            </a:r>
            <a:r>
              <a:rPr lang="en-GB" dirty="0" err="1" smtClean="0"/>
              <a:t>ArrayList</a:t>
            </a:r>
            <a:r>
              <a:rPr lang="en-GB" dirty="0" smtClean="0"/>
              <a:t> class maintains the insertion order and is non-synchronized. The elements stored in the </a:t>
            </a:r>
            <a:r>
              <a:rPr lang="en-GB" dirty="0" err="1" smtClean="0"/>
              <a:t>ArrayList</a:t>
            </a:r>
            <a:r>
              <a:rPr lang="en-GB" dirty="0" smtClean="0"/>
              <a:t> class can be randomly accessed.</a:t>
            </a:r>
          </a:p>
          <a:p>
            <a:r>
              <a:rPr lang="en-GB" dirty="0" smtClean="0"/>
              <a:t>Java </a:t>
            </a:r>
            <a:r>
              <a:rPr lang="en-GB" b="1" dirty="0" err="1" smtClean="0"/>
              <a:t>ArrayList</a:t>
            </a:r>
            <a:r>
              <a:rPr lang="en-GB" dirty="0" smtClean="0"/>
              <a:t> class uses a </a:t>
            </a:r>
            <a:r>
              <a:rPr lang="en-GB" i="1" dirty="0" smtClean="0"/>
              <a:t>dynamic </a:t>
            </a:r>
            <a:r>
              <a:rPr lang="en-GB" i="1" dirty="0" smtClean="0">
                <a:hlinkClick r:id="rId2"/>
              </a:rPr>
              <a:t>array</a:t>
            </a:r>
            <a:r>
              <a:rPr lang="en-GB" dirty="0" smtClean="0"/>
              <a:t> for storing the elements. It is like an array, but there is </a:t>
            </a:r>
            <a:r>
              <a:rPr lang="en-GB" i="1" dirty="0" smtClean="0"/>
              <a:t>no size limit</a:t>
            </a:r>
            <a:r>
              <a:rPr lang="en-GB" dirty="0" smtClean="0"/>
              <a:t>. We can add or remove elements anytime. So, it is much more flexible than the traditional array. It is found in the </a:t>
            </a:r>
            <a:r>
              <a:rPr lang="en-GB" i="1" dirty="0" err="1" smtClean="0"/>
              <a:t>java.util</a:t>
            </a:r>
            <a:r>
              <a:rPr lang="en-GB" dirty="0" smtClean="0"/>
              <a:t> package. It is like the Vector in C++.</a:t>
            </a:r>
          </a:p>
          <a:p>
            <a:r>
              <a:rPr lang="en-GB" dirty="0" smtClean="0"/>
              <a:t>The </a:t>
            </a:r>
            <a:r>
              <a:rPr lang="en-GB" dirty="0" err="1" smtClean="0"/>
              <a:t>ArrayList</a:t>
            </a:r>
            <a:r>
              <a:rPr lang="en-GB" dirty="0" smtClean="0"/>
              <a:t> in Java can have the duplicate elements also. It implements the List interface so we can use all the methods of the List interface here. The </a:t>
            </a:r>
            <a:r>
              <a:rPr lang="en-GB" dirty="0" err="1" smtClean="0"/>
              <a:t>ArrayList</a:t>
            </a:r>
            <a:r>
              <a:rPr lang="en-GB" dirty="0" smtClean="0"/>
              <a:t> maintains the insertion order internally.</a:t>
            </a:r>
          </a:p>
          <a:p>
            <a:r>
              <a:rPr lang="en-GB" dirty="0" smtClean="0"/>
              <a:t>It inherits the </a:t>
            </a:r>
            <a:r>
              <a:rPr lang="en-GB" dirty="0" err="1" smtClean="0"/>
              <a:t>AbstractList</a:t>
            </a:r>
            <a:r>
              <a:rPr lang="en-GB" dirty="0" smtClean="0"/>
              <a:t> class and implements </a:t>
            </a:r>
            <a:r>
              <a:rPr lang="en-GB" dirty="0" smtClean="0">
                <a:hlinkClick r:id="rId3"/>
              </a:rPr>
              <a:t>List interface</a:t>
            </a:r>
            <a:r>
              <a:rPr lang="en-GB" dirty="0" smtClean="0"/>
              <a:t>.</a:t>
            </a:r>
          </a:p>
          <a:p>
            <a:endParaRPr lang="en-US" dirty="0"/>
          </a:p>
        </p:txBody>
      </p:sp>
      <p:pic>
        <p:nvPicPr>
          <p:cNvPr id="5" name="Picture 4" descr="Java ArrayList class hierarchy"/>
          <p:cNvPicPr/>
          <p:nvPr/>
        </p:nvPicPr>
        <p:blipFill>
          <a:blip r:embed="rId4"/>
          <a:srcRect/>
          <a:stretch>
            <a:fillRect/>
          </a:stretch>
        </p:blipFill>
        <p:spPr bwMode="auto">
          <a:xfrm>
            <a:off x="10810908" y="2786058"/>
            <a:ext cx="1535430" cy="3459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sp>
        <p:nvSpPr>
          <p:cNvPr id="3" name="Content Placeholder 2"/>
          <p:cNvSpPr>
            <a:spLocks noGrp="1"/>
          </p:cNvSpPr>
          <p:nvPr>
            <p:ph sz="quarter" idx="1"/>
          </p:nvPr>
        </p:nvSpPr>
        <p:spPr/>
        <p:txBody>
          <a:bodyPr/>
          <a:lstStyle/>
          <a:p>
            <a:r>
              <a:rPr lang="en-GB" dirty="0" smtClean="0"/>
              <a:t>Java </a:t>
            </a:r>
            <a:r>
              <a:rPr lang="en-GB" dirty="0" err="1" smtClean="0"/>
              <a:t>ArrayList</a:t>
            </a:r>
            <a:r>
              <a:rPr lang="en-GB" dirty="0" smtClean="0"/>
              <a:t> class can contain duplicate elements.</a:t>
            </a:r>
          </a:p>
          <a:p>
            <a:r>
              <a:rPr lang="en-GB" dirty="0" smtClean="0"/>
              <a:t>Java </a:t>
            </a:r>
            <a:r>
              <a:rPr lang="en-GB" dirty="0" err="1" smtClean="0"/>
              <a:t>ArrayList</a:t>
            </a:r>
            <a:r>
              <a:rPr lang="en-GB" dirty="0" smtClean="0"/>
              <a:t> class maintains insertion order.</a:t>
            </a:r>
          </a:p>
          <a:p>
            <a:r>
              <a:rPr lang="en-GB" dirty="0" smtClean="0"/>
              <a:t>Java </a:t>
            </a:r>
            <a:r>
              <a:rPr lang="en-GB" dirty="0" err="1" smtClean="0"/>
              <a:t>ArrayList</a:t>
            </a:r>
            <a:r>
              <a:rPr lang="en-GB" dirty="0" smtClean="0"/>
              <a:t> class is non </a:t>
            </a:r>
            <a:r>
              <a:rPr lang="en-GB" u="sng" dirty="0" smtClean="0">
                <a:hlinkClick r:id="rId2"/>
              </a:rPr>
              <a:t>synchronized</a:t>
            </a:r>
            <a:r>
              <a:rPr lang="en-GB" dirty="0" smtClean="0"/>
              <a:t>.</a:t>
            </a:r>
          </a:p>
          <a:p>
            <a:r>
              <a:rPr lang="en-GB" dirty="0" smtClean="0"/>
              <a:t>Java </a:t>
            </a:r>
            <a:r>
              <a:rPr lang="en-GB" dirty="0" err="1" smtClean="0"/>
              <a:t>ArrayList</a:t>
            </a:r>
            <a:r>
              <a:rPr lang="en-GB" dirty="0" smtClean="0"/>
              <a:t> allows random access because the array works on an index basis.</a:t>
            </a:r>
          </a:p>
          <a:p>
            <a:r>
              <a:rPr lang="en-GB" dirty="0" smtClean="0"/>
              <a:t>In </a:t>
            </a:r>
            <a:r>
              <a:rPr lang="en-GB" dirty="0" err="1" smtClean="0"/>
              <a:t>ArrayList</a:t>
            </a:r>
            <a:r>
              <a:rPr lang="en-GB" dirty="0" smtClean="0"/>
              <a:t>, manipulation is a little bit slower than the </a:t>
            </a:r>
            <a:r>
              <a:rPr lang="en-GB" dirty="0" err="1" smtClean="0"/>
              <a:t>LinkedList</a:t>
            </a:r>
            <a:r>
              <a:rPr lang="en-GB" dirty="0" smtClean="0"/>
              <a:t> in Java because a lot of shifting needs to occur if any element is removed from the array list.</a:t>
            </a:r>
          </a:p>
          <a:p>
            <a:r>
              <a:rPr lang="en-GB" dirty="0" smtClean="0"/>
              <a:t>We can not create an array list of the primitive types, such as </a:t>
            </a:r>
            <a:r>
              <a:rPr lang="en-GB" dirty="0" err="1" smtClean="0"/>
              <a:t>int</a:t>
            </a:r>
            <a:r>
              <a:rPr lang="en-GB" dirty="0" smtClean="0"/>
              <a:t>, float, char, etc. It is required to use the required wrapper class in such cases. For example:</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sp>
        <p:nvSpPr>
          <p:cNvPr id="3" name="Content Placeholder 2"/>
          <p:cNvSpPr>
            <a:spLocks noGrp="1"/>
          </p:cNvSpPr>
          <p:nvPr>
            <p:ph sz="quarter"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ArrayListExample2{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ArrayList</a:t>
            </a:r>
            <a:r>
              <a:rPr lang="en-US" sz="2000" dirty="0" smtClean="0"/>
              <a:t>&lt;String&gt; list=</a:t>
            </a:r>
            <a:r>
              <a:rPr lang="en-US" sz="2000" b="1" dirty="0" smtClean="0"/>
              <a:t>new</a:t>
            </a:r>
            <a:r>
              <a:rPr lang="en-US" sz="2000" dirty="0" smtClean="0"/>
              <a:t> </a:t>
            </a:r>
            <a:r>
              <a:rPr lang="en-US" sz="2000" dirty="0" err="1" smtClean="0"/>
              <a:t>ArrayList</a:t>
            </a:r>
            <a:r>
              <a:rPr lang="en-US" sz="2000" dirty="0" smtClean="0"/>
              <a:t>&lt;String&gt;();//Creating </a:t>
            </a:r>
            <a:r>
              <a:rPr lang="en-US" sz="2000" dirty="0" err="1" smtClean="0"/>
              <a:t>arraylist</a:t>
            </a:r>
            <a:r>
              <a:rPr lang="en-US" sz="2000" dirty="0" smtClean="0"/>
              <a:t>  </a:t>
            </a:r>
          </a:p>
          <a:p>
            <a:pPr>
              <a:spcBef>
                <a:spcPts val="0"/>
              </a:spcBef>
              <a:buNone/>
            </a:pPr>
            <a:r>
              <a:rPr lang="en-US" sz="2000" dirty="0" smtClean="0"/>
              <a:t>  </a:t>
            </a:r>
            <a:r>
              <a:rPr lang="en-US" sz="2000" dirty="0" err="1" smtClean="0"/>
              <a:t>list.add</a:t>
            </a:r>
            <a:r>
              <a:rPr lang="en-US" sz="2000" dirty="0" smtClean="0"/>
              <a:t>("Mango");//Adding object in </a:t>
            </a:r>
            <a:r>
              <a:rPr lang="en-US" sz="2000" dirty="0" err="1" smtClean="0"/>
              <a:t>arraylist</a:t>
            </a:r>
            <a:r>
              <a:rPr lang="en-US" sz="2000" dirty="0" smtClean="0"/>
              <a:t>    </a:t>
            </a:r>
          </a:p>
          <a:p>
            <a:pPr>
              <a:spcBef>
                <a:spcPts val="0"/>
              </a:spcBef>
              <a:buNone/>
            </a:pPr>
            <a:r>
              <a:rPr lang="en-US" sz="2000" dirty="0" smtClean="0"/>
              <a:t>  </a:t>
            </a:r>
            <a:r>
              <a:rPr lang="en-US" sz="2000" dirty="0" err="1" smtClean="0"/>
              <a:t>list.add</a:t>
            </a:r>
            <a:r>
              <a:rPr lang="en-US" sz="2000" dirty="0" smtClean="0"/>
              <a:t>("Apple");    </a:t>
            </a:r>
          </a:p>
          <a:p>
            <a:pPr>
              <a:spcBef>
                <a:spcPts val="0"/>
              </a:spcBef>
              <a:buNone/>
            </a:pPr>
            <a:r>
              <a:rPr lang="en-US" sz="2000" dirty="0" smtClean="0"/>
              <a:t>  </a:t>
            </a:r>
            <a:r>
              <a:rPr lang="en-US" sz="2000" dirty="0" err="1" smtClean="0"/>
              <a:t>list.add</a:t>
            </a:r>
            <a:r>
              <a:rPr lang="en-US" sz="2000" dirty="0" smtClean="0"/>
              <a:t>("Banana");    </a:t>
            </a:r>
          </a:p>
          <a:p>
            <a:pPr>
              <a:spcBef>
                <a:spcPts val="0"/>
              </a:spcBef>
              <a:buNone/>
            </a:pPr>
            <a:r>
              <a:rPr lang="en-US" sz="2000" dirty="0" smtClean="0"/>
              <a:t>  </a:t>
            </a:r>
            <a:r>
              <a:rPr lang="en-US" sz="2000" dirty="0" err="1" smtClean="0"/>
              <a:t>list.add</a:t>
            </a:r>
            <a:r>
              <a:rPr lang="en-US" sz="2000" dirty="0" smtClean="0"/>
              <a:t>("Grapes");    </a:t>
            </a:r>
          </a:p>
          <a:p>
            <a:pPr>
              <a:spcBef>
                <a:spcPts val="0"/>
              </a:spcBef>
              <a:buNone/>
            </a:pPr>
            <a:r>
              <a:rPr lang="en-US" sz="2000" dirty="0" smtClean="0"/>
              <a:t>  //Traversing list through </a:t>
            </a:r>
            <a:r>
              <a:rPr lang="en-US" sz="2000" dirty="0" err="1" smtClean="0"/>
              <a:t>Iterator</a:t>
            </a:r>
            <a:r>
              <a:rPr lang="en-US" sz="2000" dirty="0" smtClean="0"/>
              <a:t>  </a:t>
            </a:r>
          </a:p>
          <a:p>
            <a:pPr>
              <a:spcBef>
                <a:spcPts val="0"/>
              </a:spcBef>
              <a:buNone/>
            </a:pPr>
            <a:r>
              <a:rPr lang="en-US" sz="2000" dirty="0" smtClean="0"/>
              <a:t>  </a:t>
            </a:r>
            <a:r>
              <a:rPr lang="en-US" sz="2000" dirty="0" err="1" smtClean="0"/>
              <a:t>Iterator</a:t>
            </a:r>
            <a:r>
              <a:rPr lang="en-US" sz="2000" dirty="0" smtClean="0"/>
              <a:t> </a:t>
            </a:r>
            <a:r>
              <a:rPr lang="en-US" sz="2000" dirty="0" err="1" smtClean="0"/>
              <a:t>itr</a:t>
            </a:r>
            <a:r>
              <a:rPr lang="en-US" sz="2000" dirty="0" smtClean="0"/>
              <a:t>=</a:t>
            </a:r>
            <a:r>
              <a:rPr lang="en-US" sz="2000" dirty="0" err="1" smtClean="0"/>
              <a:t>list.iterator</a:t>
            </a:r>
            <a:r>
              <a:rPr lang="en-US" sz="2000" dirty="0" smtClean="0"/>
              <a:t>();//getting the </a:t>
            </a:r>
            <a:r>
              <a:rPr lang="en-US" sz="2000" dirty="0" err="1" smtClean="0"/>
              <a:t>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()){//check if </a:t>
            </a:r>
            <a:r>
              <a:rPr lang="en-US" sz="2000" dirty="0" err="1" smtClean="0"/>
              <a:t>iterator</a:t>
            </a:r>
            <a:r>
              <a:rPr lang="en-US" sz="2000" dirty="0" smtClean="0"/>
              <a:t> has the elements  </a:t>
            </a:r>
          </a:p>
          <a:p>
            <a:pPr>
              <a:spcBef>
                <a:spcPts val="0"/>
              </a:spcBef>
              <a:buNone/>
            </a:pPr>
            <a:r>
              <a:rPr lang="en-US" sz="2000" dirty="0" smtClean="0"/>
              <a:t>   </a:t>
            </a:r>
            <a:r>
              <a:rPr lang="en-US" sz="2000" dirty="0" err="1" smtClean="0"/>
              <a:t>System.out.println</a:t>
            </a:r>
            <a:r>
              <a:rPr lang="en-US" sz="2000" dirty="0" smtClean="0"/>
              <a:t>(</a:t>
            </a:r>
            <a:r>
              <a:rPr lang="en-US" sz="2000" dirty="0" err="1" smtClean="0"/>
              <a:t>itr.next</a:t>
            </a:r>
            <a:r>
              <a:rPr lang="en-US" sz="2000" dirty="0" smtClean="0"/>
              <a:t>());//printing the element and move to next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sp>
        <p:nvSpPr>
          <p:cNvPr id="3" name="Content Placeholder 2"/>
          <p:cNvSpPr>
            <a:spLocks noGrp="1"/>
          </p:cNvSpPr>
          <p:nvPr>
            <p:ph sz="quarter" idx="1"/>
          </p:nvPr>
        </p:nvSpPr>
        <p:spPr/>
        <p:txBody>
          <a:bodyPr>
            <a:normAutofit fontScale="625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a:t>
            </a:r>
            <a:r>
              <a:rPr lang="en-US" sz="2000" dirty="0" err="1" smtClean="0"/>
              <a:t>SortArrayList</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//Creating a list of fruits  </a:t>
            </a:r>
          </a:p>
          <a:p>
            <a:pPr>
              <a:spcBef>
                <a:spcPts val="0"/>
              </a:spcBef>
              <a:buNone/>
            </a:pPr>
            <a:r>
              <a:rPr lang="en-US" sz="2000" dirty="0" smtClean="0"/>
              <a:t>  List&lt;String&gt; list1=</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dirty="0" smtClean="0"/>
              <a:t>  list1.add("Mango");  </a:t>
            </a:r>
          </a:p>
          <a:p>
            <a:pPr>
              <a:spcBef>
                <a:spcPts val="0"/>
              </a:spcBef>
              <a:buNone/>
            </a:pPr>
            <a:r>
              <a:rPr lang="en-US" sz="2000" dirty="0" smtClean="0"/>
              <a:t>  list1.add("Apple");  </a:t>
            </a:r>
          </a:p>
          <a:p>
            <a:pPr>
              <a:spcBef>
                <a:spcPts val="0"/>
              </a:spcBef>
              <a:buNone/>
            </a:pPr>
            <a:r>
              <a:rPr lang="en-US" sz="2000" dirty="0" smtClean="0"/>
              <a:t>  list1.add("Banana");  </a:t>
            </a:r>
          </a:p>
          <a:p>
            <a:pPr>
              <a:spcBef>
                <a:spcPts val="0"/>
              </a:spcBef>
              <a:buNone/>
            </a:pPr>
            <a:r>
              <a:rPr lang="en-US" sz="2000" dirty="0" smtClean="0"/>
              <a:t>  list1.add("Grapes");  </a:t>
            </a:r>
          </a:p>
          <a:p>
            <a:pPr>
              <a:spcBef>
                <a:spcPts val="0"/>
              </a:spcBef>
              <a:buNone/>
            </a:pPr>
            <a:r>
              <a:rPr lang="en-US" sz="2000" dirty="0" smtClean="0"/>
              <a:t>  //Sorting the list  </a:t>
            </a:r>
          </a:p>
          <a:p>
            <a:pPr>
              <a:spcBef>
                <a:spcPts val="0"/>
              </a:spcBef>
              <a:buNone/>
            </a:pPr>
            <a:r>
              <a:rPr lang="en-US" sz="2000" dirty="0" smtClean="0"/>
              <a:t>  </a:t>
            </a:r>
            <a:r>
              <a:rPr lang="en-US" sz="2000" dirty="0" err="1" smtClean="0"/>
              <a:t>Collections.sort</a:t>
            </a:r>
            <a:r>
              <a:rPr lang="en-US" sz="2000" dirty="0" smtClean="0"/>
              <a:t>(list1);  </a:t>
            </a:r>
          </a:p>
          <a:p>
            <a:pPr>
              <a:spcBef>
                <a:spcPts val="0"/>
              </a:spcBef>
              <a:buNone/>
            </a:pPr>
            <a:r>
              <a:rPr lang="en-US" sz="2000" dirty="0" smtClean="0"/>
              <a:t>   //Traversing list through the for-each loop  </a:t>
            </a:r>
          </a:p>
          <a:p>
            <a:pPr>
              <a:spcBef>
                <a:spcPts val="0"/>
              </a:spcBef>
              <a:buNone/>
            </a:pPr>
            <a:r>
              <a:rPr lang="en-US" sz="2000" dirty="0" smtClean="0"/>
              <a:t>  </a:t>
            </a:r>
            <a:r>
              <a:rPr lang="en-US" sz="2000" b="1" dirty="0" smtClean="0"/>
              <a:t>for</a:t>
            </a:r>
            <a:r>
              <a:rPr lang="en-US" sz="2000" dirty="0" smtClean="0"/>
              <a:t>(String fruit:list1)  </a:t>
            </a:r>
          </a:p>
          <a:p>
            <a:pPr>
              <a:spcBef>
                <a:spcPts val="0"/>
              </a:spcBef>
              <a:buNone/>
            </a:pPr>
            <a:r>
              <a:rPr lang="en-US" sz="2000" dirty="0" smtClean="0"/>
              <a:t>    </a:t>
            </a:r>
            <a:r>
              <a:rPr lang="en-US" sz="2000" dirty="0" err="1" smtClean="0"/>
              <a:t>System.out.println</a:t>
            </a:r>
            <a:r>
              <a:rPr lang="en-US" sz="2000" dirty="0" smtClean="0"/>
              <a:t>(fruit);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("Sorting numbers...");  </a:t>
            </a:r>
          </a:p>
          <a:p>
            <a:pPr>
              <a:spcBef>
                <a:spcPts val="0"/>
              </a:spcBef>
              <a:buNone/>
            </a:pPr>
            <a:r>
              <a:rPr lang="en-US" sz="2000" dirty="0" smtClean="0"/>
              <a:t>  //Creating a list of numbers  </a:t>
            </a:r>
          </a:p>
          <a:p>
            <a:pPr>
              <a:spcBef>
                <a:spcPts val="0"/>
              </a:spcBef>
              <a:buNone/>
            </a:pPr>
            <a:r>
              <a:rPr lang="en-US" sz="2000" dirty="0" smtClean="0"/>
              <a:t>  List&lt;Integer&gt; list2=</a:t>
            </a:r>
            <a:r>
              <a:rPr lang="en-US" sz="2000" b="1" dirty="0" smtClean="0"/>
              <a:t>new</a:t>
            </a:r>
            <a:r>
              <a:rPr lang="en-US" sz="2000" dirty="0" smtClean="0"/>
              <a:t> </a:t>
            </a:r>
            <a:r>
              <a:rPr lang="en-US" sz="2000" dirty="0" err="1" smtClean="0"/>
              <a:t>ArrayList</a:t>
            </a:r>
            <a:r>
              <a:rPr lang="en-US" sz="2000" dirty="0" smtClean="0"/>
              <a:t>&lt;Integer&gt;();  </a:t>
            </a:r>
          </a:p>
          <a:p>
            <a:pPr>
              <a:spcBef>
                <a:spcPts val="0"/>
              </a:spcBef>
              <a:buNone/>
            </a:pPr>
            <a:r>
              <a:rPr lang="en-US" sz="2000" dirty="0" smtClean="0"/>
              <a:t>  list2.add(21);  </a:t>
            </a:r>
          </a:p>
          <a:p>
            <a:pPr>
              <a:spcBef>
                <a:spcPts val="0"/>
              </a:spcBef>
              <a:buNone/>
            </a:pPr>
            <a:r>
              <a:rPr lang="en-US" sz="2000" dirty="0" smtClean="0"/>
              <a:t>  list2.add(11);  </a:t>
            </a:r>
          </a:p>
          <a:p>
            <a:pPr>
              <a:spcBef>
                <a:spcPts val="0"/>
              </a:spcBef>
              <a:buNone/>
            </a:pPr>
            <a:r>
              <a:rPr lang="en-US" sz="2000" dirty="0" smtClean="0"/>
              <a:t>  list2.add(51);  </a:t>
            </a:r>
          </a:p>
          <a:p>
            <a:pPr>
              <a:spcBef>
                <a:spcPts val="0"/>
              </a:spcBef>
              <a:buNone/>
            </a:pPr>
            <a:r>
              <a:rPr lang="en-US" sz="2000" dirty="0" smtClean="0"/>
              <a:t>  list2.add(1);  </a:t>
            </a:r>
          </a:p>
          <a:p>
            <a:pPr>
              <a:spcBef>
                <a:spcPts val="0"/>
              </a:spcBef>
              <a:buNone/>
            </a:pPr>
            <a:r>
              <a:rPr lang="en-US" sz="2000" dirty="0" smtClean="0"/>
              <a:t>  //Sorting the list  </a:t>
            </a:r>
          </a:p>
          <a:p>
            <a:pPr>
              <a:spcBef>
                <a:spcPts val="0"/>
              </a:spcBef>
              <a:buNone/>
            </a:pPr>
            <a:r>
              <a:rPr lang="en-US" sz="2000" dirty="0" smtClean="0"/>
              <a:t>  </a:t>
            </a:r>
            <a:r>
              <a:rPr lang="en-US" sz="2000" dirty="0" err="1" smtClean="0"/>
              <a:t>Collections.sort</a:t>
            </a:r>
            <a:r>
              <a:rPr lang="en-US" sz="2000" dirty="0" smtClean="0"/>
              <a:t>(list2);  </a:t>
            </a:r>
          </a:p>
          <a:p>
            <a:pPr>
              <a:spcBef>
                <a:spcPts val="0"/>
              </a:spcBef>
              <a:buNone/>
            </a:pPr>
            <a:r>
              <a:rPr lang="en-US" sz="2000" dirty="0" smtClean="0"/>
              <a:t>   //Traversing list through the for-each loop  </a:t>
            </a:r>
          </a:p>
          <a:p>
            <a:pPr>
              <a:spcBef>
                <a:spcPts val="0"/>
              </a:spcBef>
              <a:buNone/>
            </a:pPr>
            <a:r>
              <a:rPr lang="en-US" sz="2000" dirty="0" smtClean="0"/>
              <a:t>  </a:t>
            </a:r>
            <a:r>
              <a:rPr lang="en-US" sz="2000" b="1" dirty="0" smtClean="0"/>
              <a:t>for</a:t>
            </a:r>
            <a:r>
              <a:rPr lang="en-US" sz="2000" dirty="0" smtClean="0"/>
              <a:t>(Integer number:list2)  </a:t>
            </a:r>
          </a:p>
          <a:p>
            <a:pPr>
              <a:spcBef>
                <a:spcPts val="0"/>
              </a:spcBef>
              <a:buNone/>
            </a:pPr>
            <a:r>
              <a:rPr lang="en-US" sz="2000" dirty="0" smtClean="0"/>
              <a:t>    </a:t>
            </a:r>
            <a:r>
              <a:rPr lang="en-US" sz="2000" dirty="0" err="1" smtClean="0"/>
              <a:t>System.out.println</a:t>
            </a:r>
            <a:r>
              <a:rPr lang="en-US" sz="2000" dirty="0" smtClean="0"/>
              <a:t>(number);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GB" b="1" dirty="0" smtClean="0"/>
              <a:t>Type Safety</a:t>
            </a: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sp>
        <p:nvSpPr>
          <p:cNvPr id="3" name="Content Placeholder 2"/>
          <p:cNvSpPr>
            <a:spLocks noGrp="1"/>
          </p:cNvSpPr>
          <p:nvPr>
            <p:ph sz="quarter" idx="1"/>
          </p:nvPr>
        </p:nvSpPr>
        <p:spPr>
          <a:xfrm>
            <a:off x="838200" y="1357298"/>
            <a:ext cx="10515600" cy="4819665"/>
          </a:xfrm>
        </p:spPr>
        <p:txBody>
          <a:bodyPr/>
          <a:lstStyle/>
          <a:p>
            <a:r>
              <a:rPr lang="en-GB" dirty="0" smtClean="0"/>
              <a:t>Without Generics, we can store any type of objects.</a:t>
            </a:r>
          </a:p>
          <a:p>
            <a:pPr>
              <a:buNone/>
            </a:pPr>
            <a:r>
              <a:rPr lang="en-GB" dirty="0" smtClean="0"/>
              <a:t>List </a:t>
            </a:r>
            <a:r>
              <a:rPr lang="en-GB" dirty="0" err="1" smtClean="0"/>
              <a:t>list</a:t>
            </a:r>
            <a:r>
              <a:rPr lang="en-GB" dirty="0" smtClean="0"/>
              <a:t> = </a:t>
            </a:r>
            <a:r>
              <a:rPr lang="en-GB" b="1" dirty="0" smtClean="0"/>
              <a:t>new</a:t>
            </a:r>
            <a:r>
              <a:rPr lang="en-GB" dirty="0" smtClean="0"/>
              <a:t> </a:t>
            </a:r>
            <a:r>
              <a:rPr lang="en-GB" dirty="0" err="1" smtClean="0"/>
              <a:t>ArrayList</a:t>
            </a:r>
            <a:r>
              <a:rPr lang="en-GB" dirty="0" smtClean="0"/>
              <a:t>();    </a:t>
            </a:r>
          </a:p>
          <a:p>
            <a:pPr>
              <a:buNone/>
            </a:pPr>
            <a:r>
              <a:rPr lang="en-GB" dirty="0" err="1" smtClean="0"/>
              <a:t>list.add</a:t>
            </a:r>
            <a:r>
              <a:rPr lang="en-GB" dirty="0" smtClean="0"/>
              <a:t>(10);  </a:t>
            </a:r>
          </a:p>
          <a:p>
            <a:pPr>
              <a:buNone/>
            </a:pPr>
            <a:r>
              <a:rPr lang="en-GB" dirty="0" err="1" smtClean="0"/>
              <a:t>list.add</a:t>
            </a:r>
            <a:r>
              <a:rPr lang="en-GB" dirty="0" smtClean="0"/>
              <a:t>("10");  </a:t>
            </a:r>
          </a:p>
          <a:p>
            <a:r>
              <a:rPr lang="en-GB" dirty="0" smtClean="0"/>
              <a:t>With Generics, it is required to specify the type of object we need to store.  </a:t>
            </a:r>
          </a:p>
          <a:p>
            <a:pPr>
              <a:buNone/>
            </a:pPr>
            <a:r>
              <a:rPr lang="en-GB" dirty="0" smtClean="0"/>
              <a:t>List&lt;Integer&gt; list = </a:t>
            </a:r>
            <a:r>
              <a:rPr lang="en-GB" b="1" dirty="0" smtClean="0"/>
              <a:t>new</a:t>
            </a:r>
            <a:r>
              <a:rPr lang="en-GB" dirty="0" smtClean="0"/>
              <a:t> </a:t>
            </a:r>
            <a:r>
              <a:rPr lang="en-GB" dirty="0" err="1" smtClean="0"/>
              <a:t>ArrayList</a:t>
            </a:r>
            <a:r>
              <a:rPr lang="en-GB" dirty="0" smtClean="0"/>
              <a:t>&lt;Integer&gt;();    </a:t>
            </a:r>
          </a:p>
          <a:p>
            <a:pPr>
              <a:buNone/>
            </a:pPr>
            <a:r>
              <a:rPr lang="en-GB" dirty="0" err="1" smtClean="0"/>
              <a:t>list.add</a:t>
            </a:r>
            <a:r>
              <a:rPr lang="en-GB" dirty="0" smtClean="0"/>
              <a:t>(10);  </a:t>
            </a:r>
          </a:p>
          <a:p>
            <a:pPr>
              <a:buNone/>
            </a:pPr>
            <a:r>
              <a:rPr lang="en-GB" dirty="0" err="1" smtClean="0"/>
              <a:t>list.add</a:t>
            </a:r>
            <a:r>
              <a:rPr lang="en-GB" dirty="0" smtClean="0"/>
              <a:t>("10");// compile-time error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sp>
        <p:nvSpPr>
          <p:cNvPr id="3" name="Content Placeholder 2"/>
          <p:cNvSpPr>
            <a:spLocks noGrp="1"/>
          </p:cNvSpPr>
          <p:nvPr>
            <p:ph sz="quarter" idx="1"/>
          </p:nvPr>
        </p:nvSpPr>
        <p:spPr/>
        <p:txBody>
          <a:bodyPr>
            <a:normAutofit fontScale="475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ArrayList4{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ArrayList</a:t>
            </a:r>
            <a:r>
              <a:rPr lang="en-US" sz="2000" dirty="0" smtClean="0"/>
              <a:t>&lt;String&gt; list=</a:t>
            </a:r>
            <a:r>
              <a:rPr lang="en-US" sz="2000" b="1" dirty="0" smtClean="0"/>
              <a:t>new</a:t>
            </a:r>
            <a:r>
              <a:rPr lang="en-US" sz="2000" dirty="0" smtClean="0"/>
              <a:t> </a:t>
            </a:r>
            <a:r>
              <a:rPr lang="en-US" sz="2000" dirty="0" err="1" smtClean="0"/>
              <a:t>ArrayList</a:t>
            </a:r>
            <a:r>
              <a:rPr lang="en-US" sz="2000" dirty="0" smtClean="0"/>
              <a:t>&lt;String&gt;();//Creating </a:t>
            </a:r>
            <a:r>
              <a:rPr lang="en-US" sz="2000" dirty="0" err="1" smtClean="0"/>
              <a:t>arraylist</a:t>
            </a:r>
            <a:r>
              <a:rPr lang="en-US" sz="2000" dirty="0" smtClean="0"/>
              <a:t>  </a:t>
            </a:r>
          </a:p>
          <a:p>
            <a:pPr>
              <a:spcBef>
                <a:spcPts val="0"/>
              </a:spcBef>
              <a:buNone/>
            </a:pPr>
            <a:r>
              <a:rPr lang="en-US" sz="2000" dirty="0" smtClean="0"/>
              <a:t>           </a:t>
            </a:r>
            <a:r>
              <a:rPr lang="en-US" sz="2000" dirty="0" err="1" smtClean="0"/>
              <a:t>list.add</a:t>
            </a:r>
            <a:r>
              <a:rPr lang="en-US" sz="2000" dirty="0" smtClean="0"/>
              <a:t>("Ravi");//Adding object in </a:t>
            </a:r>
            <a:r>
              <a:rPr lang="en-US" sz="2000" dirty="0" err="1" smtClean="0"/>
              <a:t>arraylist</a:t>
            </a:r>
            <a:r>
              <a:rPr lang="en-US" sz="2000" dirty="0" smtClean="0"/>
              <a:t>  </a:t>
            </a:r>
          </a:p>
          <a:p>
            <a:pPr>
              <a:spcBef>
                <a:spcPts val="0"/>
              </a:spcBef>
              <a:buNone/>
            </a:pPr>
            <a:r>
              <a:rPr lang="en-US" sz="2000" dirty="0" smtClean="0"/>
              <a:t>           </a:t>
            </a:r>
            <a:r>
              <a:rPr lang="en-US" sz="2000" dirty="0" err="1" smtClean="0"/>
              <a:t>list.add</a:t>
            </a:r>
            <a:r>
              <a:rPr lang="en-US" sz="2000" dirty="0" smtClean="0"/>
              <a:t>("Vijay");  </a:t>
            </a:r>
          </a:p>
          <a:p>
            <a:pPr>
              <a:spcBef>
                <a:spcPts val="0"/>
              </a:spcBef>
              <a:buNone/>
            </a:pPr>
            <a:r>
              <a:rPr lang="en-US" sz="2000" dirty="0" smtClean="0"/>
              <a:t>           </a:t>
            </a:r>
            <a:r>
              <a:rPr lang="en-US" sz="2000" dirty="0" err="1" smtClean="0"/>
              <a:t>list.add</a:t>
            </a:r>
            <a:r>
              <a:rPr lang="en-US" sz="2000" dirty="0" smtClean="0"/>
              <a:t>("Ravi");  </a:t>
            </a:r>
          </a:p>
          <a:p>
            <a:pPr>
              <a:spcBef>
                <a:spcPts val="0"/>
              </a:spcBef>
              <a:buNone/>
            </a:pPr>
            <a:r>
              <a:rPr lang="en-US" sz="2000" dirty="0" smtClean="0"/>
              <a:t>           </a:t>
            </a:r>
            <a:r>
              <a:rPr lang="en-US" sz="2000" dirty="0" err="1" smtClean="0"/>
              <a:t>list.add</a:t>
            </a:r>
            <a:r>
              <a:rPr lang="en-US" sz="2000" dirty="0" smtClean="0"/>
              <a:t>("Ajay");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("Traversing list through List </a:t>
            </a:r>
            <a:r>
              <a:rPr lang="en-US" sz="2000" dirty="0" err="1" smtClean="0"/>
              <a:t>Iterator</a:t>
            </a:r>
            <a:r>
              <a:rPr lang="en-US" sz="2000" dirty="0" smtClean="0"/>
              <a:t>:");  </a:t>
            </a:r>
          </a:p>
          <a:p>
            <a:pPr>
              <a:spcBef>
                <a:spcPts val="0"/>
              </a:spcBef>
              <a:buNone/>
            </a:pPr>
            <a:r>
              <a:rPr lang="en-US" sz="2000" dirty="0" smtClean="0"/>
              <a:t>           //Here, element iterates in reverse order  </a:t>
            </a:r>
          </a:p>
          <a:p>
            <a:pPr>
              <a:spcBef>
                <a:spcPts val="0"/>
              </a:spcBef>
              <a:buNone/>
            </a:pPr>
            <a:r>
              <a:rPr lang="en-US" sz="2000" dirty="0" smtClean="0"/>
              <a:t>              </a:t>
            </a:r>
            <a:r>
              <a:rPr lang="en-US" sz="2000" dirty="0" err="1" smtClean="0"/>
              <a:t>ListIterator</a:t>
            </a:r>
            <a:r>
              <a:rPr lang="en-US" sz="2000" dirty="0" smtClean="0"/>
              <a:t>&lt;String&gt; list1=</a:t>
            </a:r>
            <a:r>
              <a:rPr lang="en-US" sz="2000" dirty="0" err="1" smtClean="0"/>
              <a:t>list.listIterator</a:t>
            </a:r>
            <a:r>
              <a:rPr lang="en-US" sz="2000" dirty="0" smtClean="0"/>
              <a:t>(</a:t>
            </a:r>
            <a:r>
              <a:rPr lang="en-US" sz="2000" dirty="0" err="1" smtClean="0"/>
              <a:t>list.size</a:t>
            </a:r>
            <a:r>
              <a:rPr lang="en-US" sz="2000" dirty="0" smtClean="0"/>
              <a:t>());  </a:t>
            </a:r>
          </a:p>
          <a:p>
            <a:pPr>
              <a:spcBef>
                <a:spcPts val="0"/>
              </a:spcBef>
              <a:buNone/>
            </a:pPr>
            <a:r>
              <a:rPr lang="en-US" sz="2000" dirty="0" smtClean="0"/>
              <a:t>              </a:t>
            </a:r>
            <a:r>
              <a:rPr lang="en-US" sz="2000" b="1" dirty="0" smtClean="0"/>
              <a:t>while</a:t>
            </a:r>
            <a:r>
              <a:rPr lang="en-US" sz="2000" dirty="0" smtClean="0"/>
              <a:t>(list1.hasPrevious())  </a:t>
            </a:r>
          </a:p>
          <a:p>
            <a:pPr>
              <a:spcBef>
                <a:spcPts val="0"/>
              </a:spcBef>
              <a:buNone/>
            </a:pPr>
            <a:r>
              <a:rPr lang="en-US" sz="2000" dirty="0" smtClean="0"/>
              <a:t>              {  </a:t>
            </a:r>
          </a:p>
          <a:p>
            <a:pPr>
              <a:spcBef>
                <a:spcPts val="0"/>
              </a:spcBef>
              <a:buNone/>
            </a:pPr>
            <a:r>
              <a:rPr lang="en-US" sz="2000" dirty="0" smtClean="0"/>
              <a:t>                  String </a:t>
            </a:r>
            <a:r>
              <a:rPr lang="en-US" sz="2000" dirty="0" err="1" smtClean="0"/>
              <a:t>str</a:t>
            </a:r>
            <a:r>
              <a:rPr lang="en-US" sz="2000" dirty="0" smtClean="0"/>
              <a:t>=list1.previous();  </a:t>
            </a:r>
          </a:p>
          <a:p>
            <a:pPr>
              <a:spcBef>
                <a:spcPts val="0"/>
              </a:spcBef>
              <a:buNone/>
            </a:pPr>
            <a:r>
              <a:rPr lang="en-US" sz="2000" dirty="0" smtClean="0"/>
              <a:t>                  </a:t>
            </a:r>
            <a:r>
              <a:rPr lang="en-US" sz="2000" dirty="0" err="1" smtClean="0"/>
              <a:t>System.out.println</a:t>
            </a:r>
            <a:r>
              <a:rPr lang="en-US" sz="2000" dirty="0" smtClean="0"/>
              <a:t>(</a:t>
            </a:r>
            <a:r>
              <a:rPr lang="en-US" sz="2000" dirty="0" err="1" smtClean="0"/>
              <a:t>str</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("Traversing list through for loop:");  </a:t>
            </a:r>
          </a:p>
          <a:p>
            <a:pPr>
              <a:spcBef>
                <a:spcPts val="0"/>
              </a:spcBef>
              <a:buNone/>
            </a:pPr>
            <a:r>
              <a:rPr lang="en-US" sz="2000" dirty="0" smtClean="0"/>
              <a:t>           </a:t>
            </a:r>
            <a:r>
              <a:rPr lang="en-US" sz="2000" b="1" dirty="0" smtClean="0"/>
              <a:t>for</a:t>
            </a:r>
            <a:r>
              <a:rPr lang="en-US" sz="2000" dirty="0" smtClean="0"/>
              <a:t>(</a:t>
            </a:r>
            <a:r>
              <a:rPr lang="en-US" sz="2000" b="1" dirty="0" err="1" smtClean="0"/>
              <a:t>int</a:t>
            </a:r>
            <a:r>
              <a:rPr lang="en-US" sz="2000" dirty="0" smtClean="0"/>
              <a:t> </a:t>
            </a:r>
            <a:r>
              <a:rPr lang="en-US" sz="2000" dirty="0" err="1" smtClean="0"/>
              <a:t>i</a:t>
            </a:r>
            <a:r>
              <a:rPr lang="en-US" sz="2000" dirty="0" smtClean="0"/>
              <a:t>=0;i&lt;</a:t>
            </a:r>
            <a:r>
              <a:rPr lang="en-US" sz="2000" dirty="0" err="1" smtClean="0"/>
              <a:t>list.size</a:t>
            </a:r>
            <a:r>
              <a:rPr lang="en-US" sz="2000" dirty="0" smtClean="0"/>
              <a:t>();</a:t>
            </a:r>
            <a:r>
              <a:rPr lang="en-US" sz="2000" dirty="0" err="1" smtClean="0"/>
              <a:t>i</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list.get</a:t>
            </a:r>
            <a:r>
              <a:rPr lang="en-US" sz="2000" dirty="0" smtClean="0"/>
              <a:t>(</a:t>
            </a:r>
            <a:r>
              <a:rPr lang="en-US" sz="2000" dirty="0" err="1" smtClean="0"/>
              <a:t>i</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("Traversing list through </a:t>
            </a:r>
            <a:r>
              <a:rPr lang="en-US" sz="2000" dirty="0" err="1" smtClean="0"/>
              <a:t>forEach</a:t>
            </a:r>
            <a:r>
              <a:rPr lang="en-US" sz="2000" dirty="0" smtClean="0"/>
              <a:t>() method:");  </a:t>
            </a:r>
          </a:p>
          <a:p>
            <a:pPr>
              <a:spcBef>
                <a:spcPts val="0"/>
              </a:spcBef>
              <a:buNone/>
            </a:pPr>
            <a:r>
              <a:rPr lang="en-US" sz="2000" dirty="0" smtClean="0"/>
              <a:t>        //The </a:t>
            </a:r>
            <a:r>
              <a:rPr lang="en-US" sz="2000" dirty="0" err="1" smtClean="0"/>
              <a:t>forEach</a:t>
            </a:r>
            <a:r>
              <a:rPr lang="en-US" sz="2000" dirty="0" smtClean="0"/>
              <a:t>() method is a new feature, introduced in Java 8.  </a:t>
            </a:r>
          </a:p>
          <a:p>
            <a:pPr>
              <a:spcBef>
                <a:spcPts val="0"/>
              </a:spcBef>
              <a:buNone/>
            </a:pPr>
            <a:r>
              <a:rPr lang="en-US" sz="2000" dirty="0" smtClean="0"/>
              <a:t>            </a:t>
            </a:r>
            <a:r>
              <a:rPr lang="en-US" sz="2000" dirty="0" err="1" smtClean="0"/>
              <a:t>list.forEach</a:t>
            </a:r>
            <a:r>
              <a:rPr lang="en-US" sz="2000" dirty="0" smtClean="0"/>
              <a:t>(a-&gt;{ //Here, we are using lambda expression  </a:t>
            </a:r>
          </a:p>
          <a:p>
            <a:pPr>
              <a:spcBef>
                <a:spcPts val="0"/>
              </a:spcBef>
              <a:buNone/>
            </a:pPr>
            <a:r>
              <a:rPr lang="en-US" sz="2000" dirty="0" smtClean="0"/>
              <a:t>                </a:t>
            </a:r>
            <a:r>
              <a:rPr lang="en-US" sz="2000" dirty="0" err="1" smtClean="0"/>
              <a:t>System.out.println</a:t>
            </a:r>
            <a:r>
              <a:rPr lang="en-US" sz="2000" dirty="0" smtClean="0"/>
              <a:t>(a);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("Traversing list through </a:t>
            </a:r>
            <a:r>
              <a:rPr lang="en-US" sz="2000" dirty="0" err="1" smtClean="0"/>
              <a:t>forEachRemaining</a:t>
            </a:r>
            <a:r>
              <a:rPr lang="en-US" sz="2000" dirty="0" smtClean="0"/>
              <a:t>() method:");  </a:t>
            </a:r>
          </a:p>
          <a:p>
            <a:pPr>
              <a:spcBef>
                <a:spcPts val="0"/>
              </a:spcBef>
              <a:buNone/>
            </a:pPr>
            <a:r>
              <a:rPr lang="en-US" sz="2000" dirty="0" smtClean="0"/>
              <a:t>              </a:t>
            </a:r>
            <a:r>
              <a:rPr lang="en-US" sz="2000" dirty="0" err="1" smtClean="0"/>
              <a:t>Iterator</a:t>
            </a:r>
            <a:r>
              <a:rPr lang="en-US" sz="2000" dirty="0" smtClean="0"/>
              <a:t>&lt;String&gt; </a:t>
            </a:r>
            <a:r>
              <a:rPr lang="en-US" sz="2000" dirty="0" err="1" smtClean="0"/>
              <a:t>itr</a:t>
            </a:r>
            <a:r>
              <a:rPr lang="en-US" sz="2000" dirty="0" smtClean="0"/>
              <a:t>=</a:t>
            </a:r>
            <a:r>
              <a:rPr lang="en-US" sz="2000" dirty="0" err="1" smtClean="0"/>
              <a:t>list.iterator</a:t>
            </a:r>
            <a:r>
              <a:rPr lang="en-US" sz="2000" dirty="0" smtClean="0"/>
              <a:t>();  </a:t>
            </a:r>
          </a:p>
          <a:p>
            <a:pPr>
              <a:spcBef>
                <a:spcPts val="0"/>
              </a:spcBef>
              <a:buNone/>
            </a:pPr>
            <a:r>
              <a:rPr lang="en-US" sz="2000" dirty="0" smtClean="0"/>
              <a:t>              </a:t>
            </a:r>
            <a:r>
              <a:rPr lang="en-US" sz="2000" dirty="0" err="1" smtClean="0"/>
              <a:t>itr.forEachRemaining</a:t>
            </a:r>
            <a:r>
              <a:rPr lang="en-US" sz="2000" dirty="0" smtClean="0"/>
              <a:t>(a-&gt; //Here, we are using lambda expression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User-defined class objects in Java </a:t>
            </a:r>
            <a:r>
              <a:rPr lang="en-GB" dirty="0" err="1" smtClean="0"/>
              <a:t>ArrayList</a:t>
            </a: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
        <p:nvSpPr>
          <p:cNvPr id="3" name="Content Placeholder 2"/>
          <p:cNvSpPr>
            <a:spLocks noGrp="1"/>
          </p:cNvSpPr>
          <p:nvPr>
            <p:ph sz="quarter" idx="1"/>
          </p:nvPr>
        </p:nvSpPr>
        <p:spPr>
          <a:xfrm>
            <a:off x="838200" y="1214422"/>
            <a:ext cx="10515600" cy="4962541"/>
          </a:xfrm>
        </p:spPr>
        <p:txBody>
          <a:bodyPr>
            <a:normAutofit fontScale="55000" lnSpcReduction="20000"/>
          </a:bodyPr>
          <a:lstStyle/>
          <a:p>
            <a:pPr>
              <a:spcBef>
                <a:spcPts val="0"/>
              </a:spcBef>
              <a:buNone/>
            </a:pPr>
            <a:r>
              <a:rPr lang="en-US" sz="2000" b="1" dirty="0" smtClean="0"/>
              <a:t>class</a:t>
            </a:r>
            <a:r>
              <a:rPr lang="en-US" sz="2000" dirty="0" smtClean="0"/>
              <a:t> Student{  </a:t>
            </a:r>
          </a:p>
          <a:p>
            <a:pPr>
              <a:spcBef>
                <a:spcPts val="0"/>
              </a:spcBef>
              <a:buNone/>
            </a:pPr>
            <a:r>
              <a:rPr lang="en-US" sz="2000" dirty="0" smtClean="0"/>
              <a:t>  </a:t>
            </a:r>
            <a:r>
              <a:rPr lang="en-US" sz="2000" b="1" dirty="0" err="1" smtClean="0"/>
              <a:t>int</a:t>
            </a:r>
            <a:r>
              <a:rPr lang="en-US" sz="2000" dirty="0" smtClean="0"/>
              <a:t> </a:t>
            </a:r>
            <a:r>
              <a:rPr lang="en-US" sz="2000" dirty="0" err="1" smtClean="0"/>
              <a:t>rollno</a:t>
            </a:r>
            <a:r>
              <a:rPr lang="en-US" sz="2000" dirty="0" smtClean="0"/>
              <a:t>;  </a:t>
            </a:r>
          </a:p>
          <a:p>
            <a:pPr>
              <a:spcBef>
                <a:spcPts val="0"/>
              </a:spcBef>
              <a:buNone/>
            </a:pPr>
            <a:r>
              <a:rPr lang="en-US" sz="2000" dirty="0" smtClean="0"/>
              <a:t>  String name;  </a:t>
            </a:r>
          </a:p>
          <a:p>
            <a:pPr>
              <a:spcBef>
                <a:spcPts val="0"/>
              </a:spcBef>
              <a:buNone/>
            </a:pPr>
            <a:r>
              <a:rPr lang="en-US" sz="2000" dirty="0" smtClean="0"/>
              <a:t>  </a:t>
            </a:r>
            <a:r>
              <a:rPr lang="en-US" sz="2000" b="1" dirty="0" err="1" smtClean="0"/>
              <a:t>int</a:t>
            </a:r>
            <a:r>
              <a:rPr lang="en-US" sz="2000" dirty="0" smtClean="0"/>
              <a:t> age;  </a:t>
            </a:r>
          </a:p>
          <a:p>
            <a:pPr>
              <a:spcBef>
                <a:spcPts val="0"/>
              </a:spcBef>
              <a:buNone/>
            </a:pPr>
            <a:r>
              <a:rPr lang="en-US" sz="2000" dirty="0" smtClean="0"/>
              <a:t>  Student(</a:t>
            </a:r>
            <a:r>
              <a:rPr lang="en-US" sz="2000" b="1" dirty="0" err="1" smtClean="0"/>
              <a:t>int</a:t>
            </a:r>
            <a:r>
              <a:rPr lang="en-US" sz="2000" dirty="0" smtClean="0"/>
              <a:t> </a:t>
            </a:r>
            <a:r>
              <a:rPr lang="en-US" sz="2000" dirty="0" err="1" smtClean="0"/>
              <a:t>rollno,String</a:t>
            </a:r>
            <a:r>
              <a:rPr lang="en-US" sz="2000" dirty="0" smtClean="0"/>
              <a:t> </a:t>
            </a:r>
            <a:r>
              <a:rPr lang="en-US" sz="2000" dirty="0" err="1" smtClean="0"/>
              <a:t>name,</a:t>
            </a:r>
            <a:r>
              <a:rPr lang="en-US" sz="2000" b="1" dirty="0" err="1" smtClean="0"/>
              <a:t>int</a:t>
            </a:r>
            <a:r>
              <a:rPr lang="en-US" sz="2000" dirty="0" smtClean="0"/>
              <a:t> age){  </a:t>
            </a:r>
          </a:p>
          <a:p>
            <a:pPr>
              <a:spcBef>
                <a:spcPts val="0"/>
              </a:spcBef>
              <a:buNone/>
            </a:pPr>
            <a:r>
              <a:rPr lang="en-US" sz="2000" dirty="0" smtClean="0"/>
              <a:t>   </a:t>
            </a:r>
            <a:r>
              <a:rPr lang="en-US" sz="2000" b="1" dirty="0" err="1" smtClean="0"/>
              <a:t>this</a:t>
            </a:r>
            <a:r>
              <a:rPr lang="en-US" sz="2000" dirty="0" err="1" smtClean="0"/>
              <a:t>.rollno</a:t>
            </a:r>
            <a:r>
              <a:rPr lang="en-US" sz="2000" dirty="0" smtClean="0"/>
              <a:t>=</a:t>
            </a:r>
            <a:r>
              <a:rPr lang="en-US" sz="2000" dirty="0" err="1" smtClean="0"/>
              <a:t>rollno</a:t>
            </a:r>
            <a:r>
              <a:rPr lang="en-US" sz="2000" dirty="0" smtClean="0"/>
              <a:t>;  </a:t>
            </a:r>
          </a:p>
          <a:p>
            <a:pPr>
              <a:spcBef>
                <a:spcPts val="0"/>
              </a:spcBef>
              <a:buNone/>
            </a:pPr>
            <a:r>
              <a:rPr lang="en-US" sz="2000" dirty="0" smtClean="0"/>
              <a:t>   </a:t>
            </a:r>
            <a:r>
              <a:rPr lang="en-US" sz="2000" b="1" dirty="0" smtClean="0"/>
              <a:t>this</a:t>
            </a:r>
            <a:r>
              <a:rPr lang="en-US" sz="2000" dirty="0" smtClean="0"/>
              <a:t>.name=name;  </a:t>
            </a:r>
          </a:p>
          <a:p>
            <a:pPr>
              <a:spcBef>
                <a:spcPts val="0"/>
              </a:spcBef>
              <a:buNone/>
            </a:pPr>
            <a:r>
              <a:rPr lang="en-US" sz="2000" dirty="0" smtClean="0"/>
              <a:t>   </a:t>
            </a:r>
            <a:r>
              <a:rPr lang="en-US" sz="2000" b="1" dirty="0" err="1" smtClean="0"/>
              <a:t>this</a:t>
            </a:r>
            <a:r>
              <a:rPr lang="en-US" sz="2000" dirty="0" err="1" smtClean="0"/>
              <a:t>.age</a:t>
            </a:r>
            <a:r>
              <a:rPr lang="en-US" sz="2000" dirty="0" smtClean="0"/>
              <a:t>=age;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r>
            <a:br>
              <a:rPr lang="en-US" sz="2000" dirty="0" smtClean="0"/>
            </a:br>
            <a:endParaRPr lang="en-US" sz="2000" dirty="0" smtClean="0"/>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dirty="0" smtClean="0"/>
              <a:t> </a:t>
            </a:r>
            <a:r>
              <a:rPr lang="en-US" sz="2000" b="1" dirty="0" smtClean="0"/>
              <a:t>class</a:t>
            </a:r>
            <a:r>
              <a:rPr lang="en-US" sz="2000" dirty="0" smtClean="0"/>
              <a:t> ArrayList5{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//Creating user-defined class objects  </a:t>
            </a:r>
          </a:p>
          <a:p>
            <a:pPr>
              <a:spcBef>
                <a:spcPts val="0"/>
              </a:spcBef>
              <a:buNone/>
            </a:pPr>
            <a:r>
              <a:rPr lang="en-US" sz="2000" dirty="0" smtClean="0"/>
              <a:t>  Student s1=</a:t>
            </a:r>
            <a:r>
              <a:rPr lang="en-US" sz="2000" b="1" dirty="0" smtClean="0"/>
              <a:t>new</a:t>
            </a:r>
            <a:r>
              <a:rPr lang="en-US" sz="2000" dirty="0" smtClean="0"/>
              <a:t> Student(101,"Sonoo",23);  </a:t>
            </a:r>
          </a:p>
          <a:p>
            <a:pPr>
              <a:spcBef>
                <a:spcPts val="0"/>
              </a:spcBef>
              <a:buNone/>
            </a:pPr>
            <a:r>
              <a:rPr lang="en-US" sz="2000" dirty="0" smtClean="0"/>
              <a:t>  Student s2=</a:t>
            </a:r>
            <a:r>
              <a:rPr lang="en-US" sz="2000" b="1" dirty="0" smtClean="0"/>
              <a:t>new</a:t>
            </a:r>
            <a:r>
              <a:rPr lang="en-US" sz="2000" dirty="0" smtClean="0"/>
              <a:t> Student(102,"Ravi",21);  </a:t>
            </a:r>
          </a:p>
          <a:p>
            <a:pPr>
              <a:spcBef>
                <a:spcPts val="0"/>
              </a:spcBef>
              <a:buNone/>
            </a:pPr>
            <a:r>
              <a:rPr lang="en-US" sz="2000" dirty="0" smtClean="0"/>
              <a:t>  Student s2=</a:t>
            </a:r>
            <a:r>
              <a:rPr lang="en-US" sz="2000" b="1" dirty="0" smtClean="0"/>
              <a:t>new</a:t>
            </a:r>
            <a:r>
              <a:rPr lang="en-US" sz="2000" dirty="0" smtClean="0"/>
              <a:t> Student(103,"Hanumat",25);  </a:t>
            </a:r>
          </a:p>
          <a:p>
            <a:pPr>
              <a:spcBef>
                <a:spcPts val="0"/>
              </a:spcBef>
              <a:buNone/>
            </a:pPr>
            <a:r>
              <a:rPr lang="en-US" sz="2000" dirty="0" smtClean="0"/>
              <a:t>  //creating </a:t>
            </a:r>
            <a:r>
              <a:rPr lang="en-US" sz="2000" dirty="0" err="1" smtClean="0"/>
              <a:t>arraylist</a:t>
            </a:r>
            <a:r>
              <a:rPr lang="en-US" sz="2000" dirty="0" smtClean="0"/>
              <a:t>  </a:t>
            </a:r>
          </a:p>
          <a:p>
            <a:pPr>
              <a:spcBef>
                <a:spcPts val="0"/>
              </a:spcBef>
              <a:buNone/>
            </a:pPr>
            <a:r>
              <a:rPr lang="en-US" sz="2000" dirty="0" smtClean="0"/>
              <a:t>  </a:t>
            </a:r>
            <a:r>
              <a:rPr lang="en-US" sz="2000" dirty="0" err="1" smtClean="0"/>
              <a:t>ArrayList</a:t>
            </a:r>
            <a:r>
              <a:rPr lang="en-US" sz="2000" dirty="0" smtClean="0"/>
              <a:t>&lt;Student&gt; al=</a:t>
            </a:r>
            <a:r>
              <a:rPr lang="en-US" sz="2000" b="1" dirty="0" smtClean="0"/>
              <a:t>new</a:t>
            </a:r>
            <a:r>
              <a:rPr lang="en-US" sz="2000" dirty="0" smtClean="0"/>
              <a:t> </a:t>
            </a:r>
            <a:r>
              <a:rPr lang="en-US" sz="2000" dirty="0" err="1" smtClean="0"/>
              <a:t>ArrayList</a:t>
            </a:r>
            <a:r>
              <a:rPr lang="en-US" sz="2000" dirty="0" smtClean="0"/>
              <a:t>&lt;Student&gt;();  </a:t>
            </a:r>
          </a:p>
          <a:p>
            <a:pPr>
              <a:spcBef>
                <a:spcPts val="0"/>
              </a:spcBef>
              <a:buNone/>
            </a:pPr>
            <a:r>
              <a:rPr lang="en-US" sz="2000" dirty="0" smtClean="0"/>
              <a:t>  </a:t>
            </a:r>
            <a:r>
              <a:rPr lang="en-US" sz="2000" dirty="0" err="1" smtClean="0"/>
              <a:t>al.add</a:t>
            </a:r>
            <a:r>
              <a:rPr lang="en-US" sz="2000" dirty="0" smtClean="0"/>
              <a:t>(s1);//adding Student class object  </a:t>
            </a:r>
          </a:p>
          <a:p>
            <a:pPr>
              <a:spcBef>
                <a:spcPts val="0"/>
              </a:spcBef>
              <a:buNone/>
            </a:pPr>
            <a:r>
              <a:rPr lang="en-US" sz="2000" dirty="0" smtClean="0"/>
              <a:t>  </a:t>
            </a:r>
            <a:r>
              <a:rPr lang="en-US" sz="2000" dirty="0" err="1" smtClean="0"/>
              <a:t>al.add</a:t>
            </a:r>
            <a:r>
              <a:rPr lang="en-US" sz="2000" dirty="0" smtClean="0"/>
              <a:t>(s2);  </a:t>
            </a:r>
          </a:p>
          <a:p>
            <a:pPr>
              <a:spcBef>
                <a:spcPts val="0"/>
              </a:spcBef>
              <a:buNone/>
            </a:pPr>
            <a:r>
              <a:rPr lang="en-US" sz="2000" dirty="0" smtClean="0"/>
              <a:t>  </a:t>
            </a:r>
            <a:r>
              <a:rPr lang="en-US" sz="2000" dirty="0" err="1" smtClean="0"/>
              <a:t>al.add</a:t>
            </a:r>
            <a:r>
              <a:rPr lang="en-US" sz="2000" dirty="0" smtClean="0"/>
              <a:t>(s3);  </a:t>
            </a:r>
          </a:p>
          <a:p>
            <a:pPr>
              <a:spcBef>
                <a:spcPts val="0"/>
              </a:spcBef>
              <a:buNone/>
            </a:pPr>
            <a:r>
              <a:rPr lang="en-US" sz="2000" dirty="0" smtClean="0"/>
              <a:t>  //Getting </a:t>
            </a:r>
            <a:r>
              <a:rPr lang="en-US" sz="2000" dirty="0" err="1" smtClean="0"/>
              <a:t>Iterator</a:t>
            </a:r>
            <a:r>
              <a:rPr lang="en-US" sz="2000" dirty="0" smtClean="0"/>
              <a:t>  </a:t>
            </a:r>
          </a:p>
          <a:p>
            <a:pPr>
              <a:spcBef>
                <a:spcPts val="0"/>
              </a:spcBef>
              <a:buNone/>
            </a:pPr>
            <a:r>
              <a:rPr lang="en-US" sz="2000" dirty="0" smtClean="0"/>
              <a:t>  </a:t>
            </a:r>
            <a:r>
              <a:rPr lang="en-US" sz="2000" dirty="0" err="1" smtClean="0"/>
              <a:t>Iterator</a:t>
            </a:r>
            <a:r>
              <a:rPr lang="en-US" sz="2000" dirty="0" smtClean="0"/>
              <a:t> </a:t>
            </a:r>
            <a:r>
              <a:rPr lang="en-US" sz="2000" dirty="0" err="1" smtClean="0"/>
              <a:t>itr</a:t>
            </a:r>
            <a:r>
              <a:rPr lang="en-US" sz="2000" dirty="0" smtClean="0"/>
              <a:t>=</a:t>
            </a:r>
            <a:r>
              <a:rPr lang="en-US" sz="2000" dirty="0" err="1" smtClean="0"/>
              <a:t>al.iterator</a:t>
            </a:r>
            <a:r>
              <a:rPr lang="en-US" sz="2000" dirty="0" smtClean="0"/>
              <a:t>();  </a:t>
            </a:r>
          </a:p>
          <a:p>
            <a:pPr>
              <a:spcBef>
                <a:spcPts val="0"/>
              </a:spcBef>
              <a:buNone/>
            </a:pPr>
            <a:r>
              <a:rPr lang="en-US" sz="2000" dirty="0" smtClean="0"/>
              <a:t>  //traversing elements of </a:t>
            </a:r>
            <a:r>
              <a:rPr lang="en-US" sz="2000" dirty="0" err="1" smtClean="0"/>
              <a:t>ArrayList</a:t>
            </a:r>
            <a:r>
              <a:rPr lang="en-US" sz="2000" dirty="0" smtClean="0"/>
              <a:t> object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Student </a:t>
            </a:r>
            <a:r>
              <a:rPr lang="en-US" sz="2000" dirty="0" err="1" smtClean="0"/>
              <a:t>st</a:t>
            </a:r>
            <a:r>
              <a:rPr lang="en-US" sz="2000" dirty="0" smtClean="0"/>
              <a:t>=(Student)</a:t>
            </a:r>
            <a:r>
              <a:rPr lang="en-US" sz="2000" dirty="0" err="1" smtClean="0"/>
              <a:t>itr.next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st.rollno</a:t>
            </a:r>
            <a:r>
              <a:rPr lang="en-US" sz="2000" dirty="0" smtClean="0"/>
              <a:t>+" "+st.name+" "+</a:t>
            </a:r>
            <a:r>
              <a:rPr lang="en-US" sz="2000" dirty="0" err="1" smtClean="0"/>
              <a:t>st.age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Java </a:t>
            </a:r>
            <a:r>
              <a:rPr lang="en-GB" dirty="0" err="1" smtClean="0"/>
              <a:t>ArrayList</a:t>
            </a:r>
            <a:r>
              <a:rPr lang="en-GB" dirty="0" smtClean="0"/>
              <a:t> Serialization and </a:t>
            </a:r>
            <a:r>
              <a:rPr lang="en-GB" dirty="0" err="1" smtClean="0"/>
              <a:t>Deserialization</a:t>
            </a:r>
            <a:r>
              <a:rPr lang="en-GB" dirty="0" smtClean="0"/>
              <a:t> Example</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sp>
        <p:nvSpPr>
          <p:cNvPr id="3" name="Content Placeholder 2"/>
          <p:cNvSpPr>
            <a:spLocks noGrp="1"/>
          </p:cNvSpPr>
          <p:nvPr>
            <p:ph sz="quarter" idx="1"/>
          </p:nvPr>
        </p:nvSpPr>
        <p:spPr/>
        <p:txBody>
          <a:bodyPr>
            <a:normAutofit fontScale="62500" lnSpcReduction="20000"/>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dirty="0" smtClean="0"/>
              <a:t> </a:t>
            </a:r>
            <a:r>
              <a:rPr lang="en-US" sz="2000" b="1" dirty="0" smtClean="0"/>
              <a:t>class</a:t>
            </a:r>
            <a:r>
              <a:rPr lang="en-US" sz="2000" dirty="0" smtClean="0"/>
              <a:t> ArrayList6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 </a:t>
            </a:r>
            <a:r>
              <a:rPr lang="en-US" sz="2000" dirty="0" err="1" smtClean="0"/>
              <a:t>args</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ArrayList</a:t>
            </a:r>
            <a:r>
              <a:rPr lang="en-US" sz="2000" dirty="0" smtClean="0"/>
              <a:t>&lt;String&gt; al=</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dirty="0" smtClean="0"/>
              <a:t>          </a:t>
            </a:r>
            <a:r>
              <a:rPr lang="en-US" sz="2000" dirty="0" err="1" smtClean="0"/>
              <a:t>al.add</a:t>
            </a:r>
            <a:r>
              <a:rPr lang="en-US" sz="2000" dirty="0" smtClean="0"/>
              <a:t>("Ravi");    </a:t>
            </a:r>
          </a:p>
          <a:p>
            <a:pPr>
              <a:spcBef>
                <a:spcPts val="0"/>
              </a:spcBef>
              <a:buNone/>
            </a:pPr>
            <a:r>
              <a:rPr lang="en-US" sz="2000" dirty="0" smtClean="0"/>
              <a:t>          </a:t>
            </a:r>
            <a:r>
              <a:rPr lang="en-US" sz="2000" dirty="0" err="1" smtClean="0"/>
              <a:t>al.add</a:t>
            </a:r>
            <a:r>
              <a:rPr lang="en-US" sz="2000" dirty="0" smtClean="0"/>
              <a:t>("Vijay");    </a:t>
            </a:r>
          </a:p>
          <a:p>
            <a:pPr>
              <a:spcBef>
                <a:spcPts val="0"/>
              </a:spcBef>
              <a:buNone/>
            </a:pPr>
            <a:r>
              <a:rPr lang="en-US" sz="2000" dirty="0" smtClean="0"/>
              <a:t>          </a:t>
            </a:r>
            <a:r>
              <a:rPr lang="en-US" sz="2000" dirty="0" err="1" smtClean="0"/>
              <a:t>al.add</a:t>
            </a:r>
            <a:r>
              <a:rPr lang="en-US" sz="2000" dirty="0" smtClean="0"/>
              <a:t>("Ajay");    </a:t>
            </a:r>
          </a:p>
          <a:p>
            <a:pPr>
              <a:spcBef>
                <a:spcPts val="0"/>
              </a:spcBef>
              <a:buNone/>
            </a:pP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  </a:t>
            </a:r>
          </a:p>
          <a:p>
            <a:pPr>
              <a:spcBef>
                <a:spcPts val="0"/>
              </a:spcBef>
              <a:buNone/>
            </a:pPr>
            <a:r>
              <a:rPr lang="en-US" sz="2000" dirty="0" smtClean="0"/>
              <a:t>              //Serialization  </a:t>
            </a:r>
          </a:p>
          <a:p>
            <a:pPr>
              <a:spcBef>
                <a:spcPts val="0"/>
              </a:spcBef>
              <a:buNone/>
            </a:pPr>
            <a:r>
              <a:rPr lang="en-US" sz="2000" dirty="0" smtClean="0"/>
              <a:t>              </a:t>
            </a:r>
            <a:r>
              <a:rPr lang="en-US" sz="2000" dirty="0" err="1" smtClean="0"/>
              <a:t>FileOutputStream</a:t>
            </a:r>
            <a:r>
              <a:rPr lang="en-US" sz="2000" dirty="0" smtClean="0"/>
              <a:t> </a:t>
            </a:r>
            <a:r>
              <a:rPr lang="en-US" sz="2000" dirty="0" err="1" smtClean="0"/>
              <a:t>fos</a:t>
            </a:r>
            <a:r>
              <a:rPr lang="en-US" sz="2000" dirty="0" smtClean="0"/>
              <a:t>=</a:t>
            </a:r>
            <a:r>
              <a:rPr lang="en-US" sz="2000" b="1" dirty="0" smtClean="0"/>
              <a:t>new</a:t>
            </a:r>
            <a:r>
              <a:rPr lang="en-US" sz="2000" dirty="0" smtClean="0"/>
              <a:t> </a:t>
            </a:r>
            <a:r>
              <a:rPr lang="en-US" sz="2000" dirty="0" err="1" smtClean="0"/>
              <a:t>FileOutputStream</a:t>
            </a:r>
            <a:r>
              <a:rPr lang="en-US" sz="2000" dirty="0" smtClean="0"/>
              <a:t>("file");  </a:t>
            </a:r>
          </a:p>
          <a:p>
            <a:pPr>
              <a:spcBef>
                <a:spcPts val="0"/>
              </a:spcBef>
              <a:buNone/>
            </a:pPr>
            <a:r>
              <a:rPr lang="en-US" sz="2000" dirty="0" smtClean="0"/>
              <a:t>              </a:t>
            </a:r>
            <a:r>
              <a:rPr lang="en-US" sz="2000" dirty="0" err="1" smtClean="0"/>
              <a:t>ObjectOutputStream</a:t>
            </a:r>
            <a:r>
              <a:rPr lang="en-US" sz="2000" dirty="0" smtClean="0"/>
              <a:t> </a:t>
            </a:r>
            <a:r>
              <a:rPr lang="en-US" sz="2000" dirty="0" err="1" smtClean="0"/>
              <a:t>oos</a:t>
            </a:r>
            <a:r>
              <a:rPr lang="en-US" sz="2000" dirty="0" smtClean="0"/>
              <a:t>=</a:t>
            </a:r>
            <a:r>
              <a:rPr lang="en-US" sz="2000" b="1" dirty="0" smtClean="0"/>
              <a:t>new</a:t>
            </a:r>
            <a:r>
              <a:rPr lang="en-US" sz="2000" dirty="0" smtClean="0"/>
              <a:t> </a:t>
            </a:r>
            <a:r>
              <a:rPr lang="en-US" sz="2000" dirty="0" err="1" smtClean="0"/>
              <a:t>ObjectOutputStream</a:t>
            </a:r>
            <a:r>
              <a:rPr lang="en-US" sz="2000" dirty="0" smtClean="0"/>
              <a:t>(</a:t>
            </a:r>
            <a:r>
              <a:rPr lang="en-US" sz="2000" dirty="0" err="1" smtClean="0"/>
              <a:t>fos</a:t>
            </a:r>
            <a:r>
              <a:rPr lang="en-US" sz="2000" dirty="0" smtClean="0"/>
              <a:t>);  </a:t>
            </a:r>
          </a:p>
          <a:p>
            <a:pPr>
              <a:spcBef>
                <a:spcPts val="0"/>
              </a:spcBef>
              <a:buNone/>
            </a:pPr>
            <a:r>
              <a:rPr lang="en-US" sz="2000" dirty="0" smtClean="0"/>
              <a:t>              </a:t>
            </a:r>
            <a:r>
              <a:rPr lang="en-US" sz="2000" dirty="0" err="1" smtClean="0"/>
              <a:t>oos.writeObject</a:t>
            </a:r>
            <a:r>
              <a:rPr lang="en-US" sz="2000" dirty="0" smtClean="0"/>
              <a:t>(al);  </a:t>
            </a:r>
          </a:p>
          <a:p>
            <a:pPr>
              <a:spcBef>
                <a:spcPts val="0"/>
              </a:spcBef>
              <a:buNone/>
            </a:pPr>
            <a:r>
              <a:rPr lang="en-US" sz="2000" dirty="0" smtClean="0"/>
              <a:t>              </a:t>
            </a:r>
            <a:r>
              <a:rPr lang="en-US" sz="2000" dirty="0" err="1" smtClean="0"/>
              <a:t>fos.close</a:t>
            </a:r>
            <a:r>
              <a:rPr lang="en-US" sz="2000" dirty="0" smtClean="0"/>
              <a:t>();  </a:t>
            </a:r>
          </a:p>
          <a:p>
            <a:pPr>
              <a:spcBef>
                <a:spcPts val="0"/>
              </a:spcBef>
              <a:buNone/>
            </a:pPr>
            <a:r>
              <a:rPr lang="en-US" sz="2000" dirty="0" smtClean="0"/>
              <a:t>              </a:t>
            </a:r>
            <a:r>
              <a:rPr lang="en-US" sz="2000" dirty="0" err="1" smtClean="0"/>
              <a:t>oos.close</a:t>
            </a:r>
            <a:r>
              <a:rPr lang="en-US" sz="2000" dirty="0" smtClean="0"/>
              <a:t>();  </a:t>
            </a:r>
          </a:p>
          <a:p>
            <a:pPr>
              <a:spcBef>
                <a:spcPts val="0"/>
              </a:spcBef>
              <a:buNone/>
            </a:pPr>
            <a:r>
              <a:rPr lang="en-US" sz="2000" dirty="0" smtClean="0"/>
              <a:t>              //</a:t>
            </a:r>
            <a:r>
              <a:rPr lang="en-US" sz="2000" dirty="0" err="1" smtClean="0"/>
              <a:t>Deserialization</a:t>
            </a:r>
            <a:r>
              <a:rPr lang="en-US" sz="2000" dirty="0" smtClean="0"/>
              <a:t>  </a:t>
            </a:r>
          </a:p>
          <a:p>
            <a:pPr>
              <a:spcBef>
                <a:spcPts val="0"/>
              </a:spcBef>
              <a:buNone/>
            </a:pPr>
            <a:r>
              <a:rPr lang="en-US" sz="2000" dirty="0" smtClean="0"/>
              <a:t>              </a:t>
            </a:r>
            <a:r>
              <a:rPr lang="en-US" sz="2000" dirty="0" err="1" smtClean="0"/>
              <a:t>FileInputStream</a:t>
            </a:r>
            <a:r>
              <a:rPr lang="en-US" sz="2000" dirty="0" smtClean="0"/>
              <a:t> </a:t>
            </a:r>
            <a:r>
              <a:rPr lang="en-US" sz="2000" dirty="0" err="1" smtClean="0"/>
              <a:t>fis</a:t>
            </a:r>
            <a:r>
              <a:rPr lang="en-US" sz="2000" dirty="0" smtClean="0"/>
              <a:t>=</a:t>
            </a:r>
            <a:r>
              <a:rPr lang="en-US" sz="2000" b="1" dirty="0" smtClean="0"/>
              <a:t>new</a:t>
            </a:r>
            <a:r>
              <a:rPr lang="en-US" sz="2000" dirty="0" smtClean="0"/>
              <a:t> </a:t>
            </a:r>
            <a:r>
              <a:rPr lang="en-US" sz="2000" dirty="0" err="1" smtClean="0"/>
              <a:t>FileInputStream</a:t>
            </a:r>
            <a:r>
              <a:rPr lang="en-US" sz="2000" dirty="0" smtClean="0"/>
              <a:t>("file");  </a:t>
            </a:r>
          </a:p>
          <a:p>
            <a:pPr>
              <a:spcBef>
                <a:spcPts val="0"/>
              </a:spcBef>
              <a:buNone/>
            </a:pPr>
            <a:r>
              <a:rPr lang="en-US" sz="2000" dirty="0" smtClean="0"/>
              <a:t>              </a:t>
            </a:r>
            <a:r>
              <a:rPr lang="en-US" sz="2000" dirty="0" err="1" smtClean="0"/>
              <a:t>ObjectInputStream</a:t>
            </a:r>
            <a:r>
              <a:rPr lang="en-US" sz="2000" dirty="0" smtClean="0"/>
              <a:t> </a:t>
            </a:r>
            <a:r>
              <a:rPr lang="en-US" sz="2000" dirty="0" err="1" smtClean="0"/>
              <a:t>ois</a:t>
            </a:r>
            <a:r>
              <a:rPr lang="en-US" sz="2000" dirty="0" smtClean="0"/>
              <a:t>=</a:t>
            </a:r>
            <a:r>
              <a:rPr lang="en-US" sz="2000" b="1" dirty="0" smtClean="0"/>
              <a:t>new</a:t>
            </a:r>
            <a:r>
              <a:rPr lang="en-US" sz="2000" dirty="0" smtClean="0"/>
              <a:t> </a:t>
            </a:r>
            <a:r>
              <a:rPr lang="en-US" sz="2000" dirty="0" err="1" smtClean="0"/>
              <a:t>ObjectInputStream</a:t>
            </a:r>
            <a:r>
              <a:rPr lang="en-US" sz="2000" dirty="0" smtClean="0"/>
              <a:t>(</a:t>
            </a:r>
            <a:r>
              <a:rPr lang="en-US" sz="2000" dirty="0" err="1" smtClean="0"/>
              <a:t>fis</a:t>
            </a:r>
            <a:r>
              <a:rPr lang="en-US" sz="2000" dirty="0" smtClean="0"/>
              <a:t>);  </a:t>
            </a:r>
          </a:p>
          <a:p>
            <a:pPr>
              <a:spcBef>
                <a:spcPts val="0"/>
              </a:spcBef>
              <a:buNone/>
            </a:pPr>
            <a:r>
              <a:rPr lang="en-US" sz="2000" dirty="0" smtClean="0"/>
              <a:t>            </a:t>
            </a:r>
            <a:r>
              <a:rPr lang="en-US" sz="2000" dirty="0" err="1" smtClean="0"/>
              <a:t>ArrayList</a:t>
            </a:r>
            <a:r>
              <a:rPr lang="en-US" sz="2000" dirty="0" smtClean="0"/>
              <a:t>  list=(</a:t>
            </a:r>
            <a:r>
              <a:rPr lang="en-US" sz="2000" dirty="0" err="1" smtClean="0"/>
              <a:t>ArrayList</a:t>
            </a:r>
            <a:r>
              <a:rPr lang="en-US" sz="2000" dirty="0" smtClean="0"/>
              <a:t>)</a:t>
            </a:r>
            <a:r>
              <a:rPr lang="en-US" sz="2000" dirty="0" err="1" smtClean="0"/>
              <a:t>ois.readObject</a:t>
            </a:r>
            <a:r>
              <a:rPr lang="en-US" sz="2000" dirty="0" smtClean="0"/>
              <a:t>();  </a:t>
            </a:r>
          </a:p>
          <a:p>
            <a:pPr>
              <a:spcBef>
                <a:spcPts val="0"/>
              </a:spcBef>
              <a:buNone/>
            </a:pPr>
            <a:r>
              <a:rPr lang="en-US" sz="2000" dirty="0" smtClean="0"/>
              <a:t>            </a:t>
            </a:r>
            <a:r>
              <a:rPr lang="en-US" sz="2000" dirty="0" err="1" smtClean="0"/>
              <a:t>System.out.println</a:t>
            </a:r>
            <a:r>
              <a:rPr lang="en-US" sz="2000" dirty="0" smtClean="0"/>
              <a:t>(list);    </a:t>
            </a:r>
          </a:p>
          <a:p>
            <a:pPr>
              <a:spcBef>
                <a:spcPts val="0"/>
              </a:spcBef>
              <a:buNone/>
            </a:pPr>
            <a:r>
              <a:rPr lang="en-US" sz="2000" dirty="0" smtClean="0"/>
              <a:t>          }</a:t>
            </a:r>
            <a:r>
              <a:rPr lang="en-US" sz="2000" b="1" dirty="0" smtClean="0"/>
              <a:t>catch</a:t>
            </a:r>
            <a:r>
              <a:rPr lang="en-US" sz="2000" dirty="0" smtClean="0"/>
              <a:t>(Exception e)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sp>
        <p:nvSpPr>
          <p:cNvPr id="3" name="Content Placeholder 2"/>
          <p:cNvSpPr>
            <a:spLocks noGrp="1"/>
          </p:cNvSpPr>
          <p:nvPr>
            <p:ph sz="quarter" idx="1"/>
          </p:nvPr>
        </p:nvSpPr>
        <p:spPr>
          <a:xfrm>
            <a:off x="838200" y="1142984"/>
            <a:ext cx="10515600" cy="5033979"/>
          </a:xfrm>
        </p:spPr>
        <p:txBody>
          <a:bodyPr>
            <a:normAutofit fontScale="475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dirty="0" smtClean="0"/>
              <a:t> </a:t>
            </a:r>
            <a:r>
              <a:rPr lang="en-US" sz="2000" b="1" dirty="0" smtClean="0"/>
              <a:t>class</a:t>
            </a:r>
            <a:r>
              <a:rPr lang="en-US" sz="2000" dirty="0" smtClean="0"/>
              <a:t> ArrayList8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 </a:t>
            </a:r>
            <a:r>
              <a:rPr lang="en-US" sz="2000" dirty="0" err="1" smtClean="0"/>
              <a:t>args</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ArrayList</a:t>
            </a:r>
            <a:r>
              <a:rPr lang="en-US" sz="2000" dirty="0" smtClean="0"/>
              <a:t>&lt;String&gt; al=</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dirty="0" smtClean="0"/>
              <a:t>          </a:t>
            </a:r>
            <a:r>
              <a:rPr lang="en-US" sz="2000" dirty="0" err="1" smtClean="0"/>
              <a:t>al.add</a:t>
            </a:r>
            <a:r>
              <a:rPr lang="en-US" sz="2000" dirty="0" smtClean="0"/>
              <a:t>("Ravi");    </a:t>
            </a:r>
          </a:p>
          <a:p>
            <a:pPr>
              <a:spcBef>
                <a:spcPts val="0"/>
              </a:spcBef>
              <a:buNone/>
            </a:pPr>
            <a:r>
              <a:rPr lang="en-US" sz="2000" dirty="0" smtClean="0"/>
              <a:t>          </a:t>
            </a:r>
            <a:r>
              <a:rPr lang="en-US" sz="2000" dirty="0" err="1" smtClean="0"/>
              <a:t>al.add</a:t>
            </a:r>
            <a:r>
              <a:rPr lang="en-US" sz="2000" dirty="0" smtClean="0"/>
              <a:t>("Vijay");    </a:t>
            </a:r>
          </a:p>
          <a:p>
            <a:pPr>
              <a:spcBef>
                <a:spcPts val="0"/>
              </a:spcBef>
              <a:buNone/>
            </a:pPr>
            <a:r>
              <a:rPr lang="en-US" sz="2000" dirty="0" smtClean="0"/>
              <a:t>          </a:t>
            </a:r>
            <a:r>
              <a:rPr lang="en-US" sz="2000" dirty="0" err="1" smtClean="0"/>
              <a:t>al.add</a:t>
            </a:r>
            <a:r>
              <a:rPr lang="en-US" sz="2000" dirty="0" smtClean="0"/>
              <a:t>("Ajay");   </a:t>
            </a:r>
          </a:p>
          <a:p>
            <a:pPr>
              <a:spcBef>
                <a:spcPts val="0"/>
              </a:spcBef>
              <a:buNone/>
            </a:pPr>
            <a:r>
              <a:rPr lang="en-US" sz="2000" dirty="0" smtClean="0"/>
              <a:t>          </a:t>
            </a:r>
            <a:r>
              <a:rPr lang="en-US" sz="2000" dirty="0" err="1" smtClean="0"/>
              <a:t>al.add</a:t>
            </a:r>
            <a:r>
              <a:rPr lang="en-US" sz="2000" dirty="0" smtClean="0"/>
              <a:t>("</a:t>
            </a:r>
            <a:r>
              <a:rPr lang="en-US" sz="2000" dirty="0" err="1" smtClean="0"/>
              <a:t>Anuj</a:t>
            </a:r>
            <a:r>
              <a:rPr lang="en-US" sz="2000" dirty="0" smtClean="0"/>
              <a:t>");  </a:t>
            </a:r>
          </a:p>
          <a:p>
            <a:pPr>
              <a:spcBef>
                <a:spcPts val="0"/>
              </a:spcBef>
              <a:buNone/>
            </a:pPr>
            <a:r>
              <a:rPr lang="en-US" sz="2000" dirty="0" smtClean="0"/>
              <a:t>          </a:t>
            </a:r>
            <a:r>
              <a:rPr lang="en-US" sz="2000" dirty="0" err="1" smtClean="0"/>
              <a:t>al.add</a:t>
            </a:r>
            <a:r>
              <a:rPr lang="en-US" sz="2000" dirty="0" smtClean="0"/>
              <a:t>("</a:t>
            </a:r>
            <a:r>
              <a:rPr lang="en-US" sz="2000" dirty="0" err="1" smtClean="0"/>
              <a:t>Gaurav</a:t>
            </a:r>
            <a:r>
              <a:rPr lang="en-US" sz="2000" dirty="0" smtClean="0"/>
              <a:t>");  </a:t>
            </a:r>
          </a:p>
          <a:p>
            <a:pPr>
              <a:spcBef>
                <a:spcPts val="0"/>
              </a:spcBef>
              <a:buNone/>
            </a:pPr>
            <a:r>
              <a:rPr lang="en-US" sz="2000" dirty="0" smtClean="0"/>
              <a:t>          </a:t>
            </a:r>
            <a:r>
              <a:rPr lang="en-US" sz="2000" dirty="0" err="1" smtClean="0"/>
              <a:t>System.out.println</a:t>
            </a:r>
            <a:r>
              <a:rPr lang="en-US" sz="2000" dirty="0" smtClean="0"/>
              <a:t>("An initial list of elements: "+al);   </a:t>
            </a:r>
          </a:p>
          <a:p>
            <a:pPr>
              <a:spcBef>
                <a:spcPts val="0"/>
              </a:spcBef>
              <a:buNone/>
            </a:pPr>
            <a:r>
              <a:rPr lang="en-US" sz="2000" dirty="0" smtClean="0"/>
              <a:t>          //Removing specific element from </a:t>
            </a:r>
            <a:r>
              <a:rPr lang="en-US" sz="2000" dirty="0" err="1" smtClean="0"/>
              <a:t>arraylist</a:t>
            </a:r>
            <a:r>
              <a:rPr lang="en-US" sz="2000" dirty="0" smtClean="0"/>
              <a:t>  </a:t>
            </a:r>
          </a:p>
          <a:p>
            <a:pPr>
              <a:spcBef>
                <a:spcPts val="0"/>
              </a:spcBef>
              <a:buNone/>
            </a:pPr>
            <a:r>
              <a:rPr lang="en-US" sz="2000" dirty="0" smtClean="0"/>
              <a:t>          </a:t>
            </a:r>
            <a:r>
              <a:rPr lang="en-US" sz="2000" dirty="0" err="1" smtClean="0"/>
              <a:t>al.remove</a:t>
            </a:r>
            <a:r>
              <a:rPr lang="en-US" sz="2000" dirty="0" smtClean="0"/>
              <a:t>("Vijay");  </a:t>
            </a:r>
          </a:p>
          <a:p>
            <a:pPr>
              <a:spcBef>
                <a:spcPts val="0"/>
              </a:spcBef>
              <a:buNone/>
            </a:pPr>
            <a:r>
              <a:rPr lang="en-US" sz="2000" dirty="0" smtClean="0"/>
              <a:t>          </a:t>
            </a:r>
            <a:r>
              <a:rPr lang="en-US" sz="2000" dirty="0" err="1" smtClean="0"/>
              <a:t>System.out.println</a:t>
            </a:r>
            <a:r>
              <a:rPr lang="en-US" sz="2000" dirty="0" smtClean="0"/>
              <a:t>("After invoking remove(object) method: "+al);   </a:t>
            </a:r>
          </a:p>
          <a:p>
            <a:pPr>
              <a:spcBef>
                <a:spcPts val="0"/>
              </a:spcBef>
              <a:buNone/>
            </a:pPr>
            <a:r>
              <a:rPr lang="en-US" sz="2000" dirty="0" smtClean="0"/>
              <a:t>          //Removing element on the basis of specific position  </a:t>
            </a:r>
          </a:p>
          <a:p>
            <a:pPr>
              <a:spcBef>
                <a:spcPts val="0"/>
              </a:spcBef>
              <a:buNone/>
            </a:pPr>
            <a:r>
              <a:rPr lang="en-US" sz="2000" dirty="0" smtClean="0"/>
              <a:t>          </a:t>
            </a:r>
            <a:r>
              <a:rPr lang="en-US" sz="2000" dirty="0" err="1" smtClean="0"/>
              <a:t>al.remove</a:t>
            </a:r>
            <a:r>
              <a:rPr lang="en-US" sz="2000" dirty="0" smtClean="0"/>
              <a:t>(0);  </a:t>
            </a:r>
          </a:p>
          <a:p>
            <a:pPr>
              <a:spcBef>
                <a:spcPts val="0"/>
              </a:spcBef>
              <a:buNone/>
            </a:pPr>
            <a:r>
              <a:rPr lang="en-US" sz="2000" dirty="0" smtClean="0"/>
              <a:t>          </a:t>
            </a:r>
            <a:r>
              <a:rPr lang="en-US" sz="2000" dirty="0" err="1" smtClean="0"/>
              <a:t>System.out.println</a:t>
            </a:r>
            <a:r>
              <a:rPr lang="en-US" sz="2000" dirty="0" smtClean="0"/>
              <a:t>("After invoking remove(index) method: "+al);   </a:t>
            </a:r>
          </a:p>
          <a:p>
            <a:pPr>
              <a:spcBef>
                <a:spcPts val="0"/>
              </a:spcBef>
              <a:buNone/>
            </a:pPr>
            <a:r>
              <a:rPr lang="en-US" sz="2000" dirty="0" smtClean="0"/>
              <a:t>            </a:t>
            </a:r>
          </a:p>
          <a:p>
            <a:pPr>
              <a:spcBef>
                <a:spcPts val="0"/>
              </a:spcBef>
              <a:buNone/>
            </a:pPr>
            <a:r>
              <a:rPr lang="en-US" sz="2000" dirty="0" smtClean="0"/>
              <a:t>          //Creating another </a:t>
            </a:r>
            <a:r>
              <a:rPr lang="en-US" sz="2000" dirty="0" err="1" smtClean="0"/>
              <a:t>arraylist</a:t>
            </a:r>
            <a:r>
              <a:rPr lang="en-US" sz="2000" dirty="0" smtClean="0"/>
              <a:t>  </a:t>
            </a:r>
          </a:p>
          <a:p>
            <a:pPr>
              <a:spcBef>
                <a:spcPts val="0"/>
              </a:spcBef>
              <a:buNone/>
            </a:pPr>
            <a:r>
              <a:rPr lang="en-US" sz="2000" dirty="0" smtClean="0"/>
              <a:t>          </a:t>
            </a:r>
            <a:r>
              <a:rPr lang="en-US" sz="2000" dirty="0" err="1" smtClean="0"/>
              <a:t>ArrayList</a:t>
            </a:r>
            <a:r>
              <a:rPr lang="en-US" sz="2000" dirty="0" smtClean="0"/>
              <a:t>&lt;String&gt; al2=</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dirty="0" smtClean="0"/>
              <a:t>          al2.add("Ravi");    </a:t>
            </a:r>
          </a:p>
          <a:p>
            <a:pPr>
              <a:spcBef>
                <a:spcPts val="0"/>
              </a:spcBef>
              <a:buNone/>
            </a:pPr>
            <a:r>
              <a:rPr lang="en-US" sz="2000" dirty="0" smtClean="0"/>
              <a:t>          al2.add("</a:t>
            </a:r>
            <a:r>
              <a:rPr lang="en-US" sz="2000" dirty="0" err="1" smtClean="0"/>
              <a:t>Hanumat</a:t>
            </a:r>
            <a:r>
              <a:rPr lang="en-US" sz="2000" dirty="0" smtClean="0"/>
              <a:t>");    </a:t>
            </a:r>
          </a:p>
          <a:p>
            <a:pPr>
              <a:spcBef>
                <a:spcPts val="0"/>
              </a:spcBef>
              <a:buNone/>
            </a:pPr>
            <a:r>
              <a:rPr lang="en-US" sz="2000" dirty="0" smtClean="0"/>
              <a:t>          //Adding new elements to </a:t>
            </a:r>
            <a:r>
              <a:rPr lang="en-US" sz="2000" dirty="0" err="1" smtClean="0"/>
              <a:t>arraylist</a:t>
            </a:r>
            <a:r>
              <a:rPr lang="en-US" sz="2000" dirty="0" smtClean="0"/>
              <a:t>  </a:t>
            </a:r>
          </a:p>
          <a:p>
            <a:pPr>
              <a:spcBef>
                <a:spcPts val="0"/>
              </a:spcBef>
              <a:buNone/>
            </a:pPr>
            <a:r>
              <a:rPr lang="en-US" sz="2000" dirty="0" smtClean="0"/>
              <a:t>          </a:t>
            </a:r>
            <a:r>
              <a:rPr lang="en-US" sz="2000" dirty="0" err="1" smtClean="0"/>
              <a:t>al.addAll</a:t>
            </a:r>
            <a:r>
              <a:rPr lang="en-US" sz="2000" dirty="0" smtClean="0"/>
              <a:t>(al2);  </a:t>
            </a:r>
          </a:p>
          <a:p>
            <a:pPr>
              <a:spcBef>
                <a:spcPts val="0"/>
              </a:spcBef>
              <a:buNone/>
            </a:pPr>
            <a:r>
              <a:rPr lang="en-US" sz="2000" dirty="0" smtClean="0"/>
              <a:t>          </a:t>
            </a:r>
            <a:r>
              <a:rPr lang="en-US" sz="2000" dirty="0" err="1" smtClean="0"/>
              <a:t>System.out.println</a:t>
            </a:r>
            <a:r>
              <a:rPr lang="en-US" sz="2000" dirty="0" smtClean="0"/>
              <a:t>("Updated list : "+al);   </a:t>
            </a:r>
          </a:p>
          <a:p>
            <a:pPr>
              <a:spcBef>
                <a:spcPts val="0"/>
              </a:spcBef>
              <a:buNone/>
            </a:pPr>
            <a:r>
              <a:rPr lang="en-US" sz="2000" dirty="0" smtClean="0"/>
              <a:t>          //Removing all the new elements from </a:t>
            </a:r>
            <a:r>
              <a:rPr lang="en-US" sz="2000" dirty="0" err="1" smtClean="0"/>
              <a:t>arraylist</a:t>
            </a:r>
            <a:r>
              <a:rPr lang="en-US" sz="2000" dirty="0" smtClean="0"/>
              <a:t>  </a:t>
            </a:r>
          </a:p>
          <a:p>
            <a:pPr>
              <a:spcBef>
                <a:spcPts val="0"/>
              </a:spcBef>
              <a:buNone/>
            </a:pPr>
            <a:r>
              <a:rPr lang="en-US" sz="2000" dirty="0" smtClean="0"/>
              <a:t>          </a:t>
            </a:r>
            <a:r>
              <a:rPr lang="en-US" sz="2000" dirty="0" err="1" smtClean="0"/>
              <a:t>al.removeAll</a:t>
            </a:r>
            <a:r>
              <a:rPr lang="en-US" sz="2000" dirty="0" smtClean="0"/>
              <a:t>(al2);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removeAll</a:t>
            </a:r>
            <a:r>
              <a:rPr lang="en-US" sz="2000" dirty="0" smtClean="0"/>
              <a:t>() method: "+al);   </a:t>
            </a:r>
          </a:p>
          <a:p>
            <a:pPr>
              <a:spcBef>
                <a:spcPts val="0"/>
              </a:spcBef>
              <a:buNone/>
            </a:pPr>
            <a:r>
              <a:rPr lang="en-US" sz="2000" dirty="0" smtClean="0"/>
              <a:t>          //Removing elements on the basis of specified condition  </a:t>
            </a:r>
          </a:p>
          <a:p>
            <a:pPr>
              <a:spcBef>
                <a:spcPts val="0"/>
              </a:spcBef>
              <a:buNone/>
            </a:pPr>
            <a:r>
              <a:rPr lang="en-US" sz="2000" dirty="0" smtClean="0"/>
              <a:t>          </a:t>
            </a:r>
            <a:r>
              <a:rPr lang="en-US" sz="2000" dirty="0" err="1" smtClean="0"/>
              <a:t>al.removeIf</a:t>
            </a:r>
            <a:r>
              <a:rPr lang="en-US" sz="2000" dirty="0" smtClean="0"/>
              <a:t>(</a:t>
            </a:r>
            <a:r>
              <a:rPr lang="en-US" sz="2000" dirty="0" err="1" smtClean="0"/>
              <a:t>str</a:t>
            </a:r>
            <a:r>
              <a:rPr lang="en-US" sz="2000" dirty="0" smtClean="0"/>
              <a:t> -&gt; </a:t>
            </a:r>
            <a:r>
              <a:rPr lang="en-US" sz="2000" dirty="0" err="1" smtClean="0"/>
              <a:t>str.contains</a:t>
            </a:r>
            <a:r>
              <a:rPr lang="en-US" sz="2000" dirty="0" smtClean="0"/>
              <a:t>("Ajay"));   //Here, we are using Lambda expression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removeIf</a:t>
            </a:r>
            <a:r>
              <a:rPr lang="en-US" sz="2000" dirty="0" smtClean="0"/>
              <a:t>() method: "+al);  </a:t>
            </a:r>
          </a:p>
          <a:p>
            <a:pPr>
              <a:spcBef>
                <a:spcPts val="0"/>
              </a:spcBef>
              <a:buNone/>
            </a:pPr>
            <a:r>
              <a:rPr lang="en-US" sz="2000" dirty="0" smtClean="0"/>
              <a:t>          //Removing all the elements available in the list  </a:t>
            </a:r>
          </a:p>
          <a:p>
            <a:pPr>
              <a:spcBef>
                <a:spcPts val="0"/>
              </a:spcBef>
              <a:buNone/>
            </a:pPr>
            <a:r>
              <a:rPr lang="en-US" sz="2000" dirty="0" smtClean="0"/>
              <a:t>          </a:t>
            </a:r>
            <a:r>
              <a:rPr lang="en-US" sz="2000" dirty="0" err="1" smtClean="0"/>
              <a:t>al.clear</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clear() method: "+al);   </a:t>
            </a:r>
          </a:p>
          <a:p>
            <a:pPr>
              <a:spcBef>
                <a:spcPts val="0"/>
              </a:spcBef>
              <a:buNone/>
            </a:pPr>
            <a:r>
              <a:rPr lang="en-US" sz="2000" dirty="0" smtClean="0"/>
              <a:t>       }  </a:t>
            </a:r>
          </a:p>
          <a:p>
            <a:pPr>
              <a:spcBef>
                <a:spcPts val="0"/>
              </a:spcBef>
              <a:buNone/>
            </a:pPr>
            <a:r>
              <a:rPr lang="en-US" sz="2000" dirty="0" smtClean="0"/>
              <a:t>   }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LinkedList</a:t>
            </a:r>
            <a:r>
              <a:rPr lang="en-US" dirty="0" smtClean="0"/>
              <a:t> class</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sp>
        <p:nvSpPr>
          <p:cNvPr id="3" name="Content Placeholder 2"/>
          <p:cNvSpPr>
            <a:spLocks noGrp="1"/>
          </p:cNvSpPr>
          <p:nvPr>
            <p:ph sz="quarter" idx="1"/>
          </p:nvPr>
        </p:nvSpPr>
        <p:spPr>
          <a:xfrm>
            <a:off x="838200" y="1285860"/>
            <a:ext cx="10515600" cy="4891103"/>
          </a:xfrm>
        </p:spPr>
        <p:txBody>
          <a:bodyPr/>
          <a:lstStyle/>
          <a:p>
            <a:r>
              <a:rPr lang="en-GB" dirty="0" smtClean="0"/>
              <a:t>Java </a:t>
            </a:r>
            <a:r>
              <a:rPr lang="en-GB" b="1" dirty="0" err="1" smtClean="0">
                <a:solidFill>
                  <a:srgbClr val="FF0000"/>
                </a:solidFill>
              </a:rPr>
              <a:t>LinkedList</a:t>
            </a:r>
            <a:r>
              <a:rPr lang="en-GB" dirty="0" smtClean="0"/>
              <a:t> class uses a doubly linked list to store the elements. It provides a linked-list data structure. It inherits the </a:t>
            </a:r>
            <a:r>
              <a:rPr lang="en-GB" dirty="0" err="1" smtClean="0"/>
              <a:t>AbstractList</a:t>
            </a:r>
            <a:r>
              <a:rPr lang="en-GB" dirty="0" smtClean="0"/>
              <a:t> class and implements List and </a:t>
            </a:r>
            <a:r>
              <a:rPr lang="en-GB" dirty="0" err="1" smtClean="0"/>
              <a:t>Deque</a:t>
            </a:r>
            <a:r>
              <a:rPr lang="en-GB" dirty="0" smtClean="0"/>
              <a:t> interfaces.</a:t>
            </a:r>
          </a:p>
          <a:p>
            <a:r>
              <a:rPr lang="en-GB" dirty="0" smtClean="0"/>
              <a:t>The important points about Java </a:t>
            </a:r>
            <a:r>
              <a:rPr lang="en-GB" dirty="0" err="1" smtClean="0"/>
              <a:t>LinkedList</a:t>
            </a:r>
            <a:r>
              <a:rPr lang="en-GB" dirty="0" smtClean="0"/>
              <a:t> are:</a:t>
            </a:r>
          </a:p>
          <a:p>
            <a:r>
              <a:rPr lang="en-GB" dirty="0" smtClean="0"/>
              <a:t>Java </a:t>
            </a:r>
            <a:r>
              <a:rPr lang="en-GB" dirty="0" err="1" smtClean="0"/>
              <a:t>LinkedList</a:t>
            </a:r>
            <a:r>
              <a:rPr lang="en-GB" dirty="0" smtClean="0"/>
              <a:t> class can contain duplicate elements.</a:t>
            </a:r>
          </a:p>
          <a:p>
            <a:r>
              <a:rPr lang="en-GB" dirty="0" smtClean="0"/>
              <a:t>Java </a:t>
            </a:r>
            <a:r>
              <a:rPr lang="en-GB" dirty="0" err="1" smtClean="0"/>
              <a:t>LinkedList</a:t>
            </a:r>
            <a:r>
              <a:rPr lang="en-GB" dirty="0" smtClean="0"/>
              <a:t> class maintains insertion order.</a:t>
            </a:r>
          </a:p>
          <a:p>
            <a:r>
              <a:rPr lang="en-GB" dirty="0" smtClean="0"/>
              <a:t>Java </a:t>
            </a:r>
            <a:r>
              <a:rPr lang="en-GB" dirty="0" err="1" smtClean="0"/>
              <a:t>LinkedList</a:t>
            </a:r>
            <a:r>
              <a:rPr lang="en-GB" dirty="0" smtClean="0"/>
              <a:t> class is non synchronized.</a:t>
            </a:r>
          </a:p>
          <a:p>
            <a:r>
              <a:rPr lang="en-GB" dirty="0" smtClean="0"/>
              <a:t>In Java </a:t>
            </a:r>
            <a:r>
              <a:rPr lang="en-GB" dirty="0" err="1" smtClean="0"/>
              <a:t>LinkedList</a:t>
            </a:r>
            <a:r>
              <a:rPr lang="en-GB" dirty="0" smtClean="0"/>
              <a:t> class, manipulation is fast because no shifting needs to occur.</a:t>
            </a:r>
          </a:p>
          <a:p>
            <a:r>
              <a:rPr lang="en-GB" dirty="0" smtClean="0"/>
              <a:t>Java </a:t>
            </a:r>
            <a:r>
              <a:rPr lang="en-GB" dirty="0" err="1" smtClean="0"/>
              <a:t>LinkedList</a:t>
            </a:r>
            <a:r>
              <a:rPr lang="en-GB" dirty="0" smtClean="0"/>
              <a:t> class can be used as a list, stack or queue.</a:t>
            </a:r>
          </a:p>
          <a:p>
            <a:endParaRPr lang="en-US" dirty="0"/>
          </a:p>
        </p:txBody>
      </p:sp>
      <p:pic>
        <p:nvPicPr>
          <p:cNvPr id="5" name="Picture 4" descr="Java LinkedList class hierarchy"/>
          <p:cNvPicPr/>
          <p:nvPr/>
        </p:nvPicPr>
        <p:blipFill>
          <a:blip r:embed="rId2"/>
          <a:srcRect/>
          <a:stretch>
            <a:fillRect/>
          </a:stretch>
        </p:blipFill>
        <p:spPr bwMode="auto">
          <a:xfrm>
            <a:off x="8310578" y="2428868"/>
            <a:ext cx="2734310" cy="3743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sp>
        <p:nvSpPr>
          <p:cNvPr id="3" name="Content Placeholder 2"/>
          <p:cNvSpPr>
            <a:spLocks noGrp="1"/>
          </p:cNvSpPr>
          <p:nvPr>
            <p:ph sz="quarter" idx="1"/>
          </p:nvPr>
        </p:nvSpPr>
        <p:spPr>
          <a:xfrm>
            <a:off x="838200" y="1214422"/>
            <a:ext cx="10515600" cy="4962541"/>
          </a:xfrm>
        </p:spPr>
        <p:txBody>
          <a:bodyPr>
            <a:normAutofit fontScale="250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LinkedList2{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LinkedList</a:t>
            </a:r>
            <a:r>
              <a:rPr lang="en-US" sz="2000" dirty="0" smtClean="0"/>
              <a:t>&lt;String&gt; </a:t>
            </a:r>
            <a:r>
              <a:rPr lang="en-US" sz="2000" dirty="0" err="1" smtClean="0"/>
              <a:t>ll</a:t>
            </a:r>
            <a:r>
              <a:rPr lang="en-US" sz="2000" dirty="0" smtClean="0"/>
              <a:t>=</a:t>
            </a:r>
            <a:r>
              <a:rPr lang="en-US" sz="2000" b="1" dirty="0" smtClean="0"/>
              <a:t>new</a:t>
            </a:r>
            <a:r>
              <a:rPr lang="en-US" sz="2000" dirty="0" smtClean="0"/>
              <a:t> </a:t>
            </a:r>
            <a:r>
              <a:rPr lang="en-US" sz="2000" dirty="0" err="1" smtClean="0"/>
              <a:t>LinkedList</a:t>
            </a:r>
            <a:r>
              <a:rPr lang="en-US" sz="2000" dirty="0" smtClean="0"/>
              <a:t>&lt;String&gt;();  </a:t>
            </a:r>
          </a:p>
          <a:p>
            <a:pPr>
              <a:spcBef>
                <a:spcPts val="0"/>
              </a:spcBef>
              <a:buNone/>
            </a:pPr>
            <a:r>
              <a:rPr lang="en-US" sz="2000" dirty="0" smtClean="0"/>
              <a:t>           </a:t>
            </a:r>
            <a:r>
              <a:rPr lang="en-US" sz="2000" dirty="0" err="1" smtClean="0"/>
              <a:t>System.out.println</a:t>
            </a:r>
            <a:r>
              <a:rPr lang="en-US" sz="2000" dirty="0" smtClean="0"/>
              <a:t>("Initial list of elements: "+</a:t>
            </a:r>
            <a:r>
              <a:rPr lang="en-US" sz="2000" dirty="0" err="1" smtClean="0"/>
              <a:t>ll</a:t>
            </a:r>
            <a:r>
              <a:rPr lang="en-US" sz="2000" dirty="0" smtClean="0"/>
              <a:t>);  </a:t>
            </a:r>
          </a:p>
          <a:p>
            <a:pPr>
              <a:spcBef>
                <a:spcPts val="0"/>
              </a:spcBef>
              <a:buNone/>
            </a:pPr>
            <a:r>
              <a:rPr lang="en-US" sz="2000" dirty="0" smtClean="0"/>
              <a:t>           </a:t>
            </a:r>
            <a:r>
              <a:rPr lang="en-US" sz="2000" dirty="0" err="1" smtClean="0"/>
              <a:t>ll.add</a:t>
            </a:r>
            <a:r>
              <a:rPr lang="en-US" sz="2000" dirty="0" smtClean="0"/>
              <a:t>("Ravi");  </a:t>
            </a:r>
          </a:p>
          <a:p>
            <a:pPr>
              <a:spcBef>
                <a:spcPts val="0"/>
              </a:spcBef>
              <a:buNone/>
            </a:pPr>
            <a:r>
              <a:rPr lang="en-US" sz="2000" dirty="0" smtClean="0"/>
              <a:t>           </a:t>
            </a:r>
            <a:r>
              <a:rPr lang="en-US" sz="2000" dirty="0" err="1" smtClean="0"/>
              <a:t>ll.add</a:t>
            </a:r>
            <a:r>
              <a:rPr lang="en-US" sz="2000" dirty="0" smtClean="0"/>
              <a:t>("Vijay");  </a:t>
            </a:r>
          </a:p>
          <a:p>
            <a:pPr>
              <a:spcBef>
                <a:spcPts val="0"/>
              </a:spcBef>
              <a:buNone/>
            </a:pPr>
            <a:r>
              <a:rPr lang="en-US" sz="2000" dirty="0" smtClean="0"/>
              <a:t>           </a:t>
            </a:r>
            <a:r>
              <a:rPr lang="en-US" sz="2000" dirty="0" err="1" smtClean="0"/>
              <a:t>ll.add</a:t>
            </a:r>
            <a:r>
              <a:rPr lang="en-US" sz="2000" dirty="0" smtClean="0"/>
              <a:t>("Ajay");  </a:t>
            </a:r>
          </a:p>
          <a:p>
            <a:pPr>
              <a:spcBef>
                <a:spcPts val="0"/>
              </a:spcBef>
              <a:buNone/>
            </a:pPr>
            <a:r>
              <a:rPr lang="en-US" sz="2000" dirty="0" smtClean="0"/>
              <a:t>           </a:t>
            </a:r>
            <a:r>
              <a:rPr lang="en-US" sz="2000" dirty="0" err="1" smtClean="0"/>
              <a:t>System.out.println</a:t>
            </a:r>
            <a:r>
              <a:rPr lang="en-US" sz="2000" dirty="0" smtClean="0"/>
              <a:t>("After invoking add(E </a:t>
            </a:r>
            <a:r>
              <a:rPr lang="en-US" sz="2000" dirty="0" err="1" smtClean="0"/>
              <a:t>e</a:t>
            </a:r>
            <a:r>
              <a:rPr lang="en-US" sz="2000" dirty="0" smtClean="0"/>
              <a:t>) method: "+</a:t>
            </a:r>
            <a:r>
              <a:rPr lang="en-US" sz="2000" dirty="0" err="1" smtClean="0"/>
              <a:t>ll</a:t>
            </a:r>
            <a:r>
              <a:rPr lang="en-US" sz="2000" dirty="0" smtClean="0"/>
              <a:t>);  </a:t>
            </a:r>
          </a:p>
          <a:p>
            <a:pPr>
              <a:spcBef>
                <a:spcPts val="0"/>
              </a:spcBef>
              <a:buNone/>
            </a:pPr>
            <a:r>
              <a:rPr lang="en-US" sz="2000" dirty="0" smtClean="0"/>
              <a:t>           //Adding an element at the specific position  </a:t>
            </a:r>
          </a:p>
          <a:p>
            <a:pPr>
              <a:spcBef>
                <a:spcPts val="0"/>
              </a:spcBef>
              <a:buNone/>
            </a:pPr>
            <a:r>
              <a:rPr lang="en-US" sz="2000" dirty="0" smtClean="0"/>
              <a:t>           </a:t>
            </a:r>
            <a:r>
              <a:rPr lang="en-US" sz="2000" dirty="0" err="1" smtClean="0"/>
              <a:t>ll.add</a:t>
            </a:r>
            <a:r>
              <a:rPr lang="en-US" sz="2000" dirty="0" smtClean="0"/>
              <a:t>(1, "</a:t>
            </a:r>
            <a:r>
              <a:rPr lang="en-US" sz="2000" dirty="0" err="1" smtClean="0"/>
              <a:t>Gaurav</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add(</a:t>
            </a:r>
            <a:r>
              <a:rPr lang="en-US" sz="2000" dirty="0" err="1" smtClean="0"/>
              <a:t>int</a:t>
            </a:r>
            <a:r>
              <a:rPr lang="en-US" sz="2000" dirty="0" smtClean="0"/>
              <a:t> index, E element) method: "+</a:t>
            </a:r>
            <a:r>
              <a:rPr lang="en-US" sz="2000" dirty="0" err="1" smtClean="0"/>
              <a:t>ll</a:t>
            </a:r>
            <a:r>
              <a:rPr lang="en-US" sz="2000" dirty="0" smtClean="0"/>
              <a:t>);  </a:t>
            </a:r>
          </a:p>
          <a:p>
            <a:pPr>
              <a:spcBef>
                <a:spcPts val="0"/>
              </a:spcBef>
              <a:buNone/>
            </a:pPr>
            <a:r>
              <a:rPr lang="en-US" sz="2000" dirty="0" smtClean="0"/>
              <a:t>           </a:t>
            </a:r>
            <a:r>
              <a:rPr lang="en-US" sz="2000" dirty="0" err="1" smtClean="0"/>
              <a:t>LinkedList</a:t>
            </a:r>
            <a:r>
              <a:rPr lang="en-US" sz="2000" dirty="0" smtClean="0"/>
              <a:t>&lt;String&gt; ll2=</a:t>
            </a:r>
            <a:r>
              <a:rPr lang="en-US" sz="2000" b="1" dirty="0" smtClean="0"/>
              <a:t>new</a:t>
            </a:r>
            <a:r>
              <a:rPr lang="en-US" sz="2000" dirty="0" smtClean="0"/>
              <a:t> </a:t>
            </a:r>
            <a:r>
              <a:rPr lang="en-US" sz="2000" dirty="0" err="1" smtClean="0"/>
              <a:t>LinkedList</a:t>
            </a:r>
            <a:r>
              <a:rPr lang="en-US" sz="2000" dirty="0" smtClean="0"/>
              <a:t>&lt;String&gt;();  </a:t>
            </a:r>
          </a:p>
          <a:p>
            <a:pPr>
              <a:spcBef>
                <a:spcPts val="0"/>
              </a:spcBef>
              <a:buNone/>
            </a:pPr>
            <a:r>
              <a:rPr lang="en-US" sz="2000" dirty="0" smtClean="0"/>
              <a:t>           ll2.add("</a:t>
            </a:r>
            <a:r>
              <a:rPr lang="en-US" sz="2000" dirty="0" err="1" smtClean="0"/>
              <a:t>Sonoo</a:t>
            </a:r>
            <a:r>
              <a:rPr lang="en-US" sz="2000" dirty="0" smtClean="0"/>
              <a:t>");  </a:t>
            </a:r>
          </a:p>
          <a:p>
            <a:pPr>
              <a:spcBef>
                <a:spcPts val="0"/>
              </a:spcBef>
              <a:buNone/>
            </a:pPr>
            <a:r>
              <a:rPr lang="en-US" sz="2000" dirty="0" smtClean="0"/>
              <a:t>           ll2.add("</a:t>
            </a:r>
            <a:r>
              <a:rPr lang="en-US" sz="2000" dirty="0" err="1" smtClean="0"/>
              <a:t>Hanumat</a:t>
            </a:r>
            <a:r>
              <a:rPr lang="en-US" sz="2000" dirty="0" smtClean="0"/>
              <a:t>");  </a:t>
            </a:r>
          </a:p>
          <a:p>
            <a:pPr>
              <a:spcBef>
                <a:spcPts val="0"/>
              </a:spcBef>
              <a:buNone/>
            </a:pPr>
            <a:r>
              <a:rPr lang="en-US" sz="2000" dirty="0" smtClean="0"/>
              <a:t>           //Adding second list elements to the first list  </a:t>
            </a:r>
          </a:p>
          <a:p>
            <a:pPr>
              <a:spcBef>
                <a:spcPts val="0"/>
              </a:spcBef>
              <a:buNone/>
            </a:pPr>
            <a:r>
              <a:rPr lang="en-US" sz="2000" dirty="0" smtClean="0"/>
              <a:t>           </a:t>
            </a:r>
            <a:r>
              <a:rPr lang="en-US" sz="2000" dirty="0" err="1" smtClean="0"/>
              <a:t>ll.addAll</a:t>
            </a:r>
            <a:r>
              <a:rPr lang="en-US" sz="2000" dirty="0" smtClean="0"/>
              <a:t>(ll2);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addAll</a:t>
            </a:r>
            <a:r>
              <a:rPr lang="en-US" sz="2000" dirty="0" smtClean="0"/>
              <a:t>(Collection&lt;? extends E&gt; c) method: "+</a:t>
            </a:r>
            <a:r>
              <a:rPr lang="en-US" sz="2000" dirty="0" err="1" smtClean="0"/>
              <a:t>ll</a:t>
            </a:r>
            <a:r>
              <a:rPr lang="en-US" sz="2000" dirty="0" smtClean="0"/>
              <a:t>);  </a:t>
            </a:r>
          </a:p>
          <a:p>
            <a:pPr>
              <a:spcBef>
                <a:spcPts val="0"/>
              </a:spcBef>
              <a:buNone/>
            </a:pPr>
            <a:r>
              <a:rPr lang="en-US" sz="2000" dirty="0" smtClean="0"/>
              <a:t>           </a:t>
            </a:r>
            <a:r>
              <a:rPr lang="en-US" sz="2000" dirty="0" err="1" smtClean="0"/>
              <a:t>LinkedList</a:t>
            </a:r>
            <a:r>
              <a:rPr lang="en-US" sz="2000" dirty="0" smtClean="0"/>
              <a:t>&lt;String&gt; ll3=</a:t>
            </a:r>
            <a:r>
              <a:rPr lang="en-US" sz="2000" b="1" dirty="0" smtClean="0"/>
              <a:t>new</a:t>
            </a:r>
            <a:r>
              <a:rPr lang="en-US" sz="2000" dirty="0" smtClean="0"/>
              <a:t> </a:t>
            </a:r>
            <a:r>
              <a:rPr lang="en-US" sz="2000" dirty="0" err="1" smtClean="0"/>
              <a:t>LinkedList</a:t>
            </a:r>
            <a:r>
              <a:rPr lang="en-US" sz="2000" dirty="0" smtClean="0"/>
              <a:t>&lt;String&gt;();  </a:t>
            </a:r>
          </a:p>
          <a:p>
            <a:pPr>
              <a:spcBef>
                <a:spcPts val="0"/>
              </a:spcBef>
              <a:buNone/>
            </a:pPr>
            <a:r>
              <a:rPr lang="en-US" sz="2000" dirty="0" smtClean="0"/>
              <a:t>           ll3.add("John");  </a:t>
            </a:r>
          </a:p>
          <a:p>
            <a:pPr>
              <a:spcBef>
                <a:spcPts val="0"/>
              </a:spcBef>
              <a:buNone/>
            </a:pPr>
            <a:r>
              <a:rPr lang="en-US" sz="2000" dirty="0" smtClean="0"/>
              <a:t>           ll3.add("</a:t>
            </a:r>
            <a:r>
              <a:rPr lang="en-US" sz="2000" dirty="0" err="1" smtClean="0"/>
              <a:t>Rahul</a:t>
            </a:r>
            <a:r>
              <a:rPr lang="en-US" sz="2000" dirty="0" smtClean="0"/>
              <a:t>");  </a:t>
            </a:r>
          </a:p>
          <a:p>
            <a:pPr>
              <a:spcBef>
                <a:spcPts val="0"/>
              </a:spcBef>
              <a:buNone/>
            </a:pPr>
            <a:r>
              <a:rPr lang="en-US" sz="2000" dirty="0" smtClean="0"/>
              <a:t>           //Adding second list elements to the first list at specific position  </a:t>
            </a:r>
          </a:p>
          <a:p>
            <a:pPr>
              <a:spcBef>
                <a:spcPts val="0"/>
              </a:spcBef>
              <a:buNone/>
            </a:pPr>
            <a:r>
              <a:rPr lang="en-US" sz="2000" dirty="0" smtClean="0"/>
              <a:t>           </a:t>
            </a:r>
            <a:r>
              <a:rPr lang="en-US" sz="2000" dirty="0" err="1" smtClean="0"/>
              <a:t>ll.addAll</a:t>
            </a:r>
            <a:r>
              <a:rPr lang="en-US" sz="2000" dirty="0" smtClean="0"/>
              <a:t>(1, ll3);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addAll</a:t>
            </a:r>
            <a:r>
              <a:rPr lang="en-US" sz="2000" dirty="0" smtClean="0"/>
              <a:t>(</a:t>
            </a:r>
            <a:r>
              <a:rPr lang="en-US" sz="2000" dirty="0" err="1" smtClean="0"/>
              <a:t>int</a:t>
            </a:r>
            <a:r>
              <a:rPr lang="en-US" sz="2000" dirty="0" smtClean="0"/>
              <a:t> index, Collection&lt;? extends E&gt; c) method: "+</a:t>
            </a:r>
            <a:r>
              <a:rPr lang="en-US" sz="2000" dirty="0" err="1" smtClean="0"/>
              <a:t>ll</a:t>
            </a:r>
            <a:r>
              <a:rPr lang="en-US" sz="2000" dirty="0" smtClean="0"/>
              <a:t>);  </a:t>
            </a:r>
          </a:p>
          <a:p>
            <a:pPr>
              <a:spcBef>
                <a:spcPts val="0"/>
              </a:spcBef>
              <a:buNone/>
            </a:pPr>
            <a:r>
              <a:rPr lang="en-US" sz="2000" dirty="0" smtClean="0"/>
              <a:t>           //Adding an element at the first position  </a:t>
            </a:r>
          </a:p>
          <a:p>
            <a:pPr>
              <a:spcBef>
                <a:spcPts val="0"/>
              </a:spcBef>
              <a:buNone/>
            </a:pPr>
            <a:r>
              <a:rPr lang="en-US" sz="2000" dirty="0" smtClean="0"/>
              <a:t>           </a:t>
            </a:r>
            <a:r>
              <a:rPr lang="en-US" sz="2000" dirty="0" err="1" smtClean="0"/>
              <a:t>ll.addFirst</a:t>
            </a:r>
            <a:r>
              <a:rPr lang="en-US" sz="2000" dirty="0" smtClean="0"/>
              <a:t>("</a:t>
            </a:r>
            <a:r>
              <a:rPr lang="en-US" sz="2000" dirty="0" err="1" smtClean="0"/>
              <a:t>Lokesh</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addFirst</a:t>
            </a:r>
            <a:r>
              <a:rPr lang="en-US" sz="2000" dirty="0" smtClean="0"/>
              <a:t>(E </a:t>
            </a:r>
            <a:r>
              <a:rPr lang="en-US" sz="2000" dirty="0" err="1" smtClean="0"/>
              <a:t>e</a:t>
            </a:r>
            <a:r>
              <a:rPr lang="en-US" sz="2000" dirty="0" smtClean="0"/>
              <a:t>) method: "+</a:t>
            </a:r>
            <a:r>
              <a:rPr lang="en-US" sz="2000" dirty="0" err="1" smtClean="0"/>
              <a:t>ll</a:t>
            </a:r>
            <a:r>
              <a:rPr lang="en-US" sz="2000" dirty="0" smtClean="0"/>
              <a:t>);  </a:t>
            </a:r>
          </a:p>
          <a:p>
            <a:pPr>
              <a:spcBef>
                <a:spcPts val="0"/>
              </a:spcBef>
              <a:buNone/>
            </a:pPr>
            <a:r>
              <a:rPr lang="en-US" sz="2000" dirty="0" smtClean="0"/>
              <a:t>           //Adding an element at the last position  </a:t>
            </a:r>
          </a:p>
          <a:p>
            <a:pPr>
              <a:spcBef>
                <a:spcPts val="0"/>
              </a:spcBef>
              <a:buNone/>
            </a:pPr>
            <a:r>
              <a:rPr lang="en-US" sz="2000" dirty="0" smtClean="0"/>
              <a:t>           </a:t>
            </a:r>
            <a:r>
              <a:rPr lang="en-US" sz="2000" dirty="0" err="1" smtClean="0"/>
              <a:t>ll.addLast</a:t>
            </a:r>
            <a:r>
              <a:rPr lang="en-US" sz="2000" dirty="0" smtClean="0"/>
              <a:t>("Harsh");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addLast</a:t>
            </a:r>
            <a:r>
              <a:rPr lang="en-US" sz="2000" dirty="0" smtClean="0"/>
              <a:t>(E </a:t>
            </a:r>
            <a:r>
              <a:rPr lang="en-US" sz="2000" dirty="0" err="1" smtClean="0"/>
              <a:t>e</a:t>
            </a:r>
            <a:r>
              <a:rPr lang="en-US" sz="2000" dirty="0" smtClean="0"/>
              <a:t>) method: "+</a:t>
            </a:r>
            <a:r>
              <a:rPr lang="en-US" sz="2000" dirty="0" err="1" smtClean="0"/>
              <a:t>ll</a:t>
            </a:r>
            <a:r>
              <a:rPr lang="en-US" sz="2000" dirty="0" smtClean="0"/>
              <a:t>);  </a:t>
            </a:r>
          </a:p>
          <a:p>
            <a:pPr>
              <a:spcBef>
                <a:spcPts val="0"/>
              </a:spcBef>
              <a:buNone/>
            </a:pPr>
            <a:r>
              <a:rPr lang="en-US" sz="2000" dirty="0" smtClean="0"/>
              <a:t>    </a:t>
            </a:r>
            <a:r>
              <a:rPr lang="en-US" sz="2000" dirty="0" err="1" smtClean="0"/>
              <a:t>ll.remove</a:t>
            </a:r>
            <a:r>
              <a:rPr lang="en-US" sz="2000" dirty="0" smtClean="0"/>
              <a:t>("Vijay");  </a:t>
            </a:r>
          </a:p>
          <a:p>
            <a:pPr>
              <a:spcBef>
                <a:spcPts val="0"/>
              </a:spcBef>
              <a:buNone/>
            </a:pPr>
            <a:r>
              <a:rPr lang="en-US" sz="2000" dirty="0" smtClean="0"/>
              <a:t>              </a:t>
            </a:r>
            <a:r>
              <a:rPr lang="en-US" sz="2000" dirty="0" err="1" smtClean="0"/>
              <a:t>System.out.println</a:t>
            </a:r>
            <a:r>
              <a:rPr lang="en-US" sz="2000" dirty="0" smtClean="0"/>
              <a:t>("After invoking remove(object) method: "+</a:t>
            </a:r>
            <a:r>
              <a:rPr lang="en-US" sz="2000" dirty="0" err="1" smtClean="0"/>
              <a:t>ll</a:t>
            </a:r>
            <a:r>
              <a:rPr lang="en-US" sz="2000" dirty="0" smtClean="0"/>
              <a:t>);   </a:t>
            </a:r>
          </a:p>
          <a:p>
            <a:pPr>
              <a:spcBef>
                <a:spcPts val="0"/>
              </a:spcBef>
              <a:buNone/>
            </a:pPr>
            <a:r>
              <a:rPr lang="en-US" sz="2000" dirty="0" smtClean="0"/>
              <a:t>         //Removing element on the basis of specific position  </a:t>
            </a:r>
          </a:p>
          <a:p>
            <a:pPr>
              <a:spcBef>
                <a:spcPts val="0"/>
              </a:spcBef>
              <a:buNone/>
            </a:pPr>
            <a:r>
              <a:rPr lang="en-US" sz="2000" dirty="0" smtClean="0"/>
              <a:t>              </a:t>
            </a:r>
            <a:r>
              <a:rPr lang="en-US" sz="2000" dirty="0" err="1" smtClean="0"/>
              <a:t>ll.remove</a:t>
            </a:r>
            <a:r>
              <a:rPr lang="en-US" sz="2000" dirty="0" smtClean="0"/>
              <a:t>(0);  </a:t>
            </a:r>
          </a:p>
          <a:p>
            <a:pPr>
              <a:spcBef>
                <a:spcPts val="0"/>
              </a:spcBef>
              <a:buNone/>
            </a:pPr>
            <a:r>
              <a:rPr lang="en-US" sz="2000" dirty="0" smtClean="0"/>
              <a:t>              </a:t>
            </a:r>
            <a:r>
              <a:rPr lang="en-US" sz="2000" dirty="0" err="1" smtClean="0"/>
              <a:t>System.out.println</a:t>
            </a:r>
            <a:r>
              <a:rPr lang="en-US" sz="2000" dirty="0" smtClean="0"/>
              <a:t>("After invoking remove(index) method: "+</a:t>
            </a:r>
            <a:r>
              <a:rPr lang="en-US" sz="2000" dirty="0" err="1" smtClean="0"/>
              <a:t>ll</a:t>
            </a:r>
            <a:r>
              <a:rPr lang="en-US" sz="2000" dirty="0" smtClean="0"/>
              <a:t>);   </a:t>
            </a:r>
          </a:p>
          <a:p>
            <a:pPr>
              <a:spcBef>
                <a:spcPts val="0"/>
              </a:spcBef>
              <a:buNone/>
            </a:pPr>
            <a:r>
              <a:rPr lang="en-US" sz="2000" dirty="0" smtClean="0"/>
              <a:t>              </a:t>
            </a:r>
            <a:r>
              <a:rPr lang="en-US" sz="2000" dirty="0" err="1" smtClean="0"/>
              <a:t>LinkedList</a:t>
            </a:r>
            <a:r>
              <a:rPr lang="en-US" sz="2000" dirty="0" smtClean="0"/>
              <a:t>&lt;String&gt; ll2=</a:t>
            </a:r>
            <a:r>
              <a:rPr lang="en-US" sz="2000" b="1" dirty="0" smtClean="0"/>
              <a:t>new</a:t>
            </a:r>
            <a:r>
              <a:rPr lang="en-US" sz="2000" dirty="0" smtClean="0"/>
              <a:t> </a:t>
            </a:r>
            <a:r>
              <a:rPr lang="en-US" sz="2000" dirty="0" err="1" smtClean="0"/>
              <a:t>LinkedList</a:t>
            </a:r>
            <a:r>
              <a:rPr lang="en-US" sz="2000" dirty="0" smtClean="0"/>
              <a:t>&lt;String&gt;();  </a:t>
            </a:r>
          </a:p>
          <a:p>
            <a:pPr>
              <a:spcBef>
                <a:spcPts val="0"/>
              </a:spcBef>
              <a:buNone/>
            </a:pPr>
            <a:r>
              <a:rPr lang="en-US" sz="2000" dirty="0" smtClean="0"/>
              <a:t>              ll2.add("Ravi");  </a:t>
            </a:r>
          </a:p>
          <a:p>
            <a:pPr>
              <a:spcBef>
                <a:spcPts val="0"/>
              </a:spcBef>
              <a:buNone/>
            </a:pPr>
            <a:r>
              <a:rPr lang="en-US" sz="2000" dirty="0" smtClean="0"/>
              <a:t>              ll2.add("</a:t>
            </a:r>
            <a:r>
              <a:rPr lang="en-US" sz="2000" dirty="0" err="1" smtClean="0"/>
              <a:t>Hanumat</a:t>
            </a:r>
            <a:r>
              <a:rPr lang="en-US" sz="2000" dirty="0" smtClean="0"/>
              <a:t>");  </a:t>
            </a:r>
          </a:p>
          <a:p>
            <a:pPr>
              <a:spcBef>
                <a:spcPts val="0"/>
              </a:spcBef>
              <a:buNone/>
            </a:pPr>
            <a:r>
              <a:rPr lang="en-US" sz="2000" dirty="0" smtClean="0"/>
              <a:t>         // Adding new elements to </a:t>
            </a:r>
            <a:r>
              <a:rPr lang="en-US" sz="2000" dirty="0" err="1" smtClean="0"/>
              <a:t>arraylist</a:t>
            </a:r>
            <a:r>
              <a:rPr lang="en-US" sz="2000" dirty="0" smtClean="0"/>
              <a:t>  </a:t>
            </a:r>
          </a:p>
          <a:p>
            <a:pPr>
              <a:spcBef>
                <a:spcPts val="0"/>
              </a:spcBef>
              <a:buNone/>
            </a:pPr>
            <a:r>
              <a:rPr lang="en-US" sz="2000" dirty="0" smtClean="0"/>
              <a:t>              </a:t>
            </a:r>
            <a:r>
              <a:rPr lang="en-US" sz="2000" dirty="0" err="1" smtClean="0"/>
              <a:t>ll.addAll</a:t>
            </a:r>
            <a:r>
              <a:rPr lang="en-US" sz="2000" dirty="0" smtClean="0"/>
              <a:t>(ll2);  </a:t>
            </a:r>
          </a:p>
          <a:p>
            <a:pPr>
              <a:spcBef>
                <a:spcPts val="0"/>
              </a:spcBef>
              <a:buNone/>
            </a:pPr>
            <a:r>
              <a:rPr lang="en-US" sz="2000" dirty="0" smtClean="0"/>
              <a:t>              </a:t>
            </a:r>
            <a:r>
              <a:rPr lang="en-US" sz="2000" dirty="0" err="1" smtClean="0"/>
              <a:t>System.out.println</a:t>
            </a:r>
            <a:r>
              <a:rPr lang="en-US" sz="2000" dirty="0" smtClean="0"/>
              <a:t>("Updated list : "+</a:t>
            </a:r>
            <a:r>
              <a:rPr lang="en-US" sz="2000" dirty="0" err="1" smtClean="0"/>
              <a:t>ll</a:t>
            </a:r>
            <a:r>
              <a:rPr lang="en-US" sz="2000" dirty="0" smtClean="0"/>
              <a:t>);   </a:t>
            </a:r>
          </a:p>
          <a:p>
            <a:pPr>
              <a:spcBef>
                <a:spcPts val="0"/>
              </a:spcBef>
              <a:buNone/>
            </a:pPr>
            <a:r>
              <a:rPr lang="en-US" sz="2000" dirty="0" smtClean="0"/>
              <a:t>         //Removing all the new elements from </a:t>
            </a:r>
            <a:r>
              <a:rPr lang="en-US" sz="2000" dirty="0" err="1" smtClean="0"/>
              <a:t>arraylist</a:t>
            </a:r>
            <a:r>
              <a:rPr lang="en-US" sz="2000" dirty="0" smtClean="0"/>
              <a:t>  </a:t>
            </a:r>
          </a:p>
          <a:p>
            <a:pPr>
              <a:spcBef>
                <a:spcPts val="0"/>
              </a:spcBef>
              <a:buNone/>
            </a:pPr>
            <a:r>
              <a:rPr lang="en-US" sz="2000" dirty="0" smtClean="0"/>
              <a:t>              </a:t>
            </a:r>
            <a:r>
              <a:rPr lang="en-US" sz="2000" dirty="0" err="1" smtClean="0"/>
              <a:t>ll.removeAll</a:t>
            </a:r>
            <a:r>
              <a:rPr lang="en-US" sz="2000" dirty="0" smtClean="0"/>
              <a:t>(ll2);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removeAll</a:t>
            </a:r>
            <a:r>
              <a:rPr lang="en-US" sz="2000" dirty="0" smtClean="0"/>
              <a:t>() method: "+</a:t>
            </a:r>
            <a:r>
              <a:rPr lang="en-US" sz="2000" dirty="0" err="1" smtClean="0"/>
              <a:t>ll</a:t>
            </a:r>
            <a:r>
              <a:rPr lang="en-US" sz="2000" dirty="0" smtClean="0"/>
              <a:t>);   </a:t>
            </a:r>
          </a:p>
          <a:p>
            <a:pPr>
              <a:spcBef>
                <a:spcPts val="0"/>
              </a:spcBef>
              <a:buNone/>
            </a:pPr>
            <a:r>
              <a:rPr lang="en-US" sz="2000" dirty="0" smtClean="0"/>
              <a:t>         //Removing first element from the list  </a:t>
            </a:r>
          </a:p>
          <a:p>
            <a:pPr>
              <a:spcBef>
                <a:spcPts val="0"/>
              </a:spcBef>
              <a:buNone/>
            </a:pPr>
            <a:r>
              <a:rPr lang="en-US" sz="2000" dirty="0" smtClean="0"/>
              <a:t>              </a:t>
            </a:r>
            <a:r>
              <a:rPr lang="en-US" sz="2000" dirty="0" err="1" smtClean="0"/>
              <a:t>ll.removeFirst</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removeFirst</a:t>
            </a:r>
            <a:r>
              <a:rPr lang="en-US" sz="2000" dirty="0" smtClean="0"/>
              <a:t>() method: "+</a:t>
            </a:r>
            <a:r>
              <a:rPr lang="en-US" sz="2000" dirty="0" err="1" smtClean="0"/>
              <a:t>ll</a:t>
            </a:r>
            <a:r>
              <a:rPr lang="en-US" sz="2000" dirty="0" smtClean="0"/>
              <a:t>);  </a:t>
            </a:r>
          </a:p>
          <a:p>
            <a:pPr>
              <a:spcBef>
                <a:spcPts val="0"/>
              </a:spcBef>
              <a:buNone/>
            </a:pPr>
            <a:r>
              <a:rPr lang="en-US" sz="2000" dirty="0" smtClean="0"/>
              <a:t>          //Removing first element from the list  </a:t>
            </a:r>
          </a:p>
          <a:p>
            <a:pPr>
              <a:spcBef>
                <a:spcPts val="0"/>
              </a:spcBef>
              <a:buNone/>
            </a:pPr>
            <a:r>
              <a:rPr lang="en-US" sz="2000" dirty="0" smtClean="0"/>
              <a:t>              </a:t>
            </a:r>
            <a:r>
              <a:rPr lang="en-US" sz="2000" dirty="0" err="1" smtClean="0"/>
              <a:t>ll.removeLast</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removeLast</a:t>
            </a:r>
            <a:r>
              <a:rPr lang="en-US" sz="2000" dirty="0" smtClean="0"/>
              <a:t>() method: "+</a:t>
            </a:r>
            <a:r>
              <a:rPr lang="en-US" sz="2000" dirty="0" err="1" smtClean="0"/>
              <a:t>ll</a:t>
            </a:r>
            <a:r>
              <a:rPr lang="en-US" sz="2000" dirty="0" smtClean="0"/>
              <a:t>);  </a:t>
            </a:r>
          </a:p>
          <a:p>
            <a:pPr>
              <a:spcBef>
                <a:spcPts val="0"/>
              </a:spcBef>
              <a:buNone/>
            </a:pPr>
            <a:r>
              <a:rPr lang="en-US" sz="2000" dirty="0" smtClean="0"/>
              <a:t>          //Removing first occurrence of element from the list  </a:t>
            </a:r>
          </a:p>
          <a:p>
            <a:pPr>
              <a:spcBef>
                <a:spcPts val="0"/>
              </a:spcBef>
              <a:buNone/>
            </a:pPr>
            <a:r>
              <a:rPr lang="en-US" sz="2000" dirty="0" smtClean="0"/>
              <a:t>              </a:t>
            </a:r>
            <a:r>
              <a:rPr lang="en-US" sz="2000" dirty="0" err="1" smtClean="0"/>
              <a:t>ll.removeFirstOccurrence</a:t>
            </a:r>
            <a:r>
              <a:rPr lang="en-US" sz="2000" dirty="0" smtClean="0"/>
              <a:t>("</a:t>
            </a:r>
            <a:r>
              <a:rPr lang="en-US" sz="2000" dirty="0" err="1" smtClean="0"/>
              <a:t>Gaurav</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removeFirstOccurrence</a:t>
            </a:r>
            <a:r>
              <a:rPr lang="en-US" sz="2000" dirty="0" smtClean="0"/>
              <a:t>() method: "+</a:t>
            </a:r>
            <a:r>
              <a:rPr lang="en-US" sz="2000" dirty="0" err="1" smtClean="0"/>
              <a:t>ll</a:t>
            </a:r>
            <a:r>
              <a:rPr lang="en-US" sz="2000" dirty="0" smtClean="0"/>
              <a:t>);  </a:t>
            </a:r>
          </a:p>
          <a:p>
            <a:pPr>
              <a:spcBef>
                <a:spcPts val="0"/>
              </a:spcBef>
              <a:buNone/>
            </a:pPr>
            <a:r>
              <a:rPr lang="en-US" sz="2000" dirty="0" smtClean="0"/>
              <a:t>          //Removing last occurrence of element from the list  </a:t>
            </a:r>
          </a:p>
          <a:p>
            <a:pPr>
              <a:spcBef>
                <a:spcPts val="0"/>
              </a:spcBef>
              <a:buNone/>
            </a:pPr>
            <a:r>
              <a:rPr lang="en-US" sz="2000" dirty="0" smtClean="0"/>
              <a:t>              </a:t>
            </a:r>
            <a:r>
              <a:rPr lang="en-US" sz="2000" dirty="0" err="1" smtClean="0"/>
              <a:t>ll.removeLastOccurrence</a:t>
            </a:r>
            <a:r>
              <a:rPr lang="en-US" sz="2000" dirty="0" smtClean="0"/>
              <a:t>("Harsh");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removeLastOccurrence</a:t>
            </a:r>
            <a:r>
              <a:rPr lang="en-US" sz="2000" dirty="0" smtClean="0"/>
              <a:t>() method: "+</a:t>
            </a:r>
            <a:r>
              <a:rPr lang="en-US" sz="2000" dirty="0" err="1" smtClean="0"/>
              <a:t>ll</a:t>
            </a:r>
            <a:r>
              <a:rPr lang="en-US" sz="2000" dirty="0" smtClean="0"/>
              <a:t>);  </a:t>
            </a:r>
          </a:p>
          <a:p>
            <a:pPr>
              <a:spcBef>
                <a:spcPts val="0"/>
              </a:spcBef>
              <a:buNone/>
            </a:pPr>
            <a:r>
              <a:rPr lang="en-US" sz="2000" dirty="0" smtClean="0"/>
              <a:t>  </a:t>
            </a:r>
          </a:p>
          <a:p>
            <a:pPr>
              <a:spcBef>
                <a:spcPts val="0"/>
              </a:spcBef>
              <a:buNone/>
            </a:pPr>
            <a:r>
              <a:rPr lang="en-US" sz="2000" dirty="0" smtClean="0"/>
              <a:t>              //Removing all the elements available in the list       </a:t>
            </a:r>
          </a:p>
          <a:p>
            <a:pPr>
              <a:spcBef>
                <a:spcPts val="0"/>
              </a:spcBef>
              <a:buNone/>
            </a:pPr>
            <a:r>
              <a:rPr lang="en-US" sz="2000" dirty="0" smtClean="0"/>
              <a:t>              </a:t>
            </a:r>
            <a:r>
              <a:rPr lang="en-US" sz="2000" dirty="0" err="1" smtClean="0"/>
              <a:t>ll.clear</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clear() method: "+</a:t>
            </a:r>
            <a:r>
              <a:rPr lang="en-US" sz="2000" dirty="0" err="1" smtClean="0"/>
              <a:t>ll</a:t>
            </a: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sp>
        <p:nvSpPr>
          <p:cNvPr id="3" name="Content Placeholder 2"/>
          <p:cNvSpPr>
            <a:spLocks noGrp="1"/>
          </p:cNvSpPr>
          <p:nvPr>
            <p:ph sz="quarter" idx="1"/>
          </p:nvPr>
        </p:nvSpPr>
        <p:spPr>
          <a:xfrm>
            <a:off x="838200" y="1357298"/>
            <a:ext cx="10515600" cy="4819665"/>
          </a:xfrm>
        </p:spPr>
        <p:txBody>
          <a:bodyPr>
            <a:normAutofit lnSpcReduction="1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LinkedList4{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LinkedList</a:t>
            </a:r>
            <a:r>
              <a:rPr lang="en-US" sz="2000" dirty="0" smtClean="0"/>
              <a:t>&lt;String&gt; </a:t>
            </a:r>
            <a:r>
              <a:rPr lang="en-US" sz="2000" dirty="0" err="1" smtClean="0"/>
              <a:t>ll</a:t>
            </a:r>
            <a:r>
              <a:rPr lang="en-US" sz="2000" dirty="0" smtClean="0"/>
              <a:t>=</a:t>
            </a:r>
            <a:r>
              <a:rPr lang="en-US" sz="2000" b="1" dirty="0" smtClean="0"/>
              <a:t>new</a:t>
            </a:r>
            <a:r>
              <a:rPr lang="en-US" sz="2000" dirty="0" smtClean="0"/>
              <a:t> </a:t>
            </a:r>
            <a:r>
              <a:rPr lang="en-US" sz="2000" dirty="0" err="1" smtClean="0"/>
              <a:t>LinkedList</a:t>
            </a:r>
            <a:r>
              <a:rPr lang="en-US" sz="2000" dirty="0" smtClean="0"/>
              <a:t>&lt;String&gt;();  </a:t>
            </a:r>
          </a:p>
          <a:p>
            <a:pPr>
              <a:spcBef>
                <a:spcPts val="0"/>
              </a:spcBef>
              <a:buNone/>
            </a:pPr>
            <a:r>
              <a:rPr lang="en-US" sz="2000" dirty="0" smtClean="0"/>
              <a:t>           </a:t>
            </a:r>
            <a:r>
              <a:rPr lang="en-US" sz="2000" dirty="0" err="1" smtClean="0"/>
              <a:t>ll.add</a:t>
            </a:r>
            <a:r>
              <a:rPr lang="en-US" sz="2000" dirty="0" smtClean="0"/>
              <a:t>("Ravi");  </a:t>
            </a:r>
          </a:p>
          <a:p>
            <a:pPr>
              <a:spcBef>
                <a:spcPts val="0"/>
              </a:spcBef>
              <a:buNone/>
            </a:pPr>
            <a:r>
              <a:rPr lang="en-US" sz="2000" dirty="0" smtClean="0"/>
              <a:t>           </a:t>
            </a:r>
            <a:r>
              <a:rPr lang="en-US" sz="2000" dirty="0" err="1" smtClean="0"/>
              <a:t>ll.add</a:t>
            </a:r>
            <a:r>
              <a:rPr lang="en-US" sz="2000" dirty="0" smtClean="0"/>
              <a:t>("Vijay");  </a:t>
            </a:r>
          </a:p>
          <a:p>
            <a:pPr>
              <a:spcBef>
                <a:spcPts val="0"/>
              </a:spcBef>
              <a:buNone/>
            </a:pPr>
            <a:r>
              <a:rPr lang="en-US" sz="2000" dirty="0" smtClean="0"/>
              <a:t>           </a:t>
            </a:r>
            <a:r>
              <a:rPr lang="en-US" sz="2000" dirty="0" err="1" smtClean="0"/>
              <a:t>ll.add</a:t>
            </a:r>
            <a:r>
              <a:rPr lang="en-US" sz="2000" dirty="0" smtClean="0"/>
              <a:t>("Ajay");  </a:t>
            </a:r>
          </a:p>
          <a:p>
            <a:pPr>
              <a:spcBef>
                <a:spcPts val="0"/>
              </a:spcBef>
              <a:buNone/>
            </a:pPr>
            <a:r>
              <a:rPr lang="en-US" sz="2000" dirty="0" smtClean="0"/>
              <a:t>           //Traversing the list of elements in reverse order  </a:t>
            </a:r>
          </a:p>
          <a:p>
            <a:pPr>
              <a:spcBef>
                <a:spcPts val="0"/>
              </a:spcBef>
              <a:buNone/>
            </a:pPr>
            <a:r>
              <a:rPr lang="en-US" sz="2000" dirty="0" smtClean="0"/>
              <a:t>           </a:t>
            </a:r>
            <a:r>
              <a:rPr lang="en-US" sz="2000" dirty="0" err="1" smtClean="0"/>
              <a:t>Iterator</a:t>
            </a:r>
            <a:r>
              <a:rPr lang="en-US" sz="2000" dirty="0" smtClean="0"/>
              <a:t> </a:t>
            </a:r>
            <a:r>
              <a:rPr lang="en-US" sz="2000" dirty="0" err="1" smtClean="0"/>
              <a:t>i</a:t>
            </a:r>
            <a:r>
              <a:rPr lang="en-US" sz="2000" dirty="0" smtClean="0"/>
              <a:t>=</a:t>
            </a:r>
            <a:r>
              <a:rPr lang="en-US" sz="2000" dirty="0" err="1" smtClean="0"/>
              <a:t>ll.descendingIterator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i.hasNext</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i.next</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sp>
        <p:nvSpPr>
          <p:cNvPr id="3" name="Content Placeholder 2"/>
          <p:cNvSpPr>
            <a:spLocks noGrp="1"/>
          </p:cNvSpPr>
          <p:nvPr>
            <p:ph sz="quarter" idx="1"/>
          </p:nvPr>
        </p:nvSpPr>
        <p:spPr>
          <a:xfrm>
            <a:off x="838200" y="1142984"/>
            <a:ext cx="10515600" cy="5033979"/>
          </a:xfrm>
        </p:spPr>
        <p:txBody>
          <a:bodyPr>
            <a:normAutofit fontScale="625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Book {  </a:t>
            </a:r>
          </a:p>
          <a:p>
            <a:pPr>
              <a:spcBef>
                <a:spcPts val="0"/>
              </a:spcBef>
              <a:buNone/>
            </a:pPr>
            <a:r>
              <a:rPr lang="en-US" sz="2000" b="1" dirty="0" err="1" smtClean="0"/>
              <a:t>int</a:t>
            </a:r>
            <a:r>
              <a:rPr lang="en-US" sz="2000" dirty="0" smtClean="0"/>
              <a:t> id;  </a:t>
            </a:r>
          </a:p>
          <a:p>
            <a:pPr>
              <a:spcBef>
                <a:spcPts val="0"/>
              </a:spcBef>
              <a:buNone/>
            </a:pPr>
            <a:r>
              <a:rPr lang="en-US" sz="2000" dirty="0" smtClean="0"/>
              <a:t>String </a:t>
            </a:r>
            <a:r>
              <a:rPr lang="en-US" sz="2000" dirty="0" err="1" smtClean="0"/>
              <a:t>name,author,publisher</a:t>
            </a:r>
            <a:r>
              <a:rPr lang="en-US" sz="2000" dirty="0" smtClean="0"/>
              <a:t>;  </a:t>
            </a:r>
          </a:p>
          <a:p>
            <a:pPr>
              <a:spcBef>
                <a:spcPts val="0"/>
              </a:spcBef>
              <a:buNone/>
            </a:pPr>
            <a:r>
              <a:rPr lang="en-US" sz="2000" b="1" dirty="0" err="1" smtClean="0"/>
              <a:t>int</a:t>
            </a:r>
            <a:r>
              <a:rPr lang="en-US" sz="2000" dirty="0" smtClean="0"/>
              <a:t> quantity;  </a:t>
            </a:r>
          </a:p>
          <a:p>
            <a:pPr>
              <a:spcBef>
                <a:spcPts val="0"/>
              </a:spcBef>
              <a:buNone/>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.author</a:t>
            </a:r>
            <a:r>
              <a:rPr lang="en-US" sz="2000" dirty="0" smtClean="0"/>
              <a:t> = author;  </a:t>
            </a:r>
          </a:p>
          <a:p>
            <a:pPr>
              <a:spcBef>
                <a:spcPts val="0"/>
              </a:spcBef>
              <a:buNone/>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buNone/>
            </a:pPr>
            <a:r>
              <a:rPr lang="en-US" sz="2000" dirty="0" smtClean="0"/>
              <a:t>    </a:t>
            </a:r>
            <a:r>
              <a:rPr lang="en-US" sz="2000" b="1" dirty="0" err="1" smtClean="0"/>
              <a:t>this</a:t>
            </a:r>
            <a:r>
              <a:rPr lang="en-US" sz="2000" dirty="0" err="1" smtClean="0"/>
              <a:t>.quantity</a:t>
            </a:r>
            <a:r>
              <a:rPr lang="en-US" sz="2000" dirty="0" smtClean="0"/>
              <a:t> = quantity;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LinkedListExample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//Creating list of Books  </a:t>
            </a:r>
          </a:p>
          <a:p>
            <a:pPr>
              <a:spcBef>
                <a:spcPts val="0"/>
              </a:spcBef>
              <a:buNone/>
            </a:pPr>
            <a:r>
              <a:rPr lang="en-US" sz="2000" dirty="0" smtClean="0"/>
              <a:t>    List&lt;Book&gt; list=</a:t>
            </a:r>
            <a:r>
              <a:rPr lang="en-US" sz="2000" b="1" dirty="0" smtClean="0"/>
              <a:t>new</a:t>
            </a:r>
            <a:r>
              <a:rPr lang="en-US" sz="2000" dirty="0" smtClean="0"/>
              <a:t> </a:t>
            </a:r>
            <a:r>
              <a:rPr lang="en-US" sz="2000" dirty="0" err="1" smtClean="0"/>
              <a:t>LinkedList</a:t>
            </a:r>
            <a:r>
              <a:rPr lang="en-US" sz="2000" dirty="0" smtClean="0"/>
              <a:t>&lt;Book&gt;();  </a:t>
            </a:r>
          </a:p>
          <a:p>
            <a:pPr>
              <a:spcBef>
                <a:spcPts val="0"/>
              </a:spcBef>
              <a:buNone/>
            </a:pPr>
            <a:r>
              <a:rPr lang="en-US" sz="2000" dirty="0" smtClean="0"/>
              <a:t>    //Creating Books  </a:t>
            </a:r>
          </a:p>
          <a:p>
            <a:pPr>
              <a:spcBef>
                <a:spcPts val="0"/>
              </a:spcBef>
              <a:buNone/>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buNone/>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buNone/>
            </a:pPr>
            <a:r>
              <a:rPr lang="en-US" sz="2000" dirty="0" smtClean="0"/>
              <a:t>    Book b3=</a:t>
            </a:r>
            <a:r>
              <a:rPr lang="en-US" sz="2000" b="1" dirty="0" smtClean="0"/>
              <a:t>new</a:t>
            </a:r>
            <a:r>
              <a:rPr lang="en-US" sz="2000" dirty="0" smtClean="0"/>
              <a:t> Book(103,"Operating System","Galvin","Wiley",6);  </a:t>
            </a:r>
          </a:p>
          <a:p>
            <a:pPr>
              <a:spcBef>
                <a:spcPts val="0"/>
              </a:spcBef>
              <a:buNone/>
            </a:pPr>
            <a:r>
              <a:rPr lang="en-US" sz="2000" dirty="0" smtClean="0"/>
              <a:t>    //Adding Books to list  </a:t>
            </a:r>
          </a:p>
          <a:p>
            <a:pPr>
              <a:spcBef>
                <a:spcPts val="0"/>
              </a:spcBef>
              <a:buNone/>
            </a:pPr>
            <a:r>
              <a:rPr lang="en-US" sz="2000" dirty="0" smtClean="0"/>
              <a:t>    </a:t>
            </a:r>
            <a:r>
              <a:rPr lang="en-US" sz="2000" dirty="0" err="1" smtClean="0"/>
              <a:t>list.add</a:t>
            </a:r>
            <a:r>
              <a:rPr lang="en-US" sz="2000" dirty="0" smtClean="0"/>
              <a:t>(b1);  </a:t>
            </a:r>
          </a:p>
          <a:p>
            <a:pPr>
              <a:spcBef>
                <a:spcPts val="0"/>
              </a:spcBef>
              <a:buNone/>
            </a:pPr>
            <a:r>
              <a:rPr lang="en-US" sz="2000" dirty="0" smtClean="0"/>
              <a:t>    </a:t>
            </a:r>
            <a:r>
              <a:rPr lang="en-US" sz="2000" dirty="0" err="1" smtClean="0"/>
              <a:t>list.add</a:t>
            </a:r>
            <a:r>
              <a:rPr lang="en-US" sz="2000" dirty="0" smtClean="0"/>
              <a:t>(b2);  </a:t>
            </a:r>
          </a:p>
          <a:p>
            <a:pPr>
              <a:spcBef>
                <a:spcPts val="0"/>
              </a:spcBef>
              <a:buNone/>
            </a:pPr>
            <a:r>
              <a:rPr lang="en-US" sz="2000" dirty="0" smtClean="0"/>
              <a:t>    </a:t>
            </a:r>
            <a:r>
              <a:rPr lang="en-US" sz="2000" dirty="0" err="1" smtClean="0"/>
              <a:t>list.add</a:t>
            </a:r>
            <a:r>
              <a:rPr lang="en-US" sz="2000" dirty="0" smtClean="0"/>
              <a:t>(b3);  </a:t>
            </a:r>
          </a:p>
          <a:p>
            <a:pPr>
              <a:spcBef>
                <a:spcPts val="0"/>
              </a:spcBef>
              <a:buNone/>
            </a:pPr>
            <a:r>
              <a:rPr lang="en-US" sz="2000" dirty="0" smtClean="0"/>
              <a:t>    //Traversing list  </a:t>
            </a:r>
          </a:p>
          <a:p>
            <a:pPr>
              <a:spcBef>
                <a:spcPts val="0"/>
              </a:spcBef>
              <a:buNone/>
            </a:pPr>
            <a:r>
              <a:rPr lang="en-US" sz="2000" dirty="0" smtClean="0"/>
              <a:t>    </a:t>
            </a:r>
            <a:r>
              <a:rPr lang="en-US" sz="2000" b="1" dirty="0" smtClean="0"/>
              <a:t>for</a:t>
            </a:r>
            <a:r>
              <a:rPr lang="en-US" sz="2000" dirty="0" smtClean="0"/>
              <a:t>(Book b:list){  </a:t>
            </a:r>
          </a:p>
          <a:p>
            <a:pPr>
              <a:spcBef>
                <a:spcPts val="0"/>
              </a:spcBef>
              <a:buNone/>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normAutofit fontScale="90000"/>
          </a:bodyPr>
          <a:lstStyle/>
          <a:p>
            <a:r>
              <a:rPr lang="en-US" dirty="0" smtClean="0"/>
              <a:t>List</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sp>
        <p:nvSpPr>
          <p:cNvPr id="3" name="Content Placeholder 2"/>
          <p:cNvSpPr>
            <a:spLocks noGrp="1"/>
          </p:cNvSpPr>
          <p:nvPr>
            <p:ph sz="quarter" idx="1"/>
          </p:nvPr>
        </p:nvSpPr>
        <p:spPr>
          <a:xfrm>
            <a:off x="838200" y="1071546"/>
            <a:ext cx="10515600" cy="5105417"/>
          </a:xfrm>
        </p:spPr>
        <p:txBody>
          <a:bodyPr/>
          <a:lstStyle/>
          <a:p>
            <a:r>
              <a:rPr lang="en-GB" b="1" dirty="0" smtClean="0">
                <a:solidFill>
                  <a:srgbClr val="FF0000"/>
                </a:solidFill>
              </a:rPr>
              <a:t>List</a:t>
            </a:r>
            <a:r>
              <a:rPr lang="en-GB" dirty="0" smtClean="0"/>
              <a:t> in Java provides the facility to maintain the </a:t>
            </a:r>
            <a:r>
              <a:rPr lang="en-GB" i="1" dirty="0" smtClean="0"/>
              <a:t>ordered collection</a:t>
            </a:r>
            <a:r>
              <a:rPr lang="en-GB" dirty="0" smtClean="0"/>
              <a:t>. It contains the index-based methods to insert, update, delete and search the elements. It can have the duplicate elements also. We can also store the null elements in the list.</a:t>
            </a:r>
          </a:p>
          <a:p>
            <a:r>
              <a:rPr lang="en-GB" dirty="0" smtClean="0"/>
              <a:t>The List interface is found in the </a:t>
            </a:r>
            <a:r>
              <a:rPr lang="en-GB" dirty="0" err="1" smtClean="0"/>
              <a:t>java.util</a:t>
            </a:r>
            <a:r>
              <a:rPr lang="en-GB" dirty="0" smtClean="0"/>
              <a:t> package and inherits the Collection interface. It is a factory of </a:t>
            </a:r>
            <a:r>
              <a:rPr lang="en-GB" dirty="0" err="1" smtClean="0"/>
              <a:t>ListIterator</a:t>
            </a:r>
            <a:r>
              <a:rPr lang="en-GB" dirty="0" smtClean="0"/>
              <a:t> interface. Through the </a:t>
            </a:r>
            <a:r>
              <a:rPr lang="en-GB" dirty="0" err="1" smtClean="0"/>
              <a:t>ListIterator</a:t>
            </a:r>
            <a:r>
              <a:rPr lang="en-GB" dirty="0" smtClean="0"/>
              <a:t>, we can iterate the list in forward and backward directions. The implementation classes of List interface are </a:t>
            </a:r>
            <a:r>
              <a:rPr lang="en-GB" dirty="0" err="1" smtClean="0"/>
              <a:t>ArrayList</a:t>
            </a:r>
            <a:r>
              <a:rPr lang="en-GB" dirty="0" smtClean="0"/>
              <a:t>, </a:t>
            </a:r>
            <a:r>
              <a:rPr lang="en-GB" dirty="0" err="1" smtClean="0"/>
              <a:t>LinkedList</a:t>
            </a:r>
            <a:r>
              <a:rPr lang="en-GB" dirty="0" smtClean="0"/>
              <a:t>, Stack and Vector.</a:t>
            </a:r>
          </a:p>
          <a:p>
            <a:r>
              <a:rPr lang="en-GB" dirty="0" smtClean="0"/>
              <a:t>List is an interface whereas </a:t>
            </a:r>
            <a:r>
              <a:rPr lang="en-GB" dirty="0" err="1" smtClean="0"/>
              <a:t>ArrayList</a:t>
            </a:r>
            <a:r>
              <a:rPr lang="en-GB" dirty="0" smtClean="0"/>
              <a:t> is the implementation class of List.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 methods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graphicFrame>
        <p:nvGraphicFramePr>
          <p:cNvPr id="5" name="Content Placeholder 4"/>
          <p:cNvGraphicFramePr>
            <a:graphicFrameLocks noGrp="1"/>
          </p:cNvGraphicFramePr>
          <p:nvPr>
            <p:ph sz="quarter" idx="1"/>
          </p:nvPr>
        </p:nvGraphicFramePr>
        <p:xfrm>
          <a:off x="380960" y="1928802"/>
          <a:ext cx="9972708" cy="24399098"/>
        </p:xfrm>
        <a:graphic>
          <a:graphicData uri="http://schemas.openxmlformats.org/drawingml/2006/table">
            <a:tbl>
              <a:tblPr firstRow="1" bandRow="1">
                <a:tableStyleId>{5C22544A-7EE6-4342-B048-85BDC9FD1C3A}</a:tableStyleId>
              </a:tblPr>
              <a:tblGrid>
                <a:gridCol w="4500594"/>
                <a:gridCol w="5472114"/>
              </a:tblGrid>
              <a:tr h="288606">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973655">
                <a:tc>
                  <a:txBody>
                    <a:bodyPr/>
                    <a:lstStyle/>
                    <a:p>
                      <a:pPr algn="just" fontAlgn="t"/>
                      <a:r>
                        <a:rPr lang="en-GB">
                          <a:solidFill>
                            <a:srgbClr val="333333"/>
                          </a:solidFill>
                          <a:latin typeface="inter-regular"/>
                        </a:rPr>
                        <a:t>void add(int index, E element)</a:t>
                      </a:r>
                    </a:p>
                  </a:txBody>
                  <a:tcPr marL="76200" marR="76200" marT="76200" marB="76200"/>
                </a:tc>
                <a:tc>
                  <a:txBody>
                    <a:bodyPr/>
                    <a:lstStyle/>
                    <a:p>
                      <a:pPr algn="just" fontAlgn="t"/>
                      <a:r>
                        <a:rPr lang="en-GB">
                          <a:solidFill>
                            <a:srgbClr val="333333"/>
                          </a:solidFill>
                          <a:latin typeface="inter-regular"/>
                        </a:rPr>
                        <a:t>It is used to insert the specified element at the specified position in a list.</a:t>
                      </a:r>
                    </a:p>
                  </a:txBody>
                  <a:tcPr marL="76200" marR="76200" marT="76200" marB="76200"/>
                </a:tc>
              </a:tr>
              <a:tr h="699815">
                <a:tc>
                  <a:txBody>
                    <a:bodyPr/>
                    <a:lstStyle/>
                    <a:p>
                      <a:pPr algn="just" fontAlgn="t"/>
                      <a:r>
                        <a:rPr lang="en-US">
                          <a:solidFill>
                            <a:srgbClr val="333333"/>
                          </a:solidFill>
                          <a:latin typeface="inter-regular"/>
                        </a:rPr>
                        <a:t>boolean add(E e)</a:t>
                      </a:r>
                    </a:p>
                  </a:txBody>
                  <a:tcPr marL="76200" marR="76200" marT="76200" marB="76200"/>
                </a:tc>
                <a:tc>
                  <a:txBody>
                    <a:bodyPr/>
                    <a:lstStyle/>
                    <a:p>
                      <a:pPr algn="just" fontAlgn="t"/>
                      <a:r>
                        <a:rPr lang="en-GB">
                          <a:solidFill>
                            <a:srgbClr val="333333"/>
                          </a:solidFill>
                          <a:latin typeface="inter-regular"/>
                        </a:rPr>
                        <a:t>It is used to append the specified element at the end of a list.</a:t>
                      </a:r>
                    </a:p>
                  </a:txBody>
                  <a:tcPr marL="76200" marR="76200" marT="76200" marB="76200"/>
                </a:tc>
              </a:tr>
              <a:tr h="973655">
                <a:tc>
                  <a:txBody>
                    <a:bodyPr/>
                    <a:lstStyle/>
                    <a:p>
                      <a:pPr algn="just" fontAlgn="t"/>
                      <a:r>
                        <a:rPr lang="en-GB">
                          <a:solidFill>
                            <a:srgbClr val="333333"/>
                          </a:solidFill>
                          <a:latin typeface="inter-regular"/>
                        </a:rPr>
                        <a:t>boolean addAll(Collection&lt;? extends E&gt; c)</a:t>
                      </a:r>
                    </a:p>
                  </a:txBody>
                  <a:tcPr marL="76200" marR="76200" marT="76200" marB="76200"/>
                </a:tc>
                <a:tc>
                  <a:txBody>
                    <a:bodyPr/>
                    <a:lstStyle/>
                    <a:p>
                      <a:pPr algn="just" fontAlgn="t"/>
                      <a:r>
                        <a:rPr lang="en-GB">
                          <a:solidFill>
                            <a:srgbClr val="333333"/>
                          </a:solidFill>
                          <a:latin typeface="inter-regular"/>
                        </a:rPr>
                        <a:t>It is used to append all of the elements in the specified collection to the end of a list.</a:t>
                      </a:r>
                    </a:p>
                  </a:txBody>
                  <a:tcPr marL="76200" marR="76200" marT="76200" marB="76200"/>
                </a:tc>
              </a:tr>
              <a:tr h="1247496">
                <a:tc>
                  <a:txBody>
                    <a:bodyPr/>
                    <a:lstStyle/>
                    <a:p>
                      <a:pPr algn="just" fontAlgn="t"/>
                      <a:r>
                        <a:rPr lang="en-GB">
                          <a:solidFill>
                            <a:srgbClr val="333333"/>
                          </a:solidFill>
                          <a:latin typeface="inter-regular"/>
                        </a:rPr>
                        <a:t>boolean addAll(int index, Collection&lt;? extends E&gt; c)</a:t>
                      </a:r>
                    </a:p>
                  </a:txBody>
                  <a:tcPr marL="76200" marR="76200" marT="76200" marB="76200"/>
                </a:tc>
                <a:tc>
                  <a:txBody>
                    <a:bodyPr/>
                    <a:lstStyle/>
                    <a:p>
                      <a:pPr algn="just" fontAlgn="t"/>
                      <a:r>
                        <a:rPr lang="en-GB">
                          <a:solidFill>
                            <a:srgbClr val="333333"/>
                          </a:solidFill>
                          <a:latin typeface="inter-regular"/>
                        </a:rPr>
                        <a:t>It is used to append all the elements in the specified collection, starting at the specified position of the list.</a:t>
                      </a:r>
                    </a:p>
                  </a:txBody>
                  <a:tcPr marL="76200" marR="76200" marT="76200" marB="76200"/>
                </a:tc>
              </a:tr>
              <a:tr h="699815">
                <a:tc>
                  <a:txBody>
                    <a:bodyPr/>
                    <a:lstStyle/>
                    <a:p>
                      <a:pPr algn="just" fontAlgn="t"/>
                      <a:r>
                        <a:rPr lang="en-US">
                          <a:solidFill>
                            <a:srgbClr val="333333"/>
                          </a:solidFill>
                          <a:latin typeface="inter-regular"/>
                        </a:rPr>
                        <a:t>void clear()</a:t>
                      </a:r>
                    </a:p>
                  </a:txBody>
                  <a:tcPr marL="76200" marR="76200" marT="76200" marB="76200"/>
                </a:tc>
                <a:tc>
                  <a:txBody>
                    <a:bodyPr/>
                    <a:lstStyle/>
                    <a:p>
                      <a:pPr algn="just" fontAlgn="t"/>
                      <a:r>
                        <a:rPr lang="en-GB">
                          <a:solidFill>
                            <a:srgbClr val="333333"/>
                          </a:solidFill>
                          <a:latin typeface="inter-regular"/>
                        </a:rPr>
                        <a:t>It is used to remove all of the elements from this list.</a:t>
                      </a:r>
                    </a:p>
                  </a:txBody>
                  <a:tcPr marL="76200" marR="76200" marT="76200" marB="76200"/>
                </a:tc>
              </a:tr>
              <a:tr h="370192">
                <a:tc>
                  <a:txBody>
                    <a:bodyPr/>
                    <a:lstStyle/>
                    <a:p>
                      <a:endParaRPr lang="en-US"/>
                    </a:p>
                  </a:txBody>
                  <a:tcPr/>
                </a:tc>
                <a:tc>
                  <a:txBody>
                    <a:bodyPr/>
                    <a:lstStyle/>
                    <a:p>
                      <a:endParaRPr lang="en-US"/>
                    </a:p>
                  </a:txBody>
                  <a:tcPr/>
                </a:tc>
              </a:tr>
              <a:tr h="973655">
                <a:tc>
                  <a:txBody>
                    <a:bodyPr/>
                    <a:lstStyle/>
                    <a:p>
                      <a:pPr algn="just" fontAlgn="t"/>
                      <a:r>
                        <a:rPr lang="en-US">
                          <a:solidFill>
                            <a:srgbClr val="333333"/>
                          </a:solidFill>
                          <a:latin typeface="inter-regular"/>
                        </a:rPr>
                        <a:t>boolean equals(Object o)</a:t>
                      </a:r>
                    </a:p>
                  </a:txBody>
                  <a:tcPr marL="76200" marR="76200" marT="76200" marB="76200"/>
                </a:tc>
                <a:tc>
                  <a:txBody>
                    <a:bodyPr/>
                    <a:lstStyle/>
                    <a:p>
                      <a:pPr algn="just" fontAlgn="t"/>
                      <a:r>
                        <a:rPr lang="en-GB">
                          <a:solidFill>
                            <a:srgbClr val="333333"/>
                          </a:solidFill>
                          <a:latin typeface="inter-regular"/>
                        </a:rPr>
                        <a:t>It is used to compare the specified object with the elements of a list.</a:t>
                      </a:r>
                    </a:p>
                  </a:txBody>
                  <a:tcPr marL="76200" marR="76200" marT="76200" marB="76200"/>
                </a:tc>
              </a:tr>
              <a:tr h="699815">
                <a:tc>
                  <a:txBody>
                    <a:bodyPr/>
                    <a:lstStyle/>
                    <a:p>
                      <a:pPr algn="just" fontAlgn="t"/>
                      <a:r>
                        <a:rPr lang="en-US">
                          <a:solidFill>
                            <a:srgbClr val="333333"/>
                          </a:solidFill>
                          <a:latin typeface="inter-regular"/>
                        </a:rPr>
                        <a:t>int hashcode()</a:t>
                      </a:r>
                    </a:p>
                  </a:txBody>
                  <a:tcPr marL="76200" marR="76200" marT="76200" marB="76200"/>
                </a:tc>
                <a:tc>
                  <a:txBody>
                    <a:bodyPr/>
                    <a:lstStyle/>
                    <a:p>
                      <a:pPr algn="just" fontAlgn="t"/>
                      <a:r>
                        <a:rPr lang="en-GB">
                          <a:solidFill>
                            <a:srgbClr val="333333"/>
                          </a:solidFill>
                          <a:latin typeface="inter-regular"/>
                        </a:rPr>
                        <a:t>It is used to return the hash code value for a list.</a:t>
                      </a:r>
                    </a:p>
                  </a:txBody>
                  <a:tcPr marL="76200" marR="76200" marT="76200" marB="76200"/>
                </a:tc>
              </a:tr>
              <a:tr h="973655">
                <a:tc>
                  <a:txBody>
                    <a:bodyPr/>
                    <a:lstStyle/>
                    <a:p>
                      <a:pPr algn="just" fontAlgn="t"/>
                      <a:r>
                        <a:rPr lang="en-US">
                          <a:solidFill>
                            <a:srgbClr val="333333"/>
                          </a:solidFill>
                          <a:latin typeface="inter-regular"/>
                        </a:rPr>
                        <a:t>E get(int index)</a:t>
                      </a:r>
                    </a:p>
                  </a:txBody>
                  <a:tcPr marL="76200" marR="76200" marT="76200" marB="76200"/>
                </a:tc>
                <a:tc>
                  <a:txBody>
                    <a:bodyPr/>
                    <a:lstStyle/>
                    <a:p>
                      <a:pPr algn="just" fontAlgn="t"/>
                      <a:r>
                        <a:rPr lang="en-GB">
                          <a:solidFill>
                            <a:srgbClr val="333333"/>
                          </a:solidFill>
                          <a:latin typeface="inter-regular"/>
                        </a:rPr>
                        <a:t>It is used to fetch the element from the particular position of the list.</a:t>
                      </a:r>
                    </a:p>
                  </a:txBody>
                  <a:tcPr marL="76200" marR="76200" marT="76200" marB="76200"/>
                </a:tc>
              </a:tr>
              <a:tr h="699815">
                <a:tc>
                  <a:txBody>
                    <a:bodyPr/>
                    <a:lstStyle/>
                    <a:p>
                      <a:pPr algn="just" fontAlgn="t"/>
                      <a:r>
                        <a:rPr lang="en-US">
                          <a:solidFill>
                            <a:srgbClr val="333333"/>
                          </a:solidFill>
                          <a:latin typeface="inter-regular"/>
                        </a:rPr>
                        <a:t>boolean isEmpty()</a:t>
                      </a:r>
                    </a:p>
                  </a:txBody>
                  <a:tcPr marL="76200" marR="76200" marT="76200" marB="76200"/>
                </a:tc>
                <a:tc>
                  <a:txBody>
                    <a:bodyPr/>
                    <a:lstStyle/>
                    <a:p>
                      <a:pPr algn="just" fontAlgn="t"/>
                      <a:r>
                        <a:rPr lang="en-GB">
                          <a:solidFill>
                            <a:srgbClr val="333333"/>
                          </a:solidFill>
                          <a:latin typeface="inter-regular"/>
                        </a:rPr>
                        <a:t>It returns true if the list is empty, otherwise false.</a:t>
                      </a:r>
                    </a:p>
                  </a:txBody>
                  <a:tcPr marL="76200" marR="76200" marT="76200" marB="76200"/>
                </a:tc>
              </a:tr>
              <a:tr h="1521337">
                <a:tc>
                  <a:txBody>
                    <a:bodyPr/>
                    <a:lstStyle/>
                    <a:p>
                      <a:pPr algn="just" fontAlgn="t"/>
                      <a:r>
                        <a:rPr lang="en-US">
                          <a:solidFill>
                            <a:srgbClr val="333333"/>
                          </a:solidFill>
                          <a:latin typeface="inter-regular"/>
                        </a:rPr>
                        <a:t>int lastIndexOf(Object o)</a:t>
                      </a:r>
                    </a:p>
                  </a:txBody>
                  <a:tcPr marL="76200" marR="76200" marT="76200" marB="76200"/>
                </a:tc>
                <a:tc>
                  <a:txBody>
                    <a:bodyPr/>
                    <a:lstStyle/>
                    <a:p>
                      <a:pPr algn="just" fontAlgn="t"/>
                      <a:r>
                        <a:rPr lang="en-GB">
                          <a:solidFill>
                            <a:srgbClr val="333333"/>
                          </a:solidFill>
                          <a:latin typeface="inter-regular"/>
                        </a:rPr>
                        <a:t>It is used to return the index in this list of the last occurrence of the specified element, or -1 if the list does not contain this element.</a:t>
                      </a:r>
                    </a:p>
                  </a:txBody>
                  <a:tcPr marL="76200" marR="76200" marT="76200" marB="76200"/>
                </a:tc>
              </a:tr>
              <a:tr h="973655">
                <a:tc>
                  <a:txBody>
                    <a:bodyPr/>
                    <a:lstStyle/>
                    <a:p>
                      <a:pPr algn="just" fontAlgn="t"/>
                      <a:r>
                        <a:rPr lang="en-US">
                          <a:solidFill>
                            <a:srgbClr val="333333"/>
                          </a:solidFill>
                          <a:latin typeface="inter-regular"/>
                        </a:rPr>
                        <a:t>Object[] toArray()</a:t>
                      </a:r>
                    </a:p>
                  </a:txBody>
                  <a:tcPr marL="76200" marR="76200" marT="76200" marB="76200"/>
                </a:tc>
                <a:tc>
                  <a:txBody>
                    <a:bodyPr/>
                    <a:lstStyle/>
                    <a:p>
                      <a:pPr algn="just" fontAlgn="t"/>
                      <a:r>
                        <a:rPr lang="en-GB">
                          <a:solidFill>
                            <a:srgbClr val="333333"/>
                          </a:solidFill>
                          <a:latin typeface="inter-regular"/>
                        </a:rPr>
                        <a:t>It is used to return an array containing all of the elements in this list in the correct order.</a:t>
                      </a:r>
                    </a:p>
                  </a:txBody>
                  <a:tcPr marL="76200" marR="76200" marT="76200" marB="76200"/>
                </a:tc>
              </a:tr>
              <a:tr h="973655">
                <a:tc>
                  <a:txBody>
                    <a:bodyPr/>
                    <a:lstStyle/>
                    <a:p>
                      <a:pPr algn="just" fontAlgn="t"/>
                      <a:r>
                        <a:rPr lang="en-US">
                          <a:solidFill>
                            <a:srgbClr val="333333"/>
                          </a:solidFill>
                          <a:latin typeface="inter-regular"/>
                        </a:rPr>
                        <a:t>&lt;T&gt; T[] toArray(T[] a)</a:t>
                      </a:r>
                    </a:p>
                  </a:txBody>
                  <a:tcPr marL="76200" marR="76200" marT="76200" marB="76200"/>
                </a:tc>
                <a:tc>
                  <a:txBody>
                    <a:bodyPr/>
                    <a:lstStyle/>
                    <a:p>
                      <a:pPr algn="just" fontAlgn="t"/>
                      <a:r>
                        <a:rPr lang="en-GB">
                          <a:solidFill>
                            <a:srgbClr val="333333"/>
                          </a:solidFill>
                          <a:latin typeface="inter-regular"/>
                        </a:rPr>
                        <a:t>It is used to return an array containing all of the elements in this list in the correct order.</a:t>
                      </a:r>
                    </a:p>
                  </a:txBody>
                  <a:tcPr marL="76200" marR="76200" marT="76200" marB="76200"/>
                </a:tc>
              </a:tr>
              <a:tr h="699815">
                <a:tc>
                  <a:txBody>
                    <a:bodyPr/>
                    <a:lstStyle/>
                    <a:p>
                      <a:pPr algn="just" fontAlgn="t"/>
                      <a:r>
                        <a:rPr lang="en-US">
                          <a:solidFill>
                            <a:srgbClr val="333333"/>
                          </a:solidFill>
                          <a:latin typeface="inter-regular"/>
                        </a:rPr>
                        <a:t>boolean contains(Object o)</a:t>
                      </a:r>
                    </a:p>
                  </a:txBody>
                  <a:tcPr marL="76200" marR="76200" marT="76200" marB="76200"/>
                </a:tc>
                <a:tc>
                  <a:txBody>
                    <a:bodyPr/>
                    <a:lstStyle/>
                    <a:p>
                      <a:pPr algn="just" fontAlgn="t"/>
                      <a:r>
                        <a:rPr lang="en-GB">
                          <a:solidFill>
                            <a:srgbClr val="333333"/>
                          </a:solidFill>
                          <a:latin typeface="inter-regular"/>
                        </a:rPr>
                        <a:t>It returns true if the list contains the specified element</a:t>
                      </a:r>
                    </a:p>
                  </a:txBody>
                  <a:tcPr marL="76200" marR="76200" marT="76200" marB="76200"/>
                </a:tc>
              </a:tr>
              <a:tr h="699815">
                <a:tc>
                  <a:txBody>
                    <a:bodyPr/>
                    <a:lstStyle/>
                    <a:p>
                      <a:pPr algn="just" fontAlgn="t"/>
                      <a:r>
                        <a:rPr lang="en-US">
                          <a:solidFill>
                            <a:srgbClr val="333333"/>
                          </a:solidFill>
                          <a:latin typeface="inter-regular"/>
                        </a:rPr>
                        <a:t>boolean containsAll(Collection&lt;?&gt; c)</a:t>
                      </a:r>
                    </a:p>
                  </a:txBody>
                  <a:tcPr marL="76200" marR="76200" marT="76200" marB="76200"/>
                </a:tc>
                <a:tc>
                  <a:txBody>
                    <a:bodyPr/>
                    <a:lstStyle/>
                    <a:p>
                      <a:pPr algn="just" fontAlgn="t"/>
                      <a:r>
                        <a:rPr lang="en-GB">
                          <a:solidFill>
                            <a:srgbClr val="333333"/>
                          </a:solidFill>
                          <a:latin typeface="inter-regular"/>
                        </a:rPr>
                        <a:t>It returns true if the list contains all the specified element</a:t>
                      </a:r>
                    </a:p>
                  </a:txBody>
                  <a:tcPr marL="76200" marR="76200" marT="76200" marB="76200"/>
                </a:tc>
              </a:tr>
              <a:tr h="1521337">
                <a:tc>
                  <a:txBody>
                    <a:bodyPr/>
                    <a:lstStyle/>
                    <a:p>
                      <a:pPr algn="just" fontAlgn="t"/>
                      <a:r>
                        <a:rPr lang="en-US">
                          <a:solidFill>
                            <a:srgbClr val="333333"/>
                          </a:solidFill>
                          <a:latin typeface="inter-regular"/>
                        </a:rPr>
                        <a:t>int indexOf(Object o)</a:t>
                      </a:r>
                    </a:p>
                  </a:txBody>
                  <a:tcPr marL="76200" marR="76200" marT="76200" marB="76200"/>
                </a:tc>
                <a:tc>
                  <a:txBody>
                    <a:bodyPr/>
                    <a:lstStyle/>
                    <a:p>
                      <a:pPr algn="just" fontAlgn="t"/>
                      <a:r>
                        <a:rPr lang="en-GB">
                          <a:solidFill>
                            <a:srgbClr val="333333"/>
                          </a:solidFill>
                          <a:latin typeface="inter-regular"/>
                        </a:rPr>
                        <a:t>It is used to return the index in this list of the first occurrence of the specified element, or -1 if the List does not contain this element.</a:t>
                      </a:r>
                    </a:p>
                  </a:txBody>
                  <a:tcPr marL="76200" marR="76200" marT="76200" marB="76200"/>
                </a:tc>
              </a:tr>
              <a:tr h="973655">
                <a:tc>
                  <a:txBody>
                    <a:bodyPr/>
                    <a:lstStyle/>
                    <a:p>
                      <a:pPr algn="just" fontAlgn="t"/>
                      <a:r>
                        <a:rPr lang="en-US">
                          <a:solidFill>
                            <a:srgbClr val="333333"/>
                          </a:solidFill>
                          <a:latin typeface="inter-regular"/>
                        </a:rPr>
                        <a:t>E remove(int index)</a:t>
                      </a:r>
                    </a:p>
                  </a:txBody>
                  <a:tcPr marL="76200" marR="76200" marT="76200" marB="76200"/>
                </a:tc>
                <a:tc>
                  <a:txBody>
                    <a:bodyPr/>
                    <a:lstStyle/>
                    <a:p>
                      <a:pPr algn="just" fontAlgn="t"/>
                      <a:r>
                        <a:rPr lang="en-GB">
                          <a:solidFill>
                            <a:srgbClr val="333333"/>
                          </a:solidFill>
                          <a:latin typeface="inter-regular"/>
                        </a:rPr>
                        <a:t>It is used to remove the element present at the specified position in the list.</a:t>
                      </a:r>
                    </a:p>
                  </a:txBody>
                  <a:tcPr marL="76200" marR="76200" marT="76200" marB="76200"/>
                </a:tc>
              </a:tr>
              <a:tr h="973655">
                <a:tc>
                  <a:txBody>
                    <a:bodyPr/>
                    <a:lstStyle/>
                    <a:p>
                      <a:pPr algn="just" fontAlgn="t"/>
                      <a:r>
                        <a:rPr lang="en-US">
                          <a:solidFill>
                            <a:srgbClr val="333333"/>
                          </a:solidFill>
                          <a:latin typeface="inter-regular"/>
                        </a:rPr>
                        <a:t>boolean remove(Object o)</a:t>
                      </a:r>
                    </a:p>
                  </a:txBody>
                  <a:tcPr marL="76200" marR="76200" marT="76200" marB="76200"/>
                </a:tc>
                <a:tc>
                  <a:txBody>
                    <a:bodyPr/>
                    <a:lstStyle/>
                    <a:p>
                      <a:pPr algn="just" fontAlgn="t"/>
                      <a:r>
                        <a:rPr lang="en-GB">
                          <a:solidFill>
                            <a:srgbClr val="333333"/>
                          </a:solidFill>
                          <a:latin typeface="inter-regular"/>
                        </a:rPr>
                        <a:t>It is used to remove the first occurrence of the specified element.</a:t>
                      </a:r>
                    </a:p>
                  </a:txBody>
                  <a:tcPr marL="76200" marR="76200" marT="76200" marB="76200"/>
                </a:tc>
              </a:tr>
              <a:tr h="699815">
                <a:tc>
                  <a:txBody>
                    <a:bodyPr/>
                    <a:lstStyle/>
                    <a:p>
                      <a:pPr algn="just" fontAlgn="t"/>
                      <a:r>
                        <a:rPr lang="en-US">
                          <a:solidFill>
                            <a:srgbClr val="333333"/>
                          </a:solidFill>
                          <a:latin typeface="inter-regular"/>
                        </a:rPr>
                        <a:t>boolean removeAll(Collection&lt;?&gt; c)</a:t>
                      </a:r>
                    </a:p>
                  </a:txBody>
                  <a:tcPr marL="76200" marR="76200" marT="76200" marB="76200"/>
                </a:tc>
                <a:tc>
                  <a:txBody>
                    <a:bodyPr/>
                    <a:lstStyle/>
                    <a:p>
                      <a:pPr algn="just" fontAlgn="t"/>
                      <a:r>
                        <a:rPr lang="en-GB">
                          <a:solidFill>
                            <a:srgbClr val="333333"/>
                          </a:solidFill>
                          <a:latin typeface="inter-regular"/>
                        </a:rPr>
                        <a:t>It is used to remove all the elements from the list.</a:t>
                      </a:r>
                    </a:p>
                  </a:txBody>
                  <a:tcPr marL="76200" marR="76200" marT="76200" marB="76200"/>
                </a:tc>
              </a:tr>
              <a:tr h="973655">
                <a:tc>
                  <a:txBody>
                    <a:bodyPr/>
                    <a:lstStyle/>
                    <a:p>
                      <a:pPr algn="just" fontAlgn="t"/>
                      <a:r>
                        <a:rPr lang="en-US">
                          <a:solidFill>
                            <a:srgbClr val="333333"/>
                          </a:solidFill>
                          <a:latin typeface="inter-regular"/>
                        </a:rPr>
                        <a:t>void replaceAll(UnaryOperator&lt;E&gt; operator)</a:t>
                      </a:r>
                    </a:p>
                  </a:txBody>
                  <a:tcPr marL="76200" marR="76200" marT="76200" marB="76200"/>
                </a:tc>
                <a:tc>
                  <a:txBody>
                    <a:bodyPr/>
                    <a:lstStyle/>
                    <a:p>
                      <a:pPr algn="just" fontAlgn="t"/>
                      <a:r>
                        <a:rPr lang="en-GB">
                          <a:solidFill>
                            <a:srgbClr val="333333"/>
                          </a:solidFill>
                          <a:latin typeface="inter-regular"/>
                        </a:rPr>
                        <a:t>It is used to replace all the elements from the list with the specified element.</a:t>
                      </a:r>
                    </a:p>
                  </a:txBody>
                  <a:tcPr marL="76200" marR="76200" marT="76200" marB="76200"/>
                </a:tc>
              </a:tr>
              <a:tr h="1247496">
                <a:tc>
                  <a:txBody>
                    <a:bodyPr/>
                    <a:lstStyle/>
                    <a:p>
                      <a:pPr algn="just" fontAlgn="t"/>
                      <a:r>
                        <a:rPr lang="en-US">
                          <a:solidFill>
                            <a:srgbClr val="333333"/>
                          </a:solidFill>
                          <a:latin typeface="inter-regular"/>
                        </a:rPr>
                        <a:t>void retainAll(Collection&lt;?&gt; c)</a:t>
                      </a:r>
                    </a:p>
                  </a:txBody>
                  <a:tcPr marL="76200" marR="76200" marT="76200" marB="76200"/>
                </a:tc>
                <a:tc>
                  <a:txBody>
                    <a:bodyPr/>
                    <a:lstStyle/>
                    <a:p>
                      <a:pPr algn="just" fontAlgn="t"/>
                      <a:r>
                        <a:rPr lang="en-GB">
                          <a:solidFill>
                            <a:srgbClr val="333333"/>
                          </a:solidFill>
                          <a:latin typeface="inter-regular"/>
                        </a:rPr>
                        <a:t>It is used to retain all the elements in the list that are present in the specified collection.</a:t>
                      </a:r>
                    </a:p>
                  </a:txBody>
                  <a:tcPr marL="76200" marR="76200" marT="76200" marB="76200"/>
                </a:tc>
              </a:tr>
              <a:tr h="973655">
                <a:tc>
                  <a:txBody>
                    <a:bodyPr/>
                    <a:lstStyle/>
                    <a:p>
                      <a:pPr algn="just" fontAlgn="t"/>
                      <a:r>
                        <a:rPr lang="en-US">
                          <a:solidFill>
                            <a:srgbClr val="333333"/>
                          </a:solidFill>
                          <a:latin typeface="inter-regular"/>
                        </a:rPr>
                        <a:t>E set(int index, E element)</a:t>
                      </a:r>
                    </a:p>
                  </a:txBody>
                  <a:tcPr marL="76200" marR="76200" marT="76200" marB="76200"/>
                </a:tc>
                <a:tc>
                  <a:txBody>
                    <a:bodyPr/>
                    <a:lstStyle/>
                    <a:p>
                      <a:pPr algn="just" fontAlgn="t"/>
                      <a:r>
                        <a:rPr lang="en-GB">
                          <a:solidFill>
                            <a:srgbClr val="333333"/>
                          </a:solidFill>
                          <a:latin typeface="inter-regular"/>
                        </a:rPr>
                        <a:t>It is used to replace the specified element in the list, present at the specified position.</a:t>
                      </a:r>
                    </a:p>
                  </a:txBody>
                  <a:tcPr marL="76200" marR="76200" marT="76200" marB="76200"/>
                </a:tc>
              </a:tr>
              <a:tr h="973655">
                <a:tc>
                  <a:txBody>
                    <a:bodyPr/>
                    <a:lstStyle/>
                    <a:p>
                      <a:pPr algn="just" fontAlgn="t"/>
                      <a:r>
                        <a:rPr lang="en-US">
                          <a:solidFill>
                            <a:srgbClr val="333333"/>
                          </a:solidFill>
                          <a:latin typeface="inter-regular"/>
                        </a:rPr>
                        <a:t>void sort(Comparator&lt;? super E&gt; c)</a:t>
                      </a:r>
                    </a:p>
                  </a:txBody>
                  <a:tcPr marL="76200" marR="76200" marT="76200" marB="76200"/>
                </a:tc>
                <a:tc>
                  <a:txBody>
                    <a:bodyPr/>
                    <a:lstStyle/>
                    <a:p>
                      <a:pPr algn="just" fontAlgn="t"/>
                      <a:r>
                        <a:rPr lang="en-GB">
                          <a:solidFill>
                            <a:srgbClr val="333333"/>
                          </a:solidFill>
                          <a:latin typeface="inter-regular"/>
                        </a:rPr>
                        <a:t>It is used to sort the elements of the list on the basis of specified comparator.</a:t>
                      </a:r>
                    </a:p>
                  </a:txBody>
                  <a:tcPr marL="76200" marR="76200" marT="76200" marB="76200"/>
                </a:tc>
              </a:tr>
              <a:tr h="699815">
                <a:tc>
                  <a:txBody>
                    <a:bodyPr/>
                    <a:lstStyle/>
                    <a:p>
                      <a:pPr algn="just" fontAlgn="t"/>
                      <a:r>
                        <a:rPr lang="en-US">
                          <a:solidFill>
                            <a:srgbClr val="333333"/>
                          </a:solidFill>
                          <a:latin typeface="inter-regular"/>
                        </a:rPr>
                        <a:t>Spliterator&lt;E&gt; spliterator()</a:t>
                      </a:r>
                    </a:p>
                  </a:txBody>
                  <a:tcPr marL="76200" marR="76200" marT="76200" marB="76200"/>
                </a:tc>
                <a:tc>
                  <a:txBody>
                    <a:bodyPr/>
                    <a:lstStyle/>
                    <a:p>
                      <a:pPr algn="just" fontAlgn="t"/>
                      <a:r>
                        <a:rPr lang="en-GB">
                          <a:solidFill>
                            <a:srgbClr val="333333"/>
                          </a:solidFill>
                          <a:latin typeface="inter-regular"/>
                        </a:rPr>
                        <a:t>It is used to create spliterator over the elements in a list.</a:t>
                      </a:r>
                    </a:p>
                  </a:txBody>
                  <a:tcPr marL="76200" marR="76200" marT="76200" marB="76200"/>
                </a:tc>
              </a:tr>
              <a:tr h="973655">
                <a:tc>
                  <a:txBody>
                    <a:bodyPr/>
                    <a:lstStyle/>
                    <a:p>
                      <a:pPr algn="just" fontAlgn="t"/>
                      <a:r>
                        <a:rPr lang="en-US">
                          <a:solidFill>
                            <a:srgbClr val="333333"/>
                          </a:solidFill>
                          <a:latin typeface="inter-regular"/>
                        </a:rPr>
                        <a:t>List&lt;E&gt; subList(int fromIndex, int toIndex)</a:t>
                      </a:r>
                    </a:p>
                  </a:txBody>
                  <a:tcPr marL="76200" marR="76200" marT="76200" marB="76200"/>
                </a:tc>
                <a:tc>
                  <a:txBody>
                    <a:bodyPr/>
                    <a:lstStyle/>
                    <a:p>
                      <a:pPr algn="just" fontAlgn="t"/>
                      <a:r>
                        <a:rPr lang="en-GB">
                          <a:solidFill>
                            <a:srgbClr val="333333"/>
                          </a:solidFill>
                          <a:latin typeface="inter-regular"/>
                        </a:rPr>
                        <a:t>It is used to fetch all the elements lies within the given range.</a:t>
                      </a:r>
                    </a:p>
                  </a:txBody>
                  <a:tcPr marL="76200" marR="76200" marT="76200" marB="76200"/>
                </a:tc>
              </a:tr>
              <a:tr h="699815">
                <a:tc>
                  <a:txBody>
                    <a:bodyPr/>
                    <a:lstStyle/>
                    <a:p>
                      <a:pPr algn="just" fontAlgn="t"/>
                      <a:r>
                        <a:rPr lang="en-US">
                          <a:solidFill>
                            <a:srgbClr val="333333"/>
                          </a:solidFill>
                          <a:latin typeface="inter-regular"/>
                        </a:rPr>
                        <a:t>int size()</a:t>
                      </a:r>
                    </a:p>
                  </a:txBody>
                  <a:tcPr marL="76200" marR="76200" marT="76200" marB="76200"/>
                </a:tc>
                <a:tc>
                  <a:txBody>
                    <a:bodyPr/>
                    <a:lstStyle/>
                    <a:p>
                      <a:pPr algn="just" fontAlgn="t"/>
                      <a:r>
                        <a:rPr lang="en-GB" dirty="0">
                          <a:solidFill>
                            <a:srgbClr val="333333"/>
                          </a:solidFill>
                          <a:latin typeface="inter-regular"/>
                        </a:rPr>
                        <a:t>It is used to return the number of elements present in the list.</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b="1" dirty="0" smtClean="0"/>
              <a:t>Type casting is not required</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sp>
        <p:nvSpPr>
          <p:cNvPr id="3" name="Content Placeholder 2"/>
          <p:cNvSpPr>
            <a:spLocks noGrp="1"/>
          </p:cNvSpPr>
          <p:nvPr>
            <p:ph sz="quarter" idx="1"/>
          </p:nvPr>
        </p:nvSpPr>
        <p:spPr>
          <a:xfrm>
            <a:off x="838200" y="1285860"/>
            <a:ext cx="10515600" cy="4891103"/>
          </a:xfrm>
        </p:spPr>
        <p:txBody>
          <a:bodyPr/>
          <a:lstStyle/>
          <a:p>
            <a:r>
              <a:rPr lang="en-GB" dirty="0" smtClean="0"/>
              <a:t>There is no need to typecast the object.</a:t>
            </a:r>
          </a:p>
          <a:p>
            <a:r>
              <a:rPr lang="en-GB" dirty="0" smtClean="0"/>
              <a:t>Before Generics, we need to type cast.</a:t>
            </a:r>
          </a:p>
          <a:p>
            <a:pPr>
              <a:buNone/>
            </a:pPr>
            <a:r>
              <a:rPr lang="en-GB" dirty="0" smtClean="0"/>
              <a:t>List </a:t>
            </a:r>
            <a:r>
              <a:rPr lang="en-GB" dirty="0" err="1" smtClean="0"/>
              <a:t>list</a:t>
            </a:r>
            <a:r>
              <a:rPr lang="en-GB" dirty="0" smtClean="0"/>
              <a:t> = </a:t>
            </a:r>
            <a:r>
              <a:rPr lang="en-GB" b="1" dirty="0" smtClean="0"/>
              <a:t>new</a:t>
            </a:r>
            <a:r>
              <a:rPr lang="en-GB" dirty="0" smtClean="0"/>
              <a:t> </a:t>
            </a:r>
            <a:r>
              <a:rPr lang="en-GB" dirty="0" err="1" smtClean="0"/>
              <a:t>ArrayList</a:t>
            </a:r>
            <a:r>
              <a:rPr lang="en-GB" dirty="0" smtClean="0"/>
              <a:t>();    </a:t>
            </a:r>
          </a:p>
          <a:p>
            <a:pPr>
              <a:buNone/>
            </a:pPr>
            <a:r>
              <a:rPr lang="en-GB" dirty="0" err="1" smtClean="0"/>
              <a:t>list.add</a:t>
            </a:r>
            <a:r>
              <a:rPr lang="en-GB" dirty="0" smtClean="0"/>
              <a:t>("hello");    </a:t>
            </a:r>
          </a:p>
          <a:p>
            <a:pPr>
              <a:buNone/>
            </a:pPr>
            <a:r>
              <a:rPr lang="en-GB" dirty="0" smtClean="0"/>
              <a:t>String s = (String) </a:t>
            </a:r>
            <a:r>
              <a:rPr lang="en-GB" dirty="0" err="1" smtClean="0"/>
              <a:t>list.get</a:t>
            </a:r>
            <a:r>
              <a:rPr lang="en-GB" dirty="0" smtClean="0"/>
              <a:t>(0);//typecasting    </a:t>
            </a:r>
          </a:p>
          <a:p>
            <a:r>
              <a:rPr lang="en-GB" dirty="0" smtClean="0"/>
              <a:t>After Generics, we don't need to typecast the object.  </a:t>
            </a:r>
          </a:p>
          <a:p>
            <a:pPr>
              <a:buNone/>
            </a:pPr>
            <a:r>
              <a:rPr lang="en-GB" dirty="0" smtClean="0"/>
              <a:t>List&lt;String&gt; list = </a:t>
            </a:r>
            <a:r>
              <a:rPr lang="en-GB" b="1" dirty="0" smtClean="0"/>
              <a:t>new</a:t>
            </a:r>
            <a:r>
              <a:rPr lang="en-GB" dirty="0" smtClean="0"/>
              <a:t> </a:t>
            </a:r>
            <a:r>
              <a:rPr lang="en-GB" dirty="0" err="1" smtClean="0"/>
              <a:t>ArrayList</a:t>
            </a:r>
            <a:r>
              <a:rPr lang="en-GB" dirty="0" smtClean="0"/>
              <a:t>&lt;String&gt;();    </a:t>
            </a:r>
          </a:p>
          <a:p>
            <a:pPr>
              <a:buNone/>
            </a:pPr>
            <a:r>
              <a:rPr lang="en-GB" dirty="0" err="1" smtClean="0"/>
              <a:t>list.add</a:t>
            </a:r>
            <a:r>
              <a:rPr lang="en-GB" dirty="0" smtClean="0"/>
              <a:t>("hello");    </a:t>
            </a:r>
          </a:p>
          <a:p>
            <a:pPr>
              <a:buNone/>
            </a:pPr>
            <a:r>
              <a:rPr lang="en-GB" dirty="0" smtClean="0"/>
              <a:t>String s = </a:t>
            </a:r>
            <a:r>
              <a:rPr lang="en-GB" dirty="0" err="1" smtClean="0"/>
              <a:t>list.get</a:t>
            </a:r>
            <a:r>
              <a:rPr lang="en-GB" dirty="0" smtClean="0"/>
              <a:t>(0);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List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sp>
        <p:nvSpPr>
          <p:cNvPr id="3" name="Content Placeholder 2"/>
          <p:cNvSpPr>
            <a:spLocks noGrp="1"/>
          </p:cNvSpPr>
          <p:nvPr>
            <p:ph sz="quarter" idx="1"/>
          </p:nvPr>
        </p:nvSpPr>
        <p:spPr/>
        <p:txBody>
          <a:bodyPr>
            <a:normAutofit fontScale="92500" lnSpcReduction="10000"/>
          </a:bodyPr>
          <a:lstStyle/>
          <a:p>
            <a:r>
              <a:rPr lang="en-GB" dirty="0" smtClean="0"/>
              <a:t>The </a:t>
            </a:r>
            <a:r>
              <a:rPr lang="en-GB" dirty="0" err="1" smtClean="0"/>
              <a:t>ArrayList</a:t>
            </a:r>
            <a:r>
              <a:rPr lang="en-GB" dirty="0" smtClean="0"/>
              <a:t> and </a:t>
            </a:r>
            <a:r>
              <a:rPr lang="en-GB" dirty="0" err="1" smtClean="0"/>
              <a:t>LinkedList</a:t>
            </a:r>
            <a:r>
              <a:rPr lang="en-GB" dirty="0" smtClean="0"/>
              <a:t> classes provide the implementation of List interface.  </a:t>
            </a:r>
          </a:p>
          <a:p>
            <a:pPr>
              <a:spcBef>
                <a:spcPts val="0"/>
              </a:spcBef>
            </a:pPr>
            <a:r>
              <a:rPr lang="en-US" sz="2000" b="1" dirty="0" smtClean="0"/>
              <a:t>import</a:t>
            </a:r>
            <a:r>
              <a:rPr lang="en-US" sz="2000" dirty="0" smtClean="0"/>
              <a:t> </a:t>
            </a:r>
            <a:r>
              <a:rPr lang="en-US" sz="2000" dirty="0" err="1" smtClean="0"/>
              <a:t>java.util</a:t>
            </a:r>
            <a:r>
              <a:rPr lang="en-US" sz="2000" dirty="0" smtClean="0"/>
              <a:t>.*;  </a:t>
            </a:r>
          </a:p>
          <a:p>
            <a:pPr>
              <a:spcBef>
                <a:spcPts val="0"/>
              </a:spcBef>
            </a:pPr>
            <a:r>
              <a:rPr lang="en-US" sz="2000" b="1" dirty="0" smtClean="0"/>
              <a:t>public</a:t>
            </a:r>
            <a:r>
              <a:rPr lang="en-US" sz="2000" dirty="0" smtClean="0"/>
              <a:t> </a:t>
            </a:r>
            <a:r>
              <a:rPr lang="en-US" sz="2000" b="1" dirty="0" smtClean="0"/>
              <a:t>class</a:t>
            </a:r>
            <a:r>
              <a:rPr lang="en-US" sz="2000" dirty="0" smtClean="0"/>
              <a:t> ListExample1{  </a:t>
            </a:r>
          </a:p>
          <a:p>
            <a:pPr>
              <a:spcBef>
                <a:spcPts val="0"/>
              </a:spcBef>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pPr>
            <a:r>
              <a:rPr lang="en-US" sz="2000" dirty="0" smtClean="0"/>
              <a:t> //Creating a List  </a:t>
            </a:r>
          </a:p>
          <a:p>
            <a:pPr>
              <a:spcBef>
                <a:spcPts val="0"/>
              </a:spcBef>
            </a:pPr>
            <a:r>
              <a:rPr lang="en-US" sz="2000" dirty="0" smtClean="0"/>
              <a:t> List&lt;String&gt; list=</a:t>
            </a:r>
            <a:r>
              <a:rPr lang="en-US" sz="2000" b="1" dirty="0" smtClean="0"/>
              <a:t>new</a:t>
            </a:r>
            <a:r>
              <a:rPr lang="en-US" sz="2000" dirty="0" smtClean="0"/>
              <a:t> </a:t>
            </a:r>
            <a:r>
              <a:rPr lang="en-US" sz="2000" dirty="0" err="1" smtClean="0"/>
              <a:t>ArrayList</a:t>
            </a:r>
            <a:r>
              <a:rPr lang="en-US" sz="2000" dirty="0" smtClean="0"/>
              <a:t>&lt;String&gt;();  </a:t>
            </a:r>
          </a:p>
          <a:p>
            <a:pPr>
              <a:spcBef>
                <a:spcPts val="0"/>
              </a:spcBef>
            </a:pPr>
            <a:r>
              <a:rPr lang="en-US" sz="2000" dirty="0" smtClean="0"/>
              <a:t> //Adding elements in the List  </a:t>
            </a:r>
          </a:p>
          <a:p>
            <a:pPr>
              <a:spcBef>
                <a:spcPts val="0"/>
              </a:spcBef>
            </a:pPr>
            <a:r>
              <a:rPr lang="en-US" sz="2000" dirty="0" smtClean="0"/>
              <a:t> </a:t>
            </a:r>
            <a:r>
              <a:rPr lang="en-US" sz="2000" dirty="0" err="1" smtClean="0"/>
              <a:t>list.add</a:t>
            </a:r>
            <a:r>
              <a:rPr lang="en-US" sz="2000" dirty="0" smtClean="0"/>
              <a:t>("Mango");  </a:t>
            </a:r>
          </a:p>
          <a:p>
            <a:pPr>
              <a:spcBef>
                <a:spcPts val="0"/>
              </a:spcBef>
            </a:pPr>
            <a:r>
              <a:rPr lang="en-US" sz="2000" dirty="0" smtClean="0"/>
              <a:t> </a:t>
            </a:r>
            <a:r>
              <a:rPr lang="en-US" sz="2000" dirty="0" err="1" smtClean="0"/>
              <a:t>list.add</a:t>
            </a:r>
            <a:r>
              <a:rPr lang="en-US" sz="2000" dirty="0" smtClean="0"/>
              <a:t>("Apple");  </a:t>
            </a:r>
          </a:p>
          <a:p>
            <a:pPr>
              <a:spcBef>
                <a:spcPts val="0"/>
              </a:spcBef>
            </a:pPr>
            <a:r>
              <a:rPr lang="en-US" sz="2000" dirty="0" smtClean="0"/>
              <a:t> </a:t>
            </a:r>
            <a:r>
              <a:rPr lang="en-US" sz="2000" dirty="0" err="1" smtClean="0"/>
              <a:t>list.add</a:t>
            </a:r>
            <a:r>
              <a:rPr lang="en-US" sz="2000" dirty="0" smtClean="0"/>
              <a:t>("Banana");  </a:t>
            </a:r>
          </a:p>
          <a:p>
            <a:pPr>
              <a:spcBef>
                <a:spcPts val="0"/>
              </a:spcBef>
            </a:pPr>
            <a:r>
              <a:rPr lang="en-US" sz="2000" dirty="0" smtClean="0"/>
              <a:t> </a:t>
            </a:r>
            <a:r>
              <a:rPr lang="en-US" sz="2000" dirty="0" err="1" smtClean="0"/>
              <a:t>list.add</a:t>
            </a:r>
            <a:r>
              <a:rPr lang="en-US" sz="2000" dirty="0" smtClean="0"/>
              <a:t>("Grapes");  </a:t>
            </a:r>
          </a:p>
          <a:p>
            <a:pPr>
              <a:spcBef>
                <a:spcPts val="0"/>
              </a:spcBef>
            </a:pPr>
            <a:r>
              <a:rPr lang="en-US" sz="2000" dirty="0" smtClean="0"/>
              <a:t> //Iterating the List element using for-each loop  </a:t>
            </a:r>
          </a:p>
          <a:p>
            <a:pPr>
              <a:spcBef>
                <a:spcPts val="0"/>
              </a:spcBef>
            </a:pPr>
            <a:r>
              <a:rPr lang="en-US" sz="2000" dirty="0" smtClean="0"/>
              <a:t> </a:t>
            </a:r>
            <a:r>
              <a:rPr lang="en-US" sz="2000" b="1" dirty="0" smtClean="0"/>
              <a:t>for</a:t>
            </a:r>
            <a:r>
              <a:rPr lang="en-US" sz="2000" dirty="0" smtClean="0"/>
              <a:t>(String </a:t>
            </a:r>
            <a:r>
              <a:rPr lang="en-US" sz="2000" dirty="0" err="1" smtClean="0"/>
              <a:t>fruit:list</a:t>
            </a:r>
            <a:r>
              <a:rPr lang="en-US" sz="2000" dirty="0" smtClean="0"/>
              <a:t>)  </a:t>
            </a:r>
          </a:p>
          <a:p>
            <a:pPr>
              <a:spcBef>
                <a:spcPts val="0"/>
              </a:spcBef>
            </a:pPr>
            <a:r>
              <a:rPr lang="en-US" sz="2000" dirty="0" smtClean="0"/>
              <a:t>  </a:t>
            </a:r>
            <a:r>
              <a:rPr lang="en-US" sz="2000" dirty="0" err="1" smtClean="0"/>
              <a:t>System.out.println</a:t>
            </a:r>
            <a:r>
              <a:rPr lang="en-US" sz="2000" dirty="0" smtClean="0"/>
              <a:t>(fruit);  </a:t>
            </a:r>
          </a:p>
          <a:p>
            <a:pPr>
              <a:spcBef>
                <a:spcPts val="0"/>
              </a:spcBef>
            </a:pPr>
            <a:r>
              <a:rPr lang="en-US" sz="2000" dirty="0" smtClean="0"/>
              <a:t>  </a:t>
            </a:r>
          </a:p>
          <a:p>
            <a:pPr>
              <a:spcBef>
                <a:spcPts val="0"/>
              </a:spcBef>
            </a:pPr>
            <a:r>
              <a:rPr lang="en-US" sz="2000" dirty="0" smtClean="0"/>
              <a:t>}  </a:t>
            </a:r>
          </a:p>
          <a:p>
            <a:pPr>
              <a:spcBef>
                <a:spcPts val="0"/>
              </a:spcBef>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to convert Array to List</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sp>
        <p:nvSpPr>
          <p:cNvPr id="3" name="Content Placeholder 2"/>
          <p:cNvSpPr>
            <a:spLocks noGrp="1"/>
          </p:cNvSpPr>
          <p:nvPr>
            <p:ph sz="quarter" idx="1"/>
          </p:nvPr>
        </p:nvSpPr>
        <p:spPr>
          <a:xfrm>
            <a:off x="838200" y="1357298"/>
            <a:ext cx="10515600" cy="4819665"/>
          </a:xfrm>
        </p:spPr>
        <p:txBody>
          <a:bodyPr>
            <a:normAutofit fontScale="92500" lnSpcReduction="10000"/>
          </a:bodyPr>
          <a:lstStyle/>
          <a:p>
            <a:r>
              <a:rPr lang="en-GB" dirty="0" smtClean="0"/>
              <a:t>We can convert the Array to List by traversing the array and adding the element in list one by one using </a:t>
            </a:r>
            <a:r>
              <a:rPr lang="en-GB" dirty="0" err="1" smtClean="0"/>
              <a:t>list.add</a:t>
            </a:r>
            <a:r>
              <a:rPr lang="en-GB" dirty="0" smtClean="0"/>
              <a:t>() method.</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ArrayToListExample</a:t>
            </a: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//Creating Array  </a:t>
            </a:r>
          </a:p>
          <a:p>
            <a:pPr>
              <a:spcBef>
                <a:spcPts val="0"/>
              </a:spcBef>
              <a:buNone/>
            </a:pPr>
            <a:r>
              <a:rPr lang="en-US" sz="2000" dirty="0" smtClean="0"/>
              <a:t>String[] array={"</a:t>
            </a:r>
            <a:r>
              <a:rPr lang="en-US" sz="2000" dirty="0" err="1" smtClean="0"/>
              <a:t>Java","Python","PHP","C</a:t>
            </a:r>
            <a:r>
              <a:rPr lang="en-US" sz="2000" dirty="0" smtClean="0"/>
              <a:t>++"};  </a:t>
            </a:r>
          </a:p>
          <a:p>
            <a:pPr>
              <a:spcBef>
                <a:spcPts val="0"/>
              </a:spcBef>
              <a:buNone/>
            </a:pPr>
            <a:r>
              <a:rPr lang="en-US" sz="2000" dirty="0" err="1" smtClean="0"/>
              <a:t>System.out.println</a:t>
            </a:r>
            <a:r>
              <a:rPr lang="en-US" sz="2000" dirty="0" smtClean="0"/>
              <a:t>("Printing Array: "+</a:t>
            </a:r>
            <a:r>
              <a:rPr lang="en-US" sz="2000" dirty="0" err="1" smtClean="0"/>
              <a:t>Arrays.toString</a:t>
            </a:r>
            <a:r>
              <a:rPr lang="en-US" sz="2000" dirty="0" smtClean="0"/>
              <a:t>(array));  </a:t>
            </a:r>
          </a:p>
          <a:p>
            <a:pPr>
              <a:spcBef>
                <a:spcPts val="0"/>
              </a:spcBef>
              <a:buNone/>
            </a:pPr>
            <a:r>
              <a:rPr lang="en-US" sz="2000" dirty="0" smtClean="0"/>
              <a:t>//Converting Array to List  </a:t>
            </a:r>
          </a:p>
          <a:p>
            <a:pPr>
              <a:spcBef>
                <a:spcPts val="0"/>
              </a:spcBef>
              <a:buNone/>
            </a:pPr>
            <a:r>
              <a:rPr lang="en-US" sz="2000" dirty="0" smtClean="0"/>
              <a:t>List&lt;String&gt; list=</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b="1" dirty="0" smtClean="0"/>
              <a:t>for</a:t>
            </a:r>
            <a:r>
              <a:rPr lang="en-US" sz="2000" dirty="0" smtClean="0"/>
              <a:t>(String </a:t>
            </a:r>
            <a:r>
              <a:rPr lang="en-US" sz="2000" dirty="0" err="1" smtClean="0"/>
              <a:t>lang:array</a:t>
            </a:r>
            <a:r>
              <a:rPr lang="en-US" sz="2000" dirty="0" smtClean="0"/>
              <a:t>){  </a:t>
            </a:r>
          </a:p>
          <a:p>
            <a:pPr>
              <a:spcBef>
                <a:spcPts val="0"/>
              </a:spcBef>
              <a:buNone/>
            </a:pPr>
            <a:r>
              <a:rPr lang="en-US" sz="2000" dirty="0" err="1" smtClean="0"/>
              <a:t>list.add</a:t>
            </a:r>
            <a:r>
              <a:rPr lang="en-US" sz="2000" dirty="0" smtClean="0"/>
              <a:t>(</a:t>
            </a:r>
            <a:r>
              <a:rPr lang="en-US" sz="2000" dirty="0" err="1" smtClean="0"/>
              <a:t>lang</a:t>
            </a:r>
            <a:r>
              <a:rPr lang="en-US" sz="2000" dirty="0" smtClean="0"/>
              <a:t>);  </a:t>
            </a:r>
          </a:p>
          <a:p>
            <a:pPr>
              <a:spcBef>
                <a:spcPts val="0"/>
              </a:spcBef>
              <a:buNone/>
            </a:pPr>
            <a:r>
              <a:rPr lang="en-US" sz="2000" dirty="0" smtClean="0"/>
              <a:t>}  </a:t>
            </a:r>
          </a:p>
          <a:p>
            <a:pPr>
              <a:spcBef>
                <a:spcPts val="0"/>
              </a:spcBef>
              <a:buNone/>
            </a:pPr>
            <a:r>
              <a:rPr lang="en-US" sz="2000" dirty="0" err="1" smtClean="0"/>
              <a:t>System.out.println</a:t>
            </a:r>
            <a:r>
              <a:rPr lang="en-US" sz="2000" dirty="0" smtClean="0"/>
              <a:t>("Printing List: "+list);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dirty="0" smtClean="0"/>
              <a:t> </a:t>
            </a:r>
          </a:p>
          <a:p>
            <a:pPr>
              <a:spcBef>
                <a:spcPts val="0"/>
              </a:spcBef>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to convert List to Array</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sp>
        <p:nvSpPr>
          <p:cNvPr id="3" name="Content Placeholder 2"/>
          <p:cNvSpPr>
            <a:spLocks noGrp="1"/>
          </p:cNvSpPr>
          <p:nvPr>
            <p:ph sz="quarter" idx="1"/>
          </p:nvPr>
        </p:nvSpPr>
        <p:spPr>
          <a:xfrm>
            <a:off x="838200" y="1142984"/>
            <a:ext cx="10515600" cy="5033979"/>
          </a:xfrm>
        </p:spPr>
        <p:txBody>
          <a:bodyPr/>
          <a:lstStyle/>
          <a:p>
            <a:pPr>
              <a:spcBef>
                <a:spcPts val="0"/>
              </a:spcBef>
            </a:pPr>
            <a:r>
              <a:rPr lang="en-GB" sz="2000" dirty="0" smtClean="0"/>
              <a:t>We can convert the List to Array by calling the </a:t>
            </a:r>
            <a:r>
              <a:rPr lang="en-GB" sz="2000" dirty="0" err="1" smtClean="0"/>
              <a:t>list.toArray</a:t>
            </a:r>
            <a:r>
              <a:rPr lang="en-GB" sz="2000" dirty="0" smtClean="0"/>
              <a:t>() method.</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ListToArrayExample</a:t>
            </a: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List&lt;String&gt; </a:t>
            </a:r>
            <a:r>
              <a:rPr lang="en-US" sz="2000" dirty="0" err="1" smtClean="0"/>
              <a:t>fruitList</a:t>
            </a:r>
            <a:r>
              <a:rPr lang="en-US" sz="2000" dirty="0" smtClean="0"/>
              <a:t> = </a:t>
            </a:r>
            <a:r>
              <a:rPr lang="en-US" sz="2000" b="1" dirty="0" smtClean="0"/>
              <a:t>new</a:t>
            </a:r>
            <a:r>
              <a:rPr lang="en-US" sz="2000" dirty="0" smtClean="0"/>
              <a:t> </a:t>
            </a:r>
            <a:r>
              <a:rPr lang="en-US" sz="2000" dirty="0" err="1" smtClean="0"/>
              <a:t>ArrayList</a:t>
            </a:r>
            <a:r>
              <a:rPr lang="en-US" sz="2000" dirty="0" smtClean="0"/>
              <a:t>&lt;&gt;();    </a:t>
            </a:r>
          </a:p>
          <a:p>
            <a:pPr>
              <a:spcBef>
                <a:spcPts val="0"/>
              </a:spcBef>
              <a:buNone/>
            </a:pPr>
            <a:r>
              <a:rPr lang="en-US" sz="2000" dirty="0" smtClean="0"/>
              <a:t> </a:t>
            </a:r>
            <a:r>
              <a:rPr lang="en-US" sz="2000" dirty="0" err="1" smtClean="0"/>
              <a:t>fruitList.add</a:t>
            </a:r>
            <a:r>
              <a:rPr lang="en-US" sz="2000" dirty="0" smtClean="0"/>
              <a:t>("Mango");    </a:t>
            </a:r>
          </a:p>
          <a:p>
            <a:pPr>
              <a:spcBef>
                <a:spcPts val="0"/>
              </a:spcBef>
              <a:buNone/>
            </a:pPr>
            <a:r>
              <a:rPr lang="en-US" sz="2000" dirty="0" smtClean="0"/>
              <a:t> </a:t>
            </a:r>
            <a:r>
              <a:rPr lang="en-US" sz="2000" dirty="0" err="1" smtClean="0"/>
              <a:t>fruitList.add</a:t>
            </a:r>
            <a:r>
              <a:rPr lang="en-US" sz="2000" dirty="0" smtClean="0"/>
              <a:t>("Banana");    </a:t>
            </a:r>
          </a:p>
          <a:p>
            <a:pPr>
              <a:spcBef>
                <a:spcPts val="0"/>
              </a:spcBef>
              <a:buNone/>
            </a:pPr>
            <a:r>
              <a:rPr lang="en-US" sz="2000" dirty="0" smtClean="0"/>
              <a:t> </a:t>
            </a:r>
            <a:r>
              <a:rPr lang="en-US" sz="2000" dirty="0" err="1" smtClean="0"/>
              <a:t>fruitList.add</a:t>
            </a:r>
            <a:r>
              <a:rPr lang="en-US" sz="2000" dirty="0" smtClean="0"/>
              <a:t>("Apple");    </a:t>
            </a:r>
          </a:p>
          <a:p>
            <a:pPr>
              <a:spcBef>
                <a:spcPts val="0"/>
              </a:spcBef>
              <a:buNone/>
            </a:pPr>
            <a:r>
              <a:rPr lang="en-US" sz="2000" dirty="0" smtClean="0"/>
              <a:t> </a:t>
            </a:r>
            <a:r>
              <a:rPr lang="en-US" sz="2000" dirty="0" err="1" smtClean="0"/>
              <a:t>fruitList.add</a:t>
            </a:r>
            <a:r>
              <a:rPr lang="en-US" sz="2000" dirty="0" smtClean="0"/>
              <a:t>("Strawberry");    </a:t>
            </a:r>
          </a:p>
          <a:p>
            <a:pPr>
              <a:spcBef>
                <a:spcPts val="0"/>
              </a:spcBef>
              <a:buNone/>
            </a:pPr>
            <a:r>
              <a:rPr lang="en-US" sz="2000" dirty="0" smtClean="0"/>
              <a:t> //Converting </a:t>
            </a:r>
            <a:r>
              <a:rPr lang="en-US" sz="2000" dirty="0" err="1" smtClean="0"/>
              <a:t>ArrayList</a:t>
            </a:r>
            <a:r>
              <a:rPr lang="en-US" sz="2000" dirty="0" smtClean="0"/>
              <a:t> to Array  </a:t>
            </a:r>
          </a:p>
          <a:p>
            <a:pPr>
              <a:spcBef>
                <a:spcPts val="0"/>
              </a:spcBef>
              <a:buNone/>
            </a:pPr>
            <a:r>
              <a:rPr lang="en-US" sz="2000" dirty="0" smtClean="0"/>
              <a:t> String[] array = </a:t>
            </a:r>
            <a:r>
              <a:rPr lang="en-US" sz="2000" dirty="0" err="1" smtClean="0"/>
              <a:t>fruitList.toArray</a:t>
            </a:r>
            <a:r>
              <a:rPr lang="en-US" sz="2000" dirty="0" smtClean="0"/>
              <a:t>(</a:t>
            </a:r>
            <a:r>
              <a:rPr lang="en-US" sz="2000" b="1" dirty="0" smtClean="0"/>
              <a:t>new</a:t>
            </a:r>
            <a:r>
              <a:rPr lang="en-US" sz="2000" dirty="0" smtClean="0"/>
              <a:t> String[</a:t>
            </a:r>
            <a:r>
              <a:rPr lang="en-US" sz="2000" dirty="0" err="1" smtClean="0"/>
              <a:t>fruitList.size</a:t>
            </a:r>
            <a:r>
              <a:rPr lang="en-US" sz="2000" dirty="0" smtClean="0"/>
              <a:t>()]);    </a:t>
            </a:r>
          </a:p>
          <a:p>
            <a:pPr>
              <a:spcBef>
                <a:spcPts val="0"/>
              </a:spcBef>
              <a:buNone/>
            </a:pPr>
            <a:r>
              <a:rPr lang="en-US" sz="2000" dirty="0" smtClean="0"/>
              <a:t> </a:t>
            </a:r>
            <a:r>
              <a:rPr lang="en-US" sz="2000" dirty="0" err="1" smtClean="0"/>
              <a:t>System.out.println</a:t>
            </a:r>
            <a:r>
              <a:rPr lang="en-US" sz="2000" dirty="0" smtClean="0"/>
              <a:t>("Printing Array: "+</a:t>
            </a:r>
            <a:r>
              <a:rPr lang="en-US" sz="2000" dirty="0" err="1" smtClean="0"/>
              <a:t>Arrays.toString</a:t>
            </a:r>
            <a:r>
              <a:rPr lang="en-US" sz="2000" dirty="0" smtClean="0"/>
              <a:t>(array));  </a:t>
            </a:r>
          </a:p>
          <a:p>
            <a:pPr>
              <a:spcBef>
                <a:spcPts val="0"/>
              </a:spcBef>
              <a:buNone/>
            </a:pPr>
            <a:r>
              <a:rPr lang="en-US" sz="2000" dirty="0" smtClean="0"/>
              <a:t> </a:t>
            </a:r>
            <a:r>
              <a:rPr lang="en-US" sz="2000" dirty="0" err="1" smtClean="0"/>
              <a:t>System.out.println</a:t>
            </a:r>
            <a:r>
              <a:rPr lang="en-US" sz="2000" dirty="0" smtClean="0"/>
              <a:t>("Printing List: "+</a:t>
            </a:r>
            <a:r>
              <a:rPr lang="en-US" sz="2000" dirty="0" err="1" smtClean="0"/>
              <a:t>fruitList</a:t>
            </a: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Get and Set Element in List</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sp>
        <p:nvSpPr>
          <p:cNvPr id="3" name="Content Placeholder 2"/>
          <p:cNvSpPr>
            <a:spLocks noGrp="1"/>
          </p:cNvSpPr>
          <p:nvPr>
            <p:ph sz="quarter" idx="1"/>
          </p:nvPr>
        </p:nvSpPr>
        <p:spPr/>
        <p:txBody>
          <a:bodyPr>
            <a:normAutofit fontScale="47500" lnSpcReduction="20000"/>
          </a:bodyPr>
          <a:lstStyle/>
          <a:p>
            <a:r>
              <a:rPr lang="en-GB" dirty="0" smtClean="0"/>
              <a:t>The </a:t>
            </a:r>
            <a:r>
              <a:rPr lang="en-GB" i="1" dirty="0" smtClean="0"/>
              <a:t>get() method</a:t>
            </a:r>
            <a:r>
              <a:rPr lang="en-GB" dirty="0" smtClean="0"/>
              <a:t> returns the element at the given index, whereas the </a:t>
            </a:r>
            <a:r>
              <a:rPr lang="en-GB" i="1" dirty="0" smtClean="0"/>
              <a:t>set() method</a:t>
            </a:r>
            <a:r>
              <a:rPr lang="en-GB" dirty="0" smtClean="0"/>
              <a:t> changes or replaces the element. There are various ways to sort the List, here we are going to use </a:t>
            </a:r>
            <a:r>
              <a:rPr lang="en-GB" dirty="0" err="1" smtClean="0"/>
              <a:t>Collections.sort</a:t>
            </a:r>
            <a:r>
              <a:rPr lang="en-GB" dirty="0" smtClean="0"/>
              <a:t>() method to sort the list element</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a:t>
            </a:r>
            <a:r>
              <a:rPr lang="en-US" sz="2000" dirty="0" err="1" smtClean="0"/>
              <a:t>SortArrayList</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//Creating a list of fruits  </a:t>
            </a:r>
          </a:p>
          <a:p>
            <a:pPr>
              <a:spcBef>
                <a:spcPts val="0"/>
              </a:spcBef>
              <a:buNone/>
            </a:pPr>
            <a:r>
              <a:rPr lang="en-US" sz="2000" dirty="0" smtClean="0"/>
              <a:t>  List&lt;String&gt; list1=</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dirty="0" smtClean="0"/>
              <a:t>  list1.add("Mango");  </a:t>
            </a:r>
          </a:p>
          <a:p>
            <a:pPr>
              <a:spcBef>
                <a:spcPts val="0"/>
              </a:spcBef>
              <a:buNone/>
            </a:pPr>
            <a:r>
              <a:rPr lang="en-US" sz="2000" dirty="0" smtClean="0"/>
              <a:t>  list1.add("Apple");  </a:t>
            </a:r>
          </a:p>
          <a:p>
            <a:pPr>
              <a:spcBef>
                <a:spcPts val="0"/>
              </a:spcBef>
              <a:buNone/>
            </a:pPr>
            <a:r>
              <a:rPr lang="en-US" sz="2000" dirty="0" smtClean="0"/>
              <a:t>  list1.add("Banana");  </a:t>
            </a:r>
          </a:p>
          <a:p>
            <a:pPr>
              <a:spcBef>
                <a:spcPts val="0"/>
              </a:spcBef>
              <a:buNone/>
            </a:pPr>
            <a:r>
              <a:rPr lang="en-US" sz="2000" dirty="0" smtClean="0"/>
              <a:t>  list1.add("Grapes");  </a:t>
            </a:r>
          </a:p>
          <a:p>
            <a:pPr>
              <a:spcBef>
                <a:spcPts val="0"/>
              </a:spcBef>
              <a:buNone/>
            </a:pPr>
            <a:r>
              <a:rPr lang="en-GB" sz="2000" dirty="0" smtClean="0"/>
              <a:t> </a:t>
            </a:r>
            <a:r>
              <a:rPr lang="en-GB" sz="2000" dirty="0" err="1" smtClean="0"/>
              <a:t>System.out.println</a:t>
            </a:r>
            <a:r>
              <a:rPr lang="en-GB" sz="2000" dirty="0" smtClean="0"/>
              <a:t>("Returning element: "+</a:t>
            </a:r>
            <a:r>
              <a:rPr lang="en-GB" sz="2000" dirty="0" err="1" smtClean="0"/>
              <a:t>list.get</a:t>
            </a:r>
            <a:r>
              <a:rPr lang="en-GB" sz="2000" dirty="0" smtClean="0"/>
              <a:t>(1));//it will return the 2nd element, because index starts from 0  </a:t>
            </a:r>
          </a:p>
          <a:p>
            <a:pPr>
              <a:spcBef>
                <a:spcPts val="0"/>
              </a:spcBef>
              <a:buNone/>
            </a:pPr>
            <a:r>
              <a:rPr lang="en-GB" sz="2000" dirty="0" smtClean="0"/>
              <a:t> //changing the element  </a:t>
            </a:r>
          </a:p>
          <a:p>
            <a:pPr>
              <a:spcBef>
                <a:spcPts val="0"/>
              </a:spcBef>
              <a:buNone/>
            </a:pPr>
            <a:r>
              <a:rPr lang="en-GB" sz="2000" dirty="0" smtClean="0"/>
              <a:t> </a:t>
            </a:r>
            <a:r>
              <a:rPr lang="en-GB" sz="2000" dirty="0" err="1" smtClean="0"/>
              <a:t>list.set</a:t>
            </a:r>
            <a:r>
              <a:rPr lang="en-GB" sz="2000" dirty="0" smtClean="0"/>
              <a:t>(1,"Dates");  </a:t>
            </a:r>
          </a:p>
          <a:p>
            <a:pPr>
              <a:spcBef>
                <a:spcPts val="0"/>
              </a:spcBef>
              <a:buNone/>
            </a:pPr>
            <a:endParaRPr lang="en-US" sz="2000" dirty="0" smtClean="0"/>
          </a:p>
          <a:p>
            <a:pPr>
              <a:spcBef>
                <a:spcPts val="0"/>
              </a:spcBef>
              <a:buNone/>
            </a:pPr>
            <a:r>
              <a:rPr lang="en-US" sz="2000" dirty="0" smtClean="0"/>
              <a:t>  //Sorting the list  </a:t>
            </a:r>
          </a:p>
          <a:p>
            <a:pPr>
              <a:spcBef>
                <a:spcPts val="0"/>
              </a:spcBef>
              <a:buNone/>
            </a:pPr>
            <a:r>
              <a:rPr lang="en-US" sz="2000" dirty="0" smtClean="0"/>
              <a:t>  </a:t>
            </a:r>
            <a:r>
              <a:rPr lang="en-US" sz="2000" dirty="0" err="1" smtClean="0"/>
              <a:t>Collections.sort</a:t>
            </a:r>
            <a:r>
              <a:rPr lang="en-US" sz="2000" dirty="0" smtClean="0"/>
              <a:t>(list1);  </a:t>
            </a:r>
          </a:p>
          <a:p>
            <a:pPr>
              <a:spcBef>
                <a:spcPts val="0"/>
              </a:spcBef>
              <a:buNone/>
            </a:pPr>
            <a:r>
              <a:rPr lang="en-US" sz="2000" dirty="0" smtClean="0"/>
              <a:t>   //Traversing list through the for-each loop  </a:t>
            </a:r>
          </a:p>
          <a:p>
            <a:pPr>
              <a:spcBef>
                <a:spcPts val="0"/>
              </a:spcBef>
              <a:buNone/>
            </a:pPr>
            <a:r>
              <a:rPr lang="en-US" sz="2000" dirty="0" smtClean="0"/>
              <a:t>  </a:t>
            </a:r>
            <a:r>
              <a:rPr lang="en-US" sz="2000" b="1" dirty="0" smtClean="0"/>
              <a:t>for</a:t>
            </a:r>
            <a:r>
              <a:rPr lang="en-US" sz="2000" dirty="0" smtClean="0"/>
              <a:t>(String fruit:list1)  </a:t>
            </a:r>
          </a:p>
          <a:p>
            <a:pPr>
              <a:spcBef>
                <a:spcPts val="0"/>
              </a:spcBef>
              <a:buNone/>
            </a:pPr>
            <a:r>
              <a:rPr lang="en-US" sz="2000" dirty="0" smtClean="0"/>
              <a:t>    </a:t>
            </a:r>
            <a:r>
              <a:rPr lang="en-US" sz="2000" dirty="0" err="1" smtClean="0"/>
              <a:t>System.out.println</a:t>
            </a:r>
            <a:r>
              <a:rPr lang="en-US" sz="2000" dirty="0" smtClean="0"/>
              <a:t>(fruit);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("Sorting numbers...");  </a:t>
            </a:r>
          </a:p>
          <a:p>
            <a:pPr>
              <a:spcBef>
                <a:spcPts val="0"/>
              </a:spcBef>
              <a:buNone/>
            </a:pPr>
            <a:r>
              <a:rPr lang="en-US" sz="2000" dirty="0" smtClean="0"/>
              <a:t>  //Creating a list of numbers  </a:t>
            </a:r>
          </a:p>
          <a:p>
            <a:pPr>
              <a:spcBef>
                <a:spcPts val="0"/>
              </a:spcBef>
              <a:buNone/>
            </a:pPr>
            <a:r>
              <a:rPr lang="en-US" sz="2000" dirty="0" smtClean="0"/>
              <a:t>  List&lt;Integer&gt; list2=</a:t>
            </a:r>
            <a:r>
              <a:rPr lang="en-US" sz="2000" b="1" dirty="0" smtClean="0"/>
              <a:t>new</a:t>
            </a:r>
            <a:r>
              <a:rPr lang="en-US" sz="2000" dirty="0" smtClean="0"/>
              <a:t> </a:t>
            </a:r>
            <a:r>
              <a:rPr lang="en-US" sz="2000" dirty="0" err="1" smtClean="0"/>
              <a:t>ArrayList</a:t>
            </a:r>
            <a:r>
              <a:rPr lang="en-US" sz="2000" dirty="0" smtClean="0"/>
              <a:t>&lt;Integer&gt;();  </a:t>
            </a:r>
          </a:p>
          <a:p>
            <a:pPr>
              <a:spcBef>
                <a:spcPts val="0"/>
              </a:spcBef>
              <a:buNone/>
            </a:pPr>
            <a:r>
              <a:rPr lang="en-US" sz="2000" dirty="0" smtClean="0"/>
              <a:t>  list2.add(21);  </a:t>
            </a:r>
          </a:p>
          <a:p>
            <a:pPr>
              <a:spcBef>
                <a:spcPts val="0"/>
              </a:spcBef>
              <a:buNone/>
            </a:pPr>
            <a:r>
              <a:rPr lang="en-US" sz="2000" dirty="0" smtClean="0"/>
              <a:t>  list2.add(11);  </a:t>
            </a:r>
          </a:p>
          <a:p>
            <a:pPr>
              <a:spcBef>
                <a:spcPts val="0"/>
              </a:spcBef>
              <a:buNone/>
            </a:pPr>
            <a:r>
              <a:rPr lang="en-US" sz="2000" dirty="0" smtClean="0"/>
              <a:t>  list2.add(51);  </a:t>
            </a:r>
          </a:p>
          <a:p>
            <a:pPr>
              <a:spcBef>
                <a:spcPts val="0"/>
              </a:spcBef>
              <a:buNone/>
            </a:pPr>
            <a:r>
              <a:rPr lang="en-US" sz="2000" dirty="0" smtClean="0"/>
              <a:t>  list2.add(1);  </a:t>
            </a:r>
          </a:p>
          <a:p>
            <a:pPr>
              <a:spcBef>
                <a:spcPts val="0"/>
              </a:spcBef>
              <a:buNone/>
            </a:pPr>
            <a:r>
              <a:rPr lang="en-US" sz="2000" dirty="0" smtClean="0"/>
              <a:t>  //Sorting the list  </a:t>
            </a:r>
          </a:p>
          <a:p>
            <a:pPr>
              <a:spcBef>
                <a:spcPts val="0"/>
              </a:spcBef>
              <a:buNone/>
            </a:pPr>
            <a:r>
              <a:rPr lang="en-US" sz="2000" dirty="0" smtClean="0"/>
              <a:t>  </a:t>
            </a:r>
            <a:r>
              <a:rPr lang="en-US" sz="2000" dirty="0" err="1" smtClean="0"/>
              <a:t>Collections.sort</a:t>
            </a:r>
            <a:r>
              <a:rPr lang="en-US" sz="2000" dirty="0" smtClean="0"/>
              <a:t>(list2);  </a:t>
            </a:r>
          </a:p>
          <a:p>
            <a:pPr>
              <a:spcBef>
                <a:spcPts val="0"/>
              </a:spcBef>
              <a:buNone/>
            </a:pPr>
            <a:r>
              <a:rPr lang="en-US" sz="2000" dirty="0" smtClean="0"/>
              <a:t>   //Traversing list through the for-each loop  </a:t>
            </a:r>
          </a:p>
          <a:p>
            <a:pPr>
              <a:spcBef>
                <a:spcPts val="0"/>
              </a:spcBef>
              <a:buNone/>
            </a:pPr>
            <a:r>
              <a:rPr lang="en-US" sz="2000" dirty="0" smtClean="0"/>
              <a:t>  </a:t>
            </a:r>
            <a:r>
              <a:rPr lang="en-US" sz="2000" b="1" dirty="0" smtClean="0"/>
              <a:t>for</a:t>
            </a:r>
            <a:r>
              <a:rPr lang="en-US" sz="2000" dirty="0" smtClean="0"/>
              <a:t>(Integer number:list2)  </a:t>
            </a:r>
          </a:p>
          <a:p>
            <a:pPr>
              <a:spcBef>
                <a:spcPts val="0"/>
              </a:spcBef>
              <a:buNone/>
            </a:pPr>
            <a:r>
              <a:rPr lang="en-US" sz="2000" dirty="0" smtClean="0"/>
              <a:t>    </a:t>
            </a:r>
            <a:r>
              <a:rPr lang="en-US" sz="2000" dirty="0" err="1" smtClean="0"/>
              <a:t>System.out.println</a:t>
            </a:r>
            <a:r>
              <a:rPr lang="en-US" sz="2000" dirty="0" smtClean="0"/>
              <a:t>(number);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endParaRPr lang="en-GB"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ListIterator</a:t>
            </a:r>
            <a:r>
              <a:rPr lang="en-US" dirty="0" smtClean="0"/>
              <a:t> Interface</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sp>
        <p:nvSpPr>
          <p:cNvPr id="3" name="Content Placeholder 2"/>
          <p:cNvSpPr>
            <a:spLocks noGrp="1"/>
          </p:cNvSpPr>
          <p:nvPr>
            <p:ph sz="quarter" idx="1"/>
          </p:nvPr>
        </p:nvSpPr>
        <p:spPr>
          <a:xfrm>
            <a:off x="479376" y="764704"/>
            <a:ext cx="10972800" cy="4937760"/>
          </a:xfrm>
        </p:spPr>
        <p:txBody>
          <a:bodyPr>
            <a:normAutofit fontScale="77500" lnSpcReduction="20000"/>
          </a:bodyPr>
          <a:lstStyle/>
          <a:p>
            <a:r>
              <a:rPr lang="en-GB" b="1" dirty="0" err="1" smtClean="0">
                <a:solidFill>
                  <a:srgbClr val="FF0000"/>
                </a:solidFill>
              </a:rPr>
              <a:t>ListIterator</a:t>
            </a:r>
            <a:r>
              <a:rPr lang="en-GB" b="1" dirty="0" smtClean="0">
                <a:solidFill>
                  <a:srgbClr val="FF0000"/>
                </a:solidFill>
              </a:rPr>
              <a:t> Interface </a:t>
            </a:r>
            <a:r>
              <a:rPr lang="en-GB" dirty="0" smtClean="0"/>
              <a:t>is used to traverse the element in a backward and forward direction.</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ListIteratorExample1{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List&lt;String&gt; al=</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dirty="0" smtClean="0"/>
              <a:t>        </a:t>
            </a:r>
            <a:r>
              <a:rPr lang="en-US" sz="2000" dirty="0" err="1" smtClean="0"/>
              <a:t>al.add</a:t>
            </a:r>
            <a:r>
              <a:rPr lang="en-US" sz="2000" dirty="0" smtClean="0"/>
              <a:t>("</a:t>
            </a:r>
            <a:r>
              <a:rPr lang="en-US" sz="2000" dirty="0" err="1" smtClean="0"/>
              <a:t>Amit</a:t>
            </a:r>
            <a:r>
              <a:rPr lang="en-US" sz="2000" dirty="0" smtClean="0"/>
              <a:t>");    </a:t>
            </a:r>
          </a:p>
          <a:p>
            <a:pPr>
              <a:spcBef>
                <a:spcPts val="0"/>
              </a:spcBef>
              <a:buNone/>
            </a:pPr>
            <a:r>
              <a:rPr lang="en-US" sz="2000" dirty="0" smtClean="0"/>
              <a:t>        </a:t>
            </a:r>
            <a:r>
              <a:rPr lang="en-US" sz="2000" dirty="0" err="1" smtClean="0"/>
              <a:t>al.add</a:t>
            </a:r>
            <a:r>
              <a:rPr lang="en-US" sz="2000" dirty="0" smtClean="0"/>
              <a:t>("Vijay");    </a:t>
            </a:r>
          </a:p>
          <a:p>
            <a:pPr>
              <a:spcBef>
                <a:spcPts val="0"/>
              </a:spcBef>
              <a:buNone/>
            </a:pPr>
            <a:r>
              <a:rPr lang="en-US" sz="2000" dirty="0" smtClean="0"/>
              <a:t>        </a:t>
            </a:r>
            <a:r>
              <a:rPr lang="en-US" sz="2000" dirty="0" err="1" smtClean="0"/>
              <a:t>al.add</a:t>
            </a:r>
            <a:r>
              <a:rPr lang="en-US" sz="2000" dirty="0" smtClean="0"/>
              <a:t>("Kumar");    </a:t>
            </a:r>
          </a:p>
          <a:p>
            <a:pPr>
              <a:spcBef>
                <a:spcPts val="0"/>
              </a:spcBef>
              <a:buNone/>
            </a:pPr>
            <a:r>
              <a:rPr lang="en-US" sz="2000" dirty="0" smtClean="0"/>
              <a:t>        </a:t>
            </a:r>
            <a:r>
              <a:rPr lang="en-US" sz="2000" dirty="0" err="1" smtClean="0"/>
              <a:t>al.add</a:t>
            </a:r>
            <a:r>
              <a:rPr lang="en-US" sz="2000" dirty="0" smtClean="0"/>
              <a:t>(1,"Sachin");    </a:t>
            </a:r>
          </a:p>
          <a:p>
            <a:pPr>
              <a:spcBef>
                <a:spcPts val="0"/>
              </a:spcBef>
              <a:buNone/>
            </a:pPr>
            <a:r>
              <a:rPr lang="en-US" sz="2000" dirty="0" smtClean="0"/>
              <a:t>        </a:t>
            </a:r>
            <a:r>
              <a:rPr lang="en-US" sz="2000" dirty="0" err="1" smtClean="0"/>
              <a:t>ListIterator</a:t>
            </a:r>
            <a:r>
              <a:rPr lang="en-US" sz="2000" dirty="0" smtClean="0"/>
              <a:t>&lt;String&gt; </a:t>
            </a:r>
            <a:r>
              <a:rPr lang="en-US" sz="2000" dirty="0" err="1" smtClean="0"/>
              <a:t>itr</a:t>
            </a:r>
            <a:r>
              <a:rPr lang="en-US" sz="2000" dirty="0" smtClean="0"/>
              <a:t>=</a:t>
            </a:r>
            <a:r>
              <a:rPr lang="en-US" sz="2000" dirty="0" err="1" smtClean="0"/>
              <a:t>al.listIterator</a:t>
            </a:r>
            <a:r>
              <a:rPr lang="en-US" sz="2000" dirty="0" smtClean="0"/>
              <a:t>();    </a:t>
            </a:r>
          </a:p>
          <a:p>
            <a:pPr>
              <a:spcBef>
                <a:spcPts val="0"/>
              </a:spcBef>
              <a:buNone/>
            </a:pPr>
            <a:r>
              <a:rPr lang="en-US" sz="2000" dirty="0" smtClean="0"/>
              <a:t>        </a:t>
            </a:r>
            <a:r>
              <a:rPr lang="en-US" sz="2000" dirty="0" err="1" smtClean="0"/>
              <a:t>System.out.println</a:t>
            </a:r>
            <a:r>
              <a:rPr lang="en-US" sz="2000" dirty="0" smtClean="0"/>
              <a:t>("Traversing elements in forward direction");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("index:"+</a:t>
            </a:r>
            <a:r>
              <a:rPr lang="en-US" sz="2000" dirty="0" err="1" smtClean="0"/>
              <a:t>itr.nextIndex</a:t>
            </a:r>
            <a:r>
              <a:rPr lang="en-US" sz="2000" dirty="0" smtClean="0"/>
              <a:t>()+" value:"+</a:t>
            </a:r>
            <a:r>
              <a:rPr lang="en-US" sz="2000" dirty="0" err="1" smtClean="0"/>
              <a:t>itr.next</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("Traversing elements in backward direction");    </a:t>
            </a:r>
          </a:p>
          <a:p>
            <a:pPr>
              <a:spcBef>
                <a:spcPts val="0"/>
              </a:spcBef>
              <a:buNone/>
            </a:pPr>
            <a:r>
              <a:rPr lang="en-US" sz="2000" dirty="0" smtClean="0"/>
              <a:t>        </a:t>
            </a:r>
            <a:r>
              <a:rPr lang="en-US" sz="2000" b="1" dirty="0" smtClean="0"/>
              <a:t>while</a:t>
            </a:r>
            <a:r>
              <a:rPr lang="en-US" sz="2000" dirty="0" smtClean="0"/>
              <a:t>(</a:t>
            </a:r>
            <a:r>
              <a:rPr lang="en-US" sz="2000" dirty="0" err="1" smtClean="0"/>
              <a:t>itr.hasPrevious</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("index:"+</a:t>
            </a:r>
            <a:r>
              <a:rPr lang="en-US" sz="2000" dirty="0" err="1" smtClean="0"/>
              <a:t>itr.previousIndex</a:t>
            </a:r>
            <a:r>
              <a:rPr lang="en-US" sz="2000" dirty="0" smtClean="0"/>
              <a:t>()+" value:"+</a:t>
            </a:r>
            <a:r>
              <a:rPr lang="en-US" sz="2000" dirty="0" err="1" smtClean="0"/>
              <a:t>itr.previous</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HashSet</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
        <p:nvSpPr>
          <p:cNvPr id="3" name="Content Placeholder 2"/>
          <p:cNvSpPr>
            <a:spLocks noGrp="1"/>
          </p:cNvSpPr>
          <p:nvPr>
            <p:ph sz="quarter" idx="1"/>
          </p:nvPr>
        </p:nvSpPr>
        <p:spPr>
          <a:xfrm>
            <a:off x="681534" y="764704"/>
            <a:ext cx="10515600" cy="5033979"/>
          </a:xfrm>
        </p:spPr>
        <p:txBody>
          <a:bodyPr>
            <a:normAutofit lnSpcReduction="10000"/>
          </a:bodyPr>
          <a:lstStyle/>
          <a:p>
            <a:r>
              <a:rPr lang="en-GB" dirty="0" smtClean="0"/>
              <a:t>Java </a:t>
            </a:r>
            <a:r>
              <a:rPr lang="en-GB" b="1" dirty="0" err="1" smtClean="0">
                <a:solidFill>
                  <a:srgbClr val="FF0000"/>
                </a:solidFill>
              </a:rPr>
              <a:t>HashSet</a:t>
            </a:r>
            <a:r>
              <a:rPr lang="en-GB" b="1" dirty="0" smtClean="0">
                <a:solidFill>
                  <a:srgbClr val="FF0000"/>
                </a:solidFill>
              </a:rPr>
              <a:t> class </a:t>
            </a:r>
            <a:r>
              <a:rPr lang="en-GB" dirty="0" smtClean="0"/>
              <a:t>is used to create a collection that uses a hash table for storage. It inherits the </a:t>
            </a:r>
            <a:r>
              <a:rPr lang="en-GB" dirty="0" err="1" smtClean="0"/>
              <a:t>AbstractSet</a:t>
            </a:r>
            <a:r>
              <a:rPr lang="en-GB" dirty="0" smtClean="0"/>
              <a:t> class and implements Set interface.</a:t>
            </a:r>
          </a:p>
          <a:p>
            <a:r>
              <a:rPr lang="en-GB" dirty="0" smtClean="0"/>
              <a:t>The important points about Java </a:t>
            </a:r>
            <a:r>
              <a:rPr lang="en-GB" dirty="0" err="1" smtClean="0"/>
              <a:t>HashSet</a:t>
            </a:r>
            <a:r>
              <a:rPr lang="en-GB" dirty="0" smtClean="0"/>
              <a:t> class are:</a:t>
            </a:r>
          </a:p>
          <a:p>
            <a:r>
              <a:rPr lang="en-GB" dirty="0" err="1" smtClean="0"/>
              <a:t>HashSet</a:t>
            </a:r>
            <a:r>
              <a:rPr lang="en-GB" dirty="0" smtClean="0"/>
              <a:t> stores the elements by using a mechanism called </a:t>
            </a:r>
            <a:r>
              <a:rPr lang="en-GB" b="1" dirty="0" smtClean="0"/>
              <a:t>hashing.</a:t>
            </a:r>
            <a:endParaRPr lang="en-GB" dirty="0" smtClean="0"/>
          </a:p>
          <a:p>
            <a:r>
              <a:rPr lang="en-GB" dirty="0" err="1" smtClean="0"/>
              <a:t>HashSet</a:t>
            </a:r>
            <a:r>
              <a:rPr lang="en-GB" dirty="0" smtClean="0"/>
              <a:t> contains unique elements only.</a:t>
            </a:r>
          </a:p>
          <a:p>
            <a:r>
              <a:rPr lang="en-GB" dirty="0" err="1" smtClean="0"/>
              <a:t>HashSet</a:t>
            </a:r>
            <a:r>
              <a:rPr lang="en-GB" dirty="0" smtClean="0"/>
              <a:t> allows null value.</a:t>
            </a:r>
          </a:p>
          <a:p>
            <a:r>
              <a:rPr lang="en-GB" dirty="0" err="1" smtClean="0"/>
              <a:t>HashSet</a:t>
            </a:r>
            <a:r>
              <a:rPr lang="en-GB" dirty="0" smtClean="0"/>
              <a:t> class is non synchronized.</a:t>
            </a:r>
          </a:p>
          <a:p>
            <a:r>
              <a:rPr lang="en-GB" dirty="0" err="1" smtClean="0"/>
              <a:t>HashSet</a:t>
            </a:r>
            <a:r>
              <a:rPr lang="en-GB" dirty="0" smtClean="0"/>
              <a:t> doesn't maintain the insertion order. Here, elements are inserted on the basis of their </a:t>
            </a:r>
            <a:r>
              <a:rPr lang="en-GB" dirty="0" err="1" smtClean="0"/>
              <a:t>hashcode</a:t>
            </a:r>
            <a:r>
              <a:rPr lang="en-GB" dirty="0" smtClean="0"/>
              <a:t>.</a:t>
            </a:r>
          </a:p>
          <a:p>
            <a:r>
              <a:rPr lang="en-GB" dirty="0" err="1" smtClean="0"/>
              <a:t>HashSet</a:t>
            </a:r>
            <a:r>
              <a:rPr lang="en-GB" dirty="0" smtClean="0"/>
              <a:t> is the best approach for search operations.</a:t>
            </a:r>
          </a:p>
          <a:p>
            <a:r>
              <a:rPr lang="en-GB" dirty="0" smtClean="0"/>
              <a:t>The initial default capacity of </a:t>
            </a:r>
            <a:r>
              <a:rPr lang="en-GB" dirty="0" err="1" smtClean="0"/>
              <a:t>HashSet</a:t>
            </a:r>
            <a:r>
              <a:rPr lang="en-GB" dirty="0" smtClean="0"/>
              <a:t> is 16, and the load factor is 0.75.</a:t>
            </a:r>
          </a:p>
          <a:p>
            <a:endParaRPr lang="en-US" dirty="0"/>
          </a:p>
        </p:txBody>
      </p:sp>
      <p:pic>
        <p:nvPicPr>
          <p:cNvPr id="5" name="Picture 4" descr="Java HashSet class hierarchy"/>
          <p:cNvPicPr/>
          <p:nvPr/>
        </p:nvPicPr>
        <p:blipFill>
          <a:blip r:embed="rId2"/>
          <a:srcRect/>
          <a:stretch>
            <a:fillRect/>
          </a:stretch>
        </p:blipFill>
        <p:spPr bwMode="auto">
          <a:xfrm>
            <a:off x="10453718" y="1643050"/>
            <a:ext cx="1530985" cy="4429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88640"/>
            <a:ext cx="10972800" cy="558552"/>
          </a:xfrm>
        </p:spPr>
        <p:txBody>
          <a:bodyPr>
            <a:normAutofit fontScale="90000"/>
          </a:bodyPr>
          <a:lstStyle/>
          <a:p>
            <a:r>
              <a:rPr lang="en-GB" dirty="0" smtClean="0"/>
              <a:t>Difference between List and Set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sp>
        <p:nvSpPr>
          <p:cNvPr id="3" name="Content Placeholder 2"/>
          <p:cNvSpPr>
            <a:spLocks noGrp="1"/>
          </p:cNvSpPr>
          <p:nvPr>
            <p:ph sz="quarter" idx="1"/>
          </p:nvPr>
        </p:nvSpPr>
        <p:spPr>
          <a:xfrm>
            <a:off x="407368" y="836712"/>
            <a:ext cx="10972800" cy="4937760"/>
          </a:xfrm>
        </p:spPr>
        <p:txBody>
          <a:bodyPr>
            <a:normAutofit fontScale="92500" lnSpcReduction="10000"/>
          </a:bodyPr>
          <a:lstStyle/>
          <a:p>
            <a:r>
              <a:rPr lang="en-GB" dirty="0" smtClean="0"/>
              <a:t>A list can contain duplicate elements whereas Set contains unique elements only.</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HashSet1{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//Creating </a:t>
            </a:r>
            <a:r>
              <a:rPr lang="en-US" sz="2000" dirty="0" err="1" smtClean="0"/>
              <a:t>HashSet</a:t>
            </a:r>
            <a:r>
              <a:rPr lang="en-US" sz="2000" dirty="0" smtClean="0"/>
              <a:t> and adding elements  </a:t>
            </a:r>
          </a:p>
          <a:p>
            <a:pPr>
              <a:spcBef>
                <a:spcPts val="0"/>
              </a:spcBef>
              <a:buNone/>
            </a:pPr>
            <a:r>
              <a:rPr lang="en-US" sz="2000" dirty="0" smtClean="0"/>
              <a:t>    </a:t>
            </a:r>
            <a:r>
              <a:rPr lang="en-US" sz="2000" dirty="0" err="1" smtClean="0"/>
              <a:t>HashSet</a:t>
            </a:r>
            <a:r>
              <a:rPr lang="en-US" sz="2000" dirty="0" smtClean="0"/>
              <a:t>&lt;String&gt; set=</a:t>
            </a:r>
            <a:r>
              <a:rPr lang="en-US" sz="2000" b="1" dirty="0" smtClean="0"/>
              <a:t>new</a:t>
            </a:r>
            <a:r>
              <a:rPr lang="en-US" sz="2000" dirty="0" smtClean="0"/>
              <a:t> </a:t>
            </a:r>
            <a:r>
              <a:rPr lang="en-US" sz="2000" dirty="0" err="1" smtClean="0"/>
              <a:t>HashSet</a:t>
            </a:r>
            <a:r>
              <a:rPr lang="en-US" sz="2000" dirty="0" smtClean="0"/>
              <a:t>();  </a:t>
            </a:r>
          </a:p>
          <a:p>
            <a:pPr>
              <a:spcBef>
                <a:spcPts val="0"/>
              </a:spcBef>
              <a:buNone/>
            </a:pPr>
            <a:r>
              <a:rPr lang="en-US" sz="2000" dirty="0" smtClean="0"/>
              <a:t>           </a:t>
            </a:r>
            <a:r>
              <a:rPr lang="en-US" sz="2000" dirty="0" err="1" smtClean="0"/>
              <a:t>set.add</a:t>
            </a:r>
            <a:r>
              <a:rPr lang="en-US" sz="2000" dirty="0" smtClean="0"/>
              <a:t>("One");    </a:t>
            </a:r>
          </a:p>
          <a:p>
            <a:pPr>
              <a:spcBef>
                <a:spcPts val="0"/>
              </a:spcBef>
              <a:buNone/>
            </a:pPr>
            <a:r>
              <a:rPr lang="en-US" sz="2000" dirty="0" smtClean="0"/>
              <a:t>           </a:t>
            </a:r>
            <a:r>
              <a:rPr lang="en-US" sz="2000" dirty="0" err="1" smtClean="0"/>
              <a:t>set.add</a:t>
            </a:r>
            <a:r>
              <a:rPr lang="en-US" sz="2000" dirty="0" smtClean="0"/>
              <a:t>("Two");    </a:t>
            </a:r>
          </a:p>
          <a:p>
            <a:pPr>
              <a:spcBef>
                <a:spcPts val="0"/>
              </a:spcBef>
              <a:buNone/>
            </a:pPr>
            <a:r>
              <a:rPr lang="en-US" sz="2000" dirty="0" smtClean="0"/>
              <a:t>           </a:t>
            </a:r>
            <a:r>
              <a:rPr lang="en-US" sz="2000" dirty="0" err="1" smtClean="0"/>
              <a:t>set.add</a:t>
            </a:r>
            <a:r>
              <a:rPr lang="en-US" sz="2000" dirty="0" smtClean="0"/>
              <a:t>("Three");   </a:t>
            </a:r>
          </a:p>
          <a:p>
            <a:pPr>
              <a:spcBef>
                <a:spcPts val="0"/>
              </a:spcBef>
              <a:buNone/>
            </a:pPr>
            <a:r>
              <a:rPr lang="en-US" sz="2000" dirty="0" smtClean="0"/>
              <a:t>           </a:t>
            </a:r>
            <a:r>
              <a:rPr lang="en-US" sz="2000" dirty="0" err="1" smtClean="0"/>
              <a:t>set.add</a:t>
            </a:r>
            <a:r>
              <a:rPr lang="en-US" sz="2000" dirty="0" smtClean="0"/>
              <a:t>("Four");  </a:t>
            </a:r>
          </a:p>
          <a:p>
            <a:pPr>
              <a:spcBef>
                <a:spcPts val="0"/>
              </a:spcBef>
              <a:buNone/>
            </a:pPr>
            <a:r>
              <a:rPr lang="en-US" sz="2000" dirty="0" smtClean="0"/>
              <a:t>           </a:t>
            </a:r>
            <a:r>
              <a:rPr lang="en-US" sz="2000" dirty="0" err="1" smtClean="0"/>
              <a:t>set.add</a:t>
            </a:r>
            <a:r>
              <a:rPr lang="en-US" sz="2000" dirty="0" smtClean="0"/>
              <a:t>("Five");  </a:t>
            </a:r>
          </a:p>
          <a:p>
            <a:pPr>
              <a:spcBef>
                <a:spcPts val="0"/>
              </a:spcBef>
              <a:buNone/>
            </a:pPr>
            <a:r>
              <a:rPr lang="en-US" sz="2000" dirty="0" smtClean="0"/>
              <a:t>           </a:t>
            </a:r>
            <a:r>
              <a:rPr lang="en-US" sz="2000" dirty="0" err="1" smtClean="0"/>
              <a:t>Iterator</a:t>
            </a:r>
            <a:r>
              <a:rPr lang="en-US" sz="2000" dirty="0" smtClean="0"/>
              <a:t>&lt;String&gt; </a:t>
            </a:r>
            <a:r>
              <a:rPr lang="en-US" sz="2000" dirty="0" err="1" smtClean="0"/>
              <a:t>i</a:t>
            </a:r>
            <a:r>
              <a:rPr lang="en-US" sz="2000" dirty="0" smtClean="0"/>
              <a:t>=</a:t>
            </a:r>
            <a:r>
              <a:rPr lang="en-US" sz="2000" dirty="0" err="1" smtClean="0"/>
              <a:t>set.iterator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i.hasNext</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i.next</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a:t>
            </a:r>
            <a:r>
              <a:rPr lang="en-GB" dirty="0" err="1" smtClean="0"/>
              <a:t>HashSet</a:t>
            </a:r>
            <a:r>
              <a:rPr lang="en-GB" dirty="0" smtClean="0"/>
              <a:t> example to remove elements</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sp>
        <p:nvSpPr>
          <p:cNvPr id="3" name="Content Placeholder 2"/>
          <p:cNvSpPr>
            <a:spLocks noGrp="1"/>
          </p:cNvSpPr>
          <p:nvPr>
            <p:ph sz="quarter" idx="1"/>
          </p:nvPr>
        </p:nvSpPr>
        <p:spPr/>
        <p:txBody>
          <a:bodyPr>
            <a:normAutofit fontScale="700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HashSet3{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HashSet</a:t>
            </a:r>
            <a:r>
              <a:rPr lang="en-US" sz="2000" dirty="0" smtClean="0"/>
              <a:t>&lt;String&gt; set=</a:t>
            </a:r>
            <a:r>
              <a:rPr lang="en-US" sz="2000" b="1" dirty="0" smtClean="0"/>
              <a:t>new</a:t>
            </a:r>
            <a:r>
              <a:rPr lang="en-US" sz="2000" dirty="0" smtClean="0"/>
              <a:t> </a:t>
            </a:r>
            <a:r>
              <a:rPr lang="en-US" sz="2000" dirty="0" err="1" smtClean="0"/>
              <a:t>HashSet</a:t>
            </a:r>
            <a:r>
              <a:rPr lang="en-US" sz="2000" dirty="0" smtClean="0"/>
              <a:t>&lt;String&gt;();  </a:t>
            </a:r>
          </a:p>
          <a:p>
            <a:pPr>
              <a:spcBef>
                <a:spcPts val="0"/>
              </a:spcBef>
              <a:buNone/>
            </a:pPr>
            <a:r>
              <a:rPr lang="en-US" sz="2000" dirty="0" smtClean="0"/>
              <a:t>  </a:t>
            </a:r>
            <a:r>
              <a:rPr lang="en-US" sz="2000" dirty="0" err="1" smtClean="0"/>
              <a:t>set.add</a:t>
            </a:r>
            <a:r>
              <a:rPr lang="en-US" sz="2000" dirty="0" smtClean="0"/>
              <a:t>("Ravi");  </a:t>
            </a:r>
          </a:p>
          <a:p>
            <a:pPr>
              <a:spcBef>
                <a:spcPts val="0"/>
              </a:spcBef>
              <a:buNone/>
            </a:pPr>
            <a:r>
              <a:rPr lang="en-US" sz="2000" dirty="0" smtClean="0"/>
              <a:t>  </a:t>
            </a:r>
            <a:r>
              <a:rPr lang="en-US" sz="2000" dirty="0" err="1" smtClean="0"/>
              <a:t>set.add</a:t>
            </a:r>
            <a:r>
              <a:rPr lang="en-US" sz="2000" dirty="0" smtClean="0"/>
              <a:t>("Vijay");  </a:t>
            </a:r>
          </a:p>
          <a:p>
            <a:pPr>
              <a:spcBef>
                <a:spcPts val="0"/>
              </a:spcBef>
              <a:buNone/>
            </a:pPr>
            <a:r>
              <a:rPr lang="en-US" sz="2000" dirty="0" smtClean="0"/>
              <a:t>   </a:t>
            </a:r>
            <a:r>
              <a:rPr lang="en-US" sz="2000" dirty="0" err="1" smtClean="0"/>
              <a:t>set.add</a:t>
            </a:r>
            <a:r>
              <a:rPr lang="en-US" sz="2000" dirty="0" smtClean="0"/>
              <a:t>("</a:t>
            </a:r>
            <a:r>
              <a:rPr lang="en-US" sz="2000" dirty="0" err="1" smtClean="0"/>
              <a:t>Arun</a:t>
            </a:r>
            <a:r>
              <a:rPr lang="en-US" sz="2000" dirty="0" smtClean="0"/>
              <a:t>");  </a:t>
            </a:r>
          </a:p>
          <a:p>
            <a:pPr>
              <a:spcBef>
                <a:spcPts val="0"/>
              </a:spcBef>
              <a:buNone/>
            </a:pPr>
            <a:r>
              <a:rPr lang="en-US" sz="2000" dirty="0" smtClean="0"/>
              <a:t>  </a:t>
            </a:r>
            <a:r>
              <a:rPr lang="en-US" sz="2000" dirty="0" err="1" smtClean="0"/>
              <a:t>set.add</a:t>
            </a:r>
            <a:r>
              <a:rPr lang="en-US" sz="2000" dirty="0" smtClean="0"/>
              <a:t>("</a:t>
            </a:r>
            <a:r>
              <a:rPr lang="en-US" sz="2000" dirty="0" err="1" smtClean="0"/>
              <a:t>Sumit</a:t>
            </a:r>
            <a:r>
              <a:rPr lang="en-US" sz="2000" dirty="0" smtClean="0"/>
              <a:t>");  </a:t>
            </a:r>
          </a:p>
          <a:p>
            <a:pPr>
              <a:spcBef>
                <a:spcPts val="0"/>
              </a:spcBef>
              <a:buNone/>
            </a:pPr>
            <a:r>
              <a:rPr lang="en-US" sz="2000" dirty="0" smtClean="0"/>
              <a:t>  </a:t>
            </a:r>
            <a:r>
              <a:rPr lang="en-US" sz="2000" dirty="0" err="1" smtClean="0"/>
              <a:t>System.out.println</a:t>
            </a:r>
            <a:r>
              <a:rPr lang="en-US" sz="2000" dirty="0" smtClean="0"/>
              <a:t>("An initial list of elements: "+set);  </a:t>
            </a:r>
          </a:p>
          <a:p>
            <a:pPr>
              <a:spcBef>
                <a:spcPts val="0"/>
              </a:spcBef>
              <a:buNone/>
            </a:pPr>
            <a:r>
              <a:rPr lang="en-US" sz="2000" dirty="0" smtClean="0"/>
              <a:t>   //Removing specific element from </a:t>
            </a:r>
            <a:r>
              <a:rPr lang="en-US" sz="2000" dirty="0" err="1" smtClean="0"/>
              <a:t>HashSet</a:t>
            </a:r>
            <a:r>
              <a:rPr lang="en-US" sz="2000" dirty="0" smtClean="0"/>
              <a:t>  </a:t>
            </a:r>
          </a:p>
          <a:p>
            <a:pPr>
              <a:spcBef>
                <a:spcPts val="0"/>
              </a:spcBef>
              <a:buNone/>
            </a:pPr>
            <a:r>
              <a:rPr lang="en-US" sz="2000" dirty="0" smtClean="0"/>
              <a:t>           </a:t>
            </a:r>
            <a:r>
              <a:rPr lang="en-US" sz="2000" dirty="0" err="1" smtClean="0"/>
              <a:t>set.remove</a:t>
            </a:r>
            <a:r>
              <a:rPr lang="en-US" sz="2000" dirty="0" smtClean="0"/>
              <a:t>("Ravi");  </a:t>
            </a:r>
          </a:p>
          <a:p>
            <a:pPr>
              <a:spcBef>
                <a:spcPts val="0"/>
              </a:spcBef>
              <a:buNone/>
            </a:pPr>
            <a:r>
              <a:rPr lang="en-US" sz="2000" dirty="0" smtClean="0"/>
              <a:t>           </a:t>
            </a:r>
            <a:r>
              <a:rPr lang="en-US" sz="2000" dirty="0" err="1" smtClean="0"/>
              <a:t>System.out.println</a:t>
            </a:r>
            <a:r>
              <a:rPr lang="en-US" sz="2000" dirty="0" smtClean="0"/>
              <a:t>("After invoking remove(object) method: "+set);  </a:t>
            </a:r>
          </a:p>
          <a:p>
            <a:pPr>
              <a:spcBef>
                <a:spcPts val="0"/>
              </a:spcBef>
              <a:buNone/>
            </a:pPr>
            <a:r>
              <a:rPr lang="en-US" sz="2000" dirty="0" smtClean="0"/>
              <a:t>           </a:t>
            </a:r>
            <a:r>
              <a:rPr lang="en-US" sz="2000" dirty="0" err="1" smtClean="0"/>
              <a:t>HashSet</a:t>
            </a:r>
            <a:r>
              <a:rPr lang="en-US" sz="2000" dirty="0" smtClean="0"/>
              <a:t>&lt;String&gt; set1=</a:t>
            </a:r>
            <a:r>
              <a:rPr lang="en-US" sz="2000" b="1" dirty="0" smtClean="0"/>
              <a:t>new</a:t>
            </a:r>
            <a:r>
              <a:rPr lang="en-US" sz="2000" dirty="0" smtClean="0"/>
              <a:t> </a:t>
            </a:r>
            <a:r>
              <a:rPr lang="en-US" sz="2000" dirty="0" err="1" smtClean="0"/>
              <a:t>HashSet</a:t>
            </a:r>
            <a:r>
              <a:rPr lang="en-US" sz="2000" dirty="0" smtClean="0"/>
              <a:t>&lt;String&gt;();  </a:t>
            </a:r>
          </a:p>
          <a:p>
            <a:pPr>
              <a:spcBef>
                <a:spcPts val="0"/>
              </a:spcBef>
              <a:buNone/>
            </a:pPr>
            <a:r>
              <a:rPr lang="en-US" sz="2000" dirty="0" smtClean="0"/>
              <a:t>           set1.add("Ajay");  </a:t>
            </a:r>
          </a:p>
          <a:p>
            <a:pPr>
              <a:spcBef>
                <a:spcPts val="0"/>
              </a:spcBef>
              <a:buNone/>
            </a:pPr>
            <a:r>
              <a:rPr lang="en-US" sz="2000" dirty="0" smtClean="0"/>
              <a:t>           set1.add("</a:t>
            </a:r>
            <a:r>
              <a:rPr lang="en-US" sz="2000" dirty="0" err="1" smtClean="0"/>
              <a:t>Gaurav</a:t>
            </a:r>
            <a:r>
              <a:rPr lang="en-US" sz="2000" dirty="0" smtClean="0"/>
              <a:t>");  </a:t>
            </a:r>
          </a:p>
          <a:p>
            <a:pPr>
              <a:spcBef>
                <a:spcPts val="0"/>
              </a:spcBef>
              <a:buNone/>
            </a:pPr>
            <a:r>
              <a:rPr lang="en-US" sz="2000" dirty="0" smtClean="0"/>
              <a:t>           </a:t>
            </a:r>
            <a:r>
              <a:rPr lang="en-US" sz="2000" dirty="0" err="1" smtClean="0"/>
              <a:t>set.addAll</a:t>
            </a:r>
            <a:r>
              <a:rPr lang="en-US" sz="2000" dirty="0" smtClean="0"/>
              <a:t>(set1);  </a:t>
            </a:r>
          </a:p>
          <a:p>
            <a:pPr>
              <a:spcBef>
                <a:spcPts val="0"/>
              </a:spcBef>
              <a:buNone/>
            </a:pPr>
            <a:r>
              <a:rPr lang="en-US" sz="2000" dirty="0" smtClean="0"/>
              <a:t>           </a:t>
            </a:r>
            <a:r>
              <a:rPr lang="en-US" sz="2000" dirty="0" err="1" smtClean="0"/>
              <a:t>System.out.println</a:t>
            </a:r>
            <a:r>
              <a:rPr lang="en-US" sz="2000" dirty="0" smtClean="0"/>
              <a:t>("Updated List: "+set);  </a:t>
            </a:r>
          </a:p>
          <a:p>
            <a:pPr>
              <a:spcBef>
                <a:spcPts val="0"/>
              </a:spcBef>
              <a:buNone/>
            </a:pPr>
            <a:r>
              <a:rPr lang="en-US" sz="2000" dirty="0" smtClean="0"/>
              <a:t>           //Removing all the new elements from </a:t>
            </a:r>
            <a:r>
              <a:rPr lang="en-US" sz="2000" dirty="0" err="1" smtClean="0"/>
              <a:t>HashSet</a:t>
            </a:r>
            <a:r>
              <a:rPr lang="en-US" sz="2000" dirty="0" smtClean="0"/>
              <a:t>  </a:t>
            </a:r>
          </a:p>
          <a:p>
            <a:pPr>
              <a:spcBef>
                <a:spcPts val="0"/>
              </a:spcBef>
              <a:buNone/>
            </a:pPr>
            <a:r>
              <a:rPr lang="en-US" sz="2000" dirty="0" smtClean="0"/>
              <a:t>           </a:t>
            </a:r>
            <a:r>
              <a:rPr lang="en-US" sz="2000" dirty="0" err="1" smtClean="0"/>
              <a:t>set.removeAll</a:t>
            </a:r>
            <a:r>
              <a:rPr lang="en-US" sz="2000" dirty="0" smtClean="0"/>
              <a:t>(set1);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removeAll</a:t>
            </a:r>
            <a:r>
              <a:rPr lang="en-US" sz="2000" dirty="0" smtClean="0"/>
              <a:t>() method: "+set);  </a:t>
            </a:r>
          </a:p>
          <a:p>
            <a:pPr>
              <a:spcBef>
                <a:spcPts val="0"/>
              </a:spcBef>
              <a:buNone/>
            </a:pPr>
            <a:r>
              <a:rPr lang="en-US" sz="2000" dirty="0" smtClean="0"/>
              <a:t>           //Removing elements on the basis of specified condition  </a:t>
            </a:r>
          </a:p>
          <a:p>
            <a:pPr>
              <a:spcBef>
                <a:spcPts val="0"/>
              </a:spcBef>
              <a:buNone/>
            </a:pPr>
            <a:r>
              <a:rPr lang="en-US" sz="2000" dirty="0" smtClean="0"/>
              <a:t>           </a:t>
            </a:r>
            <a:r>
              <a:rPr lang="en-US" sz="2000" dirty="0" err="1" smtClean="0"/>
              <a:t>set.removeIf</a:t>
            </a:r>
            <a:r>
              <a:rPr lang="en-US" sz="2000" dirty="0" smtClean="0"/>
              <a:t>(</a:t>
            </a:r>
            <a:r>
              <a:rPr lang="en-US" sz="2000" dirty="0" err="1" smtClean="0"/>
              <a:t>str</a:t>
            </a:r>
            <a:r>
              <a:rPr lang="en-US" sz="2000" dirty="0" smtClean="0"/>
              <a:t>-&gt;</a:t>
            </a:r>
            <a:r>
              <a:rPr lang="en-US" sz="2000" dirty="0" err="1" smtClean="0"/>
              <a:t>str.contains</a:t>
            </a:r>
            <a:r>
              <a:rPr lang="en-US" sz="2000" dirty="0" smtClean="0"/>
              <a:t>("Vijay"));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removeIf</a:t>
            </a:r>
            <a:r>
              <a:rPr lang="en-US" sz="2000" dirty="0" smtClean="0"/>
              <a:t>() method: "+set);  </a:t>
            </a:r>
          </a:p>
          <a:p>
            <a:pPr>
              <a:spcBef>
                <a:spcPts val="0"/>
              </a:spcBef>
              <a:buNone/>
            </a:pPr>
            <a:r>
              <a:rPr lang="en-US" sz="2000" dirty="0" smtClean="0"/>
              <a:t>           //Removing all the elements available in the set  </a:t>
            </a:r>
          </a:p>
          <a:p>
            <a:pPr>
              <a:spcBef>
                <a:spcPts val="0"/>
              </a:spcBef>
              <a:buNone/>
            </a:pPr>
            <a:r>
              <a:rPr lang="en-US" sz="2000" dirty="0" smtClean="0"/>
              <a:t>           </a:t>
            </a:r>
            <a:r>
              <a:rPr lang="en-US" sz="2000" dirty="0" err="1" smtClean="0"/>
              <a:t>set.clear</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clear() method: "+set);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Java </a:t>
            </a:r>
            <a:r>
              <a:rPr lang="en-GB" dirty="0" err="1" smtClean="0"/>
              <a:t>HashSet</a:t>
            </a:r>
            <a:r>
              <a:rPr lang="en-GB" dirty="0" smtClean="0"/>
              <a:t> from another Collection</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sp>
        <p:nvSpPr>
          <p:cNvPr id="3" name="Content Placeholder 2"/>
          <p:cNvSpPr>
            <a:spLocks noGrp="1"/>
          </p:cNvSpPr>
          <p:nvPr>
            <p:ph sz="quarter" idx="1"/>
          </p:nvPr>
        </p:nvSpPr>
        <p:spPr>
          <a:xfrm>
            <a:off x="838200" y="1214422"/>
            <a:ext cx="10515600" cy="4962541"/>
          </a:xfrm>
        </p:spPr>
        <p:txBody>
          <a:bodyPr>
            <a:normAutofit lnSpcReduction="1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HashSet4{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ArrayList</a:t>
            </a:r>
            <a:r>
              <a:rPr lang="en-US" sz="2000" dirty="0" smtClean="0"/>
              <a:t>&lt;String&gt; list=</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dirty="0" smtClean="0"/>
              <a:t>           </a:t>
            </a:r>
            <a:r>
              <a:rPr lang="en-US" sz="2000" dirty="0" err="1" smtClean="0"/>
              <a:t>list.add</a:t>
            </a:r>
            <a:r>
              <a:rPr lang="en-US" sz="2000" dirty="0" smtClean="0"/>
              <a:t>("Ravi");  </a:t>
            </a:r>
          </a:p>
          <a:p>
            <a:pPr>
              <a:spcBef>
                <a:spcPts val="0"/>
              </a:spcBef>
              <a:buNone/>
            </a:pPr>
            <a:r>
              <a:rPr lang="en-US" sz="2000" dirty="0" smtClean="0"/>
              <a:t>           </a:t>
            </a:r>
            <a:r>
              <a:rPr lang="en-US" sz="2000" dirty="0" err="1" smtClean="0"/>
              <a:t>list.add</a:t>
            </a:r>
            <a:r>
              <a:rPr lang="en-US" sz="2000" dirty="0" smtClean="0"/>
              <a:t>("Vijay");  </a:t>
            </a:r>
          </a:p>
          <a:p>
            <a:pPr>
              <a:spcBef>
                <a:spcPts val="0"/>
              </a:spcBef>
              <a:buNone/>
            </a:pPr>
            <a:r>
              <a:rPr lang="en-US" sz="2000" dirty="0" smtClean="0"/>
              <a:t>           </a:t>
            </a:r>
            <a:r>
              <a:rPr lang="en-US" sz="2000" dirty="0" err="1" smtClean="0"/>
              <a:t>list.add</a:t>
            </a:r>
            <a:r>
              <a:rPr lang="en-US" sz="2000" dirty="0" smtClean="0"/>
              <a:t>("Ajay");  </a:t>
            </a:r>
          </a:p>
          <a:p>
            <a:pPr>
              <a:spcBef>
                <a:spcPts val="0"/>
              </a:spcBef>
              <a:buNone/>
            </a:pPr>
            <a:r>
              <a:rPr lang="en-US" sz="2000" dirty="0" smtClean="0"/>
              <a:t>             </a:t>
            </a:r>
          </a:p>
          <a:p>
            <a:pPr>
              <a:spcBef>
                <a:spcPts val="0"/>
              </a:spcBef>
              <a:buNone/>
            </a:pPr>
            <a:r>
              <a:rPr lang="en-US" sz="2000" dirty="0" smtClean="0"/>
              <a:t>           </a:t>
            </a:r>
            <a:r>
              <a:rPr lang="en-US" sz="2000" dirty="0" err="1" smtClean="0"/>
              <a:t>HashSet</a:t>
            </a:r>
            <a:r>
              <a:rPr lang="en-US" sz="2000" dirty="0" smtClean="0"/>
              <a:t>&lt;String&gt; set=</a:t>
            </a:r>
            <a:r>
              <a:rPr lang="en-US" sz="2000" b="1" dirty="0" smtClean="0"/>
              <a:t>new</a:t>
            </a:r>
            <a:r>
              <a:rPr lang="en-US" sz="2000" dirty="0" smtClean="0"/>
              <a:t> </a:t>
            </a:r>
            <a:r>
              <a:rPr lang="en-US" sz="2000" dirty="0" err="1" smtClean="0"/>
              <a:t>HashSet</a:t>
            </a:r>
            <a:r>
              <a:rPr lang="en-US" sz="2000" dirty="0" smtClean="0"/>
              <a:t>(list);  </a:t>
            </a:r>
          </a:p>
          <a:p>
            <a:pPr>
              <a:spcBef>
                <a:spcPts val="0"/>
              </a:spcBef>
              <a:buNone/>
            </a:pPr>
            <a:r>
              <a:rPr lang="en-US" sz="2000" dirty="0" smtClean="0"/>
              <a:t>           </a:t>
            </a:r>
            <a:r>
              <a:rPr lang="en-US" sz="2000" dirty="0" err="1" smtClean="0"/>
              <a:t>set.add</a:t>
            </a:r>
            <a:r>
              <a:rPr lang="en-US" sz="2000" dirty="0" smtClean="0"/>
              <a:t>("</a:t>
            </a:r>
            <a:r>
              <a:rPr lang="en-US" sz="2000" dirty="0" err="1" smtClean="0"/>
              <a:t>Gaurav</a:t>
            </a:r>
            <a:r>
              <a:rPr lang="en-US" sz="2000" dirty="0" smtClean="0"/>
              <a:t>");  </a:t>
            </a:r>
          </a:p>
          <a:p>
            <a:pPr>
              <a:spcBef>
                <a:spcPts val="0"/>
              </a:spcBef>
              <a:buNone/>
            </a:pPr>
            <a:r>
              <a:rPr lang="en-US" sz="2000" dirty="0" smtClean="0"/>
              <a:t>           </a:t>
            </a:r>
            <a:r>
              <a:rPr lang="en-US" sz="2000" dirty="0" err="1" smtClean="0"/>
              <a:t>Iterator</a:t>
            </a:r>
            <a:r>
              <a:rPr lang="en-US" sz="2000" dirty="0" smtClean="0"/>
              <a:t>&lt;String&gt; </a:t>
            </a:r>
            <a:r>
              <a:rPr lang="en-US" sz="2000" dirty="0" err="1" smtClean="0"/>
              <a:t>i</a:t>
            </a:r>
            <a:r>
              <a:rPr lang="en-US" sz="2000" dirty="0" smtClean="0"/>
              <a:t>=</a:t>
            </a:r>
            <a:r>
              <a:rPr lang="en-US" sz="2000" dirty="0" err="1" smtClean="0"/>
              <a:t>set.iterator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i.hasNext</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i.next</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8640"/>
            <a:ext cx="10972800" cy="594320"/>
          </a:xfrm>
        </p:spPr>
        <p:txBody>
          <a:bodyPr/>
          <a:lstStyle/>
          <a:p>
            <a:r>
              <a:rPr lang="en-US" b="1" dirty="0" err="1" smtClean="0"/>
              <a:t>LinkedHashSet</a:t>
            </a: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
        <p:nvSpPr>
          <p:cNvPr id="3" name="Content Placeholder 2"/>
          <p:cNvSpPr>
            <a:spLocks noGrp="1"/>
          </p:cNvSpPr>
          <p:nvPr>
            <p:ph sz="quarter" idx="1"/>
          </p:nvPr>
        </p:nvSpPr>
        <p:spPr>
          <a:xfrm>
            <a:off x="405765" y="764704"/>
            <a:ext cx="10972800" cy="4937760"/>
          </a:xfrm>
        </p:spPr>
        <p:txBody>
          <a:bodyPr/>
          <a:lstStyle/>
          <a:p>
            <a:r>
              <a:rPr lang="en-GB" dirty="0" smtClean="0"/>
              <a:t>Java </a:t>
            </a:r>
            <a:r>
              <a:rPr lang="en-GB" dirty="0" err="1" smtClean="0"/>
              <a:t>LinkedHashSet</a:t>
            </a:r>
            <a:r>
              <a:rPr lang="en-GB" dirty="0" smtClean="0"/>
              <a:t> class is a </a:t>
            </a:r>
            <a:r>
              <a:rPr lang="en-GB" dirty="0" err="1" smtClean="0"/>
              <a:t>Hashtable</a:t>
            </a:r>
            <a:r>
              <a:rPr lang="en-GB" dirty="0" smtClean="0"/>
              <a:t> and Linked list implementation of the Set interface. It inherits the </a:t>
            </a:r>
            <a:r>
              <a:rPr lang="en-GB" dirty="0" err="1" smtClean="0"/>
              <a:t>HashSet</a:t>
            </a:r>
            <a:r>
              <a:rPr lang="en-GB" dirty="0" smtClean="0"/>
              <a:t> class and implements the Set interface.</a:t>
            </a:r>
          </a:p>
          <a:p>
            <a:r>
              <a:rPr lang="en-GB" dirty="0" smtClean="0"/>
              <a:t>The important points about the Java </a:t>
            </a:r>
            <a:r>
              <a:rPr lang="en-GB" dirty="0" err="1" smtClean="0"/>
              <a:t>LinkedHashSet</a:t>
            </a:r>
            <a:r>
              <a:rPr lang="en-GB" dirty="0" smtClean="0"/>
              <a:t> class are:</a:t>
            </a:r>
          </a:p>
          <a:p>
            <a:r>
              <a:rPr lang="en-GB" dirty="0" smtClean="0"/>
              <a:t>Java </a:t>
            </a:r>
            <a:r>
              <a:rPr lang="en-GB" dirty="0" err="1" smtClean="0"/>
              <a:t>LinkedHashSet</a:t>
            </a:r>
            <a:r>
              <a:rPr lang="en-GB" dirty="0" smtClean="0"/>
              <a:t> class contains unique elements only like </a:t>
            </a:r>
            <a:r>
              <a:rPr lang="en-GB" dirty="0" err="1" smtClean="0"/>
              <a:t>HashSet</a:t>
            </a:r>
            <a:r>
              <a:rPr lang="en-GB" dirty="0" smtClean="0"/>
              <a:t>.</a:t>
            </a:r>
          </a:p>
          <a:p>
            <a:r>
              <a:rPr lang="en-GB" dirty="0" smtClean="0"/>
              <a:t>Java </a:t>
            </a:r>
            <a:r>
              <a:rPr lang="en-GB" dirty="0" err="1" smtClean="0"/>
              <a:t>LinkedHashSet</a:t>
            </a:r>
            <a:r>
              <a:rPr lang="en-GB" dirty="0" smtClean="0"/>
              <a:t> class provides all optional set operations and permits null elements.</a:t>
            </a:r>
          </a:p>
          <a:p>
            <a:r>
              <a:rPr lang="en-GB" dirty="0" smtClean="0"/>
              <a:t>Java </a:t>
            </a:r>
            <a:r>
              <a:rPr lang="en-GB" dirty="0" err="1" smtClean="0"/>
              <a:t>LinkedHashSet</a:t>
            </a:r>
            <a:r>
              <a:rPr lang="en-GB" dirty="0" smtClean="0"/>
              <a:t> class is non-synchronized.</a:t>
            </a:r>
          </a:p>
          <a:p>
            <a:r>
              <a:rPr lang="en-GB" dirty="0" smtClean="0"/>
              <a:t>Java </a:t>
            </a:r>
            <a:r>
              <a:rPr lang="en-GB" dirty="0" err="1" smtClean="0"/>
              <a:t>LinkedHashSet</a:t>
            </a:r>
            <a:r>
              <a:rPr lang="en-GB" dirty="0" smtClean="0"/>
              <a:t> class maintains insertion order.</a:t>
            </a:r>
          </a:p>
          <a:p>
            <a:endParaRPr lang="en-US" dirty="0"/>
          </a:p>
        </p:txBody>
      </p:sp>
      <p:pic>
        <p:nvPicPr>
          <p:cNvPr id="5" name="Picture 4" descr="Java HashSet class hierarchy"/>
          <p:cNvPicPr/>
          <p:nvPr/>
        </p:nvPicPr>
        <p:blipFill>
          <a:blip r:embed="rId2"/>
          <a:srcRect/>
          <a:stretch>
            <a:fillRect/>
          </a:stretch>
        </p:blipFill>
        <p:spPr bwMode="auto">
          <a:xfrm>
            <a:off x="10565130" y="1857364"/>
            <a:ext cx="1626870" cy="39678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Compile-Time Checking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sp>
        <p:nvSpPr>
          <p:cNvPr id="3" name="Content Placeholder 2"/>
          <p:cNvSpPr>
            <a:spLocks noGrp="1"/>
          </p:cNvSpPr>
          <p:nvPr>
            <p:ph sz="quarter" idx="1"/>
          </p:nvPr>
        </p:nvSpPr>
        <p:spPr>
          <a:xfrm>
            <a:off x="838200" y="1142984"/>
            <a:ext cx="10515600" cy="5033979"/>
          </a:xfrm>
        </p:spPr>
        <p:txBody>
          <a:bodyPr/>
          <a:lstStyle/>
          <a:p>
            <a:r>
              <a:rPr lang="en-GB" dirty="0" smtClean="0"/>
              <a:t>It is checked at compile time so problem will not occur at runtime. The good programming strategy says it is far better to handle the problem at compile time than runtime.</a:t>
            </a:r>
          </a:p>
          <a:p>
            <a:pPr>
              <a:buNone/>
            </a:pPr>
            <a:r>
              <a:rPr lang="en-US" dirty="0" smtClean="0"/>
              <a:t>List&lt;String&gt; list = </a:t>
            </a:r>
            <a:r>
              <a:rPr lang="en-US" b="1" dirty="0" smtClean="0"/>
              <a:t>new</a:t>
            </a:r>
            <a:r>
              <a:rPr lang="en-US" dirty="0" smtClean="0"/>
              <a:t> </a:t>
            </a:r>
            <a:r>
              <a:rPr lang="en-US" dirty="0" err="1" smtClean="0"/>
              <a:t>ArrayList</a:t>
            </a:r>
            <a:r>
              <a:rPr lang="en-US" dirty="0" smtClean="0"/>
              <a:t>&lt;String&gt;();    </a:t>
            </a:r>
          </a:p>
          <a:p>
            <a:pPr>
              <a:buNone/>
            </a:pPr>
            <a:r>
              <a:rPr lang="en-US" dirty="0" err="1" smtClean="0"/>
              <a:t>list.add</a:t>
            </a:r>
            <a:r>
              <a:rPr lang="en-US" dirty="0" smtClean="0"/>
              <a:t>("hello");    </a:t>
            </a:r>
          </a:p>
          <a:p>
            <a:pPr>
              <a:buNone/>
            </a:pPr>
            <a:r>
              <a:rPr lang="en-US" dirty="0" err="1" smtClean="0"/>
              <a:t>list.add</a:t>
            </a:r>
            <a:r>
              <a:rPr lang="en-US" dirty="0" smtClean="0"/>
              <a:t>(32);//Compile Time Error    </a:t>
            </a:r>
          </a:p>
          <a:p>
            <a:r>
              <a:rPr lang="en-US" b="1" dirty="0" smtClean="0"/>
              <a:t>Syntax</a:t>
            </a:r>
            <a:r>
              <a:rPr lang="en-US" dirty="0" smtClean="0"/>
              <a:t> to use generic collection</a:t>
            </a:r>
          </a:p>
          <a:p>
            <a:pPr>
              <a:buNone/>
            </a:pPr>
            <a:r>
              <a:rPr lang="en-US" dirty="0" err="1" smtClean="0"/>
              <a:t>ClassOrInterface</a:t>
            </a:r>
            <a:r>
              <a:rPr lang="en-US" dirty="0" smtClean="0"/>
              <a:t>&lt;Type&gt;    </a:t>
            </a:r>
          </a:p>
          <a:p>
            <a:pPr>
              <a:buNone/>
            </a:pPr>
            <a:r>
              <a:rPr lang="en-US" b="1" dirty="0" smtClean="0"/>
              <a:t>Example</a:t>
            </a:r>
            <a:r>
              <a:rPr lang="en-US" dirty="0" smtClean="0"/>
              <a:t> to use Generics in java</a:t>
            </a:r>
          </a:p>
          <a:p>
            <a:pPr>
              <a:buNone/>
            </a:pPr>
            <a:r>
              <a:rPr lang="en-US" dirty="0" err="1" smtClean="0"/>
              <a:t>ArrayList</a:t>
            </a:r>
            <a:r>
              <a:rPr lang="en-US" dirty="0" smtClean="0"/>
              <a:t>&lt;String&gt;   </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sp>
        <p:nvSpPr>
          <p:cNvPr id="3" name="Content Placeholder 2"/>
          <p:cNvSpPr>
            <a:spLocks noGrp="1"/>
          </p:cNvSpPr>
          <p:nvPr>
            <p:ph sz="quarter" idx="1"/>
          </p:nvPr>
        </p:nvSpPr>
        <p:spPr>
          <a:xfrm>
            <a:off x="838200" y="1428736"/>
            <a:ext cx="10515600" cy="4748227"/>
          </a:xfrm>
        </p:spPr>
        <p:txBody>
          <a:bodyPr>
            <a:normAutofit fontScale="92500" lnSpcReduction="1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LinkedHashSet1{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//Creating </a:t>
            </a:r>
            <a:r>
              <a:rPr lang="en-US" sz="2000" dirty="0" err="1" smtClean="0"/>
              <a:t>HashSet</a:t>
            </a:r>
            <a:r>
              <a:rPr lang="en-US" sz="2000" dirty="0" smtClean="0"/>
              <a:t> and adding elements  </a:t>
            </a:r>
          </a:p>
          <a:p>
            <a:pPr>
              <a:spcBef>
                <a:spcPts val="0"/>
              </a:spcBef>
              <a:buNone/>
            </a:pPr>
            <a:r>
              <a:rPr lang="en-US" sz="2000" dirty="0" smtClean="0"/>
              <a:t>        </a:t>
            </a:r>
            <a:r>
              <a:rPr lang="en-US" sz="2000" dirty="0" err="1" smtClean="0"/>
              <a:t>LinkedHashSet</a:t>
            </a:r>
            <a:r>
              <a:rPr lang="en-US" sz="2000" dirty="0" smtClean="0"/>
              <a:t>&lt;String&gt; set=</a:t>
            </a:r>
            <a:r>
              <a:rPr lang="en-US" sz="2000" b="1" dirty="0" smtClean="0"/>
              <a:t>new</a:t>
            </a:r>
            <a:r>
              <a:rPr lang="en-US" sz="2000" dirty="0" smtClean="0"/>
              <a:t> </a:t>
            </a:r>
            <a:r>
              <a:rPr lang="en-US" sz="2000" dirty="0" err="1" smtClean="0"/>
              <a:t>LinkedHashSet</a:t>
            </a:r>
            <a:r>
              <a:rPr lang="en-US" sz="2000" dirty="0" smtClean="0"/>
              <a:t>();  </a:t>
            </a:r>
          </a:p>
          <a:p>
            <a:pPr>
              <a:spcBef>
                <a:spcPts val="0"/>
              </a:spcBef>
              <a:buNone/>
            </a:pPr>
            <a:r>
              <a:rPr lang="en-US" sz="2000" dirty="0" smtClean="0"/>
              <a:t>               </a:t>
            </a:r>
            <a:r>
              <a:rPr lang="en-US" sz="2000" dirty="0" err="1" smtClean="0"/>
              <a:t>set.add</a:t>
            </a:r>
            <a:r>
              <a:rPr lang="en-US" sz="2000" dirty="0" smtClean="0"/>
              <a:t>("One");    </a:t>
            </a:r>
          </a:p>
          <a:p>
            <a:pPr>
              <a:spcBef>
                <a:spcPts val="0"/>
              </a:spcBef>
              <a:buNone/>
            </a:pPr>
            <a:r>
              <a:rPr lang="en-US" sz="2000" dirty="0" smtClean="0"/>
              <a:t>               </a:t>
            </a:r>
            <a:r>
              <a:rPr lang="en-US" sz="2000" dirty="0" err="1" smtClean="0"/>
              <a:t>set.add</a:t>
            </a:r>
            <a:r>
              <a:rPr lang="en-US" sz="2000" dirty="0" smtClean="0"/>
              <a:t>("Two");    </a:t>
            </a:r>
          </a:p>
          <a:p>
            <a:pPr>
              <a:spcBef>
                <a:spcPts val="0"/>
              </a:spcBef>
              <a:buNone/>
            </a:pPr>
            <a:r>
              <a:rPr lang="en-US" sz="2000" dirty="0" smtClean="0"/>
              <a:t>               </a:t>
            </a:r>
            <a:r>
              <a:rPr lang="en-US" sz="2000" dirty="0" err="1" smtClean="0"/>
              <a:t>set.add</a:t>
            </a:r>
            <a:r>
              <a:rPr lang="en-US" sz="2000" dirty="0" smtClean="0"/>
              <a:t>("Three");   </a:t>
            </a:r>
          </a:p>
          <a:p>
            <a:pPr>
              <a:spcBef>
                <a:spcPts val="0"/>
              </a:spcBef>
              <a:buNone/>
            </a:pPr>
            <a:r>
              <a:rPr lang="en-US" sz="2000" dirty="0" smtClean="0"/>
              <a:t>               </a:t>
            </a:r>
            <a:r>
              <a:rPr lang="en-US" sz="2000" dirty="0" err="1" smtClean="0"/>
              <a:t>set.add</a:t>
            </a:r>
            <a:r>
              <a:rPr lang="en-US" sz="2000" dirty="0" smtClean="0"/>
              <a:t>("Four");  </a:t>
            </a:r>
          </a:p>
          <a:p>
            <a:pPr>
              <a:spcBef>
                <a:spcPts val="0"/>
              </a:spcBef>
              <a:buNone/>
            </a:pPr>
            <a:r>
              <a:rPr lang="en-US" sz="2000" dirty="0" smtClean="0"/>
              <a:t>               </a:t>
            </a:r>
            <a:r>
              <a:rPr lang="en-US" sz="2000" dirty="0" err="1" smtClean="0"/>
              <a:t>set.add</a:t>
            </a:r>
            <a:r>
              <a:rPr lang="en-US" sz="2000" dirty="0" smtClean="0"/>
              <a:t>("Five");  </a:t>
            </a:r>
          </a:p>
          <a:p>
            <a:pPr>
              <a:spcBef>
                <a:spcPts val="0"/>
              </a:spcBef>
              <a:buNone/>
            </a:pPr>
            <a:r>
              <a:rPr lang="en-US" sz="2000" dirty="0" smtClean="0"/>
              <a:t>               </a:t>
            </a:r>
            <a:r>
              <a:rPr lang="en-US" sz="2000" dirty="0" err="1" smtClean="0"/>
              <a:t>Iterator</a:t>
            </a:r>
            <a:r>
              <a:rPr lang="en-US" sz="2000" dirty="0" smtClean="0"/>
              <a:t>&lt;String&gt; </a:t>
            </a:r>
            <a:r>
              <a:rPr lang="en-US" sz="2000" dirty="0" err="1" smtClean="0"/>
              <a:t>i</a:t>
            </a:r>
            <a:r>
              <a:rPr lang="en-US" sz="2000" dirty="0" smtClean="0"/>
              <a:t>=</a:t>
            </a:r>
            <a:r>
              <a:rPr lang="en-US" sz="2000" dirty="0" err="1" smtClean="0"/>
              <a:t>set.iterator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i.hasNext</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i.next</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sp>
        <p:nvSpPr>
          <p:cNvPr id="3" name="Content Placeholder 2"/>
          <p:cNvSpPr>
            <a:spLocks noGrp="1"/>
          </p:cNvSpPr>
          <p:nvPr>
            <p:ph sz="quarter" idx="1"/>
          </p:nvPr>
        </p:nvSpPr>
        <p:spPr/>
        <p:txBody>
          <a:bodyPr>
            <a:normAutofit fontScale="92500" lnSpcReduction="10000"/>
          </a:bodyPr>
          <a:lstStyle/>
          <a:p>
            <a:pPr>
              <a:spcBef>
                <a:spcPts val="0"/>
              </a:spcBef>
              <a:buNone/>
            </a:pPr>
            <a:r>
              <a:rPr lang="en-US" b="1" dirty="0" smtClean="0"/>
              <a:t>import</a:t>
            </a:r>
            <a:r>
              <a:rPr lang="en-US" dirty="0" smtClean="0"/>
              <a:t> </a:t>
            </a:r>
            <a:r>
              <a:rPr lang="en-US" dirty="0" err="1" smtClean="0"/>
              <a:t>java.util</a:t>
            </a:r>
            <a:r>
              <a:rPr lang="en-US" dirty="0" smtClean="0"/>
              <a:t>.*;  </a:t>
            </a:r>
          </a:p>
          <a:p>
            <a:pPr>
              <a:spcBef>
                <a:spcPts val="0"/>
              </a:spcBef>
              <a:buNone/>
            </a:pPr>
            <a:r>
              <a:rPr lang="en-US" b="1" dirty="0" smtClean="0"/>
              <a:t>class</a:t>
            </a:r>
            <a:r>
              <a:rPr lang="en-US" dirty="0" smtClean="0"/>
              <a:t> LinkedHashSet2{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spcBef>
                <a:spcPts val="0"/>
              </a:spcBef>
              <a:buNone/>
            </a:pPr>
            <a:r>
              <a:rPr lang="en-US" dirty="0" smtClean="0"/>
              <a:t>  </a:t>
            </a:r>
            <a:r>
              <a:rPr lang="en-US" dirty="0" err="1" smtClean="0"/>
              <a:t>LinkedHashSet</a:t>
            </a:r>
            <a:r>
              <a:rPr lang="en-US" dirty="0" smtClean="0"/>
              <a:t>&lt;String&gt; al=</a:t>
            </a:r>
            <a:r>
              <a:rPr lang="en-US" b="1" dirty="0" smtClean="0"/>
              <a:t>new</a:t>
            </a:r>
            <a:r>
              <a:rPr lang="en-US" dirty="0" smtClean="0"/>
              <a:t> </a:t>
            </a:r>
            <a:r>
              <a:rPr lang="en-US" dirty="0" err="1" smtClean="0"/>
              <a:t>LinkedHashSet</a:t>
            </a:r>
            <a:r>
              <a:rPr lang="en-US" dirty="0" smtClean="0"/>
              <a:t>&lt;String&gt;();  </a:t>
            </a:r>
          </a:p>
          <a:p>
            <a:pPr>
              <a:spcBef>
                <a:spcPts val="0"/>
              </a:spcBef>
              <a:buNone/>
            </a:pPr>
            <a:r>
              <a:rPr lang="en-US" dirty="0" smtClean="0"/>
              <a:t>  </a:t>
            </a:r>
            <a:r>
              <a:rPr lang="en-US" dirty="0" err="1" smtClean="0"/>
              <a:t>al.add</a:t>
            </a:r>
            <a:r>
              <a:rPr lang="en-US" dirty="0" smtClean="0"/>
              <a:t>("Ravi");  </a:t>
            </a:r>
          </a:p>
          <a:p>
            <a:pPr>
              <a:spcBef>
                <a:spcPts val="0"/>
              </a:spcBef>
              <a:buNone/>
            </a:pPr>
            <a:r>
              <a:rPr lang="en-US" dirty="0" smtClean="0"/>
              <a:t>  </a:t>
            </a:r>
            <a:r>
              <a:rPr lang="en-US" dirty="0" err="1" smtClean="0"/>
              <a:t>al.add</a:t>
            </a:r>
            <a:r>
              <a:rPr lang="en-US" dirty="0" smtClean="0"/>
              <a:t>("Vijay");  </a:t>
            </a:r>
          </a:p>
          <a:p>
            <a:pPr>
              <a:spcBef>
                <a:spcPts val="0"/>
              </a:spcBef>
              <a:buNone/>
            </a:pPr>
            <a:r>
              <a:rPr lang="en-US" dirty="0" smtClean="0"/>
              <a:t>  </a:t>
            </a:r>
            <a:r>
              <a:rPr lang="en-US" dirty="0" err="1" smtClean="0"/>
              <a:t>al.add</a:t>
            </a:r>
            <a:r>
              <a:rPr lang="en-US" dirty="0" smtClean="0"/>
              <a:t>("Ravi");  </a:t>
            </a:r>
          </a:p>
          <a:p>
            <a:pPr>
              <a:spcBef>
                <a:spcPts val="0"/>
              </a:spcBef>
              <a:buNone/>
            </a:pPr>
            <a:r>
              <a:rPr lang="en-US" dirty="0" smtClean="0"/>
              <a:t>  </a:t>
            </a:r>
            <a:r>
              <a:rPr lang="en-US" dirty="0" err="1" smtClean="0"/>
              <a:t>al.add</a:t>
            </a:r>
            <a:r>
              <a:rPr lang="en-US" dirty="0" smtClean="0"/>
              <a:t>("Ajay");  </a:t>
            </a:r>
          </a:p>
          <a:p>
            <a:pPr>
              <a:spcBef>
                <a:spcPts val="0"/>
              </a:spcBef>
              <a:buNone/>
            </a:pPr>
            <a:r>
              <a:rPr lang="en-US" dirty="0" smtClean="0"/>
              <a:t>  </a:t>
            </a:r>
            <a:r>
              <a:rPr lang="en-US" dirty="0" err="1" smtClean="0"/>
              <a:t>Iterator</a:t>
            </a:r>
            <a:r>
              <a:rPr lang="en-US" dirty="0" smtClean="0"/>
              <a:t>&lt;String&gt; </a:t>
            </a:r>
            <a:r>
              <a:rPr lang="en-US" dirty="0" err="1" smtClean="0"/>
              <a:t>itr</a:t>
            </a:r>
            <a:r>
              <a:rPr lang="en-US" dirty="0" smtClean="0"/>
              <a:t>=</a:t>
            </a:r>
            <a:r>
              <a:rPr lang="en-US" dirty="0" err="1" smtClean="0"/>
              <a:t>al.iterator</a:t>
            </a:r>
            <a:r>
              <a:rPr lang="en-US" dirty="0" smtClean="0"/>
              <a:t>();  </a:t>
            </a:r>
          </a:p>
          <a:p>
            <a:pPr>
              <a:spcBef>
                <a:spcPts val="0"/>
              </a:spcBef>
              <a:buNone/>
            </a:pPr>
            <a:r>
              <a:rPr lang="en-US" dirty="0" smtClean="0"/>
              <a:t>  </a:t>
            </a:r>
            <a:r>
              <a:rPr lang="en-US" b="1" dirty="0" smtClean="0"/>
              <a:t>while</a:t>
            </a:r>
            <a:r>
              <a:rPr lang="en-US" dirty="0" smtClean="0"/>
              <a:t>(</a:t>
            </a:r>
            <a:r>
              <a:rPr lang="en-US" dirty="0" err="1" smtClean="0"/>
              <a:t>itr.hasNext</a:t>
            </a:r>
            <a:r>
              <a:rPr lang="en-US" dirty="0" smtClean="0"/>
              <a:t>()){  </a:t>
            </a:r>
          </a:p>
          <a:p>
            <a:pPr>
              <a:spcBef>
                <a:spcPts val="0"/>
              </a:spcBef>
              <a:buNone/>
            </a:pPr>
            <a:r>
              <a:rPr lang="en-US" dirty="0" smtClean="0"/>
              <a:t>   </a:t>
            </a:r>
            <a:r>
              <a:rPr lang="en-US" dirty="0" err="1" smtClean="0"/>
              <a:t>System.out.println</a:t>
            </a:r>
            <a:r>
              <a:rPr lang="en-US" dirty="0" smtClean="0"/>
              <a:t>(</a:t>
            </a:r>
            <a:r>
              <a:rPr lang="en-US" dirty="0" err="1" smtClean="0"/>
              <a:t>itr.next</a:t>
            </a:r>
            <a:r>
              <a:rPr lang="en-US" dirty="0" smtClean="0"/>
              <a:t>());  </a:t>
            </a:r>
          </a:p>
          <a:p>
            <a:pPr>
              <a:spcBef>
                <a:spcPts val="0"/>
              </a:spcBef>
              <a:buNone/>
            </a:pPr>
            <a:r>
              <a:rPr lang="en-US" dirty="0" smtClean="0"/>
              <a:t>  }  </a:t>
            </a:r>
          </a:p>
          <a:p>
            <a:pPr>
              <a:spcBef>
                <a:spcPts val="0"/>
              </a:spcBef>
              <a:buNone/>
            </a:pPr>
            <a:r>
              <a:rPr lang="en-US" dirty="0" smtClean="0"/>
              <a:t> }  </a:t>
            </a:r>
          </a:p>
          <a:p>
            <a:pPr>
              <a:spcBef>
                <a:spcPts val="0"/>
              </a:spcBef>
              <a:buNone/>
            </a:pPr>
            <a:r>
              <a:rPr lang="en-US" dirty="0" smtClean="0"/>
              <a:t>}  </a:t>
            </a:r>
          </a:p>
          <a:p>
            <a:pPr>
              <a:spcBef>
                <a:spcPts val="0"/>
              </a:spcBef>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Example3</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
        <p:nvSpPr>
          <p:cNvPr id="3" name="Content Placeholder 2"/>
          <p:cNvSpPr>
            <a:spLocks noGrp="1"/>
          </p:cNvSpPr>
          <p:nvPr>
            <p:ph sz="quarter" idx="1"/>
          </p:nvPr>
        </p:nvSpPr>
        <p:spPr/>
        <p:txBody>
          <a:bodyPr>
            <a:normAutofit fontScale="40000" lnSpcReduction="20000"/>
          </a:bodyPr>
          <a:lstStyle/>
          <a:p>
            <a:pPr>
              <a:spcBef>
                <a:spcPts val="0"/>
              </a:spcBef>
              <a:buNone/>
            </a:pPr>
            <a:r>
              <a:rPr lang="en-US" b="1" dirty="0" smtClean="0"/>
              <a:t>import</a:t>
            </a:r>
            <a:r>
              <a:rPr lang="en-US" dirty="0" smtClean="0"/>
              <a:t>  </a:t>
            </a:r>
            <a:r>
              <a:rPr lang="en-US" dirty="0" err="1" smtClean="0"/>
              <a:t>java.util</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LinkedHashSet3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main method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argvs</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Creating an empty </a:t>
            </a:r>
            <a:r>
              <a:rPr lang="en-US" dirty="0" err="1" smtClean="0"/>
              <a:t>LinekdhashSet</a:t>
            </a:r>
            <a:r>
              <a:rPr lang="en-US" dirty="0" smtClean="0"/>
              <a:t> of string type  </a:t>
            </a:r>
          </a:p>
          <a:p>
            <a:pPr>
              <a:spcBef>
                <a:spcPts val="0"/>
              </a:spcBef>
              <a:buNone/>
            </a:pPr>
            <a:r>
              <a:rPr lang="en-US" dirty="0" err="1" smtClean="0"/>
              <a:t>LinkedHashSet</a:t>
            </a:r>
            <a:r>
              <a:rPr lang="en-US" dirty="0" smtClean="0"/>
              <a:t>&lt;String&gt; lhs = </a:t>
            </a:r>
            <a:r>
              <a:rPr lang="en-US" b="1" dirty="0" smtClean="0"/>
              <a:t>new</a:t>
            </a:r>
            <a:r>
              <a:rPr lang="en-US" dirty="0" smtClean="0"/>
              <a:t> </a:t>
            </a:r>
            <a:r>
              <a:rPr lang="en-US" dirty="0" err="1" smtClean="0"/>
              <a:t>LinkedHashSet</a:t>
            </a:r>
            <a:r>
              <a:rPr lang="en-US" dirty="0" smtClean="0"/>
              <a:t>&lt;String&gt;();  </a:t>
            </a:r>
          </a:p>
          <a:p>
            <a:pPr>
              <a:spcBef>
                <a:spcPts val="0"/>
              </a:spcBef>
              <a:buNone/>
            </a:pPr>
            <a:r>
              <a:rPr lang="en-US" dirty="0" smtClean="0"/>
              <a:t>  </a:t>
            </a:r>
          </a:p>
          <a:p>
            <a:pPr>
              <a:spcBef>
                <a:spcPts val="0"/>
              </a:spcBef>
              <a:buNone/>
            </a:pPr>
            <a:r>
              <a:rPr lang="en-US" dirty="0" smtClean="0"/>
              <a:t>// Adding elements to the above Set  </a:t>
            </a:r>
          </a:p>
          <a:p>
            <a:pPr>
              <a:spcBef>
                <a:spcPts val="0"/>
              </a:spcBef>
              <a:buNone/>
            </a:pPr>
            <a:r>
              <a:rPr lang="en-US" dirty="0" smtClean="0"/>
              <a:t>// by invoking the add() method  </a:t>
            </a:r>
          </a:p>
          <a:p>
            <a:pPr>
              <a:spcBef>
                <a:spcPts val="0"/>
              </a:spcBef>
              <a:buNone/>
            </a:pPr>
            <a:r>
              <a:rPr lang="en-US" dirty="0" err="1" smtClean="0"/>
              <a:t>lhs.add</a:t>
            </a:r>
            <a:r>
              <a:rPr lang="en-US" dirty="0" smtClean="0"/>
              <a:t>("Java");  </a:t>
            </a:r>
          </a:p>
          <a:p>
            <a:pPr>
              <a:spcBef>
                <a:spcPts val="0"/>
              </a:spcBef>
              <a:buNone/>
            </a:pPr>
            <a:r>
              <a:rPr lang="en-US" dirty="0" err="1" smtClean="0"/>
              <a:t>lhs.add</a:t>
            </a:r>
            <a:r>
              <a:rPr lang="en-US" dirty="0" smtClean="0"/>
              <a:t>("T");  </a:t>
            </a:r>
          </a:p>
          <a:p>
            <a:pPr>
              <a:spcBef>
                <a:spcPts val="0"/>
              </a:spcBef>
              <a:buNone/>
            </a:pPr>
            <a:r>
              <a:rPr lang="en-US" dirty="0" err="1" smtClean="0"/>
              <a:t>lhs.add</a:t>
            </a:r>
            <a:r>
              <a:rPr lang="en-US" dirty="0" smtClean="0"/>
              <a:t>("Point");  </a:t>
            </a:r>
          </a:p>
          <a:p>
            <a:pPr>
              <a:spcBef>
                <a:spcPts val="0"/>
              </a:spcBef>
              <a:buNone/>
            </a:pPr>
            <a:r>
              <a:rPr lang="en-US" dirty="0" err="1" smtClean="0"/>
              <a:t>lhs.add</a:t>
            </a:r>
            <a:r>
              <a:rPr lang="en-US" dirty="0" smtClean="0"/>
              <a:t>("Good");  </a:t>
            </a:r>
          </a:p>
          <a:p>
            <a:pPr>
              <a:spcBef>
                <a:spcPts val="0"/>
              </a:spcBef>
              <a:buNone/>
            </a:pPr>
            <a:r>
              <a:rPr lang="en-US" dirty="0" err="1" smtClean="0"/>
              <a:t>lhs.add</a:t>
            </a:r>
            <a:r>
              <a:rPr lang="en-US" dirty="0" smtClean="0"/>
              <a:t>("Website");  </a:t>
            </a:r>
          </a:p>
          <a:p>
            <a:pPr>
              <a:spcBef>
                <a:spcPts val="0"/>
              </a:spcBef>
              <a:buNone/>
            </a:pPr>
            <a:r>
              <a:rPr lang="en-US" dirty="0" smtClean="0"/>
              <a:t>  </a:t>
            </a:r>
          </a:p>
          <a:p>
            <a:pPr>
              <a:spcBef>
                <a:spcPts val="0"/>
              </a:spcBef>
              <a:buNone/>
            </a:pPr>
            <a:r>
              <a:rPr lang="en-US" dirty="0" smtClean="0"/>
              <a:t>// displaying all the elements on the console  </a:t>
            </a:r>
          </a:p>
          <a:p>
            <a:pPr>
              <a:spcBef>
                <a:spcPts val="0"/>
              </a:spcBef>
              <a:buNone/>
            </a:pPr>
            <a:r>
              <a:rPr lang="en-US" dirty="0" err="1" smtClean="0"/>
              <a:t>System.out.println</a:t>
            </a:r>
            <a:r>
              <a:rPr lang="en-US" dirty="0" smtClean="0"/>
              <a:t>("The hash set is: " + lhs);  </a:t>
            </a:r>
          </a:p>
          <a:p>
            <a:pPr>
              <a:spcBef>
                <a:spcPts val="0"/>
              </a:spcBef>
              <a:buNone/>
            </a:pPr>
            <a:r>
              <a:rPr lang="en-US" dirty="0" smtClean="0"/>
              <a:t>  </a:t>
            </a:r>
          </a:p>
          <a:p>
            <a:pPr>
              <a:spcBef>
                <a:spcPts val="0"/>
              </a:spcBef>
              <a:buNone/>
            </a:pPr>
            <a:r>
              <a:rPr lang="en-US" dirty="0" smtClean="0"/>
              <a:t>// Removing an element from the above linked Set  </a:t>
            </a:r>
          </a:p>
          <a:p>
            <a:pPr>
              <a:spcBef>
                <a:spcPts val="0"/>
              </a:spcBef>
              <a:buNone/>
            </a:pPr>
            <a:r>
              <a:rPr lang="en-US" dirty="0" smtClean="0"/>
              <a:t>  </a:t>
            </a:r>
          </a:p>
          <a:p>
            <a:pPr>
              <a:spcBef>
                <a:spcPts val="0"/>
              </a:spcBef>
              <a:buNone/>
            </a:pPr>
            <a:r>
              <a:rPr lang="en-US" dirty="0" smtClean="0"/>
              <a:t>// since the element "Good" is present, therefore, the method remove()  </a:t>
            </a:r>
          </a:p>
          <a:p>
            <a:pPr>
              <a:spcBef>
                <a:spcPts val="0"/>
              </a:spcBef>
              <a:buNone/>
            </a:pPr>
            <a:r>
              <a:rPr lang="en-US" dirty="0" smtClean="0"/>
              <a:t>// returns true  </a:t>
            </a:r>
          </a:p>
          <a:p>
            <a:pPr>
              <a:spcBef>
                <a:spcPts val="0"/>
              </a:spcBef>
              <a:buNone/>
            </a:pPr>
            <a:r>
              <a:rPr lang="en-US" dirty="0" err="1" smtClean="0"/>
              <a:t>System.out.println</a:t>
            </a:r>
            <a:r>
              <a:rPr lang="en-US" dirty="0" smtClean="0"/>
              <a:t>(</a:t>
            </a:r>
            <a:r>
              <a:rPr lang="en-US" dirty="0" err="1" smtClean="0"/>
              <a:t>lhs.remove</a:t>
            </a:r>
            <a:r>
              <a:rPr lang="en-US" dirty="0" smtClean="0"/>
              <a:t>("Good"));  </a:t>
            </a:r>
          </a:p>
          <a:p>
            <a:pPr>
              <a:spcBef>
                <a:spcPts val="0"/>
              </a:spcBef>
              <a:buNone/>
            </a:pPr>
            <a:r>
              <a:rPr lang="en-US" dirty="0" smtClean="0"/>
              <a:t>  </a:t>
            </a:r>
          </a:p>
          <a:p>
            <a:pPr>
              <a:spcBef>
                <a:spcPts val="0"/>
              </a:spcBef>
              <a:buNone/>
            </a:pPr>
            <a:r>
              <a:rPr lang="en-US" dirty="0" smtClean="0"/>
              <a:t>// After removing the element  </a:t>
            </a:r>
          </a:p>
          <a:p>
            <a:pPr>
              <a:spcBef>
                <a:spcPts val="0"/>
              </a:spcBef>
              <a:buNone/>
            </a:pPr>
            <a:r>
              <a:rPr lang="en-US" dirty="0" err="1" smtClean="0"/>
              <a:t>System.out.println</a:t>
            </a:r>
            <a:r>
              <a:rPr lang="en-US" dirty="0" smtClean="0"/>
              <a:t>("After removing the element, the hash set is: " + lhs);  </a:t>
            </a:r>
          </a:p>
          <a:p>
            <a:pPr>
              <a:spcBef>
                <a:spcPts val="0"/>
              </a:spcBef>
              <a:buNone/>
            </a:pPr>
            <a:r>
              <a:rPr lang="en-US" dirty="0" smtClean="0"/>
              <a:t>  </a:t>
            </a:r>
          </a:p>
          <a:p>
            <a:pPr>
              <a:spcBef>
                <a:spcPts val="0"/>
              </a:spcBef>
              <a:buNone/>
            </a:pPr>
            <a:r>
              <a:rPr lang="en-US" dirty="0" smtClean="0"/>
              <a:t>// since the element "For" is not present, therefore, the method remove()  </a:t>
            </a:r>
          </a:p>
          <a:p>
            <a:pPr>
              <a:spcBef>
                <a:spcPts val="0"/>
              </a:spcBef>
              <a:buNone/>
            </a:pPr>
            <a:r>
              <a:rPr lang="en-US" dirty="0" smtClean="0"/>
              <a:t>// returns false  </a:t>
            </a:r>
          </a:p>
          <a:p>
            <a:pPr>
              <a:spcBef>
                <a:spcPts val="0"/>
              </a:spcBef>
              <a:buNone/>
            </a:pPr>
            <a:r>
              <a:rPr lang="en-US" dirty="0" err="1" smtClean="0"/>
              <a:t>System.out.println</a:t>
            </a:r>
            <a:r>
              <a:rPr lang="en-US" dirty="0" smtClean="0"/>
              <a:t>(</a:t>
            </a:r>
            <a:r>
              <a:rPr lang="en-US" dirty="0" err="1" smtClean="0"/>
              <a:t>lhs.remove</a:t>
            </a:r>
            <a:r>
              <a:rPr lang="en-US" dirty="0" smtClean="0"/>
              <a:t>("For"));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pPr>
              <a:spcBef>
                <a:spcPts val="0"/>
              </a:spcBef>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sp>
        <p:nvSpPr>
          <p:cNvPr id="3" name="Content Placeholder 2"/>
          <p:cNvSpPr>
            <a:spLocks noGrp="1"/>
          </p:cNvSpPr>
          <p:nvPr>
            <p:ph sz="quarter" idx="1"/>
          </p:nvPr>
        </p:nvSpPr>
        <p:spPr/>
        <p:txBody>
          <a:bodyPr>
            <a:normAutofit fontScale="625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Book {  </a:t>
            </a:r>
          </a:p>
          <a:p>
            <a:pPr>
              <a:spcBef>
                <a:spcPts val="0"/>
              </a:spcBef>
              <a:buNone/>
            </a:pPr>
            <a:r>
              <a:rPr lang="en-US" sz="2000" b="1" dirty="0" err="1" smtClean="0"/>
              <a:t>int</a:t>
            </a:r>
            <a:r>
              <a:rPr lang="en-US" sz="2000" dirty="0" smtClean="0"/>
              <a:t> id;  </a:t>
            </a:r>
          </a:p>
          <a:p>
            <a:pPr>
              <a:spcBef>
                <a:spcPts val="0"/>
              </a:spcBef>
              <a:buNone/>
            </a:pPr>
            <a:r>
              <a:rPr lang="en-US" sz="2000" dirty="0" smtClean="0"/>
              <a:t>String </a:t>
            </a:r>
            <a:r>
              <a:rPr lang="en-US" sz="2000" dirty="0" err="1" smtClean="0"/>
              <a:t>name,author,publisher</a:t>
            </a:r>
            <a:r>
              <a:rPr lang="en-US" sz="2000" dirty="0" smtClean="0"/>
              <a:t>;  </a:t>
            </a:r>
          </a:p>
          <a:p>
            <a:pPr>
              <a:spcBef>
                <a:spcPts val="0"/>
              </a:spcBef>
              <a:buNone/>
            </a:pPr>
            <a:r>
              <a:rPr lang="en-US" sz="2000" b="1" dirty="0" err="1" smtClean="0"/>
              <a:t>int</a:t>
            </a:r>
            <a:r>
              <a:rPr lang="en-US" sz="2000" dirty="0" smtClean="0"/>
              <a:t> quantity;  </a:t>
            </a:r>
          </a:p>
          <a:p>
            <a:pPr>
              <a:spcBef>
                <a:spcPts val="0"/>
              </a:spcBef>
              <a:buNone/>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.author</a:t>
            </a:r>
            <a:r>
              <a:rPr lang="en-US" sz="2000" dirty="0" smtClean="0"/>
              <a:t> = author;  </a:t>
            </a:r>
          </a:p>
          <a:p>
            <a:pPr>
              <a:spcBef>
                <a:spcPts val="0"/>
              </a:spcBef>
              <a:buNone/>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buNone/>
            </a:pPr>
            <a:r>
              <a:rPr lang="en-US" sz="2000" dirty="0" smtClean="0"/>
              <a:t>    </a:t>
            </a:r>
            <a:r>
              <a:rPr lang="en-US" sz="2000" b="1" dirty="0" err="1" smtClean="0"/>
              <a:t>this</a:t>
            </a:r>
            <a:r>
              <a:rPr lang="en-US" sz="2000" dirty="0" err="1" smtClean="0"/>
              <a:t>.quantity</a:t>
            </a:r>
            <a:r>
              <a:rPr lang="en-US" sz="2000" dirty="0" smtClean="0"/>
              <a:t> = quantity;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LinkedHashSetExample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dirty="0" err="1" smtClean="0"/>
              <a:t>LinkedHashSet</a:t>
            </a:r>
            <a:r>
              <a:rPr lang="en-US" sz="2000" dirty="0" smtClean="0"/>
              <a:t>&lt;Book&gt; </a:t>
            </a:r>
            <a:r>
              <a:rPr lang="en-US" sz="2000" dirty="0" err="1" smtClean="0"/>
              <a:t>hs</a:t>
            </a:r>
            <a:r>
              <a:rPr lang="en-US" sz="2000" dirty="0" smtClean="0"/>
              <a:t>=</a:t>
            </a:r>
            <a:r>
              <a:rPr lang="en-US" sz="2000" b="1" dirty="0" smtClean="0"/>
              <a:t>new</a:t>
            </a:r>
            <a:r>
              <a:rPr lang="en-US" sz="2000" dirty="0" smtClean="0"/>
              <a:t> </a:t>
            </a:r>
            <a:r>
              <a:rPr lang="en-US" sz="2000" dirty="0" err="1" smtClean="0"/>
              <a:t>LinkedHashSet</a:t>
            </a:r>
            <a:r>
              <a:rPr lang="en-US" sz="2000" dirty="0" smtClean="0"/>
              <a:t>&lt;Book&gt;();  </a:t>
            </a:r>
          </a:p>
          <a:p>
            <a:pPr>
              <a:spcBef>
                <a:spcPts val="0"/>
              </a:spcBef>
              <a:buNone/>
            </a:pPr>
            <a:r>
              <a:rPr lang="en-US" sz="2000" dirty="0" smtClean="0"/>
              <a:t>    //Creating Books  </a:t>
            </a:r>
          </a:p>
          <a:p>
            <a:pPr>
              <a:spcBef>
                <a:spcPts val="0"/>
              </a:spcBef>
              <a:buNone/>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buNone/>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buNone/>
            </a:pPr>
            <a:r>
              <a:rPr lang="en-US" sz="2000" dirty="0" smtClean="0"/>
              <a:t>    Book b3=</a:t>
            </a:r>
            <a:r>
              <a:rPr lang="en-US" sz="2000" b="1" dirty="0" smtClean="0"/>
              <a:t>new</a:t>
            </a:r>
            <a:r>
              <a:rPr lang="en-US" sz="2000" dirty="0" smtClean="0"/>
              <a:t> Book(103,"Operating System","Galvin","Wiley",6);  </a:t>
            </a:r>
          </a:p>
          <a:p>
            <a:pPr>
              <a:spcBef>
                <a:spcPts val="0"/>
              </a:spcBef>
              <a:buNone/>
            </a:pPr>
            <a:r>
              <a:rPr lang="en-US" sz="2000" dirty="0" smtClean="0"/>
              <a:t>    //Adding Books to hash table  </a:t>
            </a:r>
          </a:p>
          <a:p>
            <a:pPr>
              <a:spcBef>
                <a:spcPts val="0"/>
              </a:spcBef>
              <a:buNone/>
            </a:pPr>
            <a:r>
              <a:rPr lang="en-US" sz="2000" dirty="0" smtClean="0"/>
              <a:t>    </a:t>
            </a:r>
            <a:r>
              <a:rPr lang="en-US" sz="2000" dirty="0" err="1" smtClean="0"/>
              <a:t>hs.add</a:t>
            </a:r>
            <a:r>
              <a:rPr lang="en-US" sz="2000" dirty="0" smtClean="0"/>
              <a:t>(b1);  </a:t>
            </a:r>
          </a:p>
          <a:p>
            <a:pPr>
              <a:spcBef>
                <a:spcPts val="0"/>
              </a:spcBef>
              <a:buNone/>
            </a:pPr>
            <a:r>
              <a:rPr lang="en-US" sz="2000" dirty="0" smtClean="0"/>
              <a:t>    </a:t>
            </a:r>
            <a:r>
              <a:rPr lang="en-US" sz="2000" dirty="0" err="1" smtClean="0"/>
              <a:t>hs.add</a:t>
            </a:r>
            <a:r>
              <a:rPr lang="en-US" sz="2000" dirty="0" smtClean="0"/>
              <a:t>(b2);  </a:t>
            </a:r>
          </a:p>
          <a:p>
            <a:pPr>
              <a:spcBef>
                <a:spcPts val="0"/>
              </a:spcBef>
              <a:buNone/>
            </a:pPr>
            <a:r>
              <a:rPr lang="en-US" sz="2000" dirty="0" smtClean="0"/>
              <a:t>    </a:t>
            </a:r>
            <a:r>
              <a:rPr lang="en-US" sz="2000" dirty="0" err="1" smtClean="0"/>
              <a:t>hs.add</a:t>
            </a:r>
            <a:r>
              <a:rPr lang="en-US" sz="2000" dirty="0" smtClean="0"/>
              <a:t>(b3);  </a:t>
            </a:r>
          </a:p>
          <a:p>
            <a:pPr>
              <a:spcBef>
                <a:spcPts val="0"/>
              </a:spcBef>
              <a:buNone/>
            </a:pPr>
            <a:r>
              <a:rPr lang="en-US" sz="2000" dirty="0" smtClean="0"/>
              <a:t>    //Traversing hash table  </a:t>
            </a:r>
          </a:p>
          <a:p>
            <a:pPr>
              <a:spcBef>
                <a:spcPts val="0"/>
              </a:spcBef>
              <a:buNone/>
            </a:pPr>
            <a:r>
              <a:rPr lang="en-US" sz="2000" dirty="0" smtClean="0"/>
              <a:t>    </a:t>
            </a:r>
            <a:r>
              <a:rPr lang="en-US" sz="2000" b="1" dirty="0" smtClean="0"/>
              <a:t>for</a:t>
            </a:r>
            <a:r>
              <a:rPr lang="en-US" sz="2000" dirty="0" smtClean="0"/>
              <a:t>(Book b:hs){  </a:t>
            </a:r>
          </a:p>
          <a:p>
            <a:pPr>
              <a:spcBef>
                <a:spcPts val="0"/>
              </a:spcBef>
              <a:buNone/>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52046" y="116632"/>
            <a:ext cx="10972800" cy="522312"/>
          </a:xfrm>
        </p:spPr>
        <p:txBody>
          <a:bodyPr>
            <a:normAutofit fontScale="90000"/>
          </a:bodyPr>
          <a:lstStyle/>
          <a:p>
            <a:r>
              <a:rPr lang="en-IN" dirty="0" err="1" smtClean="0"/>
              <a:t>TreeSet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sp>
        <p:nvSpPr>
          <p:cNvPr id="3" name="Content Placeholder 2"/>
          <p:cNvSpPr>
            <a:spLocks noGrp="1"/>
          </p:cNvSpPr>
          <p:nvPr>
            <p:ph sz="quarter" idx="1"/>
          </p:nvPr>
        </p:nvSpPr>
        <p:spPr>
          <a:xfrm>
            <a:off x="551384" y="692696"/>
            <a:ext cx="10515600" cy="4819665"/>
          </a:xfrm>
        </p:spPr>
        <p:txBody>
          <a:bodyPr>
            <a:normAutofit lnSpcReduction="10000"/>
          </a:bodyPr>
          <a:lstStyle/>
          <a:p>
            <a:pPr>
              <a:spcBef>
                <a:spcPts val="0"/>
              </a:spcBef>
            </a:pPr>
            <a:r>
              <a:rPr lang="en-GB" sz="2000" dirty="0" smtClean="0"/>
              <a:t>Java </a:t>
            </a:r>
            <a:r>
              <a:rPr lang="en-GB" sz="2000" dirty="0" err="1" smtClean="0">
                <a:solidFill>
                  <a:srgbClr val="FF0000"/>
                </a:solidFill>
              </a:rPr>
              <a:t>TreeSet</a:t>
            </a:r>
            <a:r>
              <a:rPr lang="en-GB" sz="2000" dirty="0" smtClean="0">
                <a:solidFill>
                  <a:srgbClr val="FF0000"/>
                </a:solidFill>
              </a:rPr>
              <a:t> class </a:t>
            </a:r>
            <a:r>
              <a:rPr lang="en-GB" sz="2000" dirty="0" smtClean="0"/>
              <a:t>implements the Set interface that uses a tree for storage. It inherits </a:t>
            </a:r>
            <a:r>
              <a:rPr lang="en-GB" sz="2000" dirty="0" err="1" smtClean="0"/>
              <a:t>AbstractSet</a:t>
            </a:r>
            <a:r>
              <a:rPr lang="en-GB" sz="2000" dirty="0" smtClean="0"/>
              <a:t> class and implements the </a:t>
            </a:r>
            <a:r>
              <a:rPr lang="en-GB" sz="2000" dirty="0" err="1" smtClean="0"/>
              <a:t>NavigableSet</a:t>
            </a:r>
            <a:r>
              <a:rPr lang="en-GB" sz="2000" dirty="0" smtClean="0"/>
              <a:t> interface. The objects of the </a:t>
            </a:r>
            <a:r>
              <a:rPr lang="en-GB" sz="2000" dirty="0" err="1" smtClean="0"/>
              <a:t>TreeSet</a:t>
            </a:r>
            <a:r>
              <a:rPr lang="en-GB" sz="2000" dirty="0" smtClean="0"/>
              <a:t> class are stored in ascending order.</a:t>
            </a:r>
          </a:p>
          <a:p>
            <a:pPr>
              <a:spcBef>
                <a:spcPts val="0"/>
              </a:spcBef>
            </a:pPr>
            <a:r>
              <a:rPr lang="en-GB" sz="2000" dirty="0" smtClean="0"/>
              <a:t>The important points about the Java </a:t>
            </a:r>
            <a:r>
              <a:rPr lang="en-GB" sz="2000" dirty="0" err="1" smtClean="0"/>
              <a:t>TreeSet</a:t>
            </a:r>
            <a:r>
              <a:rPr lang="en-GB" sz="2000" dirty="0" smtClean="0"/>
              <a:t> class are:</a:t>
            </a:r>
          </a:p>
          <a:p>
            <a:pPr>
              <a:spcBef>
                <a:spcPts val="0"/>
              </a:spcBef>
            </a:pPr>
            <a:r>
              <a:rPr lang="en-GB" sz="2000" dirty="0" smtClean="0"/>
              <a:t>Java </a:t>
            </a:r>
            <a:r>
              <a:rPr lang="en-GB" sz="2000" dirty="0" err="1" smtClean="0"/>
              <a:t>TreeSet</a:t>
            </a:r>
            <a:r>
              <a:rPr lang="en-GB" sz="2000" dirty="0" smtClean="0"/>
              <a:t> class contains unique elements only like </a:t>
            </a:r>
            <a:r>
              <a:rPr lang="en-GB" sz="2000" dirty="0" err="1" smtClean="0"/>
              <a:t>HashSet</a:t>
            </a:r>
            <a:r>
              <a:rPr lang="en-GB" sz="2000" dirty="0" smtClean="0"/>
              <a:t>.</a:t>
            </a:r>
          </a:p>
          <a:p>
            <a:pPr>
              <a:spcBef>
                <a:spcPts val="0"/>
              </a:spcBef>
            </a:pPr>
            <a:r>
              <a:rPr lang="en-GB" sz="2000" dirty="0" smtClean="0"/>
              <a:t>Java </a:t>
            </a:r>
            <a:r>
              <a:rPr lang="en-GB" sz="2000" dirty="0" err="1" smtClean="0"/>
              <a:t>TreeSet</a:t>
            </a:r>
            <a:r>
              <a:rPr lang="en-GB" sz="2000" dirty="0" smtClean="0"/>
              <a:t> class access and retrieval times are quiet fast.</a:t>
            </a:r>
          </a:p>
          <a:p>
            <a:pPr>
              <a:spcBef>
                <a:spcPts val="0"/>
              </a:spcBef>
            </a:pPr>
            <a:r>
              <a:rPr lang="en-GB" sz="2000" dirty="0" smtClean="0"/>
              <a:t>Java </a:t>
            </a:r>
            <a:r>
              <a:rPr lang="en-GB" sz="2000" dirty="0" err="1" smtClean="0"/>
              <a:t>TreeSet</a:t>
            </a:r>
            <a:r>
              <a:rPr lang="en-GB" sz="2000" dirty="0" smtClean="0"/>
              <a:t> class doesn't allow null element.</a:t>
            </a:r>
          </a:p>
          <a:p>
            <a:pPr>
              <a:spcBef>
                <a:spcPts val="0"/>
              </a:spcBef>
            </a:pPr>
            <a:r>
              <a:rPr lang="en-GB" sz="2000" dirty="0" smtClean="0"/>
              <a:t>Java </a:t>
            </a:r>
            <a:r>
              <a:rPr lang="en-GB" sz="2000" dirty="0" err="1" smtClean="0"/>
              <a:t>TreeSet</a:t>
            </a:r>
            <a:r>
              <a:rPr lang="en-GB" sz="2000" dirty="0" smtClean="0"/>
              <a:t> class is non synchronized.</a:t>
            </a:r>
          </a:p>
          <a:p>
            <a:pPr>
              <a:spcBef>
                <a:spcPts val="0"/>
              </a:spcBef>
            </a:pPr>
            <a:r>
              <a:rPr lang="en-GB" sz="2000" dirty="0" smtClean="0"/>
              <a:t>Java </a:t>
            </a:r>
            <a:r>
              <a:rPr lang="en-GB" sz="2000" dirty="0" err="1" smtClean="0"/>
              <a:t>TreeSet</a:t>
            </a:r>
            <a:r>
              <a:rPr lang="en-GB" sz="2000" dirty="0" smtClean="0"/>
              <a:t> class maintains ascending order.</a:t>
            </a:r>
          </a:p>
          <a:p>
            <a:pPr>
              <a:spcBef>
                <a:spcPts val="0"/>
              </a:spcBef>
            </a:pPr>
            <a:r>
              <a:rPr lang="en-GB" sz="2000" dirty="0" smtClean="0"/>
              <a:t>Java </a:t>
            </a:r>
            <a:r>
              <a:rPr lang="en-GB" sz="2000" dirty="0" err="1" smtClean="0"/>
              <a:t>TreeSet</a:t>
            </a:r>
            <a:r>
              <a:rPr lang="en-GB" sz="2000" dirty="0" smtClean="0"/>
              <a:t> class contains unique elements only like </a:t>
            </a:r>
            <a:r>
              <a:rPr lang="en-GB" sz="2000" dirty="0" err="1" smtClean="0"/>
              <a:t>HashSet</a:t>
            </a:r>
            <a:r>
              <a:rPr lang="en-GB" sz="2000" dirty="0" smtClean="0"/>
              <a:t>.</a:t>
            </a:r>
          </a:p>
          <a:p>
            <a:pPr>
              <a:spcBef>
                <a:spcPts val="0"/>
              </a:spcBef>
            </a:pPr>
            <a:r>
              <a:rPr lang="en-GB" sz="2000" dirty="0" smtClean="0"/>
              <a:t>Java </a:t>
            </a:r>
            <a:r>
              <a:rPr lang="en-GB" sz="2000" dirty="0" err="1" smtClean="0"/>
              <a:t>TreeSet</a:t>
            </a:r>
            <a:r>
              <a:rPr lang="en-GB" sz="2000" dirty="0" smtClean="0"/>
              <a:t> class access and retrieval times are quite fast.</a:t>
            </a:r>
          </a:p>
          <a:p>
            <a:pPr>
              <a:spcBef>
                <a:spcPts val="0"/>
              </a:spcBef>
            </a:pPr>
            <a:r>
              <a:rPr lang="en-GB" sz="2000" dirty="0" smtClean="0"/>
              <a:t>Java </a:t>
            </a:r>
            <a:r>
              <a:rPr lang="en-GB" sz="2000" dirty="0" err="1" smtClean="0"/>
              <a:t>TreeSet</a:t>
            </a:r>
            <a:r>
              <a:rPr lang="en-GB" sz="2000" dirty="0" smtClean="0"/>
              <a:t> class doesn't allow null elements.</a:t>
            </a:r>
          </a:p>
          <a:p>
            <a:pPr>
              <a:spcBef>
                <a:spcPts val="0"/>
              </a:spcBef>
            </a:pPr>
            <a:r>
              <a:rPr lang="en-GB" sz="2000" dirty="0" smtClean="0"/>
              <a:t>Java </a:t>
            </a:r>
            <a:r>
              <a:rPr lang="en-GB" sz="2000" dirty="0" err="1" smtClean="0"/>
              <a:t>TreeSet</a:t>
            </a:r>
            <a:r>
              <a:rPr lang="en-GB" sz="2000" dirty="0" smtClean="0"/>
              <a:t> class is non-synchronized.</a:t>
            </a:r>
          </a:p>
          <a:p>
            <a:pPr>
              <a:spcBef>
                <a:spcPts val="0"/>
              </a:spcBef>
            </a:pPr>
            <a:r>
              <a:rPr lang="en-GB" sz="2000" dirty="0" smtClean="0"/>
              <a:t>Java </a:t>
            </a:r>
            <a:r>
              <a:rPr lang="en-GB" sz="2000" dirty="0" err="1" smtClean="0"/>
              <a:t>TreeSet</a:t>
            </a:r>
            <a:r>
              <a:rPr lang="en-GB" sz="2000" dirty="0" smtClean="0"/>
              <a:t> class maintains ascending order.</a:t>
            </a:r>
          </a:p>
          <a:p>
            <a:pPr>
              <a:spcBef>
                <a:spcPts val="0"/>
              </a:spcBef>
            </a:pPr>
            <a:r>
              <a:rPr lang="en-GB" sz="2000" dirty="0" smtClean="0"/>
              <a:t>The </a:t>
            </a:r>
            <a:r>
              <a:rPr lang="en-GB" sz="2000" dirty="0" err="1" smtClean="0"/>
              <a:t>TreeSet</a:t>
            </a:r>
            <a:r>
              <a:rPr lang="en-GB" sz="2000" dirty="0" smtClean="0"/>
              <a:t> can only allow those generic types that are comparable. For example The Comparable interface is being implemented by the </a:t>
            </a:r>
            <a:r>
              <a:rPr lang="en-GB" sz="2000" dirty="0" err="1" smtClean="0"/>
              <a:t>StringBuffer</a:t>
            </a:r>
            <a:r>
              <a:rPr lang="en-GB" sz="2000" dirty="0" smtClean="0"/>
              <a:t> class.</a:t>
            </a:r>
          </a:p>
          <a:p>
            <a:pPr>
              <a:spcBef>
                <a:spcPts val="0"/>
              </a:spcBef>
            </a:pPr>
            <a:r>
              <a:rPr lang="en-GB" sz="2000" dirty="0" smtClean="0"/>
              <a:t>Internal Working of The </a:t>
            </a:r>
            <a:r>
              <a:rPr lang="en-GB" sz="2000" dirty="0" err="1" smtClean="0"/>
              <a:t>TreeSet</a:t>
            </a:r>
            <a:r>
              <a:rPr lang="en-GB" sz="2000" dirty="0" smtClean="0"/>
              <a:t> Class</a:t>
            </a:r>
          </a:p>
          <a:p>
            <a:endParaRPr lang="en-US" dirty="0"/>
          </a:p>
        </p:txBody>
      </p:sp>
      <p:pic>
        <p:nvPicPr>
          <p:cNvPr id="5" name="Picture 4" descr="TreeSet class hierarchy"/>
          <p:cNvPicPr/>
          <p:nvPr/>
        </p:nvPicPr>
        <p:blipFill>
          <a:blip r:embed="rId2"/>
          <a:srcRect/>
          <a:stretch>
            <a:fillRect/>
          </a:stretch>
        </p:blipFill>
        <p:spPr bwMode="auto">
          <a:xfrm>
            <a:off x="10025090" y="1928802"/>
            <a:ext cx="1530985" cy="42208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sp>
        <p:nvSpPr>
          <p:cNvPr id="3" name="Content Placeholder 2"/>
          <p:cNvSpPr>
            <a:spLocks noGrp="1"/>
          </p:cNvSpPr>
          <p:nvPr>
            <p:ph sz="quarter" idx="1"/>
          </p:nvPr>
        </p:nvSpPr>
        <p:spPr>
          <a:xfrm>
            <a:off x="838200" y="1571612"/>
            <a:ext cx="10515600" cy="4605351"/>
          </a:xfrm>
        </p:spPr>
        <p:txBody>
          <a:bodyPr>
            <a:normAutofit lnSpcReduction="1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TreeSet1{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//Creating and adding elements  </a:t>
            </a:r>
          </a:p>
          <a:p>
            <a:pPr>
              <a:spcBef>
                <a:spcPts val="0"/>
              </a:spcBef>
              <a:buNone/>
            </a:pPr>
            <a:r>
              <a:rPr lang="en-US" sz="2000" dirty="0" smtClean="0"/>
              <a:t>  </a:t>
            </a:r>
            <a:r>
              <a:rPr lang="en-US" sz="2000" dirty="0" err="1" smtClean="0"/>
              <a:t>TreeSet</a:t>
            </a:r>
            <a:r>
              <a:rPr lang="en-US" sz="2000" dirty="0" smtClean="0"/>
              <a:t>&lt;String&gt; al=</a:t>
            </a:r>
            <a:r>
              <a:rPr lang="en-US" sz="2000" b="1" dirty="0" smtClean="0"/>
              <a:t>new</a:t>
            </a:r>
            <a:r>
              <a:rPr lang="en-US" sz="2000" dirty="0" smtClean="0"/>
              <a:t> </a:t>
            </a:r>
            <a:r>
              <a:rPr lang="en-US" sz="2000" dirty="0" err="1" smtClean="0"/>
              <a:t>TreeSet</a:t>
            </a:r>
            <a:r>
              <a:rPr lang="en-US" sz="2000" dirty="0" smtClean="0"/>
              <a:t>&lt;String&gt;();  </a:t>
            </a:r>
          </a:p>
          <a:p>
            <a:pPr>
              <a:spcBef>
                <a:spcPts val="0"/>
              </a:spcBef>
              <a:buNone/>
            </a:pPr>
            <a:r>
              <a:rPr lang="en-US" sz="2000" dirty="0" smtClean="0"/>
              <a:t>  </a:t>
            </a:r>
            <a:r>
              <a:rPr lang="en-US" sz="2000" dirty="0" err="1" smtClean="0"/>
              <a:t>al.add</a:t>
            </a:r>
            <a:r>
              <a:rPr lang="en-US" sz="2000" dirty="0" smtClean="0"/>
              <a:t>("Ravi");  </a:t>
            </a:r>
          </a:p>
          <a:p>
            <a:pPr>
              <a:spcBef>
                <a:spcPts val="0"/>
              </a:spcBef>
              <a:buNone/>
            </a:pPr>
            <a:r>
              <a:rPr lang="en-US" sz="2000" dirty="0" smtClean="0"/>
              <a:t>  </a:t>
            </a:r>
            <a:r>
              <a:rPr lang="en-US" sz="2000" dirty="0" err="1" smtClean="0"/>
              <a:t>al.add</a:t>
            </a:r>
            <a:r>
              <a:rPr lang="en-US" sz="2000" dirty="0" smtClean="0"/>
              <a:t>("Vijay");  </a:t>
            </a:r>
          </a:p>
          <a:p>
            <a:pPr>
              <a:spcBef>
                <a:spcPts val="0"/>
              </a:spcBef>
              <a:buNone/>
            </a:pPr>
            <a:r>
              <a:rPr lang="en-US" sz="2000" dirty="0" smtClean="0"/>
              <a:t>  </a:t>
            </a:r>
            <a:r>
              <a:rPr lang="en-US" sz="2000" dirty="0" err="1" smtClean="0"/>
              <a:t>al.add</a:t>
            </a:r>
            <a:r>
              <a:rPr lang="en-US" sz="2000" dirty="0" smtClean="0"/>
              <a:t>("Ravi");  </a:t>
            </a:r>
          </a:p>
          <a:p>
            <a:pPr>
              <a:spcBef>
                <a:spcPts val="0"/>
              </a:spcBef>
              <a:buNone/>
            </a:pPr>
            <a:r>
              <a:rPr lang="en-US" sz="2000" dirty="0" smtClean="0"/>
              <a:t>  </a:t>
            </a:r>
            <a:r>
              <a:rPr lang="en-US" sz="2000" dirty="0" err="1" smtClean="0"/>
              <a:t>al.add</a:t>
            </a:r>
            <a:r>
              <a:rPr lang="en-US" sz="2000" dirty="0" smtClean="0"/>
              <a:t>("Ajay");  </a:t>
            </a:r>
          </a:p>
          <a:p>
            <a:pPr>
              <a:spcBef>
                <a:spcPts val="0"/>
              </a:spcBef>
              <a:buNone/>
            </a:pPr>
            <a:r>
              <a:rPr lang="en-US" sz="2000" dirty="0" smtClean="0"/>
              <a:t>  //Traversing elements  </a:t>
            </a:r>
          </a:p>
          <a:p>
            <a:pPr>
              <a:spcBef>
                <a:spcPts val="0"/>
              </a:spcBef>
              <a:buNone/>
            </a:pPr>
            <a:r>
              <a:rPr lang="en-US" sz="2000" dirty="0" smtClean="0"/>
              <a:t>  </a:t>
            </a:r>
            <a:r>
              <a:rPr lang="en-US" sz="2000" dirty="0" err="1" smtClean="0"/>
              <a:t>Iterator</a:t>
            </a:r>
            <a:r>
              <a:rPr lang="en-US" sz="2000" dirty="0" smtClean="0"/>
              <a:t>&lt;String&gt; </a:t>
            </a:r>
            <a:r>
              <a:rPr lang="en-US" sz="2000" dirty="0" err="1" smtClean="0"/>
              <a:t>itr</a:t>
            </a:r>
            <a:r>
              <a:rPr lang="en-US" sz="2000" dirty="0" smtClean="0"/>
              <a:t>=</a:t>
            </a:r>
            <a:r>
              <a:rPr lang="en-US" sz="2000" dirty="0" err="1" smtClean="0"/>
              <a:t>al.iterator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itr.next</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
        <p:nvSpPr>
          <p:cNvPr id="3" name="Content Placeholder 2"/>
          <p:cNvSpPr>
            <a:spLocks noGrp="1"/>
          </p:cNvSpPr>
          <p:nvPr>
            <p:ph sz="quarter" idx="1"/>
          </p:nvPr>
        </p:nvSpPr>
        <p:spPr/>
        <p:txBody>
          <a:bodyPr>
            <a:normAutofit fontScale="925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TreeSet4{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TreeSet</a:t>
            </a:r>
            <a:r>
              <a:rPr lang="en-US" sz="2000" dirty="0" smtClean="0"/>
              <a:t>&lt;String&gt; set=</a:t>
            </a:r>
            <a:r>
              <a:rPr lang="en-US" sz="2000" b="1" dirty="0" smtClean="0"/>
              <a:t>new</a:t>
            </a:r>
            <a:r>
              <a:rPr lang="en-US" sz="2000" dirty="0" smtClean="0"/>
              <a:t> </a:t>
            </a:r>
            <a:r>
              <a:rPr lang="en-US" sz="2000" dirty="0" err="1" smtClean="0"/>
              <a:t>TreeSet</a:t>
            </a:r>
            <a:r>
              <a:rPr lang="en-US" sz="2000" dirty="0" smtClean="0"/>
              <a:t>&lt;String&gt;();  </a:t>
            </a:r>
          </a:p>
          <a:p>
            <a:pPr>
              <a:spcBef>
                <a:spcPts val="0"/>
              </a:spcBef>
              <a:buNone/>
            </a:pPr>
            <a:r>
              <a:rPr lang="en-US" sz="2000" dirty="0" smtClean="0"/>
              <a:t>         </a:t>
            </a:r>
            <a:r>
              <a:rPr lang="en-US" sz="2000" dirty="0" err="1" smtClean="0"/>
              <a:t>set.add</a:t>
            </a:r>
            <a:r>
              <a:rPr lang="en-US" sz="2000" dirty="0" smtClean="0"/>
              <a:t>("A");  </a:t>
            </a:r>
          </a:p>
          <a:p>
            <a:pPr>
              <a:spcBef>
                <a:spcPts val="0"/>
              </a:spcBef>
              <a:buNone/>
            </a:pPr>
            <a:r>
              <a:rPr lang="en-US" sz="2000" dirty="0" smtClean="0"/>
              <a:t>         </a:t>
            </a:r>
            <a:r>
              <a:rPr lang="en-US" sz="2000" dirty="0" err="1" smtClean="0"/>
              <a:t>set.add</a:t>
            </a:r>
            <a:r>
              <a:rPr lang="en-US" sz="2000" dirty="0" smtClean="0"/>
              <a:t>("B");  </a:t>
            </a:r>
          </a:p>
          <a:p>
            <a:pPr>
              <a:spcBef>
                <a:spcPts val="0"/>
              </a:spcBef>
              <a:buNone/>
            </a:pPr>
            <a:r>
              <a:rPr lang="en-US" sz="2000" dirty="0" smtClean="0"/>
              <a:t>         </a:t>
            </a:r>
            <a:r>
              <a:rPr lang="en-US" sz="2000" dirty="0" err="1" smtClean="0"/>
              <a:t>set.add</a:t>
            </a:r>
            <a:r>
              <a:rPr lang="en-US" sz="2000" dirty="0" smtClean="0"/>
              <a:t>("C");  </a:t>
            </a:r>
          </a:p>
          <a:p>
            <a:pPr>
              <a:spcBef>
                <a:spcPts val="0"/>
              </a:spcBef>
              <a:buNone/>
            </a:pPr>
            <a:r>
              <a:rPr lang="en-US" sz="2000" dirty="0" smtClean="0"/>
              <a:t>         </a:t>
            </a:r>
            <a:r>
              <a:rPr lang="en-US" sz="2000" dirty="0" err="1" smtClean="0"/>
              <a:t>set.add</a:t>
            </a:r>
            <a:r>
              <a:rPr lang="en-US" sz="2000" dirty="0" smtClean="0"/>
              <a:t>("D");  </a:t>
            </a:r>
          </a:p>
          <a:p>
            <a:pPr>
              <a:spcBef>
                <a:spcPts val="0"/>
              </a:spcBef>
              <a:buNone/>
            </a:pPr>
            <a:r>
              <a:rPr lang="en-US" sz="2000" dirty="0" smtClean="0"/>
              <a:t>         </a:t>
            </a:r>
            <a:r>
              <a:rPr lang="en-US" sz="2000" dirty="0" err="1" smtClean="0"/>
              <a:t>set.add</a:t>
            </a:r>
            <a:r>
              <a:rPr lang="en-US" sz="2000" dirty="0" smtClean="0"/>
              <a:t>("E");  </a:t>
            </a:r>
          </a:p>
          <a:p>
            <a:pPr>
              <a:spcBef>
                <a:spcPts val="0"/>
              </a:spcBef>
              <a:buNone/>
            </a:pPr>
            <a:r>
              <a:rPr lang="en-US" sz="2000" dirty="0" smtClean="0"/>
              <a:t>         </a:t>
            </a:r>
            <a:r>
              <a:rPr lang="en-US" sz="2000" dirty="0" err="1" smtClean="0"/>
              <a:t>System.out.println</a:t>
            </a:r>
            <a:r>
              <a:rPr lang="en-US" sz="2000" dirty="0" smtClean="0"/>
              <a:t>("Initial Set: "+set);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("Reverse Set: "+</a:t>
            </a:r>
            <a:r>
              <a:rPr lang="en-US" sz="2000" dirty="0" err="1" smtClean="0"/>
              <a:t>set.descendingSet</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("Head Set: "+</a:t>
            </a:r>
            <a:r>
              <a:rPr lang="en-US" sz="2000" dirty="0" err="1" smtClean="0"/>
              <a:t>set.headSet</a:t>
            </a:r>
            <a:r>
              <a:rPr lang="en-US" sz="2000" dirty="0" smtClean="0"/>
              <a:t>("C", </a:t>
            </a:r>
            <a:r>
              <a:rPr lang="en-US" sz="2000" b="1" dirty="0" smtClean="0"/>
              <a:t>true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SubSet</a:t>
            </a:r>
            <a:r>
              <a:rPr lang="en-US" sz="2000" dirty="0" smtClean="0"/>
              <a:t>: "+</a:t>
            </a:r>
            <a:r>
              <a:rPr lang="en-US" sz="2000" dirty="0" err="1" smtClean="0"/>
              <a:t>set.subSet</a:t>
            </a:r>
            <a:r>
              <a:rPr lang="en-US" sz="2000" dirty="0" smtClean="0"/>
              <a:t>("A", </a:t>
            </a:r>
            <a:r>
              <a:rPr lang="en-US" sz="2000" b="1" dirty="0" smtClean="0"/>
              <a:t>false</a:t>
            </a:r>
            <a:r>
              <a:rPr lang="en-US" sz="2000" dirty="0" smtClean="0"/>
              <a:t>, "E", </a:t>
            </a:r>
            <a:r>
              <a:rPr lang="en-US" sz="2000" b="1" dirty="0" smtClean="0"/>
              <a:t>true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TailSet</a:t>
            </a:r>
            <a:r>
              <a:rPr lang="en-US" sz="2000" dirty="0" smtClean="0"/>
              <a:t>: "+</a:t>
            </a:r>
            <a:r>
              <a:rPr lang="en-US" sz="2000" dirty="0" err="1" smtClean="0"/>
              <a:t>set.tailSet</a:t>
            </a:r>
            <a:r>
              <a:rPr lang="en-US" sz="2000" dirty="0" smtClean="0"/>
              <a:t>("C", </a:t>
            </a:r>
            <a:r>
              <a:rPr lang="en-US" sz="2000" b="1" dirty="0" smtClean="0"/>
              <a:t>false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sp>
        <p:nvSpPr>
          <p:cNvPr id="3" name="Content Placeholder 2"/>
          <p:cNvSpPr>
            <a:spLocks noGrp="1"/>
          </p:cNvSpPr>
          <p:nvPr>
            <p:ph sz="quarter" idx="1"/>
          </p:nvPr>
        </p:nvSpPr>
        <p:spPr/>
        <p:txBody>
          <a:bodyPr>
            <a:normAutofit fontScale="25000" lnSpcReduction="20000"/>
          </a:bodyPr>
          <a:lstStyle/>
          <a:p>
            <a:pPr>
              <a:spcBef>
                <a:spcPts val="0"/>
              </a:spcBef>
              <a:buNone/>
            </a:pPr>
            <a:r>
              <a:rPr lang="en-GB" sz="2000" dirty="0" smtClean="0"/>
              <a:t>// important import statement  </a:t>
            </a:r>
          </a:p>
          <a:p>
            <a:pPr>
              <a:spcBef>
                <a:spcPts val="0"/>
              </a:spcBef>
              <a:buNone/>
            </a:pPr>
            <a:r>
              <a:rPr lang="en-GB" sz="2000" b="1" dirty="0" smtClean="0"/>
              <a:t>import</a:t>
            </a:r>
            <a:r>
              <a:rPr lang="en-GB" sz="2000" dirty="0" smtClean="0"/>
              <a:t> </a:t>
            </a:r>
            <a:r>
              <a:rPr lang="en-GB" sz="2000" dirty="0" err="1" smtClean="0"/>
              <a:t>java.util</a:t>
            </a:r>
            <a:r>
              <a:rPr lang="en-GB" sz="2000" dirty="0" smtClean="0"/>
              <a:t>.*;  </a:t>
            </a:r>
          </a:p>
          <a:p>
            <a:pPr>
              <a:spcBef>
                <a:spcPts val="0"/>
              </a:spcBef>
              <a:buNone/>
            </a:pPr>
            <a:r>
              <a:rPr lang="en-GB" sz="2000" dirty="0" smtClean="0"/>
              <a:t>  </a:t>
            </a:r>
          </a:p>
          <a:p>
            <a:pPr>
              <a:spcBef>
                <a:spcPts val="0"/>
              </a:spcBef>
              <a:buNone/>
            </a:pPr>
            <a:r>
              <a:rPr lang="en-GB" sz="2000" b="1" dirty="0" smtClean="0"/>
              <a:t>class</a:t>
            </a:r>
            <a:r>
              <a:rPr lang="en-GB" sz="2000" dirty="0" smtClean="0"/>
              <a:t> Employee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b="1" dirty="0" err="1" smtClean="0"/>
              <a:t>int</a:t>
            </a:r>
            <a:r>
              <a:rPr lang="en-GB" sz="2000" dirty="0" smtClean="0"/>
              <a:t> </a:t>
            </a:r>
            <a:r>
              <a:rPr lang="en-GB" sz="2000" dirty="0" err="1" smtClean="0"/>
              <a:t>empId</a:t>
            </a:r>
            <a:r>
              <a:rPr lang="en-GB" sz="2000" dirty="0" smtClean="0"/>
              <a:t>;  </a:t>
            </a:r>
          </a:p>
          <a:p>
            <a:pPr>
              <a:spcBef>
                <a:spcPts val="0"/>
              </a:spcBef>
              <a:buNone/>
            </a:pPr>
            <a:r>
              <a:rPr lang="en-GB" sz="2000" dirty="0" smtClean="0"/>
              <a:t>String name;  </a:t>
            </a:r>
          </a:p>
          <a:p>
            <a:pPr>
              <a:spcBef>
                <a:spcPts val="0"/>
              </a:spcBef>
              <a:buNone/>
            </a:pPr>
            <a:r>
              <a:rPr lang="en-GB" sz="2000" dirty="0" smtClean="0"/>
              <a:t>  </a:t>
            </a:r>
          </a:p>
          <a:p>
            <a:pPr>
              <a:spcBef>
                <a:spcPts val="0"/>
              </a:spcBef>
              <a:buNone/>
            </a:pPr>
            <a:r>
              <a:rPr lang="en-GB" sz="2000" dirty="0" smtClean="0"/>
              <a:t>// getting the name of the employee  </a:t>
            </a:r>
          </a:p>
          <a:p>
            <a:pPr>
              <a:spcBef>
                <a:spcPts val="0"/>
              </a:spcBef>
              <a:buNone/>
            </a:pPr>
            <a:r>
              <a:rPr lang="en-GB" sz="2000" dirty="0" smtClean="0"/>
              <a:t>String </a:t>
            </a:r>
            <a:r>
              <a:rPr lang="en-GB" sz="2000" dirty="0" err="1" smtClean="0"/>
              <a:t>getName</a:t>
            </a: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b="1" dirty="0" smtClean="0"/>
              <a:t>return</a:t>
            </a:r>
            <a:r>
              <a:rPr lang="en-GB" sz="2000" dirty="0" smtClean="0"/>
              <a:t> </a:t>
            </a:r>
            <a:r>
              <a:rPr lang="en-GB" sz="2000" b="1" dirty="0" smtClean="0"/>
              <a:t>this</a:t>
            </a:r>
            <a:r>
              <a:rPr lang="en-GB" sz="2000" dirty="0" smtClean="0"/>
              <a:t>.name;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setting the name of the employee  </a:t>
            </a:r>
          </a:p>
          <a:p>
            <a:pPr>
              <a:spcBef>
                <a:spcPts val="0"/>
              </a:spcBef>
              <a:buNone/>
            </a:pPr>
            <a:r>
              <a:rPr lang="en-GB" sz="2000" b="1" dirty="0" smtClean="0"/>
              <a:t>void</a:t>
            </a:r>
            <a:r>
              <a:rPr lang="en-GB" sz="2000" dirty="0" smtClean="0"/>
              <a:t> </a:t>
            </a:r>
            <a:r>
              <a:rPr lang="en-GB" sz="2000" dirty="0" err="1" smtClean="0"/>
              <a:t>setName</a:t>
            </a:r>
            <a:r>
              <a:rPr lang="en-GB" sz="2000" dirty="0" smtClean="0"/>
              <a:t>(String name)  </a:t>
            </a:r>
          </a:p>
          <a:p>
            <a:pPr>
              <a:spcBef>
                <a:spcPts val="0"/>
              </a:spcBef>
              <a:buNone/>
            </a:pPr>
            <a:r>
              <a:rPr lang="en-GB" sz="2000" dirty="0" smtClean="0"/>
              <a:t>{  </a:t>
            </a:r>
          </a:p>
          <a:p>
            <a:pPr>
              <a:spcBef>
                <a:spcPts val="0"/>
              </a:spcBef>
              <a:buNone/>
            </a:pPr>
            <a:r>
              <a:rPr lang="en-GB" sz="2000" b="1" dirty="0" smtClean="0"/>
              <a:t>this</a:t>
            </a:r>
            <a:r>
              <a:rPr lang="en-GB" sz="2000" dirty="0" smtClean="0"/>
              <a:t>.name = name;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setting the employee id   </a:t>
            </a:r>
          </a:p>
          <a:p>
            <a:pPr>
              <a:spcBef>
                <a:spcPts val="0"/>
              </a:spcBef>
              <a:buNone/>
            </a:pPr>
            <a:r>
              <a:rPr lang="en-GB" sz="2000" dirty="0" smtClean="0"/>
              <a:t>// of the employee  </a:t>
            </a:r>
          </a:p>
          <a:p>
            <a:pPr>
              <a:spcBef>
                <a:spcPts val="0"/>
              </a:spcBef>
              <a:buNone/>
            </a:pPr>
            <a:r>
              <a:rPr lang="en-GB" sz="2000" b="1" dirty="0" smtClean="0"/>
              <a:t>void</a:t>
            </a:r>
            <a:r>
              <a:rPr lang="en-GB" sz="2000" dirty="0" smtClean="0"/>
              <a:t> </a:t>
            </a:r>
            <a:r>
              <a:rPr lang="en-GB" sz="2000" dirty="0" err="1" smtClean="0"/>
              <a:t>setId</a:t>
            </a:r>
            <a:r>
              <a:rPr lang="en-GB" sz="2000" dirty="0" smtClean="0"/>
              <a:t>(</a:t>
            </a:r>
            <a:r>
              <a:rPr lang="en-GB" sz="2000" b="1" dirty="0" err="1" smtClean="0"/>
              <a:t>int</a:t>
            </a:r>
            <a:r>
              <a:rPr lang="en-GB" sz="2000" dirty="0" smtClean="0"/>
              <a:t> a)  </a:t>
            </a:r>
          </a:p>
          <a:p>
            <a:pPr>
              <a:spcBef>
                <a:spcPts val="0"/>
              </a:spcBef>
              <a:buNone/>
            </a:pPr>
            <a:r>
              <a:rPr lang="en-GB" sz="2000" dirty="0" smtClean="0"/>
              <a:t>{  </a:t>
            </a:r>
          </a:p>
          <a:p>
            <a:pPr>
              <a:spcBef>
                <a:spcPts val="0"/>
              </a:spcBef>
              <a:buNone/>
            </a:pPr>
            <a:r>
              <a:rPr lang="en-GB" sz="2000" b="1" dirty="0" err="1" smtClean="0"/>
              <a:t>this</a:t>
            </a:r>
            <a:r>
              <a:rPr lang="en-GB" sz="2000" dirty="0" err="1" smtClean="0"/>
              <a:t>.empId</a:t>
            </a:r>
            <a:r>
              <a:rPr lang="en-GB" sz="2000" dirty="0" smtClean="0"/>
              <a:t> = a;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retrieving the employee id of  </a:t>
            </a:r>
          </a:p>
          <a:p>
            <a:pPr>
              <a:spcBef>
                <a:spcPts val="0"/>
              </a:spcBef>
              <a:buNone/>
            </a:pPr>
            <a:r>
              <a:rPr lang="en-GB" sz="2000" dirty="0" smtClean="0"/>
              <a:t>// the employee  </a:t>
            </a:r>
          </a:p>
          <a:p>
            <a:pPr>
              <a:spcBef>
                <a:spcPts val="0"/>
              </a:spcBef>
              <a:buNone/>
            </a:pPr>
            <a:r>
              <a:rPr lang="en-GB" sz="2000" b="1" dirty="0" err="1" smtClean="0"/>
              <a:t>int</a:t>
            </a:r>
            <a:r>
              <a:rPr lang="en-GB" sz="2000" dirty="0" smtClean="0"/>
              <a:t> </a:t>
            </a:r>
            <a:r>
              <a:rPr lang="en-GB" sz="2000" dirty="0" err="1" smtClean="0"/>
              <a:t>getId</a:t>
            </a:r>
            <a:r>
              <a:rPr lang="en-GB" sz="2000" dirty="0" smtClean="0"/>
              <a:t>()  </a:t>
            </a:r>
          </a:p>
          <a:p>
            <a:pPr>
              <a:spcBef>
                <a:spcPts val="0"/>
              </a:spcBef>
              <a:buNone/>
            </a:pPr>
            <a:r>
              <a:rPr lang="en-GB" sz="2000" dirty="0" smtClean="0"/>
              <a:t>{  </a:t>
            </a:r>
          </a:p>
          <a:p>
            <a:pPr>
              <a:spcBef>
                <a:spcPts val="0"/>
              </a:spcBef>
              <a:buNone/>
            </a:pPr>
            <a:r>
              <a:rPr lang="en-GB" sz="2000" b="1" dirty="0" smtClean="0"/>
              <a:t>return</a:t>
            </a:r>
            <a:r>
              <a:rPr lang="en-GB" sz="2000" dirty="0" smtClean="0"/>
              <a:t> </a:t>
            </a:r>
            <a:r>
              <a:rPr lang="en-GB" sz="2000" b="1" dirty="0" err="1" smtClean="0"/>
              <a:t>this</a:t>
            </a:r>
            <a:r>
              <a:rPr lang="en-GB" sz="2000" dirty="0" err="1" smtClean="0"/>
              <a:t>.empId</a:t>
            </a: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ClassCastExceptionTreeSet</a:t>
            </a: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main method  </a:t>
            </a:r>
          </a:p>
          <a:p>
            <a:pPr>
              <a:spcBef>
                <a:spcPts val="0"/>
              </a:spcBef>
              <a:buNone/>
            </a:pPr>
            <a:r>
              <a:rPr lang="en-GB" sz="2000" b="1" dirty="0" smtClean="0"/>
              <a:t>public</a:t>
            </a:r>
            <a:r>
              <a:rPr lang="en-GB" sz="2000" dirty="0" smtClean="0"/>
              <a:t> </a:t>
            </a:r>
            <a:r>
              <a:rPr lang="en-GB" sz="2000" b="1" dirty="0" smtClean="0"/>
              <a:t>static</a:t>
            </a:r>
            <a:r>
              <a:rPr lang="en-GB" sz="2000" dirty="0" smtClean="0"/>
              <a:t> </a:t>
            </a:r>
            <a:r>
              <a:rPr lang="en-GB" sz="2000" b="1" dirty="0" smtClean="0"/>
              <a:t>void</a:t>
            </a:r>
            <a:r>
              <a:rPr lang="en-GB" sz="2000" dirty="0" smtClean="0"/>
              <a:t> main(String[] </a:t>
            </a:r>
            <a:r>
              <a:rPr lang="en-GB" sz="2000" dirty="0" err="1" smtClean="0"/>
              <a:t>argvs</a:t>
            </a:r>
            <a:r>
              <a:rPr lang="en-GB" sz="2000" dirty="0" smtClean="0"/>
              <a:t>)  </a:t>
            </a:r>
          </a:p>
          <a:p>
            <a:pPr>
              <a:spcBef>
                <a:spcPts val="0"/>
              </a:spcBef>
              <a:buNone/>
            </a:pPr>
            <a:r>
              <a:rPr lang="en-GB" sz="2000" dirty="0" smtClean="0"/>
              <a:t>{  </a:t>
            </a:r>
          </a:p>
          <a:p>
            <a:pPr>
              <a:spcBef>
                <a:spcPts val="0"/>
              </a:spcBef>
              <a:buNone/>
            </a:pPr>
            <a:r>
              <a:rPr lang="en-GB" sz="2000" dirty="0" smtClean="0"/>
              <a:t>// creating objects of the class Employee  </a:t>
            </a:r>
          </a:p>
          <a:p>
            <a:pPr>
              <a:spcBef>
                <a:spcPts val="0"/>
              </a:spcBef>
              <a:buNone/>
            </a:pPr>
            <a:r>
              <a:rPr lang="en-GB" sz="2000" dirty="0" smtClean="0"/>
              <a:t>Employee obj1 = </a:t>
            </a:r>
            <a:r>
              <a:rPr lang="en-GB" sz="2000" b="1" dirty="0" smtClean="0"/>
              <a:t>new</a:t>
            </a:r>
            <a:r>
              <a:rPr lang="en-GB" sz="2000" dirty="0" smtClean="0"/>
              <a:t> Employee();  </a:t>
            </a:r>
          </a:p>
          <a:p>
            <a:pPr>
              <a:spcBef>
                <a:spcPts val="0"/>
              </a:spcBef>
              <a:buNone/>
            </a:pPr>
            <a:r>
              <a:rPr lang="en-GB" sz="2000" dirty="0" smtClean="0"/>
              <a:t>  </a:t>
            </a:r>
          </a:p>
          <a:p>
            <a:pPr>
              <a:spcBef>
                <a:spcPts val="0"/>
              </a:spcBef>
              <a:buNone/>
            </a:pPr>
            <a:r>
              <a:rPr lang="en-GB" sz="2000" dirty="0" smtClean="0"/>
              <a:t>Employee obj2 = </a:t>
            </a:r>
            <a:r>
              <a:rPr lang="en-GB" sz="2000" b="1" dirty="0" smtClean="0"/>
              <a:t>new</a:t>
            </a:r>
            <a:r>
              <a:rPr lang="en-GB" sz="2000" dirty="0" smtClean="0"/>
              <a:t> Employee();  </a:t>
            </a:r>
          </a:p>
          <a:p>
            <a:pPr>
              <a:spcBef>
                <a:spcPts val="0"/>
              </a:spcBef>
              <a:buNone/>
            </a:pPr>
            <a:r>
              <a:rPr lang="en-GB" sz="2000" dirty="0" smtClean="0"/>
              <a:t>  </a:t>
            </a:r>
          </a:p>
          <a:p>
            <a:pPr>
              <a:spcBef>
                <a:spcPts val="0"/>
              </a:spcBef>
              <a:buNone/>
            </a:pPr>
            <a:r>
              <a:rPr lang="en-GB" sz="2000" dirty="0" err="1" smtClean="0"/>
              <a:t>TreeSet</a:t>
            </a:r>
            <a:r>
              <a:rPr lang="en-GB" sz="2000" dirty="0" smtClean="0"/>
              <a:t>&lt;Employee&gt; </a:t>
            </a:r>
            <a:r>
              <a:rPr lang="en-GB" sz="2000" dirty="0" err="1" smtClean="0"/>
              <a:t>ts</a:t>
            </a:r>
            <a:r>
              <a:rPr lang="en-GB" sz="2000" dirty="0" smtClean="0"/>
              <a:t> =  </a:t>
            </a:r>
            <a:r>
              <a:rPr lang="en-GB" sz="2000" b="1" dirty="0" smtClean="0"/>
              <a:t>new</a:t>
            </a:r>
            <a:r>
              <a:rPr lang="en-GB" sz="2000" dirty="0" smtClean="0"/>
              <a:t> </a:t>
            </a:r>
            <a:r>
              <a:rPr lang="en-GB" sz="2000" dirty="0" err="1" smtClean="0"/>
              <a:t>TreeSet</a:t>
            </a:r>
            <a:r>
              <a:rPr lang="en-GB" sz="2000" dirty="0" smtClean="0"/>
              <a:t>&lt;Employee&gt;();  </a:t>
            </a:r>
          </a:p>
          <a:p>
            <a:pPr>
              <a:spcBef>
                <a:spcPts val="0"/>
              </a:spcBef>
              <a:buNone/>
            </a:pPr>
            <a:r>
              <a:rPr lang="en-GB" sz="2000" dirty="0" smtClean="0"/>
              <a:t>  </a:t>
            </a:r>
          </a:p>
          <a:p>
            <a:pPr>
              <a:spcBef>
                <a:spcPts val="0"/>
              </a:spcBef>
              <a:buNone/>
            </a:pPr>
            <a:r>
              <a:rPr lang="en-GB" sz="2000" dirty="0" smtClean="0"/>
              <a:t>// adding the employee objects to   </a:t>
            </a:r>
          </a:p>
          <a:p>
            <a:pPr>
              <a:spcBef>
                <a:spcPts val="0"/>
              </a:spcBef>
              <a:buNone/>
            </a:pPr>
            <a:r>
              <a:rPr lang="en-GB" sz="2000" dirty="0" smtClean="0"/>
              <a:t>// the </a:t>
            </a:r>
            <a:r>
              <a:rPr lang="en-GB" sz="2000" dirty="0" err="1" smtClean="0"/>
              <a:t>TreeSet</a:t>
            </a:r>
            <a:r>
              <a:rPr lang="en-GB" sz="2000" dirty="0" smtClean="0"/>
              <a:t> class  </a:t>
            </a:r>
          </a:p>
          <a:p>
            <a:pPr>
              <a:spcBef>
                <a:spcPts val="0"/>
              </a:spcBef>
              <a:buNone/>
            </a:pPr>
            <a:r>
              <a:rPr lang="en-GB" sz="2000" dirty="0" err="1" smtClean="0"/>
              <a:t>ts.add</a:t>
            </a:r>
            <a:r>
              <a:rPr lang="en-GB" sz="2000" dirty="0" smtClean="0"/>
              <a:t>(obj1);  </a:t>
            </a:r>
          </a:p>
          <a:p>
            <a:pPr>
              <a:spcBef>
                <a:spcPts val="0"/>
              </a:spcBef>
              <a:buNone/>
            </a:pPr>
            <a:r>
              <a:rPr lang="en-GB" sz="2000" dirty="0" err="1" smtClean="0"/>
              <a:t>ts.add</a:t>
            </a:r>
            <a:r>
              <a:rPr lang="en-GB" sz="2000" dirty="0" smtClean="0"/>
              <a:t>(obj2);  </a:t>
            </a:r>
          </a:p>
          <a:p>
            <a:pPr>
              <a:spcBef>
                <a:spcPts val="0"/>
              </a:spcBef>
              <a:buNone/>
            </a:pPr>
            <a:r>
              <a:rPr lang="en-GB" sz="2000" dirty="0" smtClean="0"/>
              <a:t>  </a:t>
            </a:r>
          </a:p>
          <a:p>
            <a:pPr>
              <a:spcBef>
                <a:spcPts val="0"/>
              </a:spcBef>
              <a:buNone/>
            </a:pPr>
            <a:r>
              <a:rPr lang="en-GB" sz="2000" dirty="0" err="1" smtClean="0"/>
              <a:t>System.out.println</a:t>
            </a:r>
            <a:r>
              <a:rPr lang="en-GB" sz="2000" dirty="0" smtClean="0"/>
              <a:t>("The program has been executed successfully.");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Queue Interface</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sp>
        <p:nvSpPr>
          <p:cNvPr id="3" name="Content Placeholder 2"/>
          <p:cNvSpPr>
            <a:spLocks noGrp="1"/>
          </p:cNvSpPr>
          <p:nvPr>
            <p:ph sz="quarter" idx="1"/>
          </p:nvPr>
        </p:nvSpPr>
        <p:spPr/>
        <p:txBody>
          <a:bodyPr/>
          <a:lstStyle/>
          <a:p>
            <a:r>
              <a:rPr lang="en-GB" dirty="0" smtClean="0"/>
              <a:t>The interface Queue is available in the </a:t>
            </a:r>
            <a:r>
              <a:rPr lang="en-GB" dirty="0" err="1" smtClean="0"/>
              <a:t>java.util</a:t>
            </a:r>
            <a:r>
              <a:rPr lang="en-GB" dirty="0" smtClean="0"/>
              <a:t> package and does extend the Collection interface. It is used to keep the elements that are processed in the First In First Out (FIFO) manner. It is an ordered list of objects, where insertion of elements occurs at the end of the list, and removal of elements occur at the beginning of the list.</a:t>
            </a:r>
          </a:p>
          <a:p>
            <a:r>
              <a:rPr lang="en-GB" dirty="0" err="1" smtClean="0"/>
              <a:t>PriorityQueue</a:t>
            </a:r>
            <a:r>
              <a:rPr lang="en-GB" dirty="0" smtClean="0"/>
              <a:t> is also class that is defined in the collection framework that gives us a way for processing the objects on the basis of priority. It is already described that the insertion and deletion of objects follows FIFO pattern in the Java queue. However, sometimes the elements of the queue are needed to be processed according to the priority, that's where a </a:t>
            </a:r>
            <a:r>
              <a:rPr lang="en-GB" dirty="0" err="1" smtClean="0"/>
              <a:t>PriorityQueue</a:t>
            </a:r>
            <a:r>
              <a:rPr lang="en-GB" dirty="0" smtClean="0"/>
              <a:t> comes into action.</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
        <p:nvSpPr>
          <p:cNvPr id="3" name="Content Placeholder 2"/>
          <p:cNvSpPr>
            <a:spLocks noGrp="1"/>
          </p:cNvSpPr>
          <p:nvPr>
            <p:ph sz="quarter" idx="1"/>
          </p:nvPr>
        </p:nvSpPr>
        <p:spPr/>
        <p:txBody>
          <a:bodyPr>
            <a:normAutofit fontScale="775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TestCollection12{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err="1" smtClean="0"/>
              <a:t>PriorityQueue</a:t>
            </a:r>
            <a:r>
              <a:rPr lang="en-US" sz="2000" dirty="0" smtClean="0"/>
              <a:t>&lt;String&gt; queue=</a:t>
            </a:r>
            <a:r>
              <a:rPr lang="en-US" sz="2000" b="1" dirty="0" smtClean="0"/>
              <a:t>new</a:t>
            </a:r>
            <a:r>
              <a:rPr lang="en-US" sz="2000" dirty="0" smtClean="0"/>
              <a:t> </a:t>
            </a:r>
            <a:r>
              <a:rPr lang="en-US" sz="2000" dirty="0" err="1" smtClean="0"/>
              <a:t>PriorityQueue</a:t>
            </a:r>
            <a:r>
              <a:rPr lang="en-US" sz="2000" dirty="0" smtClean="0"/>
              <a:t>&lt;String&gt;();  </a:t>
            </a:r>
          </a:p>
          <a:p>
            <a:pPr>
              <a:spcBef>
                <a:spcPts val="0"/>
              </a:spcBef>
              <a:buNone/>
            </a:pPr>
            <a:r>
              <a:rPr lang="en-US" sz="2000" dirty="0" err="1" smtClean="0"/>
              <a:t>queue.add</a:t>
            </a:r>
            <a:r>
              <a:rPr lang="en-US" sz="2000" dirty="0" smtClean="0"/>
              <a:t>("</a:t>
            </a:r>
            <a:r>
              <a:rPr lang="en-US" sz="2000" dirty="0" err="1" smtClean="0"/>
              <a:t>Amit</a:t>
            </a:r>
            <a:r>
              <a:rPr lang="en-US" sz="2000" dirty="0" smtClean="0"/>
              <a:t>");  </a:t>
            </a:r>
          </a:p>
          <a:p>
            <a:pPr>
              <a:spcBef>
                <a:spcPts val="0"/>
              </a:spcBef>
              <a:buNone/>
            </a:pPr>
            <a:r>
              <a:rPr lang="en-US" sz="2000" dirty="0" err="1" smtClean="0"/>
              <a:t>queue.add</a:t>
            </a:r>
            <a:r>
              <a:rPr lang="en-US" sz="2000" dirty="0" smtClean="0"/>
              <a:t>("Vijay");  </a:t>
            </a:r>
          </a:p>
          <a:p>
            <a:pPr>
              <a:spcBef>
                <a:spcPts val="0"/>
              </a:spcBef>
              <a:buNone/>
            </a:pPr>
            <a:r>
              <a:rPr lang="en-US" sz="2000" dirty="0" err="1" smtClean="0"/>
              <a:t>queue.add</a:t>
            </a:r>
            <a:r>
              <a:rPr lang="en-US" sz="2000" dirty="0" smtClean="0"/>
              <a:t>("Karan");  </a:t>
            </a:r>
          </a:p>
          <a:p>
            <a:pPr>
              <a:spcBef>
                <a:spcPts val="0"/>
              </a:spcBef>
              <a:buNone/>
            </a:pPr>
            <a:r>
              <a:rPr lang="en-US" sz="2000" dirty="0" err="1" smtClean="0"/>
              <a:t>queue.add</a:t>
            </a:r>
            <a:r>
              <a:rPr lang="en-US" sz="2000" dirty="0" smtClean="0"/>
              <a:t>("Jai");  </a:t>
            </a:r>
          </a:p>
          <a:p>
            <a:pPr>
              <a:spcBef>
                <a:spcPts val="0"/>
              </a:spcBef>
              <a:buNone/>
            </a:pPr>
            <a:r>
              <a:rPr lang="en-US" sz="2000" dirty="0" err="1" smtClean="0"/>
              <a:t>queue.add</a:t>
            </a:r>
            <a:r>
              <a:rPr lang="en-US" sz="2000" dirty="0" smtClean="0"/>
              <a:t>("</a:t>
            </a:r>
            <a:r>
              <a:rPr lang="en-US" sz="2000" dirty="0" err="1" smtClean="0"/>
              <a:t>Rahul</a:t>
            </a:r>
            <a:r>
              <a:rPr lang="en-US" sz="2000" dirty="0" smtClean="0"/>
              <a:t>");  </a:t>
            </a:r>
          </a:p>
          <a:p>
            <a:pPr>
              <a:spcBef>
                <a:spcPts val="0"/>
              </a:spcBef>
              <a:buNone/>
            </a:pPr>
            <a:r>
              <a:rPr lang="en-US" sz="2000" dirty="0" err="1" smtClean="0"/>
              <a:t>System.out.println</a:t>
            </a:r>
            <a:r>
              <a:rPr lang="en-US" sz="2000" dirty="0" smtClean="0"/>
              <a:t>("head:"+</a:t>
            </a:r>
            <a:r>
              <a:rPr lang="en-US" sz="2000" dirty="0" err="1" smtClean="0"/>
              <a:t>queue.element</a:t>
            </a:r>
            <a:r>
              <a:rPr lang="en-US" sz="2000" dirty="0" smtClean="0"/>
              <a:t>());  </a:t>
            </a:r>
          </a:p>
          <a:p>
            <a:pPr>
              <a:spcBef>
                <a:spcPts val="0"/>
              </a:spcBef>
              <a:buNone/>
            </a:pPr>
            <a:r>
              <a:rPr lang="en-US" sz="2000" dirty="0" err="1" smtClean="0"/>
              <a:t>System.out.println</a:t>
            </a:r>
            <a:r>
              <a:rPr lang="en-US" sz="2000" dirty="0" smtClean="0"/>
              <a:t>("head:"+</a:t>
            </a:r>
            <a:r>
              <a:rPr lang="en-US" sz="2000" dirty="0" err="1" smtClean="0"/>
              <a:t>queue.peek</a:t>
            </a:r>
            <a:r>
              <a:rPr lang="en-US" sz="2000" dirty="0" smtClean="0"/>
              <a:t>());  </a:t>
            </a:r>
          </a:p>
          <a:p>
            <a:pPr>
              <a:spcBef>
                <a:spcPts val="0"/>
              </a:spcBef>
              <a:buNone/>
            </a:pPr>
            <a:r>
              <a:rPr lang="en-US" sz="2000" dirty="0" err="1" smtClean="0"/>
              <a:t>System.out.println</a:t>
            </a:r>
            <a:r>
              <a:rPr lang="en-US" sz="2000" dirty="0" smtClean="0"/>
              <a:t>("iterating the queue elements:");  </a:t>
            </a:r>
          </a:p>
          <a:p>
            <a:pPr>
              <a:spcBef>
                <a:spcPts val="0"/>
              </a:spcBef>
              <a:buNone/>
            </a:pPr>
            <a:r>
              <a:rPr lang="en-US" sz="2000" dirty="0" err="1" smtClean="0"/>
              <a:t>Iterator</a:t>
            </a:r>
            <a:r>
              <a:rPr lang="en-US" sz="2000" dirty="0" smtClean="0"/>
              <a:t> </a:t>
            </a:r>
            <a:r>
              <a:rPr lang="en-US" sz="2000" dirty="0" err="1" smtClean="0"/>
              <a:t>itr</a:t>
            </a:r>
            <a:r>
              <a:rPr lang="en-US" sz="2000" dirty="0" smtClean="0"/>
              <a:t>=</a:t>
            </a:r>
            <a:r>
              <a:rPr lang="en-US" sz="2000" dirty="0" err="1" smtClean="0"/>
              <a:t>queue.iterator</a:t>
            </a:r>
            <a:r>
              <a:rPr lang="en-US" sz="2000" dirty="0" smtClean="0"/>
              <a:t>();  </a:t>
            </a:r>
          </a:p>
          <a:p>
            <a:pPr>
              <a:spcBef>
                <a:spcPts val="0"/>
              </a:spcBef>
              <a:buNone/>
            </a:pP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err="1" smtClean="0"/>
              <a:t>System.out.println</a:t>
            </a:r>
            <a:r>
              <a:rPr lang="en-US" sz="2000" dirty="0" smtClean="0"/>
              <a:t>(</a:t>
            </a:r>
            <a:r>
              <a:rPr lang="en-US" sz="2000" dirty="0" err="1" smtClean="0"/>
              <a:t>itr.next</a:t>
            </a:r>
            <a:r>
              <a:rPr lang="en-US" sz="2000" dirty="0" smtClean="0"/>
              <a:t>());  </a:t>
            </a:r>
          </a:p>
          <a:p>
            <a:pPr>
              <a:spcBef>
                <a:spcPts val="0"/>
              </a:spcBef>
              <a:buNone/>
            </a:pPr>
            <a:r>
              <a:rPr lang="en-US" sz="2000" dirty="0" smtClean="0"/>
              <a:t>}  </a:t>
            </a:r>
          </a:p>
          <a:p>
            <a:pPr>
              <a:spcBef>
                <a:spcPts val="0"/>
              </a:spcBef>
              <a:buNone/>
            </a:pPr>
            <a:r>
              <a:rPr lang="en-US" sz="2000" dirty="0" err="1" smtClean="0"/>
              <a:t>queue.remove</a:t>
            </a:r>
            <a:r>
              <a:rPr lang="en-US" sz="2000" dirty="0" smtClean="0"/>
              <a:t>();  </a:t>
            </a:r>
          </a:p>
          <a:p>
            <a:pPr>
              <a:spcBef>
                <a:spcPts val="0"/>
              </a:spcBef>
              <a:buNone/>
            </a:pPr>
            <a:r>
              <a:rPr lang="en-US" sz="2000" dirty="0" err="1" smtClean="0"/>
              <a:t>queue.poll</a:t>
            </a:r>
            <a:r>
              <a:rPr lang="en-US" sz="2000" dirty="0" smtClean="0"/>
              <a:t>();  </a:t>
            </a:r>
          </a:p>
          <a:p>
            <a:pPr>
              <a:spcBef>
                <a:spcPts val="0"/>
              </a:spcBef>
              <a:buNone/>
            </a:pPr>
            <a:r>
              <a:rPr lang="en-US" sz="2000" dirty="0" err="1" smtClean="0"/>
              <a:t>System.out.println</a:t>
            </a:r>
            <a:r>
              <a:rPr lang="en-US" sz="2000" dirty="0" smtClean="0"/>
              <a:t>("after removing two elements:");  </a:t>
            </a:r>
          </a:p>
          <a:p>
            <a:pPr>
              <a:spcBef>
                <a:spcPts val="0"/>
              </a:spcBef>
              <a:buNone/>
            </a:pPr>
            <a:r>
              <a:rPr lang="en-US" sz="2000" dirty="0" err="1" smtClean="0"/>
              <a:t>Iterator</a:t>
            </a:r>
            <a:r>
              <a:rPr lang="en-US" sz="2000" dirty="0" smtClean="0"/>
              <a:t>&lt;String&gt; itr2=</a:t>
            </a:r>
            <a:r>
              <a:rPr lang="en-US" sz="2000" dirty="0" err="1" smtClean="0"/>
              <a:t>queue.iterator</a:t>
            </a:r>
            <a:r>
              <a:rPr lang="en-US" sz="2000" dirty="0" smtClean="0"/>
              <a:t>();  </a:t>
            </a:r>
          </a:p>
          <a:p>
            <a:pPr>
              <a:spcBef>
                <a:spcPts val="0"/>
              </a:spcBef>
              <a:buNone/>
            </a:pPr>
            <a:r>
              <a:rPr lang="en-US" sz="2000" b="1" dirty="0" smtClean="0"/>
              <a:t>while</a:t>
            </a:r>
            <a:r>
              <a:rPr lang="en-US" sz="2000" dirty="0" smtClean="0"/>
              <a:t>(itr2.hasNext()){  </a:t>
            </a:r>
          </a:p>
          <a:p>
            <a:pPr>
              <a:spcBef>
                <a:spcPts val="0"/>
              </a:spcBef>
              <a:buNone/>
            </a:pPr>
            <a:r>
              <a:rPr lang="en-US" sz="2000" dirty="0" err="1" smtClean="0"/>
              <a:t>System.out.println</a:t>
            </a:r>
            <a:r>
              <a:rPr lang="en-US" sz="2000" dirty="0" smtClean="0"/>
              <a:t>(itr2.next());  }  </a:t>
            </a:r>
          </a:p>
          <a:p>
            <a:pPr>
              <a:spcBef>
                <a:spcPts val="0"/>
              </a:spcBef>
              <a:buNone/>
            </a:pPr>
            <a:r>
              <a:rPr lang="en-US" sz="2000" dirty="0" smtClean="0"/>
              <a:t>}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b="1" dirty="0" smtClean="0"/>
              <a:t>Example1</a:t>
            </a: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sp>
        <p:nvSpPr>
          <p:cNvPr id="3" name="Content Placeholder 2"/>
          <p:cNvSpPr>
            <a:spLocks noGrp="1"/>
          </p:cNvSpPr>
          <p:nvPr>
            <p:ph sz="quarter" idx="1"/>
          </p:nvPr>
        </p:nvSpPr>
        <p:spPr>
          <a:xfrm>
            <a:off x="838200" y="1142984"/>
            <a:ext cx="10515600" cy="5033979"/>
          </a:xfrm>
        </p:spPr>
        <p:txBody>
          <a:bodyPr>
            <a:normAutofit fontScale="550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TestGenerics1{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err="1" smtClean="0"/>
              <a:t>ArrayList</a:t>
            </a:r>
            <a:r>
              <a:rPr lang="en-US" sz="2000" dirty="0" smtClean="0"/>
              <a:t>&lt;String&gt; list=</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dirty="0" err="1" smtClean="0"/>
              <a:t>list.add</a:t>
            </a:r>
            <a:r>
              <a:rPr lang="en-US" sz="2000" dirty="0" smtClean="0"/>
              <a:t>("</a:t>
            </a:r>
            <a:r>
              <a:rPr lang="en-US" sz="2000" dirty="0" err="1" smtClean="0"/>
              <a:t>rahul</a:t>
            </a:r>
            <a:r>
              <a:rPr lang="en-US" sz="2000" dirty="0" smtClean="0"/>
              <a:t>");  </a:t>
            </a:r>
          </a:p>
          <a:p>
            <a:pPr>
              <a:spcBef>
                <a:spcPts val="0"/>
              </a:spcBef>
              <a:buNone/>
            </a:pPr>
            <a:r>
              <a:rPr lang="en-US" sz="2000" dirty="0" err="1" smtClean="0"/>
              <a:t>list.add</a:t>
            </a:r>
            <a:r>
              <a:rPr lang="en-US" sz="2000" dirty="0" smtClean="0"/>
              <a:t>("jai");  </a:t>
            </a:r>
          </a:p>
          <a:p>
            <a:pPr>
              <a:spcBef>
                <a:spcPts val="0"/>
              </a:spcBef>
              <a:buNone/>
            </a:pPr>
            <a:r>
              <a:rPr lang="en-US" sz="2000" dirty="0" smtClean="0"/>
              <a:t>//</a:t>
            </a:r>
            <a:r>
              <a:rPr lang="en-US" sz="2000" dirty="0" err="1" smtClean="0"/>
              <a:t>list.add</a:t>
            </a:r>
            <a:r>
              <a:rPr lang="en-US" sz="2000" dirty="0" smtClean="0"/>
              <a:t>(32);//compile time error  </a:t>
            </a:r>
          </a:p>
          <a:p>
            <a:pPr>
              <a:spcBef>
                <a:spcPts val="0"/>
              </a:spcBef>
              <a:buNone/>
            </a:pPr>
            <a:r>
              <a:rPr lang="en-US" sz="2000" dirty="0" smtClean="0"/>
              <a:t>  </a:t>
            </a:r>
          </a:p>
          <a:p>
            <a:pPr>
              <a:spcBef>
                <a:spcPts val="0"/>
              </a:spcBef>
              <a:buNone/>
            </a:pPr>
            <a:r>
              <a:rPr lang="en-US" sz="2000" dirty="0" smtClean="0"/>
              <a:t>String s=</a:t>
            </a:r>
            <a:r>
              <a:rPr lang="en-US" sz="2000" dirty="0" err="1" smtClean="0"/>
              <a:t>list.get</a:t>
            </a:r>
            <a:r>
              <a:rPr lang="en-US" sz="2000" dirty="0" smtClean="0"/>
              <a:t>(1);//type casting is not required  </a:t>
            </a:r>
          </a:p>
          <a:p>
            <a:pPr>
              <a:spcBef>
                <a:spcPts val="0"/>
              </a:spcBef>
              <a:buNone/>
            </a:pPr>
            <a:r>
              <a:rPr lang="en-US" sz="2000" dirty="0" err="1" smtClean="0"/>
              <a:t>System.out.println</a:t>
            </a:r>
            <a:r>
              <a:rPr lang="en-US" sz="2000" dirty="0" smtClean="0"/>
              <a:t>("element is: "+s);  </a:t>
            </a:r>
          </a:p>
          <a:p>
            <a:pPr>
              <a:spcBef>
                <a:spcPts val="0"/>
              </a:spcBef>
              <a:buNone/>
            </a:pPr>
            <a:r>
              <a:rPr lang="en-US" sz="2000" dirty="0" smtClean="0"/>
              <a:t>  </a:t>
            </a:r>
          </a:p>
          <a:p>
            <a:pPr>
              <a:spcBef>
                <a:spcPts val="0"/>
              </a:spcBef>
              <a:buNone/>
            </a:pPr>
            <a:r>
              <a:rPr lang="en-US" sz="2000" dirty="0" err="1" smtClean="0"/>
              <a:t>Iterator</a:t>
            </a:r>
            <a:r>
              <a:rPr lang="en-US" sz="2000" dirty="0" smtClean="0"/>
              <a:t>&lt;String&gt; </a:t>
            </a:r>
            <a:r>
              <a:rPr lang="en-US" sz="2000" dirty="0" err="1" smtClean="0"/>
              <a:t>itr</a:t>
            </a:r>
            <a:r>
              <a:rPr lang="en-US" sz="2000" dirty="0" smtClean="0"/>
              <a:t>=</a:t>
            </a:r>
            <a:r>
              <a:rPr lang="en-US" sz="2000" dirty="0" err="1" smtClean="0"/>
              <a:t>list.iterator</a:t>
            </a:r>
            <a:r>
              <a:rPr lang="en-US" sz="2000" dirty="0" smtClean="0"/>
              <a:t>();  </a:t>
            </a:r>
          </a:p>
          <a:p>
            <a:pPr>
              <a:spcBef>
                <a:spcPts val="0"/>
              </a:spcBef>
              <a:buNone/>
            </a:pP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err="1" smtClean="0"/>
              <a:t>System.out.println</a:t>
            </a:r>
            <a:r>
              <a:rPr lang="en-US" sz="2000" dirty="0" smtClean="0"/>
              <a:t>(</a:t>
            </a:r>
            <a:r>
              <a:rPr lang="en-US" sz="2000" dirty="0" err="1" smtClean="0"/>
              <a:t>itr.next</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r>
            <a:br>
              <a:rPr lang="en-US" sz="2000" dirty="0" smtClean="0"/>
            </a:br>
            <a:endParaRPr lang="en-US" sz="2000" dirty="0" smtClean="0"/>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TestGenerics1{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err="1" smtClean="0"/>
              <a:t>ArrayList</a:t>
            </a:r>
            <a:r>
              <a:rPr lang="en-US" sz="2000" dirty="0" smtClean="0"/>
              <a:t>&lt;String&gt; list=</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dirty="0" err="1" smtClean="0"/>
              <a:t>list.add</a:t>
            </a:r>
            <a:r>
              <a:rPr lang="en-US" sz="2000" dirty="0" smtClean="0"/>
              <a:t>("</a:t>
            </a:r>
            <a:r>
              <a:rPr lang="en-US" sz="2000" dirty="0" err="1" smtClean="0"/>
              <a:t>rahul</a:t>
            </a:r>
            <a:r>
              <a:rPr lang="en-US" sz="2000" dirty="0" smtClean="0"/>
              <a:t>");  </a:t>
            </a:r>
          </a:p>
          <a:p>
            <a:pPr>
              <a:spcBef>
                <a:spcPts val="0"/>
              </a:spcBef>
              <a:buNone/>
            </a:pPr>
            <a:r>
              <a:rPr lang="en-US" sz="2000" dirty="0" err="1" smtClean="0"/>
              <a:t>list.add</a:t>
            </a:r>
            <a:r>
              <a:rPr lang="en-US" sz="2000" dirty="0" smtClean="0"/>
              <a:t>("jai");  </a:t>
            </a:r>
          </a:p>
          <a:p>
            <a:pPr>
              <a:spcBef>
                <a:spcPts val="0"/>
              </a:spcBef>
              <a:buNone/>
            </a:pPr>
            <a:r>
              <a:rPr lang="en-US" sz="2000" dirty="0" smtClean="0"/>
              <a:t>//</a:t>
            </a:r>
            <a:r>
              <a:rPr lang="en-US" sz="2000" dirty="0" err="1" smtClean="0"/>
              <a:t>list.add</a:t>
            </a:r>
            <a:r>
              <a:rPr lang="en-US" sz="2000" dirty="0" smtClean="0"/>
              <a:t>(32);//compile time error  </a:t>
            </a:r>
          </a:p>
          <a:p>
            <a:pPr>
              <a:spcBef>
                <a:spcPts val="0"/>
              </a:spcBef>
              <a:buNone/>
            </a:pPr>
            <a:r>
              <a:rPr lang="en-US" sz="2000" dirty="0" smtClean="0"/>
              <a:t>  </a:t>
            </a:r>
          </a:p>
          <a:p>
            <a:pPr>
              <a:spcBef>
                <a:spcPts val="0"/>
              </a:spcBef>
              <a:buNone/>
            </a:pPr>
            <a:r>
              <a:rPr lang="en-US" sz="2000" dirty="0" smtClean="0"/>
              <a:t>String s=</a:t>
            </a:r>
            <a:r>
              <a:rPr lang="en-US" sz="2000" dirty="0" err="1" smtClean="0"/>
              <a:t>list.get</a:t>
            </a:r>
            <a:r>
              <a:rPr lang="en-US" sz="2000" dirty="0" smtClean="0"/>
              <a:t>(1);//type casting is not required  </a:t>
            </a:r>
          </a:p>
          <a:p>
            <a:pPr>
              <a:spcBef>
                <a:spcPts val="0"/>
              </a:spcBef>
              <a:buNone/>
            </a:pPr>
            <a:r>
              <a:rPr lang="en-US" sz="2000" dirty="0" err="1" smtClean="0"/>
              <a:t>System.out.println</a:t>
            </a:r>
            <a:r>
              <a:rPr lang="en-US" sz="2000" dirty="0" smtClean="0"/>
              <a:t>("element is: "+s);  </a:t>
            </a:r>
          </a:p>
          <a:p>
            <a:pPr>
              <a:spcBef>
                <a:spcPts val="0"/>
              </a:spcBef>
              <a:buNone/>
            </a:pPr>
            <a:r>
              <a:rPr lang="en-US" sz="2000" dirty="0" smtClean="0"/>
              <a:t>  </a:t>
            </a:r>
          </a:p>
          <a:p>
            <a:pPr>
              <a:spcBef>
                <a:spcPts val="0"/>
              </a:spcBef>
              <a:buNone/>
            </a:pPr>
            <a:r>
              <a:rPr lang="en-US" sz="2000" dirty="0" err="1" smtClean="0"/>
              <a:t>Iterator</a:t>
            </a:r>
            <a:r>
              <a:rPr lang="en-US" sz="2000" dirty="0" smtClean="0"/>
              <a:t>&lt;String&gt; </a:t>
            </a:r>
            <a:r>
              <a:rPr lang="en-US" sz="2000" dirty="0" err="1" smtClean="0"/>
              <a:t>itr</a:t>
            </a:r>
            <a:r>
              <a:rPr lang="en-US" sz="2000" dirty="0" smtClean="0"/>
              <a:t>=</a:t>
            </a:r>
            <a:r>
              <a:rPr lang="en-US" sz="2000" dirty="0" err="1" smtClean="0"/>
              <a:t>list.iterator</a:t>
            </a:r>
            <a:r>
              <a:rPr lang="en-US" sz="2000" dirty="0" smtClean="0"/>
              <a:t>();  </a:t>
            </a:r>
          </a:p>
          <a:p>
            <a:pPr>
              <a:spcBef>
                <a:spcPts val="0"/>
              </a:spcBef>
              <a:buNone/>
            </a:pP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err="1" smtClean="0"/>
              <a:t>System.out.println</a:t>
            </a:r>
            <a:r>
              <a:rPr lang="en-US" sz="2000" dirty="0" smtClean="0"/>
              <a:t>(</a:t>
            </a:r>
            <a:r>
              <a:rPr lang="en-US" sz="2000" dirty="0" err="1" smtClean="0"/>
              <a:t>itr.next</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sp>
        <p:nvSpPr>
          <p:cNvPr id="3" name="Content Placeholder 2"/>
          <p:cNvSpPr>
            <a:spLocks noGrp="1"/>
          </p:cNvSpPr>
          <p:nvPr>
            <p:ph sz="quarter" idx="1"/>
          </p:nvPr>
        </p:nvSpPr>
        <p:spPr/>
        <p:txBody>
          <a:bodyPr>
            <a:normAutofit fontScale="25000" lnSpcReduction="20000"/>
          </a:bodyPr>
          <a:lstStyle/>
          <a:p>
            <a:r>
              <a:rPr lang="en-US" b="1" dirty="0" smtClean="0"/>
              <a:t>import</a:t>
            </a:r>
            <a:r>
              <a:rPr lang="en-US" dirty="0" smtClean="0"/>
              <a:t> </a:t>
            </a:r>
            <a:r>
              <a:rPr lang="en-US" dirty="0" err="1" smtClean="0"/>
              <a:t>java.util</a:t>
            </a:r>
            <a:r>
              <a:rPr lang="en-US" dirty="0" smtClean="0"/>
              <a:t>.*;  </a:t>
            </a:r>
          </a:p>
          <a:p>
            <a:r>
              <a:rPr lang="en-US" b="1" dirty="0" smtClean="0"/>
              <a:t>class</a:t>
            </a:r>
            <a:r>
              <a:rPr lang="en-US" dirty="0" smtClean="0"/>
              <a:t> Book </a:t>
            </a:r>
            <a:r>
              <a:rPr lang="en-US" b="1" dirty="0" smtClean="0"/>
              <a:t>implements</a:t>
            </a:r>
            <a:r>
              <a:rPr lang="en-US" dirty="0" smtClean="0"/>
              <a:t> Comparable&lt;Book&gt;{  </a:t>
            </a:r>
          </a:p>
          <a:p>
            <a:r>
              <a:rPr lang="en-US" b="1" dirty="0" err="1" smtClean="0"/>
              <a:t>int</a:t>
            </a:r>
            <a:r>
              <a:rPr lang="en-US" dirty="0" smtClean="0"/>
              <a:t> id;  </a:t>
            </a:r>
          </a:p>
          <a:p>
            <a:r>
              <a:rPr lang="en-US" dirty="0" smtClean="0"/>
              <a:t>String </a:t>
            </a:r>
            <a:r>
              <a:rPr lang="en-US" dirty="0" err="1" smtClean="0"/>
              <a:t>name,author,publisher</a:t>
            </a:r>
            <a:r>
              <a:rPr lang="en-US" dirty="0" smtClean="0"/>
              <a:t>;  </a:t>
            </a:r>
          </a:p>
          <a:p>
            <a:r>
              <a:rPr lang="en-US" b="1" dirty="0" err="1" smtClean="0"/>
              <a:t>int</a:t>
            </a:r>
            <a:r>
              <a:rPr lang="en-US" dirty="0" smtClean="0"/>
              <a:t> quantity;  </a:t>
            </a:r>
          </a:p>
          <a:p>
            <a:r>
              <a:rPr lang="en-US" b="1" dirty="0" smtClean="0"/>
              <a:t>public</a:t>
            </a:r>
            <a:r>
              <a:rPr lang="en-US" dirty="0" smtClean="0"/>
              <a:t> Book(</a:t>
            </a:r>
            <a:r>
              <a:rPr lang="en-US" b="1" dirty="0" err="1" smtClean="0"/>
              <a:t>int</a:t>
            </a:r>
            <a:r>
              <a:rPr lang="en-US" dirty="0" smtClean="0"/>
              <a:t> id, String name, String author, String publisher, </a:t>
            </a:r>
            <a:r>
              <a:rPr lang="en-US" b="1" dirty="0" err="1" smtClean="0"/>
              <a:t>int</a:t>
            </a:r>
            <a:r>
              <a:rPr lang="en-US" dirty="0" smtClean="0"/>
              <a:t> quantity) {  </a:t>
            </a:r>
          </a:p>
          <a:p>
            <a:r>
              <a:rPr lang="en-US" dirty="0" smtClean="0"/>
              <a:t>    </a:t>
            </a:r>
            <a:r>
              <a:rPr lang="en-US" b="1" dirty="0" smtClean="0"/>
              <a:t>this</a:t>
            </a:r>
            <a:r>
              <a:rPr lang="en-US" dirty="0" smtClean="0"/>
              <a:t>.id = id;  </a:t>
            </a:r>
          </a:p>
          <a:p>
            <a:r>
              <a:rPr lang="en-US" dirty="0" smtClean="0"/>
              <a:t>    </a:t>
            </a:r>
            <a:r>
              <a:rPr lang="en-US" b="1" dirty="0" smtClean="0"/>
              <a:t>this</a:t>
            </a:r>
            <a:r>
              <a:rPr lang="en-US" dirty="0" smtClean="0"/>
              <a:t>.name = name;  </a:t>
            </a:r>
          </a:p>
          <a:p>
            <a:r>
              <a:rPr lang="en-US" dirty="0" smtClean="0"/>
              <a:t>    </a:t>
            </a:r>
            <a:r>
              <a:rPr lang="en-US" b="1" dirty="0" err="1" smtClean="0"/>
              <a:t>this</a:t>
            </a:r>
            <a:r>
              <a:rPr lang="en-US" dirty="0" err="1" smtClean="0"/>
              <a:t>.author</a:t>
            </a:r>
            <a:r>
              <a:rPr lang="en-US" dirty="0" smtClean="0"/>
              <a:t> = author;  </a:t>
            </a:r>
          </a:p>
          <a:p>
            <a:r>
              <a:rPr lang="en-US" dirty="0" smtClean="0"/>
              <a:t>    </a:t>
            </a:r>
            <a:r>
              <a:rPr lang="en-US" b="1" dirty="0" err="1" smtClean="0"/>
              <a:t>this</a:t>
            </a:r>
            <a:r>
              <a:rPr lang="en-US" dirty="0" err="1" smtClean="0"/>
              <a:t>.publisher</a:t>
            </a:r>
            <a:r>
              <a:rPr lang="en-US" dirty="0" smtClean="0"/>
              <a:t> = publisher;  </a:t>
            </a:r>
          </a:p>
          <a:p>
            <a:r>
              <a:rPr lang="en-US" dirty="0" smtClean="0"/>
              <a:t>    </a:t>
            </a:r>
            <a:r>
              <a:rPr lang="en-US" b="1" dirty="0" err="1" smtClean="0"/>
              <a:t>this</a:t>
            </a:r>
            <a:r>
              <a:rPr lang="en-US" dirty="0" err="1" smtClean="0"/>
              <a:t>.quantity</a:t>
            </a:r>
            <a:r>
              <a:rPr lang="en-US" dirty="0" smtClean="0"/>
              <a:t> = quantity;  </a:t>
            </a:r>
          </a:p>
          <a:p>
            <a:r>
              <a:rPr lang="en-US" dirty="0" smtClean="0"/>
              <a:t>}  </a:t>
            </a:r>
          </a:p>
          <a:p>
            <a:r>
              <a:rPr lang="en-US" b="1" dirty="0" smtClean="0"/>
              <a:t>public</a:t>
            </a:r>
            <a:r>
              <a:rPr lang="en-US" dirty="0" smtClean="0"/>
              <a:t> </a:t>
            </a:r>
            <a:r>
              <a:rPr lang="en-US" b="1" dirty="0" err="1" smtClean="0"/>
              <a:t>int</a:t>
            </a:r>
            <a:r>
              <a:rPr lang="en-US" dirty="0" smtClean="0"/>
              <a:t> </a:t>
            </a:r>
            <a:r>
              <a:rPr lang="en-US" dirty="0" err="1" smtClean="0"/>
              <a:t>compareTo</a:t>
            </a:r>
            <a:r>
              <a:rPr lang="en-US" dirty="0" smtClean="0"/>
              <a:t>(Book b) {  </a:t>
            </a:r>
          </a:p>
          <a:p>
            <a:r>
              <a:rPr lang="en-US" dirty="0" smtClean="0"/>
              <a:t>    </a:t>
            </a:r>
            <a:r>
              <a:rPr lang="en-US" b="1" dirty="0" smtClean="0"/>
              <a:t>if</a:t>
            </a:r>
            <a:r>
              <a:rPr lang="en-US" dirty="0" smtClean="0"/>
              <a:t>(id&gt;b.id){  </a:t>
            </a:r>
          </a:p>
          <a:p>
            <a:r>
              <a:rPr lang="en-US" dirty="0" smtClean="0"/>
              <a:t>        </a:t>
            </a:r>
            <a:r>
              <a:rPr lang="en-US" b="1" dirty="0" smtClean="0"/>
              <a:t>return</a:t>
            </a:r>
            <a:r>
              <a:rPr lang="en-US" dirty="0" smtClean="0"/>
              <a:t> 1;  </a:t>
            </a:r>
          </a:p>
          <a:p>
            <a:r>
              <a:rPr lang="en-US" dirty="0" smtClean="0"/>
              <a:t>    }</a:t>
            </a:r>
            <a:r>
              <a:rPr lang="en-US" b="1" dirty="0" smtClean="0"/>
              <a:t>else</a:t>
            </a:r>
            <a:r>
              <a:rPr lang="en-US" dirty="0" smtClean="0"/>
              <a:t> </a:t>
            </a:r>
            <a:r>
              <a:rPr lang="en-US" b="1" dirty="0" smtClean="0"/>
              <a:t>if</a:t>
            </a:r>
            <a:r>
              <a:rPr lang="en-US" dirty="0" smtClean="0"/>
              <a:t>(id&lt;b.id){  </a:t>
            </a:r>
          </a:p>
          <a:p>
            <a:r>
              <a:rPr lang="en-US" dirty="0" smtClean="0"/>
              <a:t>        </a:t>
            </a:r>
            <a:r>
              <a:rPr lang="en-US" b="1" dirty="0" smtClean="0"/>
              <a:t>return</a:t>
            </a:r>
            <a:r>
              <a:rPr lang="en-US" dirty="0" smtClean="0"/>
              <a:t> -1;  </a:t>
            </a:r>
          </a:p>
          <a:p>
            <a:r>
              <a:rPr lang="en-US" dirty="0" smtClean="0"/>
              <a:t>    }</a:t>
            </a:r>
            <a:r>
              <a:rPr lang="en-US" b="1" dirty="0" smtClean="0"/>
              <a:t>else</a:t>
            </a:r>
            <a:r>
              <a:rPr lang="en-US" dirty="0" smtClean="0"/>
              <a:t>{  </a:t>
            </a:r>
          </a:p>
          <a:p>
            <a:r>
              <a:rPr lang="en-US" dirty="0" smtClean="0"/>
              <a:t>    </a:t>
            </a:r>
            <a:r>
              <a:rPr lang="en-US" b="1" dirty="0" smtClean="0"/>
              <a:t>return</a:t>
            </a:r>
            <a:r>
              <a:rPr lang="en-US" dirty="0" smtClean="0"/>
              <a:t> 0;  </a:t>
            </a:r>
          </a:p>
          <a:p>
            <a:r>
              <a:rPr lang="en-US" dirty="0" smtClean="0"/>
              <a:t>    }  </a:t>
            </a:r>
          </a:p>
          <a:p>
            <a:r>
              <a:rPr lang="en-US" dirty="0" smtClean="0"/>
              <a:t>}  </a:t>
            </a:r>
          </a:p>
          <a:p>
            <a:r>
              <a:rPr lang="en-US" dirty="0" smtClean="0"/>
              <a:t>}  </a:t>
            </a:r>
          </a:p>
          <a:p>
            <a:r>
              <a:rPr lang="en-US" b="1" dirty="0" smtClean="0"/>
              <a:t>public</a:t>
            </a:r>
            <a:r>
              <a:rPr lang="en-US" dirty="0" smtClean="0"/>
              <a:t> </a:t>
            </a:r>
            <a:r>
              <a:rPr lang="en-US" b="1" dirty="0" smtClean="0"/>
              <a:t>class</a:t>
            </a:r>
            <a:r>
              <a:rPr lang="en-US" dirty="0" smtClean="0"/>
              <a:t> </a:t>
            </a:r>
            <a:r>
              <a:rPr lang="en-US" dirty="0" err="1" smtClean="0"/>
              <a:t>LinkedListExample</a:t>
            </a:r>
            <a:r>
              <a:rPr lang="en-US" dirty="0" smtClean="0"/>
              <a:t> {  </a:t>
            </a:r>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r>
              <a:rPr lang="en-US" dirty="0" smtClean="0"/>
              <a:t>    Queue&lt;Book&gt; queue=</a:t>
            </a:r>
            <a:r>
              <a:rPr lang="en-US" b="1" dirty="0" smtClean="0"/>
              <a:t>new</a:t>
            </a:r>
            <a:r>
              <a:rPr lang="en-US" dirty="0" smtClean="0"/>
              <a:t> </a:t>
            </a:r>
            <a:r>
              <a:rPr lang="en-US" dirty="0" err="1" smtClean="0"/>
              <a:t>PriorityQueue</a:t>
            </a:r>
            <a:r>
              <a:rPr lang="en-US" dirty="0" smtClean="0"/>
              <a:t>&lt;Book&gt;();  </a:t>
            </a:r>
          </a:p>
          <a:p>
            <a:r>
              <a:rPr lang="en-US" dirty="0" smtClean="0"/>
              <a:t>    //Creating Books  </a:t>
            </a:r>
          </a:p>
          <a:p>
            <a:r>
              <a:rPr lang="en-US" dirty="0" smtClean="0"/>
              <a:t>    Book b1=</a:t>
            </a:r>
            <a:r>
              <a:rPr lang="en-US" b="1" dirty="0" smtClean="0"/>
              <a:t>new</a:t>
            </a:r>
            <a:r>
              <a:rPr lang="en-US" dirty="0" smtClean="0"/>
              <a:t> Book(121,"Let us </a:t>
            </a:r>
            <a:r>
              <a:rPr lang="en-US" dirty="0" err="1" smtClean="0"/>
              <a:t>C","Yashwant</a:t>
            </a:r>
            <a:r>
              <a:rPr lang="en-US" dirty="0" smtClean="0"/>
              <a:t> Kanetkar","BPB",8);  </a:t>
            </a:r>
          </a:p>
          <a:p>
            <a:r>
              <a:rPr lang="en-US" dirty="0" smtClean="0"/>
              <a:t>    Book b2=</a:t>
            </a:r>
            <a:r>
              <a:rPr lang="en-US" b="1" dirty="0" smtClean="0"/>
              <a:t>new</a:t>
            </a:r>
            <a:r>
              <a:rPr lang="en-US" dirty="0" smtClean="0"/>
              <a:t> Book(233,"Operating System","Galvin","Wiley",6);  </a:t>
            </a:r>
          </a:p>
          <a:p>
            <a:r>
              <a:rPr lang="en-US" dirty="0" smtClean="0"/>
              <a:t>    Book b3=</a:t>
            </a:r>
            <a:r>
              <a:rPr lang="en-US" b="1" dirty="0" smtClean="0"/>
              <a:t>new</a:t>
            </a:r>
            <a:r>
              <a:rPr lang="en-US" dirty="0" smtClean="0"/>
              <a:t> Book(101,"Data Communications &amp; </a:t>
            </a:r>
            <a:r>
              <a:rPr lang="en-US" dirty="0" err="1" smtClean="0"/>
              <a:t>Networking","Forouzan","Mc</a:t>
            </a:r>
            <a:r>
              <a:rPr lang="en-US" dirty="0" smtClean="0"/>
              <a:t> </a:t>
            </a:r>
            <a:r>
              <a:rPr lang="en-US" dirty="0" err="1" smtClean="0"/>
              <a:t>Graw</a:t>
            </a:r>
            <a:r>
              <a:rPr lang="en-US" dirty="0" smtClean="0"/>
              <a:t> Hill",4);  </a:t>
            </a:r>
          </a:p>
          <a:p>
            <a:r>
              <a:rPr lang="en-US" dirty="0" smtClean="0"/>
              <a:t>    //Adding Books to the queue  </a:t>
            </a:r>
          </a:p>
          <a:p>
            <a:r>
              <a:rPr lang="en-US" dirty="0" smtClean="0"/>
              <a:t>    </a:t>
            </a:r>
            <a:r>
              <a:rPr lang="en-US" dirty="0" err="1" smtClean="0"/>
              <a:t>queue.add</a:t>
            </a:r>
            <a:r>
              <a:rPr lang="en-US" dirty="0" smtClean="0"/>
              <a:t>(b1);  </a:t>
            </a:r>
          </a:p>
          <a:p>
            <a:r>
              <a:rPr lang="en-US" dirty="0" smtClean="0"/>
              <a:t>    </a:t>
            </a:r>
            <a:r>
              <a:rPr lang="en-US" dirty="0" err="1" smtClean="0"/>
              <a:t>queue.add</a:t>
            </a:r>
            <a:r>
              <a:rPr lang="en-US" dirty="0" smtClean="0"/>
              <a:t>(b2);  </a:t>
            </a:r>
          </a:p>
          <a:p>
            <a:r>
              <a:rPr lang="en-US" dirty="0" smtClean="0"/>
              <a:t>    </a:t>
            </a:r>
            <a:r>
              <a:rPr lang="en-US" dirty="0" err="1" smtClean="0"/>
              <a:t>queue.add</a:t>
            </a:r>
            <a:r>
              <a:rPr lang="en-US" dirty="0" smtClean="0"/>
              <a:t>(b3);  </a:t>
            </a:r>
          </a:p>
          <a:p>
            <a:r>
              <a:rPr lang="en-US" dirty="0" smtClean="0"/>
              <a:t>    </a:t>
            </a:r>
            <a:r>
              <a:rPr lang="en-US" dirty="0" err="1" smtClean="0"/>
              <a:t>System.out.println</a:t>
            </a:r>
            <a:r>
              <a:rPr lang="en-US" dirty="0" smtClean="0"/>
              <a:t>("Traversing the queue elements:");  </a:t>
            </a:r>
          </a:p>
          <a:p>
            <a:r>
              <a:rPr lang="en-US" dirty="0" smtClean="0"/>
              <a:t>    //Traversing queue elements  </a:t>
            </a:r>
          </a:p>
          <a:p>
            <a:r>
              <a:rPr lang="en-US" dirty="0" smtClean="0"/>
              <a:t>    </a:t>
            </a:r>
            <a:r>
              <a:rPr lang="en-US" b="1" dirty="0" smtClean="0"/>
              <a:t>for</a:t>
            </a:r>
            <a:r>
              <a:rPr lang="en-US" dirty="0" smtClean="0"/>
              <a:t>(Book b:queue){  </a:t>
            </a:r>
          </a:p>
          <a:p>
            <a:r>
              <a:rPr lang="en-US" dirty="0" smtClean="0"/>
              <a:t>    </a:t>
            </a:r>
            <a:r>
              <a:rPr lang="en-US" dirty="0" err="1" smtClean="0"/>
              <a:t>System.out.println</a:t>
            </a:r>
            <a:r>
              <a:rPr lang="en-US" dirty="0" smtClean="0"/>
              <a:t>(b.id+" "+b.name+" "+</a:t>
            </a:r>
            <a:r>
              <a:rPr lang="en-US" dirty="0" err="1" smtClean="0"/>
              <a:t>b.author</a:t>
            </a:r>
            <a:r>
              <a:rPr lang="en-US" dirty="0" smtClean="0"/>
              <a:t>+" "+</a:t>
            </a:r>
            <a:r>
              <a:rPr lang="en-US" dirty="0" err="1" smtClean="0"/>
              <a:t>b.publisher</a:t>
            </a:r>
            <a:r>
              <a:rPr lang="en-US" dirty="0" smtClean="0"/>
              <a:t>+" "+</a:t>
            </a:r>
            <a:r>
              <a:rPr lang="en-US" dirty="0" err="1" smtClean="0"/>
              <a:t>b.quantity</a:t>
            </a:r>
            <a:r>
              <a:rPr lang="en-US" dirty="0" smtClean="0"/>
              <a:t>);  </a:t>
            </a:r>
          </a:p>
          <a:p>
            <a:r>
              <a:rPr lang="en-US" dirty="0" smtClean="0"/>
              <a:t>    }  </a:t>
            </a:r>
          </a:p>
          <a:p>
            <a:r>
              <a:rPr lang="en-US" dirty="0" smtClean="0"/>
              <a:t>    </a:t>
            </a:r>
            <a:r>
              <a:rPr lang="en-US" dirty="0" err="1" smtClean="0"/>
              <a:t>queue.remove</a:t>
            </a:r>
            <a:r>
              <a:rPr lang="en-US" dirty="0" smtClean="0"/>
              <a:t>();  </a:t>
            </a:r>
          </a:p>
          <a:p>
            <a:r>
              <a:rPr lang="en-US" dirty="0" smtClean="0"/>
              <a:t>    </a:t>
            </a:r>
            <a:r>
              <a:rPr lang="en-US" dirty="0" err="1" smtClean="0"/>
              <a:t>System.out.println</a:t>
            </a:r>
            <a:r>
              <a:rPr lang="en-US" dirty="0" smtClean="0"/>
              <a:t>("After removing one book record:");  </a:t>
            </a:r>
          </a:p>
          <a:p>
            <a:r>
              <a:rPr lang="en-US" dirty="0" smtClean="0"/>
              <a:t>    </a:t>
            </a:r>
            <a:r>
              <a:rPr lang="en-US" b="1" dirty="0" smtClean="0"/>
              <a:t>for</a:t>
            </a:r>
            <a:r>
              <a:rPr lang="en-US" dirty="0" smtClean="0"/>
              <a:t>(Book b:queue){  </a:t>
            </a:r>
          </a:p>
          <a:p>
            <a:r>
              <a:rPr lang="en-US" dirty="0" smtClean="0"/>
              <a:t>        </a:t>
            </a:r>
            <a:r>
              <a:rPr lang="en-US" dirty="0" err="1" smtClean="0"/>
              <a:t>System.out.println</a:t>
            </a:r>
            <a:r>
              <a:rPr lang="en-US" dirty="0" smtClean="0"/>
              <a:t>(b.id+" "+b.name+" "+</a:t>
            </a:r>
            <a:r>
              <a:rPr lang="en-US" dirty="0" err="1" smtClean="0"/>
              <a:t>b.author</a:t>
            </a:r>
            <a:r>
              <a:rPr lang="en-US" dirty="0" smtClean="0"/>
              <a:t>+" "+</a:t>
            </a:r>
            <a:r>
              <a:rPr lang="en-US" dirty="0" err="1" smtClean="0"/>
              <a:t>b.publisher</a:t>
            </a:r>
            <a:r>
              <a:rPr lang="en-US" dirty="0" smtClean="0"/>
              <a:t>+" "+</a:t>
            </a:r>
            <a:r>
              <a:rPr lang="en-US" dirty="0" err="1" smtClean="0"/>
              <a:t>b.quantity</a:t>
            </a:r>
            <a:r>
              <a:rPr lang="en-US" dirty="0" smtClean="0"/>
              <a:t>);  </a:t>
            </a:r>
          </a:p>
          <a:p>
            <a:r>
              <a:rPr lang="en-US" dirty="0" smtClean="0"/>
              <a:t>        }  </a:t>
            </a:r>
          </a:p>
          <a:p>
            <a:r>
              <a:rPr lang="en-US" dirty="0" smtClean="0"/>
              <a:t>}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Deque</a:t>
            </a:r>
            <a:r>
              <a:rPr lang="en-US" dirty="0" smtClean="0"/>
              <a:t> Interface</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sp>
        <p:nvSpPr>
          <p:cNvPr id="3" name="Content Placeholder 2"/>
          <p:cNvSpPr>
            <a:spLocks noGrp="1"/>
          </p:cNvSpPr>
          <p:nvPr>
            <p:ph sz="quarter" idx="1"/>
          </p:nvPr>
        </p:nvSpPr>
        <p:spPr/>
        <p:txBody>
          <a:bodyPr/>
          <a:lstStyle/>
          <a:p>
            <a:r>
              <a:rPr lang="en-GB" dirty="0" smtClean="0"/>
              <a:t>The interface called </a:t>
            </a:r>
            <a:r>
              <a:rPr lang="en-GB" dirty="0" err="1" smtClean="0"/>
              <a:t>Deque</a:t>
            </a:r>
            <a:r>
              <a:rPr lang="en-GB" dirty="0" smtClean="0"/>
              <a:t> is present in </a:t>
            </a:r>
            <a:r>
              <a:rPr lang="en-GB" dirty="0" err="1" smtClean="0"/>
              <a:t>java.util</a:t>
            </a:r>
            <a:r>
              <a:rPr lang="en-GB" dirty="0" smtClean="0"/>
              <a:t> package. It is the subtype of the interface queue. The </a:t>
            </a:r>
            <a:r>
              <a:rPr lang="en-GB" dirty="0" err="1" smtClean="0"/>
              <a:t>Deque</a:t>
            </a:r>
            <a:r>
              <a:rPr lang="en-GB" dirty="0" smtClean="0"/>
              <a:t> supports the addition as well as the removal of elements from both ends of the data structure. Therefore, a </a:t>
            </a:r>
            <a:r>
              <a:rPr lang="en-GB" dirty="0" err="1" smtClean="0"/>
              <a:t>deque</a:t>
            </a:r>
            <a:r>
              <a:rPr lang="en-GB" dirty="0" smtClean="0"/>
              <a:t> can be used as a stack or a queue. We know that the stack supports the Last In First Out (LIFO) operation, and the operation First In First Out is supported by a queue. As a </a:t>
            </a:r>
            <a:r>
              <a:rPr lang="en-GB" dirty="0" err="1" smtClean="0"/>
              <a:t>deque</a:t>
            </a:r>
            <a:r>
              <a:rPr lang="en-GB" dirty="0" smtClean="0"/>
              <a:t> supports both, either of the mentioned operations can be performed on it. </a:t>
            </a:r>
            <a:r>
              <a:rPr lang="en-GB" dirty="0" err="1" smtClean="0"/>
              <a:t>Deque</a:t>
            </a:r>
            <a:r>
              <a:rPr lang="en-GB" dirty="0" smtClean="0"/>
              <a:t> is an acronym for </a:t>
            </a:r>
            <a:r>
              <a:rPr lang="en-GB" b="1" dirty="0" smtClean="0"/>
              <a:t>"double ended queue".</a:t>
            </a:r>
            <a:endParaRPr lang="en-US" dirty="0"/>
          </a:p>
        </p:txBody>
      </p:sp>
      <p:pic>
        <p:nvPicPr>
          <p:cNvPr id="5" name="Picture 4" descr="java arraydeque hierarchy"/>
          <p:cNvPicPr/>
          <p:nvPr/>
        </p:nvPicPr>
        <p:blipFill>
          <a:blip r:embed="rId2"/>
          <a:srcRect/>
          <a:stretch>
            <a:fillRect/>
          </a:stretch>
        </p:blipFill>
        <p:spPr bwMode="auto">
          <a:xfrm>
            <a:off x="10167966" y="1571612"/>
            <a:ext cx="1775460" cy="42208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sp>
        <p:nvSpPr>
          <p:cNvPr id="3" name="Content Placeholder 2"/>
          <p:cNvSpPr>
            <a:spLocks noGrp="1"/>
          </p:cNvSpPr>
          <p:nvPr>
            <p:ph sz="quarter" idx="1"/>
          </p:nvPr>
        </p:nvSpPr>
        <p:spPr/>
        <p:txBody>
          <a:bodyPr/>
          <a:lstStyle/>
          <a:p>
            <a:pPr>
              <a:buNone/>
            </a:pPr>
            <a:r>
              <a:rPr lang="en-US" b="1" dirty="0" smtClean="0"/>
              <a:t>import</a:t>
            </a:r>
            <a:r>
              <a:rPr lang="en-US" dirty="0" smtClean="0"/>
              <a:t> </a:t>
            </a:r>
            <a:r>
              <a:rPr lang="en-US" dirty="0" err="1" smtClean="0"/>
              <a:t>java.util</a:t>
            </a:r>
            <a:r>
              <a:rPr lang="en-US"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ArrayDequeExample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//Creating </a:t>
            </a:r>
            <a:r>
              <a:rPr lang="en-US" sz="2000" dirty="0" err="1" smtClean="0"/>
              <a:t>Deque</a:t>
            </a:r>
            <a:r>
              <a:rPr lang="en-US" sz="2000" dirty="0" smtClean="0"/>
              <a:t> and adding elements  </a:t>
            </a:r>
          </a:p>
          <a:p>
            <a:pPr>
              <a:spcBef>
                <a:spcPts val="0"/>
              </a:spcBef>
              <a:buNone/>
            </a:pPr>
            <a:r>
              <a:rPr lang="en-US" sz="2000" dirty="0" smtClean="0"/>
              <a:t>   </a:t>
            </a:r>
            <a:r>
              <a:rPr lang="en-US" sz="2000" dirty="0" err="1" smtClean="0"/>
              <a:t>Deque</a:t>
            </a:r>
            <a:r>
              <a:rPr lang="en-US" sz="2000" dirty="0" smtClean="0"/>
              <a:t>&lt;String&gt; </a:t>
            </a:r>
            <a:r>
              <a:rPr lang="en-US" sz="2000" dirty="0" err="1" smtClean="0"/>
              <a:t>deque</a:t>
            </a:r>
            <a:r>
              <a:rPr lang="en-US" sz="2000" dirty="0" smtClean="0"/>
              <a:t> = </a:t>
            </a:r>
            <a:r>
              <a:rPr lang="en-US" sz="2000" b="1" dirty="0" smtClean="0"/>
              <a:t>new</a:t>
            </a:r>
            <a:r>
              <a:rPr lang="en-US" sz="2000" dirty="0" smtClean="0"/>
              <a:t> </a:t>
            </a:r>
            <a:r>
              <a:rPr lang="en-US" sz="2000" dirty="0" err="1" smtClean="0"/>
              <a:t>ArrayDeque</a:t>
            </a:r>
            <a:r>
              <a:rPr lang="en-US" sz="2000" dirty="0" smtClean="0"/>
              <a:t>&lt;String&gt;();  </a:t>
            </a:r>
          </a:p>
          <a:p>
            <a:pPr>
              <a:spcBef>
                <a:spcPts val="0"/>
              </a:spcBef>
              <a:buNone/>
            </a:pPr>
            <a:r>
              <a:rPr lang="en-US" sz="2000" dirty="0" smtClean="0"/>
              <a:t>   </a:t>
            </a:r>
            <a:r>
              <a:rPr lang="en-US" sz="2000" dirty="0" err="1" smtClean="0"/>
              <a:t>deque.add</a:t>
            </a:r>
            <a:r>
              <a:rPr lang="en-US" sz="2000" dirty="0" smtClean="0"/>
              <a:t>("Ravi");    </a:t>
            </a:r>
          </a:p>
          <a:p>
            <a:pPr>
              <a:spcBef>
                <a:spcPts val="0"/>
              </a:spcBef>
              <a:buNone/>
            </a:pPr>
            <a:r>
              <a:rPr lang="en-US" sz="2000" dirty="0" smtClean="0"/>
              <a:t>   </a:t>
            </a:r>
            <a:r>
              <a:rPr lang="en-US" sz="2000" dirty="0" err="1" smtClean="0"/>
              <a:t>deque.add</a:t>
            </a:r>
            <a:r>
              <a:rPr lang="en-US" sz="2000" dirty="0" smtClean="0"/>
              <a:t>("Vijay");     </a:t>
            </a:r>
          </a:p>
          <a:p>
            <a:pPr>
              <a:spcBef>
                <a:spcPts val="0"/>
              </a:spcBef>
              <a:buNone/>
            </a:pPr>
            <a:r>
              <a:rPr lang="en-US" sz="2000" dirty="0" smtClean="0"/>
              <a:t>   </a:t>
            </a:r>
            <a:r>
              <a:rPr lang="en-US" sz="2000" dirty="0" err="1" smtClean="0"/>
              <a:t>deque.add</a:t>
            </a:r>
            <a:r>
              <a:rPr lang="en-US" sz="2000" dirty="0" smtClean="0"/>
              <a:t>("Ajay");    </a:t>
            </a:r>
          </a:p>
          <a:p>
            <a:pPr>
              <a:spcBef>
                <a:spcPts val="0"/>
              </a:spcBef>
              <a:buNone/>
            </a:pPr>
            <a:r>
              <a:rPr lang="en-US" sz="2000" dirty="0" smtClean="0"/>
              <a:t>   //Traversing elements  </a:t>
            </a:r>
          </a:p>
          <a:p>
            <a:pPr>
              <a:spcBef>
                <a:spcPts val="0"/>
              </a:spcBef>
              <a:buNone/>
            </a:pPr>
            <a:r>
              <a:rPr lang="en-US" sz="2000" dirty="0" smtClean="0"/>
              <a:t>   </a:t>
            </a:r>
            <a:r>
              <a:rPr lang="en-US" sz="2000" b="1" dirty="0" smtClean="0"/>
              <a:t>for</a:t>
            </a:r>
            <a:r>
              <a:rPr lang="en-US" sz="2000" dirty="0" smtClean="0"/>
              <a:t> (String </a:t>
            </a:r>
            <a:r>
              <a:rPr lang="en-US" sz="2000" dirty="0" err="1" smtClean="0"/>
              <a:t>str</a:t>
            </a:r>
            <a:r>
              <a:rPr lang="en-US" sz="2000" dirty="0" smtClean="0"/>
              <a:t> : </a:t>
            </a:r>
            <a:r>
              <a:rPr lang="en-US" sz="2000" dirty="0" err="1" smtClean="0"/>
              <a:t>deque</a:t>
            </a: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str</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sp>
        <p:nvSpPr>
          <p:cNvPr id="3" name="Content Placeholder 2"/>
          <p:cNvSpPr>
            <a:spLocks noGrp="1"/>
          </p:cNvSpPr>
          <p:nvPr>
            <p:ph sz="quarter" idx="1"/>
          </p:nvPr>
        </p:nvSpPr>
        <p:spPr/>
        <p:txBody>
          <a:bodyPr>
            <a:normAutofit fontScale="850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DequeExample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dirty="0" err="1" smtClean="0"/>
              <a:t>Deque</a:t>
            </a:r>
            <a:r>
              <a:rPr lang="en-US" sz="2000" dirty="0" smtClean="0"/>
              <a:t>&lt;String&gt; </a:t>
            </a:r>
            <a:r>
              <a:rPr lang="en-US" sz="2000" dirty="0" err="1" smtClean="0"/>
              <a:t>deque</a:t>
            </a:r>
            <a:r>
              <a:rPr lang="en-US" sz="2000" dirty="0" smtClean="0"/>
              <a:t>=</a:t>
            </a:r>
            <a:r>
              <a:rPr lang="en-US" sz="2000" b="1" dirty="0" smtClean="0"/>
              <a:t>new</a:t>
            </a:r>
            <a:r>
              <a:rPr lang="en-US" sz="2000" dirty="0" smtClean="0"/>
              <a:t> </a:t>
            </a:r>
            <a:r>
              <a:rPr lang="en-US" sz="2000" dirty="0" err="1" smtClean="0"/>
              <a:t>ArrayDeque</a:t>
            </a:r>
            <a:r>
              <a:rPr lang="en-US" sz="2000" dirty="0" smtClean="0"/>
              <a:t>&lt;String&gt;();  </a:t>
            </a:r>
          </a:p>
          <a:p>
            <a:pPr>
              <a:spcBef>
                <a:spcPts val="0"/>
              </a:spcBef>
              <a:buNone/>
            </a:pPr>
            <a:r>
              <a:rPr lang="en-US" sz="2000" dirty="0" smtClean="0"/>
              <a:t>    </a:t>
            </a:r>
            <a:r>
              <a:rPr lang="en-US" sz="2000" dirty="0" err="1" smtClean="0"/>
              <a:t>deque.offer</a:t>
            </a:r>
            <a:r>
              <a:rPr lang="en-US" sz="2000" dirty="0" smtClean="0"/>
              <a:t>("</a:t>
            </a:r>
            <a:r>
              <a:rPr lang="en-US" sz="2000" dirty="0" err="1" smtClean="0"/>
              <a:t>arvind</a:t>
            </a:r>
            <a:r>
              <a:rPr lang="en-US" sz="2000" dirty="0" smtClean="0"/>
              <a:t>");  </a:t>
            </a:r>
          </a:p>
          <a:p>
            <a:pPr>
              <a:spcBef>
                <a:spcPts val="0"/>
              </a:spcBef>
              <a:buNone/>
            </a:pPr>
            <a:r>
              <a:rPr lang="en-US" sz="2000" dirty="0" smtClean="0"/>
              <a:t>    </a:t>
            </a:r>
            <a:r>
              <a:rPr lang="en-US" sz="2000" dirty="0" err="1" smtClean="0"/>
              <a:t>deque.offer</a:t>
            </a:r>
            <a:r>
              <a:rPr lang="en-US" sz="2000" dirty="0" smtClean="0"/>
              <a:t>("</a:t>
            </a:r>
            <a:r>
              <a:rPr lang="en-US" sz="2000" dirty="0" err="1" smtClean="0"/>
              <a:t>vimal</a:t>
            </a:r>
            <a:r>
              <a:rPr lang="en-US" sz="2000" dirty="0" smtClean="0"/>
              <a:t>");  </a:t>
            </a:r>
          </a:p>
          <a:p>
            <a:pPr>
              <a:spcBef>
                <a:spcPts val="0"/>
              </a:spcBef>
              <a:buNone/>
            </a:pPr>
            <a:r>
              <a:rPr lang="en-US" sz="2000" dirty="0" smtClean="0"/>
              <a:t>    </a:t>
            </a:r>
            <a:r>
              <a:rPr lang="en-US" sz="2000" dirty="0" err="1" smtClean="0"/>
              <a:t>deque.add</a:t>
            </a:r>
            <a:r>
              <a:rPr lang="en-US" sz="2000" dirty="0" smtClean="0"/>
              <a:t>("</a:t>
            </a:r>
            <a:r>
              <a:rPr lang="en-US" sz="2000" dirty="0" err="1" smtClean="0"/>
              <a:t>mukul</a:t>
            </a:r>
            <a:r>
              <a:rPr lang="en-US" sz="2000" dirty="0" smtClean="0"/>
              <a:t>");  </a:t>
            </a:r>
          </a:p>
          <a:p>
            <a:pPr>
              <a:spcBef>
                <a:spcPts val="0"/>
              </a:spcBef>
              <a:buNone/>
            </a:pPr>
            <a:r>
              <a:rPr lang="en-US" sz="2000" dirty="0" smtClean="0"/>
              <a:t>    </a:t>
            </a:r>
            <a:r>
              <a:rPr lang="en-US" sz="2000" dirty="0" err="1" smtClean="0"/>
              <a:t>deque.offerFirst</a:t>
            </a:r>
            <a:r>
              <a:rPr lang="en-US" sz="2000" dirty="0" smtClean="0"/>
              <a:t>("jai");  </a:t>
            </a:r>
          </a:p>
          <a:p>
            <a:pPr>
              <a:spcBef>
                <a:spcPts val="0"/>
              </a:spcBef>
              <a:buNone/>
            </a:pPr>
            <a:r>
              <a:rPr lang="en-US" sz="2000" dirty="0" smtClean="0"/>
              <a:t>    </a:t>
            </a:r>
            <a:r>
              <a:rPr lang="en-US" sz="2000" dirty="0" err="1" smtClean="0"/>
              <a:t>System.out.println</a:t>
            </a:r>
            <a:r>
              <a:rPr lang="en-US" sz="2000" dirty="0" smtClean="0"/>
              <a:t>("After </a:t>
            </a:r>
            <a:r>
              <a:rPr lang="en-US" sz="2000" dirty="0" err="1" smtClean="0"/>
              <a:t>offerFirst</a:t>
            </a:r>
            <a:r>
              <a:rPr lang="en-US" sz="2000" dirty="0" smtClean="0"/>
              <a:t> Traversal...");  </a:t>
            </a:r>
          </a:p>
          <a:p>
            <a:pPr>
              <a:spcBef>
                <a:spcPts val="0"/>
              </a:spcBef>
              <a:buNone/>
            </a:pPr>
            <a:r>
              <a:rPr lang="en-US" sz="2000" dirty="0" smtClean="0"/>
              <a:t>    </a:t>
            </a:r>
            <a:r>
              <a:rPr lang="en-US" sz="2000" b="1" dirty="0" smtClean="0"/>
              <a:t>for</a:t>
            </a:r>
            <a:r>
              <a:rPr lang="en-US" sz="2000" dirty="0" smtClean="0"/>
              <a:t>(String s:deque){  </a:t>
            </a:r>
          </a:p>
          <a:p>
            <a:pPr>
              <a:spcBef>
                <a:spcPts val="0"/>
              </a:spcBef>
              <a:buNone/>
            </a:pPr>
            <a:r>
              <a:rPr lang="en-US" sz="2000" dirty="0" smtClean="0"/>
              <a:t>        </a:t>
            </a:r>
            <a:r>
              <a:rPr lang="en-US" sz="2000" dirty="0" err="1" smtClean="0"/>
              <a:t>System.out.println</a:t>
            </a:r>
            <a:r>
              <a:rPr lang="en-US" sz="2000" dirty="0" smtClean="0"/>
              <a:t>(s);  </a:t>
            </a:r>
          </a:p>
          <a:p>
            <a:pPr>
              <a:spcBef>
                <a:spcPts val="0"/>
              </a:spcBef>
              <a:buNone/>
            </a:pPr>
            <a:r>
              <a:rPr lang="en-US" sz="2000" dirty="0" smtClean="0"/>
              <a:t>    }  </a:t>
            </a:r>
          </a:p>
          <a:p>
            <a:pPr>
              <a:spcBef>
                <a:spcPts val="0"/>
              </a:spcBef>
              <a:buNone/>
            </a:pPr>
            <a:r>
              <a:rPr lang="en-US" sz="2000" dirty="0" smtClean="0"/>
              <a:t>    //</a:t>
            </a:r>
            <a:r>
              <a:rPr lang="en-US" sz="2000" dirty="0" err="1" smtClean="0"/>
              <a:t>deque.poll</a:t>
            </a:r>
            <a:r>
              <a:rPr lang="en-US" sz="2000" dirty="0" smtClean="0"/>
              <a:t>();  </a:t>
            </a:r>
          </a:p>
          <a:p>
            <a:pPr>
              <a:spcBef>
                <a:spcPts val="0"/>
              </a:spcBef>
              <a:buNone/>
            </a:pPr>
            <a:r>
              <a:rPr lang="en-US" sz="2000" dirty="0" smtClean="0"/>
              <a:t>    //</a:t>
            </a:r>
            <a:r>
              <a:rPr lang="en-US" sz="2000" dirty="0" err="1" smtClean="0"/>
              <a:t>deque.pollFirst</a:t>
            </a:r>
            <a:r>
              <a:rPr lang="en-US" sz="2000" dirty="0" smtClean="0"/>
              <a:t>();//it is same as poll()  </a:t>
            </a:r>
          </a:p>
          <a:p>
            <a:pPr>
              <a:spcBef>
                <a:spcPts val="0"/>
              </a:spcBef>
              <a:buNone/>
            </a:pPr>
            <a:r>
              <a:rPr lang="en-US" sz="2000" dirty="0" smtClean="0"/>
              <a:t>    </a:t>
            </a:r>
            <a:r>
              <a:rPr lang="en-US" sz="2000" dirty="0" err="1" smtClean="0"/>
              <a:t>deque.pollLast</a:t>
            </a:r>
            <a:r>
              <a:rPr lang="en-US" sz="2000" dirty="0" smtClean="0"/>
              <a:t>();  </a:t>
            </a:r>
          </a:p>
          <a:p>
            <a:pPr>
              <a:spcBef>
                <a:spcPts val="0"/>
              </a:spcBef>
              <a:buNone/>
            </a:pPr>
            <a:r>
              <a:rPr lang="en-US" sz="2000" dirty="0" smtClean="0"/>
              <a:t>    </a:t>
            </a:r>
            <a:r>
              <a:rPr lang="en-US" sz="2000" dirty="0" err="1" smtClean="0"/>
              <a:t>System.out.println</a:t>
            </a:r>
            <a:r>
              <a:rPr lang="en-US" sz="2000" dirty="0" smtClean="0"/>
              <a:t>("After </a:t>
            </a:r>
            <a:r>
              <a:rPr lang="en-US" sz="2000" dirty="0" err="1" smtClean="0"/>
              <a:t>pollLast</a:t>
            </a:r>
            <a:r>
              <a:rPr lang="en-US" sz="2000" dirty="0" smtClean="0"/>
              <a:t>() Traversal...");  </a:t>
            </a:r>
          </a:p>
          <a:p>
            <a:pPr>
              <a:spcBef>
                <a:spcPts val="0"/>
              </a:spcBef>
              <a:buNone/>
            </a:pPr>
            <a:r>
              <a:rPr lang="en-US" sz="2000" dirty="0" smtClean="0"/>
              <a:t>    </a:t>
            </a:r>
            <a:r>
              <a:rPr lang="en-US" sz="2000" b="1" dirty="0" smtClean="0"/>
              <a:t>for</a:t>
            </a:r>
            <a:r>
              <a:rPr lang="en-US" sz="2000" dirty="0" smtClean="0"/>
              <a:t>(String s:deque){  </a:t>
            </a:r>
          </a:p>
          <a:p>
            <a:pPr>
              <a:spcBef>
                <a:spcPts val="0"/>
              </a:spcBef>
              <a:buNone/>
            </a:pPr>
            <a:r>
              <a:rPr lang="en-US" sz="2000" dirty="0" smtClean="0"/>
              <a:t>        </a:t>
            </a:r>
            <a:r>
              <a:rPr lang="en-US" sz="2000" dirty="0" err="1" smtClean="0"/>
              <a:t>System.out.println</a:t>
            </a:r>
            <a:r>
              <a:rPr lang="en-US" sz="2000" dirty="0" smtClean="0"/>
              <a:t>(s);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sp>
        <p:nvSpPr>
          <p:cNvPr id="3" name="Content Placeholder 2"/>
          <p:cNvSpPr>
            <a:spLocks noGrp="1"/>
          </p:cNvSpPr>
          <p:nvPr>
            <p:ph sz="quarter" idx="1"/>
          </p:nvPr>
        </p:nvSpPr>
        <p:spPr/>
        <p:txBody>
          <a:bodyPr>
            <a:normAutofit fontScale="550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Book {    </a:t>
            </a:r>
          </a:p>
          <a:p>
            <a:pPr>
              <a:spcBef>
                <a:spcPts val="0"/>
              </a:spcBef>
              <a:buNone/>
            </a:pPr>
            <a:r>
              <a:rPr lang="en-US" sz="2000" b="1" dirty="0" err="1" smtClean="0"/>
              <a:t>int</a:t>
            </a:r>
            <a:r>
              <a:rPr lang="en-US" sz="2000" dirty="0" smtClean="0"/>
              <a:t> id;    </a:t>
            </a:r>
          </a:p>
          <a:p>
            <a:pPr>
              <a:spcBef>
                <a:spcPts val="0"/>
              </a:spcBef>
              <a:buNone/>
            </a:pPr>
            <a:r>
              <a:rPr lang="en-US" sz="2000" dirty="0" smtClean="0"/>
              <a:t>String </a:t>
            </a:r>
            <a:r>
              <a:rPr lang="en-US" sz="2000" dirty="0" err="1" smtClean="0"/>
              <a:t>name,author,publisher</a:t>
            </a:r>
            <a:r>
              <a:rPr lang="en-US" sz="2000" dirty="0" smtClean="0"/>
              <a:t>;    </a:t>
            </a:r>
          </a:p>
          <a:p>
            <a:pPr>
              <a:spcBef>
                <a:spcPts val="0"/>
              </a:spcBef>
              <a:buNone/>
            </a:pPr>
            <a:r>
              <a:rPr lang="en-US" sz="2000" b="1" dirty="0" err="1" smtClean="0"/>
              <a:t>int</a:t>
            </a:r>
            <a:r>
              <a:rPr lang="en-US" sz="2000" dirty="0" smtClean="0"/>
              <a:t> quantity;    </a:t>
            </a:r>
          </a:p>
          <a:p>
            <a:pPr>
              <a:spcBef>
                <a:spcPts val="0"/>
              </a:spcBef>
              <a:buNone/>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.author</a:t>
            </a:r>
            <a:r>
              <a:rPr lang="en-US" sz="2000" dirty="0" smtClean="0"/>
              <a:t> = author;    </a:t>
            </a:r>
          </a:p>
          <a:p>
            <a:pPr>
              <a:spcBef>
                <a:spcPts val="0"/>
              </a:spcBef>
              <a:buNone/>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buNone/>
            </a:pPr>
            <a:r>
              <a:rPr lang="en-US" sz="2000" dirty="0" smtClean="0"/>
              <a:t>    </a:t>
            </a:r>
            <a:r>
              <a:rPr lang="en-US" sz="2000" b="1" dirty="0" err="1" smtClean="0"/>
              <a:t>this</a:t>
            </a:r>
            <a:r>
              <a:rPr lang="en-US" sz="2000" dirty="0" err="1" smtClean="0"/>
              <a:t>.quantity</a:t>
            </a:r>
            <a:r>
              <a:rPr lang="en-US" sz="2000" dirty="0" smtClean="0"/>
              <a:t> = quantity;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ArrayDequeExample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dirty="0" err="1" smtClean="0"/>
              <a:t>Deque</a:t>
            </a:r>
            <a:r>
              <a:rPr lang="en-US" sz="2000" dirty="0" smtClean="0"/>
              <a:t>&lt;Book&gt; set=</a:t>
            </a:r>
            <a:r>
              <a:rPr lang="en-US" sz="2000" b="1" dirty="0" smtClean="0"/>
              <a:t>new</a:t>
            </a:r>
            <a:r>
              <a:rPr lang="en-US" sz="2000" dirty="0" smtClean="0"/>
              <a:t> </a:t>
            </a:r>
            <a:r>
              <a:rPr lang="en-US" sz="2000" dirty="0" err="1" smtClean="0"/>
              <a:t>ArrayDeque</a:t>
            </a:r>
            <a:r>
              <a:rPr lang="en-US" sz="2000" dirty="0" smtClean="0"/>
              <a:t>&lt;Book&gt;();    </a:t>
            </a:r>
          </a:p>
          <a:p>
            <a:pPr>
              <a:spcBef>
                <a:spcPts val="0"/>
              </a:spcBef>
              <a:buNone/>
            </a:pPr>
            <a:r>
              <a:rPr lang="en-US" sz="2000" dirty="0" smtClean="0"/>
              <a:t>    //Creating Books    </a:t>
            </a:r>
          </a:p>
          <a:p>
            <a:pPr>
              <a:spcBef>
                <a:spcPts val="0"/>
              </a:spcBef>
              <a:buNone/>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buNone/>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buNone/>
            </a:pPr>
            <a:r>
              <a:rPr lang="en-US" sz="2000" dirty="0" smtClean="0"/>
              <a:t>    Book b3=</a:t>
            </a:r>
            <a:r>
              <a:rPr lang="en-US" sz="2000" b="1" dirty="0" smtClean="0"/>
              <a:t>new</a:t>
            </a:r>
            <a:r>
              <a:rPr lang="en-US" sz="2000" dirty="0" smtClean="0"/>
              <a:t> Book(103,"Operating System","Galvin","Wiley",6);    </a:t>
            </a:r>
          </a:p>
          <a:p>
            <a:pPr>
              <a:spcBef>
                <a:spcPts val="0"/>
              </a:spcBef>
              <a:buNone/>
            </a:pPr>
            <a:r>
              <a:rPr lang="en-US" sz="2000" dirty="0" smtClean="0"/>
              <a:t>    //Adding Books to </a:t>
            </a:r>
            <a:r>
              <a:rPr lang="en-US" sz="2000" dirty="0" err="1" smtClean="0"/>
              <a:t>Deque</a:t>
            </a:r>
            <a:r>
              <a:rPr lang="en-US" sz="2000" dirty="0" smtClean="0"/>
              <a:t>   </a:t>
            </a:r>
          </a:p>
          <a:p>
            <a:pPr>
              <a:spcBef>
                <a:spcPts val="0"/>
              </a:spcBef>
              <a:buNone/>
            </a:pPr>
            <a:r>
              <a:rPr lang="en-US" sz="2000" dirty="0" smtClean="0"/>
              <a:t>    </a:t>
            </a:r>
            <a:r>
              <a:rPr lang="en-US" sz="2000" dirty="0" err="1" smtClean="0"/>
              <a:t>set.add</a:t>
            </a:r>
            <a:r>
              <a:rPr lang="en-US" sz="2000" dirty="0" smtClean="0"/>
              <a:t>(b1);    </a:t>
            </a:r>
          </a:p>
          <a:p>
            <a:pPr>
              <a:spcBef>
                <a:spcPts val="0"/>
              </a:spcBef>
              <a:buNone/>
            </a:pPr>
            <a:r>
              <a:rPr lang="en-US" sz="2000" dirty="0" smtClean="0"/>
              <a:t>    </a:t>
            </a:r>
            <a:r>
              <a:rPr lang="en-US" sz="2000" dirty="0" err="1" smtClean="0"/>
              <a:t>set.add</a:t>
            </a:r>
            <a:r>
              <a:rPr lang="en-US" sz="2000" dirty="0" smtClean="0"/>
              <a:t>(b2);    </a:t>
            </a:r>
          </a:p>
          <a:p>
            <a:pPr>
              <a:spcBef>
                <a:spcPts val="0"/>
              </a:spcBef>
              <a:buNone/>
            </a:pPr>
            <a:r>
              <a:rPr lang="en-US" sz="2000" dirty="0" smtClean="0"/>
              <a:t>    </a:t>
            </a:r>
            <a:r>
              <a:rPr lang="en-US" sz="2000" dirty="0" err="1" smtClean="0"/>
              <a:t>set.add</a:t>
            </a:r>
            <a:r>
              <a:rPr lang="en-US" sz="2000" dirty="0" smtClean="0"/>
              <a:t>(b3);    </a:t>
            </a:r>
          </a:p>
          <a:p>
            <a:pPr>
              <a:spcBef>
                <a:spcPts val="0"/>
              </a:spcBef>
              <a:buNone/>
            </a:pPr>
            <a:r>
              <a:rPr lang="en-US" sz="2000" dirty="0" smtClean="0"/>
              <a:t>    //Traversing </a:t>
            </a:r>
            <a:r>
              <a:rPr lang="en-US" sz="2000" dirty="0" err="1" smtClean="0"/>
              <a:t>ArrayDeque</a:t>
            </a:r>
            <a:r>
              <a:rPr lang="en-US" sz="2000" dirty="0" smtClean="0"/>
              <a:t>  </a:t>
            </a:r>
          </a:p>
          <a:p>
            <a:pPr>
              <a:spcBef>
                <a:spcPts val="0"/>
              </a:spcBef>
              <a:buNone/>
            </a:pPr>
            <a:r>
              <a:rPr lang="en-US" sz="2000" dirty="0" smtClean="0"/>
              <a:t>    </a:t>
            </a:r>
            <a:r>
              <a:rPr lang="en-US" sz="2000" b="1" dirty="0" smtClean="0"/>
              <a:t>for</a:t>
            </a:r>
            <a:r>
              <a:rPr lang="en-US" sz="2000" dirty="0" smtClean="0"/>
              <a:t>(Book b:set){    </a:t>
            </a:r>
          </a:p>
          <a:p>
            <a:pPr>
              <a:spcBef>
                <a:spcPts val="0"/>
              </a:spcBef>
              <a:buNone/>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buNone/>
            </a:pPr>
            <a:r>
              <a:rPr lang="en-US" sz="2000" dirty="0" smtClean="0"/>
              <a:t>    }    </a:t>
            </a:r>
          </a:p>
          <a:p>
            <a:pPr>
              <a:spcBef>
                <a:spcPts val="0"/>
              </a:spcBef>
              <a:buNone/>
            </a:pPr>
            <a:r>
              <a:rPr lang="en-US" sz="2000"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16632"/>
            <a:ext cx="10972800" cy="648072"/>
          </a:xfrm>
        </p:spPr>
        <p:txBody>
          <a:bodyPr>
            <a:normAutofit/>
          </a:bodyPr>
          <a:lstStyle/>
          <a:p>
            <a:r>
              <a:rPr lang="en-US" dirty="0" smtClean="0"/>
              <a:t> Map Interface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sp>
        <p:nvSpPr>
          <p:cNvPr id="3" name="Content Placeholder 2"/>
          <p:cNvSpPr>
            <a:spLocks noGrp="1"/>
          </p:cNvSpPr>
          <p:nvPr>
            <p:ph sz="quarter" idx="1"/>
          </p:nvPr>
        </p:nvSpPr>
        <p:spPr>
          <a:xfrm>
            <a:off x="479376" y="745806"/>
            <a:ext cx="10972800" cy="4937760"/>
          </a:xfrm>
        </p:spPr>
        <p:txBody>
          <a:bodyPr/>
          <a:lstStyle/>
          <a:p>
            <a:r>
              <a:rPr lang="en-GB" dirty="0" smtClean="0"/>
              <a:t>A </a:t>
            </a:r>
            <a:r>
              <a:rPr lang="en-GB" dirty="0" smtClean="0">
                <a:solidFill>
                  <a:srgbClr val="FF0000"/>
                </a:solidFill>
              </a:rPr>
              <a:t>map</a:t>
            </a:r>
            <a:r>
              <a:rPr lang="en-GB" dirty="0" smtClean="0"/>
              <a:t> contains values on the basis of key, i.e. key and value pair. Each key and value pair is known as an entry. A Map contains unique keys.</a:t>
            </a:r>
          </a:p>
          <a:p>
            <a:r>
              <a:rPr lang="en-GB" dirty="0" smtClean="0"/>
              <a:t>A Map is useful if you have to search, update or delete elements on the basis of a key.</a:t>
            </a:r>
          </a:p>
          <a:p>
            <a:r>
              <a:rPr lang="en-GB" dirty="0" smtClean="0"/>
              <a:t>A Map doesn't allow duplicate keys, but you can have duplicate values. </a:t>
            </a:r>
            <a:r>
              <a:rPr lang="en-GB" dirty="0" err="1" smtClean="0"/>
              <a:t>HashMap</a:t>
            </a:r>
            <a:r>
              <a:rPr lang="en-GB" dirty="0" smtClean="0"/>
              <a:t> and </a:t>
            </a:r>
            <a:r>
              <a:rPr lang="en-GB" dirty="0" err="1" smtClean="0"/>
              <a:t>LinkedHashMap</a:t>
            </a:r>
            <a:r>
              <a:rPr lang="en-GB" dirty="0" smtClean="0"/>
              <a:t> allow null keys and values, but </a:t>
            </a:r>
            <a:r>
              <a:rPr lang="en-GB" dirty="0" err="1" smtClean="0"/>
              <a:t>TreeMap</a:t>
            </a:r>
            <a:r>
              <a:rPr lang="en-GB" dirty="0" smtClean="0"/>
              <a:t> doesn't allow any null key or value.</a:t>
            </a:r>
          </a:p>
          <a:p>
            <a:endParaRPr lang="en-US" dirty="0"/>
          </a:p>
        </p:txBody>
      </p:sp>
      <p:pic>
        <p:nvPicPr>
          <p:cNvPr id="5" name="Picture 4" descr="Java Map Hierarchy"/>
          <p:cNvPicPr/>
          <p:nvPr/>
        </p:nvPicPr>
        <p:blipFill>
          <a:blip r:embed="rId2"/>
          <a:srcRect/>
          <a:stretch>
            <a:fillRect/>
          </a:stretch>
        </p:blipFill>
        <p:spPr bwMode="auto">
          <a:xfrm>
            <a:off x="8024826" y="3214686"/>
            <a:ext cx="3749363" cy="38312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Java Map Example: Non-Generic (Old Style)</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sp>
        <p:nvSpPr>
          <p:cNvPr id="3" name="Content Placeholder 2"/>
          <p:cNvSpPr>
            <a:spLocks noGrp="1"/>
          </p:cNvSpPr>
          <p:nvPr>
            <p:ph sz="quarter" idx="1"/>
          </p:nvPr>
        </p:nvSpPr>
        <p:spPr/>
        <p:txBody>
          <a:bodyPr>
            <a:normAutofit fontScale="92500" lnSpcReduction="20000"/>
          </a:bodyPr>
          <a:lstStyle/>
          <a:p>
            <a:pPr>
              <a:spcBef>
                <a:spcPts val="0"/>
              </a:spcBef>
              <a:buNone/>
            </a:pPr>
            <a:r>
              <a:rPr lang="en-US" sz="2000" dirty="0" smtClean="0"/>
              <a:t>//Non-generic  </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MapExample1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Map </a:t>
            </a:r>
            <a:r>
              <a:rPr lang="en-US" sz="2000" dirty="0" err="1" smtClean="0"/>
              <a:t>map</a:t>
            </a:r>
            <a:r>
              <a:rPr lang="en-US" sz="2000" dirty="0" smtClean="0"/>
              <a:t>=</a:t>
            </a:r>
            <a:r>
              <a:rPr lang="en-US" sz="2000" b="1" dirty="0" smtClean="0"/>
              <a:t>new</a:t>
            </a:r>
            <a:r>
              <a:rPr lang="en-US" sz="2000" dirty="0" smtClean="0"/>
              <a:t> </a:t>
            </a:r>
            <a:r>
              <a:rPr lang="en-US" sz="2000" dirty="0" err="1" smtClean="0"/>
              <a:t>HashMap</a:t>
            </a:r>
            <a:r>
              <a:rPr lang="en-US" sz="2000" dirty="0" smtClean="0"/>
              <a:t>();  </a:t>
            </a:r>
          </a:p>
          <a:p>
            <a:pPr>
              <a:spcBef>
                <a:spcPts val="0"/>
              </a:spcBef>
              <a:buNone/>
            </a:pPr>
            <a:r>
              <a:rPr lang="en-US" sz="2000" dirty="0" smtClean="0"/>
              <a:t>    //Adding elements to map  </a:t>
            </a:r>
          </a:p>
          <a:p>
            <a:pPr>
              <a:spcBef>
                <a:spcPts val="0"/>
              </a:spcBef>
              <a:buNone/>
            </a:pPr>
            <a:r>
              <a:rPr lang="en-US" sz="2000" dirty="0" smtClean="0"/>
              <a:t>    </a:t>
            </a:r>
            <a:r>
              <a:rPr lang="en-US" sz="2000" dirty="0" err="1" smtClean="0"/>
              <a:t>map.put</a:t>
            </a:r>
            <a:r>
              <a:rPr lang="en-US" sz="2000" dirty="0" smtClean="0"/>
              <a:t>(1,"Amit");  </a:t>
            </a:r>
          </a:p>
          <a:p>
            <a:pPr>
              <a:spcBef>
                <a:spcPts val="0"/>
              </a:spcBef>
              <a:buNone/>
            </a:pPr>
            <a:r>
              <a:rPr lang="en-US" sz="2000" dirty="0" smtClean="0"/>
              <a:t>    </a:t>
            </a:r>
            <a:r>
              <a:rPr lang="en-US" sz="2000" dirty="0" err="1" smtClean="0"/>
              <a:t>map.put</a:t>
            </a:r>
            <a:r>
              <a:rPr lang="en-US" sz="2000" dirty="0" smtClean="0"/>
              <a:t>(5,"Rahul");  </a:t>
            </a:r>
          </a:p>
          <a:p>
            <a:pPr>
              <a:spcBef>
                <a:spcPts val="0"/>
              </a:spcBef>
              <a:buNone/>
            </a:pPr>
            <a:r>
              <a:rPr lang="en-US" sz="2000" dirty="0" smtClean="0"/>
              <a:t>    </a:t>
            </a:r>
            <a:r>
              <a:rPr lang="en-US" sz="2000" dirty="0" err="1" smtClean="0"/>
              <a:t>map.put</a:t>
            </a:r>
            <a:r>
              <a:rPr lang="en-US" sz="2000" dirty="0" smtClean="0"/>
              <a:t>(2,"Jai");  </a:t>
            </a:r>
          </a:p>
          <a:p>
            <a:pPr>
              <a:spcBef>
                <a:spcPts val="0"/>
              </a:spcBef>
              <a:buNone/>
            </a:pPr>
            <a:r>
              <a:rPr lang="en-US" sz="2000" dirty="0" smtClean="0"/>
              <a:t>    </a:t>
            </a:r>
            <a:r>
              <a:rPr lang="en-US" sz="2000" dirty="0" err="1" smtClean="0"/>
              <a:t>map.put</a:t>
            </a:r>
            <a:r>
              <a:rPr lang="en-US" sz="2000" dirty="0" smtClean="0"/>
              <a:t>(6,"Amit");  </a:t>
            </a:r>
          </a:p>
          <a:p>
            <a:pPr>
              <a:spcBef>
                <a:spcPts val="0"/>
              </a:spcBef>
              <a:buNone/>
            </a:pPr>
            <a:r>
              <a:rPr lang="en-US" sz="2000" dirty="0" smtClean="0"/>
              <a:t>    //Traversing Map  </a:t>
            </a:r>
          </a:p>
          <a:p>
            <a:pPr>
              <a:spcBef>
                <a:spcPts val="0"/>
              </a:spcBef>
              <a:buNone/>
            </a:pPr>
            <a:r>
              <a:rPr lang="en-US" sz="2000" dirty="0" smtClean="0"/>
              <a:t>    Set </a:t>
            </a:r>
            <a:r>
              <a:rPr lang="en-US" sz="2000" dirty="0" err="1" smtClean="0"/>
              <a:t>set</a:t>
            </a:r>
            <a:r>
              <a:rPr lang="en-US" sz="2000" dirty="0" smtClean="0"/>
              <a:t>=</a:t>
            </a:r>
            <a:r>
              <a:rPr lang="en-US" sz="2000" dirty="0" err="1" smtClean="0"/>
              <a:t>map.entrySet</a:t>
            </a:r>
            <a:r>
              <a:rPr lang="en-US" sz="2000" dirty="0" smtClean="0"/>
              <a:t>();//Converting to Set so that we can traverse  </a:t>
            </a:r>
          </a:p>
          <a:p>
            <a:pPr>
              <a:spcBef>
                <a:spcPts val="0"/>
              </a:spcBef>
              <a:buNone/>
            </a:pPr>
            <a:r>
              <a:rPr lang="en-US" sz="2000" dirty="0" smtClean="0"/>
              <a:t>    </a:t>
            </a:r>
            <a:r>
              <a:rPr lang="en-US" sz="2000" dirty="0" err="1" smtClean="0"/>
              <a:t>Iterator</a:t>
            </a:r>
            <a:r>
              <a:rPr lang="en-US" sz="2000" dirty="0" smtClean="0"/>
              <a:t> </a:t>
            </a:r>
            <a:r>
              <a:rPr lang="en-US" sz="2000" dirty="0" err="1" smtClean="0"/>
              <a:t>itr</a:t>
            </a:r>
            <a:r>
              <a:rPr lang="en-US" sz="2000" dirty="0" smtClean="0"/>
              <a:t>=</a:t>
            </a:r>
            <a:r>
              <a:rPr lang="en-US" sz="2000" dirty="0" err="1" smtClean="0"/>
              <a:t>set.iterator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//Converting to </a:t>
            </a:r>
            <a:r>
              <a:rPr lang="en-US" sz="2000" dirty="0" err="1" smtClean="0"/>
              <a:t>Map.Entry</a:t>
            </a:r>
            <a:r>
              <a:rPr lang="en-US" sz="2000" dirty="0" smtClean="0"/>
              <a:t> so that we can get key and value separately  </a:t>
            </a:r>
          </a:p>
          <a:p>
            <a:pPr>
              <a:spcBef>
                <a:spcPts val="0"/>
              </a:spcBef>
              <a:buNone/>
            </a:pPr>
            <a:r>
              <a:rPr lang="en-US" sz="2000" dirty="0" smtClean="0"/>
              <a:t>        </a:t>
            </a:r>
            <a:r>
              <a:rPr lang="en-US" sz="2000" dirty="0" err="1" smtClean="0"/>
              <a:t>Map.Entry</a:t>
            </a:r>
            <a:r>
              <a:rPr lang="en-US" sz="2000" dirty="0" smtClean="0"/>
              <a:t> entry=(</a:t>
            </a:r>
            <a:r>
              <a:rPr lang="en-US" sz="2000" dirty="0" err="1" smtClean="0"/>
              <a:t>Map.Entry</a:t>
            </a:r>
            <a:r>
              <a:rPr lang="en-US" sz="2000" dirty="0" smtClean="0"/>
              <a:t>)</a:t>
            </a:r>
            <a:r>
              <a:rPr lang="en-US" sz="2000" dirty="0" err="1" smtClean="0"/>
              <a:t>itr.next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entry.getKey</a:t>
            </a:r>
            <a:r>
              <a:rPr lang="en-US" sz="2000" dirty="0" smtClean="0"/>
              <a:t>()+" "+</a:t>
            </a:r>
            <a:r>
              <a:rPr lang="en-US" sz="2000" dirty="0" err="1" smtClean="0"/>
              <a:t>entry.getValue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Java Map Example: Generic (New Style)</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
        <p:nvSpPr>
          <p:cNvPr id="3" name="Content Placeholder 2"/>
          <p:cNvSpPr>
            <a:spLocks noGrp="1"/>
          </p:cNvSpPr>
          <p:nvPr>
            <p:ph sz="quarter"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MapExample2{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(102,"Rahul");  </a:t>
            </a:r>
          </a:p>
          <a:p>
            <a:pPr>
              <a:spcBef>
                <a:spcPts val="0"/>
              </a:spcBef>
              <a:buNone/>
            </a:pPr>
            <a:r>
              <a:rPr lang="en-US" sz="2000" dirty="0" smtClean="0"/>
              <a:t>  //Elements can traverse in any order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m:map.entrySet()){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r>
              <a:rPr lang="en-US" dirty="0" smtClean="0"/>
              <a:t> </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Map Example: </a:t>
            </a:r>
            <a:r>
              <a:rPr lang="en-US" dirty="0" err="1" smtClean="0"/>
              <a:t>comparingByKey</a:t>
            </a:r>
            <a:r>
              <a:rPr lang="en-US" dirty="0" smtClean="0"/>
              <a:t>()</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sp>
        <p:nvSpPr>
          <p:cNvPr id="3" name="Content Placeholder 2"/>
          <p:cNvSpPr>
            <a:spLocks noGrp="1"/>
          </p:cNvSpPr>
          <p:nvPr>
            <p:ph sz="quarter" idx="1"/>
          </p:nvPr>
        </p:nvSpPr>
        <p:spPr/>
        <p:txBody>
          <a:bodyPr>
            <a:normAutofit lnSpcReduction="1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MapExample3{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(102,"Rahul");   </a:t>
            </a:r>
          </a:p>
          <a:p>
            <a:pPr>
              <a:spcBef>
                <a:spcPts val="0"/>
              </a:spcBef>
              <a:buNone/>
            </a:pPr>
            <a:r>
              <a:rPr lang="en-US" sz="2000" dirty="0" smtClean="0"/>
              <a:t>      //Returns a Set view of the mappings contained in this map        </a:t>
            </a:r>
          </a:p>
          <a:p>
            <a:pPr>
              <a:spcBef>
                <a:spcPts val="0"/>
              </a:spcBef>
              <a:buNone/>
            </a:pPr>
            <a:r>
              <a:rPr lang="en-US" sz="2000" dirty="0" smtClean="0"/>
              <a:t>      </a:t>
            </a:r>
            <a:r>
              <a:rPr lang="en-US" sz="2000" dirty="0" err="1" smtClean="0"/>
              <a:t>map.entrySet</a:t>
            </a:r>
            <a:r>
              <a:rPr lang="en-US" sz="2000" dirty="0" smtClean="0"/>
              <a:t>()  </a:t>
            </a:r>
          </a:p>
          <a:p>
            <a:pPr>
              <a:spcBef>
                <a:spcPts val="0"/>
              </a:spcBef>
              <a:buNone/>
            </a:pPr>
            <a:r>
              <a:rPr lang="en-US" sz="2000" dirty="0" smtClean="0"/>
              <a:t>      //Returns a sequential Stream with this collection as its source  </a:t>
            </a:r>
          </a:p>
          <a:p>
            <a:pPr>
              <a:spcBef>
                <a:spcPts val="0"/>
              </a:spcBef>
              <a:buNone/>
            </a:pPr>
            <a:r>
              <a:rPr lang="en-US" sz="2000" dirty="0" smtClean="0"/>
              <a:t>      .stream()  </a:t>
            </a:r>
          </a:p>
          <a:p>
            <a:pPr>
              <a:spcBef>
                <a:spcPts val="0"/>
              </a:spcBef>
              <a:buNone/>
            </a:pPr>
            <a:r>
              <a:rPr lang="en-US" sz="2000" dirty="0" smtClean="0"/>
              <a:t>      //Sorted according to the provided Comparator  </a:t>
            </a:r>
          </a:p>
          <a:p>
            <a:pPr>
              <a:spcBef>
                <a:spcPts val="0"/>
              </a:spcBef>
              <a:buNone/>
            </a:pPr>
            <a:r>
              <a:rPr lang="en-US" sz="2000" dirty="0" smtClean="0"/>
              <a:t>      .sorted(</a:t>
            </a:r>
            <a:r>
              <a:rPr lang="en-US" sz="2000" dirty="0" err="1" smtClean="0"/>
              <a:t>Map.Entry.comparingByKey</a:t>
            </a:r>
            <a:r>
              <a:rPr lang="en-US" sz="2000" dirty="0" smtClean="0"/>
              <a:t>())  </a:t>
            </a:r>
          </a:p>
          <a:p>
            <a:pPr>
              <a:spcBef>
                <a:spcPts val="0"/>
              </a:spcBef>
              <a:buNone/>
            </a:pPr>
            <a:r>
              <a:rPr lang="en-US" sz="2000" dirty="0" smtClean="0"/>
              <a:t>      //Performs an action for each element of this stream  </a:t>
            </a:r>
          </a:p>
          <a:p>
            <a:pPr>
              <a:spcBef>
                <a:spcPts val="0"/>
              </a:spcBef>
              <a:buNone/>
            </a:pPr>
            <a:r>
              <a:rPr lang="en-US" sz="2000" dirty="0" smtClean="0"/>
              <a:t>      .</a:t>
            </a:r>
            <a:r>
              <a:rPr lang="en-US" sz="2000" dirty="0" err="1" smtClean="0"/>
              <a:t>forEach</a:t>
            </a:r>
            <a:r>
              <a:rPr lang="en-US" sz="2000" dirty="0" smtClean="0"/>
              <a:t>(</a:t>
            </a:r>
            <a:r>
              <a:rPr lang="en-US" sz="2000" dirty="0" err="1" smtClean="0"/>
              <a:t>System.out</a:t>
            </a:r>
            <a:r>
              <a:rPr lang="en-US" sz="2000" dirty="0" smtClean="0"/>
              <a:t>::</a:t>
            </a:r>
            <a:r>
              <a:rPr lang="en-US" sz="2000" dirty="0" err="1" smtClean="0"/>
              <a:t>println</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Java Map Example: </a:t>
            </a:r>
            <a:r>
              <a:rPr lang="en-GB" dirty="0" err="1" smtClean="0"/>
              <a:t>comparingByKey</a:t>
            </a:r>
            <a:r>
              <a:rPr lang="en-GB" dirty="0" smtClean="0"/>
              <a:t>() in Descending Order</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sp>
        <p:nvSpPr>
          <p:cNvPr id="3" name="Content Placeholder 2"/>
          <p:cNvSpPr>
            <a:spLocks noGrp="1"/>
          </p:cNvSpPr>
          <p:nvPr>
            <p:ph sz="quarter" idx="1"/>
          </p:nvPr>
        </p:nvSpPr>
        <p:spPr/>
        <p:txBody>
          <a:bodyPr>
            <a:normAutofit lnSpcReduction="1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MapExample4{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(102,"Rahul");    </a:t>
            </a:r>
          </a:p>
          <a:p>
            <a:pPr>
              <a:spcBef>
                <a:spcPts val="0"/>
              </a:spcBef>
              <a:buNone/>
            </a:pPr>
            <a:r>
              <a:rPr lang="en-US" sz="2000" dirty="0" smtClean="0"/>
              <a:t>      //Returns a Set view of the mappings contained in this map    </a:t>
            </a:r>
          </a:p>
          <a:p>
            <a:pPr>
              <a:spcBef>
                <a:spcPts val="0"/>
              </a:spcBef>
              <a:buNone/>
            </a:pPr>
            <a:r>
              <a:rPr lang="en-US" sz="2000" dirty="0" smtClean="0"/>
              <a:t>      </a:t>
            </a:r>
            <a:r>
              <a:rPr lang="en-US" sz="2000" dirty="0" err="1" smtClean="0"/>
              <a:t>map.entrySet</a:t>
            </a:r>
            <a:r>
              <a:rPr lang="en-US" sz="2000" dirty="0" smtClean="0"/>
              <a:t>()  </a:t>
            </a:r>
          </a:p>
          <a:p>
            <a:pPr>
              <a:spcBef>
                <a:spcPts val="0"/>
              </a:spcBef>
              <a:buNone/>
            </a:pPr>
            <a:r>
              <a:rPr lang="en-US" sz="2000" dirty="0" smtClean="0"/>
              <a:t>      //Returns a sequential Stream with this collection as its source  </a:t>
            </a:r>
          </a:p>
          <a:p>
            <a:pPr>
              <a:spcBef>
                <a:spcPts val="0"/>
              </a:spcBef>
              <a:buNone/>
            </a:pPr>
            <a:r>
              <a:rPr lang="en-US" sz="2000" dirty="0" smtClean="0"/>
              <a:t>      .stream()  </a:t>
            </a:r>
          </a:p>
          <a:p>
            <a:pPr>
              <a:spcBef>
                <a:spcPts val="0"/>
              </a:spcBef>
              <a:buNone/>
            </a:pPr>
            <a:r>
              <a:rPr lang="en-US" sz="2000" dirty="0" smtClean="0"/>
              <a:t>      //Sorted according to the provided Comparator  </a:t>
            </a:r>
          </a:p>
          <a:p>
            <a:pPr>
              <a:spcBef>
                <a:spcPts val="0"/>
              </a:spcBef>
              <a:buNone/>
            </a:pPr>
            <a:r>
              <a:rPr lang="en-US" sz="2000" dirty="0" smtClean="0"/>
              <a:t>      .sorted(</a:t>
            </a:r>
            <a:r>
              <a:rPr lang="en-US" sz="2000" dirty="0" err="1" smtClean="0"/>
              <a:t>Map.Entry.comparingByKey</a:t>
            </a:r>
            <a:r>
              <a:rPr lang="en-US" sz="2000" dirty="0" smtClean="0"/>
              <a:t>(</a:t>
            </a:r>
            <a:r>
              <a:rPr lang="en-US" sz="2000" dirty="0" err="1" smtClean="0"/>
              <a:t>Comparator.reverseOrder</a:t>
            </a:r>
            <a:r>
              <a:rPr lang="en-US" sz="2000" dirty="0" smtClean="0"/>
              <a:t>()))  </a:t>
            </a:r>
          </a:p>
          <a:p>
            <a:pPr>
              <a:spcBef>
                <a:spcPts val="0"/>
              </a:spcBef>
              <a:buNone/>
            </a:pPr>
            <a:r>
              <a:rPr lang="en-US" sz="2000" dirty="0" smtClean="0"/>
              <a:t>      //Performs an action for each element of this stream  </a:t>
            </a:r>
          </a:p>
          <a:p>
            <a:pPr>
              <a:spcBef>
                <a:spcPts val="0"/>
              </a:spcBef>
              <a:buNone/>
            </a:pPr>
            <a:r>
              <a:rPr lang="en-US" sz="2000" dirty="0" smtClean="0"/>
              <a:t>      .</a:t>
            </a:r>
            <a:r>
              <a:rPr lang="en-US" sz="2000" dirty="0" err="1" smtClean="0"/>
              <a:t>forEach</a:t>
            </a:r>
            <a:r>
              <a:rPr lang="en-US" sz="2000" dirty="0" smtClean="0"/>
              <a:t>(</a:t>
            </a:r>
            <a:r>
              <a:rPr lang="en-US" sz="2000" dirty="0" err="1" smtClean="0"/>
              <a:t>System.out</a:t>
            </a:r>
            <a:r>
              <a:rPr lang="en-US" sz="2000" dirty="0" smtClean="0"/>
              <a:t>::</a:t>
            </a:r>
            <a:r>
              <a:rPr lang="en-US" sz="2000" dirty="0" err="1" smtClean="0"/>
              <a:t>println</a:t>
            </a:r>
            <a:r>
              <a:rPr lang="en-US" sz="2000" dirty="0" smtClean="0"/>
              <a:t>);  </a:t>
            </a:r>
          </a:p>
          <a:p>
            <a:pPr>
              <a:spcBef>
                <a:spcPts val="0"/>
              </a:spcBef>
              <a:buNone/>
            </a:pPr>
            <a:r>
              <a:rPr lang="en-US" sz="2000" dirty="0" smtClean="0"/>
              <a:t> }  </a:t>
            </a:r>
          </a:p>
          <a:p>
            <a:pPr>
              <a:spcBef>
                <a:spcPts val="0"/>
              </a:spcBef>
              <a:buNone/>
            </a:pPr>
            <a:r>
              <a:rPr lang="en-US" sz="2000" dirty="0" smtClean="0"/>
              <a:t>}  </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Example2</a:t>
            </a: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sp>
        <p:nvSpPr>
          <p:cNvPr id="3" name="Content Placeholder 2"/>
          <p:cNvSpPr>
            <a:spLocks noGrp="1"/>
          </p:cNvSpPr>
          <p:nvPr>
            <p:ph sz="quarter" idx="1"/>
          </p:nvPr>
        </p:nvSpPr>
        <p:spPr/>
        <p:txBody>
          <a:bodyPr>
            <a:normAutofit fontScale="925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TestGenerics2{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err="1" smtClean="0"/>
              <a:t>map.put</a:t>
            </a:r>
            <a:r>
              <a:rPr lang="en-US" sz="2000" dirty="0" smtClean="0"/>
              <a:t>(1,"vijay");  </a:t>
            </a:r>
          </a:p>
          <a:p>
            <a:pPr>
              <a:spcBef>
                <a:spcPts val="0"/>
              </a:spcBef>
              <a:buNone/>
            </a:pPr>
            <a:r>
              <a:rPr lang="en-US" sz="2000" dirty="0" err="1" smtClean="0"/>
              <a:t>map.put</a:t>
            </a:r>
            <a:r>
              <a:rPr lang="en-US" sz="2000" dirty="0" smtClean="0"/>
              <a:t>(4,"umesh");  </a:t>
            </a:r>
          </a:p>
          <a:p>
            <a:pPr>
              <a:spcBef>
                <a:spcPts val="0"/>
              </a:spcBef>
              <a:buNone/>
            </a:pPr>
            <a:r>
              <a:rPr lang="en-US" sz="2000" dirty="0" err="1" smtClean="0"/>
              <a:t>map.put</a:t>
            </a:r>
            <a:r>
              <a:rPr lang="en-US" sz="2000" dirty="0" smtClean="0"/>
              <a:t>(2,"ankit");  </a:t>
            </a:r>
          </a:p>
          <a:p>
            <a:pPr>
              <a:spcBef>
                <a:spcPts val="0"/>
              </a:spcBef>
              <a:buNone/>
            </a:pPr>
            <a:r>
              <a:rPr lang="en-US" sz="2000" dirty="0" smtClean="0"/>
              <a:t>  </a:t>
            </a:r>
          </a:p>
          <a:p>
            <a:pPr>
              <a:spcBef>
                <a:spcPts val="0"/>
              </a:spcBef>
              <a:buNone/>
            </a:pPr>
            <a:r>
              <a:rPr lang="en-US" sz="2000" dirty="0" smtClean="0"/>
              <a:t>//Now use </a:t>
            </a:r>
            <a:r>
              <a:rPr lang="en-US" sz="2000" dirty="0" err="1" smtClean="0"/>
              <a:t>Map.Entry</a:t>
            </a:r>
            <a:r>
              <a:rPr lang="en-US" sz="2000" dirty="0" smtClean="0"/>
              <a:t> for Set and </a:t>
            </a:r>
            <a:r>
              <a:rPr lang="en-US" sz="2000" dirty="0" err="1" smtClean="0"/>
              <a:t>Iterator</a:t>
            </a:r>
            <a:r>
              <a:rPr lang="en-US" sz="2000" dirty="0" smtClean="0"/>
              <a:t>  </a:t>
            </a:r>
          </a:p>
          <a:p>
            <a:pPr>
              <a:spcBef>
                <a:spcPts val="0"/>
              </a:spcBef>
              <a:buNone/>
            </a:pPr>
            <a:r>
              <a:rPr lang="en-US" sz="2000" dirty="0" smtClean="0"/>
              <a:t>Set&lt;</a:t>
            </a:r>
            <a:r>
              <a:rPr lang="en-US" sz="2000" dirty="0" err="1" smtClean="0"/>
              <a:t>Map.Entry</a:t>
            </a:r>
            <a:r>
              <a:rPr lang="en-US" sz="2000" dirty="0" smtClean="0"/>
              <a:t>&lt;</a:t>
            </a:r>
            <a:r>
              <a:rPr lang="en-US" sz="2000" dirty="0" err="1" smtClean="0"/>
              <a:t>Integer,String</a:t>
            </a:r>
            <a:r>
              <a:rPr lang="en-US" sz="2000" dirty="0" smtClean="0"/>
              <a:t>&gt;&gt; set=</a:t>
            </a:r>
            <a:r>
              <a:rPr lang="en-US" sz="2000" dirty="0" err="1" smtClean="0"/>
              <a:t>map.entrySet</a:t>
            </a:r>
            <a:r>
              <a:rPr lang="en-US" sz="2000" dirty="0" smtClean="0"/>
              <a:t>();  </a:t>
            </a:r>
          </a:p>
          <a:p>
            <a:pPr>
              <a:spcBef>
                <a:spcPts val="0"/>
              </a:spcBef>
              <a:buNone/>
            </a:pPr>
            <a:r>
              <a:rPr lang="en-US" sz="2000" dirty="0" smtClean="0"/>
              <a:t>  </a:t>
            </a:r>
          </a:p>
          <a:p>
            <a:pPr>
              <a:spcBef>
                <a:spcPts val="0"/>
              </a:spcBef>
              <a:buNone/>
            </a:pPr>
            <a:r>
              <a:rPr lang="en-US" sz="2000" dirty="0" err="1" smtClean="0"/>
              <a:t>Iterator</a:t>
            </a:r>
            <a:r>
              <a:rPr lang="en-US" sz="2000" dirty="0" smtClean="0"/>
              <a:t>&lt;</a:t>
            </a:r>
            <a:r>
              <a:rPr lang="en-US" sz="2000" dirty="0" err="1" smtClean="0"/>
              <a:t>Map.Entry</a:t>
            </a:r>
            <a:r>
              <a:rPr lang="en-US" sz="2000" dirty="0" smtClean="0"/>
              <a:t>&lt;</a:t>
            </a:r>
            <a:r>
              <a:rPr lang="en-US" sz="2000" dirty="0" err="1" smtClean="0"/>
              <a:t>Integer,String</a:t>
            </a:r>
            <a:r>
              <a:rPr lang="en-US" sz="2000" dirty="0" smtClean="0"/>
              <a:t>&gt;&gt; </a:t>
            </a:r>
            <a:r>
              <a:rPr lang="en-US" sz="2000" dirty="0" err="1" smtClean="0"/>
              <a:t>itr</a:t>
            </a:r>
            <a:r>
              <a:rPr lang="en-US" sz="2000" dirty="0" smtClean="0"/>
              <a:t>=</a:t>
            </a:r>
            <a:r>
              <a:rPr lang="en-US" sz="2000" dirty="0" err="1" smtClean="0"/>
              <a:t>set.iterator</a:t>
            </a:r>
            <a:r>
              <a:rPr lang="en-US" sz="2000" dirty="0" smtClean="0"/>
              <a:t>();  </a:t>
            </a:r>
          </a:p>
          <a:p>
            <a:pPr>
              <a:spcBef>
                <a:spcPts val="0"/>
              </a:spcBef>
              <a:buNone/>
            </a:pP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err="1" smtClean="0"/>
              <a:t>Map.Entry</a:t>
            </a:r>
            <a:r>
              <a:rPr lang="en-US" sz="2000" dirty="0" smtClean="0"/>
              <a:t> e=</a:t>
            </a:r>
            <a:r>
              <a:rPr lang="en-US" sz="2000" dirty="0" err="1" smtClean="0"/>
              <a:t>itr.next</a:t>
            </a:r>
            <a:r>
              <a:rPr lang="en-US" sz="2000" dirty="0" smtClean="0"/>
              <a:t>();//no need to typecast  </a:t>
            </a:r>
          </a:p>
          <a:p>
            <a:pPr>
              <a:spcBef>
                <a:spcPts val="0"/>
              </a:spcBef>
              <a:buNone/>
            </a:pPr>
            <a:r>
              <a:rPr lang="en-US" sz="2000" dirty="0" err="1" smtClean="0"/>
              <a:t>System.out.println</a:t>
            </a:r>
            <a:r>
              <a:rPr lang="en-US" sz="2000" dirty="0" smtClean="0"/>
              <a:t>(</a:t>
            </a:r>
            <a:r>
              <a:rPr lang="en-US" sz="2000" dirty="0" err="1" smtClean="0"/>
              <a:t>e.getKey</a:t>
            </a:r>
            <a:r>
              <a:rPr lang="en-US" sz="2000" dirty="0" smtClean="0"/>
              <a:t>()+" "+</a:t>
            </a:r>
            <a:r>
              <a:rPr lang="en-US" sz="2000" dirty="0" err="1" smtClean="0"/>
              <a:t>e.getValue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Map Example: </a:t>
            </a:r>
            <a:r>
              <a:rPr lang="en-US" dirty="0" err="1" smtClean="0"/>
              <a:t>comparingByValue</a:t>
            </a:r>
            <a:r>
              <a:rPr lang="en-US" dirty="0" smtClean="0"/>
              <a:t>()</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sp>
        <p:nvSpPr>
          <p:cNvPr id="3" name="Content Placeholder 2"/>
          <p:cNvSpPr>
            <a:spLocks noGrp="1"/>
          </p:cNvSpPr>
          <p:nvPr>
            <p:ph sz="quarter" idx="1"/>
          </p:nvPr>
        </p:nvSpPr>
        <p:spPr/>
        <p:txBody>
          <a:bodyPr>
            <a:normAutofit lnSpcReduction="1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MapExample5{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(102,"Rahul");    </a:t>
            </a:r>
          </a:p>
          <a:p>
            <a:pPr>
              <a:spcBef>
                <a:spcPts val="0"/>
              </a:spcBef>
              <a:buNone/>
            </a:pPr>
            <a:r>
              <a:rPr lang="en-US" sz="2000" dirty="0" smtClean="0"/>
              <a:t>      //Returns a Set view of the mappings contained in this map    </a:t>
            </a:r>
          </a:p>
          <a:p>
            <a:pPr>
              <a:spcBef>
                <a:spcPts val="0"/>
              </a:spcBef>
              <a:buNone/>
            </a:pPr>
            <a:r>
              <a:rPr lang="en-US" sz="2000" dirty="0" smtClean="0"/>
              <a:t>      </a:t>
            </a:r>
            <a:r>
              <a:rPr lang="en-US" sz="2000" dirty="0" err="1" smtClean="0"/>
              <a:t>map.entrySet</a:t>
            </a:r>
            <a:r>
              <a:rPr lang="en-US" sz="2000" dirty="0" smtClean="0"/>
              <a:t>()  </a:t>
            </a:r>
          </a:p>
          <a:p>
            <a:pPr>
              <a:spcBef>
                <a:spcPts val="0"/>
              </a:spcBef>
              <a:buNone/>
            </a:pPr>
            <a:r>
              <a:rPr lang="en-US" sz="2000" dirty="0" smtClean="0"/>
              <a:t>      //Returns a sequential Stream with this collection as its source  </a:t>
            </a:r>
          </a:p>
          <a:p>
            <a:pPr>
              <a:spcBef>
                <a:spcPts val="0"/>
              </a:spcBef>
              <a:buNone/>
            </a:pPr>
            <a:r>
              <a:rPr lang="en-US" sz="2000" dirty="0" smtClean="0"/>
              <a:t>      .stream()  </a:t>
            </a:r>
          </a:p>
          <a:p>
            <a:pPr>
              <a:spcBef>
                <a:spcPts val="0"/>
              </a:spcBef>
              <a:buNone/>
            </a:pPr>
            <a:r>
              <a:rPr lang="en-US" sz="2000" dirty="0" smtClean="0"/>
              <a:t>      //Sorted according to the provided Comparator  </a:t>
            </a:r>
          </a:p>
          <a:p>
            <a:pPr>
              <a:spcBef>
                <a:spcPts val="0"/>
              </a:spcBef>
              <a:buNone/>
            </a:pPr>
            <a:r>
              <a:rPr lang="en-US" sz="2000" dirty="0" smtClean="0"/>
              <a:t>      .sorted(</a:t>
            </a:r>
            <a:r>
              <a:rPr lang="en-US" sz="2000" dirty="0" err="1" smtClean="0"/>
              <a:t>Map.Entry.comparingByValue</a:t>
            </a:r>
            <a:r>
              <a:rPr lang="en-US" sz="2000" dirty="0" smtClean="0"/>
              <a:t>())  </a:t>
            </a:r>
          </a:p>
          <a:p>
            <a:pPr>
              <a:spcBef>
                <a:spcPts val="0"/>
              </a:spcBef>
              <a:buNone/>
            </a:pPr>
            <a:r>
              <a:rPr lang="en-US" sz="2000" dirty="0" smtClean="0"/>
              <a:t>      //Performs an action for each element of this stream  </a:t>
            </a:r>
          </a:p>
          <a:p>
            <a:pPr>
              <a:spcBef>
                <a:spcPts val="0"/>
              </a:spcBef>
              <a:buNone/>
            </a:pPr>
            <a:r>
              <a:rPr lang="en-US" sz="2000" dirty="0" smtClean="0"/>
              <a:t>      .</a:t>
            </a:r>
            <a:r>
              <a:rPr lang="en-US" sz="2000" dirty="0" err="1" smtClean="0"/>
              <a:t>forEach</a:t>
            </a:r>
            <a:r>
              <a:rPr lang="en-US" sz="2000" dirty="0" smtClean="0"/>
              <a:t>(</a:t>
            </a:r>
            <a:r>
              <a:rPr lang="en-US" sz="2000" dirty="0" err="1" smtClean="0"/>
              <a:t>System.out</a:t>
            </a:r>
            <a:r>
              <a:rPr lang="en-US" sz="2000" dirty="0" smtClean="0"/>
              <a:t>::</a:t>
            </a:r>
            <a:r>
              <a:rPr lang="en-US" sz="2000" dirty="0" err="1" smtClean="0"/>
              <a:t>println</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Java Map Example: </a:t>
            </a:r>
            <a:r>
              <a:rPr lang="en-GB" dirty="0" err="1" smtClean="0"/>
              <a:t>comparingByValue</a:t>
            </a:r>
            <a:r>
              <a:rPr lang="en-GB" dirty="0" smtClean="0"/>
              <a:t>() in Descending Order</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sp>
        <p:nvSpPr>
          <p:cNvPr id="3" name="Content Placeholder 2"/>
          <p:cNvSpPr>
            <a:spLocks noGrp="1"/>
          </p:cNvSpPr>
          <p:nvPr>
            <p:ph sz="quarter" idx="1"/>
          </p:nvPr>
        </p:nvSpPr>
        <p:spPr/>
        <p:txBody>
          <a:bodyPr>
            <a:normAutofit lnSpcReduction="1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MapExample6{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(102,"Rahul");    </a:t>
            </a:r>
          </a:p>
          <a:p>
            <a:pPr>
              <a:spcBef>
                <a:spcPts val="0"/>
              </a:spcBef>
              <a:buNone/>
            </a:pPr>
            <a:r>
              <a:rPr lang="en-US" sz="2000" dirty="0" smtClean="0"/>
              <a:t>     //Returns a Set view of the mappings contained in this map    </a:t>
            </a:r>
          </a:p>
          <a:p>
            <a:pPr>
              <a:spcBef>
                <a:spcPts val="0"/>
              </a:spcBef>
              <a:buNone/>
            </a:pPr>
            <a:r>
              <a:rPr lang="en-US" sz="2000" dirty="0" smtClean="0"/>
              <a:t>     </a:t>
            </a:r>
            <a:r>
              <a:rPr lang="en-US" sz="2000" dirty="0" err="1" smtClean="0"/>
              <a:t>map.entrySet</a:t>
            </a:r>
            <a:r>
              <a:rPr lang="en-US" sz="2000" dirty="0" smtClean="0"/>
              <a:t>()  </a:t>
            </a:r>
          </a:p>
          <a:p>
            <a:pPr>
              <a:spcBef>
                <a:spcPts val="0"/>
              </a:spcBef>
              <a:buNone/>
            </a:pPr>
            <a:r>
              <a:rPr lang="en-US" sz="2000" dirty="0" smtClean="0"/>
              <a:t>     //Returns a sequential Stream with this collection as its source  </a:t>
            </a:r>
          </a:p>
          <a:p>
            <a:pPr>
              <a:spcBef>
                <a:spcPts val="0"/>
              </a:spcBef>
              <a:buNone/>
            </a:pPr>
            <a:r>
              <a:rPr lang="en-US" sz="2000" dirty="0" smtClean="0"/>
              <a:t>     .stream()  </a:t>
            </a:r>
          </a:p>
          <a:p>
            <a:pPr>
              <a:spcBef>
                <a:spcPts val="0"/>
              </a:spcBef>
              <a:buNone/>
            </a:pPr>
            <a:r>
              <a:rPr lang="en-US" sz="2000" dirty="0" smtClean="0"/>
              <a:t>     //Sorted according to the provided Comparator  </a:t>
            </a:r>
          </a:p>
          <a:p>
            <a:pPr>
              <a:spcBef>
                <a:spcPts val="0"/>
              </a:spcBef>
              <a:buNone/>
            </a:pPr>
            <a:r>
              <a:rPr lang="en-US" sz="2000" dirty="0" smtClean="0"/>
              <a:t>     .sorted(</a:t>
            </a:r>
            <a:r>
              <a:rPr lang="en-US" sz="2000" dirty="0" err="1" smtClean="0"/>
              <a:t>Map.Entry.comparingByValue</a:t>
            </a:r>
            <a:r>
              <a:rPr lang="en-US" sz="2000" dirty="0" smtClean="0"/>
              <a:t>(</a:t>
            </a:r>
            <a:r>
              <a:rPr lang="en-US" sz="2000" dirty="0" err="1" smtClean="0"/>
              <a:t>Comparator.reverseOrder</a:t>
            </a:r>
            <a:r>
              <a:rPr lang="en-US" sz="2000" dirty="0" smtClean="0"/>
              <a:t>()))  </a:t>
            </a:r>
          </a:p>
          <a:p>
            <a:pPr>
              <a:spcBef>
                <a:spcPts val="0"/>
              </a:spcBef>
              <a:buNone/>
            </a:pPr>
            <a:r>
              <a:rPr lang="en-US" sz="2000" dirty="0" smtClean="0"/>
              <a:t>     //Performs an action for each element of this stream  </a:t>
            </a:r>
          </a:p>
          <a:p>
            <a:pPr>
              <a:spcBef>
                <a:spcPts val="0"/>
              </a:spcBef>
              <a:buNone/>
            </a:pPr>
            <a:r>
              <a:rPr lang="en-US" sz="2000" dirty="0" smtClean="0"/>
              <a:t>     .</a:t>
            </a:r>
            <a:r>
              <a:rPr lang="en-US" sz="2000" dirty="0" err="1" smtClean="0"/>
              <a:t>forEach</a:t>
            </a:r>
            <a:r>
              <a:rPr lang="en-US" sz="2000" dirty="0" smtClean="0"/>
              <a:t>(</a:t>
            </a:r>
            <a:r>
              <a:rPr lang="en-US" sz="2000" dirty="0" err="1" smtClean="0"/>
              <a:t>System.out</a:t>
            </a:r>
            <a:r>
              <a:rPr lang="en-US" sz="2000" dirty="0" smtClean="0"/>
              <a:t>::</a:t>
            </a:r>
            <a:r>
              <a:rPr lang="en-US" sz="2000" dirty="0" err="1" smtClean="0"/>
              <a:t>println</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HashMap</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sp>
        <p:nvSpPr>
          <p:cNvPr id="3" name="Content Placeholder 2"/>
          <p:cNvSpPr>
            <a:spLocks noGrp="1"/>
          </p:cNvSpPr>
          <p:nvPr>
            <p:ph sz="quarter" idx="1"/>
          </p:nvPr>
        </p:nvSpPr>
        <p:spPr/>
        <p:txBody>
          <a:bodyPr/>
          <a:lstStyle/>
          <a:p>
            <a:r>
              <a:rPr lang="en-GB" dirty="0" smtClean="0"/>
              <a:t>Java </a:t>
            </a:r>
            <a:r>
              <a:rPr lang="en-GB" b="1" dirty="0" err="1" smtClean="0"/>
              <a:t>HashMap</a:t>
            </a:r>
            <a:r>
              <a:rPr lang="en-GB" dirty="0" smtClean="0"/>
              <a:t> class implements the Map interface which allows us </a:t>
            </a:r>
            <a:r>
              <a:rPr lang="en-GB" i="1" dirty="0" smtClean="0"/>
              <a:t>to store key and value pair</a:t>
            </a:r>
            <a:r>
              <a:rPr lang="en-GB" dirty="0" smtClean="0"/>
              <a:t>, where keys should be unique. If you try to insert the duplicate key, it will replace the element of the corresponding key. It is easy to perform operations using the key index like </a:t>
            </a:r>
            <a:r>
              <a:rPr lang="en-GB" dirty="0" err="1" smtClean="0"/>
              <a:t>updation</a:t>
            </a:r>
            <a:r>
              <a:rPr lang="en-GB" dirty="0" smtClean="0"/>
              <a:t>, deletion, etc. </a:t>
            </a:r>
            <a:r>
              <a:rPr lang="en-GB" dirty="0" err="1" smtClean="0"/>
              <a:t>HashMap</a:t>
            </a:r>
            <a:r>
              <a:rPr lang="en-GB" dirty="0" smtClean="0"/>
              <a:t> class is found in the </a:t>
            </a:r>
            <a:r>
              <a:rPr lang="en-GB" dirty="0" err="1" smtClean="0"/>
              <a:t>java.util</a:t>
            </a:r>
            <a:r>
              <a:rPr lang="en-GB" dirty="0" smtClean="0"/>
              <a:t> package.</a:t>
            </a:r>
          </a:p>
          <a:p>
            <a:r>
              <a:rPr lang="en-GB" dirty="0" err="1" smtClean="0"/>
              <a:t>HashMap</a:t>
            </a:r>
            <a:r>
              <a:rPr lang="en-GB" dirty="0" smtClean="0"/>
              <a:t> in Java is like the legacy </a:t>
            </a:r>
            <a:r>
              <a:rPr lang="en-GB" dirty="0" err="1" smtClean="0"/>
              <a:t>Hashtable</a:t>
            </a:r>
            <a:r>
              <a:rPr lang="en-GB" dirty="0" smtClean="0"/>
              <a:t> class, but it is not synchronized. It allows us to store the null elements as well, but there should be only one null key. Since Java 5, it is denoted as </a:t>
            </a:r>
            <a:r>
              <a:rPr lang="en-GB" dirty="0" err="1" smtClean="0"/>
              <a:t>HashMap</a:t>
            </a:r>
            <a:r>
              <a:rPr lang="en-GB" dirty="0" smtClean="0"/>
              <a:t>&lt;K,V&gt;, where K stands for key and V for value. It inherits the </a:t>
            </a:r>
            <a:r>
              <a:rPr lang="en-GB" dirty="0" err="1" smtClean="0"/>
              <a:t>AbstractMap</a:t>
            </a:r>
            <a:r>
              <a:rPr lang="en-GB" dirty="0" smtClean="0"/>
              <a:t> class and implements the Map interface.</a:t>
            </a:r>
            <a:endParaRPr lang="en-GB" smtClean="0"/>
          </a:p>
          <a:p>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sp>
        <p:nvSpPr>
          <p:cNvPr id="3" name="Content Placeholder 2"/>
          <p:cNvSpPr>
            <a:spLocks noGrp="1"/>
          </p:cNvSpPr>
          <p:nvPr>
            <p:ph sz="quarter"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HashMapExample1{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&gt;();//Creating </a:t>
            </a:r>
            <a:r>
              <a:rPr lang="en-US" sz="2000" dirty="0" err="1" smtClean="0"/>
              <a:t>HashMap</a:t>
            </a:r>
            <a:r>
              <a:rPr lang="en-US" sz="2000" dirty="0" smtClean="0"/>
              <a:t>    </a:t>
            </a:r>
          </a:p>
          <a:p>
            <a:pPr>
              <a:spcBef>
                <a:spcPts val="0"/>
              </a:spcBef>
              <a:buNone/>
            </a:pPr>
            <a:r>
              <a:rPr lang="en-US" sz="2000" dirty="0" smtClean="0"/>
              <a:t>   </a:t>
            </a:r>
            <a:r>
              <a:rPr lang="en-US" sz="2000" dirty="0" err="1" smtClean="0"/>
              <a:t>map.put</a:t>
            </a:r>
            <a:r>
              <a:rPr lang="en-US" sz="2000" dirty="0" smtClean="0"/>
              <a:t>(1,"Mango");  //Put elements in Map  </a:t>
            </a:r>
          </a:p>
          <a:p>
            <a:pPr>
              <a:spcBef>
                <a:spcPts val="0"/>
              </a:spcBef>
              <a:buNone/>
            </a:pPr>
            <a:r>
              <a:rPr lang="en-US" sz="2000" dirty="0" smtClean="0"/>
              <a:t>   </a:t>
            </a:r>
            <a:r>
              <a:rPr lang="en-US" sz="2000" dirty="0" err="1" smtClean="0"/>
              <a:t>map.put</a:t>
            </a:r>
            <a:r>
              <a:rPr lang="en-US" sz="2000" dirty="0" smtClean="0"/>
              <a:t>(2,"Apple");    </a:t>
            </a:r>
          </a:p>
          <a:p>
            <a:pPr>
              <a:spcBef>
                <a:spcPts val="0"/>
              </a:spcBef>
              <a:buNone/>
            </a:pPr>
            <a:r>
              <a:rPr lang="en-US" sz="2000" dirty="0" smtClean="0"/>
              <a:t>   </a:t>
            </a:r>
            <a:r>
              <a:rPr lang="en-US" sz="2000" dirty="0" err="1" smtClean="0"/>
              <a:t>map.put</a:t>
            </a:r>
            <a:r>
              <a:rPr lang="en-US" sz="2000" dirty="0" smtClean="0"/>
              <a:t>(3,"Banana");   </a:t>
            </a:r>
          </a:p>
          <a:p>
            <a:pPr>
              <a:spcBef>
                <a:spcPts val="0"/>
              </a:spcBef>
              <a:buNone/>
            </a:pPr>
            <a:r>
              <a:rPr lang="en-US" sz="2000" dirty="0" smtClean="0"/>
              <a:t>   </a:t>
            </a:r>
            <a:r>
              <a:rPr lang="en-US" sz="2000" dirty="0" err="1" smtClean="0"/>
              <a:t>map.put</a:t>
            </a:r>
            <a:r>
              <a:rPr lang="en-US" sz="2000" dirty="0" smtClean="0"/>
              <a:t>(4,"Grapes");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("Iterating </a:t>
            </a:r>
            <a:r>
              <a:rPr lang="en-US" sz="2000" dirty="0" err="1" smtClean="0"/>
              <a:t>Hashmap</a:t>
            </a: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 : </a:t>
            </a:r>
            <a:r>
              <a:rPr lang="en-US" sz="2000" dirty="0" err="1" smtClean="0"/>
              <a:t>map.entrySet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No Duplicate Key on </a:t>
            </a:r>
            <a:r>
              <a:rPr lang="en-GB" dirty="0" err="1" smtClean="0"/>
              <a:t>HashMap</a:t>
            </a: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sp>
        <p:nvSpPr>
          <p:cNvPr id="3" name="Content Placeholder 2"/>
          <p:cNvSpPr>
            <a:spLocks noGrp="1"/>
          </p:cNvSpPr>
          <p:nvPr>
            <p:ph sz="quarter" idx="1"/>
          </p:nvPr>
        </p:nvSpPr>
        <p:spPr/>
        <p:txBody>
          <a:bodyPr/>
          <a:lstStyle/>
          <a:p>
            <a:pPr>
              <a:spcBef>
                <a:spcPts val="0"/>
              </a:spcBef>
              <a:buNone/>
            </a:pPr>
            <a:r>
              <a:rPr lang="en-US" sz="2000" b="1" dirty="0" smtClean="0"/>
              <a:t> 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HashMapExample2{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&gt;();//Creating </a:t>
            </a:r>
            <a:r>
              <a:rPr lang="en-US" sz="2000" dirty="0" err="1" smtClean="0"/>
              <a:t>HashMap</a:t>
            </a:r>
            <a:r>
              <a:rPr lang="en-US" sz="2000" dirty="0" smtClean="0"/>
              <a:t>    </a:t>
            </a:r>
          </a:p>
          <a:p>
            <a:pPr>
              <a:spcBef>
                <a:spcPts val="0"/>
              </a:spcBef>
              <a:buNone/>
            </a:pPr>
            <a:r>
              <a:rPr lang="en-US" sz="2000" dirty="0" smtClean="0"/>
              <a:t>   </a:t>
            </a:r>
            <a:r>
              <a:rPr lang="en-US" sz="2000" dirty="0" err="1" smtClean="0"/>
              <a:t>map.put</a:t>
            </a:r>
            <a:r>
              <a:rPr lang="en-US" sz="2000" dirty="0" smtClean="0"/>
              <a:t>(1,"Mango");  //Put elements in Map  </a:t>
            </a:r>
          </a:p>
          <a:p>
            <a:pPr>
              <a:spcBef>
                <a:spcPts val="0"/>
              </a:spcBef>
              <a:buNone/>
            </a:pPr>
            <a:r>
              <a:rPr lang="en-US" sz="2000" dirty="0" smtClean="0"/>
              <a:t>   </a:t>
            </a:r>
            <a:r>
              <a:rPr lang="en-US" sz="2000" dirty="0" err="1" smtClean="0"/>
              <a:t>map.put</a:t>
            </a:r>
            <a:r>
              <a:rPr lang="en-US" sz="2000" dirty="0" smtClean="0"/>
              <a:t>(2,"Apple");    </a:t>
            </a:r>
          </a:p>
          <a:p>
            <a:pPr>
              <a:spcBef>
                <a:spcPts val="0"/>
              </a:spcBef>
              <a:buNone/>
            </a:pPr>
            <a:r>
              <a:rPr lang="en-US" sz="2000" dirty="0" smtClean="0"/>
              <a:t>   </a:t>
            </a:r>
            <a:r>
              <a:rPr lang="en-US" sz="2000" dirty="0" err="1" smtClean="0"/>
              <a:t>map.put</a:t>
            </a:r>
            <a:r>
              <a:rPr lang="en-US" sz="2000" dirty="0" smtClean="0"/>
              <a:t>(3,"Banana");   </a:t>
            </a:r>
          </a:p>
          <a:p>
            <a:pPr>
              <a:spcBef>
                <a:spcPts val="0"/>
              </a:spcBef>
              <a:buNone/>
            </a:pPr>
            <a:r>
              <a:rPr lang="en-US" sz="2000" dirty="0" smtClean="0"/>
              <a:t>   </a:t>
            </a:r>
            <a:r>
              <a:rPr lang="en-US" sz="2000" dirty="0" err="1" smtClean="0"/>
              <a:t>map.put</a:t>
            </a:r>
            <a:r>
              <a:rPr lang="en-US" sz="2000" dirty="0" smtClean="0"/>
              <a:t>(1,"Grapes"); //trying duplicate key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("Iterating </a:t>
            </a:r>
            <a:r>
              <a:rPr lang="en-US" sz="2000" dirty="0" err="1" smtClean="0"/>
              <a:t>Hashmap</a:t>
            </a: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 : </a:t>
            </a:r>
            <a:r>
              <a:rPr lang="en-US" sz="2000" dirty="0" err="1" smtClean="0"/>
              <a:t>map.entrySet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Java </a:t>
            </a:r>
            <a:r>
              <a:rPr lang="en-GB" dirty="0" err="1" smtClean="0"/>
              <a:t>HashMap</a:t>
            </a:r>
            <a:r>
              <a:rPr lang="en-GB" dirty="0" smtClean="0"/>
              <a:t> example to add() elements</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
        <p:nvSpPr>
          <p:cNvPr id="3" name="Content Placeholder 2"/>
          <p:cNvSpPr>
            <a:spLocks noGrp="1"/>
          </p:cNvSpPr>
          <p:nvPr>
            <p:ph sz="quarter" idx="1"/>
          </p:nvPr>
        </p:nvSpPr>
        <p:spPr/>
        <p:txBody>
          <a:bodyPr>
            <a:normAutofit fontScale="70000" lnSpcReduction="20000"/>
          </a:bodyPr>
          <a:lstStyle/>
          <a:p>
            <a:pPr>
              <a:spcBef>
                <a:spcPts val="0"/>
              </a:spcBef>
            </a:pPr>
            <a:r>
              <a:rPr lang="en-US" sz="2000" b="1" dirty="0" smtClean="0"/>
              <a:t>import</a:t>
            </a:r>
            <a:r>
              <a:rPr lang="en-US" sz="2000" dirty="0" smtClean="0"/>
              <a:t> </a:t>
            </a:r>
            <a:r>
              <a:rPr lang="en-US" sz="2000" dirty="0" err="1" smtClean="0"/>
              <a:t>java.util</a:t>
            </a:r>
            <a:r>
              <a:rPr lang="en-US" sz="2000" dirty="0" smtClean="0"/>
              <a:t>.*;  </a:t>
            </a:r>
          </a:p>
          <a:p>
            <a:pPr>
              <a:spcBef>
                <a:spcPts val="0"/>
              </a:spcBef>
            </a:pPr>
            <a:r>
              <a:rPr lang="en-US" sz="2000" b="1" dirty="0" smtClean="0"/>
              <a:t>class</a:t>
            </a:r>
            <a:r>
              <a:rPr lang="en-US" sz="2000" dirty="0" smtClean="0"/>
              <a:t> HashMap1{  </a:t>
            </a:r>
          </a:p>
          <a:p>
            <a:pPr>
              <a:spcBef>
                <a:spcPts val="0"/>
              </a:spcBef>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pP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r>
              <a:rPr lang="en-US" sz="2000" dirty="0" err="1" smtClean="0"/>
              <a:t>hm</a:t>
            </a:r>
            <a:r>
              <a:rPr lang="en-US" sz="2000" dirty="0" smtClean="0"/>
              <a:t>=</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pPr>
            <a:r>
              <a:rPr lang="en-US" sz="2000" dirty="0" smtClean="0"/>
              <a:t>    </a:t>
            </a:r>
            <a:r>
              <a:rPr lang="en-US" sz="2000" dirty="0" err="1" smtClean="0"/>
              <a:t>System.out.println</a:t>
            </a:r>
            <a:r>
              <a:rPr lang="en-US" sz="2000" dirty="0" smtClean="0"/>
              <a:t>("Initial list of elements: "+</a:t>
            </a:r>
            <a:r>
              <a:rPr lang="en-US" sz="2000" dirty="0" err="1" smtClean="0"/>
              <a:t>hm</a:t>
            </a:r>
            <a:r>
              <a:rPr lang="en-US" sz="2000" dirty="0" smtClean="0"/>
              <a:t>);  </a:t>
            </a:r>
          </a:p>
          <a:p>
            <a:pPr>
              <a:spcBef>
                <a:spcPts val="0"/>
              </a:spcBef>
            </a:pPr>
            <a:r>
              <a:rPr lang="en-US" sz="2000" dirty="0" smtClean="0"/>
              <a:t>      </a:t>
            </a:r>
            <a:r>
              <a:rPr lang="en-US" sz="2000" dirty="0" err="1" smtClean="0"/>
              <a:t>hm.put</a:t>
            </a:r>
            <a:r>
              <a:rPr lang="en-US" sz="2000" dirty="0" smtClean="0"/>
              <a:t>(100,"Amit");    </a:t>
            </a:r>
          </a:p>
          <a:p>
            <a:pPr>
              <a:spcBef>
                <a:spcPts val="0"/>
              </a:spcBef>
            </a:pPr>
            <a:r>
              <a:rPr lang="en-US" sz="2000" dirty="0" smtClean="0"/>
              <a:t>      </a:t>
            </a:r>
            <a:r>
              <a:rPr lang="en-US" sz="2000" dirty="0" err="1" smtClean="0"/>
              <a:t>hm.put</a:t>
            </a:r>
            <a:r>
              <a:rPr lang="en-US" sz="2000" dirty="0" smtClean="0"/>
              <a:t>(101,"Vijay");    </a:t>
            </a:r>
          </a:p>
          <a:p>
            <a:pPr>
              <a:spcBef>
                <a:spcPts val="0"/>
              </a:spcBef>
            </a:pPr>
            <a:r>
              <a:rPr lang="en-US" sz="2000" dirty="0" smtClean="0"/>
              <a:t>      </a:t>
            </a:r>
            <a:r>
              <a:rPr lang="en-US" sz="2000" dirty="0" err="1" smtClean="0"/>
              <a:t>hm.put</a:t>
            </a:r>
            <a:r>
              <a:rPr lang="en-US" sz="2000" dirty="0" smtClean="0"/>
              <a:t>(102,"Rahul");   </a:t>
            </a:r>
          </a:p>
          <a:p>
            <a:pPr>
              <a:spcBef>
                <a:spcPts val="0"/>
              </a:spcBef>
            </a:pPr>
            <a:r>
              <a:rPr lang="en-US" sz="2000" dirty="0" smtClean="0"/>
              <a:t>       </a:t>
            </a:r>
          </a:p>
          <a:p>
            <a:pPr>
              <a:spcBef>
                <a:spcPts val="0"/>
              </a:spcBef>
            </a:pPr>
            <a:r>
              <a:rPr lang="en-US" sz="2000" dirty="0" smtClean="0"/>
              <a:t>      </a:t>
            </a:r>
            <a:r>
              <a:rPr lang="en-US" sz="2000" dirty="0" err="1" smtClean="0"/>
              <a:t>System.out.println</a:t>
            </a:r>
            <a:r>
              <a:rPr lang="en-US" sz="2000" dirty="0" smtClean="0"/>
              <a:t>("After invoking put() method ");  </a:t>
            </a:r>
          </a:p>
          <a:p>
            <a:pPr>
              <a:spcBef>
                <a:spcPts val="0"/>
              </a:spcBef>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pPr>
            <a:r>
              <a:rPr lang="en-US" sz="2000" dirty="0" smtClean="0"/>
              <a:t>      }  </a:t>
            </a:r>
          </a:p>
          <a:p>
            <a:pPr>
              <a:spcBef>
                <a:spcPts val="0"/>
              </a:spcBef>
            </a:pPr>
            <a:r>
              <a:rPr lang="en-US" sz="2000" dirty="0" smtClean="0"/>
              <a:t>        </a:t>
            </a:r>
          </a:p>
          <a:p>
            <a:pPr>
              <a:spcBef>
                <a:spcPts val="0"/>
              </a:spcBef>
            </a:pPr>
            <a:r>
              <a:rPr lang="en-US" sz="2000" dirty="0" smtClean="0"/>
              <a:t>      </a:t>
            </a:r>
            <a:r>
              <a:rPr lang="en-US" sz="2000" dirty="0" err="1" smtClean="0"/>
              <a:t>hm.putIfAbsent</a:t>
            </a:r>
            <a:r>
              <a:rPr lang="en-US" sz="2000" dirty="0" smtClean="0"/>
              <a:t>(103, "</a:t>
            </a:r>
            <a:r>
              <a:rPr lang="en-US" sz="2000" dirty="0" err="1" smtClean="0"/>
              <a:t>Gaurav</a:t>
            </a:r>
            <a:r>
              <a:rPr lang="en-US" sz="2000" dirty="0" smtClean="0"/>
              <a:t>");  </a:t>
            </a:r>
          </a:p>
          <a:p>
            <a:pPr>
              <a:spcBef>
                <a:spcPts val="0"/>
              </a:spcBef>
            </a:pPr>
            <a:r>
              <a:rPr lang="en-US" sz="2000" dirty="0" smtClean="0"/>
              <a:t>      </a:t>
            </a:r>
            <a:r>
              <a:rPr lang="en-US" sz="2000" dirty="0" err="1" smtClean="0"/>
              <a:t>System.out.println</a:t>
            </a:r>
            <a:r>
              <a:rPr lang="en-US" sz="2000" dirty="0" smtClean="0"/>
              <a:t>("After invoking </a:t>
            </a:r>
            <a:r>
              <a:rPr lang="en-US" sz="2000" dirty="0" err="1" smtClean="0"/>
              <a:t>putIfAbsent</a:t>
            </a:r>
            <a:r>
              <a:rPr lang="en-US" sz="2000" dirty="0" smtClean="0"/>
              <a:t>() method ");  </a:t>
            </a:r>
          </a:p>
          <a:p>
            <a:pPr>
              <a:spcBef>
                <a:spcPts val="0"/>
              </a:spcBef>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pPr>
            <a:r>
              <a:rPr lang="en-US" sz="2000" dirty="0" smtClean="0"/>
              <a:t>          }  </a:t>
            </a:r>
          </a:p>
          <a:p>
            <a:pPr>
              <a:spcBef>
                <a:spcPts val="0"/>
              </a:spcBef>
            </a:pPr>
            <a:r>
              <a:rPr lang="en-US" sz="2000" dirty="0" smtClean="0"/>
              <a:t>      </a:t>
            </a:r>
            <a:r>
              <a:rPr lang="en-US" sz="2000" dirty="0" err="1" smtClean="0"/>
              <a:t>HashMap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pPr>
            <a:r>
              <a:rPr lang="en-US" sz="2000" dirty="0" smtClean="0"/>
              <a:t>      </a:t>
            </a:r>
            <a:r>
              <a:rPr lang="en-US" sz="2000" dirty="0" err="1" smtClean="0"/>
              <a:t>map.put</a:t>
            </a:r>
            <a:r>
              <a:rPr lang="en-US" sz="2000" dirty="0" smtClean="0"/>
              <a:t>(104,"Ravi");  </a:t>
            </a:r>
          </a:p>
          <a:p>
            <a:pPr>
              <a:spcBef>
                <a:spcPts val="0"/>
              </a:spcBef>
            </a:pPr>
            <a:r>
              <a:rPr lang="en-US" sz="2000" dirty="0" smtClean="0"/>
              <a:t>      </a:t>
            </a:r>
            <a:r>
              <a:rPr lang="en-US" sz="2000" dirty="0" err="1" smtClean="0"/>
              <a:t>map.putAll</a:t>
            </a:r>
            <a:r>
              <a:rPr lang="en-US" sz="2000" dirty="0" smtClean="0"/>
              <a:t>(</a:t>
            </a:r>
            <a:r>
              <a:rPr lang="en-US" sz="2000" dirty="0" err="1" smtClean="0"/>
              <a:t>hm</a:t>
            </a:r>
            <a:r>
              <a:rPr lang="en-US" sz="2000" dirty="0" smtClean="0"/>
              <a:t>);  </a:t>
            </a:r>
          </a:p>
          <a:p>
            <a:pPr>
              <a:spcBef>
                <a:spcPts val="0"/>
              </a:spcBef>
            </a:pPr>
            <a:r>
              <a:rPr lang="en-US" sz="2000" dirty="0" smtClean="0"/>
              <a:t>      </a:t>
            </a:r>
            <a:r>
              <a:rPr lang="en-US" sz="2000" dirty="0" err="1" smtClean="0"/>
              <a:t>System.out.println</a:t>
            </a:r>
            <a:r>
              <a:rPr lang="en-US" sz="2000" dirty="0" smtClean="0"/>
              <a:t>("After invoking </a:t>
            </a:r>
            <a:r>
              <a:rPr lang="en-US" sz="2000" dirty="0" err="1" smtClean="0"/>
              <a:t>putAll</a:t>
            </a:r>
            <a:r>
              <a:rPr lang="en-US" sz="2000" dirty="0" smtClean="0"/>
              <a:t>() method ");  </a:t>
            </a:r>
          </a:p>
          <a:p>
            <a:pPr>
              <a:spcBef>
                <a:spcPts val="0"/>
              </a:spcBef>
            </a:pPr>
            <a:r>
              <a:rPr lang="en-US" sz="2000" dirty="0" smtClean="0"/>
              <a:t>      </a:t>
            </a:r>
            <a:r>
              <a:rPr lang="en-US" sz="2000" b="1" dirty="0" smtClean="0"/>
              <a:t>for</a:t>
            </a:r>
            <a:r>
              <a:rPr lang="en-US" sz="2000" dirty="0" smtClean="0"/>
              <a:t>(</a:t>
            </a:r>
            <a:r>
              <a:rPr lang="en-US" sz="2000" dirty="0" err="1" smtClean="0"/>
              <a:t>Map.Entry</a:t>
            </a:r>
            <a:r>
              <a:rPr lang="en-US" sz="2000" dirty="0" smtClean="0"/>
              <a:t> m:map.entrySet()){    </a:t>
            </a:r>
          </a:p>
          <a:p>
            <a:pPr>
              <a:spcBef>
                <a:spcPts val="0"/>
              </a:spcBef>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pPr>
            <a:r>
              <a:rPr lang="en-US" sz="2000" dirty="0" smtClean="0"/>
              <a:t>          }  </a:t>
            </a:r>
          </a:p>
          <a:p>
            <a:pPr>
              <a:spcBef>
                <a:spcPts val="0"/>
              </a:spcBef>
            </a:pPr>
            <a:r>
              <a:rPr lang="en-US" sz="2000" dirty="0" smtClean="0"/>
              <a:t> }  </a:t>
            </a:r>
          </a:p>
          <a:p>
            <a:pPr>
              <a:spcBef>
                <a:spcPts val="0"/>
              </a:spcBef>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Java </a:t>
            </a:r>
            <a:r>
              <a:rPr lang="en-GB" dirty="0" err="1" smtClean="0"/>
              <a:t>HashMap</a:t>
            </a:r>
            <a:r>
              <a:rPr lang="en-GB" dirty="0" smtClean="0"/>
              <a:t> example to remove() elements</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76</a:t>
            </a:fld>
            <a:endParaRPr lang="en-US" altLang="en-US"/>
          </a:p>
        </p:txBody>
      </p:sp>
      <p:sp>
        <p:nvSpPr>
          <p:cNvPr id="3" name="Content Placeholder 2"/>
          <p:cNvSpPr>
            <a:spLocks noGrp="1"/>
          </p:cNvSpPr>
          <p:nvPr>
            <p:ph sz="quarter" idx="1"/>
          </p:nvPr>
        </p:nvSpPr>
        <p:spPr/>
        <p:txBody>
          <a:bodyPr>
            <a:normAutofit fontScale="92500" lnSpcReduction="20000"/>
          </a:bodyPr>
          <a:lstStyle/>
          <a:p>
            <a:pPr>
              <a:spcBef>
                <a:spcPts val="0"/>
              </a:spcBef>
            </a:pPr>
            <a:r>
              <a:rPr lang="en-US" sz="2000" b="1" dirty="0" smtClean="0"/>
              <a:t>import</a:t>
            </a:r>
            <a:r>
              <a:rPr lang="en-US" sz="2000" dirty="0" smtClean="0"/>
              <a:t> </a:t>
            </a:r>
            <a:r>
              <a:rPr lang="en-US" sz="2000" dirty="0" err="1" smtClean="0"/>
              <a:t>java.util</a:t>
            </a:r>
            <a:r>
              <a:rPr lang="en-US" sz="2000" dirty="0" smtClean="0"/>
              <a:t>.*;  </a:t>
            </a:r>
          </a:p>
          <a:p>
            <a:pPr>
              <a:spcBef>
                <a:spcPts val="0"/>
              </a:spcBef>
            </a:pPr>
            <a:r>
              <a:rPr lang="en-US" sz="2000" b="1" dirty="0" smtClean="0"/>
              <a:t>public</a:t>
            </a:r>
            <a:r>
              <a:rPr lang="en-US" sz="2000" dirty="0" smtClean="0"/>
              <a:t> </a:t>
            </a:r>
            <a:r>
              <a:rPr lang="en-US" sz="2000" b="1" dirty="0" smtClean="0"/>
              <a:t>class</a:t>
            </a:r>
            <a:r>
              <a:rPr lang="en-US" sz="2000" dirty="0" smtClean="0"/>
              <a:t> HashMap2 {  </a:t>
            </a:r>
          </a:p>
          <a:p>
            <a:pPr>
              <a:spcBef>
                <a:spcPts val="0"/>
              </a:spcBef>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pPr>
            <a:r>
              <a:rPr lang="en-US" sz="2000" dirty="0" smtClean="0"/>
              <a:t>    </a:t>
            </a:r>
            <a:r>
              <a:rPr lang="en-US" sz="2000" dirty="0" err="1" smtClean="0"/>
              <a:t>HashMap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pPr>
            <a:r>
              <a:rPr lang="en-US" sz="2000" dirty="0" smtClean="0"/>
              <a:t>      </a:t>
            </a:r>
            <a:r>
              <a:rPr lang="en-US" sz="2000" dirty="0" err="1" smtClean="0"/>
              <a:t>map.put</a:t>
            </a:r>
            <a:r>
              <a:rPr lang="en-US" sz="2000" dirty="0" smtClean="0"/>
              <a:t>(100,"Amit");    </a:t>
            </a:r>
          </a:p>
          <a:p>
            <a:pPr>
              <a:spcBef>
                <a:spcPts val="0"/>
              </a:spcBef>
            </a:pPr>
            <a:r>
              <a:rPr lang="en-US" sz="2000" dirty="0" smtClean="0"/>
              <a:t>      </a:t>
            </a:r>
            <a:r>
              <a:rPr lang="en-US" sz="2000" dirty="0" err="1" smtClean="0"/>
              <a:t>map.put</a:t>
            </a:r>
            <a:r>
              <a:rPr lang="en-US" sz="2000" dirty="0" smtClean="0"/>
              <a:t>(101,"Vijay");    </a:t>
            </a:r>
          </a:p>
          <a:p>
            <a:pPr>
              <a:spcBef>
                <a:spcPts val="0"/>
              </a:spcBef>
            </a:pPr>
            <a:r>
              <a:rPr lang="en-US" sz="2000" dirty="0" smtClean="0"/>
              <a:t>      </a:t>
            </a:r>
            <a:r>
              <a:rPr lang="en-US" sz="2000" dirty="0" err="1" smtClean="0"/>
              <a:t>map.put</a:t>
            </a:r>
            <a:r>
              <a:rPr lang="en-US" sz="2000" dirty="0" smtClean="0"/>
              <a:t>(102,"Rahul");  </a:t>
            </a:r>
          </a:p>
          <a:p>
            <a:pPr>
              <a:spcBef>
                <a:spcPts val="0"/>
              </a:spcBef>
            </a:pPr>
            <a:r>
              <a:rPr lang="en-US" sz="2000" dirty="0" smtClean="0"/>
              <a:t>      </a:t>
            </a:r>
            <a:r>
              <a:rPr lang="en-US" sz="2000" dirty="0" err="1" smtClean="0"/>
              <a:t>map.put</a:t>
            </a:r>
            <a:r>
              <a:rPr lang="en-US" sz="2000" dirty="0" smtClean="0"/>
              <a:t>(103, "</a:t>
            </a:r>
            <a:r>
              <a:rPr lang="en-US" sz="2000" dirty="0" err="1" smtClean="0"/>
              <a:t>Gaurav</a:t>
            </a:r>
            <a:r>
              <a:rPr lang="en-US" sz="2000" dirty="0" smtClean="0"/>
              <a:t>");  </a:t>
            </a:r>
          </a:p>
          <a:p>
            <a:pPr>
              <a:spcBef>
                <a:spcPts val="0"/>
              </a:spcBef>
            </a:pPr>
            <a:r>
              <a:rPr lang="en-US" sz="2000" dirty="0" smtClean="0"/>
              <a:t>    </a:t>
            </a:r>
            <a:r>
              <a:rPr lang="en-US" sz="2000" dirty="0" err="1" smtClean="0"/>
              <a:t>System.out.println</a:t>
            </a:r>
            <a:r>
              <a:rPr lang="en-US" sz="2000" dirty="0" smtClean="0"/>
              <a:t>("Initial list of elements: "+map);  </a:t>
            </a:r>
          </a:p>
          <a:p>
            <a:pPr>
              <a:spcBef>
                <a:spcPts val="0"/>
              </a:spcBef>
            </a:pPr>
            <a:r>
              <a:rPr lang="en-US" sz="2000" dirty="0" smtClean="0"/>
              <a:t>    //key-based removal  </a:t>
            </a:r>
          </a:p>
          <a:p>
            <a:pPr>
              <a:spcBef>
                <a:spcPts val="0"/>
              </a:spcBef>
            </a:pPr>
            <a:r>
              <a:rPr lang="en-US" sz="2000" dirty="0" smtClean="0"/>
              <a:t>    </a:t>
            </a:r>
            <a:r>
              <a:rPr lang="en-US" sz="2000" dirty="0" err="1" smtClean="0"/>
              <a:t>map.remove</a:t>
            </a:r>
            <a:r>
              <a:rPr lang="en-US" sz="2000" dirty="0" smtClean="0"/>
              <a:t>(100);  </a:t>
            </a:r>
          </a:p>
          <a:p>
            <a:pPr>
              <a:spcBef>
                <a:spcPts val="0"/>
              </a:spcBef>
            </a:pPr>
            <a:r>
              <a:rPr lang="en-US" sz="2000" dirty="0" smtClean="0"/>
              <a:t>    </a:t>
            </a:r>
            <a:r>
              <a:rPr lang="en-US" sz="2000" dirty="0" err="1" smtClean="0"/>
              <a:t>System.out.println</a:t>
            </a:r>
            <a:r>
              <a:rPr lang="en-US" sz="2000" dirty="0" smtClean="0"/>
              <a:t>("Updated list of elements: "+map);  </a:t>
            </a:r>
          </a:p>
          <a:p>
            <a:pPr>
              <a:spcBef>
                <a:spcPts val="0"/>
              </a:spcBef>
            </a:pPr>
            <a:r>
              <a:rPr lang="en-US" sz="2000" dirty="0" smtClean="0"/>
              <a:t>    //value-based removal  </a:t>
            </a:r>
          </a:p>
          <a:p>
            <a:pPr>
              <a:spcBef>
                <a:spcPts val="0"/>
              </a:spcBef>
            </a:pPr>
            <a:r>
              <a:rPr lang="en-US" sz="2000" dirty="0" smtClean="0"/>
              <a:t>    </a:t>
            </a:r>
            <a:r>
              <a:rPr lang="en-US" sz="2000" dirty="0" err="1" smtClean="0"/>
              <a:t>map.remove</a:t>
            </a:r>
            <a:r>
              <a:rPr lang="en-US" sz="2000" dirty="0" smtClean="0"/>
              <a:t>(101);  </a:t>
            </a:r>
          </a:p>
          <a:p>
            <a:pPr>
              <a:spcBef>
                <a:spcPts val="0"/>
              </a:spcBef>
            </a:pPr>
            <a:r>
              <a:rPr lang="en-US" sz="2000" dirty="0" smtClean="0"/>
              <a:t>    </a:t>
            </a:r>
            <a:r>
              <a:rPr lang="en-US" sz="2000" dirty="0" err="1" smtClean="0"/>
              <a:t>System.out.println</a:t>
            </a:r>
            <a:r>
              <a:rPr lang="en-US" sz="2000" dirty="0" smtClean="0"/>
              <a:t>("Updated list of elements: "+map);  </a:t>
            </a:r>
          </a:p>
          <a:p>
            <a:pPr>
              <a:spcBef>
                <a:spcPts val="0"/>
              </a:spcBef>
            </a:pPr>
            <a:r>
              <a:rPr lang="en-US" sz="2000" dirty="0" smtClean="0"/>
              <a:t>    //key-value pair based removal  </a:t>
            </a:r>
          </a:p>
          <a:p>
            <a:pPr>
              <a:spcBef>
                <a:spcPts val="0"/>
              </a:spcBef>
            </a:pPr>
            <a:r>
              <a:rPr lang="en-US" sz="2000" dirty="0" smtClean="0"/>
              <a:t>    </a:t>
            </a:r>
            <a:r>
              <a:rPr lang="en-US" sz="2000" dirty="0" err="1" smtClean="0"/>
              <a:t>map.remove</a:t>
            </a:r>
            <a:r>
              <a:rPr lang="en-US" sz="2000" dirty="0" smtClean="0"/>
              <a:t>(102, "</a:t>
            </a:r>
            <a:r>
              <a:rPr lang="en-US" sz="2000" dirty="0" err="1" smtClean="0"/>
              <a:t>Rahul</a:t>
            </a:r>
            <a:r>
              <a:rPr lang="en-US" sz="2000" dirty="0" smtClean="0"/>
              <a:t>");  </a:t>
            </a:r>
          </a:p>
          <a:p>
            <a:pPr>
              <a:spcBef>
                <a:spcPts val="0"/>
              </a:spcBef>
            </a:pPr>
            <a:r>
              <a:rPr lang="en-US" sz="2000" dirty="0" smtClean="0"/>
              <a:t>    </a:t>
            </a:r>
            <a:r>
              <a:rPr lang="en-US" sz="2000" dirty="0" err="1" smtClean="0"/>
              <a:t>System.out.println</a:t>
            </a:r>
            <a:r>
              <a:rPr lang="en-US" sz="2000" dirty="0" smtClean="0"/>
              <a:t>("Updated list of elements: "+map);  </a:t>
            </a:r>
          </a:p>
          <a:p>
            <a:pPr>
              <a:spcBef>
                <a:spcPts val="0"/>
              </a:spcBef>
            </a:pPr>
            <a:r>
              <a:rPr lang="en-US" sz="2000" dirty="0" smtClean="0"/>
              <a:t>   }      </a:t>
            </a:r>
          </a:p>
          <a:p>
            <a:pPr>
              <a:spcBef>
                <a:spcPts val="0"/>
              </a:spcBef>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Java </a:t>
            </a:r>
            <a:r>
              <a:rPr lang="en-GB" dirty="0" err="1" smtClean="0"/>
              <a:t>HashMap</a:t>
            </a:r>
            <a:r>
              <a:rPr lang="en-GB" dirty="0" smtClean="0"/>
              <a:t> example to replace() elements</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77</a:t>
            </a:fld>
            <a:endParaRPr lang="en-US" altLang="en-US"/>
          </a:p>
        </p:txBody>
      </p:sp>
      <p:sp>
        <p:nvSpPr>
          <p:cNvPr id="3" name="Content Placeholder 2"/>
          <p:cNvSpPr>
            <a:spLocks noGrp="1"/>
          </p:cNvSpPr>
          <p:nvPr>
            <p:ph sz="quarter" idx="1"/>
          </p:nvPr>
        </p:nvSpPr>
        <p:spPr/>
        <p:txBody>
          <a:bodyPr>
            <a:normAutofit fontScale="55000" lnSpcReduction="20000"/>
          </a:bodyPr>
          <a:lstStyle/>
          <a:p>
            <a:pPr>
              <a:spcBef>
                <a:spcPts val="0"/>
              </a:spcBef>
            </a:pPr>
            <a:r>
              <a:rPr lang="en-US" sz="2000" b="1" dirty="0" smtClean="0"/>
              <a:t>import</a:t>
            </a:r>
            <a:r>
              <a:rPr lang="en-US" sz="2000" dirty="0" smtClean="0"/>
              <a:t> </a:t>
            </a:r>
            <a:r>
              <a:rPr lang="en-US" sz="2000" dirty="0" err="1" smtClean="0"/>
              <a:t>java.util</a:t>
            </a:r>
            <a:r>
              <a:rPr lang="en-US" sz="2000" dirty="0" smtClean="0"/>
              <a:t>.*;  </a:t>
            </a:r>
          </a:p>
          <a:p>
            <a:pPr>
              <a:spcBef>
                <a:spcPts val="0"/>
              </a:spcBef>
            </a:pPr>
            <a:r>
              <a:rPr lang="en-US" sz="2000" b="1" dirty="0" smtClean="0"/>
              <a:t>class</a:t>
            </a:r>
            <a:r>
              <a:rPr lang="en-US" sz="2000" dirty="0" smtClean="0"/>
              <a:t> HashMap3{  </a:t>
            </a:r>
          </a:p>
          <a:p>
            <a:pPr>
              <a:spcBef>
                <a:spcPts val="0"/>
              </a:spcBef>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pP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r>
              <a:rPr lang="en-US" sz="2000" dirty="0" err="1" smtClean="0"/>
              <a:t>hm</a:t>
            </a:r>
            <a:r>
              <a:rPr lang="en-US" sz="2000" dirty="0" smtClean="0"/>
              <a:t>=</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pPr>
            <a:r>
              <a:rPr lang="en-US" sz="2000" dirty="0" smtClean="0"/>
              <a:t>      </a:t>
            </a:r>
            <a:r>
              <a:rPr lang="en-US" sz="2000" dirty="0" err="1" smtClean="0"/>
              <a:t>hm.put</a:t>
            </a:r>
            <a:r>
              <a:rPr lang="en-US" sz="2000" dirty="0" smtClean="0"/>
              <a:t>(100,"Amit");    </a:t>
            </a:r>
          </a:p>
          <a:p>
            <a:pPr>
              <a:spcBef>
                <a:spcPts val="0"/>
              </a:spcBef>
            </a:pPr>
            <a:r>
              <a:rPr lang="en-US" sz="2000" dirty="0" smtClean="0"/>
              <a:t>      </a:t>
            </a:r>
            <a:r>
              <a:rPr lang="en-US" sz="2000" dirty="0" err="1" smtClean="0"/>
              <a:t>hm.put</a:t>
            </a:r>
            <a:r>
              <a:rPr lang="en-US" sz="2000" dirty="0" smtClean="0"/>
              <a:t>(101,"Vijay");    </a:t>
            </a:r>
          </a:p>
          <a:p>
            <a:pPr>
              <a:spcBef>
                <a:spcPts val="0"/>
              </a:spcBef>
            </a:pPr>
            <a:r>
              <a:rPr lang="en-US" sz="2000" dirty="0" smtClean="0"/>
              <a:t>      </a:t>
            </a:r>
            <a:r>
              <a:rPr lang="en-US" sz="2000" dirty="0" err="1" smtClean="0"/>
              <a:t>hm.put</a:t>
            </a:r>
            <a:r>
              <a:rPr lang="en-US" sz="2000" dirty="0" smtClean="0"/>
              <a:t>(102,"Rahul");   </a:t>
            </a:r>
          </a:p>
          <a:p>
            <a:pPr>
              <a:spcBef>
                <a:spcPts val="0"/>
              </a:spcBef>
            </a:pPr>
            <a:r>
              <a:rPr lang="en-US" sz="2000" dirty="0" smtClean="0"/>
              <a:t>      </a:t>
            </a:r>
            <a:r>
              <a:rPr lang="en-US" sz="2000" dirty="0" err="1" smtClean="0"/>
              <a:t>System.out.println</a:t>
            </a:r>
            <a:r>
              <a:rPr lang="en-US" sz="2000" dirty="0" smtClean="0"/>
              <a:t>("Initial list of elements:");  </a:t>
            </a:r>
          </a:p>
          <a:p>
            <a:pPr>
              <a:spcBef>
                <a:spcPts val="0"/>
              </a:spcBef>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pPr>
            <a:r>
              <a:rPr lang="en-US" sz="2000" dirty="0" smtClean="0"/>
              <a:t>     {  </a:t>
            </a:r>
          </a:p>
          <a:p>
            <a:pPr>
              <a:spcBef>
                <a:spcPts val="0"/>
              </a:spcBef>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pPr>
            <a:r>
              <a:rPr lang="en-US" sz="2000" dirty="0" smtClean="0"/>
              <a:t>     }  </a:t>
            </a:r>
          </a:p>
          <a:p>
            <a:pPr>
              <a:spcBef>
                <a:spcPts val="0"/>
              </a:spcBef>
            </a:pPr>
            <a:r>
              <a:rPr lang="en-US" sz="2000" dirty="0" smtClean="0"/>
              <a:t>     </a:t>
            </a:r>
            <a:r>
              <a:rPr lang="en-US" sz="2000" dirty="0" err="1" smtClean="0"/>
              <a:t>System.out.println</a:t>
            </a:r>
            <a:r>
              <a:rPr lang="en-US" sz="2000" dirty="0" smtClean="0"/>
              <a:t>("Updated list of elements:");  </a:t>
            </a:r>
          </a:p>
          <a:p>
            <a:pPr>
              <a:spcBef>
                <a:spcPts val="0"/>
              </a:spcBef>
            </a:pPr>
            <a:r>
              <a:rPr lang="en-US" sz="2000" dirty="0" smtClean="0"/>
              <a:t>     </a:t>
            </a:r>
            <a:r>
              <a:rPr lang="en-US" sz="2000" dirty="0" err="1" smtClean="0"/>
              <a:t>hm.replace</a:t>
            </a:r>
            <a:r>
              <a:rPr lang="en-US" sz="2000" dirty="0" smtClean="0"/>
              <a:t>(102, "</a:t>
            </a:r>
            <a:r>
              <a:rPr lang="en-US" sz="2000" dirty="0" err="1" smtClean="0"/>
              <a:t>Gaurav</a:t>
            </a:r>
            <a:r>
              <a:rPr lang="en-US" sz="2000" dirty="0" smtClean="0"/>
              <a:t>");  </a:t>
            </a:r>
          </a:p>
          <a:p>
            <a:pPr>
              <a:spcBef>
                <a:spcPts val="0"/>
              </a:spcBef>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pPr>
            <a:r>
              <a:rPr lang="en-US" sz="2000" dirty="0" smtClean="0"/>
              <a:t>     {  </a:t>
            </a:r>
          </a:p>
          <a:p>
            <a:pPr>
              <a:spcBef>
                <a:spcPts val="0"/>
              </a:spcBef>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pPr>
            <a:r>
              <a:rPr lang="en-US" sz="2000" dirty="0" smtClean="0"/>
              <a:t>     }  </a:t>
            </a:r>
          </a:p>
          <a:p>
            <a:pPr>
              <a:spcBef>
                <a:spcPts val="0"/>
              </a:spcBef>
            </a:pPr>
            <a:r>
              <a:rPr lang="en-US" sz="2000" dirty="0" smtClean="0"/>
              <a:t>     </a:t>
            </a:r>
            <a:r>
              <a:rPr lang="en-US" sz="2000" dirty="0" err="1" smtClean="0"/>
              <a:t>System.out.println</a:t>
            </a:r>
            <a:r>
              <a:rPr lang="en-US" sz="2000" dirty="0" smtClean="0"/>
              <a:t>("Updated list of elements:");  </a:t>
            </a:r>
          </a:p>
          <a:p>
            <a:pPr>
              <a:spcBef>
                <a:spcPts val="0"/>
              </a:spcBef>
            </a:pPr>
            <a:r>
              <a:rPr lang="en-US" sz="2000" dirty="0" smtClean="0"/>
              <a:t>     </a:t>
            </a:r>
            <a:r>
              <a:rPr lang="en-US" sz="2000" dirty="0" err="1" smtClean="0"/>
              <a:t>hm.replace</a:t>
            </a:r>
            <a:r>
              <a:rPr lang="en-US" sz="2000" dirty="0" smtClean="0"/>
              <a:t>(101, "Vijay", "Ravi");  </a:t>
            </a:r>
          </a:p>
          <a:p>
            <a:pPr>
              <a:spcBef>
                <a:spcPts val="0"/>
              </a:spcBef>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pPr>
            <a:r>
              <a:rPr lang="en-US" sz="2000" dirty="0" smtClean="0"/>
              <a:t>     {  </a:t>
            </a:r>
          </a:p>
          <a:p>
            <a:pPr>
              <a:spcBef>
                <a:spcPts val="0"/>
              </a:spcBef>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pPr>
            <a:r>
              <a:rPr lang="en-US" sz="2000" dirty="0" smtClean="0"/>
              <a:t>     }   </a:t>
            </a:r>
          </a:p>
          <a:p>
            <a:pPr>
              <a:spcBef>
                <a:spcPts val="0"/>
              </a:spcBef>
            </a:pPr>
            <a:r>
              <a:rPr lang="en-US" sz="2000" dirty="0" smtClean="0"/>
              <a:t>     </a:t>
            </a:r>
            <a:r>
              <a:rPr lang="en-US" sz="2000" dirty="0" err="1" smtClean="0"/>
              <a:t>System.out.println</a:t>
            </a:r>
            <a:r>
              <a:rPr lang="en-US" sz="2000" dirty="0" smtClean="0"/>
              <a:t>("Updated list of elements:");  </a:t>
            </a:r>
          </a:p>
          <a:p>
            <a:pPr>
              <a:spcBef>
                <a:spcPts val="0"/>
              </a:spcBef>
            </a:pPr>
            <a:r>
              <a:rPr lang="en-US" sz="2000" dirty="0" smtClean="0"/>
              <a:t>     </a:t>
            </a:r>
            <a:r>
              <a:rPr lang="en-US" sz="2000" dirty="0" err="1" smtClean="0"/>
              <a:t>hm.replaceAll</a:t>
            </a:r>
            <a:r>
              <a:rPr lang="en-US" sz="2000" dirty="0" smtClean="0"/>
              <a:t>((</a:t>
            </a:r>
            <a:r>
              <a:rPr lang="en-US" sz="2000" dirty="0" err="1" smtClean="0"/>
              <a:t>k,v</a:t>
            </a:r>
            <a:r>
              <a:rPr lang="en-US" sz="2000" dirty="0" smtClean="0"/>
              <a:t>) -&gt; "Ajay");  </a:t>
            </a:r>
          </a:p>
          <a:p>
            <a:pPr>
              <a:spcBef>
                <a:spcPts val="0"/>
              </a:spcBef>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pPr>
            <a:r>
              <a:rPr lang="en-US" sz="2000" dirty="0" smtClean="0"/>
              <a:t>     {  </a:t>
            </a:r>
          </a:p>
          <a:p>
            <a:pPr>
              <a:spcBef>
                <a:spcPts val="0"/>
              </a:spcBef>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pPr>
            <a:r>
              <a:rPr lang="en-US" sz="2000" dirty="0" smtClean="0"/>
              <a:t>     }  </a:t>
            </a:r>
          </a:p>
          <a:p>
            <a:pPr>
              <a:spcBef>
                <a:spcPts val="0"/>
              </a:spcBef>
            </a:pPr>
            <a:r>
              <a:rPr lang="en-US" sz="2000" dirty="0" smtClean="0"/>
              <a:t> }  </a:t>
            </a:r>
          </a:p>
          <a:p>
            <a:pPr>
              <a:spcBef>
                <a:spcPts val="0"/>
              </a:spcBef>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HashMap</a:t>
            </a:r>
            <a:r>
              <a:rPr lang="en-US" dirty="0" smtClean="0"/>
              <a:t> Example: Book</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78</a:t>
            </a:fld>
            <a:endParaRPr lang="en-US" altLang="en-US"/>
          </a:p>
        </p:txBody>
      </p:sp>
      <p:sp>
        <p:nvSpPr>
          <p:cNvPr id="3" name="Content Placeholder 2"/>
          <p:cNvSpPr>
            <a:spLocks noGrp="1"/>
          </p:cNvSpPr>
          <p:nvPr>
            <p:ph sz="quarter" idx="1"/>
          </p:nvPr>
        </p:nvSpPr>
        <p:spPr/>
        <p:txBody>
          <a:bodyPr>
            <a:normAutofit fontScale="55000" lnSpcReduction="20000"/>
          </a:bodyPr>
          <a:lstStyle/>
          <a:p>
            <a:pPr>
              <a:spcBef>
                <a:spcPts val="0"/>
              </a:spcBef>
            </a:pPr>
            <a:r>
              <a:rPr lang="en-US" sz="2000" b="1" dirty="0" smtClean="0"/>
              <a:t>import</a:t>
            </a:r>
            <a:r>
              <a:rPr lang="en-US" sz="2000" dirty="0" smtClean="0"/>
              <a:t> </a:t>
            </a:r>
            <a:r>
              <a:rPr lang="en-US" sz="2000" dirty="0" err="1" smtClean="0"/>
              <a:t>java.util</a:t>
            </a:r>
            <a:r>
              <a:rPr lang="en-US" sz="2000" dirty="0" smtClean="0"/>
              <a:t>.*;    </a:t>
            </a:r>
          </a:p>
          <a:p>
            <a:pPr>
              <a:spcBef>
                <a:spcPts val="0"/>
              </a:spcBef>
            </a:pPr>
            <a:r>
              <a:rPr lang="en-US" sz="2000" b="1" dirty="0" smtClean="0"/>
              <a:t>class</a:t>
            </a:r>
            <a:r>
              <a:rPr lang="en-US" sz="2000" dirty="0" smtClean="0"/>
              <a:t> Book {    </a:t>
            </a:r>
          </a:p>
          <a:p>
            <a:pPr>
              <a:spcBef>
                <a:spcPts val="0"/>
              </a:spcBef>
            </a:pPr>
            <a:r>
              <a:rPr lang="en-US" sz="2000" b="1" dirty="0" err="1" smtClean="0"/>
              <a:t>int</a:t>
            </a:r>
            <a:r>
              <a:rPr lang="en-US" sz="2000" dirty="0" smtClean="0"/>
              <a:t> id;    </a:t>
            </a:r>
          </a:p>
          <a:p>
            <a:pPr>
              <a:spcBef>
                <a:spcPts val="0"/>
              </a:spcBef>
            </a:pPr>
            <a:r>
              <a:rPr lang="en-US" sz="2000" dirty="0" smtClean="0"/>
              <a:t>String </a:t>
            </a:r>
            <a:r>
              <a:rPr lang="en-US" sz="2000" dirty="0" err="1" smtClean="0"/>
              <a:t>name,author,publisher</a:t>
            </a:r>
            <a:r>
              <a:rPr lang="en-US" sz="2000" dirty="0" smtClean="0"/>
              <a:t>;    </a:t>
            </a:r>
          </a:p>
          <a:p>
            <a:pPr>
              <a:spcBef>
                <a:spcPts val="0"/>
              </a:spcBef>
            </a:pPr>
            <a:r>
              <a:rPr lang="en-US" sz="2000" b="1" dirty="0" err="1" smtClean="0"/>
              <a:t>int</a:t>
            </a:r>
            <a:r>
              <a:rPr lang="en-US" sz="2000" dirty="0" smtClean="0"/>
              <a:t> quantity;    </a:t>
            </a:r>
          </a:p>
          <a:p>
            <a:pPr>
              <a:spcBef>
                <a:spcPts val="0"/>
              </a:spcBef>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pPr>
            <a:r>
              <a:rPr lang="en-US" sz="2000" dirty="0" smtClean="0"/>
              <a:t>    </a:t>
            </a:r>
            <a:r>
              <a:rPr lang="en-US" sz="2000" b="1" dirty="0" smtClean="0"/>
              <a:t>this</a:t>
            </a:r>
            <a:r>
              <a:rPr lang="en-US" sz="2000" dirty="0" smtClean="0"/>
              <a:t>.id = id;    </a:t>
            </a:r>
          </a:p>
          <a:p>
            <a:pPr>
              <a:spcBef>
                <a:spcPts val="0"/>
              </a:spcBef>
            </a:pPr>
            <a:r>
              <a:rPr lang="en-US" sz="2000" dirty="0" smtClean="0"/>
              <a:t>    </a:t>
            </a:r>
            <a:r>
              <a:rPr lang="en-US" sz="2000" b="1" dirty="0" smtClean="0"/>
              <a:t>this</a:t>
            </a:r>
            <a:r>
              <a:rPr lang="en-US" sz="2000" dirty="0" smtClean="0"/>
              <a:t>.name = name;    </a:t>
            </a:r>
          </a:p>
          <a:p>
            <a:pPr>
              <a:spcBef>
                <a:spcPts val="0"/>
              </a:spcBef>
            </a:pPr>
            <a:r>
              <a:rPr lang="en-US" sz="2000" dirty="0" smtClean="0"/>
              <a:t>    </a:t>
            </a:r>
            <a:r>
              <a:rPr lang="en-US" sz="2000" b="1" dirty="0" err="1" smtClean="0"/>
              <a:t>this</a:t>
            </a:r>
            <a:r>
              <a:rPr lang="en-US" sz="2000" dirty="0" err="1" smtClean="0"/>
              <a:t>.author</a:t>
            </a:r>
            <a:r>
              <a:rPr lang="en-US" sz="2000" dirty="0" smtClean="0"/>
              <a:t> = author;    </a:t>
            </a:r>
          </a:p>
          <a:p>
            <a:pPr>
              <a:spcBef>
                <a:spcPts val="0"/>
              </a:spcBef>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pPr>
            <a:r>
              <a:rPr lang="en-US" sz="2000" dirty="0" smtClean="0"/>
              <a:t>    </a:t>
            </a:r>
            <a:r>
              <a:rPr lang="en-US" sz="2000" b="1" dirty="0" err="1" smtClean="0"/>
              <a:t>this</a:t>
            </a:r>
            <a:r>
              <a:rPr lang="en-US" sz="2000" dirty="0" err="1" smtClean="0"/>
              <a:t>.quantity</a:t>
            </a:r>
            <a:r>
              <a:rPr lang="en-US" sz="2000" dirty="0" smtClean="0"/>
              <a:t> = quantity;    </a:t>
            </a:r>
          </a:p>
          <a:p>
            <a:pPr>
              <a:spcBef>
                <a:spcPts val="0"/>
              </a:spcBef>
            </a:pPr>
            <a:r>
              <a:rPr lang="en-US" sz="2000" dirty="0" smtClean="0"/>
              <a:t>}    </a:t>
            </a:r>
          </a:p>
          <a:p>
            <a:pPr>
              <a:spcBef>
                <a:spcPts val="0"/>
              </a:spcBef>
            </a:pPr>
            <a:r>
              <a:rPr lang="en-US" sz="2000" dirty="0" smtClean="0"/>
              <a:t>}    </a:t>
            </a:r>
          </a:p>
          <a:p>
            <a:pPr>
              <a:spcBef>
                <a:spcPts val="0"/>
              </a:spcBef>
            </a:pPr>
            <a:r>
              <a:rPr lang="en-US" sz="2000" b="1" dirty="0" smtClean="0"/>
              <a:t>public</a:t>
            </a:r>
            <a:r>
              <a:rPr lang="en-US" sz="2000" dirty="0" smtClean="0"/>
              <a:t> </a:t>
            </a:r>
            <a:r>
              <a:rPr lang="en-US" sz="2000" b="1" dirty="0" smtClean="0"/>
              <a:t>class</a:t>
            </a:r>
            <a:r>
              <a:rPr lang="en-US" sz="2000" dirty="0" smtClean="0"/>
              <a:t> </a:t>
            </a:r>
            <a:r>
              <a:rPr lang="en-US" sz="2000" dirty="0" err="1" smtClean="0"/>
              <a:t>MapExample</a:t>
            </a:r>
            <a:r>
              <a:rPr lang="en-US" sz="2000" dirty="0" smtClean="0"/>
              <a:t> {    </a:t>
            </a:r>
          </a:p>
          <a:p>
            <a:pPr>
              <a:spcBef>
                <a:spcPts val="0"/>
              </a:spcBef>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pPr>
            <a:r>
              <a:rPr lang="en-US" sz="2000" dirty="0" smtClean="0"/>
              <a:t>    //Creating map of Books    </a:t>
            </a:r>
          </a:p>
          <a:p>
            <a:pPr>
              <a:spcBef>
                <a:spcPts val="0"/>
              </a:spcBef>
            </a:pPr>
            <a:r>
              <a:rPr lang="en-US" sz="2000" dirty="0" smtClean="0"/>
              <a:t>    Map&lt;</a:t>
            </a:r>
            <a:r>
              <a:rPr lang="en-US" sz="2000" dirty="0" err="1" smtClean="0"/>
              <a:t>Integer,Book</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Integer,Book</a:t>
            </a:r>
            <a:r>
              <a:rPr lang="en-US" sz="2000" dirty="0" smtClean="0"/>
              <a:t>&gt;();    </a:t>
            </a:r>
          </a:p>
          <a:p>
            <a:pPr>
              <a:spcBef>
                <a:spcPts val="0"/>
              </a:spcBef>
            </a:pPr>
            <a:r>
              <a:rPr lang="en-US" sz="2000" dirty="0" smtClean="0"/>
              <a:t>    //Creating Books    </a:t>
            </a:r>
          </a:p>
          <a:p>
            <a:pPr>
              <a:spcBef>
                <a:spcPts val="0"/>
              </a:spcBef>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pPr>
            <a:r>
              <a:rPr lang="en-US" sz="2000" dirty="0" smtClean="0"/>
              <a:t>    Book b3=</a:t>
            </a:r>
            <a:r>
              <a:rPr lang="en-US" sz="2000" b="1" dirty="0" smtClean="0"/>
              <a:t>new</a:t>
            </a:r>
            <a:r>
              <a:rPr lang="en-US" sz="2000" dirty="0" smtClean="0"/>
              <a:t> Book(103,"Operating System","Galvin","Wiley",6);    </a:t>
            </a:r>
          </a:p>
          <a:p>
            <a:pPr>
              <a:spcBef>
                <a:spcPts val="0"/>
              </a:spcBef>
            </a:pPr>
            <a:r>
              <a:rPr lang="en-US" sz="2000" dirty="0" smtClean="0"/>
              <a:t>    //Adding Books to map   </a:t>
            </a:r>
          </a:p>
          <a:p>
            <a:pPr>
              <a:spcBef>
                <a:spcPts val="0"/>
              </a:spcBef>
            </a:pPr>
            <a:r>
              <a:rPr lang="en-US" sz="2000" dirty="0" smtClean="0"/>
              <a:t>    </a:t>
            </a:r>
            <a:r>
              <a:rPr lang="en-US" sz="2000" dirty="0" err="1" smtClean="0"/>
              <a:t>map.put</a:t>
            </a:r>
            <a:r>
              <a:rPr lang="en-US" sz="2000" dirty="0" smtClean="0"/>
              <a:t>(1,b1);  </a:t>
            </a:r>
          </a:p>
          <a:p>
            <a:pPr>
              <a:spcBef>
                <a:spcPts val="0"/>
              </a:spcBef>
            </a:pPr>
            <a:r>
              <a:rPr lang="en-US" sz="2000" dirty="0" smtClean="0"/>
              <a:t>    </a:t>
            </a:r>
            <a:r>
              <a:rPr lang="en-US" sz="2000" dirty="0" err="1" smtClean="0"/>
              <a:t>map.put</a:t>
            </a:r>
            <a:r>
              <a:rPr lang="en-US" sz="2000" dirty="0" smtClean="0"/>
              <a:t>(2,b2);  </a:t>
            </a:r>
          </a:p>
          <a:p>
            <a:pPr>
              <a:spcBef>
                <a:spcPts val="0"/>
              </a:spcBef>
            </a:pPr>
            <a:r>
              <a:rPr lang="en-US" sz="2000" dirty="0" smtClean="0"/>
              <a:t>    </a:t>
            </a:r>
            <a:r>
              <a:rPr lang="en-US" sz="2000" dirty="0" err="1" smtClean="0"/>
              <a:t>map.put</a:t>
            </a:r>
            <a:r>
              <a:rPr lang="en-US" sz="2000" dirty="0" smtClean="0"/>
              <a:t>(3,b3);  </a:t>
            </a:r>
          </a:p>
          <a:p>
            <a:pPr>
              <a:spcBef>
                <a:spcPts val="0"/>
              </a:spcBef>
            </a:pPr>
            <a:r>
              <a:rPr lang="en-US" sz="2000" dirty="0" smtClean="0"/>
              <a:t>      </a:t>
            </a:r>
          </a:p>
          <a:p>
            <a:pPr>
              <a:spcBef>
                <a:spcPts val="0"/>
              </a:spcBef>
            </a:pPr>
            <a:r>
              <a:rPr lang="en-US" sz="2000" dirty="0" smtClean="0"/>
              <a:t>    //Traversing map  </a:t>
            </a:r>
          </a:p>
          <a:p>
            <a:pPr>
              <a:spcBef>
                <a:spcPts val="0"/>
              </a:spcBef>
            </a:pPr>
            <a:r>
              <a:rPr lang="en-US" sz="2000" dirty="0" smtClean="0"/>
              <a:t>    </a:t>
            </a:r>
            <a:r>
              <a:rPr lang="en-US" sz="2000" b="1" dirty="0" smtClean="0"/>
              <a:t>for</a:t>
            </a:r>
            <a:r>
              <a:rPr lang="en-US" sz="2000" dirty="0" smtClean="0"/>
              <a:t>(</a:t>
            </a:r>
            <a:r>
              <a:rPr lang="en-US" sz="2000" dirty="0" err="1" smtClean="0"/>
              <a:t>Map.Entry</a:t>
            </a:r>
            <a:r>
              <a:rPr lang="en-US" sz="2000" dirty="0" smtClean="0"/>
              <a:t>&lt;Integer, Book&gt; </a:t>
            </a:r>
            <a:r>
              <a:rPr lang="en-US" sz="2000" dirty="0" err="1" smtClean="0"/>
              <a:t>entry:map.entrySet</a:t>
            </a:r>
            <a:r>
              <a:rPr lang="en-US" sz="2000" dirty="0" smtClean="0"/>
              <a:t>()){    </a:t>
            </a:r>
          </a:p>
          <a:p>
            <a:pPr>
              <a:spcBef>
                <a:spcPts val="0"/>
              </a:spcBef>
            </a:pPr>
            <a:r>
              <a:rPr lang="en-US" sz="2000" dirty="0" smtClean="0"/>
              <a:t>        </a:t>
            </a:r>
            <a:r>
              <a:rPr lang="en-US" sz="2000" b="1" dirty="0" err="1" smtClean="0"/>
              <a:t>int</a:t>
            </a:r>
            <a:r>
              <a:rPr lang="en-US" sz="2000" dirty="0" smtClean="0"/>
              <a:t> key=</a:t>
            </a:r>
            <a:r>
              <a:rPr lang="en-US" sz="2000" dirty="0" err="1" smtClean="0"/>
              <a:t>entry.getKey</a:t>
            </a:r>
            <a:r>
              <a:rPr lang="en-US" sz="2000" dirty="0" smtClean="0"/>
              <a:t>();  </a:t>
            </a:r>
          </a:p>
          <a:p>
            <a:pPr>
              <a:spcBef>
                <a:spcPts val="0"/>
              </a:spcBef>
            </a:pPr>
            <a:r>
              <a:rPr lang="en-US" sz="2000" dirty="0" smtClean="0"/>
              <a:t>        Book b=</a:t>
            </a:r>
            <a:r>
              <a:rPr lang="en-US" sz="2000" dirty="0" err="1" smtClean="0"/>
              <a:t>entry.getValue</a:t>
            </a:r>
            <a:r>
              <a:rPr lang="en-US" sz="2000" dirty="0" smtClean="0"/>
              <a:t>();  </a:t>
            </a:r>
          </a:p>
          <a:p>
            <a:pPr>
              <a:spcBef>
                <a:spcPts val="0"/>
              </a:spcBef>
            </a:pPr>
            <a:r>
              <a:rPr lang="en-US" sz="2000" dirty="0" smtClean="0"/>
              <a:t>        </a:t>
            </a:r>
            <a:r>
              <a:rPr lang="en-US" sz="2000" dirty="0" err="1" smtClean="0"/>
              <a:t>System.out.println</a:t>
            </a:r>
            <a:r>
              <a:rPr lang="en-US" sz="2000" dirty="0" smtClean="0"/>
              <a:t>(key+" Details:");  </a:t>
            </a:r>
          </a:p>
          <a:p>
            <a:pPr>
              <a:spcBef>
                <a:spcPts val="0"/>
              </a:spcBef>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pPr>
            <a:r>
              <a:rPr lang="en-US" sz="2000" dirty="0" smtClean="0"/>
              <a:t>    }    </a:t>
            </a:r>
          </a:p>
          <a:p>
            <a:pPr>
              <a:spcBef>
                <a:spcPts val="0"/>
              </a:spcBef>
            </a:pPr>
            <a:r>
              <a:rPr lang="en-US" sz="2000" dirty="0" smtClean="0"/>
              <a:t>}    </a:t>
            </a:r>
          </a:p>
          <a:p>
            <a:pPr>
              <a:spcBef>
                <a:spcPts val="0"/>
              </a:spcBef>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LinkedHashMap</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79</a:t>
            </a:fld>
            <a:endParaRPr lang="en-US" altLang="en-US"/>
          </a:p>
        </p:txBody>
      </p:sp>
      <p:sp>
        <p:nvSpPr>
          <p:cNvPr id="3" name="Content Placeholder 2"/>
          <p:cNvSpPr>
            <a:spLocks noGrp="1"/>
          </p:cNvSpPr>
          <p:nvPr>
            <p:ph sz="quarter" idx="1"/>
          </p:nvPr>
        </p:nvSpPr>
        <p:spPr/>
        <p:txBody>
          <a:bodyPr>
            <a:normAutofit fontScale="92500" lnSpcReduction="20000"/>
          </a:bodyPr>
          <a:lstStyle/>
          <a:p>
            <a:r>
              <a:rPr lang="en-GB" dirty="0" smtClean="0"/>
              <a:t>Java </a:t>
            </a:r>
            <a:r>
              <a:rPr lang="en-GB" dirty="0" err="1" smtClean="0"/>
              <a:t>LinkedHashMap</a:t>
            </a:r>
            <a:r>
              <a:rPr lang="en-GB" dirty="0" smtClean="0"/>
              <a:t> class is </a:t>
            </a:r>
            <a:r>
              <a:rPr lang="en-GB" dirty="0" err="1" smtClean="0"/>
              <a:t>Hashtable</a:t>
            </a:r>
            <a:r>
              <a:rPr lang="en-GB" dirty="0" smtClean="0"/>
              <a:t> and Linked list implementation of the Map interface, with predictable iteration order. It inherits </a:t>
            </a:r>
            <a:r>
              <a:rPr lang="en-GB" dirty="0" err="1" smtClean="0"/>
              <a:t>HashMap</a:t>
            </a:r>
            <a:r>
              <a:rPr lang="en-GB" dirty="0" smtClean="0"/>
              <a:t> class and implements the Map interface.</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LinkedHashMap1{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LinkedHashMap</a:t>
            </a:r>
            <a:r>
              <a:rPr lang="en-US" sz="2000" dirty="0" smtClean="0"/>
              <a:t>&lt;</a:t>
            </a:r>
            <a:r>
              <a:rPr lang="en-US" sz="2000" dirty="0" err="1" smtClean="0"/>
              <a:t>Integer,String</a:t>
            </a:r>
            <a:r>
              <a:rPr lang="en-US" sz="2000" dirty="0" smtClean="0"/>
              <a:t>&gt; </a:t>
            </a:r>
            <a:r>
              <a:rPr lang="en-US" sz="2000" dirty="0" err="1" smtClean="0"/>
              <a:t>hm</a:t>
            </a:r>
            <a:r>
              <a:rPr lang="en-US" sz="2000" dirty="0" smtClean="0"/>
              <a:t>=</a:t>
            </a:r>
            <a:r>
              <a:rPr lang="en-US" sz="2000" b="1" dirty="0" smtClean="0"/>
              <a:t>new</a:t>
            </a:r>
            <a:r>
              <a:rPr lang="en-US" sz="2000" dirty="0" smtClean="0"/>
              <a:t> </a:t>
            </a:r>
            <a:r>
              <a:rPr lang="en-US" sz="2000" dirty="0" err="1" smtClean="0"/>
              <a:t>LinkedHashMap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p>
          <a:p>
            <a:pPr>
              <a:spcBef>
                <a:spcPts val="0"/>
              </a:spcBef>
              <a:buNone/>
            </a:pPr>
            <a:r>
              <a:rPr lang="en-US" sz="2000" dirty="0" smtClean="0"/>
              <a:t>  </a:t>
            </a:r>
            <a:r>
              <a:rPr lang="en-US" sz="2000" dirty="0" err="1" smtClean="0"/>
              <a:t>hm.put</a:t>
            </a:r>
            <a:r>
              <a:rPr lang="en-US" sz="2000" dirty="0" smtClean="0"/>
              <a:t>(100,"Amit");  </a:t>
            </a:r>
          </a:p>
          <a:p>
            <a:pPr>
              <a:spcBef>
                <a:spcPts val="0"/>
              </a:spcBef>
              <a:buNone/>
            </a:pPr>
            <a:r>
              <a:rPr lang="en-US" sz="2000" dirty="0" smtClean="0"/>
              <a:t>  </a:t>
            </a:r>
            <a:r>
              <a:rPr lang="en-US" sz="2000" dirty="0" err="1" smtClean="0"/>
              <a:t>hm.put</a:t>
            </a:r>
            <a:r>
              <a:rPr lang="en-US" sz="2000" dirty="0" smtClean="0"/>
              <a:t>(101,"Vijay");  </a:t>
            </a:r>
          </a:p>
          <a:p>
            <a:pPr>
              <a:spcBef>
                <a:spcPts val="0"/>
              </a:spcBef>
              <a:buNone/>
            </a:pPr>
            <a:r>
              <a:rPr lang="en-US" sz="2000" dirty="0" smtClean="0"/>
              <a:t>  </a:t>
            </a:r>
            <a:r>
              <a:rPr lang="en-US" sz="2000" dirty="0" err="1" smtClean="0"/>
              <a:t>hm.put</a:t>
            </a:r>
            <a:r>
              <a:rPr lang="en-US" sz="2000" dirty="0" smtClean="0"/>
              <a:t>(102,"Rahul");  </a:t>
            </a:r>
          </a:p>
          <a:p>
            <a:pPr>
              <a:spcBef>
                <a:spcPts val="0"/>
              </a:spcBef>
              <a:buNone/>
            </a:pPr>
            <a:r>
              <a:rPr lang="en-US" sz="2000" dirty="0" smtClean="0"/>
              <a:t>  </a:t>
            </a:r>
          </a:p>
          <a:p>
            <a:pPr>
              <a:spcBef>
                <a:spcPts val="0"/>
              </a:spcBef>
              <a:buNone/>
            </a:pPr>
            <a:r>
              <a:rPr lang="en-US" sz="2000" b="1" dirty="0" smtClean="0"/>
              <a:t>for</a:t>
            </a:r>
            <a:r>
              <a:rPr lang="en-US" sz="2000" dirty="0" smtClean="0"/>
              <a:t>(</a:t>
            </a:r>
            <a:r>
              <a:rPr lang="en-US" sz="2000" dirty="0" err="1" smtClean="0"/>
              <a:t>Map.Entry</a:t>
            </a:r>
            <a:r>
              <a:rPr lang="en-US" sz="2000" dirty="0" smtClean="0"/>
              <a:t> m:hm.entrySet()){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pic>
        <p:nvPicPr>
          <p:cNvPr id="5" name="Picture 4" descr="Java LinkedHashMap class hierarchy"/>
          <p:cNvPicPr/>
          <p:nvPr/>
        </p:nvPicPr>
        <p:blipFill>
          <a:blip r:embed="rId2"/>
          <a:srcRect/>
          <a:stretch>
            <a:fillRect/>
          </a:stretch>
        </p:blipFill>
        <p:spPr bwMode="auto">
          <a:xfrm>
            <a:off x="9382148" y="3286124"/>
            <a:ext cx="1628775" cy="2695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normAutofit fontScale="90000"/>
          </a:bodyPr>
          <a:lstStyle/>
          <a:p>
            <a:r>
              <a:rPr lang="en-US" b="1" dirty="0" smtClean="0"/>
              <a:t>Generic class</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sp>
        <p:nvSpPr>
          <p:cNvPr id="3" name="Content Placeholder 2"/>
          <p:cNvSpPr>
            <a:spLocks noGrp="1"/>
          </p:cNvSpPr>
          <p:nvPr>
            <p:ph sz="quarter" idx="1"/>
          </p:nvPr>
        </p:nvSpPr>
        <p:spPr>
          <a:xfrm>
            <a:off x="838200" y="857232"/>
            <a:ext cx="10515600" cy="5319731"/>
          </a:xfrm>
        </p:spPr>
        <p:txBody>
          <a:bodyPr/>
          <a:lstStyle/>
          <a:p>
            <a:r>
              <a:rPr lang="en-GB" dirty="0" smtClean="0"/>
              <a:t>A class that can refer to any type is known as a generic class. Here, we are using the T type parameter to create the generic class of specific type.</a:t>
            </a:r>
          </a:p>
          <a:p>
            <a:r>
              <a:rPr lang="en-GB" b="1" u="sng" dirty="0" smtClean="0"/>
              <a:t>Creating a generic class:</a:t>
            </a:r>
          </a:p>
          <a:p>
            <a:pPr>
              <a:buNone/>
            </a:pPr>
            <a:r>
              <a:rPr lang="en-GB" b="1" dirty="0" smtClean="0"/>
              <a:t>class</a:t>
            </a:r>
            <a:r>
              <a:rPr lang="en-GB" dirty="0" smtClean="0"/>
              <a:t> </a:t>
            </a:r>
            <a:r>
              <a:rPr lang="en-GB" dirty="0" err="1" smtClean="0"/>
              <a:t>MyGen</a:t>
            </a:r>
            <a:r>
              <a:rPr lang="en-GB" dirty="0" smtClean="0"/>
              <a:t>&lt;T&gt;{  </a:t>
            </a:r>
          </a:p>
          <a:p>
            <a:pPr>
              <a:buNone/>
            </a:pPr>
            <a:r>
              <a:rPr lang="en-GB" dirty="0" smtClean="0"/>
              <a:t>         T </a:t>
            </a:r>
            <a:r>
              <a:rPr lang="en-GB" dirty="0" err="1" smtClean="0"/>
              <a:t>obj</a:t>
            </a:r>
            <a:r>
              <a:rPr lang="en-GB" dirty="0" smtClean="0"/>
              <a:t>;  </a:t>
            </a:r>
          </a:p>
          <a:p>
            <a:pPr>
              <a:buNone/>
            </a:pPr>
            <a:r>
              <a:rPr lang="en-GB" b="1" dirty="0" smtClean="0"/>
              <a:t>         void</a:t>
            </a:r>
            <a:r>
              <a:rPr lang="en-GB" dirty="0" smtClean="0"/>
              <a:t> add(T </a:t>
            </a:r>
            <a:r>
              <a:rPr lang="en-GB" dirty="0" err="1" smtClean="0"/>
              <a:t>obj</a:t>
            </a:r>
            <a:r>
              <a:rPr lang="en-GB" dirty="0" smtClean="0"/>
              <a:t>){</a:t>
            </a:r>
            <a:r>
              <a:rPr lang="en-GB" b="1" dirty="0" smtClean="0"/>
              <a:t>this</a:t>
            </a:r>
            <a:r>
              <a:rPr lang="en-GB" dirty="0" smtClean="0"/>
              <a:t>.obj=</a:t>
            </a:r>
            <a:r>
              <a:rPr lang="en-GB" dirty="0" err="1" smtClean="0"/>
              <a:t>obj</a:t>
            </a:r>
            <a:r>
              <a:rPr lang="en-GB" dirty="0" smtClean="0"/>
              <a:t>;}  </a:t>
            </a:r>
          </a:p>
          <a:p>
            <a:pPr>
              <a:buNone/>
            </a:pPr>
            <a:r>
              <a:rPr lang="en-GB" dirty="0" smtClean="0"/>
              <a:t>         T get(){</a:t>
            </a:r>
            <a:r>
              <a:rPr lang="en-GB" b="1" dirty="0" smtClean="0"/>
              <a:t>return</a:t>
            </a:r>
            <a:r>
              <a:rPr lang="en-GB" dirty="0" smtClean="0"/>
              <a:t> </a:t>
            </a:r>
            <a:r>
              <a:rPr lang="en-GB" dirty="0" err="1" smtClean="0"/>
              <a:t>obj</a:t>
            </a:r>
            <a:r>
              <a:rPr lang="en-GB" dirty="0" smtClean="0"/>
              <a:t>;}  </a:t>
            </a:r>
          </a:p>
          <a:p>
            <a:pPr>
              <a:buNone/>
            </a:pPr>
            <a:r>
              <a:rPr lang="en-GB" dirty="0" smtClean="0"/>
              <a:t>}  </a:t>
            </a:r>
          </a:p>
          <a:p>
            <a:r>
              <a:rPr lang="en-GB" dirty="0" smtClean="0"/>
              <a:t>The T type indicates that it can refer to any type (like String, Integer, and Employee). The type you specify for the class will be used to store and retrieve the data.</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Java </a:t>
            </a:r>
            <a:r>
              <a:rPr lang="en-GB" dirty="0" err="1" smtClean="0"/>
              <a:t>LinkedHashMap</a:t>
            </a:r>
            <a:r>
              <a:rPr lang="en-GB" dirty="0" smtClean="0"/>
              <a:t> Example: Key-Value pair</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80</a:t>
            </a:fld>
            <a:endParaRPr lang="en-US" altLang="en-US"/>
          </a:p>
        </p:txBody>
      </p:sp>
      <p:sp>
        <p:nvSpPr>
          <p:cNvPr id="3" name="Content Placeholder 2"/>
          <p:cNvSpPr>
            <a:spLocks noGrp="1"/>
          </p:cNvSpPr>
          <p:nvPr>
            <p:ph sz="quarter" idx="1"/>
          </p:nvPr>
        </p:nvSpPr>
        <p:spPr>
          <a:xfrm>
            <a:off x="838200" y="1571612"/>
            <a:ext cx="10515600" cy="4605351"/>
          </a:xfrm>
        </p:spPr>
        <p:txBody>
          <a:bodyPr>
            <a:normAutofit lnSpcReduction="1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LinkedHashMap2{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LinkedHashMap</a:t>
            </a:r>
            <a:r>
              <a:rPr lang="en-US" sz="2000" dirty="0" smtClean="0"/>
              <a:t>&lt;Integer, String&gt; map = </a:t>
            </a:r>
            <a:r>
              <a:rPr lang="en-US" sz="2000" b="1" dirty="0" smtClean="0"/>
              <a:t>new</a:t>
            </a:r>
            <a:r>
              <a:rPr lang="en-US" sz="2000" dirty="0" smtClean="0"/>
              <a:t> </a:t>
            </a:r>
            <a:r>
              <a:rPr lang="en-US" sz="2000" dirty="0" err="1" smtClean="0"/>
              <a:t>LinkedHashMap</a:t>
            </a:r>
            <a:r>
              <a:rPr lang="en-US" sz="2000" dirty="0" smtClean="0"/>
              <a:t>&lt;Integer, String&gt;();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(102,"Rahul");    </a:t>
            </a:r>
          </a:p>
          <a:p>
            <a:pPr>
              <a:spcBef>
                <a:spcPts val="0"/>
              </a:spcBef>
              <a:buNone/>
            </a:pPr>
            <a:r>
              <a:rPr lang="en-US" sz="2000" dirty="0" smtClean="0"/>
              <a:t>       //Fetching key  </a:t>
            </a:r>
          </a:p>
          <a:p>
            <a:pPr>
              <a:spcBef>
                <a:spcPts val="0"/>
              </a:spcBef>
              <a:buNone/>
            </a:pPr>
            <a:r>
              <a:rPr lang="en-US" sz="2000" dirty="0" smtClean="0"/>
              <a:t>       </a:t>
            </a:r>
            <a:r>
              <a:rPr lang="en-US" sz="2000" dirty="0" err="1" smtClean="0"/>
              <a:t>System.out.println</a:t>
            </a:r>
            <a:r>
              <a:rPr lang="en-US" sz="2000" dirty="0" smtClean="0"/>
              <a:t>("Keys: "+</a:t>
            </a:r>
            <a:r>
              <a:rPr lang="en-US" sz="2000" dirty="0" err="1" smtClean="0"/>
              <a:t>map.keySet</a:t>
            </a:r>
            <a:r>
              <a:rPr lang="en-US" sz="2000" dirty="0" smtClean="0"/>
              <a:t>());  </a:t>
            </a:r>
          </a:p>
          <a:p>
            <a:pPr>
              <a:spcBef>
                <a:spcPts val="0"/>
              </a:spcBef>
              <a:buNone/>
            </a:pPr>
            <a:r>
              <a:rPr lang="en-US" sz="2000" dirty="0" smtClean="0"/>
              <a:t>       //Fetching value  </a:t>
            </a:r>
          </a:p>
          <a:p>
            <a:pPr>
              <a:spcBef>
                <a:spcPts val="0"/>
              </a:spcBef>
              <a:buNone/>
            </a:pPr>
            <a:r>
              <a:rPr lang="en-US" sz="2000" dirty="0" smtClean="0"/>
              <a:t>       </a:t>
            </a:r>
            <a:r>
              <a:rPr lang="en-US" sz="2000" dirty="0" err="1" smtClean="0"/>
              <a:t>System.out.println</a:t>
            </a:r>
            <a:r>
              <a:rPr lang="en-US" sz="2000" dirty="0" smtClean="0"/>
              <a:t>("Values: "+</a:t>
            </a:r>
            <a:r>
              <a:rPr lang="en-US" sz="2000" dirty="0" err="1" smtClean="0"/>
              <a:t>map.values</a:t>
            </a:r>
            <a:r>
              <a:rPr lang="en-US" sz="2000" dirty="0" smtClean="0"/>
              <a:t>());  </a:t>
            </a:r>
          </a:p>
          <a:p>
            <a:pPr>
              <a:spcBef>
                <a:spcPts val="0"/>
              </a:spcBef>
              <a:buNone/>
            </a:pPr>
            <a:r>
              <a:rPr lang="en-US" sz="2000" dirty="0" smtClean="0"/>
              <a:t>       //Fetching key-value pair  </a:t>
            </a:r>
          </a:p>
          <a:p>
            <a:pPr>
              <a:spcBef>
                <a:spcPts val="0"/>
              </a:spcBef>
              <a:buNone/>
            </a:pPr>
            <a:r>
              <a:rPr lang="en-US" sz="2000" dirty="0" smtClean="0"/>
              <a:t>       </a:t>
            </a:r>
            <a:r>
              <a:rPr lang="en-US" sz="2000" dirty="0" err="1" smtClean="0"/>
              <a:t>System.out.println</a:t>
            </a:r>
            <a:r>
              <a:rPr lang="en-US" sz="2000" dirty="0" smtClean="0"/>
              <a:t>("Key-Value pairs: "+</a:t>
            </a:r>
            <a:r>
              <a:rPr lang="en-US" sz="2000" dirty="0" err="1" smtClean="0"/>
              <a:t>map.entrySet</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LinkedHashMap</a:t>
            </a:r>
            <a:r>
              <a:rPr lang="en-US" dirty="0" smtClean="0"/>
              <a:t> </a:t>
            </a:r>
            <a:r>
              <a:rPr lang="en-US" dirty="0" err="1" smtClean="0"/>
              <a:t>Example:remove</a:t>
            </a:r>
            <a:r>
              <a:rPr lang="en-US" dirty="0" smtClean="0"/>
              <a:t>()</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81</a:t>
            </a:fld>
            <a:endParaRPr lang="en-US" altLang="en-US"/>
          </a:p>
        </p:txBody>
      </p:sp>
      <p:sp>
        <p:nvSpPr>
          <p:cNvPr id="3" name="Content Placeholder 2"/>
          <p:cNvSpPr>
            <a:spLocks noGrp="1"/>
          </p:cNvSpPr>
          <p:nvPr>
            <p:ph sz="quarter"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LinkedHashMap3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LinkedHashMap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(101,"Amit");    </a:t>
            </a:r>
          </a:p>
          <a:p>
            <a:pPr>
              <a:spcBef>
                <a:spcPts val="0"/>
              </a:spcBef>
              <a:buNone/>
            </a:pPr>
            <a:r>
              <a:rPr lang="en-US" sz="2000" dirty="0" smtClean="0"/>
              <a:t>     </a:t>
            </a:r>
            <a:r>
              <a:rPr lang="en-US" sz="2000" dirty="0" err="1" smtClean="0"/>
              <a:t>map.put</a:t>
            </a:r>
            <a:r>
              <a:rPr lang="en-US" sz="2000" dirty="0" smtClean="0"/>
              <a:t>(102,"Vijay");    </a:t>
            </a:r>
          </a:p>
          <a:p>
            <a:pPr>
              <a:spcBef>
                <a:spcPts val="0"/>
              </a:spcBef>
              <a:buNone/>
            </a:pPr>
            <a:r>
              <a:rPr lang="en-US" sz="2000" dirty="0" smtClean="0"/>
              <a:t>     </a:t>
            </a:r>
            <a:r>
              <a:rPr lang="en-US" sz="2000" dirty="0" err="1" smtClean="0"/>
              <a:t>map.put</a:t>
            </a:r>
            <a:r>
              <a:rPr lang="en-US" sz="2000" dirty="0" smtClean="0"/>
              <a:t>(103,"Rahul");    </a:t>
            </a:r>
          </a:p>
          <a:p>
            <a:pPr>
              <a:spcBef>
                <a:spcPts val="0"/>
              </a:spcBef>
              <a:buNone/>
            </a:pPr>
            <a:r>
              <a:rPr lang="en-US" sz="2000" dirty="0" smtClean="0"/>
              <a:t>     </a:t>
            </a:r>
            <a:r>
              <a:rPr lang="en-US" sz="2000" dirty="0" err="1" smtClean="0"/>
              <a:t>System.out.println</a:t>
            </a:r>
            <a:r>
              <a:rPr lang="en-US" sz="2000" dirty="0" smtClean="0"/>
              <a:t>("Before invoking remove() method: "+map);     </a:t>
            </a:r>
          </a:p>
          <a:p>
            <a:pPr>
              <a:spcBef>
                <a:spcPts val="0"/>
              </a:spcBef>
              <a:buNone/>
            </a:pPr>
            <a:r>
              <a:rPr lang="en-US" sz="2000" dirty="0" smtClean="0"/>
              <a:t>    </a:t>
            </a:r>
            <a:r>
              <a:rPr lang="en-US" sz="2000" dirty="0" err="1" smtClean="0"/>
              <a:t>map.remove</a:t>
            </a:r>
            <a:r>
              <a:rPr lang="en-US" sz="2000" dirty="0" smtClean="0"/>
              <a:t>(102);  </a:t>
            </a:r>
          </a:p>
          <a:p>
            <a:pPr>
              <a:spcBef>
                <a:spcPts val="0"/>
              </a:spcBef>
              <a:buNone/>
            </a:pPr>
            <a:r>
              <a:rPr lang="en-US" sz="2000" dirty="0" smtClean="0"/>
              <a:t>    </a:t>
            </a:r>
            <a:r>
              <a:rPr lang="en-US" sz="2000" dirty="0" err="1" smtClean="0"/>
              <a:t>System.out.println</a:t>
            </a:r>
            <a:r>
              <a:rPr lang="en-US" sz="2000" dirty="0" smtClean="0"/>
              <a:t>("After invoking remove() method: "+map);    </a:t>
            </a:r>
          </a:p>
          <a:p>
            <a:pPr>
              <a:spcBef>
                <a:spcPts val="0"/>
              </a:spcBef>
              <a:buNone/>
            </a:pPr>
            <a:r>
              <a:rPr lang="en-US" sz="2000" dirty="0" smtClean="0"/>
              <a:t>   }      </a:t>
            </a:r>
          </a:p>
          <a:p>
            <a:pPr>
              <a:spcBef>
                <a:spcPts val="0"/>
              </a:spcBef>
              <a:buNone/>
            </a:pPr>
            <a:r>
              <a:rPr lang="en-GB" sz="2000" dirty="0" smtClean="0"/>
              <a:t>}</a:t>
            </a:r>
            <a:endParaRPr lang="en-US" sz="2000" dirty="0" smtClean="0"/>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LinkedHashMap</a:t>
            </a:r>
            <a:r>
              <a:rPr lang="en-US" dirty="0" smtClean="0"/>
              <a:t> Example: Book</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82</a:t>
            </a:fld>
            <a:endParaRPr lang="en-US" altLang="en-US"/>
          </a:p>
        </p:txBody>
      </p:sp>
      <p:sp>
        <p:nvSpPr>
          <p:cNvPr id="3" name="Content Placeholder 2"/>
          <p:cNvSpPr>
            <a:spLocks noGrp="1"/>
          </p:cNvSpPr>
          <p:nvPr>
            <p:ph sz="quarter" idx="1"/>
          </p:nvPr>
        </p:nvSpPr>
        <p:spPr/>
        <p:txBody>
          <a:bodyPr>
            <a:normAutofit fontScale="550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Book {    </a:t>
            </a:r>
          </a:p>
          <a:p>
            <a:pPr>
              <a:spcBef>
                <a:spcPts val="0"/>
              </a:spcBef>
              <a:buNone/>
            </a:pPr>
            <a:r>
              <a:rPr lang="en-US" sz="2000" b="1" dirty="0" err="1" smtClean="0"/>
              <a:t>int</a:t>
            </a:r>
            <a:r>
              <a:rPr lang="en-US" sz="2000" dirty="0" smtClean="0"/>
              <a:t> id;    </a:t>
            </a:r>
          </a:p>
          <a:p>
            <a:pPr>
              <a:spcBef>
                <a:spcPts val="0"/>
              </a:spcBef>
              <a:buNone/>
            </a:pPr>
            <a:r>
              <a:rPr lang="en-US" sz="2000" dirty="0" smtClean="0"/>
              <a:t>String </a:t>
            </a:r>
            <a:r>
              <a:rPr lang="en-US" sz="2000" dirty="0" err="1" smtClean="0"/>
              <a:t>name,author,publisher</a:t>
            </a:r>
            <a:r>
              <a:rPr lang="en-US" sz="2000" dirty="0" smtClean="0"/>
              <a:t>;    </a:t>
            </a:r>
          </a:p>
          <a:p>
            <a:pPr>
              <a:spcBef>
                <a:spcPts val="0"/>
              </a:spcBef>
              <a:buNone/>
            </a:pPr>
            <a:r>
              <a:rPr lang="en-US" sz="2000" b="1" dirty="0" err="1" smtClean="0"/>
              <a:t>int</a:t>
            </a:r>
            <a:r>
              <a:rPr lang="en-US" sz="2000" dirty="0" smtClean="0"/>
              <a:t> quantity;    </a:t>
            </a:r>
          </a:p>
          <a:p>
            <a:pPr>
              <a:spcBef>
                <a:spcPts val="0"/>
              </a:spcBef>
              <a:buNone/>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.author</a:t>
            </a:r>
            <a:r>
              <a:rPr lang="en-US" sz="2000" dirty="0" smtClean="0"/>
              <a:t> = author;    </a:t>
            </a:r>
          </a:p>
          <a:p>
            <a:pPr>
              <a:spcBef>
                <a:spcPts val="0"/>
              </a:spcBef>
              <a:buNone/>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buNone/>
            </a:pPr>
            <a:r>
              <a:rPr lang="en-US" sz="2000" dirty="0" smtClean="0"/>
              <a:t>    </a:t>
            </a:r>
            <a:r>
              <a:rPr lang="en-US" sz="2000" b="1" dirty="0" err="1" smtClean="0"/>
              <a:t>this</a:t>
            </a:r>
            <a:r>
              <a:rPr lang="en-US" sz="2000" dirty="0" err="1" smtClean="0"/>
              <a:t>.quantity</a:t>
            </a:r>
            <a:r>
              <a:rPr lang="en-US" sz="2000" dirty="0" smtClean="0"/>
              <a:t> = quantity;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MapExample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//Creating map of Books    </a:t>
            </a:r>
          </a:p>
          <a:p>
            <a:pPr>
              <a:spcBef>
                <a:spcPts val="0"/>
              </a:spcBef>
              <a:buNone/>
            </a:pPr>
            <a:r>
              <a:rPr lang="en-US" sz="2000" dirty="0" smtClean="0"/>
              <a:t>    Map&lt;</a:t>
            </a:r>
            <a:r>
              <a:rPr lang="en-US" sz="2000" dirty="0" err="1" smtClean="0"/>
              <a:t>Integer,Book</a:t>
            </a:r>
            <a:r>
              <a:rPr lang="en-US" sz="2000" dirty="0" smtClean="0"/>
              <a:t>&gt; map=</a:t>
            </a:r>
            <a:r>
              <a:rPr lang="en-US" sz="2000" b="1" dirty="0" smtClean="0"/>
              <a:t>new</a:t>
            </a:r>
            <a:r>
              <a:rPr lang="en-US" sz="2000" dirty="0" smtClean="0"/>
              <a:t> </a:t>
            </a:r>
            <a:r>
              <a:rPr lang="en-US" sz="2000" dirty="0" err="1" smtClean="0"/>
              <a:t>LinkedHashMap</a:t>
            </a:r>
            <a:r>
              <a:rPr lang="en-US" sz="2000" dirty="0" smtClean="0"/>
              <a:t>&lt;</a:t>
            </a:r>
            <a:r>
              <a:rPr lang="en-US" sz="2000" dirty="0" err="1" smtClean="0"/>
              <a:t>Integer,Book</a:t>
            </a:r>
            <a:r>
              <a:rPr lang="en-US" sz="2000" dirty="0" smtClean="0"/>
              <a:t>&gt;();    </a:t>
            </a:r>
          </a:p>
          <a:p>
            <a:pPr>
              <a:spcBef>
                <a:spcPts val="0"/>
              </a:spcBef>
              <a:buNone/>
            </a:pPr>
            <a:r>
              <a:rPr lang="en-US" sz="2000" dirty="0" smtClean="0"/>
              <a:t>    //Creating Books    </a:t>
            </a:r>
          </a:p>
          <a:p>
            <a:pPr>
              <a:spcBef>
                <a:spcPts val="0"/>
              </a:spcBef>
              <a:buNone/>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buNone/>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buNone/>
            </a:pPr>
            <a:r>
              <a:rPr lang="en-US" sz="2000" dirty="0" smtClean="0"/>
              <a:t>    Book b3=</a:t>
            </a:r>
            <a:r>
              <a:rPr lang="en-US" sz="2000" b="1" dirty="0" smtClean="0"/>
              <a:t>new</a:t>
            </a:r>
            <a:r>
              <a:rPr lang="en-US" sz="2000" dirty="0" smtClean="0"/>
              <a:t> Book(103,"Operating System","Galvin","Wiley",6);    </a:t>
            </a:r>
          </a:p>
          <a:p>
            <a:pPr>
              <a:spcBef>
                <a:spcPts val="0"/>
              </a:spcBef>
              <a:buNone/>
            </a:pPr>
            <a:r>
              <a:rPr lang="en-US" sz="2000" dirty="0" smtClean="0"/>
              <a:t>    //Adding Books to map   </a:t>
            </a:r>
          </a:p>
          <a:p>
            <a:pPr>
              <a:spcBef>
                <a:spcPts val="0"/>
              </a:spcBef>
              <a:buNone/>
            </a:pPr>
            <a:r>
              <a:rPr lang="en-US" sz="2000" dirty="0" smtClean="0"/>
              <a:t>    </a:t>
            </a:r>
            <a:r>
              <a:rPr lang="en-US" sz="2000" dirty="0" err="1" smtClean="0"/>
              <a:t>map.put</a:t>
            </a:r>
            <a:r>
              <a:rPr lang="en-US" sz="2000" dirty="0" smtClean="0"/>
              <a:t>(2,b2);  </a:t>
            </a:r>
          </a:p>
          <a:p>
            <a:pPr>
              <a:spcBef>
                <a:spcPts val="0"/>
              </a:spcBef>
              <a:buNone/>
            </a:pPr>
            <a:r>
              <a:rPr lang="en-US" sz="2000" dirty="0" smtClean="0"/>
              <a:t>    </a:t>
            </a:r>
            <a:r>
              <a:rPr lang="en-US" sz="2000" dirty="0" err="1" smtClean="0"/>
              <a:t>map.put</a:t>
            </a:r>
            <a:r>
              <a:rPr lang="en-US" sz="2000" dirty="0" smtClean="0"/>
              <a:t>(1,b1);  </a:t>
            </a:r>
          </a:p>
          <a:p>
            <a:pPr>
              <a:spcBef>
                <a:spcPts val="0"/>
              </a:spcBef>
              <a:buNone/>
            </a:pPr>
            <a:r>
              <a:rPr lang="en-US" sz="2000" dirty="0" smtClean="0"/>
              <a:t>    </a:t>
            </a:r>
            <a:r>
              <a:rPr lang="en-US" sz="2000" dirty="0" err="1" smtClean="0"/>
              <a:t>map.put</a:t>
            </a:r>
            <a:r>
              <a:rPr lang="en-US" sz="2000" dirty="0" smtClean="0"/>
              <a:t>(3,b3);  </a:t>
            </a:r>
          </a:p>
          <a:p>
            <a:pPr>
              <a:spcBef>
                <a:spcPts val="0"/>
              </a:spcBef>
              <a:buNone/>
            </a:pPr>
            <a:r>
              <a:rPr lang="en-US" sz="2000" dirty="0" smtClean="0"/>
              <a:t>      </a:t>
            </a:r>
          </a:p>
          <a:p>
            <a:pPr>
              <a:spcBef>
                <a:spcPts val="0"/>
              </a:spcBef>
              <a:buNone/>
            </a:pPr>
            <a:r>
              <a:rPr lang="en-US" sz="2000" dirty="0" smtClean="0"/>
              <a:t>    //Traversing map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&lt;Integer, Book&gt; </a:t>
            </a:r>
            <a:r>
              <a:rPr lang="en-US" sz="2000" dirty="0" err="1" smtClean="0"/>
              <a:t>entry:map.entrySet</a:t>
            </a:r>
            <a:r>
              <a:rPr lang="en-US" sz="2000" dirty="0" smtClean="0"/>
              <a:t>()){    </a:t>
            </a:r>
          </a:p>
          <a:p>
            <a:pPr>
              <a:spcBef>
                <a:spcPts val="0"/>
              </a:spcBef>
              <a:buNone/>
            </a:pPr>
            <a:r>
              <a:rPr lang="en-US" sz="2000" dirty="0" smtClean="0"/>
              <a:t>        </a:t>
            </a:r>
            <a:r>
              <a:rPr lang="en-US" sz="2000" b="1" dirty="0" err="1" smtClean="0"/>
              <a:t>int</a:t>
            </a:r>
            <a:r>
              <a:rPr lang="en-US" sz="2000" dirty="0" smtClean="0"/>
              <a:t> key=</a:t>
            </a:r>
            <a:r>
              <a:rPr lang="en-US" sz="2000" dirty="0" err="1" smtClean="0"/>
              <a:t>entry.getKey</a:t>
            </a:r>
            <a:r>
              <a:rPr lang="en-US" sz="2000" dirty="0" smtClean="0"/>
              <a:t>();  </a:t>
            </a:r>
          </a:p>
          <a:p>
            <a:pPr>
              <a:spcBef>
                <a:spcPts val="0"/>
              </a:spcBef>
              <a:buNone/>
            </a:pPr>
            <a:r>
              <a:rPr lang="en-US" sz="2000" dirty="0" smtClean="0"/>
              <a:t>        Book b=</a:t>
            </a:r>
            <a:r>
              <a:rPr lang="en-US" sz="2000" dirty="0" err="1" smtClean="0"/>
              <a:t>entry.getValue</a:t>
            </a:r>
            <a:r>
              <a:rPr lang="en-US" sz="2000" dirty="0" smtClean="0"/>
              <a:t>();  </a:t>
            </a:r>
          </a:p>
          <a:p>
            <a:pPr>
              <a:spcBef>
                <a:spcPts val="0"/>
              </a:spcBef>
              <a:buNone/>
            </a:pPr>
            <a:r>
              <a:rPr lang="en-US" sz="2000" dirty="0" smtClean="0"/>
              <a:t>        </a:t>
            </a:r>
            <a:r>
              <a:rPr lang="en-US" sz="2000" dirty="0" err="1" smtClean="0"/>
              <a:t>System.out.println</a:t>
            </a:r>
            <a:r>
              <a:rPr lang="en-US" sz="2000" dirty="0" smtClean="0"/>
              <a:t>(key+" Details:");  </a:t>
            </a:r>
          </a:p>
          <a:p>
            <a:pPr>
              <a:spcBef>
                <a:spcPts val="0"/>
              </a:spcBef>
              <a:buNone/>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TreeMap</a:t>
            </a:r>
            <a:r>
              <a:rPr lang="en-US" dirty="0" smtClean="0"/>
              <a:t>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83</a:t>
            </a:fld>
            <a:endParaRPr lang="en-US" altLang="en-US"/>
          </a:p>
        </p:txBody>
      </p:sp>
      <p:sp>
        <p:nvSpPr>
          <p:cNvPr id="3" name="Content Placeholder 2"/>
          <p:cNvSpPr>
            <a:spLocks noGrp="1"/>
          </p:cNvSpPr>
          <p:nvPr>
            <p:ph sz="quarter" idx="1"/>
          </p:nvPr>
        </p:nvSpPr>
        <p:spPr/>
        <p:txBody>
          <a:bodyPr/>
          <a:lstStyle/>
          <a:p>
            <a:r>
              <a:rPr lang="en-GB" dirty="0" smtClean="0"/>
              <a:t>Java </a:t>
            </a:r>
            <a:r>
              <a:rPr lang="en-GB" dirty="0" err="1" smtClean="0"/>
              <a:t>TreeMap</a:t>
            </a:r>
            <a:r>
              <a:rPr lang="en-GB" dirty="0" smtClean="0"/>
              <a:t> class is a red-black tree based implementation. It provides an efficient means of storing key-value pairs in sorted order.</a:t>
            </a:r>
          </a:p>
          <a:p>
            <a:r>
              <a:rPr lang="en-GB" dirty="0" smtClean="0"/>
              <a:t>The important points about Java </a:t>
            </a:r>
            <a:r>
              <a:rPr lang="en-GB" dirty="0" err="1" smtClean="0"/>
              <a:t>TreeMap</a:t>
            </a:r>
            <a:r>
              <a:rPr lang="en-GB" dirty="0" smtClean="0"/>
              <a:t> class are:</a:t>
            </a:r>
          </a:p>
          <a:p>
            <a:r>
              <a:rPr lang="en-GB" dirty="0" smtClean="0"/>
              <a:t>Java </a:t>
            </a:r>
            <a:r>
              <a:rPr lang="en-GB" dirty="0" err="1" smtClean="0"/>
              <a:t>TreeMap</a:t>
            </a:r>
            <a:r>
              <a:rPr lang="en-GB" dirty="0" smtClean="0"/>
              <a:t> contains values based on the key. It implements the </a:t>
            </a:r>
            <a:r>
              <a:rPr lang="en-GB" dirty="0" err="1" smtClean="0"/>
              <a:t>NavigableMap</a:t>
            </a:r>
            <a:r>
              <a:rPr lang="en-GB" dirty="0" smtClean="0"/>
              <a:t> interface and extends </a:t>
            </a:r>
            <a:r>
              <a:rPr lang="en-GB" dirty="0" err="1" smtClean="0"/>
              <a:t>AbstractMap</a:t>
            </a:r>
            <a:r>
              <a:rPr lang="en-GB" dirty="0" smtClean="0"/>
              <a:t> class.</a:t>
            </a:r>
          </a:p>
          <a:p>
            <a:r>
              <a:rPr lang="en-GB" dirty="0" smtClean="0"/>
              <a:t>Java </a:t>
            </a:r>
            <a:r>
              <a:rPr lang="en-GB" dirty="0" err="1" smtClean="0"/>
              <a:t>TreeMap</a:t>
            </a:r>
            <a:r>
              <a:rPr lang="en-GB" dirty="0" smtClean="0"/>
              <a:t> contains only unique elements.</a:t>
            </a:r>
          </a:p>
          <a:p>
            <a:r>
              <a:rPr lang="en-GB" dirty="0" smtClean="0"/>
              <a:t>Java </a:t>
            </a:r>
            <a:r>
              <a:rPr lang="en-GB" dirty="0" err="1" smtClean="0"/>
              <a:t>TreeMap</a:t>
            </a:r>
            <a:r>
              <a:rPr lang="en-GB" dirty="0" smtClean="0"/>
              <a:t> cannot have a null key but can have multiple null values.</a:t>
            </a:r>
          </a:p>
          <a:p>
            <a:r>
              <a:rPr lang="en-GB" dirty="0" smtClean="0"/>
              <a:t>Java </a:t>
            </a:r>
            <a:r>
              <a:rPr lang="en-GB" dirty="0" err="1" smtClean="0"/>
              <a:t>TreeMap</a:t>
            </a:r>
            <a:r>
              <a:rPr lang="en-GB" dirty="0" smtClean="0"/>
              <a:t> is non synchronized.</a:t>
            </a:r>
          </a:p>
          <a:p>
            <a:r>
              <a:rPr lang="en-GB" dirty="0" smtClean="0"/>
              <a:t>Java </a:t>
            </a:r>
            <a:r>
              <a:rPr lang="en-GB" dirty="0" err="1" smtClean="0"/>
              <a:t>TreeMap</a:t>
            </a:r>
            <a:r>
              <a:rPr lang="en-GB" dirty="0" smtClean="0"/>
              <a:t> maintains ascending order.</a:t>
            </a:r>
          </a:p>
          <a:p>
            <a:endParaRPr lang="en-US" dirty="0"/>
          </a:p>
        </p:txBody>
      </p:sp>
      <p:pic>
        <p:nvPicPr>
          <p:cNvPr id="5" name="Picture 4" descr="Java TreeMap class hierarchy"/>
          <p:cNvPicPr/>
          <p:nvPr/>
        </p:nvPicPr>
        <p:blipFill>
          <a:blip r:embed="rId2"/>
          <a:srcRect/>
          <a:stretch>
            <a:fillRect/>
          </a:stretch>
        </p:blipFill>
        <p:spPr bwMode="auto">
          <a:xfrm>
            <a:off x="10167966" y="3643314"/>
            <a:ext cx="1530985" cy="27006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TreeMap</a:t>
            </a:r>
            <a:r>
              <a:rPr lang="en-US" dirty="0" smtClean="0"/>
              <a:t> Example</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84</a:t>
            </a:fld>
            <a:endParaRPr lang="en-US" altLang="en-US"/>
          </a:p>
        </p:txBody>
      </p:sp>
      <p:sp>
        <p:nvSpPr>
          <p:cNvPr id="3" name="Content Placeholder 2"/>
          <p:cNvSpPr>
            <a:spLocks noGrp="1"/>
          </p:cNvSpPr>
          <p:nvPr>
            <p:ph sz="quarter"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TreeMap1{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TreeMap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TreeMap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(102,"Ravi");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(103,"Rahul");    </a:t>
            </a:r>
          </a:p>
          <a:p>
            <a:pPr>
              <a:spcBef>
                <a:spcPts val="0"/>
              </a:spcBef>
              <a:buNone/>
            </a:pP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m:map.entrySet()){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TreeMap</a:t>
            </a:r>
            <a:r>
              <a:rPr lang="en-US" dirty="0" smtClean="0"/>
              <a:t> Example: remove()</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85</a:t>
            </a:fld>
            <a:endParaRPr lang="en-US" altLang="en-US"/>
          </a:p>
        </p:txBody>
      </p:sp>
      <p:sp>
        <p:nvSpPr>
          <p:cNvPr id="3" name="Content Placeholder 2"/>
          <p:cNvSpPr>
            <a:spLocks noGrp="1"/>
          </p:cNvSpPr>
          <p:nvPr>
            <p:ph sz="quarter" idx="1"/>
          </p:nvPr>
        </p:nvSpPr>
        <p:spPr/>
        <p:txBody>
          <a:bodyPr>
            <a:normAutofit fontScale="85000" lnSpcReduction="20000"/>
          </a:bodyPr>
          <a:lstStyle/>
          <a:p>
            <a:pPr>
              <a:spcBef>
                <a:spcPts val="0"/>
              </a:spcBef>
            </a:pPr>
            <a:r>
              <a:rPr lang="en-US" sz="2000" b="1" dirty="0" smtClean="0"/>
              <a:t>import</a:t>
            </a:r>
            <a:r>
              <a:rPr lang="en-US" sz="2000" dirty="0" smtClean="0"/>
              <a:t> </a:t>
            </a:r>
            <a:r>
              <a:rPr lang="en-US" sz="2000" dirty="0" err="1" smtClean="0"/>
              <a:t>java.util</a:t>
            </a:r>
            <a:r>
              <a:rPr lang="en-US" sz="2000" dirty="0" smtClean="0"/>
              <a:t>.*;  </a:t>
            </a:r>
          </a:p>
          <a:p>
            <a:pPr>
              <a:spcBef>
                <a:spcPts val="0"/>
              </a:spcBef>
            </a:pPr>
            <a:r>
              <a:rPr lang="en-US" sz="2000" b="1" dirty="0" smtClean="0"/>
              <a:t>public</a:t>
            </a:r>
            <a:r>
              <a:rPr lang="en-US" sz="2000" dirty="0" smtClean="0"/>
              <a:t> </a:t>
            </a:r>
            <a:r>
              <a:rPr lang="en-US" sz="2000" b="1" dirty="0" smtClean="0"/>
              <a:t>class</a:t>
            </a:r>
            <a:r>
              <a:rPr lang="en-US" sz="2000" dirty="0" smtClean="0"/>
              <a:t> TreeMap2 {  </a:t>
            </a:r>
          </a:p>
          <a:p>
            <a:pPr>
              <a:spcBef>
                <a:spcPts val="0"/>
              </a:spcBef>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pPr>
            <a:r>
              <a:rPr lang="en-US" sz="2000" dirty="0" smtClean="0"/>
              <a:t>    </a:t>
            </a:r>
            <a:r>
              <a:rPr lang="en-US" sz="2000" dirty="0" err="1" smtClean="0"/>
              <a:t>TreeMap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TreeMap</a:t>
            </a:r>
            <a:r>
              <a:rPr lang="en-US" sz="2000" dirty="0" smtClean="0"/>
              <a:t>&lt;</a:t>
            </a:r>
            <a:r>
              <a:rPr lang="en-US" sz="2000" dirty="0" err="1" smtClean="0"/>
              <a:t>Integer,String</a:t>
            </a:r>
            <a:r>
              <a:rPr lang="en-US" sz="2000" dirty="0" smtClean="0"/>
              <a:t>&gt;();    </a:t>
            </a:r>
          </a:p>
          <a:p>
            <a:pPr>
              <a:spcBef>
                <a:spcPts val="0"/>
              </a:spcBef>
            </a:pPr>
            <a:r>
              <a:rPr lang="en-US" sz="2000" dirty="0" smtClean="0"/>
              <a:t>      </a:t>
            </a:r>
            <a:r>
              <a:rPr lang="en-US" sz="2000" dirty="0" err="1" smtClean="0"/>
              <a:t>map.put</a:t>
            </a:r>
            <a:r>
              <a:rPr lang="en-US" sz="2000" dirty="0" smtClean="0"/>
              <a:t>(100,"Amit");    </a:t>
            </a:r>
          </a:p>
          <a:p>
            <a:pPr>
              <a:spcBef>
                <a:spcPts val="0"/>
              </a:spcBef>
            </a:pPr>
            <a:r>
              <a:rPr lang="en-US" sz="2000" dirty="0" smtClean="0"/>
              <a:t>      </a:t>
            </a:r>
            <a:r>
              <a:rPr lang="en-US" sz="2000" dirty="0" err="1" smtClean="0"/>
              <a:t>map.put</a:t>
            </a:r>
            <a:r>
              <a:rPr lang="en-US" sz="2000" dirty="0" smtClean="0"/>
              <a:t>(102,"Ravi");    </a:t>
            </a:r>
          </a:p>
          <a:p>
            <a:pPr>
              <a:spcBef>
                <a:spcPts val="0"/>
              </a:spcBef>
            </a:pPr>
            <a:r>
              <a:rPr lang="en-US" sz="2000" dirty="0" smtClean="0"/>
              <a:t>      </a:t>
            </a:r>
            <a:r>
              <a:rPr lang="en-US" sz="2000" dirty="0" err="1" smtClean="0"/>
              <a:t>map.put</a:t>
            </a:r>
            <a:r>
              <a:rPr lang="en-US" sz="2000" dirty="0" smtClean="0"/>
              <a:t>(101,"Vijay");    </a:t>
            </a:r>
          </a:p>
          <a:p>
            <a:pPr>
              <a:spcBef>
                <a:spcPts val="0"/>
              </a:spcBef>
            </a:pPr>
            <a:r>
              <a:rPr lang="en-US" sz="2000" dirty="0" smtClean="0"/>
              <a:t>      </a:t>
            </a:r>
            <a:r>
              <a:rPr lang="en-US" sz="2000" dirty="0" err="1" smtClean="0"/>
              <a:t>map.put</a:t>
            </a:r>
            <a:r>
              <a:rPr lang="en-US" sz="2000" dirty="0" smtClean="0"/>
              <a:t>(103,"Rahul");    </a:t>
            </a:r>
          </a:p>
          <a:p>
            <a:pPr>
              <a:spcBef>
                <a:spcPts val="0"/>
              </a:spcBef>
            </a:pPr>
            <a:r>
              <a:rPr lang="en-US" sz="2000" dirty="0" smtClean="0"/>
              <a:t>      </a:t>
            </a:r>
            <a:r>
              <a:rPr lang="en-US" sz="2000" dirty="0" err="1" smtClean="0"/>
              <a:t>System.out.println</a:t>
            </a:r>
            <a:r>
              <a:rPr lang="en-US" sz="2000" dirty="0" smtClean="0"/>
              <a:t>("Before invoking remove() method");  </a:t>
            </a:r>
          </a:p>
          <a:p>
            <a:pPr>
              <a:spcBef>
                <a:spcPts val="0"/>
              </a:spcBef>
            </a:pPr>
            <a:r>
              <a:rPr lang="en-US" sz="2000" dirty="0" smtClean="0"/>
              <a:t>      </a:t>
            </a:r>
            <a:r>
              <a:rPr lang="en-US" sz="2000" b="1" dirty="0" smtClean="0"/>
              <a:t>for</a:t>
            </a:r>
            <a:r>
              <a:rPr lang="en-US" sz="2000" dirty="0" smtClean="0"/>
              <a:t>(</a:t>
            </a:r>
            <a:r>
              <a:rPr lang="en-US" sz="2000" dirty="0" err="1" smtClean="0"/>
              <a:t>Map.Entry</a:t>
            </a:r>
            <a:r>
              <a:rPr lang="en-US" sz="2000" dirty="0" smtClean="0"/>
              <a:t> m:map.entrySet())  </a:t>
            </a:r>
          </a:p>
          <a:p>
            <a:pPr>
              <a:spcBef>
                <a:spcPts val="0"/>
              </a:spcBef>
            </a:pPr>
            <a:r>
              <a:rPr lang="en-US" sz="2000" dirty="0" smtClean="0"/>
              <a:t>      {  </a:t>
            </a:r>
          </a:p>
          <a:p>
            <a:pPr>
              <a:spcBef>
                <a:spcPts val="0"/>
              </a:spcBef>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pPr>
            <a:r>
              <a:rPr lang="en-US" sz="2000" dirty="0" smtClean="0"/>
              <a:t>      }  </a:t>
            </a:r>
          </a:p>
          <a:p>
            <a:pPr>
              <a:spcBef>
                <a:spcPts val="0"/>
              </a:spcBef>
            </a:pPr>
            <a:r>
              <a:rPr lang="en-US" sz="2000" dirty="0" smtClean="0"/>
              <a:t>      </a:t>
            </a:r>
            <a:r>
              <a:rPr lang="en-US" sz="2000" dirty="0" err="1" smtClean="0"/>
              <a:t>map.remove</a:t>
            </a:r>
            <a:r>
              <a:rPr lang="en-US" sz="2000" dirty="0" smtClean="0"/>
              <a:t>(102);      </a:t>
            </a:r>
          </a:p>
          <a:p>
            <a:pPr>
              <a:spcBef>
                <a:spcPts val="0"/>
              </a:spcBef>
            </a:pPr>
            <a:r>
              <a:rPr lang="en-US" sz="2000" dirty="0" smtClean="0"/>
              <a:t>      </a:t>
            </a:r>
            <a:r>
              <a:rPr lang="en-US" sz="2000" dirty="0" err="1" smtClean="0"/>
              <a:t>System.out.println</a:t>
            </a:r>
            <a:r>
              <a:rPr lang="en-US" sz="2000" dirty="0" smtClean="0"/>
              <a:t>("After invoking remove() method");  </a:t>
            </a:r>
          </a:p>
          <a:p>
            <a:pPr>
              <a:spcBef>
                <a:spcPts val="0"/>
              </a:spcBef>
            </a:pPr>
            <a:r>
              <a:rPr lang="en-US" sz="2000" dirty="0" smtClean="0"/>
              <a:t>      </a:t>
            </a:r>
            <a:r>
              <a:rPr lang="en-US" sz="2000" b="1" dirty="0" smtClean="0"/>
              <a:t>for</a:t>
            </a:r>
            <a:r>
              <a:rPr lang="en-US" sz="2000" dirty="0" smtClean="0"/>
              <a:t>(</a:t>
            </a:r>
            <a:r>
              <a:rPr lang="en-US" sz="2000" dirty="0" err="1" smtClean="0"/>
              <a:t>Map.Entry</a:t>
            </a:r>
            <a:r>
              <a:rPr lang="en-US" sz="2000" dirty="0" smtClean="0"/>
              <a:t> m:map.entrySet())  </a:t>
            </a:r>
          </a:p>
          <a:p>
            <a:pPr>
              <a:spcBef>
                <a:spcPts val="0"/>
              </a:spcBef>
            </a:pPr>
            <a:r>
              <a:rPr lang="en-US" sz="2000" dirty="0" smtClean="0"/>
              <a:t>      {  </a:t>
            </a:r>
          </a:p>
          <a:p>
            <a:pPr>
              <a:spcBef>
                <a:spcPts val="0"/>
              </a:spcBef>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pPr>
            <a:r>
              <a:rPr lang="en-US" sz="2000" dirty="0" smtClean="0"/>
              <a:t>      }  </a:t>
            </a:r>
          </a:p>
          <a:p>
            <a:pPr>
              <a:spcBef>
                <a:spcPts val="0"/>
              </a:spcBef>
            </a:pPr>
            <a:r>
              <a:rPr lang="en-US" sz="2000" dirty="0" smtClean="0"/>
              <a:t>      }  </a:t>
            </a:r>
          </a:p>
          <a:p>
            <a:pPr>
              <a:spcBef>
                <a:spcPts val="0"/>
              </a:spcBef>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TreeMap</a:t>
            </a:r>
            <a:r>
              <a:rPr lang="en-US" dirty="0" smtClean="0"/>
              <a:t> Example: </a:t>
            </a:r>
            <a:r>
              <a:rPr lang="en-US" dirty="0" err="1" smtClean="0"/>
              <a:t>NavigableMap</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86</a:t>
            </a:fld>
            <a:endParaRPr lang="en-US" altLang="en-US"/>
          </a:p>
        </p:txBody>
      </p:sp>
      <p:sp>
        <p:nvSpPr>
          <p:cNvPr id="3" name="Content Placeholder 2"/>
          <p:cNvSpPr>
            <a:spLocks noGrp="1"/>
          </p:cNvSpPr>
          <p:nvPr>
            <p:ph sz="quarter" idx="1"/>
          </p:nvPr>
        </p:nvSpPr>
        <p:spPr/>
        <p:txBody>
          <a:bodyPr>
            <a:normAutofit fontScale="92500" lnSpcReduction="10000"/>
          </a:bodyPr>
          <a:lstStyle/>
          <a:p>
            <a:pPr>
              <a:spcBef>
                <a:spcPts val="0"/>
              </a:spcBef>
            </a:pPr>
            <a:r>
              <a:rPr lang="en-US" sz="2000" b="1" dirty="0" smtClean="0"/>
              <a:t>import</a:t>
            </a:r>
            <a:r>
              <a:rPr lang="en-US" sz="2000" dirty="0" smtClean="0"/>
              <a:t> </a:t>
            </a:r>
            <a:r>
              <a:rPr lang="en-US" sz="2000" dirty="0" err="1" smtClean="0"/>
              <a:t>java.util</a:t>
            </a:r>
            <a:r>
              <a:rPr lang="en-US" sz="2000" dirty="0" smtClean="0"/>
              <a:t>.*;  </a:t>
            </a:r>
          </a:p>
          <a:p>
            <a:pPr>
              <a:spcBef>
                <a:spcPts val="0"/>
              </a:spcBef>
            </a:pPr>
            <a:r>
              <a:rPr lang="en-US" sz="2000" b="1" dirty="0" smtClean="0"/>
              <a:t>class</a:t>
            </a:r>
            <a:r>
              <a:rPr lang="en-US" sz="2000" dirty="0" smtClean="0"/>
              <a:t> TreeMap3{  </a:t>
            </a:r>
          </a:p>
          <a:p>
            <a:pPr>
              <a:spcBef>
                <a:spcPts val="0"/>
              </a:spcBef>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pPr>
            <a:r>
              <a:rPr lang="en-US" sz="2000" dirty="0" smtClean="0"/>
              <a:t>   </a:t>
            </a:r>
            <a:r>
              <a:rPr lang="en-US" sz="2000" dirty="0" err="1" smtClean="0"/>
              <a:t>NavigableMap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TreeMap</a:t>
            </a:r>
            <a:r>
              <a:rPr lang="en-US" sz="2000" dirty="0" smtClean="0"/>
              <a:t>&lt;</a:t>
            </a:r>
            <a:r>
              <a:rPr lang="en-US" sz="2000" dirty="0" err="1" smtClean="0"/>
              <a:t>Integer,String</a:t>
            </a:r>
            <a:r>
              <a:rPr lang="en-US" sz="2000" dirty="0" smtClean="0"/>
              <a:t>&gt;();    </a:t>
            </a:r>
          </a:p>
          <a:p>
            <a:pPr>
              <a:spcBef>
                <a:spcPts val="0"/>
              </a:spcBef>
            </a:pPr>
            <a:r>
              <a:rPr lang="en-US" sz="2000" dirty="0" smtClean="0"/>
              <a:t>      </a:t>
            </a:r>
            <a:r>
              <a:rPr lang="en-US" sz="2000" dirty="0" err="1" smtClean="0"/>
              <a:t>map.put</a:t>
            </a:r>
            <a:r>
              <a:rPr lang="en-US" sz="2000" dirty="0" smtClean="0"/>
              <a:t>(100,"Amit");    </a:t>
            </a:r>
          </a:p>
          <a:p>
            <a:pPr>
              <a:spcBef>
                <a:spcPts val="0"/>
              </a:spcBef>
            </a:pPr>
            <a:r>
              <a:rPr lang="en-US" sz="2000" dirty="0" smtClean="0"/>
              <a:t>      </a:t>
            </a:r>
            <a:r>
              <a:rPr lang="en-US" sz="2000" dirty="0" err="1" smtClean="0"/>
              <a:t>map.put</a:t>
            </a:r>
            <a:r>
              <a:rPr lang="en-US" sz="2000" dirty="0" smtClean="0"/>
              <a:t>(102,"Ravi");    </a:t>
            </a:r>
          </a:p>
          <a:p>
            <a:pPr>
              <a:spcBef>
                <a:spcPts val="0"/>
              </a:spcBef>
            </a:pPr>
            <a:r>
              <a:rPr lang="en-US" sz="2000" dirty="0" smtClean="0"/>
              <a:t>      </a:t>
            </a:r>
            <a:r>
              <a:rPr lang="en-US" sz="2000" dirty="0" err="1" smtClean="0"/>
              <a:t>map.put</a:t>
            </a:r>
            <a:r>
              <a:rPr lang="en-US" sz="2000" dirty="0" smtClean="0"/>
              <a:t>(101,"Vijay");    </a:t>
            </a:r>
          </a:p>
          <a:p>
            <a:pPr>
              <a:spcBef>
                <a:spcPts val="0"/>
              </a:spcBef>
            </a:pPr>
            <a:r>
              <a:rPr lang="en-US" sz="2000" dirty="0" smtClean="0"/>
              <a:t>      </a:t>
            </a:r>
            <a:r>
              <a:rPr lang="en-US" sz="2000" dirty="0" err="1" smtClean="0"/>
              <a:t>map.put</a:t>
            </a:r>
            <a:r>
              <a:rPr lang="en-US" sz="2000" dirty="0" smtClean="0"/>
              <a:t>(103,"Rahul");    </a:t>
            </a:r>
          </a:p>
          <a:p>
            <a:pPr>
              <a:spcBef>
                <a:spcPts val="0"/>
              </a:spcBef>
            </a:pPr>
            <a:r>
              <a:rPr lang="en-US" sz="2000" dirty="0" smtClean="0"/>
              <a:t>      //Maintains descending order  </a:t>
            </a:r>
          </a:p>
          <a:p>
            <a:pPr>
              <a:spcBef>
                <a:spcPts val="0"/>
              </a:spcBef>
            </a:pPr>
            <a:r>
              <a:rPr lang="en-US" sz="2000" dirty="0" smtClean="0"/>
              <a:t>      </a:t>
            </a:r>
            <a:r>
              <a:rPr lang="en-US" sz="2000" dirty="0" err="1" smtClean="0"/>
              <a:t>System.out.println</a:t>
            </a:r>
            <a:r>
              <a:rPr lang="en-US" sz="2000" dirty="0" smtClean="0"/>
              <a:t>("</a:t>
            </a:r>
            <a:r>
              <a:rPr lang="en-US" sz="2000" dirty="0" err="1" smtClean="0"/>
              <a:t>descendingMap</a:t>
            </a:r>
            <a:r>
              <a:rPr lang="en-US" sz="2000" dirty="0" smtClean="0"/>
              <a:t>: "+</a:t>
            </a:r>
            <a:r>
              <a:rPr lang="en-US" sz="2000" dirty="0" err="1" smtClean="0"/>
              <a:t>map.descendingMap</a:t>
            </a:r>
            <a:r>
              <a:rPr lang="en-US" sz="2000" dirty="0" smtClean="0"/>
              <a:t>());  </a:t>
            </a:r>
          </a:p>
          <a:p>
            <a:pPr>
              <a:spcBef>
                <a:spcPts val="0"/>
              </a:spcBef>
            </a:pPr>
            <a:r>
              <a:rPr lang="en-US" sz="2000" dirty="0" smtClean="0"/>
              <a:t>      //Returns key-value pairs whose keys are less than or equal to the specified key.  </a:t>
            </a:r>
          </a:p>
          <a:p>
            <a:pPr>
              <a:spcBef>
                <a:spcPts val="0"/>
              </a:spcBef>
            </a:pPr>
            <a:r>
              <a:rPr lang="en-US" sz="2000" dirty="0" smtClean="0"/>
              <a:t>      </a:t>
            </a:r>
            <a:r>
              <a:rPr lang="en-US" sz="2000" dirty="0" err="1" smtClean="0"/>
              <a:t>System.out.println</a:t>
            </a:r>
            <a:r>
              <a:rPr lang="en-US" sz="2000" dirty="0" smtClean="0"/>
              <a:t>("</a:t>
            </a:r>
            <a:r>
              <a:rPr lang="en-US" sz="2000" dirty="0" err="1" smtClean="0"/>
              <a:t>headMap</a:t>
            </a:r>
            <a:r>
              <a:rPr lang="en-US" sz="2000" dirty="0" smtClean="0"/>
              <a:t>: "+</a:t>
            </a:r>
            <a:r>
              <a:rPr lang="en-US" sz="2000" dirty="0" err="1" smtClean="0"/>
              <a:t>map.headMap</a:t>
            </a:r>
            <a:r>
              <a:rPr lang="en-US" sz="2000" dirty="0" smtClean="0"/>
              <a:t>(102,</a:t>
            </a:r>
            <a:r>
              <a:rPr lang="en-US" sz="2000" b="1" dirty="0" smtClean="0"/>
              <a:t>true</a:t>
            </a:r>
            <a:r>
              <a:rPr lang="en-US" sz="2000" dirty="0" smtClean="0"/>
              <a:t>));  </a:t>
            </a:r>
          </a:p>
          <a:p>
            <a:pPr>
              <a:spcBef>
                <a:spcPts val="0"/>
              </a:spcBef>
            </a:pPr>
            <a:r>
              <a:rPr lang="en-US" sz="2000" dirty="0" smtClean="0"/>
              <a:t>      //Returns key-value pairs whose keys are greater than or equal to the specified key.  </a:t>
            </a:r>
          </a:p>
          <a:p>
            <a:pPr>
              <a:spcBef>
                <a:spcPts val="0"/>
              </a:spcBef>
            </a:pPr>
            <a:r>
              <a:rPr lang="en-US" sz="2000" dirty="0" smtClean="0"/>
              <a:t>      </a:t>
            </a:r>
            <a:r>
              <a:rPr lang="en-US" sz="2000" dirty="0" err="1" smtClean="0"/>
              <a:t>System.out.println</a:t>
            </a:r>
            <a:r>
              <a:rPr lang="en-US" sz="2000" dirty="0" smtClean="0"/>
              <a:t>("</a:t>
            </a:r>
            <a:r>
              <a:rPr lang="en-US" sz="2000" dirty="0" err="1" smtClean="0"/>
              <a:t>tailMap</a:t>
            </a:r>
            <a:r>
              <a:rPr lang="en-US" sz="2000" dirty="0" smtClean="0"/>
              <a:t>: "+</a:t>
            </a:r>
            <a:r>
              <a:rPr lang="en-US" sz="2000" dirty="0" err="1" smtClean="0"/>
              <a:t>map.tailMap</a:t>
            </a:r>
            <a:r>
              <a:rPr lang="en-US" sz="2000" dirty="0" smtClean="0"/>
              <a:t>(102,</a:t>
            </a:r>
            <a:r>
              <a:rPr lang="en-US" sz="2000" b="1" dirty="0" smtClean="0"/>
              <a:t>true</a:t>
            </a:r>
            <a:r>
              <a:rPr lang="en-US" sz="2000" dirty="0" smtClean="0"/>
              <a:t>));  </a:t>
            </a:r>
          </a:p>
          <a:p>
            <a:pPr>
              <a:spcBef>
                <a:spcPts val="0"/>
              </a:spcBef>
            </a:pPr>
            <a:r>
              <a:rPr lang="en-US" sz="2000" dirty="0" smtClean="0"/>
              <a:t>      //Returns key-value pairs exists in between the specified key.  </a:t>
            </a:r>
          </a:p>
          <a:p>
            <a:pPr>
              <a:spcBef>
                <a:spcPts val="0"/>
              </a:spcBef>
            </a:pPr>
            <a:r>
              <a:rPr lang="en-US" sz="2000" dirty="0" smtClean="0"/>
              <a:t>      </a:t>
            </a:r>
            <a:r>
              <a:rPr lang="en-US" sz="2000" dirty="0" err="1" smtClean="0"/>
              <a:t>System.out.println</a:t>
            </a:r>
            <a:r>
              <a:rPr lang="en-US" sz="2000" dirty="0" smtClean="0"/>
              <a:t>("</a:t>
            </a:r>
            <a:r>
              <a:rPr lang="en-US" sz="2000" dirty="0" err="1" smtClean="0"/>
              <a:t>subMap</a:t>
            </a:r>
            <a:r>
              <a:rPr lang="en-US" sz="2000" dirty="0" smtClean="0"/>
              <a:t>: "+</a:t>
            </a:r>
            <a:r>
              <a:rPr lang="en-US" sz="2000" dirty="0" err="1" smtClean="0"/>
              <a:t>map.subMap</a:t>
            </a:r>
            <a:r>
              <a:rPr lang="en-US" sz="2000" dirty="0" smtClean="0"/>
              <a:t>(100, </a:t>
            </a:r>
            <a:r>
              <a:rPr lang="en-US" sz="2000" b="1" dirty="0" smtClean="0"/>
              <a:t>false</a:t>
            </a:r>
            <a:r>
              <a:rPr lang="en-US" sz="2000" dirty="0" smtClean="0"/>
              <a:t>, 102, </a:t>
            </a:r>
            <a:r>
              <a:rPr lang="en-US" sz="2000" b="1" dirty="0" smtClean="0"/>
              <a:t>true</a:t>
            </a:r>
            <a:r>
              <a:rPr lang="en-US" sz="2000" dirty="0" smtClean="0"/>
              <a:t>));   </a:t>
            </a:r>
          </a:p>
          <a:p>
            <a:pPr>
              <a:spcBef>
                <a:spcPts val="0"/>
              </a:spcBef>
            </a:pPr>
            <a:r>
              <a:rPr lang="en-US" sz="2000" dirty="0" smtClean="0"/>
              <a:t> }  </a:t>
            </a:r>
          </a:p>
          <a:p>
            <a:pPr>
              <a:spcBef>
                <a:spcPts val="0"/>
              </a:spcBef>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TreeMap</a:t>
            </a:r>
            <a:r>
              <a:rPr lang="en-US" dirty="0" smtClean="0"/>
              <a:t> Example: </a:t>
            </a:r>
            <a:r>
              <a:rPr lang="en-US" dirty="0" err="1" smtClean="0"/>
              <a:t>SortedMap</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87</a:t>
            </a:fld>
            <a:endParaRPr lang="en-US" altLang="en-US"/>
          </a:p>
        </p:txBody>
      </p:sp>
      <p:sp>
        <p:nvSpPr>
          <p:cNvPr id="3" name="Content Placeholder 2"/>
          <p:cNvSpPr>
            <a:spLocks noGrp="1"/>
          </p:cNvSpPr>
          <p:nvPr>
            <p:ph sz="quarter" idx="1"/>
          </p:nvPr>
        </p:nvSpPr>
        <p:spPr/>
        <p:txBody>
          <a:bodyPr>
            <a:normAutofit lnSpcReduction="10000"/>
          </a:bodyPr>
          <a:lstStyle/>
          <a:p>
            <a:pPr>
              <a:spcBef>
                <a:spcPts val="0"/>
              </a:spcBef>
            </a:pPr>
            <a:r>
              <a:rPr lang="en-US" sz="2000" b="1" dirty="0" smtClean="0"/>
              <a:t>import</a:t>
            </a:r>
            <a:r>
              <a:rPr lang="en-US" sz="2000" dirty="0" smtClean="0"/>
              <a:t> </a:t>
            </a:r>
            <a:r>
              <a:rPr lang="en-US" sz="2000" dirty="0" err="1" smtClean="0"/>
              <a:t>java.util</a:t>
            </a:r>
            <a:r>
              <a:rPr lang="en-US" sz="2000" dirty="0" smtClean="0"/>
              <a:t>.*;  </a:t>
            </a:r>
          </a:p>
          <a:p>
            <a:pPr>
              <a:spcBef>
                <a:spcPts val="0"/>
              </a:spcBef>
            </a:pPr>
            <a:r>
              <a:rPr lang="en-US" sz="2000" b="1" dirty="0" smtClean="0"/>
              <a:t>class</a:t>
            </a:r>
            <a:r>
              <a:rPr lang="en-US" sz="2000" dirty="0" smtClean="0"/>
              <a:t> TreeMap4{  </a:t>
            </a:r>
          </a:p>
          <a:p>
            <a:pPr>
              <a:spcBef>
                <a:spcPts val="0"/>
              </a:spcBef>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pPr>
            <a:r>
              <a:rPr lang="en-US" sz="2000" dirty="0" smtClean="0"/>
              <a:t>   </a:t>
            </a:r>
            <a:r>
              <a:rPr lang="en-US" sz="2000" dirty="0" err="1" smtClean="0"/>
              <a:t>SortedMap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TreeMap</a:t>
            </a:r>
            <a:r>
              <a:rPr lang="en-US" sz="2000" dirty="0" smtClean="0"/>
              <a:t>&lt;</a:t>
            </a:r>
            <a:r>
              <a:rPr lang="en-US" sz="2000" dirty="0" err="1" smtClean="0"/>
              <a:t>Integer,String</a:t>
            </a:r>
            <a:r>
              <a:rPr lang="en-US" sz="2000" dirty="0" smtClean="0"/>
              <a:t>&gt;();    </a:t>
            </a:r>
          </a:p>
          <a:p>
            <a:pPr>
              <a:spcBef>
                <a:spcPts val="0"/>
              </a:spcBef>
            </a:pPr>
            <a:r>
              <a:rPr lang="en-US" sz="2000" dirty="0" smtClean="0"/>
              <a:t>      </a:t>
            </a:r>
            <a:r>
              <a:rPr lang="en-US" sz="2000" dirty="0" err="1" smtClean="0"/>
              <a:t>map.put</a:t>
            </a:r>
            <a:r>
              <a:rPr lang="en-US" sz="2000" dirty="0" smtClean="0"/>
              <a:t>(100,"Amit");    </a:t>
            </a:r>
          </a:p>
          <a:p>
            <a:pPr>
              <a:spcBef>
                <a:spcPts val="0"/>
              </a:spcBef>
            </a:pPr>
            <a:r>
              <a:rPr lang="en-US" sz="2000" dirty="0" smtClean="0"/>
              <a:t>      </a:t>
            </a:r>
            <a:r>
              <a:rPr lang="en-US" sz="2000" dirty="0" err="1" smtClean="0"/>
              <a:t>map.put</a:t>
            </a:r>
            <a:r>
              <a:rPr lang="en-US" sz="2000" dirty="0" smtClean="0"/>
              <a:t>(102,"Ravi");    </a:t>
            </a:r>
          </a:p>
          <a:p>
            <a:pPr>
              <a:spcBef>
                <a:spcPts val="0"/>
              </a:spcBef>
            </a:pPr>
            <a:r>
              <a:rPr lang="en-US" sz="2000" dirty="0" smtClean="0"/>
              <a:t>      </a:t>
            </a:r>
            <a:r>
              <a:rPr lang="en-US" sz="2000" dirty="0" err="1" smtClean="0"/>
              <a:t>map.put</a:t>
            </a:r>
            <a:r>
              <a:rPr lang="en-US" sz="2000" dirty="0" smtClean="0"/>
              <a:t>(101,"Vijay");    </a:t>
            </a:r>
          </a:p>
          <a:p>
            <a:pPr>
              <a:spcBef>
                <a:spcPts val="0"/>
              </a:spcBef>
            </a:pPr>
            <a:r>
              <a:rPr lang="en-US" sz="2000" dirty="0" smtClean="0"/>
              <a:t>      </a:t>
            </a:r>
            <a:r>
              <a:rPr lang="en-US" sz="2000" dirty="0" err="1" smtClean="0"/>
              <a:t>map.put</a:t>
            </a:r>
            <a:r>
              <a:rPr lang="en-US" sz="2000" dirty="0" smtClean="0"/>
              <a:t>(103,"Rahul");    </a:t>
            </a:r>
          </a:p>
          <a:p>
            <a:pPr>
              <a:spcBef>
                <a:spcPts val="0"/>
              </a:spcBef>
            </a:pPr>
            <a:r>
              <a:rPr lang="en-US" sz="2000" dirty="0" smtClean="0"/>
              <a:t>      //Returns key-value pairs whose keys are less than the specified key.  </a:t>
            </a:r>
          </a:p>
          <a:p>
            <a:pPr>
              <a:spcBef>
                <a:spcPts val="0"/>
              </a:spcBef>
            </a:pPr>
            <a:r>
              <a:rPr lang="en-US" sz="2000" dirty="0" smtClean="0"/>
              <a:t>      </a:t>
            </a:r>
            <a:r>
              <a:rPr lang="en-US" sz="2000" dirty="0" err="1" smtClean="0"/>
              <a:t>System.out.println</a:t>
            </a:r>
            <a:r>
              <a:rPr lang="en-US" sz="2000" dirty="0" smtClean="0"/>
              <a:t>("</a:t>
            </a:r>
            <a:r>
              <a:rPr lang="en-US" sz="2000" dirty="0" err="1" smtClean="0"/>
              <a:t>headMap</a:t>
            </a:r>
            <a:r>
              <a:rPr lang="en-US" sz="2000" dirty="0" smtClean="0"/>
              <a:t>: "+</a:t>
            </a:r>
            <a:r>
              <a:rPr lang="en-US" sz="2000" dirty="0" err="1" smtClean="0"/>
              <a:t>map.headMap</a:t>
            </a:r>
            <a:r>
              <a:rPr lang="en-US" sz="2000" dirty="0" smtClean="0"/>
              <a:t>(102));  </a:t>
            </a:r>
          </a:p>
          <a:p>
            <a:pPr>
              <a:spcBef>
                <a:spcPts val="0"/>
              </a:spcBef>
            </a:pPr>
            <a:r>
              <a:rPr lang="en-US" sz="2000" dirty="0" smtClean="0"/>
              <a:t>      //Returns key-value pairs whose keys are greater than or equal to the specified key.  </a:t>
            </a:r>
          </a:p>
          <a:p>
            <a:pPr>
              <a:spcBef>
                <a:spcPts val="0"/>
              </a:spcBef>
            </a:pPr>
            <a:r>
              <a:rPr lang="en-US" sz="2000" dirty="0" smtClean="0"/>
              <a:t>      </a:t>
            </a:r>
            <a:r>
              <a:rPr lang="en-US" sz="2000" dirty="0" err="1" smtClean="0"/>
              <a:t>System.out.println</a:t>
            </a:r>
            <a:r>
              <a:rPr lang="en-US" sz="2000" dirty="0" smtClean="0"/>
              <a:t>("</a:t>
            </a:r>
            <a:r>
              <a:rPr lang="en-US" sz="2000" dirty="0" err="1" smtClean="0"/>
              <a:t>tailMap</a:t>
            </a:r>
            <a:r>
              <a:rPr lang="en-US" sz="2000" dirty="0" smtClean="0"/>
              <a:t>: "+</a:t>
            </a:r>
            <a:r>
              <a:rPr lang="en-US" sz="2000" dirty="0" err="1" smtClean="0"/>
              <a:t>map.tailMap</a:t>
            </a:r>
            <a:r>
              <a:rPr lang="en-US" sz="2000" dirty="0" smtClean="0"/>
              <a:t>(102));  </a:t>
            </a:r>
          </a:p>
          <a:p>
            <a:pPr>
              <a:spcBef>
                <a:spcPts val="0"/>
              </a:spcBef>
            </a:pPr>
            <a:r>
              <a:rPr lang="en-US" sz="2000" dirty="0" smtClean="0"/>
              <a:t>      //Returns key-value pairs exists in between the specified key.  </a:t>
            </a:r>
          </a:p>
          <a:p>
            <a:pPr>
              <a:spcBef>
                <a:spcPts val="0"/>
              </a:spcBef>
            </a:pPr>
            <a:r>
              <a:rPr lang="en-US" sz="2000" dirty="0" smtClean="0"/>
              <a:t>      </a:t>
            </a:r>
            <a:r>
              <a:rPr lang="en-US" sz="2000" dirty="0" err="1" smtClean="0"/>
              <a:t>System.out.println</a:t>
            </a:r>
            <a:r>
              <a:rPr lang="en-US" sz="2000" dirty="0" smtClean="0"/>
              <a:t>("</a:t>
            </a:r>
            <a:r>
              <a:rPr lang="en-US" sz="2000" dirty="0" err="1" smtClean="0"/>
              <a:t>subMap</a:t>
            </a:r>
            <a:r>
              <a:rPr lang="en-US" sz="2000" dirty="0" smtClean="0"/>
              <a:t>: "+</a:t>
            </a:r>
            <a:r>
              <a:rPr lang="en-US" sz="2000" dirty="0" err="1" smtClean="0"/>
              <a:t>map.subMap</a:t>
            </a:r>
            <a:r>
              <a:rPr lang="en-US" sz="2000" dirty="0" smtClean="0"/>
              <a:t>(100, 102));    </a:t>
            </a:r>
          </a:p>
          <a:p>
            <a:pPr>
              <a:spcBef>
                <a:spcPts val="0"/>
              </a:spcBef>
            </a:pPr>
            <a:r>
              <a:rPr lang="en-US" sz="2000" dirty="0" smtClean="0"/>
              <a:t> }  </a:t>
            </a:r>
          </a:p>
          <a:p>
            <a:pPr>
              <a:spcBef>
                <a:spcPts val="0"/>
              </a:spcBef>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TreeMap</a:t>
            </a:r>
            <a:r>
              <a:rPr lang="en-US" dirty="0" smtClean="0"/>
              <a:t> Example: Book</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88</a:t>
            </a:fld>
            <a:endParaRPr lang="en-US" altLang="en-US"/>
          </a:p>
        </p:txBody>
      </p:sp>
      <p:sp>
        <p:nvSpPr>
          <p:cNvPr id="3" name="Content Placeholder 2"/>
          <p:cNvSpPr>
            <a:spLocks noGrp="1"/>
          </p:cNvSpPr>
          <p:nvPr>
            <p:ph sz="quarter" idx="1"/>
          </p:nvPr>
        </p:nvSpPr>
        <p:spPr/>
        <p:txBody>
          <a:bodyPr>
            <a:normAutofit fontScale="55000" lnSpcReduction="20000"/>
          </a:bodyPr>
          <a:lstStyle/>
          <a:p>
            <a:pPr>
              <a:spcBef>
                <a:spcPts val="0"/>
              </a:spcBef>
            </a:pPr>
            <a:r>
              <a:rPr lang="en-US" sz="2000" b="1" dirty="0" smtClean="0"/>
              <a:t>import</a:t>
            </a:r>
            <a:r>
              <a:rPr lang="en-US" sz="2000" dirty="0" smtClean="0"/>
              <a:t> </a:t>
            </a:r>
            <a:r>
              <a:rPr lang="en-US" sz="2000" dirty="0" err="1" smtClean="0"/>
              <a:t>java.util</a:t>
            </a:r>
            <a:r>
              <a:rPr lang="en-US" sz="2000" dirty="0" smtClean="0"/>
              <a:t>.*;    </a:t>
            </a:r>
          </a:p>
          <a:p>
            <a:pPr>
              <a:spcBef>
                <a:spcPts val="0"/>
              </a:spcBef>
            </a:pPr>
            <a:r>
              <a:rPr lang="en-US" sz="2000" b="1" dirty="0" smtClean="0"/>
              <a:t>class</a:t>
            </a:r>
            <a:r>
              <a:rPr lang="en-US" sz="2000" dirty="0" smtClean="0"/>
              <a:t> Book {    </a:t>
            </a:r>
          </a:p>
          <a:p>
            <a:pPr>
              <a:spcBef>
                <a:spcPts val="0"/>
              </a:spcBef>
            </a:pPr>
            <a:r>
              <a:rPr lang="en-US" sz="2000" b="1" dirty="0" err="1" smtClean="0"/>
              <a:t>int</a:t>
            </a:r>
            <a:r>
              <a:rPr lang="en-US" sz="2000" dirty="0" smtClean="0"/>
              <a:t> id;    </a:t>
            </a:r>
          </a:p>
          <a:p>
            <a:pPr>
              <a:spcBef>
                <a:spcPts val="0"/>
              </a:spcBef>
            </a:pPr>
            <a:r>
              <a:rPr lang="en-US" sz="2000" dirty="0" smtClean="0"/>
              <a:t>String </a:t>
            </a:r>
            <a:r>
              <a:rPr lang="en-US" sz="2000" dirty="0" err="1" smtClean="0"/>
              <a:t>name,author,publisher</a:t>
            </a:r>
            <a:r>
              <a:rPr lang="en-US" sz="2000" dirty="0" smtClean="0"/>
              <a:t>;    </a:t>
            </a:r>
          </a:p>
          <a:p>
            <a:pPr>
              <a:spcBef>
                <a:spcPts val="0"/>
              </a:spcBef>
            </a:pPr>
            <a:r>
              <a:rPr lang="en-US" sz="2000" b="1" dirty="0" err="1" smtClean="0"/>
              <a:t>int</a:t>
            </a:r>
            <a:r>
              <a:rPr lang="en-US" sz="2000" dirty="0" smtClean="0"/>
              <a:t> quantity;    </a:t>
            </a:r>
          </a:p>
          <a:p>
            <a:pPr>
              <a:spcBef>
                <a:spcPts val="0"/>
              </a:spcBef>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pPr>
            <a:r>
              <a:rPr lang="en-US" sz="2000" dirty="0" smtClean="0"/>
              <a:t>    </a:t>
            </a:r>
            <a:r>
              <a:rPr lang="en-US" sz="2000" b="1" dirty="0" smtClean="0"/>
              <a:t>this</a:t>
            </a:r>
            <a:r>
              <a:rPr lang="en-US" sz="2000" dirty="0" smtClean="0"/>
              <a:t>.id = id;    </a:t>
            </a:r>
          </a:p>
          <a:p>
            <a:pPr>
              <a:spcBef>
                <a:spcPts val="0"/>
              </a:spcBef>
            </a:pPr>
            <a:r>
              <a:rPr lang="en-US" sz="2000" dirty="0" smtClean="0"/>
              <a:t>    </a:t>
            </a:r>
            <a:r>
              <a:rPr lang="en-US" sz="2000" b="1" dirty="0" smtClean="0"/>
              <a:t>this</a:t>
            </a:r>
            <a:r>
              <a:rPr lang="en-US" sz="2000" dirty="0" smtClean="0"/>
              <a:t>.name = name;    </a:t>
            </a:r>
          </a:p>
          <a:p>
            <a:pPr>
              <a:spcBef>
                <a:spcPts val="0"/>
              </a:spcBef>
            </a:pPr>
            <a:r>
              <a:rPr lang="en-US" sz="2000" dirty="0" smtClean="0"/>
              <a:t>    </a:t>
            </a:r>
            <a:r>
              <a:rPr lang="en-US" sz="2000" b="1" dirty="0" err="1" smtClean="0"/>
              <a:t>this</a:t>
            </a:r>
            <a:r>
              <a:rPr lang="en-US" sz="2000" dirty="0" err="1" smtClean="0"/>
              <a:t>.author</a:t>
            </a:r>
            <a:r>
              <a:rPr lang="en-US" sz="2000" dirty="0" smtClean="0"/>
              <a:t> = author;    </a:t>
            </a:r>
          </a:p>
          <a:p>
            <a:pPr>
              <a:spcBef>
                <a:spcPts val="0"/>
              </a:spcBef>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pPr>
            <a:r>
              <a:rPr lang="en-US" sz="2000" dirty="0" smtClean="0"/>
              <a:t>    </a:t>
            </a:r>
            <a:r>
              <a:rPr lang="en-US" sz="2000" b="1" dirty="0" err="1" smtClean="0"/>
              <a:t>this</a:t>
            </a:r>
            <a:r>
              <a:rPr lang="en-US" sz="2000" dirty="0" err="1" smtClean="0"/>
              <a:t>.quantity</a:t>
            </a:r>
            <a:r>
              <a:rPr lang="en-US" sz="2000" dirty="0" smtClean="0"/>
              <a:t> = quantity;    </a:t>
            </a:r>
          </a:p>
          <a:p>
            <a:pPr>
              <a:spcBef>
                <a:spcPts val="0"/>
              </a:spcBef>
            </a:pPr>
            <a:r>
              <a:rPr lang="en-US" sz="2000" dirty="0" smtClean="0"/>
              <a:t>}    </a:t>
            </a:r>
          </a:p>
          <a:p>
            <a:pPr>
              <a:spcBef>
                <a:spcPts val="0"/>
              </a:spcBef>
            </a:pPr>
            <a:r>
              <a:rPr lang="en-US" sz="2000" dirty="0" smtClean="0"/>
              <a:t>}    </a:t>
            </a:r>
          </a:p>
          <a:p>
            <a:pPr>
              <a:spcBef>
                <a:spcPts val="0"/>
              </a:spcBef>
            </a:pPr>
            <a:r>
              <a:rPr lang="en-US" sz="2000" b="1" dirty="0" smtClean="0"/>
              <a:t>public</a:t>
            </a:r>
            <a:r>
              <a:rPr lang="en-US" sz="2000" dirty="0" smtClean="0"/>
              <a:t> </a:t>
            </a:r>
            <a:r>
              <a:rPr lang="en-US" sz="2000" b="1" dirty="0" smtClean="0"/>
              <a:t>class</a:t>
            </a:r>
            <a:r>
              <a:rPr lang="en-US" sz="2000" dirty="0" smtClean="0"/>
              <a:t> </a:t>
            </a:r>
            <a:r>
              <a:rPr lang="en-US" sz="2000" dirty="0" err="1" smtClean="0"/>
              <a:t>MapExample</a:t>
            </a:r>
            <a:r>
              <a:rPr lang="en-US" sz="2000" dirty="0" smtClean="0"/>
              <a:t> {    </a:t>
            </a:r>
          </a:p>
          <a:p>
            <a:pPr>
              <a:spcBef>
                <a:spcPts val="0"/>
              </a:spcBef>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pPr>
            <a:r>
              <a:rPr lang="en-US" sz="2000" dirty="0" smtClean="0"/>
              <a:t>    //Creating map of Books    </a:t>
            </a:r>
          </a:p>
          <a:p>
            <a:pPr>
              <a:spcBef>
                <a:spcPts val="0"/>
              </a:spcBef>
            </a:pPr>
            <a:r>
              <a:rPr lang="en-US" sz="2000" dirty="0" smtClean="0"/>
              <a:t>    Map&lt;</a:t>
            </a:r>
            <a:r>
              <a:rPr lang="en-US" sz="2000" dirty="0" err="1" smtClean="0"/>
              <a:t>Integer,Book</a:t>
            </a:r>
            <a:r>
              <a:rPr lang="en-US" sz="2000" dirty="0" smtClean="0"/>
              <a:t>&gt; map=</a:t>
            </a:r>
            <a:r>
              <a:rPr lang="en-US" sz="2000" b="1" dirty="0" smtClean="0"/>
              <a:t>new</a:t>
            </a:r>
            <a:r>
              <a:rPr lang="en-US" sz="2000" dirty="0" smtClean="0"/>
              <a:t> </a:t>
            </a:r>
            <a:r>
              <a:rPr lang="en-US" sz="2000" dirty="0" err="1" smtClean="0"/>
              <a:t>TreeMap</a:t>
            </a:r>
            <a:r>
              <a:rPr lang="en-US" sz="2000" dirty="0" smtClean="0"/>
              <a:t>&lt;</a:t>
            </a:r>
            <a:r>
              <a:rPr lang="en-US" sz="2000" dirty="0" err="1" smtClean="0"/>
              <a:t>Integer,Book</a:t>
            </a:r>
            <a:r>
              <a:rPr lang="en-US" sz="2000" dirty="0" smtClean="0"/>
              <a:t>&gt;();    </a:t>
            </a:r>
          </a:p>
          <a:p>
            <a:pPr>
              <a:spcBef>
                <a:spcPts val="0"/>
              </a:spcBef>
            </a:pPr>
            <a:r>
              <a:rPr lang="en-US" sz="2000" dirty="0" smtClean="0"/>
              <a:t>    //Creating Books    </a:t>
            </a:r>
          </a:p>
          <a:p>
            <a:pPr>
              <a:spcBef>
                <a:spcPts val="0"/>
              </a:spcBef>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pPr>
            <a:r>
              <a:rPr lang="en-US" sz="2000" dirty="0" smtClean="0"/>
              <a:t>    Book b3=</a:t>
            </a:r>
            <a:r>
              <a:rPr lang="en-US" sz="2000" b="1" dirty="0" smtClean="0"/>
              <a:t>new</a:t>
            </a:r>
            <a:r>
              <a:rPr lang="en-US" sz="2000" dirty="0" smtClean="0"/>
              <a:t> Book(103,"Operating System","Galvin","Wiley",6);    </a:t>
            </a:r>
          </a:p>
          <a:p>
            <a:pPr>
              <a:spcBef>
                <a:spcPts val="0"/>
              </a:spcBef>
            </a:pPr>
            <a:r>
              <a:rPr lang="en-US" sz="2000" dirty="0" smtClean="0"/>
              <a:t>    //Adding Books to map   </a:t>
            </a:r>
          </a:p>
          <a:p>
            <a:pPr>
              <a:spcBef>
                <a:spcPts val="0"/>
              </a:spcBef>
            </a:pPr>
            <a:r>
              <a:rPr lang="en-US" sz="2000" dirty="0" smtClean="0"/>
              <a:t>    </a:t>
            </a:r>
            <a:r>
              <a:rPr lang="en-US" sz="2000" dirty="0" err="1" smtClean="0"/>
              <a:t>map.put</a:t>
            </a:r>
            <a:r>
              <a:rPr lang="en-US" sz="2000" dirty="0" smtClean="0"/>
              <a:t>(2,b2);  </a:t>
            </a:r>
          </a:p>
          <a:p>
            <a:pPr>
              <a:spcBef>
                <a:spcPts val="0"/>
              </a:spcBef>
            </a:pPr>
            <a:r>
              <a:rPr lang="en-US" sz="2000" dirty="0" smtClean="0"/>
              <a:t>    </a:t>
            </a:r>
            <a:r>
              <a:rPr lang="en-US" sz="2000" dirty="0" err="1" smtClean="0"/>
              <a:t>map.put</a:t>
            </a:r>
            <a:r>
              <a:rPr lang="en-US" sz="2000" dirty="0" smtClean="0"/>
              <a:t>(1,b1);  </a:t>
            </a:r>
          </a:p>
          <a:p>
            <a:pPr>
              <a:spcBef>
                <a:spcPts val="0"/>
              </a:spcBef>
            </a:pPr>
            <a:r>
              <a:rPr lang="en-US" sz="2000" dirty="0" smtClean="0"/>
              <a:t>    </a:t>
            </a:r>
            <a:r>
              <a:rPr lang="en-US" sz="2000" dirty="0" err="1" smtClean="0"/>
              <a:t>map.put</a:t>
            </a:r>
            <a:r>
              <a:rPr lang="en-US" sz="2000" dirty="0" smtClean="0"/>
              <a:t>(3,b3);  </a:t>
            </a:r>
          </a:p>
          <a:p>
            <a:pPr>
              <a:spcBef>
                <a:spcPts val="0"/>
              </a:spcBef>
            </a:pPr>
            <a:r>
              <a:rPr lang="en-US" sz="2000" dirty="0" smtClean="0"/>
              <a:t>      </a:t>
            </a:r>
          </a:p>
          <a:p>
            <a:pPr>
              <a:spcBef>
                <a:spcPts val="0"/>
              </a:spcBef>
            </a:pPr>
            <a:r>
              <a:rPr lang="en-US" sz="2000" dirty="0" smtClean="0"/>
              <a:t>    //Traversing map  </a:t>
            </a:r>
          </a:p>
          <a:p>
            <a:pPr>
              <a:spcBef>
                <a:spcPts val="0"/>
              </a:spcBef>
            </a:pPr>
            <a:r>
              <a:rPr lang="en-US" sz="2000" dirty="0" smtClean="0"/>
              <a:t>    </a:t>
            </a:r>
            <a:r>
              <a:rPr lang="en-US" sz="2000" b="1" dirty="0" smtClean="0"/>
              <a:t>for</a:t>
            </a:r>
            <a:r>
              <a:rPr lang="en-US" sz="2000" dirty="0" smtClean="0"/>
              <a:t>(</a:t>
            </a:r>
            <a:r>
              <a:rPr lang="en-US" sz="2000" dirty="0" err="1" smtClean="0"/>
              <a:t>Map.Entry</a:t>
            </a:r>
            <a:r>
              <a:rPr lang="en-US" sz="2000" dirty="0" smtClean="0"/>
              <a:t>&lt;Integer, Book&gt; </a:t>
            </a:r>
            <a:r>
              <a:rPr lang="en-US" sz="2000" dirty="0" err="1" smtClean="0"/>
              <a:t>entry:map.entrySet</a:t>
            </a:r>
            <a:r>
              <a:rPr lang="en-US" sz="2000" dirty="0" smtClean="0"/>
              <a:t>()){    </a:t>
            </a:r>
          </a:p>
          <a:p>
            <a:pPr>
              <a:spcBef>
                <a:spcPts val="0"/>
              </a:spcBef>
            </a:pPr>
            <a:r>
              <a:rPr lang="en-US" sz="2000" dirty="0" smtClean="0"/>
              <a:t>        </a:t>
            </a:r>
            <a:r>
              <a:rPr lang="en-US" sz="2000" b="1" dirty="0" err="1" smtClean="0"/>
              <a:t>int</a:t>
            </a:r>
            <a:r>
              <a:rPr lang="en-US" sz="2000" dirty="0" smtClean="0"/>
              <a:t> key=</a:t>
            </a:r>
            <a:r>
              <a:rPr lang="en-US" sz="2000" dirty="0" err="1" smtClean="0"/>
              <a:t>entry.getKey</a:t>
            </a:r>
            <a:r>
              <a:rPr lang="en-US" sz="2000" dirty="0" smtClean="0"/>
              <a:t>();  </a:t>
            </a:r>
          </a:p>
          <a:p>
            <a:pPr>
              <a:spcBef>
                <a:spcPts val="0"/>
              </a:spcBef>
            </a:pPr>
            <a:r>
              <a:rPr lang="en-US" sz="2000" dirty="0" smtClean="0"/>
              <a:t>        Book b=</a:t>
            </a:r>
            <a:r>
              <a:rPr lang="en-US" sz="2000" dirty="0" err="1" smtClean="0"/>
              <a:t>entry.getValue</a:t>
            </a:r>
            <a:r>
              <a:rPr lang="en-US" sz="2000" dirty="0" smtClean="0"/>
              <a:t>();  </a:t>
            </a:r>
          </a:p>
          <a:p>
            <a:pPr>
              <a:spcBef>
                <a:spcPts val="0"/>
              </a:spcBef>
            </a:pPr>
            <a:r>
              <a:rPr lang="en-US" sz="2000" dirty="0" smtClean="0"/>
              <a:t>        </a:t>
            </a:r>
            <a:r>
              <a:rPr lang="en-US" sz="2000" dirty="0" err="1" smtClean="0"/>
              <a:t>System.out.println</a:t>
            </a:r>
            <a:r>
              <a:rPr lang="en-US" sz="2000" dirty="0" smtClean="0"/>
              <a:t>(key+" Details:");  </a:t>
            </a:r>
          </a:p>
          <a:p>
            <a:pPr>
              <a:spcBef>
                <a:spcPts val="0"/>
              </a:spcBef>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pPr>
            <a:r>
              <a:rPr lang="en-US" sz="2000" dirty="0" smtClean="0"/>
              <a:t>    }    </a:t>
            </a:r>
          </a:p>
          <a:p>
            <a:pPr>
              <a:spcBef>
                <a:spcPts val="0"/>
              </a:spcBef>
            </a:pPr>
            <a:r>
              <a:rPr lang="en-US" sz="2000" dirty="0" smtClean="0"/>
              <a:t>}    </a:t>
            </a:r>
          </a:p>
          <a:p>
            <a:pPr>
              <a:spcBef>
                <a:spcPts val="0"/>
              </a:spcBef>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60648"/>
            <a:ext cx="10972800" cy="594320"/>
          </a:xfrm>
        </p:spPr>
        <p:txBody>
          <a:bodyPr>
            <a:normAutofit/>
          </a:bodyPr>
          <a:lstStyle/>
          <a:p>
            <a:r>
              <a:rPr lang="en-US" dirty="0" err="1" smtClean="0"/>
              <a:t>Hashtable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89</a:t>
            </a:fld>
            <a:endParaRPr lang="en-US" altLang="en-US"/>
          </a:p>
        </p:txBody>
      </p:sp>
      <p:sp>
        <p:nvSpPr>
          <p:cNvPr id="3" name="Content Placeholder 2"/>
          <p:cNvSpPr>
            <a:spLocks noGrp="1"/>
          </p:cNvSpPr>
          <p:nvPr>
            <p:ph sz="quarter" idx="1"/>
          </p:nvPr>
        </p:nvSpPr>
        <p:spPr>
          <a:xfrm>
            <a:off x="479376" y="836712"/>
            <a:ext cx="10972800" cy="4937760"/>
          </a:xfrm>
        </p:spPr>
        <p:txBody>
          <a:bodyPr>
            <a:normAutofit lnSpcReduction="10000"/>
          </a:bodyPr>
          <a:lstStyle/>
          <a:p>
            <a:r>
              <a:rPr lang="en-GB" dirty="0" smtClean="0"/>
              <a:t>Java </a:t>
            </a:r>
            <a:r>
              <a:rPr lang="en-GB" dirty="0" err="1" smtClean="0">
                <a:solidFill>
                  <a:srgbClr val="FF0000"/>
                </a:solidFill>
              </a:rPr>
              <a:t>Hashtable</a:t>
            </a:r>
            <a:r>
              <a:rPr lang="en-GB" dirty="0" smtClean="0"/>
              <a:t> class implements a </a:t>
            </a:r>
            <a:r>
              <a:rPr lang="en-GB" dirty="0" err="1" smtClean="0"/>
              <a:t>hashtable</a:t>
            </a:r>
            <a:r>
              <a:rPr lang="en-GB" dirty="0" smtClean="0"/>
              <a:t>, which maps keys to values. It inherits Dictionary class and implements the Map interface.</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Hashtable1{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Hashtable</a:t>
            </a:r>
            <a:r>
              <a:rPr lang="en-US" sz="2000" dirty="0" smtClean="0"/>
              <a:t>&lt;</a:t>
            </a:r>
            <a:r>
              <a:rPr lang="en-US" sz="2000" dirty="0" err="1" smtClean="0"/>
              <a:t>Integer,String</a:t>
            </a:r>
            <a:r>
              <a:rPr lang="en-US" sz="2000" dirty="0" smtClean="0"/>
              <a:t>&gt; </a:t>
            </a:r>
            <a:r>
              <a:rPr lang="en-US" sz="2000" dirty="0" err="1" smtClean="0"/>
              <a:t>hm</a:t>
            </a:r>
            <a:r>
              <a:rPr lang="en-US" sz="2000" dirty="0" smtClean="0"/>
              <a:t>=</a:t>
            </a:r>
            <a:r>
              <a:rPr lang="en-US" sz="2000" b="1" dirty="0" smtClean="0"/>
              <a:t>new</a:t>
            </a:r>
            <a:r>
              <a:rPr lang="en-US" sz="2000" dirty="0" smtClean="0"/>
              <a:t> </a:t>
            </a:r>
            <a:r>
              <a:rPr lang="en-US" sz="2000" dirty="0" err="1" smtClean="0"/>
              <a:t>Hashtable</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p>
          <a:p>
            <a:pPr>
              <a:spcBef>
                <a:spcPts val="0"/>
              </a:spcBef>
              <a:buNone/>
            </a:pPr>
            <a:r>
              <a:rPr lang="en-US" sz="2000" dirty="0" smtClean="0"/>
              <a:t>  </a:t>
            </a:r>
            <a:r>
              <a:rPr lang="en-US" sz="2000" dirty="0" err="1" smtClean="0"/>
              <a:t>hm.put</a:t>
            </a:r>
            <a:r>
              <a:rPr lang="en-US" sz="2000" dirty="0" smtClean="0"/>
              <a:t>(100,"Amit");  </a:t>
            </a:r>
          </a:p>
          <a:p>
            <a:pPr>
              <a:spcBef>
                <a:spcPts val="0"/>
              </a:spcBef>
              <a:buNone/>
            </a:pPr>
            <a:r>
              <a:rPr lang="en-US" sz="2000" dirty="0" smtClean="0"/>
              <a:t>  </a:t>
            </a:r>
            <a:r>
              <a:rPr lang="en-US" sz="2000" dirty="0" err="1" smtClean="0"/>
              <a:t>hm.put</a:t>
            </a:r>
            <a:r>
              <a:rPr lang="en-US" sz="2000" dirty="0" smtClean="0"/>
              <a:t>(102,"Ravi");  </a:t>
            </a:r>
          </a:p>
          <a:p>
            <a:pPr>
              <a:spcBef>
                <a:spcPts val="0"/>
              </a:spcBef>
              <a:buNone/>
            </a:pPr>
            <a:r>
              <a:rPr lang="en-US" sz="2000" dirty="0" smtClean="0"/>
              <a:t>  </a:t>
            </a:r>
            <a:r>
              <a:rPr lang="en-US" sz="2000" dirty="0" err="1" smtClean="0"/>
              <a:t>hm.put</a:t>
            </a:r>
            <a:r>
              <a:rPr lang="en-US" sz="2000" dirty="0" smtClean="0"/>
              <a:t>(101,"Vijay");  </a:t>
            </a:r>
          </a:p>
          <a:p>
            <a:pPr>
              <a:spcBef>
                <a:spcPts val="0"/>
              </a:spcBef>
              <a:buNone/>
            </a:pPr>
            <a:r>
              <a:rPr lang="en-US" sz="2000" dirty="0" smtClean="0"/>
              <a:t>  </a:t>
            </a:r>
            <a:r>
              <a:rPr lang="en-US" sz="2000" dirty="0" err="1" smtClean="0"/>
              <a:t>hm.put</a:t>
            </a:r>
            <a:r>
              <a:rPr lang="en-US" sz="2000" dirty="0" smtClean="0"/>
              <a:t>(103,"Rahul");  </a:t>
            </a:r>
          </a:p>
          <a:p>
            <a:pPr>
              <a:spcBef>
                <a:spcPts val="0"/>
              </a:spcBef>
              <a:buNone/>
            </a:pP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normAutofit fontScale="90000"/>
          </a:bodyPr>
          <a:lstStyle/>
          <a:p>
            <a:r>
              <a:rPr lang="en-US" b="1" dirty="0" smtClean="0"/>
              <a:t>Using generic class</a:t>
            </a:r>
            <a:br>
              <a:rPr lang="en-US" b="1"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sp>
        <p:nvSpPr>
          <p:cNvPr id="3" name="Content Placeholder 2"/>
          <p:cNvSpPr>
            <a:spLocks noGrp="1"/>
          </p:cNvSpPr>
          <p:nvPr>
            <p:ph sz="quarter" idx="1"/>
          </p:nvPr>
        </p:nvSpPr>
        <p:spPr>
          <a:xfrm>
            <a:off x="838200" y="928670"/>
            <a:ext cx="10515600" cy="5248293"/>
          </a:xfrm>
        </p:spPr>
        <p:txBody>
          <a:bodyPr/>
          <a:lstStyle/>
          <a:p>
            <a:pPr>
              <a:buNone/>
            </a:pPr>
            <a:r>
              <a:rPr lang="en-US" b="1" dirty="0" smtClean="0"/>
              <a:t>class</a:t>
            </a:r>
            <a:r>
              <a:rPr lang="en-US" dirty="0" smtClean="0"/>
              <a:t> TestGenerics3{  </a:t>
            </a:r>
          </a:p>
          <a:p>
            <a:pPr>
              <a:buNone/>
            </a:pPr>
            <a:r>
              <a:rPr lang="en-US" b="1" dirty="0" smtClean="0"/>
              <a:t>       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dirty="0" err="1" smtClean="0"/>
              <a:t>MyGen</a:t>
            </a:r>
            <a:r>
              <a:rPr lang="en-US" dirty="0" smtClean="0"/>
              <a:t>&lt;Integer&gt; m=</a:t>
            </a:r>
            <a:r>
              <a:rPr lang="en-US" b="1" dirty="0" smtClean="0"/>
              <a:t>new</a:t>
            </a:r>
            <a:r>
              <a:rPr lang="en-US" dirty="0" smtClean="0"/>
              <a:t> </a:t>
            </a:r>
            <a:r>
              <a:rPr lang="en-US" dirty="0" err="1" smtClean="0"/>
              <a:t>MyGen</a:t>
            </a:r>
            <a:r>
              <a:rPr lang="en-US" dirty="0" smtClean="0"/>
              <a:t>&lt;Integer&gt;();  </a:t>
            </a:r>
          </a:p>
          <a:p>
            <a:pPr>
              <a:buNone/>
            </a:pPr>
            <a:r>
              <a:rPr lang="en-US" dirty="0" smtClean="0"/>
              <a:t>              </a:t>
            </a:r>
            <a:r>
              <a:rPr lang="en-US" dirty="0" err="1" smtClean="0"/>
              <a:t>m.add</a:t>
            </a:r>
            <a:r>
              <a:rPr lang="en-US" dirty="0" smtClean="0"/>
              <a:t>(2);  </a:t>
            </a:r>
          </a:p>
          <a:p>
            <a:pPr>
              <a:buNone/>
            </a:pPr>
            <a:r>
              <a:rPr lang="en-US" dirty="0" smtClean="0"/>
              <a:t>              //</a:t>
            </a:r>
            <a:r>
              <a:rPr lang="en-US" dirty="0" err="1" smtClean="0"/>
              <a:t>m.add</a:t>
            </a:r>
            <a:r>
              <a:rPr lang="en-US" dirty="0" smtClean="0"/>
              <a:t>("</a:t>
            </a:r>
            <a:r>
              <a:rPr lang="en-US" dirty="0" err="1" smtClean="0"/>
              <a:t>vivek</a:t>
            </a:r>
            <a:r>
              <a:rPr lang="en-US" dirty="0" smtClean="0"/>
              <a:t>");//Compile time error  </a:t>
            </a:r>
          </a:p>
          <a:p>
            <a:pPr>
              <a:buNone/>
            </a:pPr>
            <a:r>
              <a:rPr lang="en-US" dirty="0" smtClean="0"/>
              <a:t>              </a:t>
            </a:r>
            <a:r>
              <a:rPr lang="en-US" dirty="0" err="1" smtClean="0"/>
              <a:t>System.out.println</a:t>
            </a:r>
            <a:r>
              <a:rPr lang="en-US" dirty="0" smtClean="0"/>
              <a:t>(</a:t>
            </a:r>
            <a:r>
              <a:rPr lang="en-US" dirty="0" err="1" smtClean="0"/>
              <a:t>m.get</a:t>
            </a:r>
            <a:r>
              <a:rPr lang="en-US" dirty="0" smtClean="0"/>
              <a:t>());  </a:t>
            </a:r>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60648"/>
            <a:ext cx="10972800" cy="594320"/>
          </a:xfrm>
        </p:spPr>
        <p:txBody>
          <a:bodyPr>
            <a:normAutofit/>
          </a:bodyPr>
          <a:lstStyle/>
          <a:p>
            <a:r>
              <a:rPr lang="en-US" dirty="0" smtClean="0"/>
              <a:t>Java </a:t>
            </a:r>
            <a:r>
              <a:rPr lang="en-US" dirty="0" err="1" smtClean="0"/>
              <a:t>Hashtable</a:t>
            </a:r>
            <a:r>
              <a:rPr lang="en-US" dirty="0" smtClean="0"/>
              <a:t> Example: remove()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90</a:t>
            </a:fld>
            <a:endParaRPr lang="en-US" altLang="en-US"/>
          </a:p>
        </p:txBody>
      </p:sp>
      <p:sp>
        <p:nvSpPr>
          <p:cNvPr id="3" name="Content Placeholder 2"/>
          <p:cNvSpPr>
            <a:spLocks noGrp="1"/>
          </p:cNvSpPr>
          <p:nvPr>
            <p:ph sz="quarter" idx="1"/>
          </p:nvPr>
        </p:nvSpPr>
        <p:spPr>
          <a:xfrm>
            <a:off x="479376" y="836712"/>
            <a:ext cx="10972800" cy="4937760"/>
          </a:xfrm>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Hashtable2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dirty="0" err="1" smtClean="0"/>
              <a:t>Hashtable</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Hashtable</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(102,"Ravi");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(103,"Rahul");    </a:t>
            </a:r>
          </a:p>
          <a:p>
            <a:pPr>
              <a:spcBef>
                <a:spcPts val="0"/>
              </a:spcBef>
              <a:buNone/>
            </a:pPr>
            <a:r>
              <a:rPr lang="en-US" sz="2000" dirty="0" smtClean="0"/>
              <a:t>     </a:t>
            </a:r>
            <a:r>
              <a:rPr lang="en-US" sz="2000" dirty="0" err="1" smtClean="0"/>
              <a:t>System.out.println</a:t>
            </a:r>
            <a:r>
              <a:rPr lang="en-US" sz="2000" dirty="0" smtClean="0"/>
              <a:t>("Before remove: "+ map);    </a:t>
            </a:r>
          </a:p>
          <a:p>
            <a:pPr>
              <a:spcBef>
                <a:spcPts val="0"/>
              </a:spcBef>
              <a:buNone/>
            </a:pPr>
            <a:r>
              <a:rPr lang="en-US" sz="2000" dirty="0" smtClean="0"/>
              <a:t>       // Remove value for key 102  </a:t>
            </a:r>
          </a:p>
          <a:p>
            <a:pPr>
              <a:spcBef>
                <a:spcPts val="0"/>
              </a:spcBef>
              <a:buNone/>
            </a:pPr>
            <a:r>
              <a:rPr lang="en-US" sz="2000" dirty="0" smtClean="0"/>
              <a:t>       </a:t>
            </a:r>
            <a:r>
              <a:rPr lang="en-US" sz="2000" dirty="0" err="1" smtClean="0"/>
              <a:t>map.remove</a:t>
            </a:r>
            <a:r>
              <a:rPr lang="en-US" sz="2000" dirty="0" smtClean="0"/>
              <a:t>(102);  </a:t>
            </a:r>
          </a:p>
          <a:p>
            <a:pPr>
              <a:spcBef>
                <a:spcPts val="0"/>
              </a:spcBef>
              <a:buNone/>
            </a:pPr>
            <a:r>
              <a:rPr lang="en-US" sz="2000" dirty="0" smtClean="0"/>
              <a:t>       </a:t>
            </a:r>
            <a:r>
              <a:rPr lang="en-US" sz="2000" dirty="0" err="1" smtClean="0"/>
              <a:t>System.out.println</a:t>
            </a:r>
            <a:r>
              <a:rPr lang="en-US" sz="2000" dirty="0" smtClean="0"/>
              <a:t>("After remove: "+ map);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260648"/>
            <a:ext cx="10972800" cy="594320"/>
          </a:xfrm>
        </p:spPr>
        <p:txBody>
          <a:bodyPr>
            <a:normAutofit/>
          </a:bodyPr>
          <a:lstStyle/>
          <a:p>
            <a:r>
              <a:rPr lang="en-US" dirty="0" smtClean="0"/>
              <a:t>Java </a:t>
            </a:r>
            <a:r>
              <a:rPr lang="en-US" dirty="0" err="1" smtClean="0"/>
              <a:t>Hashtable</a:t>
            </a:r>
            <a:r>
              <a:rPr lang="en-US" dirty="0" smtClean="0"/>
              <a:t> Example: </a:t>
            </a:r>
            <a:r>
              <a:rPr lang="en-US" dirty="0" err="1" smtClean="0"/>
              <a:t>getOrDefault</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91</a:t>
            </a:fld>
            <a:endParaRPr lang="en-US" altLang="en-US"/>
          </a:p>
        </p:txBody>
      </p:sp>
      <p:sp>
        <p:nvSpPr>
          <p:cNvPr id="3" name="Content Placeholder 2"/>
          <p:cNvSpPr>
            <a:spLocks noGrp="1"/>
          </p:cNvSpPr>
          <p:nvPr>
            <p:ph sz="quarter" idx="1"/>
          </p:nvPr>
        </p:nvSpPr>
        <p:spPr>
          <a:xfrm>
            <a:off x="551384" y="836712"/>
            <a:ext cx="10972800" cy="4937760"/>
          </a:xfrm>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Hashtable3{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Hashtable</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Hashtable</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(102,"Ravi");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(103,"Rahul");    </a:t>
            </a:r>
          </a:p>
          <a:p>
            <a:pPr>
              <a:spcBef>
                <a:spcPts val="0"/>
              </a:spcBef>
              <a:buNone/>
            </a:pPr>
            <a:r>
              <a:rPr lang="en-US" sz="2000" dirty="0" smtClean="0"/>
              <a:t>     //Here, we specify the if and else statement as arguments of the method  </a:t>
            </a:r>
          </a:p>
          <a:p>
            <a:pPr>
              <a:spcBef>
                <a:spcPts val="0"/>
              </a:spcBef>
              <a:buNone/>
            </a:pPr>
            <a:r>
              <a:rPr lang="en-US" sz="2000" dirty="0" smtClean="0"/>
              <a:t>     </a:t>
            </a:r>
            <a:r>
              <a:rPr lang="en-US" sz="2000" dirty="0" err="1" smtClean="0"/>
              <a:t>System.out.println</a:t>
            </a:r>
            <a:r>
              <a:rPr lang="en-US" sz="2000" dirty="0" smtClean="0"/>
              <a:t>(</a:t>
            </a:r>
            <a:r>
              <a:rPr lang="en-US" sz="2000" dirty="0" err="1" smtClean="0"/>
              <a:t>map.getOrDefault</a:t>
            </a:r>
            <a:r>
              <a:rPr lang="en-US" sz="2000" dirty="0" smtClean="0"/>
              <a:t>(101, "Not Found"));  </a:t>
            </a:r>
          </a:p>
          <a:p>
            <a:pPr>
              <a:spcBef>
                <a:spcPts val="0"/>
              </a:spcBef>
              <a:buNone/>
            </a:pPr>
            <a:r>
              <a:rPr lang="en-US" sz="2000" dirty="0" smtClean="0"/>
              <a:t>     </a:t>
            </a:r>
            <a:r>
              <a:rPr lang="en-US" sz="2000" dirty="0" err="1" smtClean="0"/>
              <a:t>System.out.println</a:t>
            </a:r>
            <a:r>
              <a:rPr lang="en-US" sz="2000" dirty="0" smtClean="0"/>
              <a:t>(</a:t>
            </a:r>
            <a:r>
              <a:rPr lang="en-US" sz="2000" dirty="0" err="1" smtClean="0"/>
              <a:t>map.getOrDefault</a:t>
            </a:r>
            <a:r>
              <a:rPr lang="en-US" sz="2000" dirty="0" smtClean="0"/>
              <a:t>(105, "Not Found"));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Hashtable</a:t>
            </a:r>
            <a:r>
              <a:rPr lang="en-US" dirty="0" smtClean="0"/>
              <a:t> Example: </a:t>
            </a:r>
            <a:r>
              <a:rPr lang="en-US" dirty="0" err="1" smtClean="0"/>
              <a:t>putIfAbsent</a:t>
            </a:r>
            <a:r>
              <a:rPr lang="en-US" dirty="0" smtClean="0"/>
              <a:t>()</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92</a:t>
            </a:fld>
            <a:endParaRPr lang="en-US" altLang="en-US"/>
          </a:p>
        </p:txBody>
      </p:sp>
      <p:sp>
        <p:nvSpPr>
          <p:cNvPr id="3" name="Content Placeholder 2"/>
          <p:cNvSpPr>
            <a:spLocks noGrp="1"/>
          </p:cNvSpPr>
          <p:nvPr>
            <p:ph sz="quarter" idx="1"/>
          </p:nvPr>
        </p:nvSpPr>
        <p:spPr/>
        <p:txBody>
          <a:bodyPr>
            <a:normAutofit lnSpcReduction="1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Hashtable4{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Hashtable</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Hashtable</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(102,"Ravi");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(103,"Rahul");    </a:t>
            </a:r>
          </a:p>
          <a:p>
            <a:pPr>
              <a:spcBef>
                <a:spcPts val="0"/>
              </a:spcBef>
              <a:buNone/>
            </a:pPr>
            <a:r>
              <a:rPr lang="en-US" sz="2000" dirty="0" smtClean="0"/>
              <a:t>     </a:t>
            </a:r>
            <a:r>
              <a:rPr lang="en-US" sz="2000" dirty="0" err="1" smtClean="0"/>
              <a:t>System.out.println</a:t>
            </a:r>
            <a:r>
              <a:rPr lang="en-US" sz="2000" dirty="0" smtClean="0"/>
              <a:t>("Initial Map: "+map);  </a:t>
            </a:r>
          </a:p>
          <a:p>
            <a:pPr>
              <a:spcBef>
                <a:spcPts val="0"/>
              </a:spcBef>
              <a:buNone/>
            </a:pPr>
            <a:r>
              <a:rPr lang="en-US" sz="2000" dirty="0" smtClean="0"/>
              <a:t>     //Inserts, as the specified pair is unique  </a:t>
            </a:r>
          </a:p>
          <a:p>
            <a:pPr>
              <a:spcBef>
                <a:spcPts val="0"/>
              </a:spcBef>
              <a:buNone/>
            </a:pPr>
            <a:r>
              <a:rPr lang="en-US" sz="2000" dirty="0" smtClean="0"/>
              <a:t>     </a:t>
            </a:r>
            <a:r>
              <a:rPr lang="en-US" sz="2000" dirty="0" err="1" smtClean="0"/>
              <a:t>map.putIfAbsent</a:t>
            </a:r>
            <a:r>
              <a:rPr lang="en-US" sz="2000" dirty="0" smtClean="0"/>
              <a:t>(104,"Gaurav");  </a:t>
            </a:r>
          </a:p>
          <a:p>
            <a:pPr>
              <a:spcBef>
                <a:spcPts val="0"/>
              </a:spcBef>
              <a:buNone/>
            </a:pPr>
            <a:r>
              <a:rPr lang="en-US" sz="2000" dirty="0" smtClean="0"/>
              <a:t>     </a:t>
            </a:r>
            <a:r>
              <a:rPr lang="en-US" sz="2000" dirty="0" err="1" smtClean="0"/>
              <a:t>System.out.println</a:t>
            </a:r>
            <a:r>
              <a:rPr lang="en-US" sz="2000" dirty="0" smtClean="0"/>
              <a:t>("Updated Map: "+map);  </a:t>
            </a:r>
          </a:p>
          <a:p>
            <a:pPr>
              <a:spcBef>
                <a:spcPts val="0"/>
              </a:spcBef>
              <a:buNone/>
            </a:pPr>
            <a:r>
              <a:rPr lang="en-US" sz="2000" dirty="0" smtClean="0"/>
              <a:t>     //Returns the current value, as the specified pair already exist  </a:t>
            </a:r>
          </a:p>
          <a:p>
            <a:pPr>
              <a:spcBef>
                <a:spcPts val="0"/>
              </a:spcBef>
              <a:buNone/>
            </a:pPr>
            <a:r>
              <a:rPr lang="en-US" sz="2000" dirty="0" smtClean="0"/>
              <a:t>     </a:t>
            </a:r>
            <a:r>
              <a:rPr lang="en-US" sz="2000" dirty="0" err="1" smtClean="0"/>
              <a:t>map.putIfAbsent</a:t>
            </a:r>
            <a:r>
              <a:rPr lang="en-US" sz="2000" dirty="0" smtClean="0"/>
              <a:t>(101,"Vijay");  </a:t>
            </a:r>
          </a:p>
          <a:p>
            <a:pPr>
              <a:spcBef>
                <a:spcPts val="0"/>
              </a:spcBef>
              <a:buNone/>
            </a:pPr>
            <a:r>
              <a:rPr lang="en-US" sz="2000" dirty="0" smtClean="0"/>
              <a:t>     </a:t>
            </a:r>
            <a:r>
              <a:rPr lang="en-US" sz="2000" dirty="0" err="1" smtClean="0"/>
              <a:t>System.out.println</a:t>
            </a:r>
            <a:r>
              <a:rPr lang="en-US" sz="2000" dirty="0" smtClean="0"/>
              <a:t>("Updated Map: "+map);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a:t>
            </a:r>
            <a:r>
              <a:rPr lang="en-US" dirty="0" err="1" smtClean="0"/>
              <a:t>Hashtable</a:t>
            </a:r>
            <a:r>
              <a:rPr lang="en-US" dirty="0" smtClean="0"/>
              <a:t> Example: Book</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93</a:t>
            </a:fld>
            <a:endParaRPr lang="en-US" altLang="en-US"/>
          </a:p>
        </p:txBody>
      </p:sp>
      <p:sp>
        <p:nvSpPr>
          <p:cNvPr id="3" name="Content Placeholder 2"/>
          <p:cNvSpPr>
            <a:spLocks noGrp="1"/>
          </p:cNvSpPr>
          <p:nvPr>
            <p:ph sz="quarter" idx="1"/>
          </p:nvPr>
        </p:nvSpPr>
        <p:spPr/>
        <p:txBody>
          <a:bodyPr>
            <a:normAutofit fontScale="550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Book {    </a:t>
            </a:r>
          </a:p>
          <a:p>
            <a:pPr>
              <a:spcBef>
                <a:spcPts val="0"/>
              </a:spcBef>
              <a:buNone/>
            </a:pPr>
            <a:r>
              <a:rPr lang="en-US" sz="2000" b="1" dirty="0" err="1" smtClean="0"/>
              <a:t>int</a:t>
            </a:r>
            <a:r>
              <a:rPr lang="en-US" sz="2000" dirty="0" smtClean="0"/>
              <a:t> id;    </a:t>
            </a:r>
          </a:p>
          <a:p>
            <a:pPr>
              <a:spcBef>
                <a:spcPts val="0"/>
              </a:spcBef>
              <a:buNone/>
            </a:pPr>
            <a:r>
              <a:rPr lang="en-US" sz="2000" dirty="0" smtClean="0"/>
              <a:t>String </a:t>
            </a:r>
            <a:r>
              <a:rPr lang="en-US" sz="2000" dirty="0" err="1" smtClean="0"/>
              <a:t>name,author,publisher</a:t>
            </a:r>
            <a:r>
              <a:rPr lang="en-US" sz="2000" dirty="0" smtClean="0"/>
              <a:t>;    </a:t>
            </a:r>
          </a:p>
          <a:p>
            <a:pPr>
              <a:spcBef>
                <a:spcPts val="0"/>
              </a:spcBef>
              <a:buNone/>
            </a:pPr>
            <a:r>
              <a:rPr lang="en-US" sz="2000" b="1" dirty="0" err="1" smtClean="0"/>
              <a:t>int</a:t>
            </a:r>
            <a:r>
              <a:rPr lang="en-US" sz="2000" dirty="0" smtClean="0"/>
              <a:t> quantity;    </a:t>
            </a:r>
          </a:p>
          <a:p>
            <a:pPr>
              <a:spcBef>
                <a:spcPts val="0"/>
              </a:spcBef>
              <a:buNone/>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.author</a:t>
            </a:r>
            <a:r>
              <a:rPr lang="en-US" sz="2000" dirty="0" smtClean="0"/>
              <a:t> = author;    </a:t>
            </a:r>
          </a:p>
          <a:p>
            <a:pPr>
              <a:spcBef>
                <a:spcPts val="0"/>
              </a:spcBef>
              <a:buNone/>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buNone/>
            </a:pPr>
            <a:r>
              <a:rPr lang="en-US" sz="2000" dirty="0" smtClean="0"/>
              <a:t>    </a:t>
            </a:r>
            <a:r>
              <a:rPr lang="en-US" sz="2000" b="1" dirty="0" err="1" smtClean="0"/>
              <a:t>this</a:t>
            </a:r>
            <a:r>
              <a:rPr lang="en-US" sz="2000" dirty="0" err="1" smtClean="0"/>
              <a:t>.quantity</a:t>
            </a:r>
            <a:r>
              <a:rPr lang="en-US" sz="2000" dirty="0" smtClean="0"/>
              <a:t> = quantity;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HashtableExample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//Creating map of Books    </a:t>
            </a:r>
          </a:p>
          <a:p>
            <a:pPr>
              <a:spcBef>
                <a:spcPts val="0"/>
              </a:spcBef>
              <a:buNone/>
            </a:pPr>
            <a:r>
              <a:rPr lang="en-US" sz="2000" dirty="0" smtClean="0"/>
              <a:t>    Map&lt;</a:t>
            </a:r>
            <a:r>
              <a:rPr lang="en-US" sz="2000" dirty="0" err="1" smtClean="0"/>
              <a:t>Integer,Book</a:t>
            </a:r>
            <a:r>
              <a:rPr lang="en-US" sz="2000" dirty="0" smtClean="0"/>
              <a:t>&gt; map=</a:t>
            </a:r>
            <a:r>
              <a:rPr lang="en-US" sz="2000" b="1" dirty="0" smtClean="0"/>
              <a:t>new</a:t>
            </a:r>
            <a:r>
              <a:rPr lang="en-US" sz="2000" dirty="0" smtClean="0"/>
              <a:t> </a:t>
            </a:r>
            <a:r>
              <a:rPr lang="en-US" sz="2000" dirty="0" err="1" smtClean="0"/>
              <a:t>Hashtable</a:t>
            </a:r>
            <a:r>
              <a:rPr lang="en-US" sz="2000" dirty="0" smtClean="0"/>
              <a:t>&lt;</a:t>
            </a:r>
            <a:r>
              <a:rPr lang="en-US" sz="2000" dirty="0" err="1" smtClean="0"/>
              <a:t>Integer,Book</a:t>
            </a:r>
            <a:r>
              <a:rPr lang="en-US" sz="2000" dirty="0" smtClean="0"/>
              <a:t>&gt;();    </a:t>
            </a:r>
          </a:p>
          <a:p>
            <a:pPr>
              <a:spcBef>
                <a:spcPts val="0"/>
              </a:spcBef>
              <a:buNone/>
            </a:pPr>
            <a:r>
              <a:rPr lang="en-US" sz="2000" dirty="0" smtClean="0"/>
              <a:t>    //Creating Books    </a:t>
            </a:r>
          </a:p>
          <a:p>
            <a:pPr>
              <a:spcBef>
                <a:spcPts val="0"/>
              </a:spcBef>
              <a:buNone/>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buNone/>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buNone/>
            </a:pPr>
            <a:r>
              <a:rPr lang="en-US" sz="2000" dirty="0" smtClean="0"/>
              <a:t>    Book b3=</a:t>
            </a:r>
            <a:r>
              <a:rPr lang="en-US" sz="2000" b="1" dirty="0" smtClean="0"/>
              <a:t>new</a:t>
            </a:r>
            <a:r>
              <a:rPr lang="en-US" sz="2000" dirty="0" smtClean="0"/>
              <a:t> Book(103,"Operating System","Galvin","Wiley",6);    </a:t>
            </a:r>
          </a:p>
          <a:p>
            <a:pPr>
              <a:spcBef>
                <a:spcPts val="0"/>
              </a:spcBef>
              <a:buNone/>
            </a:pPr>
            <a:r>
              <a:rPr lang="en-US" sz="2000" dirty="0" smtClean="0"/>
              <a:t>    //Adding Books to map   </a:t>
            </a:r>
          </a:p>
          <a:p>
            <a:pPr>
              <a:spcBef>
                <a:spcPts val="0"/>
              </a:spcBef>
              <a:buNone/>
            </a:pPr>
            <a:r>
              <a:rPr lang="en-US" sz="2000" dirty="0" smtClean="0"/>
              <a:t>    </a:t>
            </a:r>
            <a:r>
              <a:rPr lang="en-US" sz="2000" dirty="0" err="1" smtClean="0"/>
              <a:t>map.put</a:t>
            </a:r>
            <a:r>
              <a:rPr lang="en-US" sz="2000" dirty="0" smtClean="0"/>
              <a:t>(1,b1);  </a:t>
            </a:r>
          </a:p>
          <a:p>
            <a:pPr>
              <a:spcBef>
                <a:spcPts val="0"/>
              </a:spcBef>
              <a:buNone/>
            </a:pPr>
            <a:r>
              <a:rPr lang="en-US" sz="2000" dirty="0" smtClean="0"/>
              <a:t>    </a:t>
            </a:r>
            <a:r>
              <a:rPr lang="en-US" sz="2000" dirty="0" err="1" smtClean="0"/>
              <a:t>map.put</a:t>
            </a:r>
            <a:r>
              <a:rPr lang="en-US" sz="2000" dirty="0" smtClean="0"/>
              <a:t>(2,b2);  </a:t>
            </a:r>
          </a:p>
          <a:p>
            <a:pPr>
              <a:spcBef>
                <a:spcPts val="0"/>
              </a:spcBef>
              <a:buNone/>
            </a:pPr>
            <a:r>
              <a:rPr lang="en-US" sz="2000" dirty="0" smtClean="0"/>
              <a:t>    </a:t>
            </a:r>
            <a:r>
              <a:rPr lang="en-US" sz="2000" dirty="0" err="1" smtClean="0"/>
              <a:t>map.put</a:t>
            </a:r>
            <a:r>
              <a:rPr lang="en-US" sz="2000" dirty="0" smtClean="0"/>
              <a:t>(3,b3);      </a:t>
            </a:r>
          </a:p>
          <a:p>
            <a:pPr>
              <a:spcBef>
                <a:spcPts val="0"/>
              </a:spcBef>
              <a:buNone/>
            </a:pPr>
            <a:r>
              <a:rPr lang="en-US" sz="2000" dirty="0" smtClean="0"/>
              <a:t>    //Traversing map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&lt;Integer, Book&gt; </a:t>
            </a:r>
            <a:r>
              <a:rPr lang="en-US" sz="2000" dirty="0" err="1" smtClean="0"/>
              <a:t>entry:map.entrySet</a:t>
            </a:r>
            <a:r>
              <a:rPr lang="en-US" sz="2000" dirty="0" smtClean="0"/>
              <a:t>()){    </a:t>
            </a:r>
          </a:p>
          <a:p>
            <a:pPr>
              <a:spcBef>
                <a:spcPts val="0"/>
              </a:spcBef>
              <a:buNone/>
            </a:pPr>
            <a:r>
              <a:rPr lang="en-US" sz="2000" dirty="0" smtClean="0"/>
              <a:t>        </a:t>
            </a:r>
            <a:r>
              <a:rPr lang="en-US" sz="2000" b="1" dirty="0" err="1" smtClean="0"/>
              <a:t>int</a:t>
            </a:r>
            <a:r>
              <a:rPr lang="en-US" sz="2000" dirty="0" smtClean="0"/>
              <a:t> key=</a:t>
            </a:r>
            <a:r>
              <a:rPr lang="en-US" sz="2000" dirty="0" err="1" smtClean="0"/>
              <a:t>entry.getKey</a:t>
            </a:r>
            <a:r>
              <a:rPr lang="en-US" sz="2000" dirty="0" smtClean="0"/>
              <a:t>();  </a:t>
            </a:r>
          </a:p>
          <a:p>
            <a:pPr>
              <a:spcBef>
                <a:spcPts val="0"/>
              </a:spcBef>
              <a:buNone/>
            </a:pPr>
            <a:r>
              <a:rPr lang="en-US" sz="2000" dirty="0" smtClean="0"/>
              <a:t>        Book b=</a:t>
            </a:r>
            <a:r>
              <a:rPr lang="en-US" sz="2000" dirty="0" err="1" smtClean="0"/>
              <a:t>entry.getValue</a:t>
            </a:r>
            <a:r>
              <a:rPr lang="en-US" sz="2000" dirty="0" smtClean="0"/>
              <a:t>();  </a:t>
            </a:r>
          </a:p>
          <a:p>
            <a:pPr>
              <a:spcBef>
                <a:spcPts val="0"/>
              </a:spcBef>
              <a:buNone/>
            </a:pPr>
            <a:r>
              <a:rPr lang="en-US" sz="2000" dirty="0" smtClean="0"/>
              <a:t>        </a:t>
            </a:r>
            <a:r>
              <a:rPr lang="en-US" sz="2000" dirty="0" err="1" smtClean="0"/>
              <a:t>System.out.println</a:t>
            </a:r>
            <a:r>
              <a:rPr lang="en-US" sz="2000" dirty="0" smtClean="0"/>
              <a:t>(key+" Details:");  </a:t>
            </a:r>
          </a:p>
          <a:p>
            <a:pPr>
              <a:spcBef>
                <a:spcPts val="0"/>
              </a:spcBef>
              <a:buNone/>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EnumSet</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94</a:t>
            </a:fld>
            <a:endParaRPr lang="en-US" altLang="en-US"/>
          </a:p>
        </p:txBody>
      </p:sp>
      <p:sp>
        <p:nvSpPr>
          <p:cNvPr id="3" name="Content Placeholder 2"/>
          <p:cNvSpPr>
            <a:spLocks noGrp="1"/>
          </p:cNvSpPr>
          <p:nvPr>
            <p:ph sz="quarter" idx="1"/>
          </p:nvPr>
        </p:nvSpPr>
        <p:spPr/>
        <p:txBody>
          <a:bodyPr/>
          <a:lstStyle/>
          <a:p>
            <a:pPr>
              <a:spcBef>
                <a:spcPts val="0"/>
              </a:spcBef>
              <a:buNone/>
            </a:pPr>
            <a:r>
              <a:rPr lang="en-GB" sz="2000" dirty="0" smtClean="0"/>
              <a:t>Java </a:t>
            </a:r>
            <a:r>
              <a:rPr lang="en-GB" sz="2000" dirty="0" err="1" smtClean="0"/>
              <a:t>EnumSet</a:t>
            </a:r>
            <a:r>
              <a:rPr lang="en-GB" sz="2000" dirty="0" smtClean="0"/>
              <a:t> class is the specialized Set implementation for use with </a:t>
            </a:r>
            <a:r>
              <a:rPr lang="en-GB" sz="2000" dirty="0" err="1" smtClean="0"/>
              <a:t>enum</a:t>
            </a:r>
            <a:r>
              <a:rPr lang="en-GB" sz="2000" dirty="0" smtClean="0"/>
              <a:t> types. It inherits </a:t>
            </a:r>
            <a:r>
              <a:rPr lang="en-GB" sz="2000" dirty="0" err="1" smtClean="0"/>
              <a:t>AbstractSet</a:t>
            </a:r>
            <a:r>
              <a:rPr lang="en-GB" sz="2000" dirty="0" smtClean="0"/>
              <a:t> class and implements the Set interface.</a:t>
            </a:r>
            <a:endParaRPr lang="en-US" sz="2000" b="1" dirty="0" smtClean="0"/>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err="1" smtClean="0"/>
              <a:t>enum</a:t>
            </a:r>
            <a:r>
              <a:rPr lang="en-US" sz="2000" dirty="0" smtClean="0"/>
              <a:t> days {  </a:t>
            </a:r>
          </a:p>
          <a:p>
            <a:pPr>
              <a:spcBef>
                <a:spcPts val="0"/>
              </a:spcBef>
              <a:buNone/>
            </a:pPr>
            <a:r>
              <a:rPr lang="en-US" sz="2000" dirty="0" smtClean="0"/>
              <a:t>  SUNDAY, MONDAY, TUESDAY, WEDNESDAY, THURSDAY, FRIDAY, SATURDAY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EnumSetExample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Set&lt;days&gt; set = </a:t>
            </a:r>
            <a:r>
              <a:rPr lang="en-US" sz="2000" dirty="0" err="1" smtClean="0"/>
              <a:t>EnumSet.of</a:t>
            </a:r>
            <a:r>
              <a:rPr lang="en-US" sz="2000" dirty="0" smtClean="0"/>
              <a:t>(</a:t>
            </a:r>
            <a:r>
              <a:rPr lang="en-US" sz="2000" dirty="0" err="1" smtClean="0"/>
              <a:t>days.TUESDAY</a:t>
            </a:r>
            <a:r>
              <a:rPr lang="en-US" sz="2000" dirty="0" smtClean="0"/>
              <a:t>, </a:t>
            </a:r>
            <a:r>
              <a:rPr lang="en-US" sz="2000" dirty="0" err="1" smtClean="0"/>
              <a:t>days.WEDNESDAY</a:t>
            </a:r>
            <a:r>
              <a:rPr lang="en-US" sz="2000" dirty="0" smtClean="0"/>
              <a:t>);  </a:t>
            </a:r>
          </a:p>
          <a:p>
            <a:pPr>
              <a:spcBef>
                <a:spcPts val="0"/>
              </a:spcBef>
              <a:buNone/>
            </a:pPr>
            <a:r>
              <a:rPr lang="en-US" sz="2000" dirty="0" smtClean="0"/>
              <a:t>    // Traversing elements  </a:t>
            </a:r>
          </a:p>
          <a:p>
            <a:pPr>
              <a:spcBef>
                <a:spcPts val="0"/>
              </a:spcBef>
              <a:buNone/>
            </a:pPr>
            <a:r>
              <a:rPr lang="en-US" sz="2000" dirty="0" smtClean="0"/>
              <a:t>    </a:t>
            </a:r>
            <a:r>
              <a:rPr lang="en-US" sz="2000" dirty="0" err="1" smtClean="0"/>
              <a:t>Iterator</a:t>
            </a:r>
            <a:r>
              <a:rPr lang="en-US" sz="2000" dirty="0" smtClean="0"/>
              <a:t>&lt;days&gt; </a:t>
            </a:r>
            <a:r>
              <a:rPr lang="en-US" sz="2000" dirty="0" err="1" smtClean="0"/>
              <a:t>iter</a:t>
            </a:r>
            <a:r>
              <a:rPr lang="en-US" sz="2000" dirty="0" smtClean="0"/>
              <a:t> = </a:t>
            </a:r>
            <a:r>
              <a:rPr lang="en-US" sz="2000" dirty="0" err="1" smtClean="0"/>
              <a:t>set.iterator</a:t>
            </a:r>
            <a:r>
              <a:rPr lang="en-US" sz="2000" dirty="0" smtClean="0"/>
              <a:t>();  </a:t>
            </a:r>
          </a:p>
          <a:p>
            <a:pPr>
              <a:spcBef>
                <a:spcPts val="0"/>
              </a:spcBef>
              <a:buNone/>
            </a:pPr>
            <a:r>
              <a:rPr lang="en-US" sz="2000" dirty="0" smtClean="0"/>
              <a:t>    </a:t>
            </a:r>
            <a:r>
              <a:rPr lang="en-US" sz="2000" b="1" dirty="0" smtClean="0"/>
              <a:t>while</a:t>
            </a:r>
            <a:r>
              <a:rPr lang="en-US" sz="2000" dirty="0" smtClean="0"/>
              <a:t> (</a:t>
            </a:r>
            <a:r>
              <a:rPr lang="en-US" sz="2000" dirty="0" err="1" smtClean="0"/>
              <a:t>iter.hasNext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iter.next</a:t>
            </a:r>
            <a:r>
              <a:rPr lang="en-US" sz="2000" dirty="0" smtClean="0"/>
              <a:t>());  </a:t>
            </a:r>
          </a:p>
          <a:p>
            <a:pPr>
              <a:spcBef>
                <a:spcPts val="0"/>
              </a:spcBef>
              <a:buNone/>
            </a:pPr>
            <a:r>
              <a:rPr lang="en-US" sz="2000" dirty="0" smtClean="0"/>
              <a:t>  }  </a:t>
            </a:r>
          </a:p>
          <a:p>
            <a:pPr>
              <a:spcBef>
                <a:spcPts val="0"/>
              </a:spcBef>
              <a:buNone/>
            </a:pPr>
            <a:r>
              <a:rPr lang="en-US" sz="2000" dirty="0" smtClean="0"/>
              <a:t>}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Java </a:t>
            </a:r>
            <a:r>
              <a:rPr lang="en-GB" dirty="0" err="1" smtClean="0"/>
              <a:t>EnumSet</a:t>
            </a:r>
            <a:r>
              <a:rPr lang="en-GB" dirty="0" smtClean="0"/>
              <a:t> Example: </a:t>
            </a:r>
            <a:r>
              <a:rPr lang="en-GB" dirty="0" err="1" smtClean="0"/>
              <a:t>allOf</a:t>
            </a:r>
            <a:r>
              <a:rPr lang="en-GB" dirty="0" smtClean="0"/>
              <a:t>() and </a:t>
            </a:r>
            <a:r>
              <a:rPr lang="en-GB" dirty="0" err="1" smtClean="0"/>
              <a:t>noneOf</a:t>
            </a:r>
            <a:r>
              <a:rPr lang="en-GB" dirty="0" smtClean="0"/>
              <a:t>()</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95</a:t>
            </a:fld>
            <a:endParaRPr lang="en-US" altLang="en-US"/>
          </a:p>
        </p:txBody>
      </p:sp>
      <p:sp>
        <p:nvSpPr>
          <p:cNvPr id="3" name="Content Placeholder 2"/>
          <p:cNvSpPr>
            <a:spLocks noGrp="1"/>
          </p:cNvSpPr>
          <p:nvPr>
            <p:ph sz="quarter"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err="1" smtClean="0"/>
              <a:t>enum</a:t>
            </a:r>
            <a:r>
              <a:rPr lang="en-US" sz="2000" dirty="0" smtClean="0"/>
              <a:t> days {  </a:t>
            </a:r>
          </a:p>
          <a:p>
            <a:pPr>
              <a:spcBef>
                <a:spcPts val="0"/>
              </a:spcBef>
              <a:buNone/>
            </a:pPr>
            <a:r>
              <a:rPr lang="en-US" sz="2000" dirty="0" smtClean="0"/>
              <a:t>  SUNDAY, MONDAY, TUESDAY, WEDNESDAY, THURSDAY, FRIDAY, SATURDAY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EnumSetExample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Set&lt;days&gt; set1 = </a:t>
            </a:r>
            <a:r>
              <a:rPr lang="en-US" sz="2000" dirty="0" err="1" smtClean="0"/>
              <a:t>EnumSet.allOf</a:t>
            </a:r>
            <a:r>
              <a:rPr lang="en-US" sz="2000" dirty="0" smtClean="0"/>
              <a:t>(</a:t>
            </a:r>
            <a:r>
              <a:rPr lang="en-US" sz="2000" dirty="0" err="1" smtClean="0"/>
              <a:t>days.</a:t>
            </a:r>
            <a:r>
              <a:rPr lang="en-US" sz="2000" b="1" dirty="0" err="1" smtClean="0"/>
              <a:t>class</a:t>
            </a:r>
            <a:r>
              <a:rPr lang="en-US" sz="2000" dirty="0" smtClean="0"/>
              <a:t>);  </a:t>
            </a:r>
          </a:p>
          <a:p>
            <a:pPr>
              <a:spcBef>
                <a:spcPts val="0"/>
              </a:spcBef>
              <a:buNone/>
            </a:pPr>
            <a:r>
              <a:rPr lang="en-US" sz="2000" dirty="0" smtClean="0"/>
              <a:t>      </a:t>
            </a:r>
            <a:r>
              <a:rPr lang="en-US" sz="2000" dirty="0" err="1" smtClean="0"/>
              <a:t>System.out.println</a:t>
            </a:r>
            <a:r>
              <a:rPr lang="en-US" sz="2000" dirty="0" smtClean="0"/>
              <a:t>("Week Days:"+set1);  </a:t>
            </a:r>
          </a:p>
          <a:p>
            <a:pPr>
              <a:spcBef>
                <a:spcPts val="0"/>
              </a:spcBef>
              <a:buNone/>
            </a:pPr>
            <a:r>
              <a:rPr lang="en-US" sz="2000" dirty="0" smtClean="0"/>
              <a:t>      Set&lt;days&gt; set2 = </a:t>
            </a:r>
            <a:r>
              <a:rPr lang="en-US" sz="2000" dirty="0" err="1" smtClean="0"/>
              <a:t>EnumSet.noneOf</a:t>
            </a:r>
            <a:r>
              <a:rPr lang="en-US" sz="2000" dirty="0" smtClean="0"/>
              <a:t>(</a:t>
            </a:r>
            <a:r>
              <a:rPr lang="en-US" sz="2000" dirty="0" err="1" smtClean="0"/>
              <a:t>days.</a:t>
            </a:r>
            <a:r>
              <a:rPr lang="en-US" sz="2000" b="1" dirty="0" err="1" smtClean="0"/>
              <a:t>class</a:t>
            </a:r>
            <a:r>
              <a:rPr lang="en-US" sz="2000" dirty="0" smtClean="0"/>
              <a:t>);  </a:t>
            </a:r>
          </a:p>
          <a:p>
            <a:pPr>
              <a:spcBef>
                <a:spcPts val="0"/>
              </a:spcBef>
              <a:buNone/>
            </a:pPr>
            <a:r>
              <a:rPr lang="en-US" sz="2000" dirty="0" smtClean="0"/>
              <a:t>      </a:t>
            </a:r>
            <a:r>
              <a:rPr lang="en-US" sz="2000" dirty="0" err="1" smtClean="0"/>
              <a:t>System.out.println</a:t>
            </a:r>
            <a:r>
              <a:rPr lang="en-US" sz="2000" dirty="0" smtClean="0"/>
              <a:t>("Week Days:"+set2);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EnumMap</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96</a:t>
            </a:fld>
            <a:endParaRPr lang="en-US" altLang="en-US"/>
          </a:p>
        </p:txBody>
      </p:sp>
      <p:sp>
        <p:nvSpPr>
          <p:cNvPr id="3" name="Content Placeholder 2"/>
          <p:cNvSpPr>
            <a:spLocks noGrp="1"/>
          </p:cNvSpPr>
          <p:nvPr>
            <p:ph sz="quarter" idx="1"/>
          </p:nvPr>
        </p:nvSpPr>
        <p:spPr/>
        <p:txBody>
          <a:bodyPr>
            <a:normAutofit fontScale="85000" lnSpcReduction="20000"/>
          </a:bodyPr>
          <a:lstStyle/>
          <a:p>
            <a:r>
              <a:rPr lang="en-GB" dirty="0" smtClean="0"/>
              <a:t>Java </a:t>
            </a:r>
            <a:r>
              <a:rPr lang="en-GB" dirty="0" err="1" smtClean="0"/>
              <a:t>EnumMap</a:t>
            </a:r>
            <a:r>
              <a:rPr lang="en-GB" dirty="0" smtClean="0"/>
              <a:t> class is the specialized Map implementation for </a:t>
            </a:r>
            <a:r>
              <a:rPr lang="en-GB" dirty="0" err="1" smtClean="0"/>
              <a:t>enum</a:t>
            </a:r>
            <a:r>
              <a:rPr lang="en-GB" dirty="0" smtClean="0"/>
              <a:t> keys. It inherits </a:t>
            </a:r>
            <a:r>
              <a:rPr lang="en-GB" dirty="0" err="1" smtClean="0"/>
              <a:t>Enum</a:t>
            </a:r>
            <a:r>
              <a:rPr lang="en-GB" dirty="0" smtClean="0"/>
              <a:t> and </a:t>
            </a:r>
            <a:r>
              <a:rPr lang="en-GB" dirty="0" err="1" smtClean="0"/>
              <a:t>AbstractMap</a:t>
            </a:r>
            <a:r>
              <a:rPr lang="en-GB" dirty="0" smtClean="0"/>
              <a:t> classes.</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EnumMapExample</a:t>
            </a:r>
            <a:r>
              <a:rPr lang="en-US" sz="2000" dirty="0" smtClean="0"/>
              <a:t> {  </a:t>
            </a:r>
          </a:p>
          <a:p>
            <a:pPr>
              <a:spcBef>
                <a:spcPts val="0"/>
              </a:spcBef>
              <a:buNone/>
            </a:pPr>
            <a:r>
              <a:rPr lang="en-US" sz="2000" dirty="0" smtClean="0"/>
              <a:t>   // create an </a:t>
            </a:r>
            <a:r>
              <a:rPr lang="en-US" sz="2000" dirty="0" err="1" smtClean="0"/>
              <a:t>enum</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enum</a:t>
            </a:r>
            <a:r>
              <a:rPr lang="en-US" sz="2000" dirty="0" smtClean="0"/>
              <a:t> Days {  </a:t>
            </a:r>
          </a:p>
          <a:p>
            <a:pPr>
              <a:spcBef>
                <a:spcPts val="0"/>
              </a:spcBef>
              <a:buNone/>
            </a:pPr>
            <a:r>
              <a:rPr lang="en-US" sz="2000" dirty="0" smtClean="0"/>
              <a:t>   Monday, Tuesday, Wednesday, Thursday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//create and populate </a:t>
            </a:r>
            <a:r>
              <a:rPr lang="en-US" sz="2000" dirty="0" err="1" smtClean="0"/>
              <a:t>enum</a:t>
            </a:r>
            <a:r>
              <a:rPr lang="en-US" sz="2000" dirty="0" smtClean="0"/>
              <a:t> map  </a:t>
            </a:r>
          </a:p>
          <a:p>
            <a:pPr>
              <a:spcBef>
                <a:spcPts val="0"/>
              </a:spcBef>
              <a:buNone/>
            </a:pPr>
            <a:r>
              <a:rPr lang="en-US" sz="2000" dirty="0" smtClean="0"/>
              <a:t>   </a:t>
            </a:r>
            <a:r>
              <a:rPr lang="en-US" sz="2000" dirty="0" err="1" smtClean="0"/>
              <a:t>EnumMap</a:t>
            </a:r>
            <a:r>
              <a:rPr lang="en-US" sz="2000" dirty="0" smtClean="0"/>
              <a:t>&lt;Days, String&gt; map = </a:t>
            </a:r>
            <a:r>
              <a:rPr lang="en-US" sz="2000" b="1" dirty="0" smtClean="0"/>
              <a:t>new</a:t>
            </a:r>
            <a:r>
              <a:rPr lang="en-US" sz="2000" dirty="0" smtClean="0"/>
              <a:t> </a:t>
            </a:r>
            <a:r>
              <a:rPr lang="en-US" sz="2000" dirty="0" err="1" smtClean="0"/>
              <a:t>EnumMap</a:t>
            </a:r>
            <a:r>
              <a:rPr lang="en-US" sz="2000" dirty="0" smtClean="0"/>
              <a:t>&lt;Days, String&gt;(</a:t>
            </a:r>
            <a:r>
              <a:rPr lang="en-US" sz="2000" dirty="0" err="1" smtClean="0"/>
              <a:t>Days.</a:t>
            </a:r>
            <a:r>
              <a:rPr lang="en-US" sz="2000" b="1" dirty="0" err="1" smtClean="0"/>
              <a:t>class</a:t>
            </a:r>
            <a:r>
              <a:rPr lang="en-US" sz="2000" dirty="0" smtClean="0"/>
              <a:t>);  </a:t>
            </a:r>
          </a:p>
          <a:p>
            <a:pPr>
              <a:spcBef>
                <a:spcPts val="0"/>
              </a:spcBef>
              <a:buNone/>
            </a:pPr>
            <a:r>
              <a:rPr lang="en-US" sz="2000" dirty="0" smtClean="0"/>
              <a:t>   </a:t>
            </a:r>
            <a:r>
              <a:rPr lang="en-US" sz="2000" dirty="0" err="1" smtClean="0"/>
              <a:t>map.put</a:t>
            </a:r>
            <a:r>
              <a:rPr lang="en-US" sz="2000" dirty="0" smtClean="0"/>
              <a:t>(</a:t>
            </a:r>
            <a:r>
              <a:rPr lang="en-US" sz="2000" dirty="0" err="1" smtClean="0"/>
              <a:t>Days.Monday</a:t>
            </a:r>
            <a:r>
              <a:rPr lang="en-US" sz="2000" dirty="0" smtClean="0"/>
              <a:t>, "1");  </a:t>
            </a:r>
          </a:p>
          <a:p>
            <a:pPr>
              <a:spcBef>
                <a:spcPts val="0"/>
              </a:spcBef>
              <a:buNone/>
            </a:pPr>
            <a:r>
              <a:rPr lang="en-US" sz="2000" dirty="0" smtClean="0"/>
              <a:t>   </a:t>
            </a:r>
            <a:r>
              <a:rPr lang="en-US" sz="2000" dirty="0" err="1" smtClean="0"/>
              <a:t>map.put</a:t>
            </a:r>
            <a:r>
              <a:rPr lang="en-US" sz="2000" dirty="0" smtClean="0"/>
              <a:t>(</a:t>
            </a:r>
            <a:r>
              <a:rPr lang="en-US" sz="2000" dirty="0" err="1" smtClean="0"/>
              <a:t>Days.Tuesday</a:t>
            </a:r>
            <a:r>
              <a:rPr lang="en-US" sz="2000" dirty="0" smtClean="0"/>
              <a:t>, "2");  </a:t>
            </a:r>
          </a:p>
          <a:p>
            <a:pPr>
              <a:spcBef>
                <a:spcPts val="0"/>
              </a:spcBef>
              <a:buNone/>
            </a:pPr>
            <a:r>
              <a:rPr lang="en-US" sz="2000" dirty="0" smtClean="0"/>
              <a:t>   </a:t>
            </a:r>
            <a:r>
              <a:rPr lang="en-US" sz="2000" dirty="0" err="1" smtClean="0"/>
              <a:t>map.put</a:t>
            </a:r>
            <a:r>
              <a:rPr lang="en-US" sz="2000" dirty="0" smtClean="0"/>
              <a:t>(</a:t>
            </a:r>
            <a:r>
              <a:rPr lang="en-US" sz="2000" dirty="0" err="1" smtClean="0"/>
              <a:t>Days.Wednesday</a:t>
            </a:r>
            <a:r>
              <a:rPr lang="en-US" sz="2000" dirty="0" smtClean="0"/>
              <a:t>, "3");  </a:t>
            </a:r>
          </a:p>
          <a:p>
            <a:pPr>
              <a:spcBef>
                <a:spcPts val="0"/>
              </a:spcBef>
              <a:buNone/>
            </a:pPr>
            <a:r>
              <a:rPr lang="en-US" sz="2000" dirty="0" smtClean="0"/>
              <a:t>   </a:t>
            </a:r>
            <a:r>
              <a:rPr lang="en-US" sz="2000" dirty="0" err="1" smtClean="0"/>
              <a:t>map.put</a:t>
            </a:r>
            <a:r>
              <a:rPr lang="en-US" sz="2000" dirty="0" smtClean="0"/>
              <a:t>(</a:t>
            </a:r>
            <a:r>
              <a:rPr lang="en-US" sz="2000" dirty="0" err="1" smtClean="0"/>
              <a:t>Days.Thursday</a:t>
            </a:r>
            <a:r>
              <a:rPr lang="en-US" sz="2000" dirty="0" smtClean="0"/>
              <a:t>, "4");  </a:t>
            </a:r>
          </a:p>
          <a:p>
            <a:pPr>
              <a:spcBef>
                <a:spcPts val="0"/>
              </a:spcBef>
              <a:buNone/>
            </a:pPr>
            <a:r>
              <a:rPr lang="en-US" sz="2000" dirty="0" smtClean="0"/>
              <a:t>   // print the map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m:map.entrySet()){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97</a:t>
            </a:fld>
            <a:endParaRPr lang="en-US" altLang="en-US"/>
          </a:p>
        </p:txBody>
      </p:sp>
      <p:sp>
        <p:nvSpPr>
          <p:cNvPr id="3" name="Content Placeholder 2"/>
          <p:cNvSpPr>
            <a:spLocks noGrp="1"/>
          </p:cNvSpPr>
          <p:nvPr>
            <p:ph sz="quarter" idx="1"/>
          </p:nvPr>
        </p:nvSpPr>
        <p:spPr/>
        <p:txBody>
          <a:bodyPr>
            <a:normAutofit fontScale="55000" lnSpcReduction="20000"/>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Book {    </a:t>
            </a:r>
          </a:p>
          <a:p>
            <a:pPr>
              <a:spcBef>
                <a:spcPts val="0"/>
              </a:spcBef>
              <a:buNone/>
            </a:pPr>
            <a:r>
              <a:rPr lang="en-US" sz="2000" b="1" dirty="0" err="1" smtClean="0"/>
              <a:t>int</a:t>
            </a:r>
            <a:r>
              <a:rPr lang="en-US" sz="2000" dirty="0" smtClean="0"/>
              <a:t> id;    </a:t>
            </a:r>
          </a:p>
          <a:p>
            <a:pPr>
              <a:spcBef>
                <a:spcPts val="0"/>
              </a:spcBef>
              <a:buNone/>
            </a:pPr>
            <a:r>
              <a:rPr lang="en-US" sz="2000" dirty="0" smtClean="0"/>
              <a:t>String </a:t>
            </a:r>
            <a:r>
              <a:rPr lang="en-US" sz="2000" dirty="0" err="1" smtClean="0"/>
              <a:t>name,author,publisher</a:t>
            </a:r>
            <a:r>
              <a:rPr lang="en-US" sz="2000" dirty="0" smtClean="0"/>
              <a:t>;    </a:t>
            </a:r>
          </a:p>
          <a:p>
            <a:pPr>
              <a:spcBef>
                <a:spcPts val="0"/>
              </a:spcBef>
              <a:buNone/>
            </a:pPr>
            <a:r>
              <a:rPr lang="en-US" sz="2000" b="1" dirty="0" err="1" smtClean="0"/>
              <a:t>int</a:t>
            </a:r>
            <a:r>
              <a:rPr lang="en-US" sz="2000" dirty="0" smtClean="0"/>
              <a:t> quantity;    </a:t>
            </a:r>
          </a:p>
          <a:p>
            <a:pPr>
              <a:spcBef>
                <a:spcPts val="0"/>
              </a:spcBef>
              <a:buNone/>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.author</a:t>
            </a:r>
            <a:r>
              <a:rPr lang="en-US" sz="2000" dirty="0" smtClean="0"/>
              <a:t> = author;    </a:t>
            </a:r>
          </a:p>
          <a:p>
            <a:pPr>
              <a:spcBef>
                <a:spcPts val="0"/>
              </a:spcBef>
              <a:buNone/>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buNone/>
            </a:pPr>
            <a:r>
              <a:rPr lang="en-US" sz="2000" dirty="0" smtClean="0"/>
              <a:t>    </a:t>
            </a:r>
            <a:r>
              <a:rPr lang="en-US" sz="2000" b="1" dirty="0" err="1" smtClean="0"/>
              <a:t>this</a:t>
            </a:r>
            <a:r>
              <a:rPr lang="en-US" sz="2000" dirty="0" err="1" smtClean="0"/>
              <a:t>.quantity</a:t>
            </a:r>
            <a:r>
              <a:rPr lang="en-US" sz="2000" dirty="0" smtClean="0"/>
              <a:t> = quantity;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EnumMapExample</a:t>
            </a:r>
            <a:r>
              <a:rPr lang="en-US" sz="2000" dirty="0" smtClean="0"/>
              <a:t> {   </a:t>
            </a:r>
          </a:p>
          <a:p>
            <a:pPr>
              <a:spcBef>
                <a:spcPts val="0"/>
              </a:spcBef>
              <a:buNone/>
            </a:pPr>
            <a:r>
              <a:rPr lang="en-US" sz="2000" dirty="0" smtClean="0"/>
              <a:t>// Creating </a:t>
            </a:r>
            <a:r>
              <a:rPr lang="en-US" sz="2000" dirty="0" err="1" smtClean="0"/>
              <a:t>enum</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enum</a:t>
            </a:r>
            <a:r>
              <a:rPr lang="en-US" sz="2000" dirty="0" smtClean="0"/>
              <a:t> Key{  </a:t>
            </a:r>
          </a:p>
          <a:p>
            <a:pPr>
              <a:spcBef>
                <a:spcPts val="0"/>
              </a:spcBef>
              <a:buNone/>
            </a:pPr>
            <a:r>
              <a:rPr lang="en-US" sz="2000" dirty="0" smtClean="0"/>
              <a:t>           One, Two, Three  </a:t>
            </a:r>
          </a:p>
          <a:p>
            <a:pPr>
              <a:spcBef>
                <a:spcPts val="0"/>
              </a:spcBef>
              <a:buNone/>
            </a:pP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dirty="0" err="1" smtClean="0"/>
              <a:t>EnumMap</a:t>
            </a:r>
            <a:r>
              <a:rPr lang="en-US" sz="2000" dirty="0" smtClean="0"/>
              <a:t>&lt;Key, Book&gt; map = </a:t>
            </a:r>
            <a:r>
              <a:rPr lang="en-US" sz="2000" b="1" dirty="0" smtClean="0"/>
              <a:t>new</a:t>
            </a:r>
            <a:r>
              <a:rPr lang="en-US" sz="2000" dirty="0" smtClean="0"/>
              <a:t> </a:t>
            </a:r>
            <a:r>
              <a:rPr lang="en-US" sz="2000" dirty="0" err="1" smtClean="0"/>
              <a:t>EnumMap</a:t>
            </a:r>
            <a:r>
              <a:rPr lang="en-US" sz="2000" dirty="0" smtClean="0"/>
              <a:t>&lt;Key, Book&gt;(</a:t>
            </a:r>
            <a:r>
              <a:rPr lang="en-US" sz="2000" dirty="0" err="1" smtClean="0"/>
              <a:t>Key.</a:t>
            </a:r>
            <a:r>
              <a:rPr lang="en-US" sz="2000" b="1" dirty="0" err="1" smtClean="0"/>
              <a:t>class</a:t>
            </a:r>
            <a:r>
              <a:rPr lang="en-US" sz="2000" dirty="0" smtClean="0"/>
              <a:t>);  </a:t>
            </a:r>
          </a:p>
          <a:p>
            <a:pPr>
              <a:spcBef>
                <a:spcPts val="0"/>
              </a:spcBef>
              <a:buNone/>
            </a:pPr>
            <a:r>
              <a:rPr lang="en-US" sz="2000" dirty="0" smtClean="0"/>
              <a:t>    // Creating Books    </a:t>
            </a:r>
          </a:p>
          <a:p>
            <a:pPr>
              <a:spcBef>
                <a:spcPts val="0"/>
              </a:spcBef>
              <a:buNone/>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buNone/>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buNone/>
            </a:pPr>
            <a:r>
              <a:rPr lang="en-US" sz="2000" dirty="0" smtClean="0"/>
              <a:t>    Book b3=</a:t>
            </a:r>
            <a:r>
              <a:rPr lang="en-US" sz="2000" b="1" dirty="0" smtClean="0"/>
              <a:t>new</a:t>
            </a:r>
            <a:r>
              <a:rPr lang="en-US" sz="2000" dirty="0" smtClean="0"/>
              <a:t> Book(103,"Operating System","Galvin","Wiley",6);    </a:t>
            </a:r>
          </a:p>
          <a:p>
            <a:pPr>
              <a:spcBef>
                <a:spcPts val="0"/>
              </a:spcBef>
              <a:buNone/>
            </a:pPr>
            <a:r>
              <a:rPr lang="en-US" sz="2000" dirty="0" smtClean="0"/>
              <a:t>    // Adding Books to Map   </a:t>
            </a:r>
          </a:p>
          <a:p>
            <a:pPr>
              <a:spcBef>
                <a:spcPts val="0"/>
              </a:spcBef>
              <a:buNone/>
            </a:pPr>
            <a:r>
              <a:rPr lang="en-US" sz="2000" dirty="0" smtClean="0"/>
              <a:t>       </a:t>
            </a:r>
            <a:r>
              <a:rPr lang="en-US" sz="2000" dirty="0" err="1" smtClean="0"/>
              <a:t>map.put</a:t>
            </a:r>
            <a:r>
              <a:rPr lang="en-US" sz="2000" dirty="0" smtClean="0"/>
              <a:t>(</a:t>
            </a:r>
            <a:r>
              <a:rPr lang="en-US" sz="2000" dirty="0" err="1" smtClean="0"/>
              <a:t>Key.One</a:t>
            </a:r>
            <a:r>
              <a:rPr lang="en-US" sz="2000" dirty="0" smtClean="0"/>
              <a:t>, b1);  </a:t>
            </a:r>
          </a:p>
          <a:p>
            <a:pPr>
              <a:spcBef>
                <a:spcPts val="0"/>
              </a:spcBef>
              <a:buNone/>
            </a:pPr>
            <a:r>
              <a:rPr lang="en-US" sz="2000" dirty="0" smtClean="0"/>
              <a:t>       </a:t>
            </a:r>
            <a:r>
              <a:rPr lang="en-US" sz="2000" dirty="0" err="1" smtClean="0"/>
              <a:t>map.put</a:t>
            </a:r>
            <a:r>
              <a:rPr lang="en-US" sz="2000" dirty="0" smtClean="0"/>
              <a:t>(</a:t>
            </a:r>
            <a:r>
              <a:rPr lang="en-US" sz="2000" dirty="0" err="1" smtClean="0"/>
              <a:t>Key.Two</a:t>
            </a:r>
            <a:r>
              <a:rPr lang="en-US" sz="2000" dirty="0" smtClean="0"/>
              <a:t>, b2);  </a:t>
            </a:r>
          </a:p>
          <a:p>
            <a:pPr>
              <a:spcBef>
                <a:spcPts val="0"/>
              </a:spcBef>
              <a:buNone/>
            </a:pPr>
            <a:r>
              <a:rPr lang="en-US" sz="2000" dirty="0" smtClean="0"/>
              <a:t>       </a:t>
            </a:r>
            <a:r>
              <a:rPr lang="en-US" sz="2000" dirty="0" err="1" smtClean="0"/>
              <a:t>map.put</a:t>
            </a:r>
            <a:r>
              <a:rPr lang="en-US" sz="2000" dirty="0" smtClean="0"/>
              <a:t>(</a:t>
            </a:r>
            <a:r>
              <a:rPr lang="en-US" sz="2000" dirty="0" err="1" smtClean="0"/>
              <a:t>Key.Three</a:t>
            </a:r>
            <a:r>
              <a:rPr lang="en-US" sz="2000" dirty="0" smtClean="0"/>
              <a:t>, b3);  </a:t>
            </a:r>
          </a:p>
          <a:p>
            <a:pPr>
              <a:spcBef>
                <a:spcPts val="0"/>
              </a:spcBef>
              <a:buNone/>
            </a:pPr>
            <a:r>
              <a:rPr lang="en-US" sz="2000" dirty="0" smtClean="0"/>
              <a:t>    // Traversing </a:t>
            </a:r>
            <a:r>
              <a:rPr lang="en-US" sz="2000" dirty="0" err="1" smtClean="0"/>
              <a:t>EnumMap</a:t>
            </a: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&lt;Key, Book&gt; </a:t>
            </a:r>
            <a:r>
              <a:rPr lang="en-US" sz="2000" dirty="0" err="1" smtClean="0"/>
              <a:t>entry:map.entrySet</a:t>
            </a:r>
            <a:r>
              <a:rPr lang="en-US" sz="2000" dirty="0" smtClean="0"/>
              <a:t>()){      </a:t>
            </a:r>
          </a:p>
          <a:p>
            <a:pPr>
              <a:spcBef>
                <a:spcPts val="0"/>
              </a:spcBef>
              <a:buNone/>
            </a:pPr>
            <a:r>
              <a:rPr lang="en-US" sz="2000" dirty="0" smtClean="0"/>
              <a:t>            Book b=</a:t>
            </a:r>
            <a:r>
              <a:rPr lang="en-US" sz="2000" dirty="0" err="1" smtClean="0"/>
              <a:t>entry.getValue</a:t>
            </a:r>
            <a:r>
              <a:rPr lang="en-US" sz="2000" dirty="0" smtClean="0"/>
              <a:t>();    </a:t>
            </a:r>
          </a:p>
          <a:p>
            <a:pPr>
              <a:spcBef>
                <a:spcPts val="0"/>
              </a:spcBef>
              <a:buNone/>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Comparable interface</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98</a:t>
            </a:fld>
            <a:endParaRPr lang="en-US" altLang="en-US"/>
          </a:p>
        </p:txBody>
      </p:sp>
      <p:sp>
        <p:nvSpPr>
          <p:cNvPr id="3" name="Content Placeholder 2"/>
          <p:cNvSpPr>
            <a:spLocks noGrp="1"/>
          </p:cNvSpPr>
          <p:nvPr>
            <p:ph sz="quarter" idx="1"/>
          </p:nvPr>
        </p:nvSpPr>
        <p:spPr/>
        <p:txBody>
          <a:bodyPr/>
          <a:lstStyle/>
          <a:p>
            <a:r>
              <a:rPr lang="en-GB" dirty="0" smtClean="0"/>
              <a:t>Java </a:t>
            </a:r>
            <a:r>
              <a:rPr lang="en-GB" b="1" dirty="0" smtClean="0">
                <a:solidFill>
                  <a:srgbClr val="FF0000"/>
                </a:solidFill>
              </a:rPr>
              <a:t>Comparable interface </a:t>
            </a:r>
            <a:r>
              <a:rPr lang="en-GB" dirty="0" smtClean="0"/>
              <a:t>is used to order the objects of the user-defined class. This interface is found in </a:t>
            </a:r>
            <a:r>
              <a:rPr lang="en-GB" dirty="0" err="1" smtClean="0"/>
              <a:t>java.lang</a:t>
            </a:r>
            <a:r>
              <a:rPr lang="en-GB" dirty="0" smtClean="0"/>
              <a:t> package and contains only one method named </a:t>
            </a:r>
            <a:r>
              <a:rPr lang="en-GB" dirty="0" err="1" smtClean="0"/>
              <a:t>compareTo</a:t>
            </a:r>
            <a:r>
              <a:rPr lang="en-GB" dirty="0" smtClean="0"/>
              <a:t>(Object). It provides a single sorting sequence only,</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99</a:t>
            </a:fld>
            <a:endParaRPr lang="en-US" altLang="en-US"/>
          </a:p>
        </p:txBody>
      </p:sp>
      <p:sp>
        <p:nvSpPr>
          <p:cNvPr id="3" name="Content Placeholder 2"/>
          <p:cNvSpPr>
            <a:spLocks noGrp="1"/>
          </p:cNvSpPr>
          <p:nvPr>
            <p:ph sz="quarter" idx="1"/>
          </p:nvPr>
        </p:nvSpPr>
        <p:spPr/>
        <p:txBody>
          <a:bodyPr>
            <a:normAutofit fontScale="92500" lnSpcReduction="20000"/>
          </a:bodyPr>
          <a:lstStyle/>
          <a:p>
            <a:pPr>
              <a:spcBef>
                <a:spcPts val="0"/>
              </a:spcBef>
              <a:buNone/>
            </a:pPr>
            <a:r>
              <a:rPr lang="en-US" sz="2000" b="1" dirty="0" smtClean="0"/>
              <a:t>class</a:t>
            </a:r>
            <a:r>
              <a:rPr lang="en-US" sz="2000" dirty="0" smtClean="0"/>
              <a:t> Student </a:t>
            </a:r>
            <a:r>
              <a:rPr lang="en-US" sz="2000" b="1" dirty="0" smtClean="0"/>
              <a:t>implements</a:t>
            </a:r>
            <a:r>
              <a:rPr lang="en-US" sz="2000" dirty="0" smtClean="0"/>
              <a:t> Comparable&lt;Student&gt;{  </a:t>
            </a:r>
          </a:p>
          <a:p>
            <a:pPr>
              <a:spcBef>
                <a:spcPts val="0"/>
              </a:spcBef>
              <a:buNone/>
            </a:pPr>
            <a:r>
              <a:rPr lang="en-US" sz="2000" b="1" dirty="0" err="1" smtClean="0"/>
              <a:t>int</a:t>
            </a:r>
            <a:r>
              <a:rPr lang="en-US" sz="2000" dirty="0" smtClean="0"/>
              <a:t> </a:t>
            </a:r>
            <a:r>
              <a:rPr lang="en-US" sz="2000" dirty="0" err="1" smtClean="0"/>
              <a:t>rollno</a:t>
            </a:r>
            <a:r>
              <a:rPr lang="en-US" sz="2000" dirty="0" smtClean="0"/>
              <a:t>;  </a:t>
            </a:r>
          </a:p>
          <a:p>
            <a:pPr>
              <a:spcBef>
                <a:spcPts val="0"/>
              </a:spcBef>
              <a:buNone/>
            </a:pPr>
            <a:r>
              <a:rPr lang="en-US" sz="2000" dirty="0" smtClean="0"/>
              <a:t>String name;  </a:t>
            </a:r>
          </a:p>
          <a:p>
            <a:pPr>
              <a:spcBef>
                <a:spcPts val="0"/>
              </a:spcBef>
              <a:buNone/>
            </a:pPr>
            <a:r>
              <a:rPr lang="en-US" sz="2000" b="1" dirty="0" err="1" smtClean="0"/>
              <a:t>int</a:t>
            </a:r>
            <a:r>
              <a:rPr lang="en-US" sz="2000" dirty="0" smtClean="0"/>
              <a:t> age;  </a:t>
            </a:r>
          </a:p>
          <a:p>
            <a:pPr>
              <a:spcBef>
                <a:spcPts val="0"/>
              </a:spcBef>
              <a:buNone/>
            </a:pPr>
            <a:r>
              <a:rPr lang="en-US" sz="2000" dirty="0" smtClean="0"/>
              <a:t>Student(</a:t>
            </a:r>
            <a:r>
              <a:rPr lang="en-US" sz="2000" b="1" dirty="0" err="1" smtClean="0"/>
              <a:t>int</a:t>
            </a:r>
            <a:r>
              <a:rPr lang="en-US" sz="2000" dirty="0" smtClean="0"/>
              <a:t> </a:t>
            </a:r>
            <a:r>
              <a:rPr lang="en-US" sz="2000" dirty="0" err="1" smtClean="0"/>
              <a:t>rollno,String</a:t>
            </a:r>
            <a:r>
              <a:rPr lang="en-US" sz="2000" dirty="0" smtClean="0"/>
              <a:t> </a:t>
            </a:r>
            <a:r>
              <a:rPr lang="en-US" sz="2000" dirty="0" err="1" smtClean="0"/>
              <a:t>name,</a:t>
            </a:r>
            <a:r>
              <a:rPr lang="en-US" sz="2000" b="1" dirty="0" err="1" smtClean="0"/>
              <a:t>int</a:t>
            </a:r>
            <a:r>
              <a:rPr lang="en-US" sz="2000" dirty="0" smtClean="0"/>
              <a:t> age){  </a:t>
            </a:r>
          </a:p>
          <a:p>
            <a:pPr>
              <a:spcBef>
                <a:spcPts val="0"/>
              </a:spcBef>
              <a:buNone/>
            </a:pPr>
            <a:r>
              <a:rPr lang="en-US" sz="2000" b="1" dirty="0" err="1" smtClean="0"/>
              <a:t>this</a:t>
            </a:r>
            <a:r>
              <a:rPr lang="en-US" sz="2000" dirty="0" err="1" smtClean="0"/>
              <a:t>.rollno</a:t>
            </a:r>
            <a:r>
              <a:rPr lang="en-US" sz="2000" dirty="0" smtClean="0"/>
              <a:t>=</a:t>
            </a:r>
            <a:r>
              <a:rPr lang="en-US" sz="2000" dirty="0" err="1" smtClean="0"/>
              <a:t>rollno</a:t>
            </a:r>
            <a:r>
              <a:rPr lang="en-US" sz="2000" dirty="0" smtClean="0"/>
              <a:t>;  </a:t>
            </a:r>
          </a:p>
          <a:p>
            <a:pPr>
              <a:spcBef>
                <a:spcPts val="0"/>
              </a:spcBef>
              <a:buNone/>
            </a:pPr>
            <a:r>
              <a:rPr lang="en-US" sz="2000" b="1" dirty="0" smtClean="0"/>
              <a:t>this</a:t>
            </a:r>
            <a:r>
              <a:rPr lang="en-US" sz="2000" dirty="0" smtClean="0"/>
              <a:t>.name=name;  </a:t>
            </a:r>
          </a:p>
          <a:p>
            <a:pPr>
              <a:spcBef>
                <a:spcPts val="0"/>
              </a:spcBef>
              <a:buNone/>
            </a:pPr>
            <a:r>
              <a:rPr lang="en-US" sz="2000" b="1" dirty="0" err="1" smtClean="0"/>
              <a:t>this</a:t>
            </a:r>
            <a:r>
              <a:rPr lang="en-US" sz="2000" dirty="0" err="1" smtClean="0"/>
              <a:t>.age</a:t>
            </a:r>
            <a:r>
              <a:rPr lang="en-US" sz="2000" dirty="0" smtClean="0"/>
              <a:t>=age;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err="1" smtClean="0"/>
              <a:t>int</a:t>
            </a:r>
            <a:r>
              <a:rPr lang="en-US" sz="2000" dirty="0" smtClean="0"/>
              <a:t> </a:t>
            </a:r>
            <a:r>
              <a:rPr lang="en-US" sz="2000" dirty="0" err="1" smtClean="0"/>
              <a:t>compareTo</a:t>
            </a:r>
            <a:r>
              <a:rPr lang="en-US" sz="2000" dirty="0" smtClean="0"/>
              <a:t>(Student </a:t>
            </a:r>
            <a:r>
              <a:rPr lang="en-US" sz="2000" dirty="0" err="1" smtClean="0"/>
              <a:t>st</a:t>
            </a:r>
            <a:r>
              <a:rPr lang="en-US" sz="2000" dirty="0" smtClean="0"/>
              <a:t>){  </a:t>
            </a:r>
          </a:p>
          <a:p>
            <a:pPr>
              <a:spcBef>
                <a:spcPts val="0"/>
              </a:spcBef>
              <a:buNone/>
            </a:pPr>
            <a:r>
              <a:rPr lang="en-US" sz="2000" b="1" dirty="0" smtClean="0"/>
              <a:t>if</a:t>
            </a:r>
            <a:r>
              <a:rPr lang="en-US" sz="2000" dirty="0" smtClean="0"/>
              <a:t>(age==</a:t>
            </a:r>
            <a:r>
              <a:rPr lang="en-US" sz="2000" dirty="0" err="1" smtClean="0"/>
              <a:t>st.age</a:t>
            </a:r>
            <a:r>
              <a:rPr lang="en-US" sz="2000" dirty="0" smtClean="0"/>
              <a:t>)  </a:t>
            </a:r>
          </a:p>
          <a:p>
            <a:pPr>
              <a:spcBef>
                <a:spcPts val="0"/>
              </a:spcBef>
              <a:buNone/>
            </a:pPr>
            <a:r>
              <a:rPr lang="en-US" sz="2000" b="1" dirty="0" smtClean="0"/>
              <a:t>return</a:t>
            </a:r>
            <a:r>
              <a:rPr lang="en-US" sz="2000" dirty="0" smtClean="0"/>
              <a:t> 0;  </a:t>
            </a:r>
          </a:p>
          <a:p>
            <a:pPr>
              <a:spcBef>
                <a:spcPts val="0"/>
              </a:spcBef>
              <a:buNone/>
            </a:pPr>
            <a:r>
              <a:rPr lang="en-US" sz="2000" b="1" dirty="0" smtClean="0"/>
              <a:t>else</a:t>
            </a:r>
            <a:r>
              <a:rPr lang="en-US" sz="2000" dirty="0" smtClean="0"/>
              <a:t> </a:t>
            </a:r>
            <a:r>
              <a:rPr lang="en-US" sz="2000" b="1" dirty="0" smtClean="0"/>
              <a:t>if</a:t>
            </a:r>
            <a:r>
              <a:rPr lang="en-US" sz="2000" dirty="0" smtClean="0"/>
              <a:t>(age&gt;</a:t>
            </a:r>
            <a:r>
              <a:rPr lang="en-US" sz="2000" dirty="0" err="1" smtClean="0"/>
              <a:t>st.age</a:t>
            </a:r>
            <a:r>
              <a:rPr lang="en-US" sz="2000" dirty="0" smtClean="0"/>
              <a:t>)  </a:t>
            </a:r>
          </a:p>
          <a:p>
            <a:pPr>
              <a:spcBef>
                <a:spcPts val="0"/>
              </a:spcBef>
              <a:buNone/>
            </a:pPr>
            <a:r>
              <a:rPr lang="en-US" sz="2000" b="1" dirty="0" smtClean="0"/>
              <a:t>return</a:t>
            </a:r>
            <a:r>
              <a:rPr lang="en-US" sz="2000" dirty="0" smtClean="0"/>
              <a:t> 1;  </a:t>
            </a:r>
          </a:p>
          <a:p>
            <a:pPr>
              <a:spcBef>
                <a:spcPts val="0"/>
              </a:spcBef>
              <a:buNone/>
            </a:pPr>
            <a:r>
              <a:rPr lang="en-US" sz="2000" b="1" dirty="0" smtClean="0"/>
              <a:t>else</a:t>
            </a:r>
            <a:r>
              <a:rPr lang="en-US" sz="2000" dirty="0" smtClean="0"/>
              <a:t>  </a:t>
            </a:r>
          </a:p>
          <a:p>
            <a:pPr>
              <a:spcBef>
                <a:spcPts val="0"/>
              </a:spcBef>
              <a:buNone/>
            </a:pPr>
            <a:r>
              <a:rPr lang="en-US" sz="2000" b="1" dirty="0" smtClean="0"/>
              <a:t>return</a:t>
            </a:r>
            <a:r>
              <a:rPr lang="en-US" sz="2000" dirty="0" smtClean="0"/>
              <a:t> -1;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17570</TotalTime>
  <Words>5029</Words>
  <Application>Microsoft Office PowerPoint</Application>
  <PresentationFormat>Custom</PresentationFormat>
  <Paragraphs>3139</Paragraphs>
  <Slides>173</Slides>
  <Notes>1</Notes>
  <HiddenSlides>0</HiddenSlides>
  <MMClips>0</MMClips>
  <ScaleCrop>false</ScaleCrop>
  <HeadingPairs>
    <vt:vector size="4" baseType="variant">
      <vt:variant>
        <vt:lpstr>Theme</vt:lpstr>
      </vt:variant>
      <vt:variant>
        <vt:i4>1</vt:i4>
      </vt:variant>
      <vt:variant>
        <vt:lpstr>Slide Titles</vt:lpstr>
      </vt:variant>
      <vt:variant>
        <vt:i4>173</vt:i4>
      </vt:variant>
    </vt:vector>
  </HeadingPairs>
  <TitlesOfParts>
    <vt:vector size="174" baseType="lpstr">
      <vt:lpstr>Origin</vt:lpstr>
      <vt:lpstr>Module 1c</vt:lpstr>
      <vt:lpstr>Generics</vt:lpstr>
      <vt:lpstr>Type Safety</vt:lpstr>
      <vt:lpstr>Type casting is not required</vt:lpstr>
      <vt:lpstr>Compile-Time Checking</vt:lpstr>
      <vt:lpstr>Example1</vt:lpstr>
      <vt:lpstr>Example2</vt:lpstr>
      <vt:lpstr>Generic class </vt:lpstr>
      <vt:lpstr>Using generic class </vt:lpstr>
      <vt:lpstr>Type Parameters </vt:lpstr>
      <vt:lpstr>Generic Method </vt:lpstr>
      <vt:lpstr>Wildcard in Java Generics </vt:lpstr>
      <vt:lpstr>Example</vt:lpstr>
      <vt:lpstr>Upper Bounded Wildcards </vt:lpstr>
      <vt:lpstr>Unbounded Wildcards </vt:lpstr>
      <vt:lpstr>Example </vt:lpstr>
      <vt:lpstr>Lower Bounded Wildcards</vt:lpstr>
      <vt:lpstr>Example </vt:lpstr>
      <vt:lpstr>Collections</vt:lpstr>
      <vt:lpstr>Hierarchy of Collection Framework </vt:lpstr>
      <vt:lpstr>Methods of Collection interface </vt:lpstr>
      <vt:lpstr>Iterator interface </vt:lpstr>
      <vt:lpstr>Iterable Interface </vt:lpstr>
      <vt:lpstr>Collection Interface </vt:lpstr>
      <vt:lpstr>List Interface </vt:lpstr>
      <vt:lpstr>ArrayList </vt:lpstr>
      <vt:lpstr>PowerPoint Presentation</vt:lpstr>
      <vt:lpstr>Example</vt:lpstr>
      <vt:lpstr>Example</vt:lpstr>
      <vt:lpstr>Example</vt:lpstr>
      <vt:lpstr>User-defined class objects in Java ArrayList </vt:lpstr>
      <vt:lpstr>Java ArrayList Serialization and Deserialization Example </vt:lpstr>
      <vt:lpstr>Example</vt:lpstr>
      <vt:lpstr>Java LinkedList class </vt:lpstr>
      <vt:lpstr>Example</vt:lpstr>
      <vt:lpstr>Example</vt:lpstr>
      <vt:lpstr>Example</vt:lpstr>
      <vt:lpstr>List </vt:lpstr>
      <vt:lpstr>List methods</vt:lpstr>
      <vt:lpstr>Create List</vt:lpstr>
      <vt:lpstr>How to convert Array to List </vt:lpstr>
      <vt:lpstr>How to convert List to Array </vt:lpstr>
      <vt:lpstr>Get and Set Element in List </vt:lpstr>
      <vt:lpstr>Java ListIterator Interface </vt:lpstr>
      <vt:lpstr>HashSet </vt:lpstr>
      <vt:lpstr>Difference between List and Set</vt:lpstr>
      <vt:lpstr>Java HashSet example to remove elements</vt:lpstr>
      <vt:lpstr>Java HashSet from another Collection</vt:lpstr>
      <vt:lpstr>LinkedHashSet</vt:lpstr>
      <vt:lpstr>Example</vt:lpstr>
      <vt:lpstr>PowerPoint Presentation</vt:lpstr>
      <vt:lpstr>Example3</vt:lpstr>
      <vt:lpstr>PowerPoint Presentation</vt:lpstr>
      <vt:lpstr>TreeSet</vt:lpstr>
      <vt:lpstr>Example</vt:lpstr>
      <vt:lpstr>PowerPoint Presentation</vt:lpstr>
      <vt:lpstr>PowerPoint Presentation</vt:lpstr>
      <vt:lpstr>Java Queue Interface </vt:lpstr>
      <vt:lpstr>Example</vt:lpstr>
      <vt:lpstr>PowerPoint Presentation</vt:lpstr>
      <vt:lpstr>Java Deque Interface </vt:lpstr>
      <vt:lpstr>Example</vt:lpstr>
      <vt:lpstr>PowerPoint Presentation</vt:lpstr>
      <vt:lpstr>PowerPoint Presentation</vt:lpstr>
      <vt:lpstr> Map Interface</vt:lpstr>
      <vt:lpstr>Java Map Example: Non-Generic (Old Style) </vt:lpstr>
      <vt:lpstr>Java Map Example: Generic (New Style) </vt:lpstr>
      <vt:lpstr>Java Map Example: comparingByKey() </vt:lpstr>
      <vt:lpstr>Java Map Example: comparingByKey() in Descending Order </vt:lpstr>
      <vt:lpstr>Java Map Example: comparingByValue() </vt:lpstr>
      <vt:lpstr>Java Map Example: comparingByValue() in Descending Order </vt:lpstr>
      <vt:lpstr>Java HashMap </vt:lpstr>
      <vt:lpstr>Example</vt:lpstr>
      <vt:lpstr>No Duplicate Key on HashMap </vt:lpstr>
      <vt:lpstr>Java HashMap example to add() elements </vt:lpstr>
      <vt:lpstr>Java HashMap example to remove() elements </vt:lpstr>
      <vt:lpstr>Java HashMap example to replace() elements </vt:lpstr>
      <vt:lpstr>Java HashMap Example: Book </vt:lpstr>
      <vt:lpstr>LinkedHashMap </vt:lpstr>
      <vt:lpstr>Java LinkedHashMap Example: Key-Value pair </vt:lpstr>
      <vt:lpstr>Java LinkedHashMap Example:remove() </vt:lpstr>
      <vt:lpstr>Java LinkedHashMap Example: Book </vt:lpstr>
      <vt:lpstr>TreeMap  </vt:lpstr>
      <vt:lpstr>Java TreeMap Example </vt:lpstr>
      <vt:lpstr>Java TreeMap Example: remove() </vt:lpstr>
      <vt:lpstr>Java TreeMap Example: NavigableMap </vt:lpstr>
      <vt:lpstr>Java TreeMap Example: SortedMap </vt:lpstr>
      <vt:lpstr>Java TreeMap Example: Book </vt:lpstr>
      <vt:lpstr>Hashtable</vt:lpstr>
      <vt:lpstr>Java Hashtable Example: remove()</vt:lpstr>
      <vt:lpstr>Java Hashtable Example: getOrDefault()</vt:lpstr>
      <vt:lpstr>Java Hashtable Example: putIfAbsent() </vt:lpstr>
      <vt:lpstr>Java Hashtable Example: Book </vt:lpstr>
      <vt:lpstr>EnumSet </vt:lpstr>
      <vt:lpstr>Java EnumSet Example: allOf() and noneOf() </vt:lpstr>
      <vt:lpstr>EnumMap </vt:lpstr>
      <vt:lpstr>PowerPoint Presentation</vt:lpstr>
      <vt:lpstr>Comparable interface </vt:lpstr>
      <vt:lpstr>PowerPoint Presentation</vt:lpstr>
      <vt:lpstr>PowerPoint Presentation</vt:lpstr>
      <vt:lpstr> Comparable Example: reverse order </vt:lpstr>
      <vt:lpstr>PowerPoint Presentation</vt:lpstr>
      <vt:lpstr>Comparator interface </vt:lpstr>
      <vt:lpstr>PowerPoint Presentation</vt:lpstr>
      <vt:lpstr>PowerPoint Presentation</vt:lpstr>
      <vt:lpstr>Java 8 Comparator Example: nullsFirst() and nullsLast() method </vt:lpstr>
      <vt:lpstr>PowerPoint Presentation</vt:lpstr>
      <vt:lpstr>Vector </vt:lpstr>
      <vt:lpstr>Example </vt:lpstr>
      <vt:lpstr>Stack</vt:lpstr>
      <vt:lpstr>Example</vt:lpstr>
      <vt:lpstr>Annotations</vt:lpstr>
      <vt:lpstr>Built-In Java Annotations</vt:lpstr>
      <vt:lpstr>@Override</vt:lpstr>
      <vt:lpstr>@SuppressWarnings</vt:lpstr>
      <vt:lpstr>   @Deprecated </vt:lpstr>
      <vt:lpstr>Java Custom Annotations</vt:lpstr>
      <vt:lpstr> Types of Annotation  </vt:lpstr>
      <vt:lpstr>  Marker Annotation </vt:lpstr>
      <vt:lpstr>Single-Value Annotation</vt:lpstr>
      <vt:lpstr>  Multi-Value Annotation </vt:lpstr>
      <vt:lpstr> Built-in Annotations used in custom annotations in java </vt:lpstr>
      <vt:lpstr>  @Target  </vt:lpstr>
      <vt:lpstr>   Example </vt:lpstr>
      <vt:lpstr>   @Retention  </vt:lpstr>
      <vt:lpstr>Lambda Expression</vt:lpstr>
      <vt:lpstr>  Functional Interface</vt:lpstr>
      <vt:lpstr>   Why use Lambda Expression   </vt:lpstr>
      <vt:lpstr>  Parameter Syntax</vt:lpstr>
      <vt:lpstr>   Without Lambda Expression   </vt:lpstr>
      <vt:lpstr>Java Lambda Expression Example </vt:lpstr>
      <vt:lpstr>  Java Lambda Expression Example: No Parameter  </vt:lpstr>
      <vt:lpstr>Java Lambda Expression Example: Single Parameter </vt:lpstr>
      <vt:lpstr>Java Lambda Expression Example: Multiple Parameters</vt:lpstr>
      <vt:lpstr>   Java Lambda Expression Example: with or without return keyword   </vt:lpstr>
      <vt:lpstr>  Java Lambda Expression Example: Foreach Loop  </vt:lpstr>
      <vt:lpstr>Java Lambda Expression Example: Multiple Statements</vt:lpstr>
      <vt:lpstr>   Java Lambda Expression Example: Creating Thread  </vt:lpstr>
      <vt:lpstr>  Java Lambda Expression Example: Comparator   </vt:lpstr>
      <vt:lpstr>  Java Lambda Expression Example: Filter Collection Data</vt:lpstr>
      <vt:lpstr>Java Lambda Expression Example: Event Listener</vt:lpstr>
      <vt:lpstr>API</vt:lpstr>
      <vt:lpstr>JDBC </vt:lpstr>
      <vt:lpstr>JDBC</vt:lpstr>
      <vt:lpstr> interfaces of JDBC API</vt:lpstr>
      <vt:lpstr>classes of JDBC AP</vt:lpstr>
      <vt:lpstr>    JDBC Driver  </vt:lpstr>
      <vt:lpstr> JDBC-ODBC bridge driver </vt:lpstr>
      <vt:lpstr>  Native-API driver  </vt:lpstr>
      <vt:lpstr>  Network Protocol driver  </vt:lpstr>
      <vt:lpstr> Thin driver </vt:lpstr>
      <vt:lpstr>Database Connectivity with 5 Steps</vt:lpstr>
      <vt:lpstr> 1) Register the driver class </vt:lpstr>
      <vt:lpstr>2) Create the connection object</vt:lpstr>
      <vt:lpstr>3) Create the Statement object</vt:lpstr>
      <vt:lpstr>4) Execute the query</vt:lpstr>
      <vt:lpstr>5) Close the connection object</vt:lpstr>
      <vt:lpstr> Java Database Connectivity with Oracle </vt:lpstr>
      <vt:lpstr>Example</vt:lpstr>
      <vt:lpstr>Statement interface to insert, update and delete the record.</vt:lpstr>
      <vt:lpstr>ResultSet</vt:lpstr>
      <vt:lpstr>PreparedStatement  </vt:lpstr>
      <vt:lpstr>Contd..</vt:lpstr>
      <vt:lpstr>ResultSetMetaData </vt:lpstr>
      <vt:lpstr>Other ref</vt:lpstr>
      <vt:lpstr>Oracle</vt:lpstr>
      <vt:lpstr> Java Database Connectivity with MySQL </vt:lpstr>
      <vt:lpstr>MySQL</vt:lpstr>
      <vt:lpstr>  Example to Connect Java Application with mysql database </vt:lpstr>
      <vt:lpstr>Configuring</vt:lpstr>
      <vt:lpstr> Connectivity with Access without DSN </vt:lpstr>
      <vt:lpstr> Example to Connect Java Application with access without DSN </vt:lpstr>
      <vt:lpstr>Example to Connect Java Application with access with DSN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Raj V</cp:lastModifiedBy>
  <cp:revision>873</cp:revision>
  <dcterms:created xsi:type="dcterms:W3CDTF">2007-08-28T09:12:38Z</dcterms:created>
  <dcterms:modified xsi:type="dcterms:W3CDTF">2023-04-06T07:44:01Z</dcterms:modified>
</cp:coreProperties>
</file>