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03"/>
  </p:notesMasterIdLst>
  <p:handoutMasterIdLst>
    <p:handoutMasterId r:id="rId104"/>
  </p:handoutMasterIdLst>
  <p:sldIdLst>
    <p:sldId id="783" r:id="rId2"/>
    <p:sldId id="782" r:id="rId3"/>
    <p:sldId id="634" r:id="rId4"/>
    <p:sldId id="635" r:id="rId5"/>
    <p:sldId id="636" r:id="rId6"/>
    <p:sldId id="637" r:id="rId7"/>
    <p:sldId id="639" r:id="rId8"/>
    <p:sldId id="638" r:id="rId9"/>
    <p:sldId id="640" r:id="rId10"/>
    <p:sldId id="641" r:id="rId11"/>
    <p:sldId id="642" r:id="rId12"/>
    <p:sldId id="643" r:id="rId13"/>
    <p:sldId id="644" r:id="rId14"/>
    <p:sldId id="645" r:id="rId15"/>
    <p:sldId id="646" r:id="rId16"/>
    <p:sldId id="647" r:id="rId17"/>
    <p:sldId id="648" r:id="rId18"/>
    <p:sldId id="649" r:id="rId19"/>
    <p:sldId id="650" r:id="rId20"/>
    <p:sldId id="683" r:id="rId21"/>
    <p:sldId id="651" r:id="rId22"/>
    <p:sldId id="652" r:id="rId23"/>
    <p:sldId id="653" r:id="rId24"/>
    <p:sldId id="654" r:id="rId25"/>
    <p:sldId id="655" r:id="rId26"/>
    <p:sldId id="656" r:id="rId27"/>
    <p:sldId id="657" r:id="rId28"/>
    <p:sldId id="658" r:id="rId29"/>
    <p:sldId id="659" r:id="rId30"/>
    <p:sldId id="660" r:id="rId31"/>
    <p:sldId id="661" r:id="rId32"/>
    <p:sldId id="662" r:id="rId33"/>
    <p:sldId id="663" r:id="rId34"/>
    <p:sldId id="664" r:id="rId35"/>
    <p:sldId id="678" r:id="rId36"/>
    <p:sldId id="679" r:id="rId37"/>
    <p:sldId id="680" r:id="rId38"/>
    <p:sldId id="681" r:id="rId39"/>
    <p:sldId id="752" r:id="rId40"/>
    <p:sldId id="753" r:id="rId41"/>
    <p:sldId id="754" r:id="rId42"/>
    <p:sldId id="665" r:id="rId43"/>
    <p:sldId id="666" r:id="rId44"/>
    <p:sldId id="667" r:id="rId45"/>
    <p:sldId id="668" r:id="rId46"/>
    <p:sldId id="669" r:id="rId47"/>
    <p:sldId id="670" r:id="rId48"/>
    <p:sldId id="671" r:id="rId49"/>
    <p:sldId id="672" r:id="rId50"/>
    <p:sldId id="673" r:id="rId51"/>
    <p:sldId id="674" r:id="rId52"/>
    <p:sldId id="675" r:id="rId53"/>
    <p:sldId id="676" r:id="rId54"/>
    <p:sldId id="677" r:id="rId55"/>
    <p:sldId id="684" r:id="rId56"/>
    <p:sldId id="685" r:id="rId57"/>
    <p:sldId id="686" r:id="rId58"/>
    <p:sldId id="687" r:id="rId59"/>
    <p:sldId id="688" r:id="rId60"/>
    <p:sldId id="689" r:id="rId61"/>
    <p:sldId id="724" r:id="rId62"/>
    <p:sldId id="690" r:id="rId63"/>
    <p:sldId id="691" r:id="rId64"/>
    <p:sldId id="692" r:id="rId65"/>
    <p:sldId id="693" r:id="rId66"/>
    <p:sldId id="694" r:id="rId67"/>
    <p:sldId id="786" r:id="rId68"/>
    <p:sldId id="787" r:id="rId69"/>
    <p:sldId id="788" r:id="rId70"/>
    <p:sldId id="789" r:id="rId71"/>
    <p:sldId id="695" r:id="rId72"/>
    <p:sldId id="697" r:id="rId73"/>
    <p:sldId id="696" r:id="rId74"/>
    <p:sldId id="698" r:id="rId75"/>
    <p:sldId id="699" r:id="rId76"/>
    <p:sldId id="700" r:id="rId77"/>
    <p:sldId id="701" r:id="rId78"/>
    <p:sldId id="702" r:id="rId79"/>
    <p:sldId id="703" r:id="rId80"/>
    <p:sldId id="704" r:id="rId81"/>
    <p:sldId id="705" r:id="rId82"/>
    <p:sldId id="706" r:id="rId83"/>
    <p:sldId id="707" r:id="rId84"/>
    <p:sldId id="708" r:id="rId85"/>
    <p:sldId id="709" r:id="rId86"/>
    <p:sldId id="710" r:id="rId87"/>
    <p:sldId id="712" r:id="rId88"/>
    <p:sldId id="713" r:id="rId89"/>
    <p:sldId id="714" r:id="rId90"/>
    <p:sldId id="715" r:id="rId91"/>
    <p:sldId id="721" r:id="rId92"/>
    <p:sldId id="716" r:id="rId93"/>
    <p:sldId id="717" r:id="rId94"/>
    <p:sldId id="718" r:id="rId95"/>
    <p:sldId id="719" r:id="rId96"/>
    <p:sldId id="720" r:id="rId97"/>
    <p:sldId id="722" r:id="rId98"/>
    <p:sldId id="723" r:id="rId99"/>
    <p:sldId id="725" r:id="rId100"/>
    <p:sldId id="726" r:id="rId101"/>
    <p:sldId id="790" r:id="rId10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434" autoAdjust="0"/>
  </p:normalViewPr>
  <p:slideViewPr>
    <p:cSldViewPr>
      <p:cViewPr>
        <p:scale>
          <a:sx n="81" d="100"/>
          <a:sy n="81" d="100"/>
        </p:scale>
        <p:origin x="-222"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5/16/2023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5/16/2023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5/16/2023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5/16/2023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5/16/2023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5/16/2023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5/16/2023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5/16/2023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5/16/2023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5/16/2023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5/16/2023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5/16/2023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5/16/2023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5/16/2023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avatpoint.com/content-type" TargetMode="External"/><Relationship Id="rId3" Type="http://schemas.openxmlformats.org/officeDocument/2006/relationships/hyperlink" Target="https://www.javatpoint.com/http" TargetMode="External"/><Relationship Id="rId7" Type="http://schemas.openxmlformats.org/officeDocument/2006/relationships/hyperlink" Target="https://www.javatpoint.com/server-web-vs-application" TargetMode="External"/><Relationship Id="rId2" Type="http://schemas.openxmlformats.org/officeDocument/2006/relationships/hyperlink" Target="https://www.javatpoint.com/website-static-vs-dynamic" TargetMode="External"/><Relationship Id="rId1" Type="http://schemas.openxmlformats.org/officeDocument/2006/relationships/slideLayout" Target="../slideLayouts/slideLayout2.xml"/><Relationship Id="rId6" Type="http://schemas.openxmlformats.org/officeDocument/2006/relationships/hyperlink" Target="https://www.javatpoint.com/container" TargetMode="External"/><Relationship Id="rId5" Type="http://schemas.openxmlformats.org/officeDocument/2006/relationships/hyperlink" Target="https://www.javatpoint.com/get-vs-post" TargetMode="External"/><Relationship Id="rId4" Type="http://schemas.openxmlformats.org/officeDocument/2006/relationships/hyperlink" Target="https://www.javatpoint.com/http-requests"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hyperlink" Target="https://www.javatpoint.com/perl-tutorial"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Garbage-Collection" TargetMode="External"/><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1 </a:t>
            </a:r>
            <a:endParaRPr lang="en-US" dirty="0"/>
          </a:p>
        </p:txBody>
      </p:sp>
      <p:sp>
        <p:nvSpPr>
          <p:cNvPr id="3" name="Content Placeholder 2"/>
          <p:cNvSpPr>
            <a:spLocks noGrp="1"/>
          </p:cNvSpPr>
          <p:nvPr>
            <p:ph type="subTitle" idx="1"/>
          </p:nvPr>
        </p:nvSpPr>
        <p:spPr/>
        <p:txBody>
          <a:bodyPr/>
          <a:lstStyle/>
          <a:p>
            <a:pPr>
              <a:buNone/>
            </a:pPr>
            <a:r>
              <a:rPr lang="en-GB" sz="4400" dirty="0" smtClean="0"/>
              <a:t>Java EE Web Applications</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Web Terminology</a:t>
            </a:r>
            <a:endParaRPr lang="en-US" dirty="0"/>
          </a:p>
        </p:txBody>
      </p:sp>
      <p:sp>
        <p:nvSpPr>
          <p:cNvPr id="3" name="Content Placeholder 2"/>
          <p:cNvSpPr>
            <a:spLocks noGrp="1"/>
          </p:cNvSpPr>
          <p:nvPr>
            <p:ph idx="1"/>
          </p:nvPr>
        </p:nvSpPr>
        <p:spPr>
          <a:xfrm>
            <a:off x="838200" y="1357298"/>
            <a:ext cx="10515600" cy="4819665"/>
          </a:xfrm>
        </p:spPr>
        <p:txBody>
          <a:bodyPr/>
          <a:lstStyle/>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graphicFrame>
        <p:nvGraphicFramePr>
          <p:cNvPr id="5" name="Table 4"/>
          <p:cNvGraphicFramePr>
            <a:graphicFrameLocks noGrp="1"/>
          </p:cNvGraphicFramePr>
          <p:nvPr/>
        </p:nvGraphicFramePr>
        <p:xfrm>
          <a:off x="881026" y="1357298"/>
          <a:ext cx="10001320" cy="6289611"/>
        </p:xfrm>
        <a:graphic>
          <a:graphicData uri="http://schemas.openxmlformats.org/drawingml/2006/table">
            <a:tbl>
              <a:tblPr firstRow="1" bandRow="1">
                <a:tableStyleId>{5C22544A-7EE6-4342-B048-85BDC9FD1C3A}</a:tableStyleId>
              </a:tblPr>
              <a:tblGrid>
                <a:gridCol w="2071702"/>
                <a:gridCol w="7929618"/>
              </a:tblGrid>
              <a:tr h="488422">
                <a:tc>
                  <a:txBody>
                    <a:bodyPr/>
                    <a:lstStyle/>
                    <a:p>
                      <a:pPr algn="l" fontAlgn="t"/>
                      <a:r>
                        <a:rPr lang="en-US" dirty="0" err="1">
                          <a:solidFill>
                            <a:srgbClr val="000000"/>
                          </a:solidFill>
                          <a:latin typeface="times new roman"/>
                        </a:rPr>
                        <a:t>Servlet</a:t>
                      </a:r>
                      <a:r>
                        <a:rPr lang="en-US" dirty="0">
                          <a:solidFill>
                            <a:srgbClr val="000000"/>
                          </a:solidFill>
                          <a:latin typeface="times new roman"/>
                        </a:rPr>
                        <a:t> Terminology</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820446">
                <a:tc>
                  <a:txBody>
                    <a:bodyPr/>
                    <a:lstStyle/>
                    <a:p>
                      <a:pPr algn="just" fontAlgn="t"/>
                      <a:r>
                        <a:rPr lang="en-US" u="none" strike="noStrike">
                          <a:solidFill>
                            <a:srgbClr val="008000"/>
                          </a:solidFill>
                          <a:latin typeface="inter-regular"/>
                          <a:hlinkClick r:id="rId2"/>
                        </a:rPr>
                        <a:t>Website: static vs dynamic</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a collection of related web pages that may contain text, images, audio and video.</a:t>
                      </a:r>
                    </a:p>
                  </a:txBody>
                  <a:tcPr marL="76200" marR="76200" marT="76200" marB="76200"/>
                </a:tc>
              </a:tr>
              <a:tr h="820446">
                <a:tc>
                  <a:txBody>
                    <a:bodyPr/>
                    <a:lstStyle/>
                    <a:p>
                      <a:pPr algn="just" fontAlgn="t"/>
                      <a:r>
                        <a:rPr lang="en-US" u="none" strike="noStrike">
                          <a:solidFill>
                            <a:srgbClr val="008000"/>
                          </a:solidFill>
                          <a:latin typeface="inter-regular"/>
                          <a:hlinkClick r:id="rId3"/>
                        </a:rPr>
                        <a:t>HTTP</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data communication protocol used to establish communication between client and server.</a:t>
                      </a:r>
                    </a:p>
                  </a:txBody>
                  <a:tcPr marL="76200" marR="76200" marT="76200" marB="76200"/>
                </a:tc>
              </a:tr>
              <a:tr h="820446">
                <a:tc>
                  <a:txBody>
                    <a:bodyPr/>
                    <a:lstStyle/>
                    <a:p>
                      <a:pPr algn="just" fontAlgn="t"/>
                      <a:r>
                        <a:rPr lang="en-US" u="none" strike="noStrike">
                          <a:solidFill>
                            <a:srgbClr val="008000"/>
                          </a:solidFill>
                          <a:latin typeface="inter-regular"/>
                          <a:hlinkClick r:id="rId4"/>
                        </a:rPr>
                        <a:t>HTTP Requests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request send by the computer to a web server that contains all sorts of potentially interesting information.</a:t>
                      </a:r>
                    </a:p>
                  </a:txBody>
                  <a:tcPr marL="76200" marR="76200" marT="76200" marB="76200"/>
                </a:tc>
              </a:tr>
              <a:tr h="589695">
                <a:tc>
                  <a:txBody>
                    <a:bodyPr/>
                    <a:lstStyle/>
                    <a:p>
                      <a:pPr algn="just" fontAlgn="t"/>
                      <a:r>
                        <a:rPr lang="en-US" u="none" strike="noStrike">
                          <a:solidFill>
                            <a:srgbClr val="008000"/>
                          </a:solidFill>
                          <a:latin typeface="inter-regular"/>
                          <a:hlinkClick r:id="rId5"/>
                        </a:rPr>
                        <a:t>Get vs Post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gives the difference between GET and POST request.</a:t>
                      </a:r>
                    </a:p>
                  </a:txBody>
                  <a:tcPr marL="76200" marR="76200" marT="76200" marB="76200"/>
                </a:tc>
              </a:tr>
              <a:tr h="820446">
                <a:tc>
                  <a:txBody>
                    <a:bodyPr/>
                    <a:lstStyle/>
                    <a:p>
                      <a:pPr algn="just" fontAlgn="t"/>
                      <a:r>
                        <a:rPr lang="en-US" u="none" strike="noStrike">
                          <a:solidFill>
                            <a:srgbClr val="008000"/>
                          </a:solidFill>
                          <a:latin typeface="inter-regular"/>
                          <a:hlinkClick r:id="rId6"/>
                        </a:rPr>
                        <a:t>Container</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in java for dynamically generating the web pages on the server side.</a:t>
                      </a:r>
                    </a:p>
                  </a:txBody>
                  <a:tcPr marL="76200" marR="76200" marT="76200" marB="76200"/>
                </a:tc>
              </a:tr>
              <a:tr h="820446">
                <a:tc>
                  <a:txBody>
                    <a:bodyPr/>
                    <a:lstStyle/>
                    <a:p>
                      <a:pPr algn="just" fontAlgn="t"/>
                      <a:r>
                        <a:rPr lang="en-US" u="none" strike="noStrike">
                          <a:solidFill>
                            <a:srgbClr val="008000"/>
                          </a:solidFill>
                          <a:latin typeface="inter-regular"/>
                          <a:hlinkClick r:id="rId7"/>
                        </a:rPr>
                        <a:t>Server: Web vs Application</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manage the network resources and for running the program or software that provides services.</a:t>
                      </a:r>
                    </a:p>
                  </a:txBody>
                  <a:tcPr marL="76200" marR="76200" marT="76200" marB="76200"/>
                </a:tc>
              </a:tr>
              <a:tr h="820446">
                <a:tc>
                  <a:txBody>
                    <a:bodyPr/>
                    <a:lstStyle/>
                    <a:p>
                      <a:pPr algn="just" fontAlgn="t"/>
                      <a:r>
                        <a:rPr lang="en-US" u="none" strike="noStrike">
                          <a:solidFill>
                            <a:srgbClr val="008000"/>
                          </a:solidFill>
                          <a:latin typeface="inter-regular"/>
                          <a:hlinkClick r:id="rId8"/>
                        </a:rPr>
                        <a:t>Content Type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is HTTP header that provides the description about what are you sending to the browser.</a:t>
                      </a:r>
                    </a:p>
                  </a:txBody>
                  <a:tcPr marL="76200" marR="76200" marT="76200" marB="76200"/>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sz="2000" dirty="0" smtClean="0"/>
              <a:t>How to get the </a:t>
            </a:r>
            <a:r>
              <a:rPr lang="en-GB" sz="2000" dirty="0" err="1" smtClean="0"/>
              <a:t>HttpSession</a:t>
            </a:r>
            <a:r>
              <a:rPr lang="en-GB" sz="2000" dirty="0" smtClean="0"/>
              <a:t> object ?</a:t>
            </a:r>
          </a:p>
          <a:p>
            <a:r>
              <a:rPr lang="en-GB" sz="2000" dirty="0" smtClean="0"/>
              <a:t>The </a:t>
            </a:r>
            <a:r>
              <a:rPr lang="en-GB" sz="2000" dirty="0" err="1" smtClean="0"/>
              <a:t>HttpServletRequest</a:t>
            </a:r>
            <a:r>
              <a:rPr lang="en-GB" sz="2000" dirty="0" smtClean="0"/>
              <a:t> interface provides two methods to get the object of </a:t>
            </a:r>
            <a:r>
              <a:rPr lang="en-GB" sz="2000" dirty="0" err="1" smtClean="0"/>
              <a:t>HttpSession</a:t>
            </a:r>
            <a:r>
              <a:rPr lang="en-GB" sz="2000" dirty="0" smtClean="0"/>
              <a:t>:</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dirty="0" smtClean="0"/>
              <a:t>Returns the current session associated with this request, or if the request does not have a session, creates one.</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b="1" dirty="0" err="1" smtClean="0"/>
              <a:t>boolean</a:t>
            </a:r>
            <a:r>
              <a:rPr lang="en-GB" sz="2000" b="1" dirty="0" smtClean="0"/>
              <a:t> create):</a:t>
            </a:r>
            <a:r>
              <a:rPr lang="en-GB" sz="2000" dirty="0" smtClean="0"/>
              <a:t>Returns the current </a:t>
            </a:r>
            <a:r>
              <a:rPr lang="en-GB" sz="2000" dirty="0" err="1" smtClean="0"/>
              <a:t>HttpSession</a:t>
            </a:r>
            <a:r>
              <a:rPr lang="en-GB" sz="2000" dirty="0" smtClean="0"/>
              <a:t> associated with this request or, if there is no current session and create is true, returns a new session.</a:t>
            </a:r>
          </a:p>
          <a:p>
            <a:r>
              <a:rPr lang="en-GB" sz="2000" dirty="0" smtClean="0"/>
              <a:t>Commonly used methods of </a:t>
            </a:r>
            <a:r>
              <a:rPr lang="en-GB" sz="2000" dirty="0" err="1" smtClean="0"/>
              <a:t>HttpSession</a:t>
            </a:r>
            <a:r>
              <a:rPr lang="en-GB" sz="2000" dirty="0" smtClean="0"/>
              <a:t> interface</a:t>
            </a:r>
          </a:p>
          <a:p>
            <a:r>
              <a:rPr lang="en-GB" sz="2000" b="1" dirty="0" smtClean="0"/>
              <a:t>public String </a:t>
            </a:r>
            <a:r>
              <a:rPr lang="en-GB" sz="2000" b="1" dirty="0" err="1" smtClean="0"/>
              <a:t>getId</a:t>
            </a:r>
            <a:r>
              <a:rPr lang="en-GB" sz="2000" b="1" dirty="0" smtClean="0"/>
              <a:t>():</a:t>
            </a:r>
            <a:r>
              <a:rPr lang="en-GB" sz="2000" dirty="0" smtClean="0"/>
              <a:t>Returns a string containing the unique identifier value.</a:t>
            </a:r>
          </a:p>
          <a:p>
            <a:r>
              <a:rPr lang="en-GB" sz="2000" b="1" dirty="0" smtClean="0"/>
              <a:t>public long </a:t>
            </a:r>
            <a:r>
              <a:rPr lang="en-GB" sz="2000" b="1" dirty="0" err="1" smtClean="0"/>
              <a:t>getCreationTime</a:t>
            </a:r>
            <a:r>
              <a:rPr lang="en-GB" sz="2000" b="1" dirty="0" smtClean="0"/>
              <a:t>():</a:t>
            </a:r>
            <a:r>
              <a:rPr lang="en-GB" sz="2000" dirty="0" smtClean="0"/>
              <a:t>Returns the time when this session was created, measured in milliseconds since midnight January 1, 1970 GMT.</a:t>
            </a:r>
          </a:p>
          <a:p>
            <a:r>
              <a:rPr lang="en-GB" sz="2000" b="1" dirty="0" smtClean="0"/>
              <a:t>public long </a:t>
            </a:r>
            <a:r>
              <a:rPr lang="en-GB" sz="2000" b="1" dirty="0" err="1" smtClean="0"/>
              <a:t>getLastAccessedTime</a:t>
            </a:r>
            <a:r>
              <a:rPr lang="en-GB" sz="2000" b="1" dirty="0" smtClean="0"/>
              <a:t>():</a:t>
            </a:r>
            <a:r>
              <a:rPr lang="en-GB" sz="2000" dirty="0" smtClean="0"/>
              <a:t>Returns the last time the client sent a request associated with this session, as the number of milliseconds since midnight January 1, 1970 GMT.</a:t>
            </a:r>
          </a:p>
          <a:p>
            <a:r>
              <a:rPr lang="en-GB" sz="2000" b="1" dirty="0" smtClean="0"/>
              <a:t>public void invalidate():</a:t>
            </a:r>
            <a:r>
              <a:rPr lang="en-GB" sz="2000" dirty="0" smtClean="0"/>
              <a:t>Invalidates this session then unbinds any objects bound to it.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using </a:t>
            </a:r>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sz="2000" dirty="0" smtClean="0"/>
              <a:t>index.html</a:t>
            </a:r>
          </a:p>
          <a:p>
            <a:pPr>
              <a:spcBef>
                <a:spcPts val="0"/>
              </a:spcBef>
            </a:pPr>
            <a:r>
              <a:rPr lang="en-US" sz="2000" dirty="0" smtClean="0"/>
              <a:t>&lt;form action="servlet1"&gt;  </a:t>
            </a:r>
          </a:p>
          <a:p>
            <a:pPr>
              <a:spcBef>
                <a:spcPts val="0"/>
              </a:spcBef>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pPr>
            <a:r>
              <a:rPr lang="en-US" sz="2000" dirty="0" smtClean="0"/>
              <a:t>&lt;input type="submit" value="go"/&gt;  </a:t>
            </a:r>
          </a:p>
          <a:p>
            <a:pPr>
              <a:spcBef>
                <a:spcPts val="0"/>
              </a:spcBef>
            </a:pPr>
            <a:r>
              <a:rPr lang="en-US" sz="2000" dirty="0" smtClean="0"/>
              <a:t>&lt;/form&gt;  </a:t>
            </a:r>
          </a:p>
          <a:p>
            <a:pPr>
              <a:spcBef>
                <a:spcPts val="0"/>
              </a:spcBef>
            </a:pPr>
            <a:r>
              <a:rPr lang="en-US" sz="2000" dirty="0" smtClean="0"/>
              <a:t>FirstServlet.java</a:t>
            </a:r>
          </a:p>
          <a:p>
            <a:pPr>
              <a:spcBef>
                <a:spcPts val="0"/>
              </a:spcBef>
            </a:pPr>
            <a:r>
              <a:rPr lang="en-US" sz="2000" b="1" dirty="0" smtClean="0"/>
              <a:t>import</a:t>
            </a:r>
            <a:r>
              <a:rPr lang="en-US" sz="2000" dirty="0" smtClean="0"/>
              <a:t> java.io.*;  </a:t>
            </a:r>
          </a:p>
          <a:p>
            <a:pPr>
              <a:spcBef>
                <a:spcPts val="0"/>
              </a:spcBef>
            </a:pPr>
            <a:r>
              <a:rPr lang="en-US" sz="2000" b="1" dirty="0" smtClean="0"/>
              <a:t>import</a:t>
            </a:r>
            <a:r>
              <a:rPr lang="en-US" sz="2000" dirty="0" smtClean="0"/>
              <a:t> </a:t>
            </a:r>
            <a:r>
              <a:rPr lang="en-US" sz="2000" dirty="0" err="1" smtClean="0"/>
              <a:t>javax.servlet</a:t>
            </a:r>
            <a:r>
              <a:rPr lang="en-US" sz="2000" dirty="0" smtClean="0"/>
              <a:t>.*;  </a:t>
            </a:r>
          </a:p>
          <a:p>
            <a:pPr>
              <a:spcBef>
                <a:spcPts val="0"/>
              </a:spcBef>
            </a:pPr>
            <a:r>
              <a:rPr lang="en-US" sz="2000" b="1" dirty="0" smtClean="0"/>
              <a:t>import</a:t>
            </a:r>
            <a:r>
              <a:rPr lang="en-US" sz="2000" dirty="0" smtClean="0"/>
              <a:t> </a:t>
            </a:r>
            <a:r>
              <a:rPr lang="en-US" sz="2000" dirty="0" err="1" smtClean="0"/>
              <a:t>javax.servlet.http</a:t>
            </a:r>
            <a:r>
              <a:rPr lang="en-US" sz="2000" dirty="0" smtClean="0"/>
              <a:t>.*;  </a:t>
            </a:r>
          </a:p>
          <a:p>
            <a:pPr>
              <a:spcBef>
                <a:spcPts val="0"/>
              </a:spcBef>
            </a:pP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pPr>
            <a:r>
              <a:rPr lang="en-US" sz="2000" dirty="0" smtClean="0"/>
              <a:t>        </a:t>
            </a:r>
            <a:r>
              <a:rPr lang="en-US" sz="2000" b="1" dirty="0" smtClean="0"/>
              <a:t>try</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response.setContentType</a:t>
            </a:r>
            <a:r>
              <a:rPr lang="en-US" sz="2000" dirty="0" smtClean="0"/>
              <a:t>("text/html");  </a:t>
            </a:r>
          </a:p>
          <a:p>
            <a:pPr>
              <a:spcBef>
                <a:spcPts val="0"/>
              </a:spcBef>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pPr>
            <a:r>
              <a:rPr lang="en-US" sz="2000" dirty="0" smtClean="0"/>
              <a:t>          </a:t>
            </a:r>
          </a:p>
          <a:p>
            <a:pPr>
              <a:spcBef>
                <a:spcPts val="0"/>
              </a:spcBef>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pPr>
            <a:r>
              <a:rPr lang="en-US" sz="2000" dirty="0" smtClean="0"/>
              <a:t>        </a:t>
            </a:r>
            <a:r>
              <a:rPr lang="en-US" sz="2000" dirty="0" err="1" smtClean="0"/>
              <a:t>out.print</a:t>
            </a:r>
            <a:r>
              <a:rPr lang="en-US" sz="2000" dirty="0" smtClean="0"/>
              <a:t>("Welcome "+n);  </a:t>
            </a:r>
          </a:p>
          <a:p>
            <a:pPr>
              <a:spcBef>
                <a:spcPts val="0"/>
              </a:spcBef>
            </a:pPr>
            <a:r>
              <a:rPr lang="en-US" sz="2000" dirty="0" smtClean="0"/>
              <a:t>          </a:t>
            </a:r>
          </a:p>
          <a:p>
            <a:pPr>
              <a:spcBef>
                <a:spcPts val="0"/>
              </a:spcBef>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  </a:t>
            </a:r>
          </a:p>
          <a:p>
            <a:pPr>
              <a:spcBef>
                <a:spcPts val="0"/>
              </a:spcBef>
            </a:pPr>
            <a:r>
              <a:rPr lang="en-US" sz="2000" dirty="0" smtClean="0"/>
              <a:t>        </a:t>
            </a:r>
            <a:r>
              <a:rPr lang="en-US" sz="2000" dirty="0" err="1" smtClean="0"/>
              <a:t>session.setAttribute</a:t>
            </a:r>
            <a:r>
              <a:rPr lang="en-US" sz="2000" dirty="0" smtClean="0"/>
              <a:t>("</a:t>
            </a:r>
            <a:r>
              <a:rPr lang="en-US" sz="2000" dirty="0" err="1" smtClean="0"/>
              <a:t>uname",n</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='servlet2'&gt;visit&lt;/a&gt;");  </a:t>
            </a:r>
          </a:p>
          <a:p>
            <a:pPr>
              <a:spcBef>
                <a:spcPts val="0"/>
              </a:spcBef>
            </a:pPr>
            <a:r>
              <a:rPr lang="en-US" sz="2000" dirty="0" smtClean="0"/>
              <a:t>                  </a:t>
            </a:r>
          </a:p>
          <a:p>
            <a:pPr>
              <a:spcBef>
                <a:spcPts val="0"/>
              </a:spcBef>
            </a:pPr>
            <a:r>
              <a:rPr lang="en-US" sz="2000" dirty="0" smtClean="0"/>
              <a:t>        </a:t>
            </a:r>
            <a:r>
              <a:rPr lang="en-US" sz="2000" dirty="0" err="1" smtClean="0"/>
              <a:t>out.close</a:t>
            </a:r>
            <a:r>
              <a:rPr lang="en-US" sz="2000" dirty="0" smtClean="0"/>
              <a:t>();  </a:t>
            </a:r>
          </a:p>
          <a:p>
            <a:pPr>
              <a:spcBef>
                <a:spcPts val="0"/>
              </a:spcBef>
            </a:pPr>
            <a:r>
              <a:rPr lang="en-US" sz="2000" dirty="0" smtClean="0"/>
              <a:t>  </a:t>
            </a:r>
          </a:p>
          <a:p>
            <a:pPr>
              <a:spcBef>
                <a:spcPts val="0"/>
              </a:spcBef>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SecondServlet.java</a:t>
            </a:r>
          </a:p>
          <a:p>
            <a:pPr>
              <a:spcBef>
                <a:spcPts val="0"/>
              </a:spcBef>
            </a:pPr>
            <a:r>
              <a:rPr lang="en-US" sz="2000" b="1" dirty="0" smtClean="0"/>
              <a:t>import</a:t>
            </a:r>
            <a:r>
              <a:rPr lang="en-US" sz="2000" dirty="0" smtClean="0"/>
              <a:t> java.io.*;  </a:t>
            </a:r>
          </a:p>
          <a:p>
            <a:pPr>
              <a:spcBef>
                <a:spcPts val="0"/>
              </a:spcBef>
            </a:pPr>
            <a:r>
              <a:rPr lang="en-US" sz="2000" b="1" dirty="0" smtClean="0"/>
              <a:t>import</a:t>
            </a:r>
            <a:r>
              <a:rPr lang="en-US" sz="2000" dirty="0" smtClean="0"/>
              <a:t> </a:t>
            </a:r>
            <a:r>
              <a:rPr lang="en-US" sz="2000" dirty="0" err="1" smtClean="0"/>
              <a:t>javax.servlet</a:t>
            </a:r>
            <a:r>
              <a:rPr lang="en-US" sz="2000" dirty="0" smtClean="0"/>
              <a:t>.*;  </a:t>
            </a:r>
          </a:p>
          <a:p>
            <a:pPr>
              <a:spcBef>
                <a:spcPts val="0"/>
              </a:spcBef>
            </a:pPr>
            <a:r>
              <a:rPr lang="en-US" sz="2000" b="1" dirty="0" smtClean="0"/>
              <a:t>import</a:t>
            </a:r>
            <a:r>
              <a:rPr lang="en-US" sz="2000" dirty="0" smtClean="0"/>
              <a:t> </a:t>
            </a:r>
            <a:r>
              <a:rPr lang="en-US" sz="2000" dirty="0" err="1" smtClean="0"/>
              <a:t>javax.servlet.http</a:t>
            </a: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pPr>
            <a:r>
              <a:rPr lang="en-US" sz="2000" dirty="0" smtClean="0"/>
              <a:t>        </a:t>
            </a:r>
            <a:r>
              <a:rPr lang="en-US" sz="2000" b="1" dirty="0" smtClean="0"/>
              <a:t>try</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response.setContentType</a:t>
            </a:r>
            <a:r>
              <a:rPr lang="en-US" sz="2000" dirty="0" smtClean="0"/>
              <a:t>("text/html");  </a:t>
            </a:r>
          </a:p>
          <a:p>
            <a:pPr>
              <a:spcBef>
                <a:spcPts val="0"/>
              </a:spcBef>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a:t>
            </a:r>
            <a:r>
              <a:rPr lang="en-US" sz="2000" b="1" dirty="0" smtClean="0"/>
              <a:t>false</a:t>
            </a:r>
            <a:r>
              <a:rPr lang="en-US" sz="2000" dirty="0" smtClean="0"/>
              <a:t>);  </a:t>
            </a:r>
          </a:p>
          <a:p>
            <a:pPr>
              <a:spcBef>
                <a:spcPts val="0"/>
              </a:spcBef>
            </a:pPr>
            <a:r>
              <a:rPr lang="en-US" sz="2000" dirty="0" smtClean="0"/>
              <a:t>        String n=(String)</a:t>
            </a:r>
            <a:r>
              <a:rPr lang="en-US" sz="2000" dirty="0" err="1" smtClean="0"/>
              <a:t>session.getAttribute</a:t>
            </a:r>
            <a:r>
              <a:rPr lang="en-US" sz="2000" dirty="0" smtClean="0"/>
              <a:t>("</a:t>
            </a:r>
            <a:r>
              <a:rPr lang="en-US" sz="2000" dirty="0" err="1" smtClean="0"/>
              <a:t>uname</a:t>
            </a:r>
            <a:r>
              <a:rPr lang="en-US" sz="2000" dirty="0" smtClean="0"/>
              <a:t>");  </a:t>
            </a:r>
          </a:p>
          <a:p>
            <a:pPr>
              <a:spcBef>
                <a:spcPts val="0"/>
              </a:spcBef>
            </a:pPr>
            <a:r>
              <a:rPr lang="en-US" sz="2000" dirty="0" smtClean="0"/>
              <a:t>        </a:t>
            </a:r>
            <a:r>
              <a:rPr lang="en-US" sz="2000" dirty="0" err="1" smtClean="0"/>
              <a:t>out.print</a:t>
            </a:r>
            <a:r>
              <a:rPr lang="en-US" sz="2000" dirty="0" smtClean="0"/>
              <a:t>("Hello "+n);  </a:t>
            </a:r>
          </a:p>
          <a:p>
            <a:pPr>
              <a:spcBef>
                <a:spcPts val="0"/>
              </a:spcBef>
            </a:pPr>
            <a:r>
              <a:rPr lang="en-US" sz="2000" dirty="0" smtClean="0"/>
              <a:t>  </a:t>
            </a:r>
          </a:p>
          <a:p>
            <a:pPr>
              <a:spcBef>
                <a:spcPts val="0"/>
              </a:spcBef>
            </a:pPr>
            <a:r>
              <a:rPr lang="en-US" sz="2000" dirty="0" smtClean="0"/>
              <a:t>        </a:t>
            </a:r>
            <a:r>
              <a:rPr lang="en-US" sz="2000" dirty="0" err="1" smtClean="0"/>
              <a:t>out.close</a:t>
            </a:r>
            <a:r>
              <a:rPr lang="en-US" sz="2000" dirty="0" smtClean="0"/>
              <a:t>();  </a:t>
            </a:r>
          </a:p>
          <a:p>
            <a:pPr>
              <a:spcBef>
                <a:spcPts val="0"/>
              </a:spcBef>
            </a:pPr>
            <a:r>
              <a:rPr lang="en-US" sz="2000" dirty="0" smtClean="0"/>
              <a:t>  </a:t>
            </a:r>
          </a:p>
          <a:p>
            <a:pPr>
              <a:spcBef>
                <a:spcPts val="0"/>
              </a:spcBef>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web.xml</a:t>
            </a:r>
          </a:p>
          <a:p>
            <a:pPr>
              <a:spcBef>
                <a:spcPts val="0"/>
              </a:spcBef>
            </a:pPr>
            <a:r>
              <a:rPr lang="en-US" sz="2000" dirty="0" smtClean="0"/>
              <a:t>&lt;web-app&gt;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  </a:t>
            </a:r>
          </a:p>
          <a:p>
            <a:pPr>
              <a:spcBef>
                <a:spcPts val="0"/>
              </a:spcBef>
            </a:pPr>
            <a:r>
              <a:rPr lang="en-US" sz="2000" dirty="0" smtClean="0"/>
              <a:t>&lt;/web-app&gt;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
            </a:r>
            <a:br>
              <a:rPr lang="en-US" dirty="0" smtClean="0"/>
            </a:br>
            <a:r>
              <a:rPr lang="en-US" dirty="0" smtClean="0"/>
              <a:t/>
            </a:r>
            <a:br>
              <a:rPr lang="en-US" dirty="0" smtClean="0"/>
            </a:br>
            <a:r>
              <a:rPr lang="en-US" dirty="0" smtClean="0"/>
              <a:t>Website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Website is a collection of related web pages that may contain text, images, audio and video. The first page of a website is called home page. Each website has specific internet address (URL) that you need to enter in your browser to access a website.</a:t>
            </a:r>
          </a:p>
          <a:p>
            <a:r>
              <a:rPr lang="en-GB" dirty="0" smtClean="0"/>
              <a:t>Website is hosted on one or more servers and can be accessed by visiting its homepage using a computer network. A website is managed by its owner that can be an individual, company or an organization.</a:t>
            </a:r>
          </a:p>
          <a:p>
            <a:r>
              <a:rPr lang="en-GB" dirty="0" smtClean="0"/>
              <a:t>A website can be of two types:</a:t>
            </a:r>
          </a:p>
          <a:p>
            <a:pPr marL="514350" indent="-514350">
              <a:buFont typeface="+mj-lt"/>
              <a:buAutoNum type="arabicPeriod"/>
            </a:pPr>
            <a:r>
              <a:rPr lang="en-GB" dirty="0" smtClean="0"/>
              <a:t>Static Website</a:t>
            </a:r>
          </a:p>
          <a:p>
            <a:pPr marL="514350" indent="-514350">
              <a:buFont typeface="+mj-lt"/>
              <a:buAutoNum type="arabicPeriod"/>
            </a:pPr>
            <a:r>
              <a:rPr lang="en-GB" dirty="0" smtClean="0"/>
              <a:t>Dynamic Website</a:t>
            </a:r>
          </a:p>
          <a:p>
            <a:endParaRPr lang="en-GB" dirty="0" smtClean="0"/>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website</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Static website is the basic type of website that is easy to create. You don't need the knowledge of web programming and database design to create a static website. Its web pages are coded in HTML.</a:t>
            </a:r>
          </a:p>
          <a:p>
            <a:r>
              <a:rPr lang="en-GB" dirty="0" smtClean="0"/>
              <a:t>The codes are fixed for each page so the information contained in the page does not change and it looks like a printed page.</a:t>
            </a:r>
          </a:p>
          <a:p>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pic>
        <p:nvPicPr>
          <p:cNvPr id="5" name="Picture 4" descr="Servlet Website2"/>
          <p:cNvPicPr/>
          <p:nvPr/>
        </p:nvPicPr>
        <p:blipFill>
          <a:blip r:embed="rId2"/>
          <a:srcRect/>
          <a:stretch>
            <a:fillRect/>
          </a:stretch>
        </p:blipFill>
        <p:spPr bwMode="auto">
          <a:xfrm>
            <a:off x="2809852" y="3357562"/>
            <a:ext cx="5000660" cy="22104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Dynamic website</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Dynamic website is a collection of dynamic web pages whose content changes dynamically. It accesses content from a database or Content Management System (CMS). Therefore, when you alter or update the content of the database, the content of the website is also altered or updated.</a:t>
            </a:r>
          </a:p>
          <a:p>
            <a:r>
              <a:rPr lang="en-GB" dirty="0" smtClean="0"/>
              <a:t>Dynamic website uses client-side scripting or server-side scripting, or both to generate dynamic content.</a:t>
            </a:r>
          </a:p>
          <a:p>
            <a:r>
              <a:rPr lang="en-GB" dirty="0" smtClean="0"/>
              <a:t>Client side scripting generates content at the client computer on the basis of user input. The web browser downloads the web page from the server and processes the code within the page to render information to the user.</a:t>
            </a:r>
          </a:p>
          <a:p>
            <a:r>
              <a:rPr lang="en-GB" dirty="0" smtClean="0"/>
              <a:t>In server side scripting, the software runs on the server and processing is completed in the server then plain pages are sent to the user.</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IN" dirty="0" smtClean="0"/>
              <a:t>Dynamic Website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pic>
        <p:nvPicPr>
          <p:cNvPr id="5" name="Content Placeholder 4" descr="Servlet Website3"/>
          <p:cNvPicPr>
            <a:picLocks noGrp="1"/>
          </p:cNvPicPr>
          <p:nvPr>
            <p:ph idx="1"/>
          </p:nvPr>
        </p:nvPicPr>
        <p:blipFill>
          <a:blip r:embed="rId2"/>
          <a:srcRect/>
          <a:stretch>
            <a:fillRect/>
          </a:stretch>
        </p:blipFill>
        <p:spPr bwMode="auto">
          <a:xfrm>
            <a:off x="3814444" y="2254848"/>
            <a:ext cx="4563112" cy="281026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Static </a:t>
            </a:r>
            <a:r>
              <a:rPr lang="en-US" dirty="0" err="1" smtClean="0"/>
              <a:t>vs</a:t>
            </a:r>
            <a:r>
              <a:rPr lang="en-US" dirty="0" smtClean="0"/>
              <a:t> Dynamic</a:t>
            </a:r>
            <a:endParaRPr lang="en-US" dirty="0"/>
          </a:p>
        </p:txBody>
      </p:sp>
      <p:sp>
        <p:nvSpPr>
          <p:cNvPr id="3" name="Content Placeholder 2"/>
          <p:cNvSpPr>
            <a:spLocks noGrp="1"/>
          </p:cNvSpPr>
          <p:nvPr>
            <p:ph idx="1"/>
          </p:nvPr>
        </p:nvSpPr>
        <p:spPr>
          <a:xfrm>
            <a:off x="838200" y="1071546"/>
            <a:ext cx="10515600" cy="5105417"/>
          </a:xfrm>
        </p:spPr>
        <p:txBody>
          <a:bodyPr/>
          <a:lstStyle/>
          <a:p>
            <a:pPr>
              <a:buNone/>
            </a:pPr>
            <a:endParaRPr lang="en-US" sz="2000" dirty="0" smtClean="0"/>
          </a:p>
          <a:p>
            <a:pPr>
              <a:buNone/>
            </a:pP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graphicFrame>
        <p:nvGraphicFramePr>
          <p:cNvPr id="6" name="Table 5"/>
          <p:cNvGraphicFramePr>
            <a:graphicFrameLocks noGrp="1"/>
          </p:cNvGraphicFramePr>
          <p:nvPr/>
        </p:nvGraphicFramePr>
        <p:xfrm>
          <a:off x="595274" y="1285861"/>
          <a:ext cx="10715700" cy="4794255"/>
        </p:xfrm>
        <a:graphic>
          <a:graphicData uri="http://schemas.openxmlformats.org/drawingml/2006/table">
            <a:tbl>
              <a:tblPr firstRow="1" bandRow="1">
                <a:tableStyleId>{5C22544A-7EE6-4342-B048-85BDC9FD1C3A}</a:tableStyleId>
              </a:tblPr>
              <a:tblGrid>
                <a:gridCol w="5357850"/>
                <a:gridCol w="5357850"/>
              </a:tblGrid>
              <a:tr h="463113">
                <a:tc>
                  <a:txBody>
                    <a:bodyPr/>
                    <a:lstStyle/>
                    <a:p>
                      <a:pPr algn="l" fontAlgn="t"/>
                      <a:r>
                        <a:rPr lang="en-US" dirty="0">
                          <a:solidFill>
                            <a:srgbClr val="000000"/>
                          </a:solidFill>
                          <a:latin typeface="times new roman"/>
                        </a:rPr>
                        <a:t>Static Website</a:t>
                      </a:r>
                    </a:p>
                  </a:txBody>
                  <a:tcPr marL="114300" marR="114300" marT="114300" marB="114300"/>
                </a:tc>
                <a:tc>
                  <a:txBody>
                    <a:bodyPr/>
                    <a:lstStyle/>
                    <a:p>
                      <a:pPr algn="l" fontAlgn="t"/>
                      <a:r>
                        <a:rPr lang="en-US">
                          <a:solidFill>
                            <a:srgbClr val="000000"/>
                          </a:solidFill>
                          <a:latin typeface="times new roman"/>
                        </a:rPr>
                        <a:t>Dynamic Website</a:t>
                      </a:r>
                    </a:p>
                  </a:txBody>
                  <a:tcPr marL="114300" marR="114300" marT="114300" marB="114300"/>
                </a:tc>
              </a:tr>
              <a:tr h="645551">
                <a:tc>
                  <a:txBody>
                    <a:bodyPr/>
                    <a:lstStyle/>
                    <a:p>
                      <a:pPr algn="just" fontAlgn="t"/>
                      <a:r>
                        <a:rPr lang="en-GB">
                          <a:solidFill>
                            <a:srgbClr val="333333"/>
                          </a:solidFill>
                          <a:latin typeface="inter-regular"/>
                        </a:rPr>
                        <a:t>Prebuilt content is same every time the page is loaded.</a:t>
                      </a:r>
                    </a:p>
                  </a:txBody>
                  <a:tcPr marL="76200" marR="76200" marT="76200" marB="76200"/>
                </a:tc>
                <a:tc>
                  <a:txBody>
                    <a:bodyPr/>
                    <a:lstStyle/>
                    <a:p>
                      <a:pPr algn="just" fontAlgn="t"/>
                      <a:r>
                        <a:rPr lang="en-GB">
                          <a:solidFill>
                            <a:srgbClr val="333333"/>
                          </a:solidFill>
                          <a:latin typeface="inter-regular"/>
                        </a:rPr>
                        <a:t>Content is generated quickly and changes regularly.</a:t>
                      </a:r>
                    </a:p>
                  </a:txBody>
                  <a:tcPr marL="76200" marR="76200" marT="76200" marB="76200"/>
                </a:tc>
              </a:tr>
              <a:tr h="1039118">
                <a:tc>
                  <a:txBody>
                    <a:bodyPr/>
                    <a:lstStyle/>
                    <a:p>
                      <a:pPr algn="just" fontAlgn="t"/>
                      <a:r>
                        <a:rPr lang="en-GB">
                          <a:solidFill>
                            <a:srgbClr val="333333"/>
                          </a:solidFill>
                          <a:latin typeface="inter-regular"/>
                        </a:rPr>
                        <a:t>It uses the </a:t>
                      </a:r>
                      <a:r>
                        <a:rPr lang="en-GB" b="1">
                          <a:solidFill>
                            <a:srgbClr val="333333"/>
                          </a:solidFill>
                          <a:latin typeface="inter-bold"/>
                        </a:rPr>
                        <a:t>HTML </a:t>
                      </a:r>
                      <a:r>
                        <a:rPr lang="en-GB">
                          <a:solidFill>
                            <a:srgbClr val="333333"/>
                          </a:solidFill>
                          <a:latin typeface="inter-regular"/>
                        </a:rPr>
                        <a:t>code for developing a website.</a:t>
                      </a:r>
                    </a:p>
                  </a:txBody>
                  <a:tcPr marL="76200" marR="76200" marT="76200" marB="76200"/>
                </a:tc>
                <a:tc>
                  <a:txBody>
                    <a:bodyPr/>
                    <a:lstStyle/>
                    <a:p>
                      <a:pPr algn="just" fontAlgn="t"/>
                      <a:r>
                        <a:rPr lang="en-GB">
                          <a:solidFill>
                            <a:srgbClr val="333333"/>
                          </a:solidFill>
                          <a:latin typeface="inter-regular"/>
                        </a:rPr>
                        <a:t>It uses the server side languages such as </a:t>
                      </a:r>
                      <a:r>
                        <a:rPr lang="en-GB" b="1">
                          <a:solidFill>
                            <a:srgbClr val="333333"/>
                          </a:solidFill>
                          <a:latin typeface="inter-bold"/>
                        </a:rPr>
                        <a:t>PHP,SERVLET, JSP, and ASP.NET </a:t>
                      </a:r>
                      <a:r>
                        <a:rPr lang="en-GB">
                          <a:solidFill>
                            <a:srgbClr val="333333"/>
                          </a:solidFill>
                          <a:latin typeface="inter-regular"/>
                        </a:rPr>
                        <a:t>etc. for developing a website.</a:t>
                      </a:r>
                    </a:p>
                  </a:txBody>
                  <a:tcPr marL="76200" marR="76200" marT="76200" marB="76200"/>
                </a:tc>
              </a:tr>
              <a:tr h="645551">
                <a:tc>
                  <a:txBody>
                    <a:bodyPr/>
                    <a:lstStyle/>
                    <a:p>
                      <a:pPr algn="just" fontAlgn="t"/>
                      <a:r>
                        <a:rPr lang="en-GB">
                          <a:solidFill>
                            <a:srgbClr val="333333"/>
                          </a:solidFill>
                          <a:latin typeface="inter-regular"/>
                        </a:rPr>
                        <a:t>It sends exactly the same response for every request.</a:t>
                      </a:r>
                    </a:p>
                  </a:txBody>
                  <a:tcPr marL="76200" marR="76200" marT="76200" marB="76200"/>
                </a:tc>
                <a:tc>
                  <a:txBody>
                    <a:bodyPr/>
                    <a:lstStyle/>
                    <a:p>
                      <a:pPr algn="just" fontAlgn="t"/>
                      <a:r>
                        <a:rPr lang="en-GB">
                          <a:solidFill>
                            <a:srgbClr val="333333"/>
                          </a:solidFill>
                          <a:latin typeface="inter-regular"/>
                        </a:rPr>
                        <a:t>It may generate different HTML for each of the request.</a:t>
                      </a:r>
                    </a:p>
                  </a:txBody>
                  <a:tcPr marL="76200" marR="76200" marT="76200" marB="76200"/>
                </a:tc>
              </a:tr>
              <a:tr h="1039118">
                <a:tc>
                  <a:txBody>
                    <a:bodyPr/>
                    <a:lstStyle/>
                    <a:p>
                      <a:pPr algn="just" fontAlgn="t"/>
                      <a:r>
                        <a:rPr lang="en-GB">
                          <a:solidFill>
                            <a:srgbClr val="333333"/>
                          </a:solidFill>
                          <a:latin typeface="inter-regular"/>
                        </a:rPr>
                        <a:t>The content is only changed when someone publishes and updates the file (sends it to the web server).</a:t>
                      </a:r>
                    </a:p>
                  </a:txBody>
                  <a:tcPr marL="76200" marR="76200" marT="76200" marB="76200"/>
                </a:tc>
                <a:tc>
                  <a:txBody>
                    <a:bodyPr/>
                    <a:lstStyle/>
                    <a:p>
                      <a:pPr algn="just" fontAlgn="t"/>
                      <a:r>
                        <a:rPr lang="en-GB">
                          <a:solidFill>
                            <a:srgbClr val="333333"/>
                          </a:solidFill>
                          <a:latin typeface="inter-regular"/>
                        </a:rPr>
                        <a:t>The page contains "server-side" code which allows the server to generate the unique content when the page is loaded.</a:t>
                      </a:r>
                    </a:p>
                  </a:txBody>
                  <a:tcPr marL="76200" marR="76200" marT="76200" marB="76200"/>
                </a:tc>
              </a:tr>
              <a:tr h="811019">
                <a:tc>
                  <a:txBody>
                    <a:bodyPr/>
                    <a:lstStyle/>
                    <a:p>
                      <a:pPr algn="just" fontAlgn="t"/>
                      <a:r>
                        <a:rPr lang="en-GB">
                          <a:solidFill>
                            <a:srgbClr val="333333"/>
                          </a:solidFill>
                          <a:latin typeface="inter-regular"/>
                        </a:rPr>
                        <a:t>Flexibility is the main advantage of static website.</a:t>
                      </a:r>
                    </a:p>
                  </a:txBody>
                  <a:tcPr marL="76200" marR="76200" marT="76200" marB="76200"/>
                </a:tc>
                <a:tc>
                  <a:txBody>
                    <a:bodyPr/>
                    <a:lstStyle/>
                    <a:p>
                      <a:pPr algn="just" fontAlgn="t"/>
                      <a:r>
                        <a:rPr lang="en-GB" dirty="0">
                          <a:solidFill>
                            <a:srgbClr val="333333"/>
                          </a:solidFill>
                          <a:latin typeface="inter-regular"/>
                        </a:rPr>
                        <a:t>Content Management System (CMS) is the main advantage of dynamic website.</a:t>
                      </a:r>
                    </a:p>
                  </a:txBody>
                  <a:tcPr marL="76200" marR="76200" marT="76200" marB="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HTTP (Hyper Text Transfer Protocol)</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Hypertext Transfer Protocol (HTTP) is application-level protocol for collaborative, distributed, hypermedia information systems. It is the data communication protocol used to establish communication between client and server.</a:t>
            </a:r>
          </a:p>
          <a:p>
            <a:r>
              <a:rPr lang="en-GB" dirty="0" smtClean="0"/>
              <a:t>HTTP is TCP/IP based communication protocol, which is used to deliver the data like image files, query results, HTML files etc on the World Wide Web (WWW) with the default port is TCP 80. It provides the standardized way for computers to communicate with each other.</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pic>
        <p:nvPicPr>
          <p:cNvPr id="5" name="Picture 4" descr="Servlet HTTP4"/>
          <p:cNvPicPr/>
          <p:nvPr/>
        </p:nvPicPr>
        <p:blipFill>
          <a:blip r:embed="rId2"/>
          <a:srcRect/>
          <a:stretch>
            <a:fillRect/>
          </a:stretch>
        </p:blipFill>
        <p:spPr bwMode="auto">
          <a:xfrm>
            <a:off x="4810116" y="4357694"/>
            <a:ext cx="5072098" cy="196214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smtClean="0"/>
              <a:t>Characteristics of HTTP</a:t>
            </a:r>
            <a:endParaRPr lang="en-US" dirty="0"/>
          </a:p>
        </p:txBody>
      </p:sp>
      <p:sp>
        <p:nvSpPr>
          <p:cNvPr id="3" name="Content Placeholder 2"/>
          <p:cNvSpPr>
            <a:spLocks noGrp="1"/>
          </p:cNvSpPr>
          <p:nvPr>
            <p:ph idx="1"/>
          </p:nvPr>
        </p:nvSpPr>
        <p:spPr>
          <a:xfrm>
            <a:off x="838200" y="928670"/>
            <a:ext cx="10515600" cy="5248293"/>
          </a:xfrm>
        </p:spPr>
        <p:txBody>
          <a:bodyPr/>
          <a:lstStyle/>
          <a:p>
            <a:endParaRPr lang="en-GB" dirty="0" smtClean="0"/>
          </a:p>
          <a:p>
            <a:r>
              <a:rPr lang="en-GB" dirty="0" smtClean="0"/>
              <a:t>It is the protocol that allows web servers and browsers to exchange data over the web.</a:t>
            </a:r>
          </a:p>
          <a:p>
            <a:r>
              <a:rPr lang="en-GB" dirty="0" smtClean="0"/>
              <a:t>It is a request response protocol.</a:t>
            </a:r>
          </a:p>
          <a:p>
            <a:r>
              <a:rPr lang="en-GB" dirty="0" smtClean="0"/>
              <a:t>It uses the reliable TCP connections by default on TCP port 80.</a:t>
            </a:r>
          </a:p>
          <a:p>
            <a:r>
              <a:rPr lang="en-GB" dirty="0" smtClean="0"/>
              <a:t>It is stateless means each request is considered as the new request. In other words, server doesn't recognize the user by default.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
            </a:r>
            <a:br>
              <a:rPr lang="en-US" dirty="0" smtClean="0"/>
            </a:br>
            <a:r>
              <a:rPr lang="en-US" dirty="0" smtClean="0"/>
              <a:t>Features of HTTP</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b="1" dirty="0" smtClean="0"/>
              <a:t>HTTP is media independent:</a:t>
            </a:r>
            <a:r>
              <a:rPr lang="en-GB" dirty="0" smtClean="0"/>
              <a:t> It specifies that any type of media content can be sent by HTTP as long as both the server and the client can handle the data content.</a:t>
            </a:r>
          </a:p>
          <a:p>
            <a:r>
              <a:rPr lang="en-GB" b="1" dirty="0" smtClean="0"/>
              <a:t>HTTP is connectionless:</a:t>
            </a:r>
            <a:r>
              <a:rPr lang="en-GB" dirty="0" smtClean="0"/>
              <a:t> It is a connectionless approach in which HTTP client i.e., a browser initiates the HTTP request and after the request is sent the client disconnects from server and waits for the response.</a:t>
            </a:r>
          </a:p>
          <a:p>
            <a:r>
              <a:rPr lang="en-GB" b="1" dirty="0" smtClean="0"/>
              <a:t>HTTP is stateless:</a:t>
            </a:r>
            <a:r>
              <a:rPr lang="en-GB" dirty="0" smtClean="0"/>
              <a:t> The client and server are aware of each other during a current request only. Afterwards, both of them forget each other. Due to the stateless nature of protocol, neither the client nor the server can retain the information about different request across the web pages.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t>
            </a:r>
            <a:r>
              <a:rPr lang="en-US" b="1" dirty="0" smtClean="0"/>
              <a:t>Architecture of HTTP</a:t>
            </a: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HTTP is request/response protocol which is based on client/server based architecture. In this protocol, web browser, search engines, etc. behave as HTTP clients and the Web server like </a:t>
            </a:r>
            <a:r>
              <a:rPr lang="en-GB" sz="2000" dirty="0" err="1" smtClean="0"/>
              <a:t>Servlet</a:t>
            </a:r>
            <a:r>
              <a:rPr lang="en-GB" sz="2000" dirty="0" smtClean="0"/>
              <a:t> behaves as a server </a:t>
            </a:r>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pic>
        <p:nvPicPr>
          <p:cNvPr id="5" name="Picture 4" descr="Servlet HTTP5"/>
          <p:cNvPicPr/>
          <p:nvPr/>
        </p:nvPicPr>
        <p:blipFill>
          <a:blip r:embed="rId2"/>
          <a:srcRect/>
          <a:stretch>
            <a:fillRect/>
          </a:stretch>
        </p:blipFill>
        <p:spPr bwMode="auto">
          <a:xfrm>
            <a:off x="4881554" y="1928802"/>
            <a:ext cx="3955415" cy="4540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be covered</a:t>
            </a:r>
            <a:endParaRPr lang="en-US" dirty="0"/>
          </a:p>
        </p:txBody>
      </p:sp>
      <p:sp>
        <p:nvSpPr>
          <p:cNvPr id="3" name="Content Placeholder 2"/>
          <p:cNvSpPr>
            <a:spLocks noGrp="1"/>
          </p:cNvSpPr>
          <p:nvPr>
            <p:ph idx="1"/>
          </p:nvPr>
        </p:nvSpPr>
        <p:spPr/>
        <p:txBody>
          <a:bodyPr/>
          <a:lstStyle/>
          <a:p>
            <a:r>
              <a:rPr lang="en-US" dirty="0" err="1" smtClean="0"/>
              <a:t>Servlet</a:t>
            </a:r>
            <a:r>
              <a:rPr lang="en-US" dirty="0" smtClean="0"/>
              <a:t> API Fundamentals  </a:t>
            </a:r>
          </a:p>
          <a:p>
            <a:r>
              <a:rPr lang="en-US" dirty="0" smtClean="0"/>
              <a:t> </a:t>
            </a:r>
            <a:r>
              <a:rPr lang="en-US" dirty="0" err="1" smtClean="0"/>
              <a:t>ServletContext</a:t>
            </a:r>
            <a:endParaRPr lang="en-US" dirty="0" smtClean="0"/>
          </a:p>
          <a:p>
            <a:r>
              <a:rPr lang="en-US" dirty="0" smtClean="0"/>
              <a:t>Session   </a:t>
            </a:r>
          </a:p>
          <a:p>
            <a:r>
              <a:rPr lang="en-US" dirty="0" smtClean="0"/>
              <a:t> Cookies</a:t>
            </a:r>
          </a:p>
          <a:p>
            <a:r>
              <a:rPr lang="en-US" dirty="0" smtClean="0"/>
              <a:t>Request Redirection Techniques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Requests</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The request sent by the computer to a web server, contains all sorts of potentially interesting information; it is known as HTTP requests.</a:t>
            </a:r>
          </a:p>
          <a:p>
            <a:r>
              <a:rPr lang="en-GB" sz="2000" dirty="0" smtClean="0"/>
              <a:t>The HTTP client sends the request to the server in the form of request message which includes following information:</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pic>
        <p:nvPicPr>
          <p:cNvPr id="5" name="Picture 4" descr="HTTP Requests"/>
          <p:cNvPicPr/>
          <p:nvPr/>
        </p:nvPicPr>
        <p:blipFill>
          <a:blip r:embed="rId2"/>
          <a:srcRect/>
          <a:stretch>
            <a:fillRect/>
          </a:stretch>
        </p:blipFill>
        <p:spPr bwMode="auto">
          <a:xfrm>
            <a:off x="4452926" y="2214554"/>
            <a:ext cx="5305425" cy="52527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HTTP request methods </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The HTTP request method indicates the method to be performed on the resource identified by the </a:t>
            </a:r>
            <a:r>
              <a:rPr lang="en-GB" b="1" dirty="0" smtClean="0"/>
              <a:t>Requested URI (Uniform Resource Identifier)</a:t>
            </a:r>
            <a:r>
              <a:rPr lang="en-GB" dirty="0" smtClean="0"/>
              <a:t>. This method is case-sensitive and should be used in uppercase.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graphicFrame>
        <p:nvGraphicFramePr>
          <p:cNvPr id="5" name="Table 4"/>
          <p:cNvGraphicFramePr>
            <a:graphicFrameLocks noGrp="1"/>
          </p:cNvGraphicFramePr>
          <p:nvPr/>
        </p:nvGraphicFramePr>
        <p:xfrm>
          <a:off x="1881158" y="3000372"/>
          <a:ext cx="9858444" cy="4929222"/>
        </p:xfrm>
        <a:graphic>
          <a:graphicData uri="http://schemas.openxmlformats.org/drawingml/2006/table">
            <a:tbl>
              <a:tblPr firstRow="1" bandRow="1">
                <a:tableStyleId>{5C22544A-7EE6-4342-B048-85BDC9FD1C3A}</a:tableStyleId>
              </a:tblPr>
              <a:tblGrid>
                <a:gridCol w="1214446"/>
                <a:gridCol w="8643998"/>
              </a:tblGrid>
              <a:tr h="788057">
                <a:tc>
                  <a:txBody>
                    <a:bodyPr/>
                    <a:lstStyle/>
                    <a:p>
                      <a:pPr algn="l" fontAlgn="t"/>
                      <a:r>
                        <a:rPr lang="en-US" dirty="0">
                          <a:solidFill>
                            <a:srgbClr val="000000"/>
                          </a:solidFill>
                          <a:latin typeface="times new roman"/>
                        </a:rPr>
                        <a:t>HTTP Request</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432659">
                <a:tc>
                  <a:txBody>
                    <a:bodyPr/>
                    <a:lstStyle/>
                    <a:p>
                      <a:pPr algn="just" fontAlgn="t"/>
                      <a:r>
                        <a:rPr lang="en-US" b="1">
                          <a:solidFill>
                            <a:srgbClr val="333333"/>
                          </a:solidFill>
                          <a:latin typeface="inter-bold"/>
                        </a:rPr>
                        <a:t>GET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to get the resource at the requested URL.</a:t>
                      </a:r>
                    </a:p>
                  </a:txBody>
                  <a:tcPr marL="76200" marR="76200" marT="76200" marB="76200"/>
                </a:tc>
              </a:tr>
              <a:tr h="710797">
                <a:tc>
                  <a:txBody>
                    <a:bodyPr/>
                    <a:lstStyle/>
                    <a:p>
                      <a:pPr algn="just" fontAlgn="t"/>
                      <a:r>
                        <a:rPr lang="en-US" b="1">
                          <a:solidFill>
                            <a:srgbClr val="333333"/>
                          </a:solidFill>
                          <a:latin typeface="inter-bold"/>
                        </a:rPr>
                        <a:t>POST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the server to accept the body info attached. It is like GET request with extra info sent with the request.</a:t>
                      </a:r>
                    </a:p>
                  </a:txBody>
                  <a:tcPr marL="76200" marR="76200" marT="76200" marB="76200"/>
                </a:tc>
              </a:tr>
              <a:tr h="710797">
                <a:tc>
                  <a:txBody>
                    <a:bodyPr/>
                    <a:lstStyle/>
                    <a:p>
                      <a:pPr algn="just" fontAlgn="t"/>
                      <a:r>
                        <a:rPr lang="en-US" b="1">
                          <a:solidFill>
                            <a:srgbClr val="333333"/>
                          </a:solidFill>
                          <a:latin typeface="inter-bold"/>
                        </a:rPr>
                        <a:t>HEAD</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for only the header part of whatever a GET would return. Just like GET but with no body.</a:t>
                      </a:r>
                    </a:p>
                  </a:txBody>
                  <a:tcPr marL="76200" marR="76200" marT="76200" marB="76200"/>
                </a:tc>
              </a:tr>
              <a:tr h="710797">
                <a:tc>
                  <a:txBody>
                    <a:bodyPr/>
                    <a:lstStyle/>
                    <a:p>
                      <a:pPr algn="just" fontAlgn="t"/>
                      <a:r>
                        <a:rPr lang="en-US" b="1">
                          <a:solidFill>
                            <a:srgbClr val="333333"/>
                          </a:solidFill>
                          <a:latin typeface="inter-bold"/>
                        </a:rPr>
                        <a:t>TRACE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the loopback of the request message, for testing or troubleshooting.</a:t>
                      </a:r>
                    </a:p>
                  </a:txBody>
                  <a:tcPr marL="76200" marR="76200" marT="76200" marB="76200"/>
                </a:tc>
              </a:tr>
              <a:tr h="432659">
                <a:tc>
                  <a:txBody>
                    <a:bodyPr/>
                    <a:lstStyle/>
                    <a:p>
                      <a:pPr algn="just" fontAlgn="t"/>
                      <a:r>
                        <a:rPr lang="en-US" b="1">
                          <a:solidFill>
                            <a:srgbClr val="333333"/>
                          </a:solidFill>
                          <a:latin typeface="inter-bold"/>
                        </a:rPr>
                        <a:t>PUT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put the enclosed info (the body) at the requested URL.</a:t>
                      </a:r>
                    </a:p>
                  </a:txBody>
                  <a:tcPr marL="76200" marR="76200" marT="76200" marB="76200"/>
                </a:tc>
              </a:tr>
              <a:tr h="432659">
                <a:tc>
                  <a:txBody>
                    <a:bodyPr/>
                    <a:lstStyle/>
                    <a:p>
                      <a:pPr algn="just" fontAlgn="t"/>
                      <a:r>
                        <a:rPr lang="en-US" b="1">
                          <a:solidFill>
                            <a:srgbClr val="333333"/>
                          </a:solidFill>
                          <a:latin typeface="inter-bold"/>
                        </a:rPr>
                        <a:t>DELETE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delete the resource at the requested URL.</a:t>
                      </a:r>
                    </a:p>
                  </a:txBody>
                  <a:tcPr marL="76200" marR="76200" marT="76200" marB="76200"/>
                </a:tc>
              </a:tr>
              <a:tr h="710797">
                <a:tc>
                  <a:txBody>
                    <a:bodyPr/>
                    <a:lstStyle/>
                    <a:p>
                      <a:pPr algn="just" fontAlgn="t"/>
                      <a:r>
                        <a:rPr lang="en-US" b="1">
                          <a:solidFill>
                            <a:srgbClr val="333333"/>
                          </a:solidFill>
                          <a:latin typeface="inter-bold"/>
                        </a:rPr>
                        <a:t>OPTIONS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a list of the HTTP methods to which the thing at the request URL can respond</a:t>
                      </a:r>
                    </a:p>
                  </a:txBody>
                  <a:tcPr marL="76200" marR="76200" marT="76200" marB="762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vs. Post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pic>
        <p:nvPicPr>
          <p:cNvPr id="8" name="Content Placeholder 7" descr="Get vs. Post"/>
          <p:cNvPicPr>
            <a:picLocks noGrp="1"/>
          </p:cNvPicPr>
          <p:nvPr>
            <p:ph idx="1"/>
          </p:nvPr>
        </p:nvPicPr>
        <p:blipFill>
          <a:blip r:embed="rId2"/>
          <a:srcRect/>
          <a:stretch>
            <a:fillRect/>
          </a:stretch>
        </p:blipFill>
        <p:spPr bwMode="auto">
          <a:xfrm>
            <a:off x="1381092" y="1357313"/>
            <a:ext cx="7928008" cy="40005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285728"/>
            <a:ext cx="10515600" cy="777859"/>
          </a:xfrm>
        </p:spPr>
        <p:txBody>
          <a:bodyPr/>
          <a:lstStyle/>
          <a:p>
            <a:r>
              <a:rPr lang="en-GB" dirty="0" smtClean="0"/>
              <a:t/>
            </a:r>
            <a:br>
              <a:rPr lang="en-GB" dirty="0" smtClean="0"/>
            </a:br>
            <a:r>
              <a:rPr lang="en-GB" dirty="0" smtClean="0"/>
              <a:t>GET</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buNone/>
            </a:pPr>
            <a:r>
              <a:rPr lang="en-GB" sz="1800" b="1" dirty="0" smtClean="0"/>
              <a:t>GET</a:t>
            </a:r>
            <a:r>
              <a:rPr lang="en-GB" sz="1800" dirty="0" smtClean="0"/>
              <a:t>- It requests the data from a specified resource. methods for the request-response between a server and client </a:t>
            </a:r>
          </a:p>
          <a:p>
            <a:r>
              <a:rPr lang="en-GB" sz="1800" dirty="0" smtClean="0"/>
              <a:t>The query string (name/value pairs) is sent inside the URL of a GET request:</a:t>
            </a:r>
          </a:p>
          <a:p>
            <a:r>
              <a:rPr lang="en-GB" sz="1800" dirty="0" smtClean="0"/>
              <a:t>GET/RegisterDao.jsp?name1=value1&amp;name2=value2 </a:t>
            </a:r>
          </a:p>
          <a:p>
            <a:r>
              <a:rPr lang="en-GB" sz="1800" dirty="0" smtClean="0"/>
              <a:t>features of GET requests are:</a:t>
            </a:r>
          </a:p>
          <a:p>
            <a:pPr marL="342900" indent="-342900">
              <a:buFont typeface="+mj-lt"/>
              <a:buAutoNum type="arabicPeriod"/>
            </a:pPr>
            <a:r>
              <a:rPr lang="en-GB" sz="1800" dirty="0" smtClean="0"/>
              <a:t>It remains in the browser history</a:t>
            </a:r>
          </a:p>
          <a:p>
            <a:pPr marL="342900" indent="-342900">
              <a:buFont typeface="+mj-lt"/>
              <a:buAutoNum type="arabicPeriod"/>
            </a:pPr>
            <a:r>
              <a:rPr lang="en-GB" sz="1800" dirty="0" smtClean="0"/>
              <a:t>It can be bookmarked</a:t>
            </a:r>
          </a:p>
          <a:p>
            <a:pPr marL="342900" indent="-342900">
              <a:buFont typeface="+mj-lt"/>
              <a:buAutoNum type="arabicPeriod"/>
            </a:pPr>
            <a:r>
              <a:rPr lang="en-GB" sz="1800" dirty="0" smtClean="0"/>
              <a:t>It can be cached</a:t>
            </a:r>
          </a:p>
          <a:p>
            <a:pPr marL="342900" indent="-342900">
              <a:buFont typeface="+mj-lt"/>
              <a:buAutoNum type="arabicPeriod"/>
            </a:pPr>
            <a:r>
              <a:rPr lang="en-GB" sz="1800" dirty="0" smtClean="0"/>
              <a:t>It have length restrictions</a:t>
            </a:r>
          </a:p>
          <a:p>
            <a:pPr marL="342900" indent="-342900">
              <a:buFont typeface="+mj-lt"/>
              <a:buAutoNum type="arabicPeriod"/>
            </a:pPr>
            <a:r>
              <a:rPr lang="en-GB" sz="1800" dirty="0" smtClean="0"/>
              <a:t>It should never be used when dealing with sensitive data</a:t>
            </a:r>
          </a:p>
          <a:p>
            <a:pPr marL="342900" indent="-342900">
              <a:buFont typeface="+mj-lt"/>
              <a:buAutoNum type="arabicPeriod"/>
            </a:pPr>
            <a:r>
              <a:rPr lang="en-GB" sz="1800" dirty="0" smtClean="0"/>
              <a:t>It should only be used for retrieving the data</a:t>
            </a:r>
          </a:p>
          <a:p>
            <a:endParaRPr lang="en-GB" sz="1800" dirty="0" smtClean="0"/>
          </a:p>
          <a:p>
            <a:pPr>
              <a:buNone/>
            </a:pPr>
            <a:endParaRPr lang="en-GB" sz="1800" dirty="0" smtClean="0"/>
          </a:p>
          <a:p>
            <a:pPr>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pic>
        <p:nvPicPr>
          <p:cNvPr id="5" name="Picture 4" descr="Servlet Request6"/>
          <p:cNvPicPr/>
          <p:nvPr/>
        </p:nvPicPr>
        <p:blipFill>
          <a:blip r:embed="rId2"/>
          <a:srcRect/>
          <a:stretch>
            <a:fillRect/>
          </a:stretch>
        </p:blipFill>
        <p:spPr bwMode="auto">
          <a:xfrm>
            <a:off x="6248400" y="1928802"/>
            <a:ext cx="5943600" cy="357864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The query string (name/value pairs) is sent in HTTP message body for a POST request:</a:t>
            </a:r>
          </a:p>
          <a:p>
            <a:r>
              <a:rPr lang="en-GB" dirty="0" smtClean="0"/>
              <a:t>POST/RegisterDao.jsp HTTP/1.1  </a:t>
            </a:r>
          </a:p>
          <a:p>
            <a:r>
              <a:rPr lang="en-GB" dirty="0" smtClean="0"/>
              <a:t>Host: www. javatpoint.com  </a:t>
            </a:r>
          </a:p>
          <a:p>
            <a:r>
              <a:rPr lang="en-GB" dirty="0" smtClean="0"/>
              <a:t>name1=value1&amp;name2=value2</a:t>
            </a:r>
          </a:p>
          <a:p>
            <a:r>
              <a:rPr lang="en-GB" dirty="0" smtClean="0"/>
              <a:t>features of POST requests are:</a:t>
            </a:r>
          </a:p>
          <a:p>
            <a:pPr marL="514350" indent="-514350">
              <a:buFont typeface="+mj-lt"/>
              <a:buAutoNum type="arabicPeriod"/>
            </a:pPr>
            <a:r>
              <a:rPr lang="en-GB" dirty="0" smtClean="0"/>
              <a:t>This requests cannot be bookmarked</a:t>
            </a:r>
          </a:p>
          <a:p>
            <a:pPr marL="514350" indent="-514350">
              <a:buFont typeface="+mj-lt"/>
              <a:buAutoNum type="arabicPeriod"/>
            </a:pPr>
            <a:r>
              <a:rPr lang="en-GB" dirty="0" smtClean="0"/>
              <a:t>This requests have no restrictions on length of data</a:t>
            </a:r>
          </a:p>
          <a:p>
            <a:pPr marL="514350" indent="-514350">
              <a:buFont typeface="+mj-lt"/>
              <a:buAutoNum type="arabicPeriod"/>
            </a:pPr>
            <a:r>
              <a:rPr lang="en-GB" dirty="0" smtClean="0"/>
              <a:t>This requests are never cached</a:t>
            </a:r>
          </a:p>
          <a:p>
            <a:pPr marL="514350" indent="-514350">
              <a:buFont typeface="+mj-lt"/>
              <a:buAutoNum type="arabicPeriod"/>
            </a:pPr>
            <a:r>
              <a:rPr lang="en-GB" dirty="0" smtClean="0"/>
              <a:t>This requests do not retain in the browser history</a:t>
            </a:r>
          </a:p>
          <a:p>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pic>
        <p:nvPicPr>
          <p:cNvPr id="6" name="Picture 5" descr="Servlet Request7"/>
          <p:cNvPicPr/>
          <p:nvPr/>
        </p:nvPicPr>
        <p:blipFill>
          <a:blip r:embed="rId2"/>
          <a:srcRect/>
          <a:stretch>
            <a:fillRect/>
          </a:stretch>
        </p:blipFill>
        <p:spPr bwMode="auto">
          <a:xfrm>
            <a:off x="5953124" y="1928802"/>
            <a:ext cx="5943600" cy="438125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smtClean="0"/>
              <a:t> </a:t>
            </a:r>
            <a:r>
              <a:rPr lang="en-GB" smtClean="0"/>
              <a:t>Servlet </a:t>
            </a:r>
            <a:r>
              <a:rPr lang="en-GB" dirty="0" smtClean="0"/>
              <a:t>Container</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It provides the runtime environment for </a:t>
            </a:r>
            <a:r>
              <a:rPr lang="en-GB" sz="1800" dirty="0" err="1" smtClean="0"/>
              <a:t>JavaEE</a:t>
            </a:r>
            <a:r>
              <a:rPr lang="en-GB" sz="1800" dirty="0" smtClean="0"/>
              <a:t> (j2ee) applications. The client/user can request only a static WebPages from the server. If the user wants to read the web pages as per input then the </a:t>
            </a:r>
            <a:r>
              <a:rPr lang="en-GB" sz="1800" dirty="0" err="1" smtClean="0"/>
              <a:t>servlet</a:t>
            </a:r>
            <a:r>
              <a:rPr lang="en-GB" sz="1800" dirty="0" smtClean="0"/>
              <a:t> container is used in java.</a:t>
            </a:r>
          </a:p>
          <a:p>
            <a:r>
              <a:rPr lang="en-GB" sz="1800" dirty="0" smtClean="0"/>
              <a:t>The </a:t>
            </a:r>
            <a:r>
              <a:rPr lang="en-GB" sz="1800" dirty="0" err="1" smtClean="0"/>
              <a:t>servlet</a:t>
            </a:r>
            <a:r>
              <a:rPr lang="en-GB" sz="1800" dirty="0" smtClean="0"/>
              <a:t> container is the part of web server which can be run in a separate process. We can classify the </a:t>
            </a:r>
            <a:r>
              <a:rPr lang="en-GB" sz="1800" dirty="0" err="1" smtClean="0"/>
              <a:t>servlet</a:t>
            </a:r>
            <a:r>
              <a:rPr lang="en-GB" sz="1800" dirty="0" smtClean="0"/>
              <a:t> container states in three types:</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pic>
        <p:nvPicPr>
          <p:cNvPr id="5" name="Picture 4" descr="Servlet Container1"/>
          <p:cNvPicPr/>
          <p:nvPr/>
        </p:nvPicPr>
        <p:blipFill>
          <a:blip r:embed="rId2"/>
          <a:srcRect/>
          <a:stretch>
            <a:fillRect/>
          </a:stretch>
        </p:blipFill>
        <p:spPr bwMode="auto">
          <a:xfrm>
            <a:off x="2952728" y="2786058"/>
            <a:ext cx="5135245" cy="205232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err="1" smtClean="0"/>
              <a:t>Servlet</a:t>
            </a:r>
            <a:r>
              <a:rPr lang="en-US" b="1" dirty="0" smtClean="0"/>
              <a:t> Container States</a:t>
            </a:r>
            <a:endParaRPr lang="en-GB" dirty="0" smtClean="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servlet</a:t>
            </a:r>
            <a:r>
              <a:rPr lang="en-GB" dirty="0" smtClean="0"/>
              <a:t> container is the part of web server which can be run in a separate process. We can classify the </a:t>
            </a:r>
            <a:r>
              <a:rPr lang="en-GB" dirty="0" err="1" smtClean="0"/>
              <a:t>servlet</a:t>
            </a:r>
            <a:r>
              <a:rPr lang="en-GB" dirty="0" smtClean="0"/>
              <a:t> container states in three types:</a:t>
            </a:r>
          </a:p>
          <a:p>
            <a:r>
              <a:rPr lang="en-GB" b="1" dirty="0" smtClean="0"/>
              <a:t>Standalone:</a:t>
            </a:r>
            <a:r>
              <a:rPr lang="en-GB" dirty="0" smtClean="0"/>
              <a:t> It is typical Java-based servers in which the </a:t>
            </a:r>
            <a:r>
              <a:rPr lang="en-GB" dirty="0" err="1" smtClean="0"/>
              <a:t>servlet</a:t>
            </a:r>
            <a:r>
              <a:rPr lang="en-GB" dirty="0" smtClean="0"/>
              <a:t> container and the web servers are the integral part of a single program. For example:- Tomcat running by itself</a:t>
            </a:r>
          </a:p>
          <a:p>
            <a:r>
              <a:rPr lang="en-GB" b="1" dirty="0" smtClean="0"/>
              <a:t>In-process:</a:t>
            </a:r>
            <a:r>
              <a:rPr lang="en-GB" dirty="0" smtClean="0"/>
              <a:t> It is separated from the web server, because a different program runs within the address space of the main server as a plug-in. For example:- Tomcat running inside the </a:t>
            </a:r>
            <a:r>
              <a:rPr lang="en-GB" dirty="0" err="1" smtClean="0"/>
              <a:t>JBoss</a:t>
            </a:r>
            <a:r>
              <a:rPr lang="en-GB" dirty="0" smtClean="0"/>
              <a:t>.</a:t>
            </a:r>
          </a:p>
          <a:p>
            <a:r>
              <a:rPr lang="en-GB" b="1" dirty="0" smtClean="0"/>
              <a:t>Out-of-process:</a:t>
            </a:r>
            <a:r>
              <a:rPr lang="en-GB" dirty="0" smtClean="0"/>
              <a:t> The web server and </a:t>
            </a:r>
            <a:r>
              <a:rPr lang="en-GB" dirty="0" err="1" smtClean="0"/>
              <a:t>servlet</a:t>
            </a:r>
            <a:r>
              <a:rPr lang="en-GB" dirty="0" smtClean="0"/>
              <a:t> container are different programs which are run in a different process. For performing the communications between them, web server uses the plug-in provided by the </a:t>
            </a:r>
            <a:r>
              <a:rPr lang="en-GB" dirty="0" err="1" smtClean="0"/>
              <a:t>servlet</a:t>
            </a:r>
            <a:r>
              <a:rPr lang="en-GB" dirty="0" smtClean="0"/>
              <a:t> container.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b="1" dirty="0" smtClean="0"/>
              <a:t/>
            </a:r>
            <a:br>
              <a:rPr lang="en-GB" b="1" dirty="0" smtClean="0"/>
            </a:br>
            <a:r>
              <a:rPr lang="en-GB" b="1" dirty="0" smtClean="0"/>
              <a:t>The </a:t>
            </a:r>
            <a:r>
              <a:rPr lang="en-GB" b="1" dirty="0" err="1" smtClean="0"/>
              <a:t>Servlet</a:t>
            </a:r>
            <a:r>
              <a:rPr lang="en-GB" b="1" dirty="0" smtClean="0"/>
              <a:t> Container performs many operation</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Life Cycle Management</a:t>
            </a:r>
          </a:p>
          <a:p>
            <a:r>
              <a:rPr lang="en-GB" dirty="0" smtClean="0"/>
              <a:t>Multithreaded support</a:t>
            </a:r>
          </a:p>
          <a:p>
            <a:r>
              <a:rPr lang="en-GB" dirty="0" smtClean="0"/>
              <a:t>Object Pooling</a:t>
            </a:r>
          </a:p>
          <a:p>
            <a:r>
              <a:rPr lang="en-GB" dirty="0" smtClean="0"/>
              <a:t>Security etc.</a:t>
            </a:r>
            <a:endParaRPr lang="en-GB"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Server</a:t>
            </a:r>
            <a:endParaRPr lang="en-US" dirty="0"/>
          </a:p>
        </p:txBody>
      </p:sp>
      <p:sp>
        <p:nvSpPr>
          <p:cNvPr id="3" name="Content Placeholder 2"/>
          <p:cNvSpPr>
            <a:spLocks noGrp="1"/>
          </p:cNvSpPr>
          <p:nvPr>
            <p:ph idx="1"/>
          </p:nvPr>
        </p:nvSpPr>
        <p:spPr/>
        <p:txBody>
          <a:bodyPr/>
          <a:lstStyle/>
          <a:p>
            <a:r>
              <a:rPr lang="en-GB" dirty="0" smtClean="0"/>
              <a:t>Server is a device or a computer program that accepts and responds to the request made by other program, known as client. It is used to manage the network resources and for running the program or software that provides services.</a:t>
            </a:r>
          </a:p>
          <a:p>
            <a:r>
              <a:rPr lang="en-GB" dirty="0" smtClean="0"/>
              <a:t>There are two types of servers:</a:t>
            </a:r>
          </a:p>
          <a:p>
            <a:r>
              <a:rPr lang="en-GB" dirty="0" smtClean="0"/>
              <a:t>Web Server</a:t>
            </a:r>
          </a:p>
          <a:p>
            <a:r>
              <a:rPr lang="en-GB" dirty="0" smtClean="0"/>
              <a:t>Application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Web Server</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2400" dirty="0" smtClean="0"/>
              <a:t>Web server contains only web or </a:t>
            </a:r>
            <a:r>
              <a:rPr lang="en-GB" sz="2400" dirty="0" err="1" smtClean="0"/>
              <a:t>servlet</a:t>
            </a:r>
            <a:r>
              <a:rPr lang="en-GB" sz="2400" dirty="0" smtClean="0"/>
              <a:t> container. It can be used for </a:t>
            </a:r>
            <a:r>
              <a:rPr lang="en-GB" sz="2400" dirty="0" err="1" smtClean="0"/>
              <a:t>servlet</a:t>
            </a:r>
            <a:r>
              <a:rPr lang="en-GB" sz="2400" dirty="0" smtClean="0"/>
              <a:t>, </a:t>
            </a:r>
            <a:r>
              <a:rPr lang="en-GB" sz="2400" dirty="0" err="1" smtClean="0"/>
              <a:t>jsp</a:t>
            </a:r>
            <a:r>
              <a:rPr lang="en-GB" sz="2400" dirty="0" smtClean="0"/>
              <a:t>, struts, </a:t>
            </a:r>
            <a:r>
              <a:rPr lang="en-GB" sz="2400" dirty="0" err="1" smtClean="0"/>
              <a:t>jsf</a:t>
            </a:r>
            <a:r>
              <a:rPr lang="en-GB" sz="2400" dirty="0" smtClean="0"/>
              <a:t> etc. It can't be used for EJB.</a:t>
            </a:r>
          </a:p>
          <a:p>
            <a:r>
              <a:rPr lang="en-GB" sz="2400" dirty="0" smtClean="0"/>
              <a:t>It is a computer where the web content can be stored. In general web server can be used to host the web sites but there also used some other web servers also such as FTP, email, storage, gaming etc.</a:t>
            </a:r>
          </a:p>
          <a:p>
            <a:r>
              <a:rPr lang="en-GB" sz="2400" dirty="0" smtClean="0"/>
              <a:t>Examples of Web Servers are: </a:t>
            </a:r>
            <a:r>
              <a:rPr lang="en-GB" sz="2400" b="1" dirty="0" smtClean="0"/>
              <a:t>Apache Tomcat </a:t>
            </a:r>
            <a:r>
              <a:rPr lang="en-GB" sz="2400" dirty="0" smtClean="0"/>
              <a:t>and </a:t>
            </a:r>
            <a:r>
              <a:rPr lang="en-GB" sz="2400" b="1" dirty="0" smtClean="0"/>
              <a:t>Resin</a:t>
            </a:r>
            <a:r>
              <a:rPr lang="en-GB" sz="2400" dirty="0" smtClean="0"/>
              <a:t>.</a:t>
            </a:r>
          </a:p>
          <a:p>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err="1" smtClean="0"/>
              <a:t>Servlet</a:t>
            </a:r>
            <a:r>
              <a:rPr lang="en-IN" dirty="0" smtClean="0"/>
              <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b="1" dirty="0" err="1" smtClean="0"/>
              <a:t>Servlet</a:t>
            </a:r>
            <a:r>
              <a:rPr lang="en-GB" dirty="0" smtClean="0"/>
              <a:t> technology is used to create a web application (resides at server side and generates a dynamic web page).</a:t>
            </a:r>
          </a:p>
          <a:p>
            <a:r>
              <a:rPr lang="en-GB" b="1" dirty="0" err="1" smtClean="0"/>
              <a:t>Servlet</a:t>
            </a:r>
            <a:r>
              <a:rPr lang="en-GB" dirty="0" smtClean="0"/>
              <a:t> technology is robust and scalable because of java language.</a:t>
            </a:r>
          </a:p>
          <a:p>
            <a:r>
              <a:rPr lang="en-GB" dirty="0" smtClean="0"/>
              <a:t>Before </a:t>
            </a:r>
            <a:r>
              <a:rPr lang="en-GB" dirty="0" err="1" smtClean="0"/>
              <a:t>Servlet</a:t>
            </a:r>
            <a:r>
              <a:rPr lang="en-GB" dirty="0" smtClean="0"/>
              <a:t>, CGI (Common Gateway Interface) scripting language was common as a server-side programming language.</a:t>
            </a:r>
          </a:p>
          <a:p>
            <a:r>
              <a:rPr lang="en-US" dirty="0" smtClean="0"/>
              <a:t>There are many interfaces and classes in the </a:t>
            </a:r>
            <a:r>
              <a:rPr lang="en-US" dirty="0" err="1" smtClean="0"/>
              <a:t>Servlet</a:t>
            </a:r>
            <a:r>
              <a:rPr lang="en-US" dirty="0" smtClean="0"/>
              <a:t> API such as </a:t>
            </a:r>
            <a:r>
              <a:rPr lang="en-US" dirty="0" err="1" smtClean="0"/>
              <a:t>Servlet</a:t>
            </a:r>
            <a:r>
              <a:rPr lang="en-US" dirty="0" smtClean="0"/>
              <a:t>, </a:t>
            </a:r>
            <a:r>
              <a:rPr lang="en-US" dirty="0" err="1" smtClean="0"/>
              <a:t>GenericServlet</a:t>
            </a:r>
            <a:r>
              <a:rPr lang="en-US" dirty="0" smtClean="0"/>
              <a:t>, </a:t>
            </a:r>
            <a:r>
              <a:rPr lang="en-US" dirty="0" err="1" smtClean="0"/>
              <a:t>HttpServlet</a:t>
            </a:r>
            <a:r>
              <a:rPr lang="en-US" dirty="0" smtClean="0"/>
              <a:t>, </a:t>
            </a:r>
            <a:r>
              <a:rPr lang="en-US" dirty="0" err="1" smtClean="0"/>
              <a:t>ServletRequest</a:t>
            </a:r>
            <a:r>
              <a:rPr lang="en-US" dirty="0" smtClean="0"/>
              <a:t>, </a:t>
            </a:r>
            <a:r>
              <a:rPr lang="en-US" dirty="0" err="1" smtClean="0"/>
              <a:t>ServletResponse</a:t>
            </a:r>
            <a:r>
              <a:rPr lang="en-US" dirty="0" smtClean="0"/>
              <a:t>, etc.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Web Server Working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1800" dirty="0" smtClean="0"/>
              <a:t>It can respond to the client request in either of the following two possible ways:</a:t>
            </a:r>
          </a:p>
          <a:p>
            <a:r>
              <a:rPr lang="en-GB" sz="1800" dirty="0" smtClean="0"/>
              <a:t>Generating response by using the script and communicating with database.</a:t>
            </a:r>
          </a:p>
          <a:p>
            <a:r>
              <a:rPr lang="en-GB" sz="1800" dirty="0" smtClean="0"/>
              <a:t>Sending file to the client associated with the requested URL.</a:t>
            </a:r>
          </a:p>
          <a:p>
            <a:r>
              <a:rPr lang="en-US" sz="1800" dirty="0" smtClean="0"/>
              <a:t>  </a:t>
            </a:r>
            <a:r>
              <a:rPr lang="en-GB" sz="1800" dirty="0" smtClean="0"/>
              <a:t>If the requested web page at the client side is not found, then web server will sends the HTTP response: Error 404 Not found.</a:t>
            </a:r>
          </a:p>
          <a:p>
            <a:r>
              <a:rPr lang="en-GB" sz="1800" dirty="0" smtClean="0"/>
              <a:t>When the web server searching the requested page if requested page is found then it will send to the client with an HTTP response.</a:t>
            </a:r>
          </a:p>
          <a:p>
            <a:r>
              <a:rPr lang="en-GB" sz="1800" dirty="0" smtClean="0"/>
              <a:t>If the client requests some other resources then web server will contact to application server and data is store for constructing the HTTP response.</a:t>
            </a:r>
          </a:p>
          <a:p>
            <a:pPr>
              <a:spcBef>
                <a:spcPts val="0"/>
              </a:spcBef>
            </a:pP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pic>
        <p:nvPicPr>
          <p:cNvPr id="5" name="Picture 4" descr="Web Server1"/>
          <p:cNvPicPr/>
          <p:nvPr/>
        </p:nvPicPr>
        <p:blipFill>
          <a:blip r:embed="rId2"/>
          <a:srcRect/>
          <a:stretch>
            <a:fillRect/>
          </a:stretch>
        </p:blipFill>
        <p:spPr bwMode="auto">
          <a:xfrm>
            <a:off x="5881686" y="3742690"/>
            <a:ext cx="5369560" cy="311531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b="1" dirty="0" smtClean="0"/>
              <a:t>Application Server</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Application server contains Web and EJB containers. It can be used for </a:t>
            </a:r>
            <a:r>
              <a:rPr lang="en-GB" dirty="0" err="1" smtClean="0"/>
              <a:t>servlet</a:t>
            </a:r>
            <a:r>
              <a:rPr lang="en-GB" dirty="0" smtClean="0"/>
              <a:t>, </a:t>
            </a:r>
            <a:r>
              <a:rPr lang="en-GB" dirty="0" err="1" smtClean="0"/>
              <a:t>jsp</a:t>
            </a:r>
            <a:r>
              <a:rPr lang="en-GB" dirty="0" smtClean="0"/>
              <a:t>, struts, </a:t>
            </a:r>
            <a:r>
              <a:rPr lang="en-GB" dirty="0" err="1" smtClean="0"/>
              <a:t>jsf</a:t>
            </a:r>
            <a:r>
              <a:rPr lang="en-GB" dirty="0" smtClean="0"/>
              <a:t>, </a:t>
            </a:r>
            <a:r>
              <a:rPr lang="en-GB" dirty="0" err="1" smtClean="0"/>
              <a:t>ejb</a:t>
            </a:r>
            <a:r>
              <a:rPr lang="en-GB" dirty="0" smtClean="0"/>
              <a:t> etc. It is a component based product that lies in the middle-tier of a server centric architecture.</a:t>
            </a:r>
          </a:p>
          <a:p>
            <a:r>
              <a:rPr lang="en-GB" dirty="0" smtClean="0"/>
              <a:t>It provides the middleware services for state maintenance and security, along with persistence and data access. It is a type of server designed to install, operate and host associated services and applications for the IT services, end users and organizations.</a:t>
            </a:r>
          </a:p>
          <a:p>
            <a:r>
              <a:rPr lang="en-GB" dirty="0" smtClean="0"/>
              <a:t>The Example of Application Servers are:</a:t>
            </a:r>
          </a:p>
          <a:p>
            <a:r>
              <a:rPr lang="en-GB" b="1" dirty="0" err="1" smtClean="0"/>
              <a:t>JBoss</a:t>
            </a:r>
            <a:r>
              <a:rPr lang="en-GB" b="1" dirty="0" smtClean="0"/>
              <a:t>:</a:t>
            </a:r>
            <a:r>
              <a:rPr lang="en-GB" dirty="0" smtClean="0"/>
              <a:t> Open-source server from </a:t>
            </a:r>
            <a:r>
              <a:rPr lang="en-GB" dirty="0" err="1" smtClean="0"/>
              <a:t>JBoss</a:t>
            </a:r>
            <a:r>
              <a:rPr lang="en-GB" dirty="0" smtClean="0"/>
              <a:t> community.</a:t>
            </a:r>
          </a:p>
          <a:p>
            <a:r>
              <a:rPr lang="en-GB" b="1" dirty="0" smtClean="0"/>
              <a:t>Glassfish:</a:t>
            </a:r>
            <a:r>
              <a:rPr lang="en-GB" dirty="0" smtClean="0"/>
              <a:t> Provided by Sun </a:t>
            </a:r>
            <a:r>
              <a:rPr lang="en-GB" dirty="0" err="1" smtClean="0"/>
              <a:t>Microsystem</a:t>
            </a:r>
            <a:r>
              <a:rPr lang="en-GB" dirty="0" smtClean="0"/>
              <a:t>. Now acquired by Oracle.</a:t>
            </a:r>
          </a:p>
          <a:p>
            <a:r>
              <a:rPr lang="en-GB" b="1" dirty="0" err="1" smtClean="0"/>
              <a:t>Weblogic</a:t>
            </a:r>
            <a:r>
              <a:rPr lang="en-GB" b="1" dirty="0" smtClean="0"/>
              <a:t>:</a:t>
            </a:r>
            <a:r>
              <a:rPr lang="en-GB" dirty="0" smtClean="0"/>
              <a:t> Provided by Oracle. It more secured.</a:t>
            </a:r>
          </a:p>
          <a:p>
            <a:r>
              <a:rPr lang="en-GB" b="1" dirty="0" err="1" smtClean="0"/>
              <a:t>Websphere</a:t>
            </a:r>
            <a:r>
              <a:rPr lang="en-GB" b="1" dirty="0" smtClean="0"/>
              <a:t>:</a:t>
            </a:r>
            <a:r>
              <a:rPr lang="en-GB" dirty="0" smtClean="0"/>
              <a:t> Provided by IBM.</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block diagram  of Application Server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pic>
        <p:nvPicPr>
          <p:cNvPr id="5" name="Content Placeholder 4" descr="Web Server2"/>
          <p:cNvPicPr>
            <a:picLocks noGrp="1"/>
          </p:cNvPicPr>
          <p:nvPr>
            <p:ph idx="1"/>
          </p:nvPr>
        </p:nvPicPr>
        <p:blipFill>
          <a:blip r:embed="rId2"/>
          <a:srcRect/>
          <a:stretch>
            <a:fillRect/>
          </a:stretch>
        </p:blipFill>
        <p:spPr bwMode="auto">
          <a:xfrm>
            <a:off x="3167042" y="1357298"/>
            <a:ext cx="5306166" cy="391532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Content Type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Content Type is also known as </a:t>
            </a:r>
            <a:r>
              <a:rPr lang="en-GB" b="1" dirty="0" smtClean="0"/>
              <a:t>MIME (Multipurpose internet Mail Extension)</a:t>
            </a:r>
            <a:r>
              <a:rPr lang="en-GB" dirty="0" smtClean="0"/>
              <a:t>Type. It is a </a:t>
            </a:r>
            <a:r>
              <a:rPr lang="en-GB" b="1" dirty="0" smtClean="0"/>
              <a:t>HTTP header</a:t>
            </a:r>
            <a:r>
              <a:rPr lang="en-GB" dirty="0" smtClean="0"/>
              <a:t> that provides the description about what are you sending to the browser.</a:t>
            </a:r>
          </a:p>
          <a:p>
            <a:r>
              <a:rPr lang="en-GB" dirty="0" smtClean="0"/>
              <a:t>MIME is an internet standard that is used for extending the limited capabilities of email by allowing the insertion of sounds, images and text in a message.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pic>
        <p:nvPicPr>
          <p:cNvPr id="5" name="Content Placeholder 4" descr="Content Type"/>
          <p:cNvPicPr>
            <a:picLocks noGrp="1"/>
          </p:cNvPicPr>
          <p:nvPr>
            <p:ph idx="1"/>
          </p:nvPr>
        </p:nvPicPr>
        <p:blipFill>
          <a:blip r:embed="rId2"/>
          <a:srcRect/>
          <a:stretch>
            <a:fillRect/>
          </a:stretch>
        </p:blipFill>
        <p:spPr bwMode="auto">
          <a:xfrm>
            <a:off x="3381356" y="1785926"/>
            <a:ext cx="4786346" cy="371477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List of Content Types</a:t>
            </a:r>
            <a:endParaRPr lang="en-US" dirty="0"/>
          </a:p>
        </p:txBody>
      </p:sp>
      <p:sp>
        <p:nvSpPr>
          <p:cNvPr id="3" name="Content Placeholder 2"/>
          <p:cNvSpPr>
            <a:spLocks noGrp="1"/>
          </p:cNvSpPr>
          <p:nvPr>
            <p:ph idx="1"/>
          </p:nvPr>
        </p:nvSpPr>
        <p:spPr>
          <a:xfrm>
            <a:off x="881026" y="1357298"/>
            <a:ext cx="10515600" cy="4891103"/>
          </a:xfrm>
        </p:spPr>
        <p:txBody>
          <a:bodyPr/>
          <a:lstStyle/>
          <a:p>
            <a:r>
              <a:rPr lang="en-US" sz="2000" dirty="0" smtClean="0"/>
              <a:t>text/html</a:t>
            </a:r>
          </a:p>
          <a:p>
            <a:r>
              <a:rPr lang="en-US" sz="2000" dirty="0" smtClean="0"/>
              <a:t>text/plain</a:t>
            </a:r>
          </a:p>
          <a:p>
            <a:r>
              <a:rPr lang="en-US" sz="2000" dirty="0" smtClean="0"/>
              <a:t>application/</a:t>
            </a:r>
            <a:r>
              <a:rPr lang="en-US" sz="2000" dirty="0" err="1" smtClean="0"/>
              <a:t>msword</a:t>
            </a:r>
            <a:endParaRPr lang="en-US" sz="2000" dirty="0" smtClean="0"/>
          </a:p>
          <a:p>
            <a:r>
              <a:rPr lang="en-US" sz="2000" dirty="0" smtClean="0"/>
              <a:t>application/vnd.ms-excel</a:t>
            </a:r>
          </a:p>
          <a:p>
            <a:r>
              <a:rPr lang="en-US" sz="2000" dirty="0" smtClean="0"/>
              <a:t>application/jar</a:t>
            </a:r>
          </a:p>
          <a:p>
            <a:r>
              <a:rPr lang="en-US" sz="2000" dirty="0" smtClean="0"/>
              <a:t>application/</a:t>
            </a:r>
            <a:r>
              <a:rPr lang="en-US" sz="2000" dirty="0" err="1" smtClean="0"/>
              <a:t>pdf</a:t>
            </a:r>
            <a:endParaRPr lang="en-US" sz="2000" dirty="0" smtClean="0"/>
          </a:p>
          <a:p>
            <a:r>
              <a:rPr lang="en-US" sz="2000" dirty="0" smtClean="0"/>
              <a:t>application/octet-stream</a:t>
            </a:r>
          </a:p>
          <a:p>
            <a:r>
              <a:rPr lang="en-US" sz="2000" dirty="0" smtClean="0"/>
              <a:t>application/x-zip</a:t>
            </a:r>
          </a:p>
          <a:p>
            <a:r>
              <a:rPr lang="en-US" sz="2000" dirty="0" smtClean="0"/>
              <a:t>images/jpeg</a:t>
            </a:r>
          </a:p>
          <a:p>
            <a:r>
              <a:rPr lang="en-US" sz="2000" dirty="0" smtClean="0"/>
              <a:t>images/</a:t>
            </a:r>
            <a:r>
              <a:rPr lang="en-US" sz="2000" dirty="0" err="1" smtClean="0"/>
              <a:t>png</a:t>
            </a:r>
            <a:endParaRPr lang="en-US" sz="2000" dirty="0" smtClean="0"/>
          </a:p>
          <a:p>
            <a:r>
              <a:rPr lang="en-US" sz="2000" dirty="0" smtClean="0"/>
              <a:t>images/gif</a:t>
            </a:r>
          </a:p>
          <a:p>
            <a:r>
              <a:rPr lang="en-US" sz="2000" dirty="0" smtClean="0"/>
              <a:t>audio/mp3</a:t>
            </a:r>
          </a:p>
          <a:p>
            <a:r>
              <a:rPr lang="en-US" sz="2000" dirty="0" smtClean="0"/>
              <a:t>video/mp4</a:t>
            </a:r>
          </a:p>
          <a:p>
            <a:r>
              <a:rPr lang="en-US" sz="2000" dirty="0" smtClean="0"/>
              <a:t>video/</a:t>
            </a:r>
            <a:r>
              <a:rPr lang="en-US" sz="2000" dirty="0" err="1" smtClean="0"/>
              <a:t>quicktime</a:t>
            </a:r>
            <a:r>
              <a:rPr lang="en-US" sz="2000" dirty="0" smtClean="0"/>
              <a:t> etc.</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err="1" smtClean="0"/>
              <a:t>Servlet</a:t>
            </a:r>
            <a:r>
              <a:rPr lang="en-GB" dirty="0" smtClean="0"/>
              <a:t> API</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dirty="0" err="1" smtClean="0"/>
              <a:t>javax.servlet</a:t>
            </a:r>
            <a:r>
              <a:rPr lang="en-GB" dirty="0" smtClean="0"/>
              <a:t> and </a:t>
            </a:r>
            <a:r>
              <a:rPr lang="en-GB" dirty="0" err="1" smtClean="0"/>
              <a:t>javax.servlet.http</a:t>
            </a:r>
            <a:r>
              <a:rPr lang="en-GB" dirty="0" smtClean="0"/>
              <a:t> packages represent interfaces and classes for </a:t>
            </a:r>
            <a:r>
              <a:rPr lang="en-GB" dirty="0" err="1" smtClean="0"/>
              <a:t>servlet</a:t>
            </a:r>
            <a:r>
              <a:rPr lang="en-GB" dirty="0" smtClean="0"/>
              <a:t> </a:t>
            </a:r>
            <a:r>
              <a:rPr lang="en-GB" dirty="0" err="1" smtClean="0"/>
              <a:t>api</a:t>
            </a:r>
            <a:r>
              <a:rPr lang="en-GB" dirty="0" smtClean="0"/>
              <a:t>.</a:t>
            </a:r>
          </a:p>
          <a:p>
            <a:r>
              <a:rPr lang="en-GB" dirty="0" smtClean="0"/>
              <a:t>The </a:t>
            </a:r>
            <a:r>
              <a:rPr lang="en-GB" b="1" dirty="0" err="1" smtClean="0"/>
              <a:t>javax.servlet</a:t>
            </a:r>
            <a:r>
              <a:rPr lang="en-GB" dirty="0" smtClean="0"/>
              <a:t> package contains many interfaces and classes that are used by the </a:t>
            </a:r>
            <a:r>
              <a:rPr lang="en-GB" dirty="0" err="1" smtClean="0"/>
              <a:t>servlet</a:t>
            </a:r>
            <a:r>
              <a:rPr lang="en-GB" dirty="0" smtClean="0"/>
              <a:t> or web container. These are not specific to any protocol.</a:t>
            </a:r>
          </a:p>
          <a:p>
            <a:r>
              <a:rPr lang="en-GB" dirty="0" smtClean="0"/>
              <a:t>The </a:t>
            </a:r>
            <a:r>
              <a:rPr lang="en-GB" b="1" dirty="0" err="1" smtClean="0"/>
              <a:t>javax.servlet.http</a:t>
            </a:r>
            <a:r>
              <a:rPr lang="en-GB" dirty="0" smtClean="0"/>
              <a:t> package contains interfaces and classes that are responsible for http requests only.</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 </a:t>
            </a:r>
            <a:r>
              <a:rPr lang="en-US" dirty="0" err="1" smtClean="0"/>
              <a:t>javax.servlet</a:t>
            </a:r>
            <a:r>
              <a:rPr lang="en-US" dirty="0" smtClean="0"/>
              <a:t> package</a:t>
            </a:r>
            <a:endParaRPr lang="en-US" dirty="0"/>
          </a:p>
        </p:txBody>
      </p:sp>
      <p:sp>
        <p:nvSpPr>
          <p:cNvPr id="3" name="Content Placeholder 2"/>
          <p:cNvSpPr>
            <a:spLocks noGrp="1"/>
          </p:cNvSpPr>
          <p:nvPr>
            <p:ph idx="1"/>
          </p:nvPr>
        </p:nvSpPr>
        <p:spPr/>
        <p:txBody>
          <a:bodyPr/>
          <a:lstStyle/>
          <a:p>
            <a:pPr marL="514350" indent="-514350">
              <a:spcBef>
                <a:spcPts val="0"/>
              </a:spcBef>
              <a:buFont typeface="+mj-lt"/>
              <a:buAutoNum type="arabicPeriod"/>
            </a:pPr>
            <a:r>
              <a:rPr lang="en-US" dirty="0" err="1" smtClean="0"/>
              <a:t>Servlet</a:t>
            </a:r>
            <a:endParaRPr lang="en-US" dirty="0" smtClean="0"/>
          </a:p>
          <a:p>
            <a:pPr marL="514350" indent="-514350">
              <a:spcBef>
                <a:spcPts val="0"/>
              </a:spcBef>
              <a:buFont typeface="+mj-lt"/>
              <a:buAutoNum type="arabicPeriod"/>
            </a:pPr>
            <a:r>
              <a:rPr lang="en-US" dirty="0" err="1" smtClean="0"/>
              <a:t>ServletRequest</a:t>
            </a:r>
            <a:endParaRPr lang="en-US" dirty="0" smtClean="0"/>
          </a:p>
          <a:p>
            <a:pPr marL="514350" indent="-514350">
              <a:spcBef>
                <a:spcPts val="0"/>
              </a:spcBef>
              <a:buFont typeface="+mj-lt"/>
              <a:buAutoNum type="arabicPeriod"/>
            </a:pPr>
            <a:r>
              <a:rPr lang="en-US" dirty="0" err="1" smtClean="0"/>
              <a:t>ServletResponse</a:t>
            </a:r>
            <a:endParaRPr lang="en-US" dirty="0" smtClean="0"/>
          </a:p>
          <a:p>
            <a:pPr marL="514350" indent="-514350">
              <a:spcBef>
                <a:spcPts val="0"/>
              </a:spcBef>
              <a:buFont typeface="+mj-lt"/>
              <a:buAutoNum type="arabicPeriod"/>
            </a:pPr>
            <a:r>
              <a:rPr lang="en-US" dirty="0" err="1" smtClean="0"/>
              <a:t>RequestDispatcher</a:t>
            </a:r>
            <a:endParaRPr lang="en-US" dirty="0" smtClean="0"/>
          </a:p>
          <a:p>
            <a:pPr marL="514350" indent="-514350">
              <a:spcBef>
                <a:spcPts val="0"/>
              </a:spcBef>
              <a:buFont typeface="+mj-lt"/>
              <a:buAutoNum type="arabicPeriod"/>
            </a:pPr>
            <a:r>
              <a:rPr lang="en-US" dirty="0" err="1" smtClean="0"/>
              <a:t>ServletConfig</a:t>
            </a:r>
            <a:endParaRPr lang="en-US" dirty="0" smtClean="0"/>
          </a:p>
          <a:p>
            <a:pPr marL="514350" indent="-514350">
              <a:spcBef>
                <a:spcPts val="0"/>
              </a:spcBef>
              <a:buFont typeface="+mj-lt"/>
              <a:buAutoNum type="arabicPeriod"/>
            </a:pPr>
            <a:r>
              <a:rPr lang="en-US" dirty="0" err="1" smtClean="0"/>
              <a:t>ServletContext</a:t>
            </a:r>
            <a:endParaRPr lang="en-US" dirty="0" smtClean="0"/>
          </a:p>
          <a:p>
            <a:pPr marL="514350" indent="-514350">
              <a:spcBef>
                <a:spcPts val="0"/>
              </a:spcBef>
              <a:buFont typeface="+mj-lt"/>
              <a:buAutoNum type="arabicPeriod"/>
            </a:pPr>
            <a:r>
              <a:rPr lang="en-US" dirty="0" err="1" smtClean="0"/>
              <a:t>SingleThreadModel</a:t>
            </a:r>
            <a:endParaRPr lang="en-US" dirty="0" smtClean="0"/>
          </a:p>
          <a:p>
            <a:pPr marL="514350" indent="-514350">
              <a:spcBef>
                <a:spcPts val="0"/>
              </a:spcBef>
              <a:buFont typeface="+mj-lt"/>
              <a:buAutoNum type="arabicPeriod"/>
            </a:pPr>
            <a:r>
              <a:rPr lang="en-US" dirty="0" smtClean="0"/>
              <a:t>Filter</a:t>
            </a:r>
          </a:p>
          <a:p>
            <a:pPr marL="514350" indent="-514350">
              <a:spcBef>
                <a:spcPts val="0"/>
              </a:spcBef>
              <a:buFont typeface="+mj-lt"/>
              <a:buAutoNum type="arabicPeriod"/>
            </a:pPr>
            <a:r>
              <a:rPr lang="en-US" dirty="0" err="1" smtClean="0"/>
              <a:t>FilterConfig</a:t>
            </a:r>
            <a:endParaRPr lang="en-US" dirty="0" smtClean="0"/>
          </a:p>
          <a:p>
            <a:pPr marL="514350" indent="-514350">
              <a:spcBef>
                <a:spcPts val="0"/>
              </a:spcBef>
              <a:buFont typeface="+mj-lt"/>
              <a:buAutoNum type="arabicPeriod"/>
            </a:pPr>
            <a:r>
              <a:rPr lang="en-US" dirty="0" err="1" smtClean="0"/>
              <a:t>FilterChain</a:t>
            </a:r>
            <a:endParaRPr lang="en-US" dirty="0" smtClean="0"/>
          </a:p>
          <a:p>
            <a:pPr marL="514350" indent="-514350">
              <a:spcBef>
                <a:spcPts val="0"/>
              </a:spcBef>
              <a:buFont typeface="+mj-lt"/>
              <a:buAutoNum type="arabicPeriod"/>
            </a:pPr>
            <a:r>
              <a:rPr lang="en-US" dirty="0" err="1" smtClean="0"/>
              <a:t>ServletRequestListener</a:t>
            </a:r>
            <a:endParaRPr lang="en-US" dirty="0" smtClean="0"/>
          </a:p>
          <a:p>
            <a:pPr marL="514350" indent="-514350">
              <a:spcBef>
                <a:spcPts val="0"/>
              </a:spcBef>
              <a:buFont typeface="+mj-lt"/>
              <a:buAutoNum type="arabicPeriod"/>
            </a:pPr>
            <a:r>
              <a:rPr lang="en-US" dirty="0" err="1" smtClean="0"/>
              <a:t>ServletRequestAttributeListener</a:t>
            </a:r>
            <a:endParaRPr lang="en-US" dirty="0" smtClean="0"/>
          </a:p>
          <a:p>
            <a:pPr marL="514350" indent="-514350">
              <a:spcBef>
                <a:spcPts val="0"/>
              </a:spcBef>
              <a:buFont typeface="+mj-lt"/>
              <a:buAutoNum type="arabicPeriod"/>
            </a:pPr>
            <a:r>
              <a:rPr lang="en-US" dirty="0" err="1" smtClean="0"/>
              <a:t>ServletContextListener</a:t>
            </a:r>
            <a:endParaRPr lang="en-US" dirty="0" smtClean="0"/>
          </a:p>
          <a:p>
            <a:pPr marL="514350" indent="-514350">
              <a:spcBef>
                <a:spcPts val="0"/>
              </a:spcBef>
              <a:buFont typeface="+mj-lt"/>
              <a:buAutoNum type="arabicPeriod"/>
            </a:pPr>
            <a:r>
              <a:rPr lang="en-US" dirty="0" err="1" smtClean="0"/>
              <a:t>ServletContextAttributeListener</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a:t>
            </a:r>
            <a:r>
              <a:rPr lang="en-US" dirty="0" err="1" smtClean="0"/>
              <a:t>javax.servlet</a:t>
            </a:r>
            <a:r>
              <a:rPr lang="en-US" dirty="0" smtClean="0"/>
              <a:t> package</a:t>
            </a:r>
            <a:br>
              <a:rPr lang="en-US" dirty="0" smtClean="0"/>
            </a:br>
            <a:endParaRPr lang="en-US" dirty="0"/>
          </a:p>
        </p:txBody>
      </p:sp>
      <p:sp>
        <p:nvSpPr>
          <p:cNvPr id="3" name="Content Placeholder 2"/>
          <p:cNvSpPr>
            <a:spLocks noGrp="1"/>
          </p:cNvSpPr>
          <p:nvPr>
            <p:ph idx="1"/>
          </p:nvPr>
        </p:nvSpPr>
        <p:spPr>
          <a:xfrm>
            <a:off x="838200" y="1500174"/>
            <a:ext cx="10515600" cy="4676789"/>
          </a:xfrm>
        </p:spPr>
        <p:txBody>
          <a:bodyPr/>
          <a:lstStyle/>
          <a:p>
            <a:pPr marL="514350" indent="-514350">
              <a:spcBef>
                <a:spcPts val="0"/>
              </a:spcBef>
              <a:buFont typeface="+mj-lt"/>
              <a:buAutoNum type="arabicPeriod"/>
            </a:pPr>
            <a:r>
              <a:rPr lang="en-US" dirty="0" err="1" smtClean="0"/>
              <a:t>GenericServlet</a:t>
            </a:r>
            <a:endParaRPr lang="en-US" dirty="0" smtClean="0"/>
          </a:p>
          <a:p>
            <a:pPr marL="514350" indent="-514350">
              <a:spcBef>
                <a:spcPts val="0"/>
              </a:spcBef>
              <a:buFont typeface="+mj-lt"/>
              <a:buAutoNum type="arabicPeriod"/>
            </a:pPr>
            <a:r>
              <a:rPr lang="en-US" dirty="0" err="1" smtClean="0"/>
              <a:t>ServletInputStream</a:t>
            </a:r>
            <a:endParaRPr lang="en-US" dirty="0" smtClean="0"/>
          </a:p>
          <a:p>
            <a:pPr marL="514350" indent="-514350">
              <a:spcBef>
                <a:spcPts val="0"/>
              </a:spcBef>
              <a:buFont typeface="+mj-lt"/>
              <a:buAutoNum type="arabicPeriod"/>
            </a:pPr>
            <a:r>
              <a:rPr lang="en-US" dirty="0" err="1" smtClean="0"/>
              <a:t>ServletOutputStream</a:t>
            </a:r>
            <a:endParaRPr lang="en-US" dirty="0" smtClean="0"/>
          </a:p>
          <a:p>
            <a:pPr marL="514350" indent="-514350">
              <a:spcBef>
                <a:spcPts val="0"/>
              </a:spcBef>
              <a:buFont typeface="+mj-lt"/>
              <a:buAutoNum type="arabicPeriod"/>
            </a:pPr>
            <a:r>
              <a:rPr lang="en-US" dirty="0" err="1" smtClean="0"/>
              <a:t>ServletRequestWrapper</a:t>
            </a:r>
            <a:endParaRPr lang="en-US" dirty="0" smtClean="0"/>
          </a:p>
          <a:p>
            <a:pPr marL="514350" indent="-514350">
              <a:spcBef>
                <a:spcPts val="0"/>
              </a:spcBef>
              <a:buFont typeface="+mj-lt"/>
              <a:buAutoNum type="arabicPeriod"/>
            </a:pPr>
            <a:r>
              <a:rPr lang="en-US" dirty="0" err="1" smtClean="0"/>
              <a:t>ServletResponseWrapper</a:t>
            </a:r>
            <a:endParaRPr lang="en-US" dirty="0" smtClean="0"/>
          </a:p>
          <a:p>
            <a:pPr marL="514350" indent="-514350">
              <a:spcBef>
                <a:spcPts val="0"/>
              </a:spcBef>
              <a:buFont typeface="+mj-lt"/>
              <a:buAutoNum type="arabicPeriod"/>
            </a:pPr>
            <a:r>
              <a:rPr lang="en-US" dirty="0" err="1" smtClean="0"/>
              <a:t>ServletRequestEvent</a:t>
            </a:r>
            <a:endParaRPr lang="en-US" dirty="0" smtClean="0"/>
          </a:p>
          <a:p>
            <a:pPr marL="514350" indent="-514350">
              <a:spcBef>
                <a:spcPts val="0"/>
              </a:spcBef>
              <a:buFont typeface="+mj-lt"/>
              <a:buAutoNum type="arabicPeriod"/>
            </a:pPr>
            <a:r>
              <a:rPr lang="en-US" dirty="0" err="1" smtClean="0"/>
              <a:t>ServletContextEvent</a:t>
            </a:r>
            <a:endParaRPr lang="en-US" dirty="0" smtClean="0"/>
          </a:p>
          <a:p>
            <a:pPr marL="514350" indent="-514350">
              <a:spcBef>
                <a:spcPts val="0"/>
              </a:spcBef>
              <a:buFont typeface="+mj-lt"/>
              <a:buAutoNum type="arabicPeriod"/>
            </a:pPr>
            <a:r>
              <a:rPr lang="en-US" dirty="0" err="1" smtClean="0"/>
              <a:t>ServletRequestAttributeEvent</a:t>
            </a:r>
            <a:endParaRPr lang="en-US" dirty="0" smtClean="0"/>
          </a:p>
          <a:p>
            <a:pPr marL="514350" indent="-514350">
              <a:spcBef>
                <a:spcPts val="0"/>
              </a:spcBef>
              <a:buFont typeface="+mj-lt"/>
              <a:buAutoNum type="arabicPeriod"/>
            </a:pPr>
            <a:r>
              <a:rPr lang="en-US" dirty="0" err="1" smtClean="0"/>
              <a:t>ServletContextAttributeEvent</a:t>
            </a:r>
            <a:endParaRPr lang="en-US" dirty="0" smtClean="0"/>
          </a:p>
          <a:p>
            <a:pPr marL="514350" indent="-514350">
              <a:spcBef>
                <a:spcPts val="0"/>
              </a:spcBef>
              <a:buFont typeface="+mj-lt"/>
              <a:buAutoNum type="arabicPeriod"/>
            </a:pPr>
            <a:r>
              <a:rPr lang="en-US" dirty="0" err="1" smtClean="0"/>
              <a:t>ServletException</a:t>
            </a:r>
            <a:endParaRPr lang="en-US" dirty="0" smtClean="0"/>
          </a:p>
          <a:p>
            <a:pPr marL="514350" indent="-514350">
              <a:spcBef>
                <a:spcPts val="0"/>
              </a:spcBef>
              <a:buFont typeface="+mj-lt"/>
              <a:buAutoNum type="arabicPeriod"/>
            </a:pPr>
            <a:r>
              <a:rPr lang="en-US" dirty="0" err="1" smtClean="0"/>
              <a:t>UnavailableException</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Interfaces in </a:t>
            </a:r>
            <a:r>
              <a:rPr lang="en-US" dirty="0" err="1" smtClean="0"/>
              <a:t>javax.servlet.http</a:t>
            </a:r>
            <a:r>
              <a:rPr lang="en-US" dirty="0" smtClean="0"/>
              <a:t> package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GB" dirty="0" err="1" smtClean="0"/>
              <a:t>HttpServletRequest</a:t>
            </a:r>
            <a:endParaRPr lang="en-GB" dirty="0" smtClean="0"/>
          </a:p>
          <a:p>
            <a:pPr marL="514350" indent="-514350">
              <a:buFont typeface="+mj-lt"/>
              <a:buAutoNum type="arabicPeriod"/>
            </a:pPr>
            <a:r>
              <a:rPr lang="en-GB" dirty="0" err="1" smtClean="0"/>
              <a:t>HttpServletResponse</a:t>
            </a:r>
            <a:endParaRPr lang="en-GB" dirty="0" smtClean="0"/>
          </a:p>
          <a:p>
            <a:pPr marL="514350" indent="-514350">
              <a:buFont typeface="+mj-lt"/>
              <a:buAutoNum type="arabicPeriod"/>
            </a:pPr>
            <a:r>
              <a:rPr lang="en-GB" dirty="0" err="1" smtClean="0"/>
              <a:t>HttpSession</a:t>
            </a:r>
            <a:endParaRPr lang="en-GB" dirty="0" smtClean="0"/>
          </a:p>
          <a:p>
            <a:pPr marL="514350" indent="-514350">
              <a:buFont typeface="+mj-lt"/>
              <a:buAutoNum type="arabicPeriod"/>
            </a:pPr>
            <a:r>
              <a:rPr lang="en-GB" dirty="0" err="1" smtClean="0"/>
              <a:t>HttpSessionListener</a:t>
            </a:r>
            <a:endParaRPr lang="en-GB" dirty="0" smtClean="0"/>
          </a:p>
          <a:p>
            <a:pPr marL="514350" indent="-514350">
              <a:buFont typeface="+mj-lt"/>
              <a:buAutoNum type="arabicPeriod"/>
            </a:pPr>
            <a:r>
              <a:rPr lang="en-GB" dirty="0" err="1" smtClean="0"/>
              <a:t>HttpSessionAttributeListener</a:t>
            </a:r>
            <a:endParaRPr lang="en-GB" dirty="0" smtClean="0"/>
          </a:p>
          <a:p>
            <a:pPr marL="514350" indent="-514350">
              <a:buFont typeface="+mj-lt"/>
              <a:buAutoNum type="arabicPeriod"/>
            </a:pPr>
            <a:r>
              <a:rPr lang="en-GB" dirty="0" err="1" smtClean="0"/>
              <a:t>HttpSessionBindingListener</a:t>
            </a:r>
            <a:endParaRPr lang="en-GB" dirty="0" smtClean="0"/>
          </a:p>
          <a:p>
            <a:pPr marL="514350" indent="-514350">
              <a:buFont typeface="+mj-lt"/>
              <a:buAutoNum type="arabicPeriod"/>
            </a:pPr>
            <a:r>
              <a:rPr lang="en-GB" dirty="0" err="1" smtClean="0"/>
              <a:t>HttpSessionActivationListener</a:t>
            </a:r>
            <a:endParaRPr lang="en-GB" dirty="0" smtClean="0"/>
          </a:p>
          <a:p>
            <a:pPr marL="514350" indent="-514350">
              <a:buFont typeface="+mj-lt"/>
              <a:buAutoNum type="arabicPeriod"/>
            </a:pPr>
            <a:r>
              <a:rPr lang="en-GB" dirty="0" err="1" smtClean="0"/>
              <a:t>HttpSessionContext</a:t>
            </a:r>
            <a:r>
              <a:rPr lang="en-GB" dirty="0" smtClean="0"/>
              <a:t> (deprecated now)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Servlet</a:t>
            </a:r>
            <a:r>
              <a:rPr lang="en-US" dirty="0" smtClean="0"/>
              <a:t>?</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err="1" smtClean="0"/>
              <a:t>Servlet</a:t>
            </a:r>
            <a:r>
              <a:rPr lang="en-GB" dirty="0" smtClean="0"/>
              <a:t> is a technology which is used to create a web application.</a:t>
            </a:r>
          </a:p>
          <a:p>
            <a:r>
              <a:rPr lang="en-GB" dirty="0" err="1" smtClean="0"/>
              <a:t>Servlet</a:t>
            </a:r>
            <a:r>
              <a:rPr lang="en-GB" dirty="0" smtClean="0"/>
              <a:t> is an API that provides many interfaces and classes including documentation.</a:t>
            </a:r>
          </a:p>
          <a:p>
            <a:r>
              <a:rPr lang="en-GB" dirty="0" err="1" smtClean="0"/>
              <a:t>Servlet</a:t>
            </a:r>
            <a:r>
              <a:rPr lang="en-GB" dirty="0" smtClean="0"/>
              <a:t> is an interface that must be implemented for creating any </a:t>
            </a:r>
            <a:r>
              <a:rPr lang="en-GB" dirty="0" err="1" smtClean="0"/>
              <a:t>Servlet</a:t>
            </a:r>
            <a:r>
              <a:rPr lang="en-GB" dirty="0" smtClean="0"/>
              <a:t>.</a:t>
            </a:r>
          </a:p>
          <a:p>
            <a:r>
              <a:rPr lang="en-GB" dirty="0" err="1" smtClean="0"/>
              <a:t>Servlet</a:t>
            </a:r>
            <a:r>
              <a:rPr lang="en-GB" dirty="0" smtClean="0"/>
              <a:t> is a class that extends the capabilities of the servers and responds to the incoming requests. It can respond to any requests.</a:t>
            </a:r>
          </a:p>
          <a:p>
            <a:r>
              <a:rPr lang="en-GB" dirty="0" err="1" smtClean="0"/>
              <a:t>Servlet</a:t>
            </a:r>
            <a:r>
              <a:rPr lang="en-GB" dirty="0" smtClean="0"/>
              <a:t> is a web component that is deployed on the server to create a dynamic web page.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a:t>
            </a:r>
            <a:r>
              <a:rPr lang="en-US" dirty="0" err="1" smtClean="0"/>
              <a:t>javax.servlet.http</a:t>
            </a:r>
            <a:r>
              <a:rPr lang="en-US" dirty="0" smtClean="0"/>
              <a:t> package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HttpServlet</a:t>
            </a:r>
            <a:endParaRPr lang="en-US" dirty="0" smtClean="0"/>
          </a:p>
          <a:p>
            <a:pPr marL="514350" indent="-514350">
              <a:buFont typeface="+mj-lt"/>
              <a:buAutoNum type="arabicPeriod"/>
            </a:pPr>
            <a:r>
              <a:rPr lang="en-US" dirty="0" smtClean="0"/>
              <a:t>Cookie</a:t>
            </a:r>
          </a:p>
          <a:p>
            <a:pPr marL="514350" indent="-514350">
              <a:buFont typeface="+mj-lt"/>
              <a:buAutoNum type="arabicPeriod"/>
            </a:pPr>
            <a:r>
              <a:rPr lang="en-US" dirty="0" err="1" smtClean="0"/>
              <a:t>HttpServletRequestWrapper</a:t>
            </a:r>
            <a:endParaRPr lang="en-US" dirty="0" smtClean="0"/>
          </a:p>
          <a:p>
            <a:pPr marL="514350" indent="-514350">
              <a:buFont typeface="+mj-lt"/>
              <a:buAutoNum type="arabicPeriod"/>
            </a:pPr>
            <a:r>
              <a:rPr lang="en-US" dirty="0" err="1" smtClean="0"/>
              <a:t>HttpServletResponseWrapper</a:t>
            </a:r>
            <a:endParaRPr lang="en-US" dirty="0" smtClean="0"/>
          </a:p>
          <a:p>
            <a:pPr marL="514350" indent="-514350">
              <a:buFont typeface="+mj-lt"/>
              <a:buAutoNum type="arabicPeriod"/>
            </a:pPr>
            <a:r>
              <a:rPr lang="en-US" dirty="0" err="1" smtClean="0"/>
              <a:t>HttpSessionEvent</a:t>
            </a:r>
            <a:endParaRPr lang="en-US" dirty="0" smtClean="0"/>
          </a:p>
          <a:p>
            <a:pPr marL="514350" indent="-514350">
              <a:buFont typeface="+mj-lt"/>
              <a:buAutoNum type="arabicPeriod"/>
            </a:pPr>
            <a:r>
              <a:rPr lang="en-US" dirty="0" err="1" smtClean="0"/>
              <a:t>HttpSessionBindingEvent</a:t>
            </a:r>
            <a:endParaRPr lang="en-US" dirty="0" smtClean="0"/>
          </a:p>
          <a:p>
            <a:pPr marL="514350" indent="-514350">
              <a:buFont typeface="+mj-lt"/>
              <a:buAutoNum type="arabicPeriod"/>
            </a:pPr>
            <a:r>
              <a:rPr lang="en-US" dirty="0" err="1" smtClean="0"/>
              <a:t>HttpUtils</a:t>
            </a:r>
            <a:r>
              <a:rPr lang="en-US" dirty="0" smtClean="0"/>
              <a:t> (deprecated now)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Interface</a:t>
            </a:r>
            <a:endParaRPr lang="en-US" dirty="0"/>
          </a:p>
        </p:txBody>
      </p:sp>
      <p:sp>
        <p:nvSpPr>
          <p:cNvPr id="3" name="Content Placeholder 2"/>
          <p:cNvSpPr>
            <a:spLocks noGrp="1"/>
          </p:cNvSpPr>
          <p:nvPr>
            <p:ph idx="1"/>
          </p:nvPr>
        </p:nvSpPr>
        <p:spPr/>
        <p:txBody>
          <a:bodyPr/>
          <a:lstStyle/>
          <a:p>
            <a:r>
              <a:rPr lang="en-GB" b="1" dirty="0" err="1" smtClean="0"/>
              <a:t>Servlet</a:t>
            </a:r>
            <a:r>
              <a:rPr lang="en-GB" b="1" dirty="0" smtClean="0"/>
              <a:t> interface provides</a:t>
            </a:r>
            <a:r>
              <a:rPr lang="en-GB" dirty="0" smtClean="0"/>
              <a:t> common </a:t>
            </a:r>
            <a:r>
              <a:rPr lang="en-GB" dirty="0" err="1" smtClean="0"/>
              <a:t>behavior</a:t>
            </a:r>
            <a:r>
              <a:rPr lang="en-GB" dirty="0" smtClean="0"/>
              <a:t> to all the </a:t>
            </a:r>
            <a:r>
              <a:rPr lang="en-GB" dirty="0" err="1" smtClean="0"/>
              <a:t>servlets</a:t>
            </a:r>
            <a:r>
              <a:rPr lang="en-GB" dirty="0" smtClean="0"/>
              <a:t>. </a:t>
            </a:r>
            <a:r>
              <a:rPr lang="en-GB" dirty="0" err="1" smtClean="0"/>
              <a:t>Servlet</a:t>
            </a:r>
            <a:r>
              <a:rPr lang="en-GB" dirty="0" smtClean="0"/>
              <a:t> interface defines methods that all </a:t>
            </a:r>
            <a:r>
              <a:rPr lang="en-GB" dirty="0" err="1" smtClean="0"/>
              <a:t>servlets</a:t>
            </a:r>
            <a:r>
              <a:rPr lang="en-GB" dirty="0" smtClean="0"/>
              <a:t> must implement.</a:t>
            </a:r>
          </a:p>
          <a:p>
            <a:r>
              <a:rPr lang="en-GB" dirty="0" err="1" smtClean="0"/>
              <a:t>Servlet</a:t>
            </a:r>
            <a:r>
              <a:rPr lang="en-GB" dirty="0" smtClean="0"/>
              <a:t> interface needs to be implemented for creating any </a:t>
            </a:r>
            <a:r>
              <a:rPr lang="en-GB" dirty="0" err="1" smtClean="0"/>
              <a:t>servlet</a:t>
            </a:r>
            <a:r>
              <a:rPr lang="en-GB" dirty="0" smtClean="0"/>
              <a:t> (either directly or indirectly).</a:t>
            </a:r>
          </a:p>
          <a:p>
            <a:r>
              <a:rPr lang="en-GB" dirty="0" smtClean="0"/>
              <a:t> It provides 3 life cycle methods that are used to initialize the </a:t>
            </a:r>
            <a:r>
              <a:rPr lang="en-GB" dirty="0" err="1" smtClean="0"/>
              <a:t>servlet</a:t>
            </a:r>
            <a:r>
              <a:rPr lang="en-GB" dirty="0" smtClean="0"/>
              <a:t>, to service the requests, and to destroy the </a:t>
            </a:r>
            <a:r>
              <a:rPr lang="en-GB" dirty="0" err="1" smtClean="0"/>
              <a:t>servlet</a:t>
            </a:r>
            <a:r>
              <a:rPr lang="en-GB" dirty="0" smtClean="0"/>
              <a:t> and 2 non-life cycle methods.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Methods of </a:t>
            </a:r>
            <a:r>
              <a:rPr lang="en-US" dirty="0" err="1" smtClean="0"/>
              <a:t>Servlet</a:t>
            </a:r>
            <a:r>
              <a:rPr lang="en-US" dirty="0" smtClean="0"/>
              <a:t> interface</a:t>
            </a:r>
            <a:br>
              <a:rPr lang="en-US" dirty="0" smtClean="0"/>
            </a:br>
            <a:r>
              <a:rPr lang="en-GB" dirty="0" smtClean="0"/>
              <a:t> </a:t>
            </a:r>
            <a:endParaRPr lang="en-US" dirty="0"/>
          </a:p>
        </p:txBody>
      </p:sp>
      <p:graphicFrame>
        <p:nvGraphicFramePr>
          <p:cNvPr id="5" name="Content Placeholder 4"/>
          <p:cNvGraphicFramePr>
            <a:graphicFrameLocks noGrp="1"/>
          </p:cNvGraphicFramePr>
          <p:nvPr>
            <p:ph idx="1"/>
          </p:nvPr>
        </p:nvGraphicFramePr>
        <p:xfrm>
          <a:off x="1023902" y="1500174"/>
          <a:ext cx="10515600" cy="40081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1">
                          <a:solidFill>
                            <a:srgbClr val="333333"/>
                          </a:solidFill>
                          <a:latin typeface="inter-bold"/>
                        </a:rPr>
                        <a:t>public void init(ServletConfig 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initializes the servlet. It is the life cycle method of servlet and invoked by the web container only once.</a:t>
                      </a:r>
                    </a:p>
                  </a:txBody>
                  <a:tcPr marL="76200" marR="76200" marT="76200" marB="76200"/>
                </a:tc>
              </a:tr>
              <a:tr h="370840">
                <a:tc>
                  <a:txBody>
                    <a:bodyPr/>
                    <a:lstStyle/>
                    <a:p>
                      <a:pPr algn="just" fontAlgn="t"/>
                      <a:r>
                        <a:rPr lang="fr-FR" b="1">
                          <a:solidFill>
                            <a:srgbClr val="333333"/>
                          </a:solidFill>
                          <a:latin typeface="inter-bold"/>
                        </a:rPr>
                        <a:t>public void service(ServletRequest request,ServletResponse response)</a:t>
                      </a:r>
                      <a:endParaRPr lang="fr-FR">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provides response for the incoming request. It is invoked at each request by the web container.</a:t>
                      </a:r>
                    </a:p>
                  </a:txBody>
                  <a:tcPr marL="76200" marR="76200" marT="76200" marB="76200"/>
                </a:tc>
              </a:tr>
              <a:tr h="370840">
                <a:tc>
                  <a:txBody>
                    <a:bodyPr/>
                    <a:lstStyle/>
                    <a:p>
                      <a:pPr algn="just" fontAlgn="t"/>
                      <a:r>
                        <a:rPr lang="en-US" b="1">
                          <a:solidFill>
                            <a:srgbClr val="333333"/>
                          </a:solidFill>
                          <a:latin typeface="inter-bold"/>
                        </a:rPr>
                        <a:t>public void destroy()</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is invoked only once and indicates that servlet is being destroyed.</a:t>
                      </a:r>
                    </a:p>
                  </a:txBody>
                  <a:tcPr marL="76200" marR="76200" marT="76200" marB="76200"/>
                </a:tc>
              </a:tr>
              <a:tr h="370840">
                <a:tc>
                  <a:txBody>
                    <a:bodyPr/>
                    <a:lstStyle/>
                    <a:p>
                      <a:pPr algn="just" fontAlgn="t"/>
                      <a:r>
                        <a:rPr lang="en-US" b="1">
                          <a:solidFill>
                            <a:srgbClr val="333333"/>
                          </a:solidFill>
                          <a:latin typeface="inter-bold"/>
                        </a:rPr>
                        <a:t>public ServletConfig getServletConfig()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returns the object of ServletConfig.</a:t>
                      </a:r>
                    </a:p>
                  </a:txBody>
                  <a:tcPr marL="76200" marR="76200" marT="76200" marB="76200"/>
                </a:tc>
              </a:tr>
              <a:tr h="370840">
                <a:tc>
                  <a:txBody>
                    <a:bodyPr/>
                    <a:lstStyle/>
                    <a:p>
                      <a:pPr algn="just" fontAlgn="t"/>
                      <a:r>
                        <a:rPr lang="en-US" b="1">
                          <a:solidFill>
                            <a:srgbClr val="333333"/>
                          </a:solidFill>
                          <a:latin typeface="inter-bold"/>
                        </a:rPr>
                        <a:t>public String getServletInfo()</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returns information about </a:t>
                      </a:r>
                      <a:r>
                        <a:rPr lang="en-GB" dirty="0" err="1">
                          <a:solidFill>
                            <a:srgbClr val="333333"/>
                          </a:solidFill>
                          <a:latin typeface="inter-regular"/>
                        </a:rPr>
                        <a:t>servlet</a:t>
                      </a:r>
                      <a:r>
                        <a:rPr lang="en-GB" dirty="0">
                          <a:solidFill>
                            <a:srgbClr val="333333"/>
                          </a:solidFill>
                          <a:latin typeface="inter-regular"/>
                        </a:rPr>
                        <a:t> such as writer, copyright, version etc.</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smtClean="0"/>
              <a:t>Servlet</a:t>
            </a:r>
            <a:r>
              <a:rPr lang="en-GB" dirty="0" smtClean="0"/>
              <a:t> Example by implementing </a:t>
            </a:r>
            <a:r>
              <a:rPr lang="en-GB" dirty="0" err="1" smtClean="0"/>
              <a:t>Servlet</a:t>
            </a:r>
            <a:r>
              <a:rPr lang="en-GB" dirty="0" smtClean="0"/>
              <a:t> interface</a:t>
            </a:r>
            <a:endParaRPr lang="en-GB"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First </a:t>
            </a:r>
            <a:r>
              <a:rPr lang="en-US" sz="2000" b="1" dirty="0" smtClean="0"/>
              <a:t>implements</a:t>
            </a:r>
            <a:r>
              <a:rPr lang="en-US" sz="2000" dirty="0" smtClean="0"/>
              <a:t> </a:t>
            </a:r>
            <a:r>
              <a:rPr lang="en-US" sz="2000" dirty="0" err="1" smtClean="0"/>
              <a:t>Servlet</a:t>
            </a:r>
            <a:r>
              <a:rPr lang="en-US" sz="2000" dirty="0" smtClean="0"/>
              <a:t>{  </a:t>
            </a:r>
          </a:p>
          <a:p>
            <a:pPr>
              <a:spcBef>
                <a:spcPts val="0"/>
              </a:spcBef>
              <a:buNone/>
            </a:pPr>
            <a:r>
              <a:rPr lang="en-US" sz="2000" dirty="0" err="1" smtClean="0"/>
              <a:t>ServletConfig</a:t>
            </a:r>
            <a:r>
              <a:rPr lang="en-US" sz="2000" dirty="0" smtClean="0"/>
              <a:t> </a:t>
            </a:r>
            <a:r>
              <a:rPr lang="en-US" sz="2000" dirty="0" err="1" smtClean="0"/>
              <a:t>config</a:t>
            </a:r>
            <a:r>
              <a:rPr lang="en-US" sz="2000" dirty="0" smtClean="0"/>
              <a:t>=</a:t>
            </a:r>
            <a:r>
              <a:rPr lang="en-US" sz="2000" b="1" dirty="0" smtClean="0"/>
              <a:t>null</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init(</a:t>
            </a:r>
            <a:r>
              <a:rPr lang="en-US" sz="2000" dirty="0" err="1" smtClean="0"/>
              <a:t>ServletConfig</a:t>
            </a:r>
            <a:r>
              <a:rPr lang="en-US" sz="2000" dirty="0" smtClean="0"/>
              <a:t> </a:t>
            </a:r>
            <a:r>
              <a:rPr lang="en-US" sz="2000" dirty="0" err="1" smtClean="0"/>
              <a:t>config</a:t>
            </a:r>
            <a:r>
              <a:rPr lang="en-US" sz="2000" dirty="0" smtClean="0"/>
              <a:t>){  </a:t>
            </a:r>
          </a:p>
          <a:p>
            <a:pPr>
              <a:spcBef>
                <a:spcPts val="0"/>
              </a:spcBef>
              <a:buNone/>
            </a:pPr>
            <a:r>
              <a:rPr lang="en-US" sz="2000" b="1" dirty="0" err="1" smtClean="0"/>
              <a:t>this</a:t>
            </a:r>
            <a:r>
              <a:rPr lang="en-US" sz="2000" dirty="0" err="1" smtClean="0"/>
              <a:t>.config</a:t>
            </a:r>
            <a:r>
              <a:rPr lang="en-US" sz="2000" dirty="0" smtClean="0"/>
              <a:t>=</a:t>
            </a:r>
            <a:r>
              <a:rPr lang="en-US" sz="2000" dirty="0" err="1" smtClean="0"/>
              <a:t>config</a:t>
            </a:r>
            <a:r>
              <a:rPr lang="en-US" sz="2000" dirty="0" smtClean="0"/>
              <a:t>;  </a:t>
            </a:r>
          </a:p>
          <a:p>
            <a:pPr>
              <a:spcBef>
                <a:spcPts val="0"/>
              </a:spcBef>
              <a:buNone/>
            </a:pPr>
            <a:r>
              <a:rPr lang="en-US" sz="2000" dirty="0" err="1" smtClean="0"/>
              <a:t>System.out.println</a:t>
            </a:r>
            <a:r>
              <a:rPr lang="en-US" sz="2000" dirty="0" smtClean="0"/>
              <a:t>("</a:t>
            </a:r>
            <a:r>
              <a:rPr lang="en-US" sz="2000" dirty="0" err="1" smtClean="0"/>
              <a:t>servlet</a:t>
            </a:r>
            <a:r>
              <a:rPr lang="en-US" sz="2000" dirty="0" smtClean="0"/>
              <a:t> is initialized");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service(</a:t>
            </a:r>
            <a:r>
              <a:rPr lang="en-US" sz="2000" dirty="0" err="1" smtClean="0"/>
              <a:t>ServletRequest</a:t>
            </a:r>
            <a:r>
              <a:rPr lang="en-US" sz="2000" dirty="0" smtClean="0"/>
              <a:t> </a:t>
            </a:r>
            <a:r>
              <a:rPr lang="en-US" sz="2000" dirty="0" err="1" smtClean="0"/>
              <a:t>req,ServletResponse</a:t>
            </a:r>
            <a:r>
              <a:rPr lang="en-US" sz="2000" dirty="0" smtClean="0"/>
              <a:t> res)  </a:t>
            </a:r>
          </a:p>
          <a:p>
            <a:pPr>
              <a:spcBef>
                <a:spcPts val="0"/>
              </a:spcBef>
              <a:buNone/>
            </a:pPr>
            <a:r>
              <a:rPr lang="en-US" sz="2000" b="1" dirty="0" smtClean="0"/>
              <a:t>throws</a:t>
            </a:r>
            <a:r>
              <a:rPr lang="en-US" sz="2000" dirty="0" smtClean="0"/>
              <a:t> </a:t>
            </a:r>
            <a:r>
              <a:rPr lang="en-US" sz="2000" dirty="0" err="1" smtClean="0"/>
              <a:t>IOException,ServletException</a:t>
            </a:r>
            <a:r>
              <a:rPr lang="en-US" sz="2000" dirty="0" smtClean="0"/>
              <a:t>{  </a:t>
            </a:r>
          </a:p>
          <a:p>
            <a:pPr>
              <a:spcBef>
                <a:spcPts val="0"/>
              </a:spcBef>
              <a:buNone/>
            </a:pPr>
            <a:r>
              <a:rPr lang="en-US" sz="2000" dirty="0" smtClean="0"/>
              <a:t>  </a:t>
            </a:r>
          </a:p>
          <a:p>
            <a:pPr>
              <a:spcBef>
                <a:spcPts val="0"/>
              </a:spcBef>
              <a:buNone/>
            </a:pPr>
            <a:r>
              <a:rPr lang="en-US" sz="2000" dirty="0" err="1" smtClean="0"/>
              <a:t>res.setContentType</a:t>
            </a:r>
            <a:r>
              <a:rPr lang="en-US" sz="2000" dirty="0" smtClean="0"/>
              <a:t>("text/html");  </a:t>
            </a:r>
          </a:p>
          <a:p>
            <a:pPr>
              <a:spcBef>
                <a:spcPts val="0"/>
              </a:spcBef>
              <a:buNone/>
            </a:pPr>
            <a:r>
              <a:rPr lang="en-US" sz="2000" dirty="0" smtClean="0"/>
              <a:t>  </a:t>
            </a:r>
          </a:p>
          <a:p>
            <a:pPr>
              <a:spcBef>
                <a:spcPts val="0"/>
              </a:spcBef>
              <a:buNone/>
            </a:pPr>
            <a:r>
              <a:rPr lang="en-US" sz="2000" dirty="0" err="1" smtClean="0"/>
              <a:t>PrintWriter</a:t>
            </a:r>
            <a:r>
              <a:rPr lang="en-US" sz="2000" dirty="0" smtClean="0"/>
              <a:t> out=</a:t>
            </a:r>
            <a:r>
              <a:rPr lang="en-US" sz="2000" dirty="0" err="1" smtClean="0"/>
              <a:t>res.getWriter</a:t>
            </a:r>
            <a:r>
              <a:rPr lang="en-US" sz="2000" dirty="0" smtClean="0"/>
              <a:t>();  </a:t>
            </a:r>
          </a:p>
          <a:p>
            <a:pPr>
              <a:spcBef>
                <a:spcPts val="0"/>
              </a:spcBef>
              <a:buNone/>
            </a:pPr>
            <a:r>
              <a:rPr lang="en-US" sz="2000" dirty="0" err="1" smtClean="0"/>
              <a:t>out.print</a:t>
            </a:r>
            <a:r>
              <a:rPr lang="en-US" sz="2000" dirty="0" smtClean="0"/>
              <a:t>("&lt;html&gt;&lt;body&gt;");  </a:t>
            </a:r>
          </a:p>
          <a:p>
            <a:pPr>
              <a:spcBef>
                <a:spcPts val="0"/>
              </a:spcBef>
              <a:buNone/>
            </a:pPr>
            <a:r>
              <a:rPr lang="en-US" sz="2000" dirty="0" err="1" smtClean="0"/>
              <a:t>out.print</a:t>
            </a:r>
            <a:r>
              <a:rPr lang="en-US" sz="2000" dirty="0" smtClean="0"/>
              <a:t>("&lt;b&gt;hello simple </a:t>
            </a:r>
            <a:r>
              <a:rPr lang="en-US" sz="2000" dirty="0" err="1" smtClean="0"/>
              <a:t>servlet</a:t>
            </a:r>
            <a:r>
              <a:rPr lang="en-US" sz="2000" dirty="0" smtClean="0"/>
              <a:t>&lt;/b&gt;");  </a:t>
            </a:r>
          </a:p>
          <a:p>
            <a:pPr>
              <a:spcBef>
                <a:spcPts val="0"/>
              </a:spcBef>
              <a:buNone/>
            </a:pPr>
            <a:r>
              <a:rPr lang="en-US" sz="2000" dirty="0" err="1" smtClean="0"/>
              <a:t>out.print</a:t>
            </a:r>
            <a:r>
              <a:rPr lang="en-US" sz="2000" dirty="0" smtClean="0"/>
              <a:t>("&lt;/body&gt;&lt;/html&gt;");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destroy(){</a:t>
            </a:r>
            <a:r>
              <a:rPr lang="en-US" sz="2000" dirty="0" err="1" smtClean="0"/>
              <a:t>System.out.println</a:t>
            </a:r>
            <a:r>
              <a:rPr lang="en-US" sz="2000" dirty="0" smtClean="0"/>
              <a:t>("</a:t>
            </a:r>
            <a:r>
              <a:rPr lang="en-US" sz="2000" dirty="0" err="1" smtClean="0"/>
              <a:t>servlet</a:t>
            </a:r>
            <a:r>
              <a:rPr lang="en-US" sz="2000" dirty="0" smtClean="0"/>
              <a:t> is destroyed");}  </a:t>
            </a:r>
          </a:p>
          <a:p>
            <a:pPr>
              <a:spcBef>
                <a:spcPts val="0"/>
              </a:spcBef>
              <a:buNone/>
            </a:pPr>
            <a:r>
              <a:rPr lang="en-US" sz="2000" b="1" dirty="0" smtClean="0"/>
              <a:t>public</a:t>
            </a:r>
            <a:r>
              <a:rPr lang="en-US" sz="2000" dirty="0" smtClean="0"/>
              <a:t> </a:t>
            </a:r>
            <a:r>
              <a:rPr lang="en-US" sz="2000" dirty="0" err="1" smtClean="0"/>
              <a:t>ServletConfig</a:t>
            </a:r>
            <a:r>
              <a:rPr lang="en-US" sz="2000" dirty="0" smtClean="0"/>
              <a:t> </a:t>
            </a:r>
            <a:r>
              <a:rPr lang="en-US" sz="2000" dirty="0" err="1" smtClean="0"/>
              <a:t>getServletConfig</a:t>
            </a:r>
            <a:r>
              <a:rPr lang="en-US" sz="2000" dirty="0" smtClean="0"/>
              <a:t>(){</a:t>
            </a:r>
            <a:r>
              <a:rPr lang="en-US" sz="2000" b="1" dirty="0" smtClean="0"/>
              <a:t>return</a:t>
            </a:r>
            <a:r>
              <a:rPr lang="en-US" sz="2000" dirty="0" smtClean="0"/>
              <a:t> </a:t>
            </a:r>
            <a:r>
              <a:rPr lang="en-US" sz="2000" dirty="0" err="1" smtClean="0"/>
              <a:t>config</a:t>
            </a:r>
            <a:r>
              <a:rPr lang="en-US" sz="2000" dirty="0" smtClean="0"/>
              <a:t>;}  </a:t>
            </a:r>
          </a:p>
          <a:p>
            <a:pPr>
              <a:spcBef>
                <a:spcPts val="0"/>
              </a:spcBef>
              <a:buNone/>
            </a:pPr>
            <a:r>
              <a:rPr lang="en-US" sz="2000" b="1" dirty="0" smtClean="0"/>
              <a:t>public</a:t>
            </a:r>
            <a:r>
              <a:rPr lang="en-US" sz="2000" dirty="0" smtClean="0"/>
              <a:t> String </a:t>
            </a:r>
            <a:r>
              <a:rPr lang="en-US" sz="2000" dirty="0" err="1" smtClean="0"/>
              <a:t>getServletInfo</a:t>
            </a:r>
            <a:r>
              <a:rPr lang="en-US" sz="2000" dirty="0" smtClean="0"/>
              <a:t>(){</a:t>
            </a:r>
            <a:r>
              <a:rPr lang="en-US" sz="2000" b="1" dirty="0" smtClean="0"/>
              <a:t>return</a:t>
            </a:r>
            <a:r>
              <a:rPr lang="en-US" sz="2000" dirty="0" smtClean="0"/>
              <a:t> "copyright 2007-1010";}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US" dirty="0" smtClean="0"/>
              <a:t/>
            </a:r>
            <a:br>
              <a:rPr lang="en-US" dirty="0" smtClean="0"/>
            </a:br>
            <a:r>
              <a:rPr lang="en-US" dirty="0" smtClean="0"/>
              <a:t/>
            </a:r>
            <a:br>
              <a:rPr lang="en-US" dirty="0" smtClean="0"/>
            </a:br>
            <a:r>
              <a:rPr lang="en-US" dirty="0" err="1" smtClean="0"/>
              <a:t>GenericServlet</a:t>
            </a:r>
            <a:r>
              <a:rPr lang="en-US" dirty="0" smtClean="0"/>
              <a:t> class</a:t>
            </a:r>
            <a:br>
              <a:rPr lang="en-US" dirty="0" smtClean="0"/>
            </a:br>
            <a:r>
              <a:rPr lang="en-IN" dirty="0" smtClean="0"/>
              <a:t/>
            </a:r>
            <a:br>
              <a:rPr lang="en-IN"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implements </a:t>
            </a:r>
            <a:r>
              <a:rPr lang="en-GB" b="1" dirty="0" err="1" smtClean="0"/>
              <a:t>Servlet</a:t>
            </a:r>
            <a:r>
              <a:rPr lang="en-GB" dirty="0" smtClean="0"/>
              <a:t>, </a:t>
            </a:r>
            <a:r>
              <a:rPr lang="en-GB" b="1" dirty="0" err="1" smtClean="0"/>
              <a:t>ServletConfig</a:t>
            </a:r>
            <a:r>
              <a:rPr lang="en-GB" dirty="0" smtClean="0"/>
              <a:t> and </a:t>
            </a:r>
            <a:r>
              <a:rPr lang="en-GB" b="1" dirty="0" err="1" smtClean="0"/>
              <a:t>Serializable</a:t>
            </a:r>
            <a:r>
              <a:rPr lang="en-GB" dirty="0" smtClean="0"/>
              <a:t> interfaces. It provides the implementation of all the methods of these interfaces except the service method.</a:t>
            </a:r>
          </a:p>
          <a:p>
            <a:r>
              <a:rPr lang="en-GB" dirty="0" smtClean="0"/>
              <a:t> can handle any type of request so it is protocol-independent.</a:t>
            </a:r>
          </a:p>
          <a:p>
            <a:r>
              <a:rPr lang="en-US" dirty="0" smtClean="0"/>
              <a:t>Methods</a:t>
            </a:r>
          </a:p>
          <a:p>
            <a:pPr marL="514350" indent="-514350">
              <a:spcBef>
                <a:spcPts val="0"/>
              </a:spcBef>
              <a:buFont typeface="+mj-lt"/>
              <a:buAutoNum type="arabicPeriod"/>
            </a:pPr>
            <a:r>
              <a:rPr lang="en-GB" sz="2000" b="1" dirty="0" smtClean="0"/>
              <a:t>public void init(</a:t>
            </a:r>
            <a:r>
              <a:rPr lang="en-GB" sz="2000" b="1" dirty="0" err="1" smtClean="0"/>
              <a:t>ServletConfig</a:t>
            </a:r>
            <a:r>
              <a:rPr lang="en-GB" sz="2000" b="1" dirty="0" smtClean="0"/>
              <a:t> </a:t>
            </a:r>
            <a:r>
              <a:rPr lang="en-GB" sz="2000" b="1" dirty="0" err="1" smtClean="0"/>
              <a:t>config</a:t>
            </a:r>
            <a:r>
              <a:rPr lang="en-GB" sz="2000" b="1" dirty="0" smtClean="0"/>
              <a:t>)</a:t>
            </a:r>
            <a:r>
              <a:rPr lang="en-GB" sz="2000" dirty="0" smtClean="0"/>
              <a:t> is used to initialize the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abstract void service(</a:t>
            </a:r>
            <a:r>
              <a:rPr lang="en-GB" sz="2000" b="1" dirty="0" err="1" smtClean="0"/>
              <a:t>ServletRequest</a:t>
            </a:r>
            <a:r>
              <a:rPr lang="en-GB" sz="2000" b="1" dirty="0" smtClean="0"/>
              <a:t> request, </a:t>
            </a:r>
            <a:r>
              <a:rPr lang="en-GB" sz="2000" b="1" dirty="0" err="1" smtClean="0"/>
              <a:t>ServletResponse</a:t>
            </a:r>
            <a:r>
              <a:rPr lang="en-GB" sz="2000" b="1" dirty="0" smtClean="0"/>
              <a:t> response)</a:t>
            </a:r>
            <a:r>
              <a:rPr lang="en-GB" sz="2000" dirty="0" smtClean="0"/>
              <a:t> provides service for the incoming request. It is invoked at each time when user requests for a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void destroy()</a:t>
            </a:r>
            <a:r>
              <a:rPr lang="en-GB" sz="2000" dirty="0" smtClean="0"/>
              <a:t> is invoked only once throughout the life cycle and indicates that </a:t>
            </a:r>
            <a:r>
              <a:rPr lang="en-GB" sz="2000" dirty="0" err="1" smtClean="0"/>
              <a:t>servlet</a:t>
            </a:r>
            <a:r>
              <a:rPr lang="en-GB" sz="2000" dirty="0" smtClean="0"/>
              <a:t> is being destroyed.</a:t>
            </a:r>
          </a:p>
          <a:p>
            <a:pPr marL="514350" indent="-514350">
              <a:spcBef>
                <a:spcPts val="0"/>
              </a:spcBef>
              <a:buFont typeface="+mj-lt"/>
              <a:buAutoNum type="arabicPeriod"/>
            </a:pPr>
            <a:r>
              <a:rPr lang="en-GB" sz="2000" b="1" dirty="0" smtClean="0"/>
              <a:t>public </a:t>
            </a:r>
            <a:r>
              <a:rPr lang="en-GB" sz="2000" b="1" dirty="0" err="1" smtClean="0"/>
              <a:t>ServletConfig</a:t>
            </a:r>
            <a:r>
              <a:rPr lang="en-GB" sz="2000" b="1" dirty="0" smtClean="0"/>
              <a:t> </a:t>
            </a:r>
            <a:r>
              <a:rPr lang="en-GB" sz="2000" b="1" dirty="0" err="1" smtClean="0"/>
              <a:t>getServletConfig</a:t>
            </a:r>
            <a:r>
              <a:rPr lang="en-GB" sz="2000" b="1" dirty="0" smtClean="0"/>
              <a:t>()</a:t>
            </a:r>
            <a:r>
              <a:rPr lang="en-GB" sz="2000" dirty="0" smtClean="0"/>
              <a:t> returns the object of </a:t>
            </a:r>
            <a:r>
              <a:rPr lang="en-GB" sz="2000" dirty="0" err="1" smtClean="0"/>
              <a:t>ServletConfig</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getServletInfo</a:t>
            </a:r>
            <a:r>
              <a:rPr lang="en-GB" sz="2000" b="1" dirty="0" smtClean="0"/>
              <a:t>()</a:t>
            </a:r>
            <a:r>
              <a:rPr lang="en-GB" sz="2000" dirty="0" smtClean="0"/>
              <a:t> returns information about </a:t>
            </a:r>
            <a:r>
              <a:rPr lang="en-GB" sz="2000" dirty="0" err="1" smtClean="0"/>
              <a:t>servlet</a:t>
            </a:r>
            <a:r>
              <a:rPr lang="en-GB" sz="2000" dirty="0" smtClean="0"/>
              <a:t> such as writer, copyright, version etc.</a:t>
            </a:r>
          </a:p>
          <a:p>
            <a:pPr marL="514350" indent="-514350">
              <a:spcBef>
                <a:spcPts val="0"/>
              </a:spcBef>
              <a:buFont typeface="+mj-lt"/>
              <a:buAutoNum type="arabicPeriod"/>
            </a:pPr>
            <a:r>
              <a:rPr lang="en-GB" sz="2000" b="1" dirty="0" smtClean="0"/>
              <a:t>public void init()</a:t>
            </a:r>
            <a:r>
              <a:rPr lang="en-GB" sz="2000" dirty="0" smtClean="0"/>
              <a:t> it is a convenient method for the </a:t>
            </a:r>
            <a:r>
              <a:rPr lang="en-GB" sz="2000" dirty="0" err="1" smtClean="0"/>
              <a:t>servlet</a:t>
            </a:r>
            <a:r>
              <a:rPr lang="en-GB" sz="2000" dirty="0" smtClean="0"/>
              <a:t> programmers, now there is no need to call </a:t>
            </a:r>
            <a:r>
              <a:rPr lang="en-GB" sz="2000" dirty="0" err="1" smtClean="0"/>
              <a:t>super.init</a:t>
            </a:r>
            <a:r>
              <a:rPr lang="en-GB" sz="2000" dirty="0" smtClean="0"/>
              <a:t>(</a:t>
            </a:r>
            <a:r>
              <a:rPr lang="en-GB" sz="2000" dirty="0" err="1" smtClean="0"/>
              <a:t>config</a:t>
            </a:r>
            <a:r>
              <a:rPr lang="en-GB" sz="2000" dirty="0" smtClean="0"/>
              <a:t>)</a:t>
            </a:r>
          </a:p>
          <a:p>
            <a:pPr marL="514350" indent="-514350">
              <a:spcBef>
                <a:spcPts val="0"/>
              </a:spcBef>
              <a:buFont typeface="+mj-lt"/>
              <a:buAutoNum type="arabicPeriod"/>
            </a:pPr>
            <a:r>
              <a:rPr lang="en-GB" sz="2000" b="1" dirty="0" smtClean="0"/>
              <a:t>public </a:t>
            </a:r>
            <a:r>
              <a:rPr lang="en-GB" sz="2000" b="1" dirty="0" err="1" smtClean="0"/>
              <a:t>ServletContext</a:t>
            </a:r>
            <a:r>
              <a:rPr lang="en-GB" sz="2000" b="1" dirty="0" smtClean="0"/>
              <a:t> </a:t>
            </a:r>
            <a:r>
              <a:rPr lang="en-GB" sz="2000" b="1" dirty="0" err="1" smtClean="0"/>
              <a:t>getServletContext</a:t>
            </a:r>
            <a:r>
              <a:rPr lang="en-GB" sz="2000" b="1" dirty="0" smtClean="0"/>
              <a:t>()</a:t>
            </a:r>
            <a:r>
              <a:rPr lang="en-GB" sz="2000" dirty="0" smtClean="0"/>
              <a:t> returns the object of </a:t>
            </a:r>
            <a:r>
              <a:rPr lang="en-GB" sz="2000" dirty="0" err="1" smtClean="0"/>
              <a:t>ServletContext</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getInitParameter</a:t>
            </a:r>
            <a:r>
              <a:rPr lang="en-GB" sz="2000" b="1" dirty="0" smtClean="0"/>
              <a:t>(String name)</a:t>
            </a:r>
            <a:r>
              <a:rPr lang="en-GB" sz="2000" dirty="0" smtClean="0"/>
              <a:t> returns the parameter value for the given parameter name.</a:t>
            </a:r>
          </a:p>
          <a:p>
            <a:pPr marL="514350" indent="-514350">
              <a:spcBef>
                <a:spcPts val="0"/>
              </a:spcBef>
              <a:buFont typeface="+mj-lt"/>
              <a:buAutoNum type="arabicPeriod"/>
            </a:pPr>
            <a:r>
              <a:rPr lang="en-GB" sz="2000" b="1" dirty="0" smtClean="0"/>
              <a:t>public Enumeration </a:t>
            </a:r>
            <a:r>
              <a:rPr lang="en-GB" sz="2000" b="1" dirty="0" err="1" smtClean="0"/>
              <a:t>getInitParameterNames</a:t>
            </a:r>
            <a:r>
              <a:rPr lang="en-GB" sz="2000" b="1" dirty="0" smtClean="0"/>
              <a:t>()</a:t>
            </a:r>
            <a:r>
              <a:rPr lang="en-GB" sz="2000" dirty="0" smtClean="0"/>
              <a:t> returns all the parameters defined in the web.xml file.</a:t>
            </a:r>
          </a:p>
          <a:p>
            <a:pPr marL="514350" indent="-514350">
              <a:spcBef>
                <a:spcPts val="0"/>
              </a:spcBef>
              <a:buFont typeface="+mj-lt"/>
              <a:buAutoNum type="arabicPeriod"/>
            </a:pPr>
            <a:r>
              <a:rPr lang="en-GB" sz="2000" b="1" dirty="0" smtClean="0"/>
              <a:t>public String </a:t>
            </a:r>
            <a:r>
              <a:rPr lang="en-GB" sz="2000" b="1" dirty="0" err="1" smtClean="0"/>
              <a:t>getServletName</a:t>
            </a:r>
            <a:r>
              <a:rPr lang="en-GB" sz="2000" b="1" dirty="0" smtClean="0"/>
              <a:t>()</a:t>
            </a:r>
            <a:r>
              <a:rPr lang="en-GB" sz="2000" dirty="0" smtClean="0"/>
              <a:t> returns the name of the </a:t>
            </a:r>
            <a:r>
              <a:rPr lang="en-GB" sz="2000" dirty="0" err="1" smtClean="0"/>
              <a:t>servlet</a:t>
            </a:r>
            <a:r>
              <a:rPr lang="en-GB" sz="2000" dirty="0" smtClean="0"/>
              <a:t> object.</a:t>
            </a:r>
          </a:p>
          <a:p>
            <a:pPr marL="514350" indent="-514350">
              <a:spcBef>
                <a:spcPts val="0"/>
              </a:spcBef>
              <a:buFont typeface="+mj-lt"/>
              <a:buAutoNum type="arabicPeriod"/>
            </a:pPr>
            <a:r>
              <a:rPr lang="en-GB" sz="2000" b="1" dirty="0" smtClean="0"/>
              <a:t>public void log(String </a:t>
            </a:r>
            <a:r>
              <a:rPr lang="en-GB" sz="2000" b="1" dirty="0" err="1" smtClean="0"/>
              <a:t>msg</a:t>
            </a:r>
            <a:r>
              <a:rPr lang="en-GB" sz="2000" b="1" dirty="0" smtClean="0"/>
              <a:t>)</a:t>
            </a:r>
            <a:r>
              <a:rPr lang="en-GB" sz="2000" dirty="0" smtClean="0"/>
              <a:t> writes the given message in the </a:t>
            </a:r>
            <a:r>
              <a:rPr lang="en-GB" sz="2000" dirty="0" err="1" smtClean="0"/>
              <a:t>servlet</a:t>
            </a:r>
            <a:r>
              <a:rPr lang="en-GB" sz="2000" dirty="0" smtClean="0"/>
              <a:t> log file.</a:t>
            </a:r>
          </a:p>
          <a:p>
            <a:pPr marL="514350" indent="-514350">
              <a:spcBef>
                <a:spcPts val="0"/>
              </a:spcBef>
              <a:buFont typeface="+mj-lt"/>
              <a:buAutoNum type="arabicPeriod"/>
            </a:pPr>
            <a:r>
              <a:rPr lang="en-GB" sz="2000" b="1" dirty="0" smtClean="0"/>
              <a:t>public void log(String </a:t>
            </a:r>
            <a:r>
              <a:rPr lang="en-GB" sz="2000" b="1" dirty="0" err="1" smtClean="0"/>
              <a:t>msg,Throwable</a:t>
            </a:r>
            <a:r>
              <a:rPr lang="en-GB" sz="2000" b="1" dirty="0" smtClean="0"/>
              <a:t> t)</a:t>
            </a:r>
            <a:r>
              <a:rPr lang="en-GB" sz="2000" dirty="0" smtClean="0"/>
              <a:t> writes the explanatory message in the </a:t>
            </a:r>
            <a:r>
              <a:rPr lang="en-GB" sz="2000" dirty="0" err="1" smtClean="0"/>
              <a:t>servlet</a:t>
            </a:r>
            <a:r>
              <a:rPr lang="en-GB" sz="2000" dirty="0" smtClean="0"/>
              <a:t> log file and a stack trace.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Servlet</a:t>
            </a:r>
            <a:r>
              <a:rPr lang="en-GB" dirty="0" smtClean="0"/>
              <a:t> Example by inheriting the </a:t>
            </a:r>
            <a:r>
              <a:rPr lang="en-GB" dirty="0" err="1" smtClean="0"/>
              <a:t>GenericServlet</a:t>
            </a:r>
            <a:r>
              <a:rPr lang="en-GB" dirty="0" smtClean="0"/>
              <a:t> class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
        <p:nvSpPr>
          <p:cNvPr id="6" name="Content Placeholder 5"/>
          <p:cNvSpPr>
            <a:spLocks noGrp="1"/>
          </p:cNvSpPr>
          <p:nvPr>
            <p:ph idx="1"/>
          </p:nvPr>
        </p:nvSpPr>
        <p:spPr/>
        <p:txBody>
          <a:bodyPr/>
          <a:lstStyle/>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First </a:t>
            </a:r>
            <a:r>
              <a:rPr lang="en-US" b="1" dirty="0" smtClean="0"/>
              <a:t>extends</a:t>
            </a:r>
            <a:r>
              <a:rPr lang="en-US" dirty="0" smtClean="0"/>
              <a:t> </a:t>
            </a:r>
            <a:r>
              <a:rPr lang="en-US" dirty="0" err="1" smtClean="0"/>
              <a:t>GenericServlet</a:t>
            </a:r>
            <a:r>
              <a:rPr lang="en-US" dirty="0" smtClean="0"/>
              <a:t>{  </a:t>
            </a:r>
          </a:p>
          <a:p>
            <a:pPr>
              <a:spcBef>
                <a:spcPts val="0"/>
              </a:spcBef>
              <a:buNone/>
            </a:pPr>
            <a:r>
              <a:rPr lang="en-US" b="1" dirty="0" smtClean="0"/>
              <a:t>public</a:t>
            </a:r>
            <a:r>
              <a:rPr lang="en-US" dirty="0" smtClean="0"/>
              <a:t> </a:t>
            </a:r>
            <a:r>
              <a:rPr lang="en-US" b="1" dirty="0" smtClean="0"/>
              <a:t>void</a:t>
            </a:r>
            <a:r>
              <a:rPr lang="en-US" dirty="0" smtClean="0"/>
              <a:t> service(</a:t>
            </a:r>
            <a:r>
              <a:rPr lang="en-US" dirty="0" err="1" smtClean="0"/>
              <a:t>ServletRequest</a:t>
            </a:r>
            <a:r>
              <a:rPr lang="en-US" dirty="0" smtClean="0"/>
              <a:t> </a:t>
            </a:r>
            <a:r>
              <a:rPr lang="en-US" dirty="0" err="1" smtClean="0"/>
              <a:t>req,ServletResponse</a:t>
            </a:r>
            <a:r>
              <a:rPr lang="en-US" dirty="0" smtClean="0"/>
              <a:t> res)  </a:t>
            </a:r>
          </a:p>
          <a:p>
            <a:pPr>
              <a:spcBef>
                <a:spcPts val="0"/>
              </a:spcBef>
              <a:buNone/>
            </a:pPr>
            <a:r>
              <a:rPr lang="en-US" b="1" dirty="0" smtClean="0"/>
              <a:t>throws</a:t>
            </a:r>
            <a:r>
              <a:rPr lang="en-US" dirty="0" smtClean="0"/>
              <a:t> </a:t>
            </a:r>
            <a:r>
              <a:rPr lang="en-US" dirty="0" err="1" smtClean="0"/>
              <a:t>IOException,ServletException</a:t>
            </a:r>
            <a:r>
              <a:rPr lang="en-US" dirty="0" smtClean="0"/>
              <a:t>{  </a:t>
            </a:r>
          </a:p>
          <a:p>
            <a:pPr>
              <a:spcBef>
                <a:spcPts val="0"/>
              </a:spcBef>
              <a:buNone/>
            </a:pPr>
            <a:r>
              <a:rPr lang="en-US" dirty="0" smtClean="0"/>
              <a:t>  </a:t>
            </a:r>
          </a:p>
          <a:p>
            <a:pPr>
              <a:spcBef>
                <a:spcPts val="0"/>
              </a:spcBef>
              <a:buNone/>
            </a:pPr>
            <a:r>
              <a:rPr lang="en-US" dirty="0" err="1" smtClean="0"/>
              <a:t>res.setContentType</a:t>
            </a:r>
            <a:r>
              <a:rPr lang="en-US" dirty="0" smtClean="0"/>
              <a:t>("text/html");  </a:t>
            </a:r>
          </a:p>
          <a:p>
            <a:pPr>
              <a:spcBef>
                <a:spcPts val="0"/>
              </a:spcBef>
              <a:buNone/>
            </a:pPr>
            <a:r>
              <a:rPr lang="en-US" dirty="0" smtClean="0"/>
              <a:t>  </a:t>
            </a:r>
          </a:p>
          <a:p>
            <a:pPr>
              <a:spcBef>
                <a:spcPts val="0"/>
              </a:spcBef>
              <a:buNone/>
            </a:pPr>
            <a:r>
              <a:rPr lang="en-US" dirty="0" err="1" smtClean="0"/>
              <a:t>PrintWriter</a:t>
            </a:r>
            <a:r>
              <a:rPr lang="en-US" dirty="0" smtClean="0"/>
              <a:t> out=</a:t>
            </a:r>
            <a:r>
              <a:rPr lang="en-US" dirty="0" err="1" smtClean="0"/>
              <a:t>res.getWriter</a:t>
            </a:r>
            <a:r>
              <a:rPr lang="en-US" dirty="0" smtClean="0"/>
              <a:t>();  </a:t>
            </a:r>
          </a:p>
          <a:p>
            <a:pPr>
              <a:spcBef>
                <a:spcPts val="0"/>
              </a:spcBef>
              <a:buNone/>
            </a:pPr>
            <a:r>
              <a:rPr lang="en-US" dirty="0" err="1" smtClean="0"/>
              <a:t>out.print</a:t>
            </a:r>
            <a:r>
              <a:rPr lang="en-US" dirty="0" smtClean="0"/>
              <a:t>("&lt;html&gt;&lt;body&gt;");  </a:t>
            </a:r>
          </a:p>
          <a:p>
            <a:pPr>
              <a:spcBef>
                <a:spcPts val="0"/>
              </a:spcBef>
              <a:buNone/>
            </a:pPr>
            <a:r>
              <a:rPr lang="en-US" dirty="0" err="1" smtClean="0"/>
              <a:t>out.print</a:t>
            </a:r>
            <a:r>
              <a:rPr lang="en-US" dirty="0" smtClean="0"/>
              <a:t>("&lt;b&gt;hello generic </a:t>
            </a:r>
            <a:r>
              <a:rPr lang="en-US" dirty="0" err="1" smtClean="0"/>
              <a:t>servlet</a:t>
            </a:r>
            <a:r>
              <a:rPr lang="en-US" dirty="0" smtClean="0"/>
              <a:t>&lt;/b&gt;");  </a:t>
            </a:r>
          </a:p>
          <a:p>
            <a:pPr>
              <a:spcBef>
                <a:spcPts val="0"/>
              </a:spcBef>
              <a:buNone/>
            </a:pPr>
            <a:r>
              <a:rPr lang="en-US" dirty="0" err="1" smtClean="0"/>
              <a:t>out.print</a:t>
            </a:r>
            <a:r>
              <a:rPr lang="en-US" dirty="0" smtClean="0"/>
              <a:t>("&lt;/body&gt;&lt;/html&gt;");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a:t>
            </a:r>
            <a:r>
              <a:rPr lang="en-US" dirty="0" smtClean="0"/>
              <a:t> class</a:t>
            </a:r>
            <a:endParaRPr lang="en-US" dirty="0"/>
          </a:p>
        </p:txBody>
      </p:sp>
      <p:sp>
        <p:nvSpPr>
          <p:cNvPr id="3" name="Content Placeholder 2"/>
          <p:cNvSpPr>
            <a:spLocks noGrp="1"/>
          </p:cNvSpPr>
          <p:nvPr>
            <p:ph idx="1"/>
          </p:nvPr>
        </p:nvSpPr>
        <p:spPr/>
        <p:txBody>
          <a:bodyPr/>
          <a:lstStyle/>
          <a:p>
            <a:r>
              <a:rPr lang="en-GB" sz="2000" dirty="0" smtClean="0"/>
              <a:t>The </a:t>
            </a:r>
            <a:r>
              <a:rPr lang="en-GB" sz="2000" dirty="0" err="1" smtClean="0"/>
              <a:t>HttpServlet</a:t>
            </a:r>
            <a:r>
              <a:rPr lang="en-GB" sz="2000" dirty="0" smtClean="0"/>
              <a:t> class extends the </a:t>
            </a:r>
            <a:r>
              <a:rPr lang="en-GB" sz="2000" dirty="0" err="1" smtClean="0"/>
              <a:t>GenericServlet</a:t>
            </a:r>
            <a:r>
              <a:rPr lang="en-GB" sz="2000" dirty="0" smtClean="0"/>
              <a:t> class and implements </a:t>
            </a:r>
            <a:r>
              <a:rPr lang="en-GB" sz="2000" dirty="0" err="1" smtClean="0"/>
              <a:t>Serializable</a:t>
            </a:r>
            <a:r>
              <a:rPr lang="en-GB" sz="2000" dirty="0" smtClean="0"/>
              <a:t> interface. It provides http specific methods such as </a:t>
            </a:r>
            <a:r>
              <a:rPr lang="en-GB" sz="2000" dirty="0" err="1" smtClean="0"/>
              <a:t>doGet</a:t>
            </a:r>
            <a:r>
              <a:rPr lang="en-GB" sz="2000" dirty="0" smtClean="0"/>
              <a:t>, </a:t>
            </a:r>
            <a:r>
              <a:rPr lang="en-GB" sz="2000" dirty="0" err="1" smtClean="0"/>
              <a:t>doPost</a:t>
            </a:r>
            <a:r>
              <a:rPr lang="en-GB" sz="2000" dirty="0" smtClean="0"/>
              <a:t>, </a:t>
            </a:r>
            <a:r>
              <a:rPr lang="en-GB" sz="2000" dirty="0" err="1" smtClean="0"/>
              <a:t>doHead</a:t>
            </a:r>
            <a:r>
              <a:rPr lang="en-GB" sz="2000" dirty="0" smtClean="0"/>
              <a:t>, </a:t>
            </a:r>
            <a:r>
              <a:rPr lang="en-GB" sz="2000" dirty="0" err="1" smtClean="0"/>
              <a:t>doTrace</a:t>
            </a:r>
            <a:r>
              <a:rPr lang="en-GB" sz="2000" dirty="0" smtClean="0"/>
              <a:t> etc.</a:t>
            </a:r>
          </a:p>
          <a:p>
            <a:r>
              <a:rPr lang="en-GB" sz="2000" dirty="0" smtClean="0"/>
              <a:t>Methods of </a:t>
            </a:r>
            <a:r>
              <a:rPr lang="en-GB" sz="2000" dirty="0" err="1" smtClean="0"/>
              <a:t>HttpServlet</a:t>
            </a:r>
            <a:r>
              <a:rPr lang="en-GB" sz="2000" dirty="0" smtClean="0"/>
              <a:t> class</a:t>
            </a:r>
          </a:p>
          <a:p>
            <a:pPr marL="457200" indent="-457200">
              <a:buFont typeface="+mj-lt"/>
              <a:buAutoNum type="arabicPeriod"/>
            </a:pPr>
            <a:r>
              <a:rPr lang="en-GB" sz="2000" dirty="0" smtClean="0"/>
              <a:t> </a:t>
            </a:r>
            <a:r>
              <a:rPr lang="en-GB" sz="2000" b="1" dirty="0" smtClean="0"/>
              <a:t>public void service(</a:t>
            </a:r>
            <a:r>
              <a:rPr lang="en-GB" sz="2000" b="1" dirty="0" err="1" smtClean="0"/>
              <a:t>ServletRequest</a:t>
            </a:r>
            <a:r>
              <a:rPr lang="en-GB" sz="2000" b="1" dirty="0" smtClean="0"/>
              <a:t> </a:t>
            </a:r>
            <a:r>
              <a:rPr lang="en-GB" sz="2000" b="1" dirty="0" err="1" smtClean="0"/>
              <a:t>req,ServletResponse</a:t>
            </a:r>
            <a:r>
              <a:rPr lang="en-GB" sz="2000" b="1" dirty="0" smtClean="0"/>
              <a:t> res)</a:t>
            </a:r>
            <a:r>
              <a:rPr lang="en-GB" sz="2000" dirty="0" smtClean="0"/>
              <a:t> dispatches the request to the protected service method by converting the request and response object into http type.</a:t>
            </a:r>
          </a:p>
          <a:p>
            <a:pPr marL="457200" indent="-457200">
              <a:buFont typeface="+mj-lt"/>
              <a:buAutoNum type="arabicPeriod"/>
            </a:pPr>
            <a:r>
              <a:rPr lang="en-GB" sz="2000" b="1" dirty="0" smtClean="0"/>
              <a:t>protected void service(</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receives the request from the service method, and dispatches the request to the </a:t>
            </a:r>
            <a:r>
              <a:rPr lang="en-GB" sz="2000" dirty="0" err="1" smtClean="0"/>
              <a:t>doXXX</a:t>
            </a:r>
            <a:r>
              <a:rPr lang="en-GB" sz="2000" dirty="0" smtClean="0"/>
              <a:t>() method depending on the incoming http request type.</a:t>
            </a:r>
          </a:p>
          <a:p>
            <a:pPr marL="457200" indent="-457200">
              <a:buFont typeface="+mj-lt"/>
              <a:buAutoNum type="arabicPeriod"/>
            </a:pPr>
            <a:r>
              <a:rPr lang="en-GB" sz="2000" b="1" dirty="0" smtClean="0"/>
              <a:t>protected void </a:t>
            </a:r>
            <a:r>
              <a:rPr lang="en-GB" sz="2000" b="1" dirty="0" err="1" smtClean="0"/>
              <a:t>doGet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GET request. It is invoked by the web container.</a:t>
            </a:r>
          </a:p>
          <a:p>
            <a:pPr marL="457200" indent="-457200">
              <a:buFont typeface="+mj-lt"/>
              <a:buAutoNum type="arabicPeriod"/>
            </a:pPr>
            <a:r>
              <a:rPr lang="en-GB" sz="2000" b="1" dirty="0" smtClean="0"/>
              <a:t>protected void </a:t>
            </a:r>
            <a:r>
              <a:rPr lang="en-GB" sz="2000" b="1" dirty="0" err="1" smtClean="0"/>
              <a:t>doPost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POST request. It is invoked by the web container.</a:t>
            </a:r>
          </a:p>
          <a:p>
            <a:pPr marL="457200" indent="-457200">
              <a:spcBef>
                <a:spcPts val="0"/>
              </a:spcBef>
              <a:buFont typeface="+mj-lt"/>
              <a:buAutoNum type="arabicPeriod"/>
            </a:pPr>
            <a:r>
              <a:rPr lang="en-GB" sz="2000" b="1" dirty="0" smtClean="0"/>
              <a:t>protected void </a:t>
            </a:r>
            <a:r>
              <a:rPr lang="en-GB" sz="2000" b="1" dirty="0" err="1" smtClean="0"/>
              <a:t>doHead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HEAD request. It is invoked by the web container.</a:t>
            </a:r>
          </a:p>
          <a:p>
            <a:pPr marL="457200" indent="-457200">
              <a:buFont typeface="+mj-lt"/>
              <a:buAutoNum type="arabicPeriod"/>
            </a:pPr>
            <a:r>
              <a:rPr lang="en-GB" sz="2000" b="1" dirty="0" smtClean="0"/>
              <a:t>protected void </a:t>
            </a:r>
            <a:r>
              <a:rPr lang="en-GB" sz="2000" b="1" dirty="0" err="1" smtClean="0"/>
              <a:t>doOptions</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OPTIONS request. It is invoked by the web container.</a:t>
            </a:r>
          </a:p>
          <a:p>
            <a:pPr marL="457200" indent="-457200">
              <a:buFont typeface="+mj-lt"/>
              <a:buAutoNum type="arabicPeriod"/>
            </a:pPr>
            <a:r>
              <a:rPr lang="en-GB" sz="2000" b="1" dirty="0" smtClean="0"/>
              <a:t>protected void </a:t>
            </a:r>
            <a:r>
              <a:rPr lang="en-GB" sz="2000" b="1" dirty="0" err="1" smtClean="0"/>
              <a:t>doPut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PUT request. It is invoked by the web container.</a:t>
            </a:r>
          </a:p>
          <a:p>
            <a:pPr marL="457200" indent="-457200">
              <a:buFont typeface="+mj-lt"/>
              <a:buAutoNum type="arabicPeriod"/>
            </a:pPr>
            <a:r>
              <a:rPr lang="en-GB" sz="2000" b="1" dirty="0" smtClean="0"/>
              <a:t>protected void </a:t>
            </a:r>
            <a:r>
              <a:rPr lang="en-GB" sz="2000" b="1" dirty="0" err="1" smtClean="0"/>
              <a:t>doTrace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TRACE request. It is invoked by the web container.</a:t>
            </a:r>
          </a:p>
          <a:p>
            <a:pPr marL="457200" indent="-457200">
              <a:buFont typeface="+mj-lt"/>
              <a:buAutoNum type="arabicPeriod"/>
            </a:pPr>
            <a:r>
              <a:rPr lang="en-GB" sz="2000" b="1" dirty="0" smtClean="0"/>
              <a:t>protected void </a:t>
            </a:r>
            <a:r>
              <a:rPr lang="en-GB" sz="2000" b="1" dirty="0" err="1" smtClean="0"/>
              <a:t>doDelete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DELETE request. It is invoked by the web container.</a:t>
            </a:r>
          </a:p>
          <a:p>
            <a:pPr marL="457200" indent="-457200">
              <a:buFont typeface="+mj-lt"/>
              <a:buAutoNum type="arabicPeriod"/>
            </a:pPr>
            <a:r>
              <a:rPr lang="en-GB" sz="2000" b="1" dirty="0" smtClean="0"/>
              <a:t>protected long </a:t>
            </a:r>
            <a:r>
              <a:rPr lang="en-GB" sz="2000" b="1" dirty="0" err="1" smtClean="0"/>
              <a:t>getLastModified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a:t>
            </a:r>
            <a:r>
              <a:rPr lang="en-GB" sz="2000" dirty="0" smtClean="0"/>
              <a:t> returns the time when </a:t>
            </a:r>
            <a:r>
              <a:rPr lang="en-GB" sz="2000" dirty="0" err="1" smtClean="0"/>
              <a:t>HttpServletRequest</a:t>
            </a:r>
            <a:r>
              <a:rPr lang="en-GB" sz="2000" dirty="0" smtClean="0"/>
              <a:t> was last modified since midnight January 1, 1970 GMT.</a:t>
            </a:r>
          </a:p>
          <a:p>
            <a:pPr marL="457200" indent="-457200">
              <a:buFont typeface="+mj-lt"/>
              <a:buAutoNum type="arabicPeriod"/>
            </a:pPr>
            <a:endParaRPr lang="en-GB" sz="2000"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 Cycle of a </a:t>
            </a:r>
            <a:r>
              <a:rPr lang="en-GB" dirty="0" err="1" smtClean="0"/>
              <a:t>Servlet</a:t>
            </a:r>
            <a:r>
              <a:rPr lang="en-GB" dirty="0" smtClean="0"/>
              <a:t> (</a:t>
            </a:r>
            <a:r>
              <a:rPr lang="en-GB" dirty="0" err="1" smtClean="0"/>
              <a:t>Servlet</a:t>
            </a:r>
            <a:r>
              <a:rPr lang="en-GB" dirty="0" smtClean="0"/>
              <a:t> Life Cycle)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
        <p:nvSpPr>
          <p:cNvPr id="6" name="Content Placeholder 5"/>
          <p:cNvSpPr>
            <a:spLocks noGrp="1"/>
          </p:cNvSpPr>
          <p:nvPr>
            <p:ph idx="1"/>
          </p:nvPr>
        </p:nvSpPr>
        <p:spPr/>
        <p:txBody>
          <a:bodyPr/>
          <a:lstStyle/>
          <a:p>
            <a:r>
              <a:rPr lang="en-GB" dirty="0" smtClean="0"/>
              <a:t>The web container maintains the life cycle of a </a:t>
            </a:r>
            <a:r>
              <a:rPr lang="en-GB" dirty="0" err="1" smtClean="0"/>
              <a:t>servlet</a:t>
            </a:r>
            <a:r>
              <a:rPr lang="en-GB" dirty="0" smtClean="0"/>
              <a:t> instance. Let's see the life cycle of the </a:t>
            </a:r>
            <a:r>
              <a:rPr lang="en-GB" dirty="0" err="1" smtClean="0"/>
              <a:t>servlet</a:t>
            </a:r>
            <a:r>
              <a:rPr lang="en-GB" dirty="0" smtClean="0"/>
              <a:t>:</a:t>
            </a:r>
          </a:p>
          <a:p>
            <a:r>
              <a:rPr lang="en-GB" dirty="0" err="1" smtClean="0"/>
              <a:t>Servlet</a:t>
            </a:r>
            <a:r>
              <a:rPr lang="en-GB" dirty="0" smtClean="0"/>
              <a:t> class is loaded.</a:t>
            </a:r>
          </a:p>
          <a:p>
            <a:r>
              <a:rPr lang="en-GB" dirty="0" err="1" smtClean="0"/>
              <a:t>Servlet</a:t>
            </a:r>
            <a:r>
              <a:rPr lang="en-GB" dirty="0" smtClean="0"/>
              <a:t> instance is created.</a:t>
            </a:r>
          </a:p>
          <a:p>
            <a:r>
              <a:rPr lang="en-GB" dirty="0" smtClean="0"/>
              <a:t>init method is invoked.</a:t>
            </a:r>
          </a:p>
          <a:p>
            <a:r>
              <a:rPr lang="en-GB" dirty="0" smtClean="0"/>
              <a:t>service method is invoked.</a:t>
            </a:r>
          </a:p>
          <a:p>
            <a:r>
              <a:rPr lang="en-GB" dirty="0" smtClean="0"/>
              <a:t>destroy method is invoked.</a:t>
            </a:r>
          </a:p>
          <a:p>
            <a:endParaRPr lang="en-US" dirty="0"/>
          </a:p>
        </p:txBody>
      </p:sp>
      <p:pic>
        <p:nvPicPr>
          <p:cNvPr id="7" name="Picture 6" descr="Life cycle of a servlet"/>
          <p:cNvPicPr/>
          <p:nvPr/>
        </p:nvPicPr>
        <p:blipFill>
          <a:blip r:embed="rId2"/>
          <a:srcRect/>
          <a:stretch>
            <a:fillRect/>
          </a:stretch>
        </p:blipFill>
        <p:spPr bwMode="auto">
          <a:xfrm>
            <a:off x="7239008" y="2214554"/>
            <a:ext cx="3859530" cy="416814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SLC</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1) </a:t>
            </a:r>
            <a:r>
              <a:rPr lang="en-GB" sz="2000" dirty="0" err="1" smtClean="0"/>
              <a:t>Servlet</a:t>
            </a:r>
            <a:r>
              <a:rPr lang="en-GB" sz="2000" dirty="0" smtClean="0"/>
              <a:t> class is loaded</a:t>
            </a:r>
          </a:p>
          <a:p>
            <a:r>
              <a:rPr lang="en-GB" sz="2000" dirty="0" smtClean="0"/>
              <a:t>The </a:t>
            </a:r>
            <a:r>
              <a:rPr lang="en-GB" sz="2000" dirty="0" err="1" smtClean="0"/>
              <a:t>classloader</a:t>
            </a:r>
            <a:r>
              <a:rPr lang="en-GB" sz="2000" dirty="0" smtClean="0"/>
              <a:t> is responsible to load the </a:t>
            </a:r>
            <a:r>
              <a:rPr lang="en-GB" sz="2000" dirty="0" err="1" smtClean="0"/>
              <a:t>servlet</a:t>
            </a:r>
            <a:r>
              <a:rPr lang="en-GB" sz="2000" dirty="0" smtClean="0"/>
              <a:t> class. The </a:t>
            </a:r>
            <a:r>
              <a:rPr lang="en-GB" sz="2000" dirty="0" err="1" smtClean="0"/>
              <a:t>servlet</a:t>
            </a:r>
            <a:r>
              <a:rPr lang="en-GB" sz="2000" dirty="0" smtClean="0"/>
              <a:t> class is loaded when the first request for the </a:t>
            </a:r>
            <a:r>
              <a:rPr lang="en-GB" sz="2000" dirty="0" err="1" smtClean="0"/>
              <a:t>servlet</a:t>
            </a:r>
            <a:r>
              <a:rPr lang="en-GB" sz="2000" dirty="0" smtClean="0"/>
              <a:t> is received by the web container.</a:t>
            </a:r>
          </a:p>
          <a:p>
            <a:r>
              <a:rPr lang="en-GB" sz="2000" dirty="0" smtClean="0"/>
              <a:t>2) </a:t>
            </a:r>
            <a:r>
              <a:rPr lang="en-GB" sz="2000" dirty="0" err="1" smtClean="0"/>
              <a:t>Servlet</a:t>
            </a:r>
            <a:r>
              <a:rPr lang="en-GB" sz="2000" dirty="0" smtClean="0"/>
              <a:t> instance is created</a:t>
            </a:r>
          </a:p>
          <a:p>
            <a:r>
              <a:rPr lang="en-GB" sz="2000" dirty="0" smtClean="0"/>
              <a:t>The web container creates the instance of a </a:t>
            </a:r>
            <a:r>
              <a:rPr lang="en-GB" sz="2000" dirty="0" err="1" smtClean="0"/>
              <a:t>servlet</a:t>
            </a:r>
            <a:r>
              <a:rPr lang="en-GB" sz="2000" dirty="0" smtClean="0"/>
              <a:t> after loading the </a:t>
            </a:r>
            <a:r>
              <a:rPr lang="en-GB" sz="2000" dirty="0" err="1" smtClean="0"/>
              <a:t>servlet</a:t>
            </a:r>
            <a:r>
              <a:rPr lang="en-GB" sz="2000" dirty="0" smtClean="0"/>
              <a:t> class. The </a:t>
            </a:r>
            <a:r>
              <a:rPr lang="en-GB" sz="2000" dirty="0" err="1" smtClean="0"/>
              <a:t>servlet</a:t>
            </a:r>
            <a:r>
              <a:rPr lang="en-GB" sz="2000" dirty="0" smtClean="0"/>
              <a:t> instance is created only once in the </a:t>
            </a:r>
            <a:r>
              <a:rPr lang="en-GB" sz="2000" dirty="0" err="1" smtClean="0"/>
              <a:t>servlet</a:t>
            </a:r>
            <a:r>
              <a:rPr lang="en-GB" sz="2000" dirty="0" smtClean="0"/>
              <a:t> life cycle.</a:t>
            </a:r>
          </a:p>
          <a:p>
            <a:r>
              <a:rPr lang="en-GB" sz="2000" dirty="0" smtClean="0"/>
              <a:t>3) init method is invoked</a:t>
            </a:r>
          </a:p>
          <a:p>
            <a:r>
              <a:rPr lang="en-GB" sz="2000" dirty="0" smtClean="0"/>
              <a:t>The web container calls the init method only once after creating the </a:t>
            </a:r>
            <a:r>
              <a:rPr lang="en-GB" sz="2000" dirty="0" err="1" smtClean="0"/>
              <a:t>servlet</a:t>
            </a:r>
            <a:r>
              <a:rPr lang="en-GB" sz="2000" dirty="0" smtClean="0"/>
              <a:t> instance. The init method is used to initialize the </a:t>
            </a:r>
            <a:r>
              <a:rPr lang="en-GB" sz="2000" dirty="0" err="1" smtClean="0"/>
              <a:t>servlet</a:t>
            </a:r>
            <a:r>
              <a:rPr lang="en-GB" sz="2000" dirty="0" smtClean="0"/>
              <a:t>. It is the life cycle method of the </a:t>
            </a:r>
            <a:r>
              <a:rPr lang="en-GB" sz="2000" dirty="0" err="1" smtClean="0"/>
              <a:t>javax.servlet.Servlet</a:t>
            </a:r>
            <a:r>
              <a:rPr lang="en-GB" sz="2000" dirty="0" smtClean="0"/>
              <a:t> interface. Syntax of the init method is given below:</a:t>
            </a:r>
          </a:p>
          <a:p>
            <a:r>
              <a:rPr lang="en-GB" sz="2000" b="1" dirty="0" smtClean="0"/>
              <a:t>public</a:t>
            </a:r>
            <a:r>
              <a:rPr lang="en-GB" sz="2000" dirty="0" smtClean="0"/>
              <a:t> </a:t>
            </a:r>
            <a:r>
              <a:rPr lang="en-GB" sz="2000" b="1" dirty="0" smtClean="0"/>
              <a:t>void</a:t>
            </a:r>
            <a:r>
              <a:rPr lang="en-GB" sz="2000" dirty="0" smtClean="0"/>
              <a:t> init(</a:t>
            </a:r>
            <a:r>
              <a:rPr lang="en-GB" sz="2000" dirty="0" err="1" smtClean="0"/>
              <a:t>ServletConfig</a:t>
            </a:r>
            <a:r>
              <a:rPr lang="en-GB" sz="2000" dirty="0" smtClean="0"/>
              <a:t> </a:t>
            </a:r>
            <a:r>
              <a:rPr lang="en-GB" sz="2000" dirty="0" err="1" smtClean="0"/>
              <a:t>config</a:t>
            </a: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p>
          <a:p>
            <a:r>
              <a:rPr lang="en-GB" sz="2000" dirty="0" smtClean="0"/>
              <a:t>4) service method is invoked</a:t>
            </a:r>
          </a:p>
          <a:p>
            <a:r>
              <a:rPr lang="en-GB" sz="2000" dirty="0" smtClean="0"/>
              <a:t>The web container calls the service method each time when request for the </a:t>
            </a:r>
            <a:r>
              <a:rPr lang="en-GB" sz="2000" dirty="0" err="1" smtClean="0"/>
              <a:t>servlet</a:t>
            </a:r>
            <a:r>
              <a:rPr lang="en-GB" sz="2000" dirty="0" smtClean="0"/>
              <a:t> is received. If </a:t>
            </a:r>
            <a:r>
              <a:rPr lang="en-GB" sz="2000" dirty="0" err="1" smtClean="0"/>
              <a:t>servlet</a:t>
            </a:r>
            <a:r>
              <a:rPr lang="en-GB" sz="2000" dirty="0" smtClean="0"/>
              <a:t> is not initialized, it follows the first three steps as described above then calls the service method. If </a:t>
            </a:r>
            <a:r>
              <a:rPr lang="en-GB" sz="2000" dirty="0" err="1" smtClean="0"/>
              <a:t>servlet</a:t>
            </a:r>
            <a:r>
              <a:rPr lang="en-GB" sz="2000" dirty="0" smtClean="0"/>
              <a:t> is initialized, it calls the service method. Notice that </a:t>
            </a:r>
            <a:r>
              <a:rPr lang="en-GB" sz="2000" dirty="0" err="1" smtClean="0"/>
              <a:t>servlet</a:t>
            </a:r>
            <a:r>
              <a:rPr lang="en-GB" sz="2000" dirty="0" smtClean="0"/>
              <a:t> is initialized only once. The syntax of the service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service(</a:t>
            </a:r>
            <a:r>
              <a:rPr lang="en-GB" sz="2000" dirty="0" err="1" smtClean="0"/>
              <a:t>ServletRequest</a:t>
            </a:r>
            <a:r>
              <a:rPr lang="en-GB" sz="2000" dirty="0" smtClean="0"/>
              <a:t> request, </a:t>
            </a:r>
            <a:r>
              <a:rPr lang="en-GB" sz="2000" dirty="0" err="1" smtClean="0"/>
              <a:t>ServletResponse</a:t>
            </a:r>
            <a:r>
              <a:rPr lang="en-GB" sz="2000" dirty="0" smtClean="0"/>
              <a:t> response)   </a:t>
            </a:r>
          </a:p>
          <a:p>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a:t>
            </a:r>
          </a:p>
          <a:p>
            <a:r>
              <a:rPr lang="en-GB" sz="2000" dirty="0" smtClean="0"/>
              <a:t>5) destroy method is invoked</a:t>
            </a:r>
          </a:p>
          <a:p>
            <a:r>
              <a:rPr lang="en-GB" sz="2000" dirty="0" smtClean="0"/>
              <a:t>The web container calls the destroy method before removing the </a:t>
            </a:r>
            <a:r>
              <a:rPr lang="en-GB" sz="2000" dirty="0" err="1" smtClean="0"/>
              <a:t>servlet</a:t>
            </a:r>
            <a:r>
              <a:rPr lang="en-GB" sz="2000" dirty="0" smtClean="0"/>
              <a:t> instance from the service. It gives the </a:t>
            </a:r>
            <a:r>
              <a:rPr lang="en-GB" sz="2000" dirty="0" err="1" smtClean="0"/>
              <a:t>servlet</a:t>
            </a:r>
            <a:r>
              <a:rPr lang="en-GB" sz="2000" dirty="0" smtClean="0"/>
              <a:t> an opportunity to clean up any resource for example memory, thread etc. The syntax of the destroy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destroy()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create a </a:t>
            </a:r>
            <a:r>
              <a:rPr lang="en-GB" dirty="0" err="1" smtClean="0"/>
              <a:t>servlet</a:t>
            </a:r>
            <a:r>
              <a:rPr lang="en-GB" dirty="0" smtClean="0"/>
              <a:t> example</a:t>
            </a:r>
            <a:endParaRPr lang="en-GB" dirty="0"/>
          </a:p>
        </p:txBody>
      </p:sp>
      <p:sp>
        <p:nvSpPr>
          <p:cNvPr id="3" name="Content Placeholder 2"/>
          <p:cNvSpPr>
            <a:spLocks noGrp="1"/>
          </p:cNvSpPr>
          <p:nvPr>
            <p:ph idx="1"/>
          </p:nvPr>
        </p:nvSpPr>
        <p:spPr>
          <a:xfrm>
            <a:off x="838200" y="1500174"/>
            <a:ext cx="10515600" cy="4676789"/>
          </a:xfrm>
        </p:spPr>
        <p:txBody>
          <a:bodyPr/>
          <a:lstStyle/>
          <a:p>
            <a:r>
              <a:rPr lang="en-GB" dirty="0" smtClean="0"/>
              <a:t>There are given 6 steps to create a </a:t>
            </a:r>
            <a:r>
              <a:rPr lang="en-GB" b="1" dirty="0" err="1" smtClean="0"/>
              <a:t>servlet</a:t>
            </a:r>
            <a:r>
              <a:rPr lang="en-GB" b="1" dirty="0" smtClean="0"/>
              <a:t> example</a:t>
            </a:r>
            <a:r>
              <a:rPr lang="en-GB" dirty="0" smtClean="0"/>
              <a:t>. These steps are required for all the servers.</a:t>
            </a:r>
          </a:p>
          <a:p>
            <a:r>
              <a:rPr lang="en-GB" dirty="0" smtClean="0"/>
              <a:t>The </a:t>
            </a:r>
            <a:r>
              <a:rPr lang="en-GB" dirty="0" err="1" smtClean="0"/>
              <a:t>servlet</a:t>
            </a:r>
            <a:r>
              <a:rPr lang="en-GB" dirty="0" smtClean="0"/>
              <a:t> example can be created by three ways:</a:t>
            </a:r>
          </a:p>
          <a:p>
            <a:r>
              <a:rPr lang="en-GB" dirty="0" smtClean="0"/>
              <a:t>By implementing </a:t>
            </a:r>
            <a:r>
              <a:rPr lang="en-GB" dirty="0" err="1" smtClean="0"/>
              <a:t>Servlet</a:t>
            </a:r>
            <a:r>
              <a:rPr lang="en-GB" dirty="0" smtClean="0"/>
              <a:t> interface,</a:t>
            </a:r>
          </a:p>
          <a:p>
            <a:r>
              <a:rPr lang="en-GB" dirty="0" smtClean="0"/>
              <a:t>By inheriting </a:t>
            </a:r>
            <a:r>
              <a:rPr lang="en-GB" dirty="0" err="1" smtClean="0"/>
              <a:t>GenericServlet</a:t>
            </a:r>
            <a:r>
              <a:rPr lang="en-GB" dirty="0" smtClean="0"/>
              <a:t> class, (or)</a:t>
            </a:r>
          </a:p>
          <a:p>
            <a:r>
              <a:rPr lang="en-GB" dirty="0" smtClean="0"/>
              <a:t>By inheriting </a:t>
            </a:r>
            <a:r>
              <a:rPr lang="en-GB" dirty="0" err="1" smtClean="0"/>
              <a:t>HttpServlet</a:t>
            </a:r>
            <a:r>
              <a:rPr lang="en-GB" dirty="0" smtClean="0"/>
              <a:t> class</a:t>
            </a:r>
          </a:p>
          <a:p>
            <a:r>
              <a:rPr lang="en-GB" dirty="0" smtClean="0"/>
              <a:t>The mostly used approach is by extending </a:t>
            </a:r>
            <a:r>
              <a:rPr lang="en-GB" dirty="0" err="1" smtClean="0"/>
              <a:t>HttpServlet</a:t>
            </a:r>
            <a:r>
              <a:rPr lang="en-GB" dirty="0" smtClean="0"/>
              <a:t> because it provides http request specific method such as </a:t>
            </a:r>
            <a:r>
              <a:rPr lang="en-GB" dirty="0" err="1" smtClean="0"/>
              <a:t>doGet</a:t>
            </a:r>
            <a:r>
              <a:rPr lang="en-GB" dirty="0" smtClean="0"/>
              <a:t>(), </a:t>
            </a:r>
            <a:r>
              <a:rPr lang="en-GB" dirty="0" err="1" smtClean="0"/>
              <a:t>doPost</a:t>
            </a:r>
            <a:r>
              <a:rPr lang="en-GB" dirty="0" smtClean="0"/>
              <a:t>(), </a:t>
            </a:r>
            <a:r>
              <a:rPr lang="en-GB" dirty="0" err="1" smtClean="0"/>
              <a:t>doHead</a:t>
            </a:r>
            <a:r>
              <a:rPr lang="en-GB" dirty="0" smtClean="0"/>
              <a:t>() etc.</a:t>
            </a:r>
          </a:p>
          <a:p>
            <a:r>
              <a:rPr lang="en-GB" dirty="0" smtClean="0"/>
              <a:t>Here, we are going to use </a:t>
            </a:r>
            <a:r>
              <a:rPr lang="en-GB" b="1" dirty="0" smtClean="0"/>
              <a:t>apache tomcat server</a:t>
            </a:r>
            <a:r>
              <a:rPr lang="en-GB" dirty="0" smtClean="0"/>
              <a:t> in this example.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a:t>
            </a:r>
            <a:r>
              <a:rPr lang="en-GB" dirty="0" err="1" smtClean="0"/>
              <a:t>servlet</a:t>
            </a:r>
            <a:r>
              <a:rPr lang="en-GB" dirty="0" smtClean="0"/>
              <a:t> operates?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pic>
        <p:nvPicPr>
          <p:cNvPr id="5" name="Content Placeholder 4" descr="Servlet"/>
          <p:cNvPicPr>
            <a:picLocks noGrp="1"/>
          </p:cNvPicPr>
          <p:nvPr>
            <p:ph idx="1"/>
          </p:nvPr>
        </p:nvPicPr>
        <p:blipFill>
          <a:blip r:embed="rId2"/>
          <a:srcRect/>
          <a:stretch>
            <a:fillRect/>
          </a:stretch>
        </p:blipFill>
        <p:spPr bwMode="auto">
          <a:xfrm>
            <a:off x="3286125" y="2283619"/>
            <a:ext cx="5619750" cy="27527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
        <p:nvSpPr>
          <p:cNvPr id="6" name="Content Placeholder 5"/>
          <p:cNvSpPr>
            <a:spLocks noGrp="1"/>
          </p:cNvSpPr>
          <p:nvPr>
            <p:ph idx="1"/>
          </p:nvPr>
        </p:nvSpPr>
        <p:spPr/>
        <p:txBody>
          <a:bodyPr/>
          <a:lstStyle/>
          <a:p>
            <a:pPr marL="514350" indent="-514350">
              <a:buFont typeface="+mj-lt"/>
              <a:buAutoNum type="arabicPeriod"/>
            </a:pPr>
            <a:r>
              <a:rPr lang="en-GB" dirty="0" smtClean="0"/>
              <a:t>Create a directory structure</a:t>
            </a:r>
          </a:p>
          <a:p>
            <a:pPr marL="514350" indent="-514350">
              <a:buFont typeface="+mj-lt"/>
              <a:buAutoNum type="arabicPeriod"/>
            </a:pPr>
            <a:r>
              <a:rPr lang="en-GB" dirty="0" smtClean="0"/>
              <a:t>Create a </a:t>
            </a:r>
            <a:r>
              <a:rPr lang="en-GB" dirty="0" err="1" smtClean="0"/>
              <a:t>Servlet</a:t>
            </a:r>
            <a:endParaRPr lang="en-GB" dirty="0" smtClean="0"/>
          </a:p>
          <a:p>
            <a:pPr marL="514350" indent="-514350">
              <a:buFont typeface="+mj-lt"/>
              <a:buAutoNum type="arabicPeriod"/>
            </a:pPr>
            <a:r>
              <a:rPr lang="en-GB" dirty="0" smtClean="0"/>
              <a:t>Compile the </a:t>
            </a:r>
            <a:r>
              <a:rPr lang="en-GB" dirty="0" err="1" smtClean="0"/>
              <a:t>Servlet</a:t>
            </a:r>
            <a:endParaRPr lang="en-GB" dirty="0" smtClean="0"/>
          </a:p>
          <a:p>
            <a:pPr marL="514350" indent="-514350">
              <a:buFont typeface="+mj-lt"/>
              <a:buAutoNum type="arabicPeriod"/>
            </a:pPr>
            <a:r>
              <a:rPr lang="en-GB" dirty="0" smtClean="0"/>
              <a:t>Create a deployment descriptor</a:t>
            </a:r>
          </a:p>
          <a:p>
            <a:pPr marL="514350" indent="-514350">
              <a:buFont typeface="+mj-lt"/>
              <a:buAutoNum type="arabicPeriod"/>
            </a:pPr>
            <a:r>
              <a:rPr lang="en-GB" dirty="0" smtClean="0"/>
              <a:t>Start the server and deploy the project</a:t>
            </a:r>
          </a:p>
          <a:p>
            <a:pPr marL="514350" indent="-514350">
              <a:buFont typeface="+mj-lt"/>
              <a:buAutoNum type="arabicPeriod"/>
            </a:pPr>
            <a:r>
              <a:rPr lang="en-GB" dirty="0" smtClean="0"/>
              <a:t>Access the </a:t>
            </a:r>
            <a:r>
              <a:rPr lang="en-GB" dirty="0" err="1" smtClean="0"/>
              <a:t>servlet</a:t>
            </a:r>
            <a:endParaRPr lang="en-GB" dirty="0" smtClean="0"/>
          </a:p>
          <a:p>
            <a:pPr marL="514350" indent="-514350">
              <a:buNone/>
            </a:pPr>
            <a:r>
              <a:rPr lang="en-GB" smtClean="0"/>
              <a:t>https://www.javatpoint.com/steps-to-create-a-servlet-using-tomcat-server</a:t>
            </a:r>
            <a:endParaRPr lang="en-GB"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directory structures</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directory structure</a:t>
            </a:r>
            <a:r>
              <a:rPr lang="en-GB" dirty="0" smtClean="0"/>
              <a:t> defines that where to put the different types of files so that web container may get the information and respond to the client.</a:t>
            </a:r>
          </a:p>
          <a:p>
            <a:r>
              <a:rPr lang="en-GB" dirty="0" smtClean="0"/>
              <a:t>The Sun </a:t>
            </a:r>
            <a:r>
              <a:rPr lang="en-GB" dirty="0" err="1" smtClean="0"/>
              <a:t>Microsystem</a:t>
            </a:r>
            <a:r>
              <a:rPr lang="en-GB" dirty="0" smtClean="0"/>
              <a:t> defines a unique standard to be followed by all the server vendors. Let's see the directory structure that must be followed to create the </a:t>
            </a:r>
            <a:r>
              <a:rPr lang="en-GB" dirty="0" err="1" smtClean="0"/>
              <a:t>servlet</a:t>
            </a:r>
            <a:r>
              <a:rPr lang="en-GB" dirty="0" smtClean="0"/>
              <a:t>.</a:t>
            </a:r>
          </a:p>
          <a:p>
            <a:r>
              <a:rPr lang="en-GB" dirty="0" smtClean="0"/>
              <a:t>the </a:t>
            </a:r>
            <a:r>
              <a:rPr lang="en-GB" dirty="0" err="1" smtClean="0"/>
              <a:t>servlet</a:t>
            </a:r>
            <a:r>
              <a:rPr lang="en-GB" dirty="0" smtClean="0"/>
              <a:t> class file must be in the classes folder. The web.xml file must be under the WEB-INF folder.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pic>
        <p:nvPicPr>
          <p:cNvPr id="5" name="Picture 4" descr="directory structure of servlet"/>
          <p:cNvPicPr/>
          <p:nvPr/>
        </p:nvPicPr>
        <p:blipFill>
          <a:blip r:embed="rId2"/>
          <a:srcRect/>
          <a:stretch>
            <a:fillRect/>
          </a:stretch>
        </p:blipFill>
        <p:spPr bwMode="auto">
          <a:xfrm>
            <a:off x="10167966" y="3386126"/>
            <a:ext cx="3242945" cy="3471874"/>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Servlet</a:t>
            </a:r>
            <a:endParaRPr lang="en-US" dirty="0"/>
          </a:p>
        </p:txBody>
      </p:sp>
      <p:sp>
        <p:nvSpPr>
          <p:cNvPr id="3" name="Content Placeholder 2"/>
          <p:cNvSpPr>
            <a:spLocks noGrp="1"/>
          </p:cNvSpPr>
          <p:nvPr>
            <p:ph idx="1"/>
          </p:nvPr>
        </p:nvSpPr>
        <p:spPr/>
        <p:txBody>
          <a:bodyPr/>
          <a:lstStyle/>
          <a:p>
            <a:r>
              <a:rPr lang="en-GB" sz="1800" dirty="0" smtClean="0"/>
              <a:t>There are three ways to create the </a:t>
            </a:r>
            <a:r>
              <a:rPr lang="en-GB" sz="1800" dirty="0" err="1" smtClean="0"/>
              <a:t>servlet</a:t>
            </a:r>
            <a:r>
              <a:rPr lang="en-GB" sz="1800" dirty="0" smtClean="0"/>
              <a:t>.</a:t>
            </a:r>
          </a:p>
          <a:p>
            <a:pPr marL="342900" indent="-342900">
              <a:buFont typeface="+mj-lt"/>
              <a:buAutoNum type="arabicPeriod"/>
            </a:pPr>
            <a:r>
              <a:rPr lang="en-GB" sz="1800" dirty="0" smtClean="0"/>
              <a:t>By implementing the </a:t>
            </a:r>
            <a:r>
              <a:rPr lang="en-GB" sz="1800" dirty="0" err="1" smtClean="0"/>
              <a:t>Servlet</a:t>
            </a:r>
            <a:r>
              <a:rPr lang="en-GB" sz="1800" dirty="0" smtClean="0"/>
              <a:t> interface</a:t>
            </a:r>
          </a:p>
          <a:p>
            <a:pPr marL="342900" indent="-342900">
              <a:buFont typeface="+mj-lt"/>
              <a:buAutoNum type="arabicPeriod"/>
            </a:pPr>
            <a:r>
              <a:rPr lang="en-GB" sz="1800" dirty="0" smtClean="0"/>
              <a:t>By inheriting the </a:t>
            </a:r>
            <a:r>
              <a:rPr lang="en-GB" sz="1800" dirty="0" err="1" smtClean="0"/>
              <a:t>GenericServlet</a:t>
            </a:r>
            <a:r>
              <a:rPr lang="en-GB" sz="1800" dirty="0" smtClean="0"/>
              <a:t> class</a:t>
            </a:r>
          </a:p>
          <a:p>
            <a:pPr marL="342900" indent="-342900">
              <a:buFont typeface="+mj-lt"/>
              <a:buAutoNum type="arabicPeriod"/>
            </a:pPr>
            <a:r>
              <a:rPr lang="en-GB" sz="1800" dirty="0" smtClean="0"/>
              <a:t>By inheriting the </a:t>
            </a:r>
            <a:r>
              <a:rPr lang="en-GB" sz="1800" dirty="0" err="1" smtClean="0"/>
              <a:t>HttpServlet</a:t>
            </a:r>
            <a:r>
              <a:rPr lang="en-GB" sz="1800" dirty="0" smtClean="0"/>
              <a:t> class</a:t>
            </a:r>
          </a:p>
          <a:p>
            <a:r>
              <a:rPr lang="en-GB" sz="1800" dirty="0" smtClean="0"/>
              <a:t>The </a:t>
            </a:r>
            <a:r>
              <a:rPr lang="en-GB" sz="1800" dirty="0" err="1" smtClean="0"/>
              <a:t>HttpServlet</a:t>
            </a:r>
            <a:r>
              <a:rPr lang="en-GB" sz="1800" dirty="0" smtClean="0"/>
              <a:t> class is widely used to create the </a:t>
            </a:r>
            <a:r>
              <a:rPr lang="en-GB" sz="1800" dirty="0" err="1" smtClean="0"/>
              <a:t>servlet</a:t>
            </a:r>
            <a:r>
              <a:rPr lang="en-GB" sz="1800" dirty="0" smtClean="0"/>
              <a:t> because it provides methods to handle http requests such as </a:t>
            </a:r>
            <a:r>
              <a:rPr lang="en-GB" sz="1800" dirty="0" err="1" smtClean="0"/>
              <a:t>doGet</a:t>
            </a:r>
            <a:r>
              <a:rPr lang="en-GB" sz="1800" dirty="0" smtClean="0"/>
              <a:t>(), </a:t>
            </a:r>
            <a:r>
              <a:rPr lang="en-GB" sz="1800" dirty="0" err="1" smtClean="0"/>
              <a:t>doPost</a:t>
            </a:r>
            <a:r>
              <a:rPr lang="en-GB" sz="1800" dirty="0" smtClean="0"/>
              <a:t>, </a:t>
            </a:r>
            <a:r>
              <a:rPr lang="en-GB" sz="1800" dirty="0" err="1" smtClean="0"/>
              <a:t>doHead</a:t>
            </a:r>
            <a:r>
              <a:rPr lang="en-GB" sz="1800" dirty="0" smtClean="0"/>
              <a:t>() etc.</a:t>
            </a:r>
          </a:p>
          <a:p>
            <a:r>
              <a:rPr lang="en-US" sz="1800" b="1" u="sng" dirty="0" smtClean="0"/>
              <a:t>DemoServlet.java</a:t>
            </a:r>
            <a:endParaRPr lang="en-US" sz="1800" u="sng" dirty="0" smtClean="0"/>
          </a:p>
          <a:p>
            <a:pPr>
              <a:spcBef>
                <a:spcPts val="0"/>
              </a:spcBef>
              <a:buNone/>
            </a:pPr>
            <a:r>
              <a:rPr lang="en-US" sz="1800" b="1" dirty="0" smtClean="0"/>
              <a:t>import</a:t>
            </a:r>
            <a:r>
              <a:rPr lang="en-US" sz="1800" dirty="0" smtClean="0"/>
              <a:t> </a:t>
            </a:r>
            <a:r>
              <a:rPr lang="en-US" sz="1800" dirty="0" err="1" smtClean="0"/>
              <a:t>javax.servlet.http</a:t>
            </a:r>
            <a:r>
              <a:rPr lang="en-US" sz="1800" dirty="0" smtClean="0"/>
              <a:t>.*;  </a:t>
            </a:r>
          </a:p>
          <a:p>
            <a:pPr>
              <a:spcBef>
                <a:spcPts val="0"/>
              </a:spcBef>
              <a:buNone/>
            </a:pPr>
            <a:r>
              <a:rPr lang="en-US" sz="1800" b="1" dirty="0" smtClean="0"/>
              <a:t>import</a:t>
            </a:r>
            <a:r>
              <a:rPr lang="en-US" sz="1800" dirty="0" smtClean="0"/>
              <a:t> </a:t>
            </a:r>
            <a:r>
              <a:rPr lang="en-US" sz="1800" dirty="0" err="1" smtClean="0"/>
              <a:t>javax.servlet</a:t>
            </a:r>
            <a:r>
              <a:rPr lang="en-US" sz="1800" dirty="0" smtClean="0"/>
              <a:t>.*;  </a:t>
            </a:r>
          </a:p>
          <a:p>
            <a:pPr>
              <a:spcBef>
                <a:spcPts val="0"/>
              </a:spcBef>
              <a:buNone/>
            </a:pPr>
            <a:r>
              <a:rPr lang="en-US" sz="1800" b="1" dirty="0" smtClean="0"/>
              <a:t>import</a:t>
            </a:r>
            <a:r>
              <a:rPr lang="en-US" sz="1800" dirty="0" smtClean="0"/>
              <a:t> java.io.*;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DemoServlet</a:t>
            </a:r>
            <a:r>
              <a:rPr lang="en-US" sz="1800" dirty="0" smtClean="0"/>
              <a:t> </a:t>
            </a:r>
            <a:r>
              <a:rPr lang="en-US" sz="1800" b="1" dirty="0" smtClean="0"/>
              <a:t>extends</a:t>
            </a:r>
            <a:r>
              <a:rPr lang="en-US" sz="1800" dirty="0" smtClean="0"/>
              <a:t> </a:t>
            </a:r>
            <a:r>
              <a:rPr lang="en-US" sz="1800" dirty="0" err="1" smtClean="0"/>
              <a:t>HttpServlet</a:t>
            </a:r>
            <a:r>
              <a:rPr lang="en-US" sz="1800" dirty="0" smtClean="0"/>
              <a:t>{  </a:t>
            </a:r>
          </a:p>
          <a:p>
            <a:pPr>
              <a:spcBef>
                <a:spcPts val="0"/>
              </a:spcBef>
              <a:buNone/>
            </a:pPr>
            <a:r>
              <a:rPr lang="en-US" sz="1800" b="1" dirty="0" smtClean="0"/>
              <a:t>public</a:t>
            </a:r>
            <a:r>
              <a:rPr lang="en-US" sz="1800" dirty="0" smtClean="0"/>
              <a:t> </a:t>
            </a:r>
            <a:r>
              <a:rPr lang="en-US" sz="1800" b="1" dirty="0" smtClean="0"/>
              <a:t>void</a:t>
            </a:r>
            <a:r>
              <a:rPr lang="en-US" sz="1800" dirty="0" smtClean="0"/>
              <a:t> </a:t>
            </a:r>
            <a:r>
              <a:rPr lang="en-US" sz="1800" dirty="0" err="1" smtClean="0"/>
              <a:t>doGet</a:t>
            </a:r>
            <a:r>
              <a:rPr lang="en-US" sz="1800" dirty="0" smtClean="0"/>
              <a:t>(</a:t>
            </a:r>
            <a:r>
              <a:rPr lang="en-US" sz="1800" dirty="0" err="1" smtClean="0"/>
              <a:t>HttpServletRequest</a:t>
            </a:r>
            <a:r>
              <a:rPr lang="en-US" sz="1800" dirty="0" smtClean="0"/>
              <a:t> </a:t>
            </a:r>
            <a:r>
              <a:rPr lang="en-US" sz="1800" dirty="0" err="1" smtClean="0"/>
              <a:t>req,HttpServletResponse</a:t>
            </a:r>
            <a:r>
              <a:rPr lang="en-US" sz="1800" dirty="0" smtClean="0"/>
              <a:t> res)  </a:t>
            </a:r>
          </a:p>
          <a:p>
            <a:pPr>
              <a:spcBef>
                <a:spcPts val="0"/>
              </a:spcBef>
              <a:buNone/>
            </a:pPr>
            <a:r>
              <a:rPr lang="en-US" sz="1800" b="1" dirty="0" smtClean="0"/>
              <a:t>throws</a:t>
            </a:r>
            <a:r>
              <a:rPr lang="en-US" sz="1800" dirty="0" smtClean="0"/>
              <a:t> </a:t>
            </a:r>
            <a:r>
              <a:rPr lang="en-US" sz="1800" dirty="0" err="1" smtClean="0"/>
              <a:t>ServletException,IOException</a:t>
            </a:r>
            <a:r>
              <a:rPr lang="en-US" sz="1800" dirty="0" smtClean="0"/>
              <a:t>  </a:t>
            </a:r>
          </a:p>
          <a:p>
            <a:pPr>
              <a:spcBef>
                <a:spcPts val="0"/>
              </a:spcBef>
              <a:buNone/>
            </a:pPr>
            <a:r>
              <a:rPr lang="en-US" sz="1800" dirty="0" smtClean="0"/>
              <a:t>{  </a:t>
            </a:r>
          </a:p>
          <a:p>
            <a:pPr>
              <a:spcBef>
                <a:spcPts val="0"/>
              </a:spcBef>
              <a:buNone/>
            </a:pPr>
            <a:r>
              <a:rPr lang="en-US" sz="1800" dirty="0" err="1" smtClean="0"/>
              <a:t>res.setContentType</a:t>
            </a:r>
            <a:r>
              <a:rPr lang="en-US" sz="1800" dirty="0" smtClean="0"/>
              <a:t>("text/html");//setting the content type  </a:t>
            </a:r>
          </a:p>
          <a:p>
            <a:pPr>
              <a:spcBef>
                <a:spcPts val="0"/>
              </a:spcBef>
              <a:buNone/>
            </a:pPr>
            <a:r>
              <a:rPr lang="en-US" sz="1800" dirty="0" err="1" smtClean="0"/>
              <a:t>PrintWriter</a:t>
            </a:r>
            <a:r>
              <a:rPr lang="en-US" sz="1800" dirty="0" smtClean="0"/>
              <a:t> pw=</a:t>
            </a:r>
            <a:r>
              <a:rPr lang="en-US" sz="1800" dirty="0" err="1" smtClean="0"/>
              <a:t>res.getWriter</a:t>
            </a:r>
            <a:r>
              <a:rPr lang="en-US" sz="1800" dirty="0" smtClean="0"/>
              <a:t>();//get the stream to write the data  </a:t>
            </a:r>
          </a:p>
          <a:p>
            <a:pPr>
              <a:spcBef>
                <a:spcPts val="0"/>
              </a:spcBef>
              <a:buNone/>
            </a:pPr>
            <a:r>
              <a:rPr lang="en-US" sz="1800" dirty="0" smtClean="0"/>
              <a:t>  </a:t>
            </a:r>
          </a:p>
          <a:p>
            <a:pPr>
              <a:spcBef>
                <a:spcPts val="0"/>
              </a:spcBef>
              <a:buNone/>
            </a:pPr>
            <a:r>
              <a:rPr lang="en-US" sz="1800" dirty="0" smtClean="0"/>
              <a:t>//writing html in the stream  </a:t>
            </a:r>
          </a:p>
          <a:p>
            <a:pPr>
              <a:spcBef>
                <a:spcPts val="0"/>
              </a:spcBef>
              <a:buNone/>
            </a:pPr>
            <a:r>
              <a:rPr lang="en-US" sz="1800" dirty="0" err="1" smtClean="0"/>
              <a:t>pw.println</a:t>
            </a:r>
            <a:r>
              <a:rPr lang="en-US" sz="1800" dirty="0" smtClean="0"/>
              <a:t>("&lt;html&gt;&lt;body&gt;");  </a:t>
            </a:r>
          </a:p>
          <a:p>
            <a:pPr>
              <a:spcBef>
                <a:spcPts val="0"/>
              </a:spcBef>
              <a:buNone/>
            </a:pPr>
            <a:r>
              <a:rPr lang="en-US" sz="1800" dirty="0" err="1" smtClean="0"/>
              <a:t>pw.println</a:t>
            </a:r>
            <a:r>
              <a:rPr lang="en-US" sz="1800" dirty="0" smtClean="0"/>
              <a:t>("Welcome to </a:t>
            </a:r>
            <a:r>
              <a:rPr lang="en-US" sz="1800" dirty="0" err="1" smtClean="0"/>
              <a:t>servlet</a:t>
            </a:r>
            <a:r>
              <a:rPr lang="en-US" sz="1800" dirty="0" smtClean="0"/>
              <a:t>");  </a:t>
            </a:r>
          </a:p>
          <a:p>
            <a:pPr>
              <a:spcBef>
                <a:spcPts val="0"/>
              </a:spcBef>
              <a:buNone/>
            </a:pPr>
            <a:r>
              <a:rPr lang="en-US" sz="1800" dirty="0" err="1" smtClean="0"/>
              <a:t>pw.println</a:t>
            </a:r>
            <a:r>
              <a:rPr lang="en-US" sz="1800" dirty="0" smtClean="0"/>
              <a:t>("&lt;/body&gt;&lt;/html&gt;");  </a:t>
            </a:r>
          </a:p>
          <a:p>
            <a:pPr>
              <a:spcBef>
                <a:spcPts val="0"/>
              </a:spcBef>
              <a:buNone/>
            </a:pPr>
            <a:r>
              <a:rPr lang="en-US" sz="1800" dirty="0" smtClean="0"/>
              <a:t>  </a:t>
            </a:r>
          </a:p>
          <a:p>
            <a:pPr>
              <a:spcBef>
                <a:spcPts val="0"/>
              </a:spcBef>
              <a:buNone/>
            </a:pPr>
            <a:r>
              <a:rPr lang="en-US" sz="1800" dirty="0" err="1" smtClean="0"/>
              <a:t>pw.close</a:t>
            </a:r>
            <a:r>
              <a:rPr lang="en-US" sz="1800" dirty="0" smtClean="0"/>
              <a:t>();//closing the stream  </a:t>
            </a:r>
          </a:p>
          <a:p>
            <a:pPr>
              <a:spcBef>
                <a:spcPts val="0"/>
              </a:spcBef>
              <a:buNone/>
            </a:pPr>
            <a:r>
              <a:rPr lang="en-US" sz="1800" dirty="0" smtClean="0"/>
              <a:t>}}  </a:t>
            </a:r>
          </a:p>
          <a:p>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the </a:t>
            </a:r>
            <a:r>
              <a:rPr lang="en-US" dirty="0" err="1" smtClean="0"/>
              <a:t>servlet</a:t>
            </a:r>
            <a:endParaRPr lang="en-US" dirty="0"/>
          </a:p>
        </p:txBody>
      </p:sp>
      <p:sp>
        <p:nvSpPr>
          <p:cNvPr id="3" name="Content Placeholder 2"/>
          <p:cNvSpPr>
            <a:spLocks noGrp="1"/>
          </p:cNvSpPr>
          <p:nvPr>
            <p:ph idx="1"/>
          </p:nvPr>
        </p:nvSpPr>
        <p:spPr/>
        <p:txBody>
          <a:bodyPr/>
          <a:lstStyle/>
          <a:p>
            <a:r>
              <a:rPr lang="en-GB" dirty="0" smtClean="0"/>
              <a:t>For compiling the </a:t>
            </a:r>
            <a:r>
              <a:rPr lang="en-GB" dirty="0" err="1" smtClean="0"/>
              <a:t>Servlet</a:t>
            </a:r>
            <a:r>
              <a:rPr lang="en-GB" dirty="0" smtClean="0"/>
              <a:t>, jar file is required to be loaded. Different Servers provide different jar files:</a:t>
            </a:r>
          </a:p>
          <a:p>
            <a:r>
              <a:rPr lang="en-GB" dirty="0" smtClean="0"/>
              <a:t>Two ways to load the jar file</a:t>
            </a:r>
          </a:p>
          <a:p>
            <a:pPr marL="514350" indent="-514350">
              <a:buFont typeface="+mj-lt"/>
              <a:buAutoNum type="arabicPeriod"/>
            </a:pPr>
            <a:r>
              <a:rPr lang="en-GB" dirty="0" smtClean="0"/>
              <a:t>set </a:t>
            </a:r>
            <a:r>
              <a:rPr lang="en-GB" dirty="0" err="1" smtClean="0"/>
              <a:t>classpath</a:t>
            </a:r>
            <a:endParaRPr lang="en-GB" dirty="0" smtClean="0"/>
          </a:p>
          <a:p>
            <a:pPr marL="514350" indent="-514350">
              <a:buFont typeface="+mj-lt"/>
              <a:buAutoNum type="arabicPeriod"/>
            </a:pPr>
            <a:r>
              <a:rPr lang="en-GB" dirty="0" smtClean="0"/>
              <a:t>paste the jar file in JRE/lib/ext folder</a:t>
            </a:r>
          </a:p>
          <a:p>
            <a:r>
              <a:rPr lang="en-GB" dirty="0" smtClean="0"/>
              <a:t>Put the java file in any folder. After compiling the java file, paste the class file of </a:t>
            </a:r>
            <a:r>
              <a:rPr lang="en-GB" dirty="0" err="1" smtClean="0"/>
              <a:t>servlet</a:t>
            </a:r>
            <a:r>
              <a:rPr lang="en-GB" dirty="0" smtClean="0"/>
              <a:t> in </a:t>
            </a:r>
            <a:r>
              <a:rPr lang="en-GB" b="1" dirty="0" smtClean="0"/>
              <a:t>WEB-INF/classes</a:t>
            </a:r>
            <a:r>
              <a:rPr lang="en-GB" dirty="0" smtClean="0"/>
              <a:t> directory.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graphicFrame>
        <p:nvGraphicFramePr>
          <p:cNvPr id="5" name="Table 4"/>
          <p:cNvGraphicFramePr>
            <a:graphicFrameLocks noGrp="1"/>
          </p:cNvGraphicFramePr>
          <p:nvPr/>
        </p:nvGraphicFramePr>
        <p:xfrm>
          <a:off x="3524232" y="4786322"/>
          <a:ext cx="8128000" cy="22098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Jar file</a:t>
                      </a:r>
                    </a:p>
                  </a:txBody>
                  <a:tcPr marL="114300" marR="114300" marT="114300" marB="114300"/>
                </a:tc>
                <a:tc>
                  <a:txBody>
                    <a:bodyPr/>
                    <a:lstStyle/>
                    <a:p>
                      <a:pPr algn="l" fontAlgn="t"/>
                      <a:r>
                        <a:rPr lang="en-US">
                          <a:solidFill>
                            <a:srgbClr val="000000"/>
                          </a:solidFill>
                          <a:latin typeface="times new roman"/>
                        </a:rPr>
                        <a:t>Server</a:t>
                      </a:r>
                    </a:p>
                  </a:txBody>
                  <a:tcPr marL="114300" marR="114300" marT="114300" marB="114300"/>
                </a:tc>
              </a:tr>
              <a:tr h="370840">
                <a:tc>
                  <a:txBody>
                    <a:bodyPr/>
                    <a:lstStyle/>
                    <a:p>
                      <a:pPr algn="just" fontAlgn="t"/>
                      <a:r>
                        <a:rPr lang="en-US">
                          <a:solidFill>
                            <a:srgbClr val="333333"/>
                          </a:solidFill>
                          <a:latin typeface="inter-regular"/>
                        </a:rPr>
                        <a:t>1) servlet-api.jar</a:t>
                      </a:r>
                    </a:p>
                  </a:txBody>
                  <a:tcPr marL="76200" marR="76200" marT="76200" marB="76200"/>
                </a:tc>
                <a:tc>
                  <a:txBody>
                    <a:bodyPr/>
                    <a:lstStyle/>
                    <a:p>
                      <a:pPr algn="just" fontAlgn="t"/>
                      <a:r>
                        <a:rPr lang="en-US">
                          <a:solidFill>
                            <a:srgbClr val="333333"/>
                          </a:solidFill>
                          <a:latin typeface="inter-regular"/>
                        </a:rPr>
                        <a:t>Apache Tomcat</a:t>
                      </a:r>
                    </a:p>
                  </a:txBody>
                  <a:tcPr marL="76200" marR="76200" marT="76200" marB="76200"/>
                </a:tc>
              </a:tr>
              <a:tr h="370840">
                <a:tc>
                  <a:txBody>
                    <a:bodyPr/>
                    <a:lstStyle/>
                    <a:p>
                      <a:pPr algn="just" fontAlgn="t"/>
                      <a:r>
                        <a:rPr lang="en-US">
                          <a:solidFill>
                            <a:srgbClr val="333333"/>
                          </a:solidFill>
                          <a:latin typeface="inter-regular"/>
                        </a:rPr>
                        <a:t>2) weblogic.jar</a:t>
                      </a:r>
                    </a:p>
                  </a:txBody>
                  <a:tcPr marL="76200" marR="76200" marT="76200" marB="76200"/>
                </a:tc>
                <a:tc>
                  <a:txBody>
                    <a:bodyPr/>
                    <a:lstStyle/>
                    <a:p>
                      <a:pPr algn="just" fontAlgn="t"/>
                      <a:r>
                        <a:rPr lang="en-US">
                          <a:solidFill>
                            <a:srgbClr val="333333"/>
                          </a:solidFill>
                          <a:latin typeface="inter-regular"/>
                        </a:rPr>
                        <a:t>Weblogic</a:t>
                      </a:r>
                    </a:p>
                  </a:txBody>
                  <a:tcPr marL="76200" marR="76200" marT="76200" marB="76200"/>
                </a:tc>
              </a:tr>
              <a:tr h="370840">
                <a:tc>
                  <a:txBody>
                    <a:bodyPr/>
                    <a:lstStyle/>
                    <a:p>
                      <a:pPr algn="just" fontAlgn="t"/>
                      <a:r>
                        <a:rPr lang="en-US">
                          <a:solidFill>
                            <a:srgbClr val="333333"/>
                          </a:solidFill>
                          <a:latin typeface="inter-regular"/>
                        </a:rPr>
                        <a:t>3) javaee.jar</a:t>
                      </a:r>
                    </a:p>
                  </a:txBody>
                  <a:tcPr marL="76200" marR="76200" marT="76200" marB="76200"/>
                </a:tc>
                <a:tc>
                  <a:txBody>
                    <a:bodyPr/>
                    <a:lstStyle/>
                    <a:p>
                      <a:pPr algn="just" fontAlgn="t"/>
                      <a:r>
                        <a:rPr lang="en-US">
                          <a:solidFill>
                            <a:srgbClr val="333333"/>
                          </a:solidFill>
                          <a:latin typeface="inter-regular"/>
                        </a:rPr>
                        <a:t>Glassfish</a:t>
                      </a:r>
                    </a:p>
                  </a:txBody>
                  <a:tcPr marL="76200" marR="76200" marT="76200" marB="76200"/>
                </a:tc>
              </a:tr>
              <a:tr h="370840">
                <a:tc>
                  <a:txBody>
                    <a:bodyPr/>
                    <a:lstStyle/>
                    <a:p>
                      <a:pPr algn="just" fontAlgn="t"/>
                      <a:r>
                        <a:rPr lang="en-US">
                          <a:solidFill>
                            <a:srgbClr val="333333"/>
                          </a:solidFill>
                          <a:latin typeface="inter-regular"/>
                        </a:rPr>
                        <a:t>4) javaee.jar</a:t>
                      </a:r>
                    </a:p>
                  </a:txBody>
                  <a:tcPr marL="76200" marR="76200" marT="76200" marB="76200"/>
                </a:tc>
                <a:tc>
                  <a:txBody>
                    <a:bodyPr/>
                    <a:lstStyle/>
                    <a:p>
                      <a:pPr algn="just" fontAlgn="t"/>
                      <a:r>
                        <a:rPr lang="en-US" dirty="0" err="1">
                          <a:solidFill>
                            <a:srgbClr val="333333"/>
                          </a:solidFill>
                          <a:latin typeface="inter-regular"/>
                        </a:rPr>
                        <a:t>JBoss</a:t>
                      </a:r>
                      <a:endParaRPr lang="en-US" dirty="0">
                        <a:solidFill>
                          <a:srgbClr val="333333"/>
                        </a:solidFill>
                        <a:latin typeface="inter-regular"/>
                      </a:endParaRPr>
                    </a:p>
                  </a:txBody>
                  <a:tcPr marL="76200" marR="76200" marT="76200" marB="7620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
            </a:r>
            <a:br>
              <a:rPr lang="en-GB" dirty="0" smtClean="0"/>
            </a:br>
            <a:r>
              <a:rPr lang="en-GB" dirty="0" smtClean="0"/>
              <a:t>4)Create the deployment descriptor (web.xml file)</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The </a:t>
            </a:r>
            <a:r>
              <a:rPr lang="en-GB" b="1" dirty="0" smtClean="0"/>
              <a:t>deployment descriptor</a:t>
            </a:r>
            <a:r>
              <a:rPr lang="en-GB" dirty="0" smtClean="0"/>
              <a:t> is an xml file, from which Web Container gets the information about the </a:t>
            </a:r>
            <a:r>
              <a:rPr lang="en-GB" dirty="0" err="1" smtClean="0"/>
              <a:t>servet</a:t>
            </a:r>
            <a:r>
              <a:rPr lang="en-GB" dirty="0" smtClean="0"/>
              <a:t> to be invoked.</a:t>
            </a:r>
          </a:p>
          <a:p>
            <a:r>
              <a:rPr lang="en-GB" dirty="0" smtClean="0"/>
              <a:t>The web container uses the Parser to get the information from the web.xml file. There are many xml parsers such as SAX, DOM and Pull.</a:t>
            </a:r>
          </a:p>
          <a:p>
            <a:r>
              <a:rPr lang="en-GB" dirty="0" smtClean="0"/>
              <a:t>There are many elements in the web.xml file. Here is given some necessary elements to run the simple </a:t>
            </a:r>
            <a:r>
              <a:rPr lang="en-GB" dirty="0" err="1" smtClean="0"/>
              <a:t>servlet</a:t>
            </a:r>
            <a:r>
              <a:rPr lang="en-GB" dirty="0" smtClean="0"/>
              <a:t> program.</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 of the elements of web.xml file</a:t>
            </a:r>
            <a:endParaRPr lang="en-GB" dirty="0"/>
          </a:p>
        </p:txBody>
      </p:sp>
      <p:sp>
        <p:nvSpPr>
          <p:cNvPr id="3" name="Content Placeholder 2"/>
          <p:cNvSpPr>
            <a:spLocks noGrp="1"/>
          </p:cNvSpPr>
          <p:nvPr>
            <p:ph idx="1"/>
          </p:nvPr>
        </p:nvSpPr>
        <p:spPr/>
        <p:txBody>
          <a:bodyPr/>
          <a:lstStyle/>
          <a:p>
            <a:r>
              <a:rPr lang="en-US" b="1" u="sng" dirty="0" smtClean="0"/>
              <a:t>web.xml file</a:t>
            </a:r>
            <a:endParaRPr lang="en-US" u="sng" dirty="0" smtClean="0"/>
          </a:p>
          <a:p>
            <a:pPr>
              <a:spcBef>
                <a:spcPts val="0"/>
              </a:spcBef>
              <a:buNone/>
            </a:pPr>
            <a:r>
              <a:rPr lang="en-US" sz="2000" b="1" dirty="0" smtClean="0"/>
              <a:t>&lt;web-app&gt;</a:t>
            </a:r>
            <a:r>
              <a:rPr lang="en-US" sz="2000" dirty="0" smtClean="0"/>
              <a:t>  </a:t>
            </a:r>
          </a:p>
          <a:p>
            <a:pPr>
              <a:spcBef>
                <a:spcPts val="0"/>
              </a:spcBef>
              <a:buNone/>
            </a:pPr>
            <a:r>
              <a:rPr lang="en-US" sz="2000" b="1" dirty="0" smtClean="0"/>
              <a:t>&lt;</a:t>
            </a:r>
            <a:r>
              <a:rPr lang="en-US" sz="2000" b="1" dirty="0" err="1" smtClean="0"/>
              <a:t>servlet</a:t>
            </a:r>
            <a:r>
              <a:rPr lang="en-US" sz="2000" b="1" dirty="0" smtClean="0"/>
              <a:t>&gt;</a:t>
            </a:r>
            <a:r>
              <a:rPr lang="en-US" sz="2000" dirty="0" smtClean="0"/>
              <a:t>  </a:t>
            </a:r>
          </a:p>
          <a:p>
            <a:pPr>
              <a:spcBef>
                <a:spcPts val="0"/>
              </a:spcBef>
              <a:buNone/>
            </a:pPr>
            <a:r>
              <a:rPr lang="en-US" sz="2000" b="1" dirty="0" smtClean="0"/>
              <a:t>&lt;</a:t>
            </a:r>
            <a:r>
              <a:rPr lang="en-US" sz="2000" b="1" dirty="0" err="1" smtClean="0"/>
              <a:t>servlet</a:t>
            </a:r>
            <a:r>
              <a:rPr lang="en-US" sz="2000" b="1" dirty="0" smtClean="0"/>
              <a:t>-name&gt;</a:t>
            </a:r>
            <a:r>
              <a:rPr lang="en-US" sz="2000" dirty="0" err="1" smtClean="0"/>
              <a:t>sonoojaiswal</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b="1" dirty="0" smtClean="0"/>
              <a:t>&lt;</a:t>
            </a:r>
            <a:r>
              <a:rPr lang="en-US" sz="2000" b="1" dirty="0" err="1" smtClean="0"/>
              <a:t>servlet</a:t>
            </a:r>
            <a:r>
              <a:rPr lang="en-US" sz="2000" b="1" dirty="0" smtClean="0"/>
              <a:t>-class&gt;</a:t>
            </a:r>
            <a:r>
              <a:rPr lang="en-US" sz="2000" dirty="0" err="1" smtClean="0"/>
              <a:t>DemoServlet</a:t>
            </a:r>
            <a:r>
              <a:rPr lang="en-US" sz="2000" b="1" dirty="0" smtClean="0"/>
              <a:t>&lt;/</a:t>
            </a:r>
            <a:r>
              <a:rPr lang="en-US" sz="2000" b="1" dirty="0" err="1" smtClean="0"/>
              <a:t>servlet</a:t>
            </a:r>
            <a:r>
              <a:rPr lang="en-US" sz="2000" b="1" dirty="0" smtClean="0"/>
              <a:t>-class&gt;</a:t>
            </a:r>
            <a:r>
              <a:rPr lang="en-US" sz="2000" dirty="0" smtClean="0"/>
              <a:t>  </a:t>
            </a:r>
          </a:p>
          <a:p>
            <a:pPr>
              <a:spcBef>
                <a:spcPts val="0"/>
              </a:spcBef>
              <a:buNone/>
            </a:pPr>
            <a:r>
              <a:rPr lang="en-US" sz="2000" b="1" dirty="0" smtClean="0"/>
              <a:t>&lt;/</a:t>
            </a:r>
            <a:r>
              <a:rPr lang="en-US" sz="2000" b="1" dirty="0" err="1" smtClean="0"/>
              <a:t>servlet</a:t>
            </a:r>
            <a:r>
              <a:rPr lang="en-US" sz="2000" b="1" dirty="0" smtClean="0"/>
              <a:t>&gt;</a:t>
            </a:r>
            <a:r>
              <a:rPr lang="en-US" sz="2000" dirty="0" smtClean="0"/>
              <a:t>  </a:t>
            </a:r>
          </a:p>
          <a:p>
            <a:pPr>
              <a:spcBef>
                <a:spcPts val="0"/>
              </a:spcBef>
              <a:buNone/>
            </a:pPr>
            <a:r>
              <a:rPr lang="en-US" sz="2000" dirty="0" smtClean="0"/>
              <a:t>  </a:t>
            </a:r>
            <a:r>
              <a:rPr lang="en-US" sz="2000" b="1" dirty="0" smtClean="0"/>
              <a:t>&lt;</a:t>
            </a:r>
            <a:r>
              <a:rPr lang="en-US" sz="2000" b="1" dirty="0" err="1" smtClean="0"/>
              <a:t>servlet</a:t>
            </a:r>
            <a:r>
              <a:rPr lang="en-US" sz="2000" b="1" dirty="0" smtClean="0"/>
              <a:t>-mapping&gt;</a:t>
            </a:r>
            <a:r>
              <a:rPr lang="en-US" sz="2000" dirty="0" smtClean="0"/>
              <a:t>  </a:t>
            </a:r>
          </a:p>
          <a:p>
            <a:pPr>
              <a:spcBef>
                <a:spcPts val="0"/>
              </a:spcBef>
              <a:buNone/>
            </a:pPr>
            <a:r>
              <a:rPr lang="en-US" sz="2000" b="1" dirty="0" smtClean="0"/>
              <a:t>&lt;</a:t>
            </a:r>
            <a:r>
              <a:rPr lang="en-US" sz="2000" b="1" dirty="0" err="1" smtClean="0"/>
              <a:t>servlet</a:t>
            </a:r>
            <a:r>
              <a:rPr lang="en-US" sz="2000" b="1" dirty="0" smtClean="0"/>
              <a:t>-name&gt;</a:t>
            </a:r>
            <a:r>
              <a:rPr lang="en-US" sz="2000" dirty="0" err="1" smtClean="0"/>
              <a:t>sonoojaiswal</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b="1" dirty="0" smtClean="0"/>
              <a:t>&lt;/</a:t>
            </a:r>
            <a:r>
              <a:rPr lang="en-US" sz="2000" b="1" dirty="0" err="1" smtClean="0"/>
              <a:t>servlet</a:t>
            </a:r>
            <a:r>
              <a:rPr lang="en-US" sz="2000" b="1" dirty="0" smtClean="0"/>
              <a:t>-mapping&gt;</a:t>
            </a:r>
            <a:r>
              <a:rPr lang="en-US" sz="2000" dirty="0" smtClean="0"/>
              <a:t>  </a:t>
            </a:r>
          </a:p>
          <a:p>
            <a:pPr>
              <a:spcBef>
                <a:spcPts val="0"/>
              </a:spcBef>
              <a:buNone/>
            </a:pPr>
            <a:r>
              <a:rPr lang="en-US" sz="2000" dirty="0" smtClean="0"/>
              <a:t>  </a:t>
            </a:r>
          </a:p>
          <a:p>
            <a:pPr>
              <a:spcBef>
                <a:spcPts val="0"/>
              </a:spcBef>
              <a:buNone/>
            </a:pPr>
            <a:r>
              <a:rPr lang="en-US" sz="2000" b="1" dirty="0" smtClean="0"/>
              <a:t>&lt;/web-app&gt;</a:t>
            </a:r>
            <a:r>
              <a:rPr lang="en-US" sz="2000" dirty="0" smtClean="0"/>
              <a:t>  </a:t>
            </a:r>
          </a:p>
          <a:p>
            <a:pPr>
              <a:buNone/>
            </a:pPr>
            <a:r>
              <a:rPr lang="en-GB" b="1" dirty="0" smtClean="0"/>
              <a:t>&lt;web-app&gt;</a:t>
            </a:r>
            <a:r>
              <a:rPr lang="en-GB" dirty="0" smtClean="0"/>
              <a:t> represents the whole application.</a:t>
            </a:r>
            <a:r>
              <a:rPr lang="en-GB" b="1" dirty="0" smtClean="0"/>
              <a:t>&lt;</a:t>
            </a:r>
            <a:r>
              <a:rPr lang="en-GB" b="1" dirty="0" err="1" smtClean="0"/>
              <a:t>servlet</a:t>
            </a:r>
            <a:r>
              <a:rPr lang="en-GB" b="1" dirty="0" smtClean="0"/>
              <a:t>&gt;</a:t>
            </a:r>
            <a:r>
              <a:rPr lang="en-GB" dirty="0" smtClean="0"/>
              <a:t> is sub element of &lt;web-app&gt; and represents the </a:t>
            </a:r>
            <a:r>
              <a:rPr lang="en-GB" dirty="0" err="1" smtClean="0"/>
              <a:t>servlet</a:t>
            </a:r>
            <a:r>
              <a:rPr lang="en-GB" dirty="0" smtClean="0"/>
              <a:t>.</a:t>
            </a:r>
            <a:r>
              <a:rPr lang="en-GB" b="1" dirty="0" smtClean="0"/>
              <a:t>&lt;</a:t>
            </a:r>
            <a:r>
              <a:rPr lang="en-GB" b="1" dirty="0" err="1" smtClean="0"/>
              <a:t>servlet</a:t>
            </a:r>
            <a:r>
              <a:rPr lang="en-GB" b="1" dirty="0" smtClean="0"/>
              <a:t>-name&gt;</a:t>
            </a:r>
            <a:r>
              <a:rPr lang="en-GB" dirty="0" smtClean="0"/>
              <a:t> is sub element of &lt;</a:t>
            </a:r>
            <a:r>
              <a:rPr lang="en-GB" dirty="0" err="1" smtClean="0"/>
              <a:t>servlet</a:t>
            </a:r>
            <a:r>
              <a:rPr lang="en-GB" dirty="0" smtClean="0"/>
              <a:t>&gt; represents the name of the </a:t>
            </a:r>
            <a:r>
              <a:rPr lang="en-GB" dirty="0" err="1" smtClean="0"/>
              <a:t>servlet</a:t>
            </a:r>
            <a:r>
              <a:rPr lang="en-GB" dirty="0" smtClean="0"/>
              <a:t>.</a:t>
            </a:r>
            <a:r>
              <a:rPr lang="en-GB" b="1" dirty="0" smtClean="0"/>
              <a:t>&lt;</a:t>
            </a:r>
            <a:r>
              <a:rPr lang="en-GB" b="1" dirty="0" err="1" smtClean="0"/>
              <a:t>servlet</a:t>
            </a:r>
            <a:r>
              <a:rPr lang="en-GB" b="1" dirty="0" smtClean="0"/>
              <a:t>-class&gt;</a:t>
            </a:r>
            <a:r>
              <a:rPr lang="en-GB" dirty="0" smtClean="0"/>
              <a:t> is sub element of &lt;</a:t>
            </a:r>
            <a:r>
              <a:rPr lang="en-GB" dirty="0" err="1" smtClean="0"/>
              <a:t>servlet</a:t>
            </a:r>
            <a:r>
              <a:rPr lang="en-GB" dirty="0" smtClean="0"/>
              <a:t>&gt; represents the class of the </a:t>
            </a:r>
            <a:r>
              <a:rPr lang="en-GB" dirty="0" err="1" smtClean="0"/>
              <a:t>servlet</a:t>
            </a:r>
            <a:r>
              <a:rPr lang="en-GB" dirty="0" smtClean="0"/>
              <a:t>.</a:t>
            </a:r>
            <a:r>
              <a:rPr lang="en-GB" b="1" dirty="0" smtClean="0"/>
              <a:t>&lt;</a:t>
            </a:r>
            <a:r>
              <a:rPr lang="en-GB" b="1" dirty="0" err="1" smtClean="0"/>
              <a:t>servlet</a:t>
            </a:r>
            <a:r>
              <a:rPr lang="en-GB" b="1" dirty="0" smtClean="0"/>
              <a:t>-mapping&gt;</a:t>
            </a:r>
            <a:r>
              <a:rPr lang="en-GB" dirty="0" smtClean="0"/>
              <a:t> is sub element of &lt;web-app&gt;. It is used to map the </a:t>
            </a:r>
            <a:r>
              <a:rPr lang="en-GB" dirty="0" err="1" smtClean="0"/>
              <a:t>servlet</a:t>
            </a:r>
            <a:r>
              <a:rPr lang="en-GB" dirty="0" smtClean="0"/>
              <a:t>.</a:t>
            </a:r>
            <a:r>
              <a:rPr lang="en-GB" b="1" dirty="0" smtClean="0"/>
              <a:t>&lt;</a:t>
            </a:r>
            <a:r>
              <a:rPr lang="en-GB" b="1" dirty="0" err="1" smtClean="0"/>
              <a:t>url</a:t>
            </a:r>
            <a:r>
              <a:rPr lang="en-GB" b="1" dirty="0" smtClean="0"/>
              <a:t>-pattern&gt;</a:t>
            </a:r>
            <a:r>
              <a:rPr lang="en-GB" dirty="0" smtClean="0"/>
              <a:t> is sub element of &lt;</a:t>
            </a:r>
            <a:r>
              <a:rPr lang="en-GB" dirty="0" err="1" smtClean="0"/>
              <a:t>servlet</a:t>
            </a:r>
            <a:r>
              <a:rPr lang="en-GB" dirty="0" smtClean="0"/>
              <a:t>-mapping&gt;. This pattern is used at client side to invoke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 the Server and deploy the project</a:t>
            </a:r>
            <a:endParaRPr lang="en-GB" dirty="0"/>
          </a:p>
        </p:txBody>
      </p:sp>
      <p:sp>
        <p:nvSpPr>
          <p:cNvPr id="3" name="Content Placeholder 2"/>
          <p:cNvSpPr>
            <a:spLocks noGrp="1"/>
          </p:cNvSpPr>
          <p:nvPr>
            <p:ph idx="1"/>
          </p:nvPr>
        </p:nvSpPr>
        <p:spPr>
          <a:xfrm>
            <a:off x="838200" y="1285860"/>
            <a:ext cx="10515600" cy="4891103"/>
          </a:xfrm>
        </p:spPr>
        <p:txBody>
          <a:bodyPr/>
          <a:lstStyle/>
          <a:p>
            <a:r>
              <a:rPr lang="en-GB" dirty="0" smtClean="0"/>
              <a:t>To start Apache Tomcat server, double click on the startup.bat file under apache-tomcat/bin directory.</a:t>
            </a:r>
          </a:p>
          <a:p>
            <a:r>
              <a:rPr lang="en-GB" dirty="0" smtClean="0"/>
              <a:t>One Time Configuration for Apache Tomcat Server</a:t>
            </a:r>
          </a:p>
          <a:p>
            <a:r>
              <a:rPr lang="en-GB" dirty="0" smtClean="0"/>
              <a:t>You need to perform 2 tasks:</a:t>
            </a:r>
          </a:p>
          <a:p>
            <a:r>
              <a:rPr lang="en-GB" dirty="0" smtClean="0"/>
              <a:t>set JAVA_HOME or JRE_HOME in environment variable (It is required to start server).</a:t>
            </a:r>
          </a:p>
          <a:p>
            <a:r>
              <a:rPr lang="en-GB" dirty="0" smtClean="0"/>
              <a:t>Change the port number of tomcat (optional). It is required if another server is running on same port (8080).</a:t>
            </a:r>
          </a:p>
          <a:p>
            <a:r>
              <a:rPr lang="en-GB" dirty="0" smtClean="0"/>
              <a:t>1) How to set JAVA_HOME in environment variable?</a:t>
            </a:r>
          </a:p>
          <a:p>
            <a:r>
              <a:rPr lang="en-GB" dirty="0" smtClean="0"/>
              <a:t>To start Apache Tomcat server JAVA_HOME and JRE_HOME must be set in Environment variables.</a:t>
            </a:r>
          </a:p>
          <a:p>
            <a:r>
              <a:rPr lang="en-GB" dirty="0" smtClean="0"/>
              <a:t>Go to My Computer properties -&gt; Click on advanced tab then environment variables -&gt; Click on the new tab of user variable -&gt; Write JAVA_HOME in variable name and paste the path of </a:t>
            </a:r>
            <a:r>
              <a:rPr lang="en-GB" dirty="0" err="1" smtClean="0"/>
              <a:t>jdk</a:t>
            </a:r>
            <a:r>
              <a:rPr lang="en-GB" dirty="0" smtClean="0"/>
              <a:t> folder in variable value -&gt; ok -&gt; ok -&gt; ok.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How to access the </a:t>
            </a:r>
            <a:r>
              <a:rPr lang="en-GB" dirty="0" err="1" smtClean="0"/>
              <a:t>servlet</a:t>
            </a:r>
            <a:r>
              <a:rPr lang="en-GB" dirty="0" smtClean="0"/>
              <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http://localhost:9999/demo/welcome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t>
            </a:r>
            <a:r>
              <a:rPr lang="en-US" dirty="0" err="1" smtClean="0"/>
              <a:t>ServletRequest</a:t>
            </a:r>
            <a:r>
              <a:rPr lang="en-US" dirty="0" smtClean="0"/>
              <a:t>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An object of </a:t>
            </a:r>
            <a:r>
              <a:rPr lang="en-GB" dirty="0" err="1" smtClean="0"/>
              <a:t>ServletRequest</a:t>
            </a:r>
            <a:r>
              <a:rPr lang="en-GB" dirty="0" smtClean="0"/>
              <a:t> is used to provide the client request information to a </a:t>
            </a:r>
            <a:r>
              <a:rPr lang="en-GB" dirty="0" err="1" smtClean="0"/>
              <a:t>servlet</a:t>
            </a:r>
            <a:r>
              <a:rPr lang="en-GB" dirty="0" smtClean="0"/>
              <a:t> such as content type, content length, parameter names and values, header </a:t>
            </a:r>
            <a:r>
              <a:rPr lang="en-GB" dirty="0" err="1" smtClean="0"/>
              <a:t>informations</a:t>
            </a:r>
            <a:r>
              <a:rPr lang="en-GB" dirty="0" smtClean="0"/>
              <a:t>, attributes etc.</a:t>
            </a:r>
          </a:p>
          <a:p>
            <a:pPr>
              <a:buNone/>
            </a:pPr>
            <a:r>
              <a:rPr lang="en-GB" b="1" u="sng" dirty="0" smtClean="0"/>
              <a:t>index.html</a:t>
            </a:r>
            <a:endParaRPr lang="en-GB" u="sng" dirty="0" smtClean="0"/>
          </a:p>
          <a:p>
            <a:pPr>
              <a:buNone/>
            </a:pPr>
            <a:r>
              <a:rPr lang="en-GB" dirty="0" smtClean="0"/>
              <a:t>&lt;form action="welcome" method="get"&gt;  </a:t>
            </a:r>
          </a:p>
          <a:p>
            <a:pPr>
              <a:buNone/>
            </a:pPr>
            <a:r>
              <a:rPr lang="en-GB" dirty="0" smtClean="0"/>
              <a:t>Enter your name&lt;input type="text" name="name"&gt;&lt;</a:t>
            </a:r>
            <a:r>
              <a:rPr lang="en-GB" dirty="0" err="1" smtClean="0"/>
              <a:t>br</a:t>
            </a:r>
            <a:r>
              <a:rPr lang="en-GB" dirty="0" smtClean="0"/>
              <a:t>&gt;  </a:t>
            </a:r>
          </a:p>
          <a:p>
            <a:pPr>
              <a:buNone/>
            </a:pPr>
            <a:r>
              <a:rPr lang="en-GB" dirty="0" smtClean="0"/>
              <a:t>&lt;input type="submit" value="login"&gt;  </a:t>
            </a:r>
          </a:p>
          <a:p>
            <a:pPr>
              <a:buNone/>
            </a:pPr>
            <a:r>
              <a:rPr lang="en-GB" dirty="0" smtClean="0"/>
              <a:t>&lt;/form&gt;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keyword</a:t>
            </a:r>
            <a:endParaRPr lang="en-US" dirty="0"/>
          </a:p>
        </p:txBody>
      </p:sp>
      <p:sp>
        <p:nvSpPr>
          <p:cNvPr id="3" name="Content Placeholder 2"/>
          <p:cNvSpPr>
            <a:spLocks noGrp="1"/>
          </p:cNvSpPr>
          <p:nvPr>
            <p:ph idx="1"/>
          </p:nvPr>
        </p:nvSpPr>
        <p:spPr/>
        <p:txBody>
          <a:bodyPr/>
          <a:lstStyle/>
          <a:p>
            <a:r>
              <a:rPr lang="en-US" b="1" u="sng" dirty="0" smtClean="0"/>
              <a:t>DemoServ.java</a:t>
            </a:r>
            <a:endParaRPr lang="en-US" u="sng" dirty="0" smtClean="0"/>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DemoServ</a:t>
            </a:r>
            <a:r>
              <a:rPr lang="en-US" dirty="0" smtClean="0"/>
              <a:t> </a:t>
            </a:r>
            <a:r>
              <a:rPr lang="en-US" b="1" dirty="0" smtClean="0"/>
              <a:t>extends</a:t>
            </a:r>
            <a:r>
              <a:rPr lang="en-US" dirty="0" smtClean="0"/>
              <a:t> </a:t>
            </a:r>
            <a:r>
              <a:rPr lang="en-US" dirty="0" err="1" smtClean="0"/>
              <a:t>HttpServlet</a:t>
            </a: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spcBef>
                <a:spcPts val="0"/>
              </a:spcBef>
              <a:buNone/>
            </a:pPr>
            <a:r>
              <a:rPr lang="en-US" b="1" dirty="0" smtClean="0"/>
              <a:t>throws</a:t>
            </a:r>
            <a:r>
              <a:rPr lang="en-US" dirty="0" smtClean="0"/>
              <a:t> </a:t>
            </a:r>
            <a:r>
              <a:rPr lang="en-US" dirty="0" err="1" smtClean="0"/>
              <a:t>ServletException,IOException</a:t>
            </a:r>
            <a:r>
              <a:rPr lang="en-US" dirty="0" smtClean="0"/>
              <a:t>  </a:t>
            </a:r>
          </a:p>
          <a:p>
            <a:pPr>
              <a:spcBef>
                <a:spcPts val="0"/>
              </a:spcBef>
              <a:buNone/>
            </a:pPr>
            <a:r>
              <a:rPr lang="en-US" dirty="0" smtClean="0"/>
              <a:t>{  </a:t>
            </a:r>
          </a:p>
          <a:p>
            <a:pPr>
              <a:spcBef>
                <a:spcPts val="0"/>
              </a:spcBef>
              <a:buNone/>
            </a:pPr>
            <a:r>
              <a:rPr lang="en-US" dirty="0" err="1" smtClean="0"/>
              <a:t>res.setContentType</a:t>
            </a:r>
            <a:r>
              <a:rPr lang="en-US" dirty="0" smtClean="0"/>
              <a:t>("text/html");  </a:t>
            </a:r>
          </a:p>
          <a:p>
            <a:pPr>
              <a:spcBef>
                <a:spcPts val="0"/>
              </a:spcBef>
              <a:buNone/>
            </a:pPr>
            <a:r>
              <a:rPr lang="en-US" dirty="0" err="1" smtClean="0"/>
              <a:t>PrintWriter</a:t>
            </a:r>
            <a:r>
              <a:rPr lang="en-US" dirty="0" smtClean="0"/>
              <a:t> pw=</a:t>
            </a:r>
            <a:r>
              <a:rPr lang="en-US" dirty="0" err="1" smtClean="0"/>
              <a:t>res.getWriter</a:t>
            </a:r>
            <a:r>
              <a:rPr lang="en-US" dirty="0" smtClean="0"/>
              <a:t>();  </a:t>
            </a:r>
          </a:p>
          <a:p>
            <a:pPr>
              <a:spcBef>
                <a:spcPts val="0"/>
              </a:spcBef>
              <a:buNone/>
            </a:pPr>
            <a:r>
              <a:rPr lang="en-US" dirty="0" smtClean="0"/>
              <a:t>  </a:t>
            </a:r>
          </a:p>
          <a:p>
            <a:pPr>
              <a:spcBef>
                <a:spcPts val="0"/>
              </a:spcBef>
              <a:buNone/>
            </a:pPr>
            <a:r>
              <a:rPr lang="en-US" dirty="0" smtClean="0"/>
              <a:t>String name=</a:t>
            </a:r>
            <a:r>
              <a:rPr lang="en-US" dirty="0" err="1" smtClean="0"/>
              <a:t>req.getParameter</a:t>
            </a:r>
            <a:r>
              <a:rPr lang="en-US" dirty="0" smtClean="0"/>
              <a:t>("name");//will return value  </a:t>
            </a:r>
          </a:p>
          <a:p>
            <a:pPr>
              <a:spcBef>
                <a:spcPts val="0"/>
              </a:spcBef>
              <a:buNone/>
            </a:pPr>
            <a:r>
              <a:rPr lang="en-US" dirty="0" err="1" smtClean="0"/>
              <a:t>pw.println</a:t>
            </a:r>
            <a:r>
              <a:rPr lang="en-US" dirty="0" smtClean="0"/>
              <a:t>("Welcome "+name);  </a:t>
            </a:r>
          </a:p>
          <a:p>
            <a:pPr>
              <a:spcBef>
                <a:spcPts val="0"/>
              </a:spcBef>
              <a:buNone/>
            </a:pPr>
            <a:r>
              <a:rPr lang="en-US" dirty="0" smtClean="0"/>
              <a:t>  </a:t>
            </a:r>
          </a:p>
          <a:p>
            <a:pPr>
              <a:spcBef>
                <a:spcPts val="0"/>
              </a:spcBef>
              <a:buNone/>
            </a:pPr>
            <a:r>
              <a:rPr lang="en-US" dirty="0" err="1" smtClean="0"/>
              <a:t>pw.close</a:t>
            </a:r>
            <a:r>
              <a:rPr lang="en-US" dirty="0" smtClean="0"/>
              <a:t>();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What is a web application?</a:t>
            </a:r>
            <a:endParaRPr lang="en-GB" dirty="0"/>
          </a:p>
        </p:txBody>
      </p:sp>
      <p:sp>
        <p:nvSpPr>
          <p:cNvPr id="3" name="Content Placeholder 2"/>
          <p:cNvSpPr>
            <a:spLocks noGrp="1"/>
          </p:cNvSpPr>
          <p:nvPr>
            <p:ph idx="1"/>
          </p:nvPr>
        </p:nvSpPr>
        <p:spPr>
          <a:xfrm>
            <a:off x="838200" y="1285860"/>
            <a:ext cx="10515600" cy="4891103"/>
          </a:xfrm>
        </p:spPr>
        <p:txBody>
          <a:bodyPr/>
          <a:lstStyle/>
          <a:p>
            <a:r>
              <a:rPr lang="en-GB" b="1" dirty="0" smtClean="0"/>
              <a:t> </a:t>
            </a:r>
            <a:r>
              <a:rPr lang="en-GB" dirty="0" smtClean="0"/>
              <a:t>A web application is an application accessible from the web. </a:t>
            </a:r>
          </a:p>
          <a:p>
            <a:r>
              <a:rPr lang="en-GB" dirty="0" smtClean="0"/>
              <a:t>A web application is composed of web components like </a:t>
            </a:r>
            <a:r>
              <a:rPr lang="en-GB" dirty="0" err="1" smtClean="0"/>
              <a:t>Servlet</a:t>
            </a:r>
            <a:r>
              <a:rPr lang="en-GB" dirty="0" smtClean="0"/>
              <a:t>, JSP, Filter, etc. and other elements such as HTML, CSS, and JavaScript. </a:t>
            </a:r>
          </a:p>
          <a:p>
            <a:r>
              <a:rPr lang="en-GB" dirty="0" smtClean="0"/>
              <a:t>The web components typically execute in Web Server and respond to the HTTP request.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RequestDispatcher</a:t>
            </a:r>
            <a:r>
              <a:rPr lang="en-US" dirty="0" smtClean="0"/>
              <a:t> in </a:t>
            </a:r>
            <a:r>
              <a:rPr lang="en-US" dirty="0" err="1" smtClean="0"/>
              <a:t>Servlet</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a:t>
            </a:r>
            <a:r>
              <a:rPr lang="en-GB" dirty="0" err="1" smtClean="0"/>
              <a:t>RequestDispatcher</a:t>
            </a:r>
            <a:r>
              <a:rPr lang="en-GB" dirty="0" smtClean="0"/>
              <a:t> interface provides the facility of dispatching the request to another resource it may be html, </a:t>
            </a:r>
            <a:r>
              <a:rPr lang="en-GB" dirty="0" err="1" smtClean="0"/>
              <a:t>servlet</a:t>
            </a:r>
            <a:r>
              <a:rPr lang="en-GB" dirty="0" smtClean="0"/>
              <a:t> or </a:t>
            </a:r>
            <a:r>
              <a:rPr lang="en-GB" dirty="0" err="1" smtClean="0"/>
              <a:t>jsp</a:t>
            </a:r>
            <a:r>
              <a:rPr lang="en-GB" dirty="0" smtClean="0"/>
              <a:t>. This interface can also be used to include the content of another resource also. It is one of the way of </a:t>
            </a:r>
            <a:r>
              <a:rPr lang="en-GB" dirty="0" err="1" smtClean="0"/>
              <a:t>servlet</a:t>
            </a:r>
            <a:r>
              <a:rPr lang="en-GB" dirty="0" smtClean="0"/>
              <a:t> collaboration.</a:t>
            </a:r>
          </a:p>
          <a:p>
            <a:r>
              <a:rPr lang="en-GB" dirty="0" smtClean="0"/>
              <a:t>There are two methods defined in the </a:t>
            </a:r>
            <a:r>
              <a:rPr lang="en-GB" dirty="0" err="1" smtClean="0"/>
              <a:t>RequestDispatcher</a:t>
            </a:r>
            <a:r>
              <a:rPr lang="en-GB" dirty="0" smtClean="0"/>
              <a:t> interface.</a:t>
            </a:r>
          </a:p>
          <a:p>
            <a:r>
              <a:rPr lang="en-US" u="sng" dirty="0" smtClean="0"/>
              <a:t>Methods of </a:t>
            </a:r>
            <a:r>
              <a:rPr lang="en-US" u="sng" dirty="0" err="1" smtClean="0"/>
              <a:t>RequestDispatcher</a:t>
            </a:r>
            <a:r>
              <a:rPr lang="en-US" u="sng" dirty="0" smtClean="0"/>
              <a:t> interface</a:t>
            </a:r>
          </a:p>
          <a:p>
            <a:r>
              <a:rPr lang="en-US" dirty="0" smtClean="0"/>
              <a:t>The </a:t>
            </a:r>
            <a:r>
              <a:rPr lang="en-US" dirty="0" err="1" smtClean="0"/>
              <a:t>RequestDispatcher</a:t>
            </a:r>
            <a:r>
              <a:rPr lang="en-US" dirty="0" smtClean="0"/>
              <a:t> interface provides two methods. They are:</a:t>
            </a:r>
          </a:p>
          <a:p>
            <a:r>
              <a:rPr lang="en-US" b="1" dirty="0" smtClean="0"/>
              <a:t>public void forward(</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Forwards</a:t>
            </a:r>
            <a:r>
              <a:rPr lang="en-US" dirty="0" smtClean="0"/>
              <a:t> a request from a </a:t>
            </a:r>
            <a:r>
              <a:rPr lang="en-US" dirty="0" err="1" smtClean="0"/>
              <a:t>servlet</a:t>
            </a:r>
            <a:r>
              <a:rPr lang="en-US" dirty="0" smtClean="0"/>
              <a:t> to another resource (</a:t>
            </a:r>
            <a:r>
              <a:rPr lang="en-US" dirty="0" err="1" smtClean="0"/>
              <a:t>servlet</a:t>
            </a:r>
            <a:r>
              <a:rPr lang="en-US" dirty="0" smtClean="0"/>
              <a:t>, JSP file, or HTML file) on the server.</a:t>
            </a:r>
          </a:p>
          <a:p>
            <a:r>
              <a:rPr lang="en-US" b="1" dirty="0" smtClean="0"/>
              <a:t>public void include(</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Includes</a:t>
            </a:r>
            <a:r>
              <a:rPr lang="en-US" dirty="0" smtClean="0"/>
              <a:t> the content of a resource (</a:t>
            </a:r>
            <a:r>
              <a:rPr lang="en-US" dirty="0" err="1" smtClean="0"/>
              <a:t>servlet</a:t>
            </a:r>
            <a:r>
              <a:rPr lang="en-US" dirty="0" smtClean="0"/>
              <a:t>, JSP page, or HTML file) in the response.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920735"/>
          </a:xfrm>
        </p:spPr>
        <p:txBody>
          <a:bodyPr/>
          <a:lstStyle/>
          <a:p>
            <a:r>
              <a:rPr lang="en-GB" dirty="0" smtClean="0"/>
              <a:t/>
            </a:r>
            <a:br>
              <a:rPr lang="en-GB" dirty="0" smtClean="0"/>
            </a:br>
            <a:r>
              <a:rPr lang="en-GB" dirty="0" smtClean="0"/>
              <a:t>forward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pic>
        <p:nvPicPr>
          <p:cNvPr id="5" name="Content Placeholder 4" descr="forward() method of RequestDispatcher interface"/>
          <p:cNvPicPr>
            <a:picLocks noGrp="1"/>
          </p:cNvPicPr>
          <p:nvPr>
            <p:ph idx="1"/>
          </p:nvPr>
        </p:nvPicPr>
        <p:blipFill>
          <a:blip r:embed="rId2"/>
          <a:srcRect/>
          <a:stretch>
            <a:fillRect/>
          </a:stretch>
        </p:blipFill>
        <p:spPr bwMode="auto">
          <a:xfrm>
            <a:off x="3309918" y="2000240"/>
            <a:ext cx="6429375" cy="3657600"/>
          </a:xfrm>
          <a:prstGeom prst="rect">
            <a:avLst/>
          </a:prstGeom>
          <a:noFill/>
          <a:ln w="9525">
            <a:noFill/>
            <a:miter lim="800000"/>
            <a:headEnd/>
            <a:tailEnd/>
          </a:ln>
        </p:spPr>
      </p:pic>
      <p:sp>
        <p:nvSpPr>
          <p:cNvPr id="6" name="Rectangle 5"/>
          <p:cNvSpPr/>
          <p:nvPr/>
        </p:nvSpPr>
        <p:spPr>
          <a:xfrm>
            <a:off x="1523968" y="1500175"/>
            <a:ext cx="7620032" cy="646331"/>
          </a:xfrm>
          <a:prstGeom prst="rect">
            <a:avLst/>
          </a:prstGeom>
        </p:spPr>
        <p:txBody>
          <a:bodyPr wrap="square">
            <a:spAutoFit/>
          </a:bodyPr>
          <a:lstStyle/>
          <a:p>
            <a:r>
              <a:rPr lang="en-GB" dirty="0" smtClean="0"/>
              <a:t>response of second </a:t>
            </a:r>
            <a:r>
              <a:rPr lang="en-GB" dirty="0" err="1" smtClean="0"/>
              <a:t>servlet</a:t>
            </a:r>
            <a:r>
              <a:rPr lang="en-GB" dirty="0" smtClean="0"/>
              <a:t> is sent to the client. Response of the first </a:t>
            </a:r>
            <a:r>
              <a:rPr lang="en-GB" dirty="0" err="1" smtClean="0"/>
              <a:t>servlet</a:t>
            </a:r>
            <a:r>
              <a:rPr lang="en-GB" dirty="0" smtClean="0"/>
              <a:t> is not displayed to the user</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response of second </a:t>
            </a:r>
            <a:r>
              <a:rPr lang="en-GB" dirty="0" err="1" smtClean="0"/>
              <a:t>servlet</a:t>
            </a:r>
            <a:r>
              <a:rPr lang="en-GB" dirty="0" smtClean="0"/>
              <a:t> is included in the response of the first </a:t>
            </a:r>
            <a:r>
              <a:rPr lang="en-GB" dirty="0" err="1" smtClean="0"/>
              <a:t>servlet</a:t>
            </a:r>
            <a:r>
              <a:rPr lang="en-GB" dirty="0" smtClean="0"/>
              <a:t> that is being sent to the client.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pic>
        <p:nvPicPr>
          <p:cNvPr id="5" name="Picture 4" descr="include() method of RequestDispatcher interface"/>
          <p:cNvPicPr/>
          <p:nvPr/>
        </p:nvPicPr>
        <p:blipFill>
          <a:blip r:embed="rId2"/>
          <a:srcRect/>
          <a:stretch>
            <a:fillRect/>
          </a:stretch>
        </p:blipFill>
        <p:spPr bwMode="auto">
          <a:xfrm>
            <a:off x="2452662" y="1928802"/>
            <a:ext cx="6900890" cy="3852936"/>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How to get the object of </a:t>
            </a:r>
            <a:r>
              <a:rPr lang="en-GB" dirty="0" err="1" smtClean="0"/>
              <a:t>RequestDispatcher</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smtClean="0"/>
              <a:t>The </a:t>
            </a:r>
            <a:r>
              <a:rPr lang="en-US" dirty="0" err="1" smtClean="0"/>
              <a:t>getRequestDispatcher</a:t>
            </a:r>
            <a:r>
              <a:rPr lang="en-US" dirty="0" smtClean="0"/>
              <a:t>() method of </a:t>
            </a:r>
            <a:r>
              <a:rPr lang="en-US" dirty="0" err="1" smtClean="0"/>
              <a:t>ServletRequest</a:t>
            </a:r>
            <a:r>
              <a:rPr lang="en-US" dirty="0" smtClean="0"/>
              <a:t> interface returns the object of </a:t>
            </a:r>
            <a:r>
              <a:rPr lang="en-US" dirty="0" err="1" smtClean="0"/>
              <a:t>RequestDispatcher</a:t>
            </a:r>
            <a:r>
              <a:rPr lang="en-US" dirty="0" smtClean="0"/>
              <a:t>. Syntax:</a:t>
            </a:r>
          </a:p>
          <a:p>
            <a:r>
              <a:rPr lang="en-US" dirty="0" smtClean="0"/>
              <a:t>Syntax of </a:t>
            </a:r>
            <a:r>
              <a:rPr lang="en-US" dirty="0" err="1" smtClean="0"/>
              <a:t>getRequestDispatcher</a:t>
            </a:r>
            <a:r>
              <a:rPr lang="en-US" dirty="0" smtClean="0"/>
              <a:t> method</a:t>
            </a:r>
          </a:p>
          <a:p>
            <a:r>
              <a:rPr lang="en-US" b="1" dirty="0" smtClean="0"/>
              <a:t>public</a:t>
            </a:r>
            <a:r>
              <a:rPr lang="en-US" dirty="0" smtClean="0"/>
              <a:t> </a:t>
            </a:r>
            <a:r>
              <a:rPr lang="en-US" dirty="0" err="1" smtClean="0"/>
              <a:t>RequestDispatcher</a:t>
            </a:r>
            <a:r>
              <a:rPr lang="en-US" dirty="0" smtClean="0"/>
              <a:t> </a:t>
            </a:r>
            <a:r>
              <a:rPr lang="en-US" dirty="0" err="1" smtClean="0"/>
              <a:t>getRequestDispatcher</a:t>
            </a:r>
            <a:r>
              <a:rPr lang="en-US" dirty="0" smtClean="0"/>
              <a:t>(String resource);  </a:t>
            </a:r>
          </a:p>
          <a:p>
            <a:r>
              <a:rPr lang="en-US" dirty="0" smtClean="0"/>
              <a:t>Example of using </a:t>
            </a:r>
            <a:r>
              <a:rPr lang="en-US" dirty="0" err="1" smtClean="0"/>
              <a:t>getRequestDispatcher</a:t>
            </a:r>
            <a:r>
              <a:rPr lang="en-US" dirty="0" smtClean="0"/>
              <a:t> method</a:t>
            </a:r>
          </a:p>
          <a:p>
            <a:r>
              <a:rPr lang="en-US" dirty="0" err="1" smtClean="0"/>
              <a:t>RequestDispatcher</a:t>
            </a:r>
            <a:r>
              <a:rPr lang="en-US" dirty="0" smtClean="0"/>
              <a:t> rd=</a:t>
            </a:r>
            <a:r>
              <a:rPr lang="en-US" dirty="0" err="1" smtClean="0"/>
              <a:t>request.getRequestDispatcher</a:t>
            </a:r>
            <a:r>
              <a:rPr lang="en-US" dirty="0" smtClean="0"/>
              <a:t>("servlet2");  </a:t>
            </a:r>
          </a:p>
          <a:p>
            <a:r>
              <a:rPr lang="en-US" dirty="0" smtClean="0"/>
              <a:t>//servlet2 is the </a:t>
            </a:r>
            <a:r>
              <a:rPr lang="en-US" dirty="0" err="1" smtClean="0"/>
              <a:t>url</a:t>
            </a:r>
            <a:r>
              <a:rPr lang="en-US" dirty="0" smtClean="0"/>
              <a:t>-pattern of the second </a:t>
            </a:r>
            <a:r>
              <a:rPr lang="en-US" dirty="0" err="1" smtClean="0"/>
              <a:t>servlet</a:t>
            </a:r>
            <a:r>
              <a:rPr lang="en-US" dirty="0" smtClean="0"/>
              <a:t>  </a:t>
            </a:r>
          </a:p>
          <a:p>
            <a:r>
              <a:rPr lang="en-US" dirty="0" err="1" smtClean="0"/>
              <a:t>rd.forward</a:t>
            </a:r>
            <a:r>
              <a:rPr lang="en-US" dirty="0" smtClean="0"/>
              <a:t>(request, response);//method may be include or forward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1325563"/>
          </a:xfrm>
        </p:spPr>
        <p:txBody>
          <a:bodyPr/>
          <a:lstStyle/>
          <a:p>
            <a:r>
              <a:rPr lang="en-US" dirty="0" smtClean="0"/>
              <a:t/>
            </a:r>
            <a:br>
              <a:rPr lang="en-US" dirty="0" smtClean="0"/>
            </a:br>
            <a:r>
              <a:rPr lang="en-US" dirty="0" smtClean="0"/>
              <a:t>Example of </a:t>
            </a:r>
            <a:r>
              <a:rPr lang="en-US" dirty="0" err="1" smtClean="0"/>
              <a:t>RequestDispatcher</a:t>
            </a:r>
            <a:r>
              <a:rPr lang="en-US" dirty="0" smtClean="0"/>
              <a:t> interface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validating the password entered by the user. If password is </a:t>
            </a:r>
            <a:r>
              <a:rPr lang="en-GB" dirty="0" err="1" smtClean="0"/>
              <a:t>servlet</a:t>
            </a:r>
            <a:r>
              <a:rPr lang="en-GB" dirty="0" smtClean="0"/>
              <a:t>, it will forward the request to the </a:t>
            </a:r>
            <a:r>
              <a:rPr lang="en-GB" dirty="0" err="1" smtClean="0"/>
              <a:t>WelcomeServlet</a:t>
            </a:r>
            <a:r>
              <a:rPr lang="en-GB" dirty="0" smtClean="0"/>
              <a:t>, otherwise will show an error message: sorry username or password error!. In this program, we are </a:t>
            </a:r>
            <a:r>
              <a:rPr lang="en-GB" dirty="0" err="1" smtClean="0"/>
              <a:t>cheking</a:t>
            </a:r>
            <a:r>
              <a:rPr lang="en-GB" dirty="0" smtClean="0"/>
              <a:t> for hardcoded information.</a:t>
            </a:r>
          </a:p>
          <a:p>
            <a:r>
              <a:rPr lang="en-GB" b="1" dirty="0" smtClean="0"/>
              <a:t>index.html file:</a:t>
            </a:r>
            <a:r>
              <a:rPr lang="en-GB" dirty="0" smtClean="0"/>
              <a:t> for getting input from the user.</a:t>
            </a:r>
          </a:p>
          <a:p>
            <a:r>
              <a:rPr lang="en-GB" b="1" dirty="0" smtClean="0"/>
              <a:t>Login.java file:</a:t>
            </a:r>
            <a:r>
              <a:rPr lang="en-GB" dirty="0" smtClean="0"/>
              <a:t> a </a:t>
            </a:r>
            <a:r>
              <a:rPr lang="en-GB" dirty="0" err="1" smtClean="0"/>
              <a:t>servlet</a:t>
            </a:r>
            <a:r>
              <a:rPr lang="en-GB" dirty="0" smtClean="0"/>
              <a:t> class for processing the response. If password is </a:t>
            </a:r>
            <a:r>
              <a:rPr lang="en-GB" dirty="0" err="1" smtClean="0"/>
              <a:t>servet</a:t>
            </a:r>
            <a:r>
              <a:rPr lang="en-GB" dirty="0" smtClean="0"/>
              <a:t>, it will forward the request to the welcome </a:t>
            </a:r>
            <a:r>
              <a:rPr lang="en-GB" dirty="0" err="1" smtClean="0"/>
              <a:t>servlet</a:t>
            </a:r>
            <a:r>
              <a:rPr lang="en-GB" dirty="0" smtClean="0"/>
              <a:t>.</a:t>
            </a:r>
          </a:p>
          <a:p>
            <a:r>
              <a:rPr lang="en-GB" b="1" dirty="0" smtClean="0"/>
              <a:t>WelcomeServlet.java file:</a:t>
            </a:r>
            <a:r>
              <a:rPr lang="en-GB" dirty="0" smtClean="0"/>
              <a:t> a </a:t>
            </a:r>
            <a:r>
              <a:rPr lang="en-GB" dirty="0" err="1" smtClean="0"/>
              <a:t>servlet</a:t>
            </a:r>
            <a:r>
              <a:rPr lang="en-GB" dirty="0" smtClean="0"/>
              <a:t> class for displaying the welcome message.</a:t>
            </a:r>
          </a:p>
          <a:p>
            <a:r>
              <a:rPr lang="en-GB" b="1" dirty="0" smtClean="0"/>
              <a:t>web.xml file:</a:t>
            </a:r>
            <a:r>
              <a:rPr lang="en-GB" dirty="0" smtClean="0"/>
              <a:t> a deployment descriptor file that contains the information about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Example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pic>
        <p:nvPicPr>
          <p:cNvPr id="5" name="Content Placeholder 4" descr="RequestDispatcher interface"/>
          <p:cNvPicPr>
            <a:picLocks noGrp="1"/>
          </p:cNvPicPr>
          <p:nvPr>
            <p:ph idx="1"/>
          </p:nvPr>
        </p:nvPicPr>
        <p:blipFill>
          <a:blip r:embed="rId2"/>
          <a:srcRect/>
          <a:stretch>
            <a:fillRect/>
          </a:stretch>
        </p:blipFill>
        <p:spPr bwMode="auto">
          <a:xfrm>
            <a:off x="2638425" y="1850231"/>
            <a:ext cx="6915150" cy="37623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b="1" dirty="0" smtClean="0"/>
              <a:t>index.html</a:t>
            </a:r>
            <a:endParaRPr lang="en-US" dirty="0" smtClean="0"/>
          </a:p>
          <a:p>
            <a:pPr>
              <a:spcBef>
                <a:spcPts val="0"/>
              </a:spcBef>
              <a:buNone/>
            </a:pPr>
            <a:r>
              <a:rPr lang="en-US" sz="2000" dirty="0" smtClean="0"/>
              <a:t>&lt;form action="servlet1" method="post"&gt;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Password:&lt;input type="password" name="</a:t>
            </a:r>
            <a:r>
              <a:rPr lang="en-US" sz="2000" dirty="0" err="1" smtClean="0"/>
              <a:t>userPass</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value="login"/&gt;  </a:t>
            </a:r>
          </a:p>
          <a:p>
            <a:pPr>
              <a:spcBef>
                <a:spcPts val="0"/>
              </a:spcBef>
              <a:buNone/>
            </a:pPr>
            <a:r>
              <a:rPr lang="en-US" sz="2000" dirty="0" smtClean="0"/>
              <a:t>&lt;/form&gt;  </a:t>
            </a:r>
          </a:p>
          <a:p>
            <a:r>
              <a:rPr lang="en-US" b="1" dirty="0" smtClean="0"/>
              <a:t>Login.java</a:t>
            </a:r>
            <a:endParaRPr lang="en-US" dirty="0" smtClean="0"/>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Login </a:t>
            </a:r>
            <a:r>
              <a:rPr lang="en-US" b="1" dirty="0" smtClean="0"/>
              <a:t>extends</a:t>
            </a:r>
            <a:r>
              <a:rPr lang="en-US" dirty="0" smtClean="0"/>
              <a:t> </a:t>
            </a:r>
            <a:r>
              <a:rPr lang="en-US" dirty="0" err="1" smtClean="0"/>
              <a:t>HttpServlet</a:t>
            </a:r>
            <a:r>
              <a:rPr lang="en-US" dirty="0" smtClean="0"/>
              <a:t> {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t>
            </a:r>
            <a:r>
              <a:rPr lang="en-US" dirty="0" err="1" smtClean="0"/>
              <a:t>request.getParameter</a:t>
            </a:r>
            <a:r>
              <a:rPr lang="en-US" dirty="0" smtClean="0"/>
              <a:t>("</a:t>
            </a:r>
            <a:r>
              <a:rPr lang="en-US" dirty="0" err="1" smtClean="0"/>
              <a:t>userName</a:t>
            </a:r>
            <a:r>
              <a:rPr lang="en-US" dirty="0" smtClean="0"/>
              <a:t>");  </a:t>
            </a:r>
          </a:p>
          <a:p>
            <a:pPr>
              <a:spcBef>
                <a:spcPts val="0"/>
              </a:spcBef>
              <a:buNone/>
            </a:pPr>
            <a:r>
              <a:rPr lang="en-US" dirty="0" smtClean="0"/>
              <a:t>    String p=</a:t>
            </a:r>
            <a:r>
              <a:rPr lang="en-US" dirty="0" err="1" smtClean="0"/>
              <a:t>request.getParameter</a:t>
            </a:r>
            <a:r>
              <a:rPr lang="en-US" dirty="0" smtClean="0"/>
              <a:t>("</a:t>
            </a:r>
            <a:r>
              <a:rPr lang="en-US" dirty="0" err="1" smtClean="0"/>
              <a:t>userPass</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if</a:t>
            </a:r>
            <a:r>
              <a:rPr lang="en-US" dirty="0" smtClean="0"/>
              <a:t>(</a:t>
            </a:r>
            <a:r>
              <a:rPr lang="en-US" dirty="0" err="1" smtClean="0"/>
              <a:t>p.equals</a:t>
            </a:r>
            <a:r>
              <a:rPr lang="en-US" dirty="0" smtClean="0"/>
              <a:t>("</a:t>
            </a:r>
            <a:r>
              <a:rPr lang="en-US" dirty="0" err="1" smtClean="0"/>
              <a:t>servlet</a:t>
            </a:r>
            <a:r>
              <a:rPr lang="en-US" dirty="0" smtClean="0"/>
              <a:t>"){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("servlet2");  </a:t>
            </a:r>
          </a:p>
          <a:p>
            <a:pPr>
              <a:spcBef>
                <a:spcPts val="0"/>
              </a:spcBef>
              <a:buNone/>
            </a:pPr>
            <a:r>
              <a:rPr lang="en-US" dirty="0" smtClean="0"/>
              <a:t>        </a:t>
            </a:r>
            <a:r>
              <a:rPr lang="en-US" dirty="0" err="1" smtClean="0"/>
              <a:t>rd.forward</a:t>
            </a:r>
            <a:r>
              <a:rPr lang="en-US" dirty="0" smtClean="0"/>
              <a:t>(request, response);  </a:t>
            </a:r>
          </a:p>
          <a:p>
            <a:pPr>
              <a:spcBef>
                <a:spcPts val="0"/>
              </a:spcBef>
              <a:buNone/>
            </a:pPr>
            <a:r>
              <a:rPr lang="en-US" dirty="0" smtClean="0"/>
              <a:t>    }  </a:t>
            </a:r>
          </a:p>
          <a:p>
            <a:pPr>
              <a:spcBef>
                <a:spcPts val="0"/>
              </a:spcBef>
              <a:buNone/>
            </a:pPr>
            <a:r>
              <a:rPr lang="en-US" dirty="0" smtClean="0"/>
              <a:t>    </a:t>
            </a:r>
            <a:r>
              <a:rPr lang="en-US" b="1" dirty="0" smtClean="0"/>
              <a:t>else</a:t>
            </a:r>
            <a:r>
              <a:rPr lang="en-US" dirty="0" smtClean="0"/>
              <a:t>{  </a:t>
            </a:r>
          </a:p>
          <a:p>
            <a:pPr>
              <a:spcBef>
                <a:spcPts val="0"/>
              </a:spcBef>
              <a:buNone/>
            </a:pPr>
            <a:r>
              <a:rPr lang="en-US" dirty="0" smtClean="0"/>
              <a:t>        </a:t>
            </a:r>
            <a:r>
              <a:rPr lang="en-US" dirty="0" err="1" smtClean="0"/>
              <a:t>out.print</a:t>
            </a:r>
            <a:r>
              <a:rPr lang="en-US" dirty="0" smtClean="0"/>
              <a:t>("Sorry </a:t>
            </a:r>
            <a:r>
              <a:rPr lang="en-US" dirty="0" err="1" smtClean="0"/>
              <a:t>UserName</a:t>
            </a:r>
            <a:r>
              <a:rPr lang="en-US" dirty="0" smtClean="0"/>
              <a:t> or Password Error!");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("/index.html");  </a:t>
            </a:r>
          </a:p>
          <a:p>
            <a:pPr>
              <a:spcBef>
                <a:spcPts val="0"/>
              </a:spcBef>
              <a:buNone/>
            </a:pPr>
            <a:r>
              <a:rPr lang="en-US" dirty="0" smtClean="0"/>
              <a:t>        </a:t>
            </a:r>
            <a:r>
              <a:rPr lang="en-US" dirty="0" err="1" smtClean="0"/>
              <a:t>rd.include</a:t>
            </a:r>
            <a:r>
              <a:rPr lang="en-US" dirty="0" smtClean="0"/>
              <a:t>(request, response);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b="1" dirty="0" smtClean="0"/>
              <a:t>WelcomeServlet.java</a:t>
            </a:r>
            <a:endParaRPr lang="en-US" dirty="0" smtClean="0"/>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WelcomeServlet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HttpServletRespose</a:t>
            </a:r>
            <a:r>
              <a:rPr lang="en-US" dirty="0" smtClean="0"/>
              <a:t> response)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t>
            </a:r>
            <a:r>
              <a:rPr lang="en-US" dirty="0" err="1" smtClean="0"/>
              <a:t>request.getParameter</a:t>
            </a:r>
            <a:r>
              <a:rPr lang="en-US" dirty="0" smtClean="0"/>
              <a:t>("</a:t>
            </a:r>
            <a:r>
              <a:rPr lang="en-US" dirty="0" err="1" smtClean="0"/>
              <a:t>userName</a:t>
            </a:r>
            <a:r>
              <a:rPr lang="en-US" dirty="0" smtClean="0"/>
              <a:t>");  </a:t>
            </a:r>
          </a:p>
          <a:p>
            <a:pPr>
              <a:spcBef>
                <a:spcPts val="0"/>
              </a:spcBef>
              <a:buNone/>
            </a:pPr>
            <a:r>
              <a:rPr lang="en-US" dirty="0" smtClean="0"/>
              <a:t>    </a:t>
            </a:r>
            <a:r>
              <a:rPr lang="en-US" dirty="0" err="1" smtClean="0"/>
              <a:t>out.print</a:t>
            </a:r>
            <a:r>
              <a:rPr lang="en-US" dirty="0" smtClean="0"/>
              <a:t>("Welcome "+n);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web.xml</a:t>
            </a:r>
            <a:endParaRPr lang="en-US" dirty="0" smtClean="0"/>
          </a:p>
          <a:p>
            <a:pPr>
              <a:spcBef>
                <a:spcPts val="0"/>
              </a:spcBef>
              <a:buNone/>
            </a:pPr>
            <a:r>
              <a:rPr lang="en-US" dirty="0" smtClean="0"/>
              <a:t>&lt;web-app&gt;  </a:t>
            </a:r>
          </a:p>
          <a:p>
            <a:pPr>
              <a:spcBef>
                <a:spcPts val="0"/>
              </a:spcBef>
              <a:buNone/>
            </a:pPr>
            <a:r>
              <a:rPr lang="en-US" dirty="0" smtClean="0"/>
              <a:t> &lt;</a:t>
            </a:r>
            <a:r>
              <a:rPr lang="en-US" dirty="0" err="1" smtClean="0"/>
              <a:t>servlet</a:t>
            </a:r>
            <a:r>
              <a:rPr lang="en-US" dirty="0" smtClean="0"/>
              <a:t>&gt;  </a:t>
            </a:r>
          </a:p>
          <a:p>
            <a:pPr>
              <a:spcBef>
                <a:spcPts val="0"/>
              </a:spcBef>
              <a:buNone/>
            </a:pPr>
            <a:r>
              <a:rPr lang="en-US" dirty="0" smtClean="0"/>
              <a:t>    &lt;</a:t>
            </a:r>
            <a:r>
              <a:rPr lang="en-US" dirty="0" err="1" smtClean="0"/>
              <a:t>servlet</a:t>
            </a:r>
            <a:r>
              <a:rPr lang="en-US" dirty="0" smtClean="0"/>
              <a:t>-name&gt;Login&lt;/</a:t>
            </a:r>
            <a:r>
              <a:rPr lang="en-US" dirty="0" err="1" smtClean="0"/>
              <a:t>servlet</a:t>
            </a:r>
            <a:r>
              <a:rPr lang="en-US" dirty="0" smtClean="0"/>
              <a:t>-name&gt;  </a:t>
            </a:r>
          </a:p>
          <a:p>
            <a:pPr>
              <a:spcBef>
                <a:spcPts val="0"/>
              </a:spcBef>
              <a:buNone/>
            </a:pPr>
            <a:r>
              <a:rPr lang="en-US" dirty="0" smtClean="0"/>
              <a:t>    &lt;</a:t>
            </a:r>
            <a:r>
              <a:rPr lang="en-US" dirty="0" err="1" smtClean="0"/>
              <a:t>servlet</a:t>
            </a:r>
            <a:r>
              <a:rPr lang="en-US" dirty="0" smtClean="0"/>
              <a:t>-</a:t>
            </a:r>
            <a:r>
              <a:rPr lang="en-US" b="1" dirty="0" smtClean="0"/>
              <a:t>class</a:t>
            </a:r>
            <a:r>
              <a:rPr lang="en-US" dirty="0" smtClean="0"/>
              <a:t>&gt;Login&lt;/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  &lt;/</a:t>
            </a:r>
            <a:r>
              <a:rPr lang="en-US" dirty="0" err="1" smtClean="0"/>
              <a:t>servlet</a:t>
            </a:r>
            <a:r>
              <a:rPr lang="en-US" dirty="0" smtClean="0"/>
              <a:t>&gt;  </a:t>
            </a:r>
          </a:p>
          <a:p>
            <a:pPr>
              <a:spcBef>
                <a:spcPts val="0"/>
              </a:spcBef>
              <a:buNone/>
            </a:pPr>
            <a:r>
              <a:rPr lang="en-US" dirty="0" smtClean="0"/>
              <a:t>  &lt;</a:t>
            </a:r>
            <a:r>
              <a:rPr lang="en-US" dirty="0" err="1" smtClean="0"/>
              <a:t>servlet</a:t>
            </a:r>
            <a:r>
              <a:rPr lang="en-US" dirty="0" smtClean="0"/>
              <a:t>&gt;  </a:t>
            </a:r>
          </a:p>
          <a:p>
            <a:pPr>
              <a:spcBef>
                <a:spcPts val="0"/>
              </a:spcBef>
              <a:buNone/>
            </a:pPr>
            <a:r>
              <a:rPr lang="en-US" dirty="0" smtClean="0"/>
              <a:t>    &lt;</a:t>
            </a:r>
            <a:r>
              <a:rPr lang="en-US" dirty="0" err="1" smtClean="0"/>
              <a:t>servlet</a:t>
            </a:r>
            <a:r>
              <a:rPr lang="en-US" dirty="0" smtClean="0"/>
              <a:t>-name&gt;</a:t>
            </a:r>
            <a:r>
              <a:rPr lang="en-US" dirty="0" err="1" smtClean="0"/>
              <a:t>WelcomeServlet</a:t>
            </a:r>
            <a:r>
              <a:rPr lang="en-US" dirty="0" smtClean="0"/>
              <a:t>&lt;/</a:t>
            </a:r>
            <a:r>
              <a:rPr lang="en-US" dirty="0" err="1" smtClean="0"/>
              <a:t>servlet</a:t>
            </a:r>
            <a:r>
              <a:rPr lang="en-US" dirty="0" smtClean="0"/>
              <a:t>-name&gt;  </a:t>
            </a:r>
          </a:p>
          <a:p>
            <a:pPr>
              <a:spcBef>
                <a:spcPts val="0"/>
              </a:spcBef>
              <a:buNone/>
            </a:pPr>
            <a:r>
              <a:rPr lang="en-US" dirty="0" smtClean="0"/>
              <a:t>    &lt;</a:t>
            </a:r>
            <a:r>
              <a:rPr lang="en-US" dirty="0" err="1" smtClean="0"/>
              <a:t>servlet</a:t>
            </a:r>
            <a:r>
              <a:rPr lang="en-US" dirty="0" smtClean="0"/>
              <a:t>-</a:t>
            </a:r>
            <a:r>
              <a:rPr lang="en-US" b="1" dirty="0" smtClean="0"/>
              <a:t>class</a:t>
            </a:r>
            <a:r>
              <a:rPr lang="en-US" dirty="0" smtClean="0"/>
              <a:t>&gt;</a:t>
            </a:r>
            <a:r>
              <a:rPr lang="en-US" dirty="0" err="1" smtClean="0"/>
              <a:t>WelcomeServlet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  &lt;/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&lt;</a:t>
            </a:r>
            <a:r>
              <a:rPr lang="en-US" dirty="0" err="1" smtClean="0"/>
              <a:t>servlet</a:t>
            </a:r>
            <a:r>
              <a:rPr lang="en-US" dirty="0" smtClean="0"/>
              <a:t>-mapping&gt;  </a:t>
            </a:r>
          </a:p>
          <a:p>
            <a:pPr>
              <a:spcBef>
                <a:spcPts val="0"/>
              </a:spcBef>
              <a:buNone/>
            </a:pPr>
            <a:r>
              <a:rPr lang="en-US" dirty="0" smtClean="0"/>
              <a:t>    &lt;</a:t>
            </a:r>
            <a:r>
              <a:rPr lang="en-US" dirty="0" err="1" smtClean="0"/>
              <a:t>servlet</a:t>
            </a:r>
            <a:r>
              <a:rPr lang="en-US" dirty="0" smtClean="0"/>
              <a:t>-name&gt;Login&lt;/</a:t>
            </a:r>
            <a:r>
              <a:rPr lang="en-US" dirty="0" err="1" smtClean="0"/>
              <a:t>servlet</a:t>
            </a:r>
            <a:r>
              <a:rPr lang="en-US" dirty="0" smtClean="0"/>
              <a:t>-name&gt;  </a:t>
            </a:r>
          </a:p>
          <a:p>
            <a:pPr>
              <a:spcBef>
                <a:spcPts val="0"/>
              </a:spcBef>
              <a:buNone/>
            </a:pPr>
            <a:r>
              <a:rPr lang="en-US" dirty="0" smtClean="0"/>
              <a:t>    &lt;</a:t>
            </a:r>
            <a:r>
              <a:rPr lang="en-US" dirty="0" err="1" smtClean="0"/>
              <a:t>url</a:t>
            </a:r>
            <a:r>
              <a:rPr lang="en-US" dirty="0" smtClean="0"/>
              <a:t>-pattern&gt;/servlet1&lt;/</a:t>
            </a:r>
            <a:r>
              <a:rPr lang="en-US" dirty="0" err="1" smtClean="0"/>
              <a:t>url</a:t>
            </a:r>
            <a:r>
              <a:rPr lang="en-US" dirty="0" smtClean="0"/>
              <a:t>-pattern&gt;  </a:t>
            </a:r>
          </a:p>
          <a:p>
            <a:pPr>
              <a:spcBef>
                <a:spcPts val="0"/>
              </a:spcBef>
              <a:buNone/>
            </a:pPr>
            <a:r>
              <a:rPr lang="en-US" dirty="0" smtClean="0"/>
              <a:t>  &lt;/</a:t>
            </a:r>
            <a:r>
              <a:rPr lang="en-US" dirty="0" err="1" smtClean="0"/>
              <a:t>servlet</a:t>
            </a:r>
            <a:r>
              <a:rPr lang="en-US" dirty="0" smtClean="0"/>
              <a:t>-mapping&gt;  </a:t>
            </a:r>
          </a:p>
          <a:p>
            <a:pPr>
              <a:spcBef>
                <a:spcPts val="0"/>
              </a:spcBef>
              <a:buNone/>
            </a:pPr>
            <a:r>
              <a:rPr lang="en-US" dirty="0" smtClean="0"/>
              <a:t>  &lt;</a:t>
            </a:r>
            <a:r>
              <a:rPr lang="en-US" dirty="0" err="1" smtClean="0"/>
              <a:t>servlet</a:t>
            </a:r>
            <a:r>
              <a:rPr lang="en-US" dirty="0" smtClean="0"/>
              <a:t>-mapping&gt;  </a:t>
            </a:r>
          </a:p>
          <a:p>
            <a:pPr>
              <a:spcBef>
                <a:spcPts val="0"/>
              </a:spcBef>
              <a:buNone/>
            </a:pPr>
            <a:r>
              <a:rPr lang="en-US" dirty="0" smtClean="0"/>
              <a:t>    &lt;</a:t>
            </a:r>
            <a:r>
              <a:rPr lang="en-US" dirty="0" err="1" smtClean="0"/>
              <a:t>servlet</a:t>
            </a:r>
            <a:r>
              <a:rPr lang="en-US" dirty="0" smtClean="0"/>
              <a:t>-name&gt;</a:t>
            </a:r>
            <a:r>
              <a:rPr lang="en-US" dirty="0" err="1" smtClean="0"/>
              <a:t>WelcomeServlet</a:t>
            </a:r>
            <a:r>
              <a:rPr lang="en-US" dirty="0" smtClean="0"/>
              <a:t>&lt;/</a:t>
            </a:r>
            <a:r>
              <a:rPr lang="en-US" dirty="0" err="1" smtClean="0"/>
              <a:t>servlet</a:t>
            </a:r>
            <a:r>
              <a:rPr lang="en-US" dirty="0" smtClean="0"/>
              <a:t>-name&gt;  </a:t>
            </a:r>
          </a:p>
          <a:p>
            <a:pPr>
              <a:spcBef>
                <a:spcPts val="0"/>
              </a:spcBef>
              <a:buNone/>
            </a:pPr>
            <a:r>
              <a:rPr lang="en-US" dirty="0" smtClean="0"/>
              <a:t>    &lt;</a:t>
            </a:r>
            <a:r>
              <a:rPr lang="en-US" dirty="0" err="1" smtClean="0"/>
              <a:t>url</a:t>
            </a:r>
            <a:r>
              <a:rPr lang="en-US" dirty="0" smtClean="0"/>
              <a:t>-pattern&gt;/servlet2&lt;/</a:t>
            </a:r>
            <a:r>
              <a:rPr lang="en-US" dirty="0" err="1" smtClean="0"/>
              <a:t>url</a:t>
            </a:r>
            <a:r>
              <a:rPr lang="en-US" dirty="0" smtClean="0"/>
              <a:t>-pattern&gt;  </a:t>
            </a:r>
          </a:p>
          <a:p>
            <a:pPr>
              <a:spcBef>
                <a:spcPts val="0"/>
              </a:spcBef>
              <a:buNone/>
            </a:pPr>
            <a:r>
              <a:rPr lang="en-US" dirty="0" smtClean="0"/>
              <a:t>  &lt;/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  &lt;welcome-file-list&gt;  </a:t>
            </a:r>
          </a:p>
          <a:p>
            <a:pPr>
              <a:spcBef>
                <a:spcPts val="0"/>
              </a:spcBef>
              <a:buNone/>
            </a:pPr>
            <a:r>
              <a:rPr lang="en-US" dirty="0" smtClean="0"/>
              <a:t>   &lt;welcome-file&gt;index.html&lt;/welcome-file&gt;  </a:t>
            </a:r>
          </a:p>
          <a:p>
            <a:pPr>
              <a:spcBef>
                <a:spcPts val="0"/>
              </a:spcBef>
              <a:buNone/>
            </a:pPr>
            <a:r>
              <a:rPr lang="en-US" dirty="0" smtClean="0"/>
              <a:t>  &lt;/welcome-file-list&gt;  </a:t>
            </a:r>
          </a:p>
          <a:p>
            <a:pPr>
              <a:spcBef>
                <a:spcPts val="0"/>
              </a:spcBef>
              <a:buNone/>
            </a:pPr>
            <a:r>
              <a:rPr lang="en-US" dirty="0" smtClean="0"/>
              <a:t>&lt;/web-app&gt;</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SendRedirect</a:t>
            </a:r>
            <a:r>
              <a:rPr lang="en-US" dirty="0" smtClean="0"/>
              <a:t> in </a:t>
            </a:r>
            <a:r>
              <a:rPr lang="en-US" dirty="0" err="1" smtClean="0"/>
              <a:t>servlet</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err="1" smtClean="0"/>
              <a:t>sendRedirect</a:t>
            </a:r>
            <a:r>
              <a:rPr lang="en-GB" b="1" dirty="0" smtClean="0"/>
              <a:t>()</a:t>
            </a:r>
            <a:r>
              <a:rPr lang="en-GB" dirty="0" smtClean="0"/>
              <a:t> method of </a:t>
            </a:r>
            <a:r>
              <a:rPr lang="en-GB" b="1" dirty="0" err="1" smtClean="0"/>
              <a:t>HttpServletResponse</a:t>
            </a:r>
            <a:r>
              <a:rPr lang="en-GB" dirty="0" smtClean="0"/>
              <a:t> interface can be used to redirect response to another resource, it may be </a:t>
            </a:r>
            <a:r>
              <a:rPr lang="en-GB" dirty="0" err="1" smtClean="0"/>
              <a:t>servlet</a:t>
            </a:r>
            <a:r>
              <a:rPr lang="en-GB" dirty="0" smtClean="0"/>
              <a:t>, </a:t>
            </a:r>
            <a:r>
              <a:rPr lang="en-GB" dirty="0" err="1" smtClean="0"/>
              <a:t>jsp</a:t>
            </a:r>
            <a:r>
              <a:rPr lang="en-GB" dirty="0" smtClean="0"/>
              <a:t> or html file.</a:t>
            </a:r>
          </a:p>
          <a:p>
            <a:r>
              <a:rPr lang="en-GB" dirty="0" smtClean="0"/>
              <a:t>It accepts relative as well as absolute URL.</a:t>
            </a:r>
          </a:p>
          <a:p>
            <a:r>
              <a:rPr lang="en-GB" dirty="0" smtClean="0"/>
              <a:t>It works at client side because it uses the </a:t>
            </a:r>
            <a:r>
              <a:rPr lang="en-GB" dirty="0" err="1" smtClean="0"/>
              <a:t>url</a:t>
            </a:r>
            <a:r>
              <a:rPr lang="en-GB" dirty="0" smtClean="0"/>
              <a:t> bar of the browser to make another request. So, it can work inside and outside the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a:t>
            </a:r>
            <a:br>
              <a:rPr lang="en-GB" dirty="0" smtClean="0"/>
            </a:br>
            <a:endParaRPr lang="en-US" dirty="0"/>
          </a:p>
        </p:txBody>
      </p:sp>
      <p:sp>
        <p:nvSpPr>
          <p:cNvPr id="3" name="Content Placeholder 2"/>
          <p:cNvSpPr>
            <a:spLocks noGrp="1"/>
          </p:cNvSpPr>
          <p:nvPr>
            <p:ph idx="1"/>
          </p:nvPr>
        </p:nvSpPr>
        <p:spPr/>
        <p:txBody>
          <a:bodyPr/>
          <a:lstStyle/>
          <a:p>
            <a:pPr>
              <a:spcBef>
                <a:spcPts val="0"/>
              </a:spcBef>
            </a:pPr>
            <a:r>
              <a:rPr lang="en-US" sz="2000" i="1" dirty="0" smtClean="0"/>
              <a:t>DemoServlet.java</a:t>
            </a:r>
            <a:endParaRPr lang="en-GB" sz="2000" dirty="0" smtClean="0"/>
          </a:p>
          <a:p>
            <a:pPr>
              <a:spcBef>
                <a:spcPts val="0"/>
              </a:spcBef>
              <a:buNone/>
            </a:pPr>
            <a:r>
              <a:rPr lang="en-GB" sz="2000" dirty="0" smtClean="0"/>
              <a:t> </a:t>
            </a:r>
            <a:r>
              <a:rPr lang="en-GB" sz="2000" b="1" dirty="0" smtClean="0"/>
              <a:t>import</a:t>
            </a:r>
            <a:r>
              <a:rPr lang="en-GB" sz="2000" dirty="0" smtClean="0"/>
              <a:t> java.io.*;  </a:t>
            </a:r>
          </a:p>
          <a:p>
            <a:pPr>
              <a:spcBef>
                <a:spcPts val="0"/>
              </a:spcBef>
              <a:buNone/>
            </a:pPr>
            <a:r>
              <a:rPr lang="en-GB" sz="2000" b="1" dirty="0" smtClean="0"/>
              <a:t>import</a:t>
            </a:r>
            <a:r>
              <a:rPr lang="en-GB" sz="2000" dirty="0" smtClean="0"/>
              <a:t> </a:t>
            </a:r>
            <a:r>
              <a:rPr lang="en-GB" sz="2000" dirty="0" err="1" smtClean="0"/>
              <a:t>javax.servlet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a:t>
            </a:r>
            <a:r>
              <a:rPr lang="en-GB" sz="2000" dirty="0" err="1" smtClean="0"/>
              <a:t>req,HttpServletResponse</a:t>
            </a:r>
            <a:r>
              <a:rPr lang="en-GB" sz="2000" dirty="0" smtClean="0"/>
              <a:t> res)  </a:t>
            </a:r>
          </a:p>
          <a:p>
            <a:pPr>
              <a:spcBef>
                <a:spcPts val="0"/>
              </a:spcBef>
              <a:buNone/>
            </a:pPr>
            <a:r>
              <a:rPr lang="en-GB" sz="2000" b="1" dirty="0" smtClean="0"/>
              <a:t>throws</a:t>
            </a:r>
            <a:r>
              <a:rPr lang="en-GB" sz="2000" dirty="0" smtClean="0"/>
              <a:t> </a:t>
            </a:r>
            <a:r>
              <a:rPr lang="en-GB" sz="2000" dirty="0" err="1" smtClean="0"/>
              <a:t>ServletException,IOException</a:t>
            </a:r>
            <a:r>
              <a:rPr lang="en-GB" sz="2000" dirty="0" smtClean="0"/>
              <a:t>  </a:t>
            </a:r>
          </a:p>
          <a:p>
            <a:pPr>
              <a:spcBef>
                <a:spcPts val="0"/>
              </a:spcBef>
              <a:buNone/>
            </a:pPr>
            <a:r>
              <a:rPr lang="en-GB" sz="2000" dirty="0" smtClean="0"/>
              <a:t>{  </a:t>
            </a:r>
          </a:p>
          <a:p>
            <a:pPr>
              <a:spcBef>
                <a:spcPts val="0"/>
              </a:spcBef>
              <a:buNone/>
            </a:pPr>
            <a:r>
              <a:rPr lang="en-GB" sz="2000" dirty="0" err="1" smtClean="0"/>
              <a:t>res.setContentType</a:t>
            </a:r>
            <a:r>
              <a:rPr lang="en-GB" sz="2000" dirty="0" smtClean="0"/>
              <a:t>("text/html");  </a:t>
            </a:r>
          </a:p>
          <a:p>
            <a:pPr>
              <a:spcBef>
                <a:spcPts val="0"/>
              </a:spcBef>
              <a:buNone/>
            </a:pPr>
            <a:r>
              <a:rPr lang="en-GB" sz="2000" dirty="0" err="1" smtClean="0"/>
              <a:t>PrintWriter</a:t>
            </a:r>
            <a:r>
              <a:rPr lang="en-GB" sz="2000" dirty="0" smtClean="0"/>
              <a:t> </a:t>
            </a:r>
            <a:r>
              <a:rPr lang="en-GB" sz="2000" dirty="0" err="1" smtClean="0"/>
              <a:t>pw</a:t>
            </a:r>
            <a:r>
              <a:rPr lang="en-GB" sz="2000" dirty="0" smtClean="0"/>
              <a:t>=</a:t>
            </a:r>
            <a:r>
              <a:rPr lang="en-GB" sz="2000" dirty="0" err="1" smtClean="0"/>
              <a:t>res.getWriter</a:t>
            </a:r>
            <a:r>
              <a:rPr lang="en-GB" sz="2000" dirty="0" smtClean="0"/>
              <a:t>();  </a:t>
            </a:r>
          </a:p>
          <a:p>
            <a:pPr>
              <a:spcBef>
                <a:spcPts val="0"/>
              </a:spcBef>
              <a:buNone/>
            </a:pPr>
            <a:r>
              <a:rPr lang="en-GB" sz="2000" dirty="0" smtClean="0"/>
              <a:t>  </a:t>
            </a:r>
          </a:p>
          <a:p>
            <a:pPr>
              <a:spcBef>
                <a:spcPts val="0"/>
              </a:spcBef>
              <a:buNone/>
            </a:pPr>
            <a:r>
              <a:rPr lang="en-GB" sz="2000" dirty="0" err="1" smtClean="0"/>
              <a:t>response.sendRedirect</a:t>
            </a:r>
            <a:r>
              <a:rPr lang="en-GB" sz="2000" dirty="0" smtClean="0"/>
              <a:t>("http://www.google.com");  </a:t>
            </a:r>
          </a:p>
          <a:p>
            <a:pPr>
              <a:spcBef>
                <a:spcPts val="0"/>
              </a:spcBef>
              <a:buNone/>
            </a:pPr>
            <a:r>
              <a:rPr lang="en-GB" sz="2000" dirty="0" smtClean="0"/>
              <a:t>  </a:t>
            </a:r>
          </a:p>
          <a:p>
            <a:pPr>
              <a:spcBef>
                <a:spcPts val="0"/>
              </a:spcBef>
              <a:buNone/>
            </a:pPr>
            <a:r>
              <a:rPr lang="en-GB" sz="2000" dirty="0" err="1" smtClean="0"/>
              <a:t>pw.close</a:t>
            </a:r>
            <a:r>
              <a:rPr lang="en-GB" sz="2000" dirty="0" smtClean="0"/>
              <a:t>();  </a:t>
            </a:r>
          </a:p>
          <a:p>
            <a:pPr>
              <a:spcBef>
                <a:spcPts val="0"/>
              </a:spcBef>
              <a:buNone/>
            </a:pPr>
            <a:r>
              <a:rPr lang="en-GB" sz="2000" dirty="0" smtClean="0"/>
              <a:t>}}  </a:t>
            </a:r>
          </a:p>
          <a:p>
            <a:pPr>
              <a:spcBef>
                <a:spcPts val="0"/>
              </a:spcBef>
              <a:buNone/>
            </a:pPr>
            <a:r>
              <a:rPr lang="en-GB" sz="2000" dirty="0" smtClean="0"/>
              <a:t>Creating custom </a:t>
            </a:r>
            <a:r>
              <a:rPr lang="en-GB" sz="2000" dirty="0" err="1" smtClean="0"/>
              <a:t>google</a:t>
            </a:r>
            <a:r>
              <a:rPr lang="en-GB" sz="2000" dirty="0" smtClean="0"/>
              <a:t> search using </a:t>
            </a:r>
            <a:r>
              <a:rPr lang="en-GB" sz="2000" dirty="0" err="1" smtClean="0"/>
              <a:t>sendRedirect</a:t>
            </a:r>
            <a:endParaRPr lang="en-GB" sz="2000" dirty="0" smtClean="0"/>
          </a:p>
          <a:p>
            <a:pPr>
              <a:spcBef>
                <a:spcPts val="0"/>
              </a:spcBef>
              <a:buNone/>
            </a:pPr>
            <a:r>
              <a:rPr lang="en-GB" sz="2000" dirty="0" smtClean="0"/>
              <a:t>In this example, we are using </a:t>
            </a:r>
            <a:r>
              <a:rPr lang="en-GB" sz="2000" dirty="0" err="1" smtClean="0"/>
              <a:t>sendRedirect</a:t>
            </a:r>
            <a:r>
              <a:rPr lang="en-GB" sz="2000" dirty="0" smtClean="0"/>
              <a:t> method to send request to </a:t>
            </a:r>
            <a:r>
              <a:rPr lang="en-GB" sz="2000" dirty="0" err="1" smtClean="0"/>
              <a:t>google</a:t>
            </a:r>
            <a:r>
              <a:rPr lang="en-GB" sz="2000" dirty="0" smtClean="0"/>
              <a:t> server with the request data.</a:t>
            </a:r>
          </a:p>
          <a:p>
            <a:pPr>
              <a:spcBef>
                <a:spcPts val="0"/>
              </a:spcBef>
            </a:pPr>
            <a:r>
              <a:rPr lang="en-GB" sz="2000" i="1" dirty="0" smtClean="0"/>
              <a:t>index.html</a:t>
            </a:r>
          </a:p>
          <a:p>
            <a:pPr>
              <a:spcBef>
                <a:spcPts val="0"/>
              </a:spcBef>
              <a:buNone/>
            </a:pPr>
            <a:r>
              <a:rPr lang="en-GB" sz="2000" dirty="0" smtClean="0"/>
              <a:t>&lt;!DOCTYPE html</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&lt;meta</a:t>
            </a:r>
            <a:r>
              <a:rPr lang="en-GB" sz="2000" dirty="0" smtClean="0"/>
              <a:t> </a:t>
            </a:r>
            <a:r>
              <a:rPr lang="en-GB" sz="2000" dirty="0" err="1" smtClean="0"/>
              <a:t>charset</a:t>
            </a:r>
            <a:r>
              <a:rPr lang="en-GB" sz="2000" dirty="0" smtClean="0"/>
              <a:t>="ISO-8859-1"</a:t>
            </a:r>
            <a:r>
              <a:rPr lang="en-GB" sz="2000" b="1" dirty="0" smtClean="0"/>
              <a:t>&gt;</a:t>
            </a:r>
            <a:r>
              <a:rPr lang="en-GB" sz="2000" dirty="0" smtClean="0"/>
              <a:t>  </a:t>
            </a:r>
          </a:p>
          <a:p>
            <a:pPr>
              <a:spcBef>
                <a:spcPts val="0"/>
              </a:spcBef>
              <a:buNone/>
            </a:pPr>
            <a:r>
              <a:rPr lang="en-GB" sz="2000" b="1" dirty="0" smtClean="0"/>
              <a:t>&lt;title&gt;</a:t>
            </a:r>
            <a:r>
              <a:rPr lang="en-GB" sz="2000" dirty="0" err="1" smtClean="0"/>
              <a:t>sendRedirect</a:t>
            </a:r>
            <a:r>
              <a:rPr lang="en-GB" sz="2000" dirty="0" smtClean="0"/>
              <a:t>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&lt;form</a:t>
            </a:r>
            <a:r>
              <a:rPr lang="en-GB" sz="2000" dirty="0" smtClean="0"/>
              <a:t> action="</a:t>
            </a:r>
            <a:r>
              <a:rPr lang="en-GB" sz="2000" dirty="0" err="1" smtClean="0"/>
              <a:t>MySearcher</a:t>
            </a:r>
            <a:r>
              <a:rPr lang="en-GB" sz="2000" dirty="0" smtClean="0"/>
              <a:t>"</a:t>
            </a:r>
            <a:r>
              <a:rPr lang="en-GB" sz="2000" b="1" dirty="0" smtClean="0"/>
              <a:t>&gt;</a:t>
            </a:r>
            <a:r>
              <a:rPr lang="en-GB" sz="2000" dirty="0" smtClean="0"/>
              <a:t>  </a:t>
            </a:r>
          </a:p>
          <a:p>
            <a:pPr>
              <a:spcBef>
                <a:spcPts val="0"/>
              </a:spcBef>
              <a:buNone/>
            </a:pPr>
            <a:r>
              <a:rPr lang="en-GB" sz="2000" b="1" dirty="0" smtClean="0"/>
              <a:t>&lt;input</a:t>
            </a:r>
            <a:r>
              <a:rPr lang="en-GB" sz="2000" dirty="0" smtClean="0"/>
              <a:t> type="text" name="name"</a:t>
            </a:r>
            <a:r>
              <a:rPr lang="en-GB" sz="2000" b="1" dirty="0" smtClean="0"/>
              <a:t>&gt;</a:t>
            </a:r>
            <a:r>
              <a:rPr lang="en-GB" sz="2000" dirty="0" smtClean="0"/>
              <a:t>  </a:t>
            </a:r>
          </a:p>
          <a:p>
            <a:pPr>
              <a:spcBef>
                <a:spcPts val="0"/>
              </a:spcBef>
              <a:buNone/>
            </a:pPr>
            <a:r>
              <a:rPr lang="en-GB" sz="2000" b="1" dirty="0" smtClean="0"/>
              <a:t>&lt;input</a:t>
            </a:r>
            <a:r>
              <a:rPr lang="en-GB" sz="2000" dirty="0" smtClean="0"/>
              <a:t> type="submit" value="Google Search"</a:t>
            </a:r>
            <a:r>
              <a:rPr lang="en-GB" sz="2000" b="1" dirty="0" smtClean="0"/>
              <a:t>&gt;</a:t>
            </a:r>
            <a:r>
              <a:rPr lang="en-GB" sz="2000" dirty="0" smtClean="0"/>
              <a:t>  </a:t>
            </a:r>
          </a:p>
          <a:p>
            <a:pPr>
              <a:spcBef>
                <a:spcPts val="0"/>
              </a:spcBef>
              <a:buNone/>
            </a:pPr>
            <a:r>
              <a:rPr lang="en-GB" sz="2000" b="1" dirty="0" smtClean="0"/>
              <a:t>&lt;/form&gt;</a:t>
            </a:r>
            <a:r>
              <a:rPr lang="en-GB" sz="2000" dirty="0" smtClean="0"/>
              <a:t>  </a:t>
            </a:r>
          </a:p>
          <a:p>
            <a:pPr>
              <a:spcBef>
                <a:spcPts val="0"/>
              </a:spcBef>
              <a:buNone/>
            </a:pP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pPr>
            <a:r>
              <a:rPr lang="en-GB" sz="2000" i="1" dirty="0" smtClean="0"/>
              <a:t>MySearcher.java</a:t>
            </a:r>
          </a:p>
          <a:p>
            <a:pPr>
              <a:spcBef>
                <a:spcPts val="0"/>
              </a:spcBef>
              <a:buNone/>
            </a:pPr>
            <a:r>
              <a:rPr lang="en-GB" sz="2000" b="1" dirty="0" smtClean="0"/>
              <a:t>import</a:t>
            </a:r>
            <a:r>
              <a:rPr lang="en-GB" sz="2000" dirty="0" smtClean="0"/>
              <a:t> </a:t>
            </a:r>
            <a:r>
              <a:rPr lang="en-GB" sz="2000" dirty="0" err="1" smtClean="0"/>
              <a:t>java.io.IOException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javax.servlet.ServletException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javax.servlet.http.HttpServletRequest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javax.servlet.http.HttpServletResponse</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MySearcher</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dirty="0" smtClean="0"/>
              <a:t>    </a:t>
            </a:r>
            <a:r>
              <a:rPr lang="en-GB" sz="2000" b="1" dirty="0" smtClean="0"/>
              <a:t>protected</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String name=</a:t>
            </a:r>
            <a:r>
              <a:rPr lang="en-GB" sz="2000" dirty="0" err="1" smtClean="0"/>
              <a:t>request.getParameter</a:t>
            </a:r>
            <a:r>
              <a:rPr lang="en-GB" sz="2000" dirty="0" smtClean="0"/>
              <a:t>("name");  </a:t>
            </a:r>
          </a:p>
          <a:p>
            <a:pPr>
              <a:spcBef>
                <a:spcPts val="0"/>
              </a:spcBef>
              <a:buNone/>
            </a:pPr>
            <a:r>
              <a:rPr lang="en-GB" sz="2000" dirty="0" smtClean="0"/>
              <a:t>        </a:t>
            </a:r>
            <a:r>
              <a:rPr lang="en-GB" sz="2000" dirty="0" err="1" smtClean="0"/>
              <a:t>response.sendRedirect</a:t>
            </a:r>
            <a:r>
              <a:rPr lang="en-GB" sz="2000" dirty="0" smtClean="0"/>
              <a:t>("https://www.google.co.in/#q="+name);  </a:t>
            </a:r>
          </a:p>
          <a:p>
            <a:pPr>
              <a:spcBef>
                <a:spcPts val="0"/>
              </a:spcBef>
              <a:buNone/>
            </a:pPr>
            <a:r>
              <a:rPr lang="en-GB" sz="2000" dirty="0" smtClean="0"/>
              <a:t>    }  </a:t>
            </a:r>
          </a:p>
          <a:p>
            <a:pPr>
              <a:spcBef>
                <a:spcPts val="0"/>
              </a:spcBef>
              <a:buNone/>
            </a:pPr>
            <a:r>
              <a:rPr lang="en-GB"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CGI (Common Gateway Interface)</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CGI technology enables the web server to call an external program and pass HTTP request information to the external program to process the request. For each request, it starts a new process.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pic>
        <p:nvPicPr>
          <p:cNvPr id="5" name="Picture 4" descr="CGI vs., Servlet"/>
          <p:cNvPicPr/>
          <p:nvPr/>
        </p:nvPicPr>
        <p:blipFill>
          <a:blip r:embed="rId2"/>
          <a:srcRect/>
          <a:stretch>
            <a:fillRect/>
          </a:stretch>
        </p:blipFill>
        <p:spPr bwMode="auto">
          <a:xfrm>
            <a:off x="1738282" y="2428868"/>
            <a:ext cx="8001056" cy="305498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lstStyle/>
          <a:p>
            <a:r>
              <a:rPr lang="en-GB" dirty="0" smtClean="0"/>
              <a:t>An object of </a:t>
            </a:r>
            <a:r>
              <a:rPr lang="en-GB" dirty="0" err="1" smtClean="0"/>
              <a:t>ServletConfig</a:t>
            </a:r>
            <a:r>
              <a:rPr lang="en-GB" dirty="0" smtClean="0"/>
              <a:t> is created by the web container for each </a:t>
            </a:r>
            <a:r>
              <a:rPr lang="en-GB" dirty="0" err="1" smtClean="0"/>
              <a:t>servlet</a:t>
            </a:r>
            <a:r>
              <a:rPr lang="en-GB" dirty="0" smtClean="0"/>
              <a:t>. This object can be used to get configuration information from web.xml file.</a:t>
            </a:r>
          </a:p>
          <a:p>
            <a:r>
              <a:rPr lang="en-GB" dirty="0" smtClean="0"/>
              <a:t>If the configuration information is modified from the web.xml file, we don't need to change the </a:t>
            </a:r>
            <a:r>
              <a:rPr lang="en-GB" dirty="0" err="1" smtClean="0"/>
              <a:t>servlet</a:t>
            </a:r>
            <a:r>
              <a:rPr lang="en-GB" dirty="0" smtClean="0"/>
              <a:t>. So it is easier to manage the web application if any specific content is modified from time to time.</a:t>
            </a:r>
          </a:p>
          <a:p>
            <a:r>
              <a:rPr lang="en-GB" dirty="0" smtClean="0"/>
              <a:t>The core advantage of </a:t>
            </a:r>
            <a:r>
              <a:rPr lang="en-GB" dirty="0" err="1" smtClean="0"/>
              <a:t>ServletConfig</a:t>
            </a:r>
            <a:r>
              <a:rPr lang="en-GB" dirty="0" smtClean="0"/>
              <a:t> is that you don't need to edit the </a:t>
            </a:r>
            <a:r>
              <a:rPr lang="en-GB" dirty="0" err="1" smtClean="0"/>
              <a:t>servlet</a:t>
            </a:r>
            <a:r>
              <a:rPr lang="en-GB" dirty="0" smtClean="0"/>
              <a:t> file if information is modified from the web.xml file.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a:t>
            </a:r>
            <a:r>
              <a:rPr lang="en-GB" dirty="0" err="1" smtClean="0"/>
              <a:t>ServletConfig</a:t>
            </a:r>
            <a:r>
              <a:rPr lang="en-GB" dirty="0" smtClean="0"/>
              <a:t> to get initialization parameter</a:t>
            </a:r>
            <a:endParaRPr lang="en-GB"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sz="2000" dirty="0" smtClean="0"/>
              <a:t>getting the one initialization parameter from the web.xml file and printing this information in the </a:t>
            </a:r>
            <a:r>
              <a:rPr lang="en-GB" sz="2000" dirty="0" err="1" smtClean="0"/>
              <a:t>servlet</a:t>
            </a:r>
            <a:r>
              <a:rPr lang="en-GB" sz="2000" dirty="0" smtClean="0"/>
              <a:t>.</a:t>
            </a:r>
          </a:p>
          <a:p>
            <a:pPr>
              <a:spcBef>
                <a:spcPts val="0"/>
              </a:spcBef>
              <a:buNone/>
            </a:pPr>
            <a:r>
              <a:rPr lang="en-GB" sz="2000" dirty="0" smtClean="0"/>
              <a:t/>
            </a:r>
            <a:br>
              <a:rPr lang="en-GB" sz="2000" dirty="0" smtClean="0"/>
            </a:br>
            <a:r>
              <a:rPr lang="en-GB" sz="2000" b="1" dirty="0" smtClean="0"/>
              <a:t>DemoServlet.java</a:t>
            </a:r>
            <a:endParaRPr lang="en-GB" sz="2000" dirty="0" smtClean="0"/>
          </a:p>
          <a:p>
            <a:pPr>
              <a:spcBef>
                <a:spcPts val="0"/>
              </a:spcBef>
              <a:buNone/>
            </a:pPr>
            <a:r>
              <a:rPr lang="en-GB" sz="2000" b="1" dirty="0" smtClean="0"/>
              <a:t>import</a:t>
            </a:r>
            <a:r>
              <a:rPr lang="en-GB" sz="2000" dirty="0" smtClean="0"/>
              <a:t> java.io.*;  </a:t>
            </a:r>
          </a:p>
          <a:p>
            <a:pPr>
              <a:spcBef>
                <a:spcPts val="0"/>
              </a:spcBef>
              <a:buNone/>
            </a:pPr>
            <a:r>
              <a:rPr lang="en-GB" sz="2000" b="1" dirty="0" smtClean="0"/>
              <a:t>import</a:t>
            </a:r>
            <a:r>
              <a:rPr lang="en-GB" sz="2000" dirty="0" smtClean="0"/>
              <a:t> </a:t>
            </a:r>
            <a:r>
              <a:rPr lang="en-GB" sz="2000" dirty="0" err="1" smtClean="0"/>
              <a:t>javax.servlet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response.setContentType</a:t>
            </a:r>
            <a:r>
              <a:rPr lang="en-GB" sz="2000" dirty="0" smtClean="0"/>
              <a:t>("text/html");  </a:t>
            </a:r>
          </a:p>
          <a:p>
            <a:pPr>
              <a:spcBef>
                <a:spcPts val="0"/>
              </a:spcBef>
              <a:buNone/>
            </a:pPr>
            <a:r>
              <a:rPr lang="en-GB" sz="2000" dirty="0" smtClean="0"/>
              <a:t>    </a:t>
            </a:r>
            <a:r>
              <a:rPr lang="en-GB" sz="2000" dirty="0" err="1" smtClean="0"/>
              <a:t>PrintWriter</a:t>
            </a:r>
            <a:r>
              <a:rPr lang="en-GB" sz="2000" dirty="0" smtClean="0"/>
              <a:t> out = </a:t>
            </a:r>
            <a:r>
              <a:rPr lang="en-GB" sz="2000" dirty="0" err="1" smtClean="0"/>
              <a:t>response.getWriter</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ServletConfig</a:t>
            </a:r>
            <a:r>
              <a:rPr lang="en-GB" sz="2000" dirty="0" smtClean="0"/>
              <a:t> </a:t>
            </a:r>
            <a:r>
              <a:rPr lang="en-GB" sz="2000" dirty="0" err="1" smtClean="0"/>
              <a:t>config</a:t>
            </a:r>
            <a:r>
              <a:rPr lang="en-GB" sz="2000" dirty="0" smtClean="0"/>
              <a:t>=</a:t>
            </a:r>
            <a:r>
              <a:rPr lang="en-GB" sz="2000" dirty="0" err="1" smtClean="0"/>
              <a:t>getServletConfig</a:t>
            </a:r>
            <a:r>
              <a:rPr lang="en-GB" sz="2000" dirty="0" smtClean="0"/>
              <a:t>();  </a:t>
            </a:r>
          </a:p>
          <a:p>
            <a:pPr>
              <a:spcBef>
                <a:spcPts val="0"/>
              </a:spcBef>
              <a:buNone/>
            </a:pPr>
            <a:r>
              <a:rPr lang="en-GB" sz="2000" dirty="0" smtClean="0"/>
              <a:t>    String driver=</a:t>
            </a:r>
            <a:r>
              <a:rPr lang="en-GB" sz="2000" dirty="0" err="1" smtClean="0"/>
              <a:t>config.getInitParameter</a:t>
            </a:r>
            <a:r>
              <a:rPr lang="en-GB" sz="2000" dirty="0" smtClean="0"/>
              <a:t>("driver");  </a:t>
            </a:r>
          </a:p>
          <a:p>
            <a:pPr>
              <a:spcBef>
                <a:spcPts val="0"/>
              </a:spcBef>
              <a:buNone/>
            </a:pPr>
            <a:r>
              <a:rPr lang="en-GB" sz="2000" dirty="0" smtClean="0"/>
              <a:t>    </a:t>
            </a:r>
            <a:r>
              <a:rPr lang="en-GB" sz="2000" dirty="0" err="1" smtClean="0"/>
              <a:t>out.print</a:t>
            </a:r>
            <a:r>
              <a:rPr lang="en-GB" sz="2000" dirty="0" smtClean="0"/>
              <a:t>("Driver is: "+driver);  </a:t>
            </a:r>
          </a:p>
          <a:p>
            <a:pPr>
              <a:spcBef>
                <a:spcPts val="0"/>
              </a:spcBef>
              <a:buNone/>
            </a:pPr>
            <a:r>
              <a:rPr lang="en-GB" sz="2000" dirty="0" smtClean="0"/>
              <a:t>          </a:t>
            </a:r>
          </a:p>
          <a:p>
            <a:pPr>
              <a:spcBef>
                <a:spcPts val="0"/>
              </a:spcBef>
              <a:buNone/>
            </a:pPr>
            <a:r>
              <a:rPr lang="en-GB" sz="2000" dirty="0" smtClean="0"/>
              <a:t>    </a:t>
            </a:r>
            <a:r>
              <a:rPr lang="en-GB" sz="2000" dirty="0" err="1" smtClean="0"/>
              <a:t>out.close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web.xml</a:t>
            </a:r>
            <a:endParaRPr lang="en-GB" sz="2000" dirty="0" smtClean="0"/>
          </a:p>
          <a:p>
            <a:pPr>
              <a:spcBef>
                <a:spcPts val="0"/>
              </a:spcBef>
              <a:buNone/>
            </a:pPr>
            <a:r>
              <a:rPr lang="en-GB" sz="2000" dirty="0" smtClean="0"/>
              <a:t>&lt;web-app&gt;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servlet</a:t>
            </a:r>
            <a:r>
              <a:rPr lang="en-GB" sz="2000" dirty="0" smtClean="0"/>
              <a:t>-</a:t>
            </a:r>
            <a:r>
              <a:rPr lang="en-GB" sz="2000" b="1" dirty="0" smtClean="0"/>
              <a:t>class</a:t>
            </a:r>
            <a:r>
              <a:rPr lang="en-GB" sz="2000" dirty="0" smtClean="0"/>
              <a:t>&gt;</a:t>
            </a:r>
            <a:r>
              <a:rPr lang="en-GB" sz="2000" dirty="0" err="1" smtClean="0"/>
              <a:t>DemoServlet</a:t>
            </a:r>
            <a:r>
              <a:rPr lang="en-GB" sz="2000" dirty="0" smtClean="0"/>
              <a:t>&lt;/</a:t>
            </a:r>
            <a:r>
              <a:rPr lang="en-GB" sz="2000" dirty="0" err="1" smtClean="0"/>
              <a:t>servlet</a:t>
            </a:r>
            <a:r>
              <a:rPr lang="en-GB" sz="2000" dirty="0" smtClean="0"/>
              <a:t>-</a:t>
            </a:r>
            <a:r>
              <a:rPr lang="en-GB" sz="2000" b="1" dirty="0" smtClean="0"/>
              <a:t>class</a:t>
            </a:r>
            <a:r>
              <a:rPr lang="en-GB" sz="2000" dirty="0" smtClean="0"/>
              <a:t>&gt;  </a:t>
            </a:r>
          </a:p>
          <a:p>
            <a:pPr>
              <a:spcBef>
                <a:spcPts val="0"/>
              </a:spcBef>
              <a:buNone/>
            </a:pPr>
            <a:r>
              <a:rPr lang="en-GB" sz="2000" dirty="0" smtClean="0"/>
              <a: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&lt;</a:t>
            </a:r>
            <a:r>
              <a:rPr lang="en-GB" sz="2000" dirty="0" err="1" smtClean="0"/>
              <a:t>param</a:t>
            </a:r>
            <a:r>
              <a:rPr lang="en-GB" sz="2000" dirty="0" smtClean="0"/>
              <a:t>-name&gt;driver&lt;/</a:t>
            </a:r>
            <a:r>
              <a:rPr lang="en-GB" sz="2000" dirty="0" err="1" smtClean="0"/>
              <a:t>param</a:t>
            </a:r>
            <a:r>
              <a:rPr lang="en-GB" sz="2000" dirty="0" smtClean="0"/>
              <a:t>-name&gt;  </a:t>
            </a:r>
          </a:p>
          <a:p>
            <a:pPr>
              <a:spcBef>
                <a:spcPts val="0"/>
              </a:spcBef>
              <a:buNone/>
            </a:pPr>
            <a:r>
              <a:rPr lang="en-GB" sz="2000" dirty="0" smtClean="0"/>
              <a:t>&lt;</a:t>
            </a:r>
            <a:r>
              <a:rPr lang="en-GB" sz="2000" dirty="0" err="1" smtClean="0"/>
              <a:t>param</a:t>
            </a:r>
            <a:r>
              <a:rPr lang="en-GB" sz="2000" dirty="0" smtClean="0"/>
              <a:t>-value&gt;</a:t>
            </a:r>
            <a:r>
              <a:rPr lang="en-GB" sz="2000" dirty="0" err="1" smtClean="0"/>
              <a:t>sun.jdbc.odbc.JdbcOdbcDriver</a:t>
            </a:r>
            <a:r>
              <a:rPr lang="en-GB" sz="2000" dirty="0" smtClean="0"/>
              <a:t>&lt;/</a:t>
            </a:r>
            <a:r>
              <a:rPr lang="en-GB" sz="2000" dirty="0" err="1" smtClean="0"/>
              <a:t>param</a:t>
            </a:r>
            <a:r>
              <a:rPr lang="en-GB" sz="2000" dirty="0" smtClean="0"/>
              <a:t>-value&gt;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url</a:t>
            </a:r>
            <a:r>
              <a:rPr lang="en-GB" sz="2000" dirty="0" smtClean="0"/>
              <a:t>-pattern&gt;/servlet1&lt;/</a:t>
            </a:r>
            <a:r>
              <a:rPr lang="en-GB" sz="2000" dirty="0" err="1" smtClean="0"/>
              <a:t>url</a:t>
            </a:r>
            <a:r>
              <a:rPr lang="en-GB" sz="2000" dirty="0" smtClean="0"/>
              <a:t>-pattern&gt;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  </a:t>
            </a:r>
          </a:p>
          <a:p>
            <a:pPr>
              <a:spcBef>
                <a:spcPts val="0"/>
              </a:spcBef>
              <a:buNone/>
            </a:pPr>
            <a:r>
              <a:rPr lang="en-GB" sz="2000" dirty="0" smtClean="0"/>
              <a:t>&lt;/web-app&gt;  </a:t>
            </a:r>
          </a:p>
          <a:p>
            <a:pPr>
              <a:spcBef>
                <a:spcPts val="0"/>
              </a:spcBef>
            </a:pPr>
            <a:endParaRPr lang="en-US" sz="20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428604"/>
            <a:ext cx="10515600" cy="777859"/>
          </a:xfrm>
        </p:spPr>
        <p:txBody>
          <a:bodyPr/>
          <a:lstStyle/>
          <a:p>
            <a:pPr algn="ctr"/>
            <a:r>
              <a:rPr lang="en-GB" dirty="0" smtClean="0"/>
              <a:t>Example of </a:t>
            </a:r>
            <a:r>
              <a:rPr lang="en-GB" dirty="0" err="1" smtClean="0"/>
              <a:t>ServletConfig</a:t>
            </a:r>
            <a:r>
              <a:rPr lang="en-GB" dirty="0" smtClean="0"/>
              <a:t> to get all the initialization parameters</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we are getting all the initialization parameter from the web.xml file and printing this information in the </a:t>
            </a:r>
            <a:r>
              <a:rPr lang="en-GB" dirty="0" err="1" smtClean="0"/>
              <a:t>servlet</a:t>
            </a:r>
            <a:r>
              <a:rPr lang="en-GB" dirty="0" smtClean="0"/>
              <a:t>.</a:t>
            </a:r>
          </a:p>
          <a:p>
            <a:pPr>
              <a:spcBef>
                <a:spcPts val="0"/>
              </a:spcBef>
            </a:pPr>
            <a:r>
              <a:rPr lang="en-GB" dirty="0" smtClean="0"/>
              <a:t/>
            </a:r>
            <a:br>
              <a:rPr lang="en-GB" dirty="0" smtClean="0"/>
            </a:br>
            <a:r>
              <a:rPr lang="en-GB" b="1" dirty="0" smtClean="0"/>
              <a:t>DemoServlet.java</a:t>
            </a:r>
            <a:endParaRPr lang="en-GB" dirty="0" smtClean="0"/>
          </a:p>
          <a:p>
            <a:pPr>
              <a:spcBef>
                <a:spcPts val="0"/>
              </a:spcBef>
              <a:buNone/>
            </a:pPr>
            <a:r>
              <a:rPr lang="en-GB" b="1" dirty="0" smtClean="0"/>
              <a:t>import</a:t>
            </a:r>
            <a:r>
              <a:rPr lang="en-GB" dirty="0" smtClean="0"/>
              <a:t> </a:t>
            </a:r>
            <a:r>
              <a:rPr lang="en-GB" dirty="0" err="1" smtClean="0"/>
              <a:t>java.io.IOException</a:t>
            </a:r>
            <a:r>
              <a:rPr lang="en-GB" dirty="0" smtClean="0"/>
              <a:t>;  </a:t>
            </a:r>
          </a:p>
          <a:p>
            <a:pPr>
              <a:spcBef>
                <a:spcPts val="0"/>
              </a:spcBef>
              <a:buNone/>
            </a:pPr>
            <a:r>
              <a:rPr lang="en-GB" b="1" dirty="0" smtClean="0"/>
              <a:t>import</a:t>
            </a:r>
            <a:r>
              <a:rPr lang="en-GB" dirty="0" smtClean="0"/>
              <a:t> </a:t>
            </a:r>
            <a:r>
              <a:rPr lang="en-GB" dirty="0" err="1" smtClean="0"/>
              <a:t>java.io.PrintWriter</a:t>
            </a:r>
            <a:r>
              <a:rPr lang="en-GB" dirty="0" smtClean="0"/>
              <a:t>;  </a:t>
            </a:r>
          </a:p>
          <a:p>
            <a:pPr>
              <a:spcBef>
                <a:spcPts val="0"/>
              </a:spcBef>
              <a:buNone/>
            </a:pPr>
            <a:r>
              <a:rPr lang="en-GB" b="1" dirty="0" smtClean="0"/>
              <a:t>import</a:t>
            </a:r>
            <a:r>
              <a:rPr lang="en-GB" dirty="0" smtClean="0"/>
              <a:t> </a:t>
            </a:r>
            <a:r>
              <a:rPr lang="en-GB" dirty="0" err="1" smtClean="0"/>
              <a:t>java.util.Enumeration</a:t>
            </a:r>
            <a:r>
              <a:rPr lang="en-GB" dirty="0" smtClean="0"/>
              <a:t>;  </a:t>
            </a:r>
          </a:p>
          <a:p>
            <a:pPr>
              <a:spcBef>
                <a:spcPts val="0"/>
              </a:spcBef>
              <a:buNone/>
            </a:pPr>
            <a:r>
              <a:rPr lang="en-GB" dirty="0" smtClean="0"/>
              <a:t>  </a:t>
            </a:r>
          </a:p>
          <a:p>
            <a:pPr>
              <a:spcBef>
                <a:spcPts val="0"/>
              </a:spcBef>
              <a:buNone/>
            </a:pPr>
            <a:r>
              <a:rPr lang="en-GB" b="1" dirty="0" smtClean="0"/>
              <a:t>import</a:t>
            </a:r>
            <a:r>
              <a:rPr lang="en-GB" dirty="0" smtClean="0"/>
              <a:t> </a:t>
            </a:r>
            <a:r>
              <a:rPr lang="en-GB" dirty="0" err="1" smtClean="0"/>
              <a:t>javax.servlet.ServletConfig</a:t>
            </a:r>
            <a:r>
              <a:rPr lang="en-GB" dirty="0" smtClean="0"/>
              <a:t>;  </a:t>
            </a:r>
          </a:p>
          <a:p>
            <a:pPr>
              <a:spcBef>
                <a:spcPts val="0"/>
              </a:spcBef>
              <a:buNone/>
            </a:pPr>
            <a:r>
              <a:rPr lang="en-GB" b="1" dirty="0" smtClean="0"/>
              <a:t>import</a:t>
            </a:r>
            <a:r>
              <a:rPr lang="en-GB" dirty="0" smtClean="0"/>
              <a:t> </a:t>
            </a:r>
            <a:r>
              <a:rPr lang="en-GB" dirty="0" err="1" smtClean="0"/>
              <a:t>javax.servlet.ServletException</a:t>
            </a:r>
            <a:r>
              <a:rPr lang="en-GB" dirty="0" smtClean="0"/>
              <a:t>;  </a:t>
            </a:r>
          </a:p>
          <a:p>
            <a:pPr>
              <a:spcBef>
                <a:spcPts val="0"/>
              </a:spcBef>
              <a:buNone/>
            </a:pPr>
            <a:r>
              <a:rPr lang="en-GB" b="1" dirty="0" smtClean="0"/>
              <a:t>import</a:t>
            </a:r>
            <a:r>
              <a:rPr lang="en-GB" dirty="0" smtClean="0"/>
              <a:t> </a:t>
            </a:r>
            <a:r>
              <a:rPr lang="en-GB" dirty="0" err="1" smtClean="0"/>
              <a:t>javax.servlet.http.HttpServlet</a:t>
            </a:r>
            <a:r>
              <a:rPr lang="en-GB" dirty="0" smtClean="0"/>
              <a:t>;  </a:t>
            </a:r>
          </a:p>
          <a:p>
            <a:pPr>
              <a:spcBef>
                <a:spcPts val="0"/>
              </a:spcBef>
              <a:buNone/>
            </a:pPr>
            <a:r>
              <a:rPr lang="en-GB" b="1" dirty="0" smtClean="0"/>
              <a:t>import</a:t>
            </a:r>
            <a:r>
              <a:rPr lang="en-GB" dirty="0" smtClean="0"/>
              <a:t> </a:t>
            </a:r>
            <a:r>
              <a:rPr lang="en-GB" dirty="0" err="1" smtClean="0"/>
              <a:t>javax.servlet.http.HttpServletRequest</a:t>
            </a:r>
            <a:r>
              <a:rPr lang="en-GB" dirty="0" smtClean="0"/>
              <a:t>;  </a:t>
            </a:r>
          </a:p>
          <a:p>
            <a:pPr>
              <a:spcBef>
                <a:spcPts val="0"/>
              </a:spcBef>
              <a:buNone/>
            </a:pPr>
            <a:r>
              <a:rPr lang="en-GB" b="1" dirty="0" smtClean="0"/>
              <a:t>import</a:t>
            </a:r>
            <a:r>
              <a:rPr lang="en-GB" dirty="0" smtClean="0"/>
              <a:t> </a:t>
            </a:r>
            <a:r>
              <a:rPr lang="en-GB" dirty="0" err="1" smtClean="0"/>
              <a:t>javax.servlet.http.HttpServletResponse</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a:t>
            </a:r>
            <a:r>
              <a:rPr lang="en-GB" dirty="0" err="1" smtClean="0"/>
              <a:t>DemoServlet</a:t>
            </a:r>
            <a:r>
              <a:rPr lang="en-GB" dirty="0" smtClean="0"/>
              <a:t> </a:t>
            </a:r>
            <a:r>
              <a:rPr lang="en-GB" b="1" dirty="0" smtClean="0"/>
              <a:t>extends</a:t>
            </a:r>
            <a:r>
              <a:rPr lang="en-GB" dirty="0" smtClean="0"/>
              <a:t> </a:t>
            </a:r>
            <a:r>
              <a:rPr lang="en-GB" dirty="0" err="1" smtClean="0"/>
              <a:t>HttpServlet</a:t>
            </a:r>
            <a:r>
              <a:rPr lang="en-GB" dirty="0" smtClean="0"/>
              <a:t> {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doGet</a:t>
            </a:r>
            <a:r>
              <a:rPr lang="en-GB" dirty="0" smtClean="0"/>
              <a:t>(</a:t>
            </a:r>
            <a:r>
              <a:rPr lang="en-GB" dirty="0" err="1" smtClean="0"/>
              <a:t>HttpServletRequest</a:t>
            </a:r>
            <a:r>
              <a:rPr lang="en-GB" dirty="0" smtClean="0"/>
              <a:t> request, </a:t>
            </a:r>
            <a:r>
              <a:rPr lang="en-GB" dirty="0" err="1" smtClean="0"/>
              <a:t>HttpServletResponse</a:t>
            </a:r>
            <a:r>
              <a:rPr lang="en-GB" dirty="0" smtClean="0"/>
              <a:t> response)  </a:t>
            </a:r>
          </a:p>
          <a:p>
            <a:pPr>
              <a:spcBef>
                <a:spcPts val="0"/>
              </a:spcBef>
              <a:buNone/>
            </a:pPr>
            <a:r>
              <a:rPr lang="en-GB" dirty="0" smtClean="0"/>
              <a:t>        </a:t>
            </a:r>
            <a:r>
              <a:rPr lang="en-GB" b="1" dirty="0" smtClean="0"/>
              <a:t>throws</a:t>
            </a:r>
            <a:r>
              <a:rPr lang="en-GB" dirty="0" smtClean="0"/>
              <a:t> </a:t>
            </a:r>
            <a:r>
              <a:rPr lang="en-GB" dirty="0" err="1" smtClean="0"/>
              <a:t>ServletException</a:t>
            </a:r>
            <a:r>
              <a:rPr lang="en-GB" dirty="0" smtClean="0"/>
              <a:t>, </a:t>
            </a:r>
            <a:r>
              <a:rPr lang="en-GB" dirty="0" err="1" smtClean="0"/>
              <a:t>IOException</a:t>
            </a:r>
            <a:r>
              <a:rPr lang="en-GB" dirty="0" smtClean="0"/>
              <a:t> {  </a:t>
            </a:r>
          </a:p>
          <a:p>
            <a:pPr>
              <a:spcBef>
                <a:spcPts val="0"/>
              </a:spcBef>
              <a:buNone/>
            </a:pPr>
            <a:r>
              <a:rPr lang="en-GB" dirty="0" smtClean="0"/>
              <a:t>  </a:t>
            </a:r>
          </a:p>
          <a:p>
            <a:pPr>
              <a:spcBef>
                <a:spcPts val="0"/>
              </a:spcBef>
              <a:buNone/>
            </a:pPr>
            <a:r>
              <a:rPr lang="en-GB" dirty="0" smtClean="0"/>
              <a:t>    </a:t>
            </a:r>
            <a:r>
              <a:rPr lang="en-GB" dirty="0" err="1" smtClean="0"/>
              <a:t>response.setContentType</a:t>
            </a:r>
            <a:r>
              <a:rPr lang="en-GB" dirty="0" smtClean="0"/>
              <a:t>("text/html");  </a:t>
            </a:r>
          </a:p>
          <a:p>
            <a:pPr>
              <a:spcBef>
                <a:spcPts val="0"/>
              </a:spcBef>
              <a:buNone/>
            </a:pPr>
            <a:r>
              <a:rPr lang="en-GB" dirty="0" smtClean="0"/>
              <a:t>    </a:t>
            </a:r>
            <a:r>
              <a:rPr lang="en-GB" dirty="0" err="1" smtClean="0"/>
              <a:t>PrintWriter</a:t>
            </a:r>
            <a:r>
              <a:rPr lang="en-GB" dirty="0" smtClean="0"/>
              <a:t> out = </a:t>
            </a:r>
            <a:r>
              <a:rPr lang="en-GB" dirty="0" err="1" smtClean="0"/>
              <a:t>response.getWriter</a:t>
            </a:r>
            <a:r>
              <a:rPr lang="en-GB" dirty="0" smtClean="0"/>
              <a:t>();  </a:t>
            </a:r>
          </a:p>
          <a:p>
            <a:pPr>
              <a:spcBef>
                <a:spcPts val="0"/>
              </a:spcBef>
              <a:buNone/>
            </a:pPr>
            <a:r>
              <a:rPr lang="en-GB" dirty="0" smtClean="0"/>
              <a:t>      </a:t>
            </a:r>
          </a:p>
          <a:p>
            <a:pPr>
              <a:spcBef>
                <a:spcPts val="0"/>
              </a:spcBef>
              <a:buNone/>
            </a:pPr>
            <a:r>
              <a:rPr lang="en-GB" dirty="0" smtClean="0"/>
              <a:t>    </a:t>
            </a:r>
            <a:r>
              <a:rPr lang="en-GB" dirty="0" err="1" smtClean="0"/>
              <a:t>ServletConfig</a:t>
            </a:r>
            <a:r>
              <a:rPr lang="en-GB" dirty="0" smtClean="0"/>
              <a:t> </a:t>
            </a:r>
            <a:r>
              <a:rPr lang="en-GB" dirty="0" err="1" smtClean="0"/>
              <a:t>config</a:t>
            </a:r>
            <a:r>
              <a:rPr lang="en-GB" dirty="0" smtClean="0"/>
              <a:t>=</a:t>
            </a:r>
            <a:r>
              <a:rPr lang="en-GB" dirty="0" err="1" smtClean="0"/>
              <a:t>getServletConfig</a:t>
            </a:r>
            <a:r>
              <a:rPr lang="en-GB" dirty="0" smtClean="0"/>
              <a:t>();  </a:t>
            </a:r>
          </a:p>
          <a:p>
            <a:pPr>
              <a:spcBef>
                <a:spcPts val="0"/>
              </a:spcBef>
              <a:buNone/>
            </a:pPr>
            <a:r>
              <a:rPr lang="en-GB" dirty="0" smtClean="0"/>
              <a:t>    Enumeration&lt;String&gt; e=</a:t>
            </a:r>
            <a:r>
              <a:rPr lang="en-GB" dirty="0" err="1" smtClean="0"/>
              <a:t>config.getInitParameterNames</a:t>
            </a:r>
            <a:r>
              <a:rPr lang="en-GB" dirty="0" smtClean="0"/>
              <a:t>();  </a:t>
            </a:r>
          </a:p>
          <a:p>
            <a:pPr>
              <a:spcBef>
                <a:spcPts val="0"/>
              </a:spcBef>
              <a:buNone/>
            </a:pPr>
            <a:r>
              <a:rPr lang="en-GB" dirty="0" smtClean="0"/>
              <a:t>          </a:t>
            </a:r>
          </a:p>
          <a:p>
            <a:pPr>
              <a:spcBef>
                <a:spcPts val="0"/>
              </a:spcBef>
              <a:buNone/>
            </a:pPr>
            <a:r>
              <a:rPr lang="en-GB" dirty="0" smtClean="0"/>
              <a:t>    String </a:t>
            </a:r>
            <a:r>
              <a:rPr lang="en-GB" dirty="0" err="1" smtClean="0"/>
              <a:t>str</a:t>
            </a:r>
            <a:r>
              <a:rPr lang="en-GB" dirty="0" smtClean="0"/>
              <a:t>="";  </a:t>
            </a:r>
          </a:p>
          <a:p>
            <a:pPr>
              <a:spcBef>
                <a:spcPts val="0"/>
              </a:spcBef>
              <a:buNone/>
            </a:pPr>
            <a:r>
              <a:rPr lang="en-GB" dirty="0" smtClean="0"/>
              <a:t>    </a:t>
            </a:r>
            <a:r>
              <a:rPr lang="en-GB" b="1" dirty="0" smtClean="0"/>
              <a:t>while</a:t>
            </a:r>
            <a:r>
              <a:rPr lang="en-GB" dirty="0" smtClean="0"/>
              <a:t>(</a:t>
            </a:r>
            <a:r>
              <a:rPr lang="en-GB" dirty="0" err="1" smtClean="0"/>
              <a:t>e.hasMoreElements</a:t>
            </a:r>
            <a:r>
              <a:rPr lang="en-GB" dirty="0" smtClean="0"/>
              <a:t>()){  </a:t>
            </a:r>
          </a:p>
          <a:p>
            <a:pPr>
              <a:spcBef>
                <a:spcPts val="0"/>
              </a:spcBef>
              <a:buNone/>
            </a:pPr>
            <a:r>
              <a:rPr lang="en-GB" dirty="0" smtClean="0"/>
              <a:t>    </a:t>
            </a:r>
            <a:r>
              <a:rPr lang="en-GB" dirty="0" err="1" smtClean="0"/>
              <a:t>str</a:t>
            </a:r>
            <a:r>
              <a:rPr lang="en-GB" dirty="0" smtClean="0"/>
              <a:t>=</a:t>
            </a:r>
            <a:r>
              <a:rPr lang="en-GB" dirty="0" err="1" smtClean="0"/>
              <a:t>e.nextElement</a:t>
            </a:r>
            <a:r>
              <a:rPr lang="en-GB" dirty="0" smtClean="0"/>
              <a:t>();  </a:t>
            </a:r>
          </a:p>
          <a:p>
            <a:pPr>
              <a:spcBef>
                <a:spcPts val="0"/>
              </a:spcBef>
              <a:buNone/>
            </a:pPr>
            <a:r>
              <a:rPr lang="en-GB" dirty="0" smtClean="0"/>
              <a:t>    </a:t>
            </a:r>
            <a:r>
              <a:rPr lang="en-GB" dirty="0" err="1" smtClean="0"/>
              <a:t>out.print</a:t>
            </a:r>
            <a:r>
              <a:rPr lang="en-GB" dirty="0" smtClean="0"/>
              <a:t>("&lt;</a:t>
            </a:r>
            <a:r>
              <a:rPr lang="en-GB" dirty="0" err="1" smtClean="0"/>
              <a:t>br</a:t>
            </a:r>
            <a:r>
              <a:rPr lang="en-GB" dirty="0" smtClean="0"/>
              <a:t>&gt;Name: "+</a:t>
            </a:r>
            <a:r>
              <a:rPr lang="en-GB" dirty="0" err="1" smtClean="0"/>
              <a:t>str</a:t>
            </a:r>
            <a:r>
              <a:rPr lang="en-GB" dirty="0" smtClean="0"/>
              <a:t>);  </a:t>
            </a:r>
          </a:p>
          <a:p>
            <a:pPr>
              <a:spcBef>
                <a:spcPts val="0"/>
              </a:spcBef>
              <a:buNone/>
            </a:pPr>
            <a:r>
              <a:rPr lang="en-GB" dirty="0" smtClean="0"/>
              <a:t>    </a:t>
            </a:r>
            <a:r>
              <a:rPr lang="en-GB" dirty="0" err="1" smtClean="0"/>
              <a:t>out.print</a:t>
            </a:r>
            <a:r>
              <a:rPr lang="en-GB" dirty="0" smtClean="0"/>
              <a:t>(" value: "+</a:t>
            </a:r>
            <a:r>
              <a:rPr lang="en-GB" dirty="0" err="1" smtClean="0"/>
              <a:t>config.getInitParameter</a:t>
            </a:r>
            <a:r>
              <a:rPr lang="en-GB" dirty="0" smtClean="0"/>
              <a:t>(</a:t>
            </a:r>
            <a:r>
              <a:rPr lang="en-GB" dirty="0" err="1" smtClean="0"/>
              <a:t>str</a:t>
            </a:r>
            <a:r>
              <a:rPr lang="en-GB" dirty="0" smtClean="0"/>
              <a:t>));  </a:t>
            </a:r>
          </a:p>
          <a:p>
            <a:pPr>
              <a:spcBef>
                <a:spcPts val="0"/>
              </a:spcBef>
              <a:buNone/>
            </a:pPr>
            <a:r>
              <a:rPr lang="en-GB" dirty="0" smtClean="0"/>
              <a:t>    }  </a:t>
            </a:r>
          </a:p>
          <a:p>
            <a:pPr>
              <a:spcBef>
                <a:spcPts val="0"/>
              </a:spcBef>
              <a:buNone/>
            </a:pPr>
            <a:r>
              <a:rPr lang="en-GB" dirty="0" smtClean="0"/>
              <a:t>          </a:t>
            </a:r>
          </a:p>
          <a:p>
            <a:pPr>
              <a:spcBef>
                <a:spcPts val="0"/>
              </a:spcBef>
              <a:buNone/>
            </a:pPr>
            <a:r>
              <a:rPr lang="en-GB" dirty="0" smtClean="0"/>
              <a:t>    </a:t>
            </a:r>
            <a:r>
              <a:rPr lang="en-GB" dirty="0" err="1" smtClean="0"/>
              <a:t>out.close</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r>
            <a:br>
              <a:rPr lang="en-GB" dirty="0" smtClean="0"/>
            </a:br>
            <a:r>
              <a:rPr lang="en-GB" b="1" dirty="0" smtClean="0"/>
              <a:t>web.xml</a:t>
            </a:r>
            <a:endParaRPr lang="en-GB" dirty="0" smtClean="0"/>
          </a:p>
          <a:p>
            <a:pPr>
              <a:spcBef>
                <a:spcPts val="0"/>
              </a:spcBef>
              <a:buNone/>
            </a:pPr>
            <a:r>
              <a:rPr lang="en-GB" dirty="0" smtClean="0"/>
              <a:t>&lt;web-app&gt;  </a:t>
            </a:r>
          </a:p>
          <a:p>
            <a:pPr>
              <a:spcBef>
                <a:spcPts val="0"/>
              </a:spcBef>
              <a:buNone/>
            </a:pPr>
            <a:r>
              <a:rPr lang="en-GB" dirty="0" smtClean="0"/>
              <a:t>  </a:t>
            </a:r>
          </a:p>
          <a:p>
            <a:pPr>
              <a:spcBef>
                <a:spcPts val="0"/>
              </a:spcBef>
              <a:buNone/>
            </a:pPr>
            <a:r>
              <a:rPr lang="en-GB" dirty="0" smtClean="0"/>
              <a:t>&lt;</a:t>
            </a:r>
            <a:r>
              <a:rPr lang="en-GB" dirty="0" err="1" smtClean="0"/>
              <a:t>servlet</a:t>
            </a:r>
            <a:r>
              <a:rPr lang="en-GB" dirty="0" smtClean="0"/>
              <a:t>&gt;  </a:t>
            </a:r>
          </a:p>
          <a:p>
            <a:pPr>
              <a:spcBef>
                <a:spcPts val="0"/>
              </a:spcBef>
              <a:buNone/>
            </a:pPr>
            <a:r>
              <a:rPr lang="en-GB" dirty="0" smtClean="0"/>
              <a:t>&lt;</a:t>
            </a:r>
            <a:r>
              <a:rPr lang="en-GB" dirty="0" err="1" smtClean="0"/>
              <a:t>servlet</a:t>
            </a:r>
            <a:r>
              <a:rPr lang="en-GB" dirty="0" smtClean="0"/>
              <a:t>-name&gt;</a:t>
            </a:r>
            <a:r>
              <a:rPr lang="en-GB" dirty="0" err="1" smtClean="0"/>
              <a:t>DemoServlet</a:t>
            </a:r>
            <a:r>
              <a:rPr lang="en-GB" dirty="0" smtClean="0"/>
              <a:t>&lt;/</a:t>
            </a:r>
            <a:r>
              <a:rPr lang="en-GB" dirty="0" err="1" smtClean="0"/>
              <a:t>servlet</a:t>
            </a:r>
            <a:r>
              <a:rPr lang="en-GB" dirty="0" smtClean="0"/>
              <a:t>-name&gt;  </a:t>
            </a:r>
          </a:p>
          <a:p>
            <a:pPr>
              <a:spcBef>
                <a:spcPts val="0"/>
              </a:spcBef>
              <a:buNone/>
            </a:pPr>
            <a:r>
              <a:rPr lang="en-GB" dirty="0" smtClean="0"/>
              <a:t>&lt;</a:t>
            </a:r>
            <a:r>
              <a:rPr lang="en-GB" dirty="0" err="1" smtClean="0"/>
              <a:t>servlet</a:t>
            </a:r>
            <a:r>
              <a:rPr lang="en-GB" dirty="0" smtClean="0"/>
              <a:t>-</a:t>
            </a:r>
            <a:r>
              <a:rPr lang="en-GB" b="1" dirty="0" smtClean="0"/>
              <a:t>class</a:t>
            </a:r>
            <a:r>
              <a:rPr lang="en-GB" dirty="0" smtClean="0"/>
              <a:t>&gt;</a:t>
            </a:r>
            <a:r>
              <a:rPr lang="en-GB" dirty="0" err="1" smtClean="0"/>
              <a:t>DemoServlet</a:t>
            </a:r>
            <a:r>
              <a:rPr lang="en-GB" dirty="0" smtClean="0"/>
              <a:t>&lt;/</a:t>
            </a:r>
            <a:r>
              <a:rPr lang="en-GB" dirty="0" err="1" smtClean="0"/>
              <a:t>servlet</a:t>
            </a:r>
            <a:r>
              <a:rPr lang="en-GB" dirty="0" smtClean="0"/>
              <a:t>-</a:t>
            </a:r>
            <a:r>
              <a:rPr lang="en-GB" b="1" dirty="0" smtClean="0"/>
              <a:t>class</a:t>
            </a:r>
            <a:r>
              <a:rPr lang="en-GB" dirty="0" smtClean="0"/>
              <a:t>&gt;  </a:t>
            </a:r>
          </a:p>
          <a:p>
            <a:pPr>
              <a:spcBef>
                <a:spcPts val="0"/>
              </a:spcBef>
              <a:buNone/>
            </a:pPr>
            <a:r>
              <a:rPr lang="en-GB" dirty="0" smtClean="0"/>
              <a:t>  </a:t>
            </a:r>
          </a:p>
          <a:p>
            <a:pPr>
              <a:spcBef>
                <a:spcPts val="0"/>
              </a:spcBef>
              <a:buNone/>
            </a:pPr>
            <a:r>
              <a:rPr lang="en-GB" dirty="0" smtClean="0"/>
              <a:t>&lt;init-</a:t>
            </a:r>
            <a:r>
              <a:rPr lang="en-GB" dirty="0" err="1" smtClean="0"/>
              <a:t>param</a:t>
            </a:r>
            <a:r>
              <a:rPr lang="en-GB" dirty="0" smtClean="0"/>
              <a:t>&gt;  </a:t>
            </a:r>
          </a:p>
          <a:p>
            <a:pPr>
              <a:spcBef>
                <a:spcPts val="0"/>
              </a:spcBef>
              <a:buNone/>
            </a:pPr>
            <a:r>
              <a:rPr lang="en-GB" dirty="0" smtClean="0"/>
              <a:t>&lt;</a:t>
            </a:r>
            <a:r>
              <a:rPr lang="en-GB" dirty="0" err="1" smtClean="0"/>
              <a:t>param</a:t>
            </a:r>
            <a:r>
              <a:rPr lang="en-GB" dirty="0" smtClean="0"/>
              <a:t>-name&gt;username&lt;/</a:t>
            </a:r>
            <a:r>
              <a:rPr lang="en-GB" dirty="0" err="1" smtClean="0"/>
              <a:t>param</a:t>
            </a:r>
            <a:r>
              <a:rPr lang="en-GB" dirty="0" smtClean="0"/>
              <a:t>-name&gt;  </a:t>
            </a:r>
          </a:p>
          <a:p>
            <a:pPr>
              <a:spcBef>
                <a:spcPts val="0"/>
              </a:spcBef>
              <a:buNone/>
            </a:pPr>
            <a:r>
              <a:rPr lang="en-GB" dirty="0" smtClean="0"/>
              <a:t>&lt;</a:t>
            </a:r>
            <a:r>
              <a:rPr lang="en-GB" dirty="0" err="1" smtClean="0"/>
              <a:t>param</a:t>
            </a:r>
            <a:r>
              <a:rPr lang="en-GB" dirty="0" smtClean="0"/>
              <a:t>-value&gt;system&lt;/</a:t>
            </a:r>
            <a:r>
              <a:rPr lang="en-GB" dirty="0" err="1" smtClean="0"/>
              <a:t>param</a:t>
            </a:r>
            <a:r>
              <a:rPr lang="en-GB" dirty="0" smtClean="0"/>
              <a:t>-value&gt;  </a:t>
            </a:r>
          </a:p>
          <a:p>
            <a:pPr>
              <a:spcBef>
                <a:spcPts val="0"/>
              </a:spcBef>
              <a:buNone/>
            </a:pPr>
            <a:r>
              <a:rPr lang="en-GB" dirty="0" smtClean="0"/>
              <a:t>&lt;/init-</a:t>
            </a:r>
            <a:r>
              <a:rPr lang="en-GB" dirty="0" err="1" smtClean="0"/>
              <a:t>param</a:t>
            </a:r>
            <a:r>
              <a:rPr lang="en-GB" dirty="0" smtClean="0"/>
              <a:t>&gt;  </a:t>
            </a:r>
          </a:p>
          <a:p>
            <a:pPr>
              <a:spcBef>
                <a:spcPts val="0"/>
              </a:spcBef>
              <a:buNone/>
            </a:pPr>
            <a:r>
              <a:rPr lang="en-GB" dirty="0" smtClean="0"/>
              <a:t>  </a:t>
            </a:r>
          </a:p>
          <a:p>
            <a:pPr>
              <a:spcBef>
                <a:spcPts val="0"/>
              </a:spcBef>
              <a:buNone/>
            </a:pPr>
            <a:r>
              <a:rPr lang="en-GB" dirty="0" smtClean="0"/>
              <a:t>&lt;init-</a:t>
            </a:r>
            <a:r>
              <a:rPr lang="en-GB" dirty="0" err="1" smtClean="0"/>
              <a:t>param</a:t>
            </a:r>
            <a:r>
              <a:rPr lang="en-GB" dirty="0" smtClean="0"/>
              <a:t>&gt;  </a:t>
            </a:r>
          </a:p>
          <a:p>
            <a:pPr>
              <a:spcBef>
                <a:spcPts val="0"/>
              </a:spcBef>
              <a:buNone/>
            </a:pPr>
            <a:r>
              <a:rPr lang="en-GB" dirty="0" smtClean="0"/>
              <a:t>&lt;</a:t>
            </a:r>
            <a:r>
              <a:rPr lang="en-GB" dirty="0" err="1" smtClean="0"/>
              <a:t>param</a:t>
            </a:r>
            <a:r>
              <a:rPr lang="en-GB" dirty="0" smtClean="0"/>
              <a:t>-name&gt;password&lt;/</a:t>
            </a:r>
            <a:r>
              <a:rPr lang="en-GB" dirty="0" err="1" smtClean="0"/>
              <a:t>param</a:t>
            </a:r>
            <a:r>
              <a:rPr lang="en-GB" dirty="0" smtClean="0"/>
              <a:t>-name&gt;  </a:t>
            </a:r>
          </a:p>
          <a:p>
            <a:pPr>
              <a:spcBef>
                <a:spcPts val="0"/>
              </a:spcBef>
              <a:buNone/>
            </a:pPr>
            <a:r>
              <a:rPr lang="en-GB" dirty="0" smtClean="0"/>
              <a:t>&lt;</a:t>
            </a:r>
            <a:r>
              <a:rPr lang="en-GB" dirty="0" err="1" smtClean="0"/>
              <a:t>param</a:t>
            </a:r>
            <a:r>
              <a:rPr lang="en-GB" dirty="0" smtClean="0"/>
              <a:t>-value&gt;oracle&lt;/</a:t>
            </a:r>
            <a:r>
              <a:rPr lang="en-GB" dirty="0" err="1" smtClean="0"/>
              <a:t>param</a:t>
            </a:r>
            <a:r>
              <a:rPr lang="en-GB" dirty="0" smtClean="0"/>
              <a:t>-value&gt;  </a:t>
            </a:r>
          </a:p>
          <a:p>
            <a:pPr>
              <a:spcBef>
                <a:spcPts val="0"/>
              </a:spcBef>
              <a:buNone/>
            </a:pPr>
            <a:r>
              <a:rPr lang="en-GB" dirty="0" smtClean="0"/>
              <a:t>&lt;/init-</a:t>
            </a:r>
            <a:r>
              <a:rPr lang="en-GB" dirty="0" err="1" smtClean="0"/>
              <a:t>param</a:t>
            </a:r>
            <a:r>
              <a:rPr lang="en-GB" dirty="0" smtClean="0"/>
              <a:t>&gt;  </a:t>
            </a:r>
          </a:p>
          <a:p>
            <a:pPr>
              <a:spcBef>
                <a:spcPts val="0"/>
              </a:spcBef>
              <a:buNone/>
            </a:pPr>
            <a:r>
              <a:rPr lang="en-GB" dirty="0" smtClean="0"/>
              <a:t>  </a:t>
            </a:r>
          </a:p>
          <a:p>
            <a:pPr>
              <a:spcBef>
                <a:spcPts val="0"/>
              </a:spcBef>
              <a:buNone/>
            </a:pPr>
            <a:r>
              <a:rPr lang="en-GB" dirty="0" smtClean="0"/>
              <a:t>&lt;/</a:t>
            </a:r>
            <a:r>
              <a:rPr lang="en-GB" dirty="0" err="1" smtClean="0"/>
              <a:t>servlet</a:t>
            </a:r>
            <a:r>
              <a:rPr lang="en-GB" dirty="0" smtClean="0"/>
              <a:t>&gt;  </a:t>
            </a:r>
          </a:p>
          <a:p>
            <a:pPr>
              <a:spcBef>
                <a:spcPts val="0"/>
              </a:spcBef>
              <a:buNone/>
            </a:pPr>
            <a:r>
              <a:rPr lang="en-GB" dirty="0" smtClean="0"/>
              <a:t>  </a:t>
            </a:r>
          </a:p>
          <a:p>
            <a:pPr>
              <a:spcBef>
                <a:spcPts val="0"/>
              </a:spcBef>
              <a:buNone/>
            </a:pPr>
            <a:r>
              <a:rPr lang="en-GB" dirty="0" smtClean="0"/>
              <a:t>&lt;</a:t>
            </a:r>
            <a:r>
              <a:rPr lang="en-GB" dirty="0" err="1" smtClean="0"/>
              <a:t>servlet</a:t>
            </a:r>
            <a:r>
              <a:rPr lang="en-GB" dirty="0" smtClean="0"/>
              <a:t>-mapping&gt;  </a:t>
            </a:r>
          </a:p>
          <a:p>
            <a:pPr>
              <a:spcBef>
                <a:spcPts val="0"/>
              </a:spcBef>
              <a:buNone/>
            </a:pPr>
            <a:r>
              <a:rPr lang="en-GB" dirty="0" smtClean="0"/>
              <a:t>&lt;</a:t>
            </a:r>
            <a:r>
              <a:rPr lang="en-GB" dirty="0" err="1" smtClean="0"/>
              <a:t>servlet</a:t>
            </a:r>
            <a:r>
              <a:rPr lang="en-GB" dirty="0" smtClean="0"/>
              <a:t>-name&gt;</a:t>
            </a:r>
            <a:r>
              <a:rPr lang="en-GB" dirty="0" err="1" smtClean="0"/>
              <a:t>DemoServlet</a:t>
            </a:r>
            <a:r>
              <a:rPr lang="en-GB" dirty="0" smtClean="0"/>
              <a:t>&lt;/</a:t>
            </a:r>
            <a:r>
              <a:rPr lang="en-GB" dirty="0" err="1" smtClean="0"/>
              <a:t>servlet</a:t>
            </a:r>
            <a:r>
              <a:rPr lang="en-GB" dirty="0" smtClean="0"/>
              <a:t>-name&gt;  </a:t>
            </a:r>
          </a:p>
          <a:p>
            <a:pPr>
              <a:spcBef>
                <a:spcPts val="0"/>
              </a:spcBef>
              <a:buNone/>
            </a:pPr>
            <a:r>
              <a:rPr lang="en-GB" dirty="0" smtClean="0"/>
              <a:t>&lt;</a:t>
            </a:r>
            <a:r>
              <a:rPr lang="en-GB" dirty="0" err="1" smtClean="0"/>
              <a:t>url</a:t>
            </a:r>
            <a:r>
              <a:rPr lang="en-GB" dirty="0" smtClean="0"/>
              <a:t>-pattern&gt;/servlet1&lt;/</a:t>
            </a:r>
            <a:r>
              <a:rPr lang="en-GB" dirty="0" err="1" smtClean="0"/>
              <a:t>url</a:t>
            </a:r>
            <a:r>
              <a:rPr lang="en-GB" dirty="0" smtClean="0"/>
              <a:t>-pattern&gt;  </a:t>
            </a:r>
          </a:p>
          <a:p>
            <a:pPr>
              <a:spcBef>
                <a:spcPts val="0"/>
              </a:spcBef>
              <a:buNone/>
            </a:pPr>
            <a:r>
              <a:rPr lang="en-GB" dirty="0" smtClean="0"/>
              <a:t>&lt;/</a:t>
            </a:r>
            <a:r>
              <a:rPr lang="en-GB" dirty="0" err="1" smtClean="0"/>
              <a:t>servlet</a:t>
            </a:r>
            <a:r>
              <a:rPr lang="en-GB" dirty="0" smtClean="0"/>
              <a:t>-mapping&gt;  </a:t>
            </a:r>
          </a:p>
          <a:p>
            <a:pPr>
              <a:spcBef>
                <a:spcPts val="0"/>
              </a:spcBef>
              <a:buNone/>
            </a:pPr>
            <a:r>
              <a:rPr lang="en-GB" dirty="0" smtClean="0"/>
              <a:t>  </a:t>
            </a:r>
          </a:p>
          <a:p>
            <a:pPr>
              <a:spcBef>
                <a:spcPts val="0"/>
              </a:spcBef>
              <a:buNone/>
            </a:pPr>
            <a:r>
              <a:rPr lang="en-GB" dirty="0" smtClean="0"/>
              <a:t>&lt;/web-app&gt;  </a:t>
            </a:r>
          </a:p>
          <a:p>
            <a:pPr>
              <a:spcBef>
                <a:spcPts val="0"/>
              </a:spcBef>
              <a:buNone/>
            </a:pPr>
            <a:r>
              <a:rPr lang="en-GB" dirty="0" smtClean="0"/>
              <a:t/>
            </a:r>
            <a:br>
              <a:rPr lang="en-GB"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ServletContext</a:t>
            </a:r>
            <a:r>
              <a:rPr lang="en-US" dirty="0" smtClean="0"/>
              <a:t>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An object of </a:t>
            </a:r>
            <a:r>
              <a:rPr lang="en-GB" dirty="0" err="1" smtClean="0"/>
              <a:t>ServletContext</a:t>
            </a:r>
            <a:r>
              <a:rPr lang="en-GB" dirty="0" smtClean="0"/>
              <a:t> is created by the web container at time of deploying the project. This object can be used to get configuration information from web.xml file. There is only one </a:t>
            </a:r>
            <a:r>
              <a:rPr lang="en-GB" dirty="0" err="1" smtClean="0"/>
              <a:t>ServletContext</a:t>
            </a:r>
            <a:r>
              <a:rPr lang="en-GB" dirty="0" smtClean="0"/>
              <a:t> object per web application.</a:t>
            </a:r>
          </a:p>
          <a:p>
            <a:r>
              <a:rPr lang="en-GB" dirty="0" smtClean="0"/>
              <a:t>If any information is shared to many </a:t>
            </a:r>
            <a:r>
              <a:rPr lang="en-GB" dirty="0" err="1" smtClean="0"/>
              <a:t>servlet</a:t>
            </a:r>
            <a:r>
              <a:rPr lang="en-GB" dirty="0" smtClean="0"/>
              <a:t>, it is better to provide it from the web.xml file using the </a:t>
            </a:r>
            <a:r>
              <a:rPr lang="en-GB" b="1" dirty="0" smtClean="0"/>
              <a:t>&lt;context-</a:t>
            </a:r>
            <a:r>
              <a:rPr lang="en-GB" b="1" dirty="0" err="1" smtClean="0"/>
              <a:t>param</a:t>
            </a:r>
            <a:r>
              <a:rPr lang="en-GB" b="1" dirty="0" smtClean="0"/>
              <a:t>&gt;</a:t>
            </a:r>
            <a:r>
              <a:rPr lang="en-GB" dirty="0" smtClean="0"/>
              <a:t> element.</a:t>
            </a:r>
          </a:p>
          <a:p>
            <a:r>
              <a:rPr lang="en-GB" b="1" dirty="0" smtClean="0"/>
              <a:t>Easy to maintain</a:t>
            </a:r>
            <a:r>
              <a:rPr lang="en-GB" dirty="0" smtClean="0"/>
              <a:t> if any information is shared to all the </a:t>
            </a:r>
            <a:r>
              <a:rPr lang="en-GB" dirty="0" err="1" smtClean="0"/>
              <a:t>servlet</a:t>
            </a:r>
            <a:r>
              <a:rPr lang="en-GB" dirty="0" smtClean="0"/>
              <a:t>, it is better to make it available for all the </a:t>
            </a:r>
            <a:r>
              <a:rPr lang="en-GB" dirty="0" err="1" smtClean="0"/>
              <a:t>servlet</a:t>
            </a:r>
            <a:r>
              <a:rPr lang="en-GB" dirty="0" smtClean="0"/>
              <a:t>. We provide this information from the web.xml file, so if the information is changed, we don't need to modify the </a:t>
            </a:r>
            <a:r>
              <a:rPr lang="en-GB" dirty="0" err="1" smtClean="0"/>
              <a:t>servlet</a:t>
            </a:r>
            <a:r>
              <a:rPr lang="en-GB" dirty="0" smtClean="0"/>
              <a:t>. Thus it removes maintenance problem.</a:t>
            </a:r>
          </a:p>
          <a:p>
            <a:r>
              <a:rPr lang="en-GB" dirty="0" smtClean="0"/>
              <a:t>Use</a:t>
            </a:r>
          </a:p>
          <a:p>
            <a:pPr marL="514350" indent="-514350">
              <a:buFont typeface="+mj-lt"/>
              <a:buAutoNum type="arabicPeriod"/>
            </a:pPr>
            <a:r>
              <a:rPr lang="en-GB" dirty="0" smtClean="0"/>
              <a:t>The object of </a:t>
            </a:r>
            <a:r>
              <a:rPr lang="en-GB" dirty="0" err="1" smtClean="0"/>
              <a:t>ServletContext</a:t>
            </a:r>
            <a:r>
              <a:rPr lang="en-GB" dirty="0" smtClean="0"/>
              <a:t> provides an interface between the container and </a:t>
            </a:r>
            <a:r>
              <a:rPr lang="en-GB" dirty="0" err="1" smtClean="0"/>
              <a:t>servlet</a:t>
            </a:r>
            <a:r>
              <a:rPr lang="en-GB" dirty="0" smtClean="0"/>
              <a:t>.</a:t>
            </a:r>
          </a:p>
          <a:p>
            <a:pPr marL="514350" indent="-514350">
              <a:buFont typeface="+mj-lt"/>
              <a:buAutoNum type="arabicPeriod"/>
            </a:pPr>
            <a:r>
              <a:rPr lang="en-GB" dirty="0" smtClean="0"/>
              <a:t>The </a:t>
            </a:r>
            <a:r>
              <a:rPr lang="en-GB" dirty="0" err="1" smtClean="0"/>
              <a:t>ServletContext</a:t>
            </a:r>
            <a:r>
              <a:rPr lang="en-GB" dirty="0" smtClean="0"/>
              <a:t> object can be used to get configuration information from the web.xml file.</a:t>
            </a:r>
          </a:p>
          <a:p>
            <a:pPr marL="514350" indent="-514350">
              <a:buFont typeface="+mj-lt"/>
              <a:buAutoNum type="arabicPeriod"/>
            </a:pPr>
            <a:r>
              <a:rPr lang="en-GB" dirty="0" smtClean="0"/>
              <a:t>The </a:t>
            </a:r>
            <a:r>
              <a:rPr lang="en-GB" dirty="0" err="1" smtClean="0"/>
              <a:t>ServletContext</a:t>
            </a:r>
            <a:r>
              <a:rPr lang="en-GB" dirty="0" smtClean="0"/>
              <a:t> object can be used to set, get or remove attribute from the web.xml file.</a:t>
            </a:r>
          </a:p>
          <a:p>
            <a:pPr marL="514350" indent="-514350">
              <a:buFont typeface="+mj-lt"/>
              <a:buAutoNum type="arabicPeriod"/>
            </a:pPr>
            <a:r>
              <a:rPr lang="en-GB" dirty="0" smtClean="0"/>
              <a:t>The </a:t>
            </a:r>
            <a:r>
              <a:rPr lang="en-GB" dirty="0" err="1" smtClean="0"/>
              <a:t>ServletContext</a:t>
            </a:r>
            <a:r>
              <a:rPr lang="en-GB" dirty="0" smtClean="0"/>
              <a:t> object can be used to provide inter-application communication.</a:t>
            </a:r>
          </a:p>
          <a:p>
            <a:pPr>
              <a:buNone/>
            </a:pPr>
            <a:r>
              <a:rPr lang="en-GB" dirty="0" smtClean="0"/>
              <a:t/>
            </a:r>
            <a:br>
              <a:rPr lang="en-GB" dirty="0" smtClean="0"/>
            </a:br>
            <a:endParaRPr lang="en-GB" dirty="0" smtClean="0"/>
          </a:p>
          <a:p>
            <a:pPr>
              <a:buNone/>
            </a:pPr>
            <a:endParaRPr lang="en-GB" dirty="0" smtClean="0"/>
          </a:p>
          <a:p>
            <a:pPr>
              <a:buNone/>
            </a:pP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How to get the object of </a:t>
            </a:r>
            <a:r>
              <a:rPr lang="en-GB" dirty="0" err="1" smtClean="0"/>
              <a:t>ServletContext</a:t>
            </a:r>
            <a:r>
              <a:rPr lang="en-GB" dirty="0" smtClean="0"/>
              <a:t> interface</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pic>
        <p:nvPicPr>
          <p:cNvPr id="5" name="Content Placeholder 4" descr="ServletContext interface"/>
          <p:cNvPicPr>
            <a:picLocks noGrp="1"/>
          </p:cNvPicPr>
          <p:nvPr>
            <p:ph idx="1"/>
          </p:nvPr>
        </p:nvPicPr>
        <p:blipFill>
          <a:blip r:embed="rId2"/>
          <a:srcRect/>
          <a:stretch>
            <a:fillRect/>
          </a:stretch>
        </p:blipFill>
        <p:spPr bwMode="auto">
          <a:xfrm>
            <a:off x="3309918" y="2285992"/>
            <a:ext cx="6753225" cy="2447925"/>
          </a:xfrm>
          <a:prstGeom prst="rect">
            <a:avLst/>
          </a:prstGeom>
          <a:noFill/>
          <a:ln w="9525">
            <a:noFill/>
            <a:miter lim="800000"/>
            <a:headEnd/>
            <a:tailEnd/>
          </a:ln>
        </p:spPr>
      </p:pic>
      <p:graphicFrame>
        <p:nvGraphicFramePr>
          <p:cNvPr id="7" name="Table 6"/>
          <p:cNvGraphicFramePr>
            <a:graphicFrameLocks noGrp="1"/>
          </p:cNvGraphicFramePr>
          <p:nvPr/>
        </p:nvGraphicFramePr>
        <p:xfrm>
          <a:off x="1809720" y="4572008"/>
          <a:ext cx="7047909" cy="640080"/>
        </p:xfrm>
        <a:graphic>
          <a:graphicData uri="http://schemas.openxmlformats.org/drawingml/2006/table">
            <a:tbl>
              <a:tblPr/>
              <a:tblGrid>
                <a:gridCol w="7047909"/>
              </a:tblGrid>
              <a:tr h="0">
                <a:tc>
                  <a:txBody>
                    <a:bodyPr/>
                    <a:lstStyle/>
                    <a:p>
                      <a:pPr algn="just"/>
                      <a:r>
                        <a:rPr lang="en-GB" dirty="0">
                          <a:solidFill>
                            <a:srgbClr val="333333"/>
                          </a:solidFill>
                          <a:latin typeface="inter-regular"/>
                        </a:rPr>
                        <a:t>The </a:t>
                      </a:r>
                      <a:r>
                        <a:rPr lang="en-GB" dirty="0" err="1">
                          <a:solidFill>
                            <a:srgbClr val="333333"/>
                          </a:solidFill>
                          <a:latin typeface="inter-regular"/>
                        </a:rPr>
                        <a:t>servletconfig</a:t>
                      </a:r>
                      <a:r>
                        <a:rPr lang="en-GB" dirty="0">
                          <a:solidFill>
                            <a:srgbClr val="333333"/>
                          </a:solidFill>
                          <a:latin typeface="inter-regular"/>
                        </a:rPr>
                        <a:t> object refers to the single </a:t>
                      </a:r>
                      <a:r>
                        <a:rPr lang="en-GB" dirty="0" err="1">
                          <a:solidFill>
                            <a:srgbClr val="333333"/>
                          </a:solidFill>
                          <a:latin typeface="inter-regular"/>
                        </a:rPr>
                        <a:t>servlet</a:t>
                      </a:r>
                      <a:r>
                        <a:rPr lang="en-GB" dirty="0">
                          <a:solidFill>
                            <a:srgbClr val="333333"/>
                          </a:solidFill>
                          <a:latin typeface="inter-regular"/>
                        </a:rPr>
                        <a:t> whereas </a:t>
                      </a:r>
                      <a:r>
                        <a:rPr lang="en-GB" dirty="0" err="1">
                          <a:solidFill>
                            <a:srgbClr val="333333"/>
                          </a:solidFill>
                          <a:latin typeface="inter-regular"/>
                        </a:rPr>
                        <a:t>servletcontext</a:t>
                      </a:r>
                      <a:r>
                        <a:rPr lang="en-GB" dirty="0">
                          <a:solidFill>
                            <a:srgbClr val="333333"/>
                          </a:solidFill>
                          <a:latin typeface="inter-regular"/>
                        </a:rPr>
                        <a:t> object refers to the whole web application.</a:t>
                      </a:r>
                    </a:p>
                  </a:txBody>
                  <a:tcPr anchor="ctr">
                    <a:lnL>
                      <a:noFill/>
                    </a:lnL>
                    <a:lnR>
                      <a:noFill/>
                    </a:lnR>
                    <a:lnT>
                      <a:noFill/>
                    </a:lnT>
                    <a:lnB>
                      <a:noFill/>
                    </a:lnB>
                    <a:solidFill>
                      <a:srgbClr val="FFFFFF"/>
                    </a:solidFill>
                  </a:tcPr>
                </a:tc>
              </a:tr>
            </a:tbl>
          </a:graphicData>
        </a:graphic>
      </p:graphicFrame>
      <p:sp>
        <p:nvSpPr>
          <p:cNvPr id="84993" name="Rectangle 1"/>
          <p:cNvSpPr>
            <a:spLocks noChangeArrowheads="1"/>
          </p:cNvSpPr>
          <p:nvPr/>
        </p:nvSpPr>
        <p:spPr bwMode="auto">
          <a:xfrm>
            <a:off x="0" y="0"/>
            <a:ext cx="12192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10B4B"/>
                </a:solidFill>
                <a:effectLst/>
                <a:latin typeface="erdana"/>
                <a:cs typeface="Arial" pitchFamily="34" charset="0"/>
              </a:rPr>
              <a:t>Difference between ServletConfig and ServletContext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How to get the object of </a:t>
            </a:r>
            <a:r>
              <a:rPr lang="en-GB" dirty="0" err="1" smtClean="0"/>
              <a:t>ServletContext</a:t>
            </a:r>
            <a:r>
              <a:rPr lang="en-GB" dirty="0" smtClean="0"/>
              <a:t> interface </a:t>
            </a: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b="1" dirty="0" err="1" smtClean="0"/>
              <a:t>getServletContext</a:t>
            </a:r>
            <a:r>
              <a:rPr lang="en-US" b="1" dirty="0" smtClean="0"/>
              <a:t>() method</a:t>
            </a:r>
            <a:r>
              <a:rPr lang="en-US" dirty="0" smtClean="0"/>
              <a:t> of </a:t>
            </a:r>
            <a:r>
              <a:rPr lang="en-US" dirty="0" err="1" smtClean="0"/>
              <a:t>ServletConfig</a:t>
            </a:r>
            <a:r>
              <a:rPr lang="en-US" dirty="0" smtClean="0"/>
              <a:t> interface returns the object of </a:t>
            </a:r>
            <a:r>
              <a:rPr lang="en-US" dirty="0" err="1" smtClean="0"/>
              <a:t>ServletContext</a:t>
            </a:r>
            <a:r>
              <a:rPr lang="en-US" dirty="0" smtClean="0"/>
              <a:t>.</a:t>
            </a:r>
          </a:p>
          <a:p>
            <a:r>
              <a:rPr lang="en-US" b="1" dirty="0" err="1" smtClean="0"/>
              <a:t>getServletContext</a:t>
            </a:r>
            <a:r>
              <a:rPr lang="en-US" b="1" dirty="0" smtClean="0"/>
              <a:t>() method</a:t>
            </a:r>
            <a:r>
              <a:rPr lang="en-US" dirty="0" smtClean="0"/>
              <a:t> of </a:t>
            </a:r>
            <a:r>
              <a:rPr lang="en-US" dirty="0" err="1" smtClean="0"/>
              <a:t>GenericServlet</a:t>
            </a:r>
            <a:r>
              <a:rPr lang="en-US" dirty="0" smtClean="0"/>
              <a:t> class returns the object of </a:t>
            </a:r>
            <a:r>
              <a:rPr lang="en-US" dirty="0" err="1" smtClean="0"/>
              <a:t>ServletContext</a:t>
            </a:r>
            <a:r>
              <a:rPr lang="en-US" dirty="0" smtClean="0"/>
              <a:t>.</a:t>
            </a:r>
          </a:p>
          <a:p>
            <a:r>
              <a:rPr lang="en-US" dirty="0" smtClean="0"/>
              <a:t>Syntax of </a:t>
            </a:r>
            <a:r>
              <a:rPr lang="en-US" dirty="0" err="1" smtClean="0"/>
              <a:t>getServletContext</a:t>
            </a:r>
            <a:r>
              <a:rPr lang="en-US" dirty="0" smtClean="0"/>
              <a:t>() method</a:t>
            </a:r>
          </a:p>
          <a:p>
            <a:r>
              <a:rPr lang="en-US" b="1" dirty="0" smtClean="0"/>
              <a:t>public</a:t>
            </a:r>
            <a:r>
              <a:rPr lang="en-US" dirty="0" smtClean="0"/>
              <a:t> </a:t>
            </a:r>
            <a:r>
              <a:rPr lang="en-US" dirty="0" err="1" smtClean="0"/>
              <a:t>ServletContext</a:t>
            </a:r>
            <a:r>
              <a:rPr lang="en-US" dirty="0" smtClean="0"/>
              <a:t> </a:t>
            </a:r>
            <a:r>
              <a:rPr lang="en-US" dirty="0" err="1" smtClean="0"/>
              <a:t>getServletContext</a:t>
            </a:r>
            <a:r>
              <a:rPr lang="en-US" dirty="0" smtClean="0"/>
              <a:t>()  </a:t>
            </a:r>
          </a:p>
          <a:p>
            <a:r>
              <a:rPr lang="en-US" dirty="0" smtClean="0"/>
              <a:t>Example of </a:t>
            </a:r>
            <a:r>
              <a:rPr lang="en-US" dirty="0" err="1" smtClean="0"/>
              <a:t>getServletContext</a:t>
            </a:r>
            <a:r>
              <a:rPr lang="en-US" dirty="0" smtClean="0"/>
              <a:t>() method</a:t>
            </a:r>
          </a:p>
          <a:p>
            <a:r>
              <a:rPr lang="en-US" dirty="0" smtClean="0"/>
              <a:t>//We can get the </a:t>
            </a:r>
            <a:r>
              <a:rPr lang="en-US" dirty="0" err="1" smtClean="0"/>
              <a:t>ServletContext</a:t>
            </a:r>
            <a:r>
              <a:rPr lang="en-US" dirty="0" smtClean="0"/>
              <a:t> object from </a:t>
            </a:r>
            <a:r>
              <a:rPr lang="en-US" dirty="0" err="1" smtClean="0"/>
              <a:t>ServletConfig</a:t>
            </a:r>
            <a:r>
              <a:rPr lang="en-US" dirty="0" smtClean="0"/>
              <a:t> object  </a:t>
            </a:r>
          </a:p>
          <a:p>
            <a:r>
              <a:rPr lang="en-US" dirty="0" err="1" smtClean="0"/>
              <a:t>ServletContext</a:t>
            </a:r>
            <a:r>
              <a:rPr lang="en-US" dirty="0" smtClean="0"/>
              <a:t> application=</a:t>
            </a:r>
            <a:r>
              <a:rPr lang="en-US" dirty="0" err="1" smtClean="0"/>
              <a:t>getServletConfig</a:t>
            </a:r>
            <a:r>
              <a:rPr lang="en-US" dirty="0" smtClean="0"/>
              <a:t>().</a:t>
            </a:r>
            <a:r>
              <a:rPr lang="en-US" dirty="0" err="1" smtClean="0"/>
              <a:t>getServletContext</a:t>
            </a:r>
            <a:r>
              <a:rPr lang="en-US" dirty="0" smtClean="0"/>
              <a:t>();  </a:t>
            </a:r>
          </a:p>
          <a:p>
            <a:r>
              <a:rPr lang="en-US" dirty="0" smtClean="0"/>
              <a:t>  </a:t>
            </a:r>
          </a:p>
          <a:p>
            <a:r>
              <a:rPr lang="en-US" dirty="0" smtClean="0"/>
              <a:t>//Another convenient way to get the </a:t>
            </a:r>
            <a:r>
              <a:rPr lang="en-US" dirty="0" err="1" smtClean="0"/>
              <a:t>ServletContext</a:t>
            </a:r>
            <a:r>
              <a:rPr lang="en-US" dirty="0" smtClean="0"/>
              <a:t> object  </a:t>
            </a:r>
          </a:p>
          <a:p>
            <a:r>
              <a:rPr lang="en-US" dirty="0" err="1" smtClean="0"/>
              <a:t>ServletContext</a:t>
            </a:r>
            <a:r>
              <a:rPr lang="en-US" dirty="0" smtClean="0"/>
              <a:t> application=</a:t>
            </a:r>
            <a:r>
              <a:rPr lang="en-US" dirty="0" err="1" smtClean="0"/>
              <a:t>getServletContext</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a:r>
            <a:br>
              <a:rPr lang="en-GB" dirty="0" smtClean="0"/>
            </a:br>
            <a:r>
              <a:rPr lang="en-GB" dirty="0" smtClean="0"/>
              <a:t>Example of </a:t>
            </a:r>
            <a:r>
              <a:rPr lang="en-GB" dirty="0" err="1" smtClean="0"/>
              <a:t>ServletContext</a:t>
            </a:r>
            <a:r>
              <a:rPr lang="en-GB" dirty="0" smtClean="0"/>
              <a:t> to get the initialization parameter</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we are getting the initialization parameter from the web.xml file and printing the value of the initialization parameter. Notice that the object of </a:t>
            </a:r>
            <a:r>
              <a:rPr lang="en-GB" dirty="0" err="1" smtClean="0"/>
              <a:t>ServletContext</a:t>
            </a:r>
            <a:r>
              <a:rPr lang="en-GB" dirty="0" smtClean="0"/>
              <a:t> represents the application scope. So if we change the value of the parameter from the web.xml file, all the </a:t>
            </a:r>
            <a:r>
              <a:rPr lang="en-GB" dirty="0" err="1" smtClean="0"/>
              <a:t>servlet</a:t>
            </a:r>
            <a:r>
              <a:rPr lang="en-GB" dirty="0" smtClean="0"/>
              <a:t> classes will get the changed value. So we don't need to modify the </a:t>
            </a:r>
            <a:r>
              <a:rPr lang="en-GB" dirty="0" err="1" smtClean="0"/>
              <a:t>servlet</a:t>
            </a:r>
            <a:r>
              <a:rPr lang="en-GB" dirty="0" smtClean="0"/>
              <a:t>. So it is better to have the common information for most of the </a:t>
            </a:r>
            <a:r>
              <a:rPr lang="en-GB" dirty="0" err="1" smtClean="0"/>
              <a:t>servlets</a:t>
            </a:r>
            <a:r>
              <a:rPr lang="en-GB" dirty="0" smtClean="0"/>
              <a:t> in the web.xml file by context-</a:t>
            </a:r>
            <a:r>
              <a:rPr lang="en-GB" dirty="0" err="1" smtClean="0"/>
              <a:t>param</a:t>
            </a:r>
            <a:r>
              <a:rPr lang="en-GB" dirty="0" smtClean="0"/>
              <a:t> element</a:t>
            </a:r>
          </a:p>
          <a:p>
            <a:pPr>
              <a:spcBef>
                <a:spcPts val="0"/>
              </a:spcBef>
            </a:pPr>
            <a:r>
              <a:rPr lang="en-US" sz="2000" b="1" dirty="0" smtClean="0"/>
              <a:t>DemoServlet.java</a:t>
            </a:r>
            <a:endParaRPr lang="en-US" sz="2000"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DemoServlet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a:t>
            </a:r>
            <a:r>
              <a:rPr lang="en-US" sz="2000" dirty="0" err="1" smtClean="0"/>
              <a:t>req,HttpServletResponse</a:t>
            </a:r>
            <a:r>
              <a:rPr lang="en-US" sz="2000" dirty="0" smtClean="0"/>
              <a:t> res)  </a:t>
            </a:r>
          </a:p>
          <a:p>
            <a:pPr>
              <a:spcBef>
                <a:spcPts val="0"/>
              </a:spcBef>
              <a:buNone/>
            </a:pPr>
            <a:r>
              <a:rPr lang="en-US" sz="2000" b="1" dirty="0" smtClean="0"/>
              <a:t>throws</a:t>
            </a:r>
            <a:r>
              <a:rPr lang="en-US" sz="2000" dirty="0" smtClean="0"/>
              <a:t> </a:t>
            </a:r>
            <a:r>
              <a:rPr lang="en-US" sz="2000" dirty="0" err="1" smtClean="0"/>
              <a:t>ServletException,IOException</a:t>
            </a:r>
            <a:r>
              <a:rPr lang="en-US" sz="2000" dirty="0" smtClean="0"/>
              <a:t>  </a:t>
            </a:r>
          </a:p>
          <a:p>
            <a:pPr>
              <a:spcBef>
                <a:spcPts val="0"/>
              </a:spcBef>
              <a:buNone/>
            </a:pPr>
            <a:r>
              <a:rPr lang="en-US" sz="2000" dirty="0" smtClean="0"/>
              <a:t>{  </a:t>
            </a:r>
          </a:p>
          <a:p>
            <a:pPr>
              <a:spcBef>
                <a:spcPts val="0"/>
              </a:spcBef>
              <a:buNone/>
            </a:pPr>
            <a:r>
              <a:rPr lang="en-US" sz="2000" dirty="0" err="1" smtClean="0"/>
              <a:t>res.setContentType</a:t>
            </a:r>
            <a:r>
              <a:rPr lang="en-US" sz="2000" dirty="0" smtClean="0"/>
              <a:t>("text/html");  </a:t>
            </a:r>
          </a:p>
          <a:p>
            <a:pPr>
              <a:spcBef>
                <a:spcPts val="0"/>
              </a:spcBef>
              <a:buNone/>
            </a:pPr>
            <a:r>
              <a:rPr lang="en-US" sz="2000" dirty="0" err="1" smtClean="0"/>
              <a:t>PrintWriter</a:t>
            </a:r>
            <a:r>
              <a:rPr lang="en-US" sz="2000" dirty="0" smtClean="0"/>
              <a:t> pw=</a:t>
            </a:r>
            <a:r>
              <a:rPr lang="en-US" sz="2000" dirty="0" err="1" smtClean="0"/>
              <a:t>res.getWriter</a:t>
            </a:r>
            <a:r>
              <a:rPr lang="en-US" sz="2000" dirty="0" smtClean="0"/>
              <a:t>();  </a:t>
            </a:r>
          </a:p>
          <a:p>
            <a:pPr>
              <a:spcBef>
                <a:spcPts val="0"/>
              </a:spcBef>
              <a:buNone/>
            </a:pPr>
            <a:r>
              <a:rPr lang="en-US" sz="2000" dirty="0" smtClean="0"/>
              <a:t>  </a:t>
            </a:r>
          </a:p>
          <a:p>
            <a:pPr>
              <a:spcBef>
                <a:spcPts val="0"/>
              </a:spcBef>
              <a:buNone/>
            </a:pPr>
            <a:r>
              <a:rPr lang="en-US" sz="2000" dirty="0" smtClean="0"/>
              <a:t>//creating </a:t>
            </a:r>
            <a:r>
              <a:rPr lang="en-US" sz="2000" dirty="0" err="1" smtClean="0"/>
              <a:t>ServletContext</a:t>
            </a:r>
            <a:r>
              <a:rPr lang="en-US" sz="2000" dirty="0" smtClean="0"/>
              <a:t> object  </a:t>
            </a:r>
          </a:p>
          <a:p>
            <a:pPr>
              <a:spcBef>
                <a:spcPts val="0"/>
              </a:spcBef>
              <a:buNone/>
            </a:pPr>
            <a:r>
              <a:rPr lang="en-US" sz="2000" dirty="0" err="1" smtClean="0"/>
              <a:t>ServletContext</a:t>
            </a:r>
            <a:r>
              <a:rPr lang="en-US" sz="2000" dirty="0" smtClean="0"/>
              <a:t> context=</a:t>
            </a:r>
            <a:r>
              <a:rPr lang="en-US" sz="2000" dirty="0" err="1" smtClean="0"/>
              <a:t>getServletContext</a:t>
            </a:r>
            <a:r>
              <a:rPr lang="en-US" sz="2000" dirty="0" smtClean="0"/>
              <a:t>();  </a:t>
            </a:r>
          </a:p>
          <a:p>
            <a:pPr>
              <a:spcBef>
                <a:spcPts val="0"/>
              </a:spcBef>
              <a:buNone/>
            </a:pPr>
            <a:r>
              <a:rPr lang="en-US" sz="2000" dirty="0" smtClean="0"/>
              <a:t>  </a:t>
            </a:r>
          </a:p>
          <a:p>
            <a:pPr>
              <a:spcBef>
                <a:spcPts val="0"/>
              </a:spcBef>
              <a:buNone/>
            </a:pPr>
            <a:r>
              <a:rPr lang="en-US" sz="2000" dirty="0" smtClean="0"/>
              <a:t>//Getting the value of the initialization parameter and printing it  </a:t>
            </a:r>
          </a:p>
          <a:p>
            <a:pPr>
              <a:spcBef>
                <a:spcPts val="0"/>
              </a:spcBef>
              <a:buNone/>
            </a:pPr>
            <a:r>
              <a:rPr lang="en-US" sz="2000" dirty="0" smtClean="0"/>
              <a:t>String </a:t>
            </a:r>
            <a:r>
              <a:rPr lang="en-US" sz="2000" dirty="0" err="1" smtClean="0"/>
              <a:t>driverName</a:t>
            </a:r>
            <a:r>
              <a:rPr lang="en-US" sz="2000" dirty="0" smtClean="0"/>
              <a:t>=</a:t>
            </a:r>
            <a:r>
              <a:rPr lang="en-US" sz="2000" dirty="0" err="1" smtClean="0"/>
              <a:t>context.getInitParameter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pw.println</a:t>
            </a:r>
            <a:r>
              <a:rPr lang="en-US" sz="2000" dirty="0" smtClean="0"/>
              <a:t>("driver name is="+</a:t>
            </a:r>
            <a:r>
              <a:rPr lang="en-US" sz="2000" dirty="0" err="1" smtClean="0"/>
              <a:t>driverName</a:t>
            </a:r>
            <a:r>
              <a:rPr lang="en-US" sz="2000" dirty="0" smtClean="0"/>
              <a:t>);  </a:t>
            </a:r>
          </a:p>
          <a:p>
            <a:pPr>
              <a:spcBef>
                <a:spcPts val="0"/>
              </a:spcBef>
              <a:buNone/>
            </a:pPr>
            <a:r>
              <a:rPr lang="en-US" sz="2000" dirty="0" smtClean="0"/>
              <a:t>  </a:t>
            </a:r>
          </a:p>
          <a:p>
            <a:pPr>
              <a:spcBef>
                <a:spcPts val="0"/>
              </a:spcBef>
              <a:buNone/>
            </a:pPr>
            <a:r>
              <a:rPr lang="en-US" sz="2000" dirty="0" err="1" smtClean="0"/>
              <a:t>pw.close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web.xml</a:t>
            </a:r>
            <a:endParaRPr lang="en-US" sz="2000" dirty="0" smtClean="0"/>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DemoServlet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-pattern&gt;/context&lt;/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&lt;/web-app&gt;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a:t>
            </a:r>
            <a:r>
              <a:rPr lang="en-GB" dirty="0" err="1" smtClean="0"/>
              <a:t>ServletContext</a:t>
            </a:r>
            <a:r>
              <a:rPr lang="en-GB" dirty="0" smtClean="0"/>
              <a:t> to get all the initialization parameters</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 getting all the initialization parameter from the web.xml file. For getting all the parameters, we have used the </a:t>
            </a:r>
            <a:r>
              <a:rPr lang="en-GB" dirty="0" err="1" smtClean="0"/>
              <a:t>getInitParameterNames</a:t>
            </a:r>
            <a:r>
              <a:rPr lang="en-GB" dirty="0" smtClean="0"/>
              <a:t>() method in the </a:t>
            </a:r>
            <a:r>
              <a:rPr lang="en-GB" dirty="0" err="1" smtClean="0"/>
              <a:t>servlet</a:t>
            </a:r>
            <a:r>
              <a:rPr lang="en-GB" dirty="0" smtClean="0"/>
              <a:t> class.</a:t>
            </a:r>
            <a:endParaRPr lang="en-US" b="1" dirty="0" smtClean="0"/>
          </a:p>
          <a:p>
            <a:r>
              <a:rPr lang="en-US" b="1" dirty="0" smtClean="0"/>
              <a:t>DemoServlet.java</a:t>
            </a:r>
            <a:endParaRPr lang="en-US" dirty="0" smtClean="0"/>
          </a:p>
          <a:p>
            <a:pPr>
              <a:spcBef>
                <a:spcPts val="0"/>
              </a:spcBef>
            </a:pPr>
            <a:r>
              <a:rPr lang="en-US" b="1" dirty="0" smtClean="0"/>
              <a:t>import</a:t>
            </a:r>
            <a:r>
              <a:rPr lang="en-US" dirty="0" smtClean="0"/>
              <a:t> java.io.*;  </a:t>
            </a:r>
          </a:p>
          <a:p>
            <a:pPr>
              <a:spcBef>
                <a:spcPts val="0"/>
              </a:spcBef>
            </a:pPr>
            <a:r>
              <a:rPr lang="en-US" b="1" dirty="0" smtClean="0"/>
              <a:t>import</a:t>
            </a:r>
            <a:r>
              <a:rPr lang="en-US" dirty="0" smtClean="0"/>
              <a:t> </a:t>
            </a:r>
            <a:r>
              <a:rPr lang="en-US" dirty="0" err="1" smtClean="0"/>
              <a:t>javax.servlet</a:t>
            </a:r>
            <a:r>
              <a:rPr lang="en-US" dirty="0" smtClean="0"/>
              <a:t>.*;  </a:t>
            </a:r>
          </a:p>
          <a:p>
            <a:pPr>
              <a:spcBef>
                <a:spcPts val="0"/>
              </a:spcBef>
            </a:pPr>
            <a:r>
              <a:rPr lang="en-US" b="1" dirty="0" smtClean="0"/>
              <a:t>import</a:t>
            </a:r>
            <a:r>
              <a:rPr lang="en-US" dirty="0" smtClean="0"/>
              <a:t> </a:t>
            </a:r>
            <a:r>
              <a:rPr lang="en-US" dirty="0" err="1" smtClean="0"/>
              <a:t>javax.servlet.http</a:t>
            </a:r>
            <a:r>
              <a:rPr lang="en-US" dirty="0" smtClean="0"/>
              <a:t>.*;  </a:t>
            </a:r>
          </a:p>
          <a:p>
            <a:pPr>
              <a:spcBef>
                <a:spcPts val="0"/>
              </a:spcBef>
            </a:pPr>
            <a:r>
              <a:rPr lang="en-US" dirty="0" smtClean="0"/>
              <a:t>  </a:t>
            </a:r>
          </a:p>
          <a:p>
            <a:pPr>
              <a:spcBef>
                <a:spcPts val="0"/>
              </a:spcBef>
            </a:pPr>
            <a:r>
              <a:rPr lang="en-US" dirty="0" smtClean="0"/>
              <a:t>  </a:t>
            </a:r>
          </a:p>
          <a:p>
            <a:pPr>
              <a:spcBef>
                <a:spcPts val="0"/>
              </a:spcBef>
            </a:pPr>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a:t>
            </a:r>
          </a:p>
          <a:p>
            <a:pPr>
              <a:spcBef>
                <a:spcPts val="0"/>
              </a:spcBef>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spcBef>
                <a:spcPts val="0"/>
              </a:spcBef>
            </a:pPr>
            <a:r>
              <a:rPr lang="en-US" b="1" dirty="0" smtClean="0"/>
              <a:t>throws</a:t>
            </a:r>
            <a:r>
              <a:rPr lang="en-US" dirty="0" smtClean="0"/>
              <a:t> </a:t>
            </a:r>
            <a:r>
              <a:rPr lang="en-US" dirty="0" err="1" smtClean="0"/>
              <a:t>ServletException,IOException</a:t>
            </a:r>
            <a:r>
              <a:rPr lang="en-US" dirty="0" smtClean="0"/>
              <a:t>  </a:t>
            </a:r>
          </a:p>
          <a:p>
            <a:pPr>
              <a:spcBef>
                <a:spcPts val="0"/>
              </a:spcBef>
            </a:pPr>
            <a:r>
              <a:rPr lang="en-US" dirty="0" smtClean="0"/>
              <a:t>{  </a:t>
            </a:r>
          </a:p>
          <a:p>
            <a:pPr>
              <a:spcBef>
                <a:spcPts val="0"/>
              </a:spcBef>
            </a:pPr>
            <a:r>
              <a:rPr lang="en-US" dirty="0" err="1" smtClean="0"/>
              <a:t>res.setContentType</a:t>
            </a:r>
            <a:r>
              <a:rPr lang="en-US" dirty="0" smtClean="0"/>
              <a:t>("text/html");  </a:t>
            </a:r>
          </a:p>
          <a:p>
            <a:pPr>
              <a:spcBef>
                <a:spcPts val="0"/>
              </a:spcBef>
            </a:pPr>
            <a:r>
              <a:rPr lang="en-US" dirty="0" err="1" smtClean="0"/>
              <a:t>PrintWriter</a:t>
            </a:r>
            <a:r>
              <a:rPr lang="en-US" dirty="0" smtClean="0"/>
              <a:t> out=</a:t>
            </a:r>
            <a:r>
              <a:rPr lang="en-US" dirty="0" err="1" smtClean="0"/>
              <a:t>res.getWriter</a:t>
            </a:r>
            <a:r>
              <a:rPr lang="en-US" dirty="0" smtClean="0"/>
              <a:t>();  </a:t>
            </a:r>
          </a:p>
          <a:p>
            <a:pPr>
              <a:spcBef>
                <a:spcPts val="0"/>
              </a:spcBef>
            </a:pPr>
            <a:r>
              <a:rPr lang="en-US" dirty="0" smtClean="0"/>
              <a:t>  </a:t>
            </a:r>
          </a:p>
          <a:p>
            <a:pPr>
              <a:spcBef>
                <a:spcPts val="0"/>
              </a:spcBef>
            </a:pPr>
            <a:r>
              <a:rPr lang="en-US" dirty="0" err="1" smtClean="0"/>
              <a:t>ServletContext</a:t>
            </a:r>
            <a:r>
              <a:rPr lang="en-US" dirty="0" smtClean="0"/>
              <a:t> context=</a:t>
            </a:r>
            <a:r>
              <a:rPr lang="en-US" dirty="0" err="1" smtClean="0"/>
              <a:t>getServletContext</a:t>
            </a:r>
            <a:r>
              <a:rPr lang="en-US" dirty="0" smtClean="0"/>
              <a:t>();  </a:t>
            </a:r>
          </a:p>
          <a:p>
            <a:pPr>
              <a:spcBef>
                <a:spcPts val="0"/>
              </a:spcBef>
            </a:pPr>
            <a:r>
              <a:rPr lang="en-US" dirty="0" smtClean="0"/>
              <a:t>Enumeration&lt;String&gt; e=</a:t>
            </a:r>
            <a:r>
              <a:rPr lang="en-US" dirty="0" err="1" smtClean="0"/>
              <a:t>context.getInitParameterNames</a:t>
            </a:r>
            <a:r>
              <a:rPr lang="en-US" dirty="0" smtClean="0"/>
              <a:t>();  </a:t>
            </a:r>
          </a:p>
          <a:p>
            <a:pPr>
              <a:spcBef>
                <a:spcPts val="0"/>
              </a:spcBef>
            </a:pPr>
            <a:r>
              <a:rPr lang="en-US" dirty="0" smtClean="0"/>
              <a:t>      </a:t>
            </a:r>
          </a:p>
          <a:p>
            <a:pPr>
              <a:spcBef>
                <a:spcPts val="0"/>
              </a:spcBef>
            </a:pPr>
            <a:r>
              <a:rPr lang="en-US" dirty="0" smtClean="0"/>
              <a:t>String </a:t>
            </a:r>
            <a:r>
              <a:rPr lang="en-US" dirty="0" err="1" smtClean="0"/>
              <a:t>str</a:t>
            </a:r>
            <a:r>
              <a:rPr lang="en-US" dirty="0" smtClean="0"/>
              <a:t>="";  </a:t>
            </a:r>
          </a:p>
          <a:p>
            <a:pPr>
              <a:spcBef>
                <a:spcPts val="0"/>
              </a:spcBef>
            </a:pPr>
            <a:r>
              <a:rPr lang="en-US" b="1" dirty="0" smtClean="0"/>
              <a:t>while</a:t>
            </a:r>
            <a:r>
              <a:rPr lang="en-US" dirty="0" smtClean="0"/>
              <a:t>(</a:t>
            </a:r>
            <a:r>
              <a:rPr lang="en-US" dirty="0" err="1" smtClean="0"/>
              <a:t>e.hasMoreElements</a:t>
            </a:r>
            <a:r>
              <a:rPr lang="en-US" dirty="0" smtClean="0"/>
              <a:t>()){  </a:t>
            </a:r>
          </a:p>
          <a:p>
            <a:pPr>
              <a:spcBef>
                <a:spcPts val="0"/>
              </a:spcBef>
            </a:pPr>
            <a:r>
              <a:rPr lang="en-US" dirty="0" smtClean="0"/>
              <a:t>    </a:t>
            </a:r>
            <a:r>
              <a:rPr lang="en-US" dirty="0" err="1" smtClean="0"/>
              <a:t>str</a:t>
            </a:r>
            <a:r>
              <a:rPr lang="en-US" dirty="0" smtClean="0"/>
              <a:t>=</a:t>
            </a:r>
            <a:r>
              <a:rPr lang="en-US" dirty="0" err="1" smtClean="0"/>
              <a:t>e.nextElement</a:t>
            </a:r>
            <a:r>
              <a:rPr lang="en-US" dirty="0" smtClean="0"/>
              <a:t>();  </a:t>
            </a:r>
          </a:p>
          <a:p>
            <a:pPr>
              <a:spcBef>
                <a:spcPts val="0"/>
              </a:spcBef>
            </a:pPr>
            <a:r>
              <a:rPr lang="en-US" dirty="0" smtClean="0"/>
              <a:t>    </a:t>
            </a:r>
            <a:r>
              <a:rPr lang="en-US" dirty="0" err="1" smtClean="0"/>
              <a:t>out.print</a:t>
            </a:r>
            <a:r>
              <a:rPr lang="en-US" dirty="0" smtClean="0"/>
              <a:t>("&lt;</a:t>
            </a:r>
            <a:r>
              <a:rPr lang="en-US" dirty="0" err="1" smtClean="0"/>
              <a:t>br</a:t>
            </a:r>
            <a:r>
              <a:rPr lang="en-US" dirty="0" smtClean="0"/>
              <a:t>&gt; "+</a:t>
            </a:r>
            <a:r>
              <a:rPr lang="en-US" dirty="0" err="1" smtClean="0"/>
              <a:t>context.getInitParameter</a:t>
            </a:r>
            <a:r>
              <a:rPr lang="en-US" dirty="0" smtClean="0"/>
              <a:t>(</a:t>
            </a:r>
            <a:r>
              <a:rPr lang="en-US" dirty="0" err="1" smtClean="0"/>
              <a:t>str</a:t>
            </a:r>
            <a:r>
              <a:rPr lang="en-US" dirty="0" smtClean="0"/>
              <a:t>));  </a:t>
            </a:r>
          </a:p>
          <a:p>
            <a:pPr>
              <a:spcBef>
                <a:spcPts val="0"/>
              </a:spcBef>
            </a:pPr>
            <a:r>
              <a:rPr lang="en-US" dirty="0" smtClean="0"/>
              <a:t>}  </a:t>
            </a:r>
          </a:p>
          <a:p>
            <a:pPr>
              <a:spcBef>
                <a:spcPts val="0"/>
              </a:spcBef>
            </a:pPr>
            <a:r>
              <a:rPr lang="en-US" dirty="0" smtClean="0"/>
              <a:t>}}  </a:t>
            </a:r>
          </a:p>
          <a:p>
            <a:pPr>
              <a:spcBef>
                <a:spcPts val="0"/>
              </a:spcBef>
            </a:pPr>
            <a:r>
              <a:rPr lang="en-US" b="1" dirty="0" smtClean="0"/>
              <a:t>web.xml</a:t>
            </a:r>
            <a:endParaRPr lang="en-US" dirty="0" smtClean="0"/>
          </a:p>
          <a:p>
            <a:pPr>
              <a:spcBef>
                <a:spcPts val="0"/>
              </a:spcBef>
            </a:pPr>
            <a:r>
              <a:rPr lang="en-US" dirty="0" smtClean="0"/>
              <a:t>&lt;web-app&gt;  </a:t>
            </a:r>
          </a:p>
          <a:p>
            <a:pPr>
              <a:spcBef>
                <a:spcPts val="0"/>
              </a:spcBef>
            </a:pPr>
            <a:r>
              <a:rPr lang="en-US" dirty="0" smtClean="0"/>
              <a:t>  </a:t>
            </a:r>
          </a:p>
          <a:p>
            <a:pPr>
              <a:spcBef>
                <a:spcPts val="0"/>
              </a:spcBef>
            </a:pPr>
            <a:r>
              <a:rPr lang="en-US" dirty="0" smtClean="0"/>
              <a:t>&lt;</a:t>
            </a:r>
            <a:r>
              <a:rPr lang="en-US" dirty="0" err="1" smtClean="0"/>
              <a:t>servlet</a:t>
            </a:r>
            <a:r>
              <a:rPr lang="en-US" dirty="0" smtClean="0"/>
              <a:t>&gt;  </a:t>
            </a:r>
          </a:p>
          <a:p>
            <a:pPr>
              <a:spcBef>
                <a:spcPts val="0"/>
              </a:spcBef>
            </a:pPr>
            <a:r>
              <a:rPr lang="en-US" dirty="0" smtClean="0"/>
              <a:t>&lt;</a:t>
            </a:r>
            <a:r>
              <a:rPr lang="en-US" dirty="0" err="1" smtClean="0"/>
              <a:t>servlet</a:t>
            </a:r>
            <a:r>
              <a:rPr lang="en-US" dirty="0" smtClean="0"/>
              <a:t>-name&gt;</a:t>
            </a:r>
            <a:r>
              <a:rPr lang="en-US" dirty="0" err="1" smtClean="0"/>
              <a:t>sonoojaiswal</a:t>
            </a:r>
            <a:r>
              <a:rPr lang="en-US" dirty="0" smtClean="0"/>
              <a:t>&lt;/</a:t>
            </a:r>
            <a:r>
              <a:rPr lang="en-US" dirty="0" err="1" smtClean="0"/>
              <a:t>servlet</a:t>
            </a:r>
            <a:r>
              <a:rPr lang="en-US" dirty="0" smtClean="0"/>
              <a:t>-name&gt;  </a:t>
            </a:r>
          </a:p>
          <a:p>
            <a:pPr>
              <a:spcBef>
                <a:spcPts val="0"/>
              </a:spcBef>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DemoServlet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pPr>
            <a:r>
              <a:rPr lang="en-US" dirty="0" smtClean="0"/>
              <a:t>&lt;/</a:t>
            </a:r>
            <a:r>
              <a:rPr lang="en-US" dirty="0" err="1" smtClean="0"/>
              <a:t>servlet</a:t>
            </a:r>
            <a:r>
              <a:rPr lang="en-US" dirty="0" smtClean="0"/>
              <a:t>&gt;  </a:t>
            </a:r>
          </a:p>
          <a:p>
            <a:pPr>
              <a:spcBef>
                <a:spcPts val="0"/>
              </a:spcBef>
            </a:pPr>
            <a:r>
              <a:rPr lang="en-US" dirty="0" smtClean="0"/>
              <a: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&lt;</a:t>
            </a:r>
            <a:r>
              <a:rPr lang="en-US" dirty="0" err="1" smtClean="0"/>
              <a:t>param</a:t>
            </a:r>
            <a:r>
              <a:rPr lang="en-US" dirty="0" smtClean="0"/>
              <a:t>-name&gt;</a:t>
            </a:r>
            <a:r>
              <a:rPr lang="en-US" dirty="0" err="1" smtClean="0"/>
              <a:t>dname</a:t>
            </a:r>
            <a:r>
              <a:rPr lang="en-US" dirty="0" smtClean="0"/>
              <a:t>&lt;/</a:t>
            </a:r>
            <a:r>
              <a:rPr lang="en-US" dirty="0" err="1" smtClean="0"/>
              <a:t>param</a:t>
            </a:r>
            <a:r>
              <a:rPr lang="en-US" dirty="0" smtClean="0"/>
              <a:t>-name&gt;  </a:t>
            </a:r>
          </a:p>
          <a:p>
            <a:pPr>
              <a:spcBef>
                <a:spcPts val="0"/>
              </a:spcBef>
            </a:pPr>
            <a:r>
              <a:rPr lang="en-US" dirty="0" smtClean="0"/>
              <a:t>&lt;</a:t>
            </a:r>
            <a:r>
              <a:rPr lang="en-US" dirty="0" err="1" smtClean="0"/>
              <a:t>param</a:t>
            </a:r>
            <a:r>
              <a:rPr lang="en-US" dirty="0" smtClean="0"/>
              <a:t>-value&gt;</a:t>
            </a:r>
            <a:r>
              <a:rPr lang="en-US" dirty="0" err="1" smtClean="0"/>
              <a:t>sun.jdbc.odbc.JdbcOdbcDriver</a:t>
            </a:r>
            <a:r>
              <a:rPr lang="en-US" dirty="0" smtClean="0"/>
              <a:t>&lt;/</a:t>
            </a:r>
            <a:r>
              <a:rPr lang="en-US" dirty="0" err="1" smtClean="0"/>
              <a:t>param</a:t>
            </a:r>
            <a:r>
              <a:rPr lang="en-US" dirty="0" smtClean="0"/>
              <a:t>-value&gt;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&lt;</a:t>
            </a:r>
            <a:r>
              <a:rPr lang="en-US" dirty="0" err="1" smtClean="0"/>
              <a:t>param</a:t>
            </a:r>
            <a:r>
              <a:rPr lang="en-US" dirty="0" smtClean="0"/>
              <a:t>-name&gt;username&lt;/</a:t>
            </a:r>
            <a:r>
              <a:rPr lang="en-US" dirty="0" err="1" smtClean="0"/>
              <a:t>param</a:t>
            </a:r>
            <a:r>
              <a:rPr lang="en-US" dirty="0" smtClean="0"/>
              <a:t>-name&gt;  </a:t>
            </a:r>
          </a:p>
          <a:p>
            <a:pPr>
              <a:spcBef>
                <a:spcPts val="0"/>
              </a:spcBef>
            </a:pPr>
            <a:r>
              <a:rPr lang="en-US" dirty="0" smtClean="0"/>
              <a:t>&lt;</a:t>
            </a:r>
            <a:r>
              <a:rPr lang="en-US" dirty="0" err="1" smtClean="0"/>
              <a:t>param</a:t>
            </a:r>
            <a:r>
              <a:rPr lang="en-US" dirty="0" smtClean="0"/>
              <a:t>-value&gt;system&lt;/</a:t>
            </a:r>
            <a:r>
              <a:rPr lang="en-US" dirty="0" err="1" smtClean="0"/>
              <a:t>param</a:t>
            </a:r>
            <a:r>
              <a:rPr lang="en-US" dirty="0" smtClean="0"/>
              <a:t>-value&gt;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&lt;</a:t>
            </a:r>
            <a:r>
              <a:rPr lang="en-US" dirty="0" err="1" smtClean="0"/>
              <a:t>param</a:t>
            </a:r>
            <a:r>
              <a:rPr lang="en-US" dirty="0" smtClean="0"/>
              <a:t>-name&gt;password&lt;/</a:t>
            </a:r>
            <a:r>
              <a:rPr lang="en-US" dirty="0" err="1" smtClean="0"/>
              <a:t>param</a:t>
            </a:r>
            <a:r>
              <a:rPr lang="en-US" dirty="0" smtClean="0"/>
              <a:t>-name&gt;  </a:t>
            </a:r>
          </a:p>
          <a:p>
            <a:pPr>
              <a:spcBef>
                <a:spcPts val="0"/>
              </a:spcBef>
            </a:pPr>
            <a:r>
              <a:rPr lang="en-US" dirty="0" smtClean="0"/>
              <a:t>&lt;</a:t>
            </a:r>
            <a:r>
              <a:rPr lang="en-US" dirty="0" err="1" smtClean="0"/>
              <a:t>param</a:t>
            </a:r>
            <a:r>
              <a:rPr lang="en-US" dirty="0" smtClean="0"/>
              <a:t>-value&gt;oracle&lt;/</a:t>
            </a:r>
            <a:r>
              <a:rPr lang="en-US" dirty="0" err="1" smtClean="0"/>
              <a:t>param</a:t>
            </a:r>
            <a:r>
              <a:rPr lang="en-US" dirty="0" smtClean="0"/>
              <a:t>-value&gt;  </a:t>
            </a:r>
          </a:p>
          <a:p>
            <a:pPr>
              <a:spcBef>
                <a:spcPts val="0"/>
              </a:spcBef>
            </a:pPr>
            <a:r>
              <a:rPr lang="en-US" dirty="0" smtClean="0"/>
              <a:t>&lt;/context-</a:t>
            </a:r>
            <a:r>
              <a:rPr lang="en-US" dirty="0" err="1" smtClean="0"/>
              <a:t>param</a:t>
            </a:r>
            <a:r>
              <a:rPr lang="en-US" dirty="0" smtClean="0"/>
              <a:t>&gt;  </a:t>
            </a:r>
          </a:p>
          <a:p>
            <a:pPr>
              <a:spcBef>
                <a:spcPts val="0"/>
              </a:spcBef>
            </a:pPr>
            <a:r>
              <a:rPr lang="en-US" dirty="0" smtClean="0"/>
              <a:t>  </a:t>
            </a:r>
          </a:p>
          <a:p>
            <a:pPr>
              <a:spcBef>
                <a:spcPts val="0"/>
              </a:spcBef>
            </a:pPr>
            <a:r>
              <a:rPr lang="en-US" dirty="0" smtClean="0"/>
              <a:t>&lt;</a:t>
            </a:r>
            <a:r>
              <a:rPr lang="en-US" dirty="0" err="1" smtClean="0"/>
              <a:t>servlet</a:t>
            </a:r>
            <a:r>
              <a:rPr lang="en-US" dirty="0" smtClean="0"/>
              <a:t>-mapping&gt;  </a:t>
            </a:r>
          </a:p>
          <a:p>
            <a:pPr>
              <a:spcBef>
                <a:spcPts val="0"/>
              </a:spcBef>
            </a:pPr>
            <a:r>
              <a:rPr lang="en-US" dirty="0" smtClean="0"/>
              <a:t>&lt;</a:t>
            </a:r>
            <a:r>
              <a:rPr lang="en-US" dirty="0" err="1" smtClean="0"/>
              <a:t>servlet</a:t>
            </a:r>
            <a:r>
              <a:rPr lang="en-US" dirty="0" smtClean="0"/>
              <a:t>-name&gt;</a:t>
            </a:r>
            <a:r>
              <a:rPr lang="en-US" dirty="0" err="1" smtClean="0"/>
              <a:t>sonoojaiswal</a:t>
            </a:r>
            <a:r>
              <a:rPr lang="en-US" dirty="0" smtClean="0"/>
              <a:t>&lt;/</a:t>
            </a:r>
            <a:r>
              <a:rPr lang="en-US" dirty="0" err="1" smtClean="0"/>
              <a:t>servlet</a:t>
            </a:r>
            <a:r>
              <a:rPr lang="en-US" dirty="0" smtClean="0"/>
              <a:t>-name&gt;  </a:t>
            </a:r>
          </a:p>
          <a:p>
            <a:pPr>
              <a:spcBef>
                <a:spcPts val="0"/>
              </a:spcBef>
            </a:pPr>
            <a:r>
              <a:rPr lang="en-US" dirty="0" smtClean="0"/>
              <a:t>&lt;</a:t>
            </a:r>
            <a:r>
              <a:rPr lang="en-US" dirty="0" err="1" smtClean="0"/>
              <a:t>url</a:t>
            </a:r>
            <a:r>
              <a:rPr lang="en-US" dirty="0" smtClean="0"/>
              <a:t>-pattern&gt;/context&lt;/</a:t>
            </a:r>
            <a:r>
              <a:rPr lang="en-US" dirty="0" err="1" smtClean="0"/>
              <a:t>url</a:t>
            </a:r>
            <a:r>
              <a:rPr lang="en-US" dirty="0" smtClean="0"/>
              <a:t>-pattern&gt;  </a:t>
            </a:r>
          </a:p>
          <a:p>
            <a:pPr>
              <a:spcBef>
                <a:spcPts val="0"/>
              </a:spcBef>
            </a:pPr>
            <a:r>
              <a:rPr lang="en-US" dirty="0" smtClean="0"/>
              <a:t>&lt;/</a:t>
            </a:r>
            <a:r>
              <a:rPr lang="en-US" dirty="0" err="1" smtClean="0"/>
              <a:t>servlet</a:t>
            </a:r>
            <a:r>
              <a:rPr lang="en-US" dirty="0" smtClean="0"/>
              <a:t>-mapping&gt;  </a:t>
            </a:r>
          </a:p>
          <a:p>
            <a:pPr>
              <a:spcBef>
                <a:spcPts val="0"/>
              </a:spcBef>
            </a:pPr>
            <a:r>
              <a:rPr lang="en-US" dirty="0" smtClean="0"/>
              <a:t>  </a:t>
            </a:r>
          </a:p>
          <a:p>
            <a:pPr>
              <a:spcBef>
                <a:spcPts val="0"/>
              </a:spcBef>
            </a:pPr>
            <a:r>
              <a:rPr lang="en-US" dirty="0" smtClean="0"/>
              <a:t>&lt;/web-app&gt;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
            </a:r>
            <a:br>
              <a:rPr lang="en-US" dirty="0" smtClean="0"/>
            </a:br>
            <a:r>
              <a:rPr lang="en-US" dirty="0" smtClean="0"/>
              <a:t>Attribute in </a:t>
            </a:r>
            <a:r>
              <a:rPr lang="en-US" dirty="0" err="1" smtClean="0"/>
              <a:t>Servlet</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An </a:t>
            </a:r>
            <a:r>
              <a:rPr lang="en-GB" b="1" dirty="0" smtClean="0"/>
              <a:t>attribute in </a:t>
            </a:r>
            <a:r>
              <a:rPr lang="en-GB" b="1" dirty="0" err="1" smtClean="0"/>
              <a:t>servlet</a:t>
            </a:r>
            <a:r>
              <a:rPr lang="en-GB" dirty="0" smtClean="0"/>
              <a:t> is an object that can be set, get or removed from one of the following scopes:</a:t>
            </a:r>
          </a:p>
          <a:p>
            <a:r>
              <a:rPr lang="en-GB" dirty="0" smtClean="0"/>
              <a:t>request scope</a:t>
            </a:r>
          </a:p>
          <a:p>
            <a:r>
              <a:rPr lang="en-GB" dirty="0" smtClean="0"/>
              <a:t>session scope</a:t>
            </a:r>
          </a:p>
          <a:p>
            <a:r>
              <a:rPr lang="en-GB" dirty="0" smtClean="0"/>
              <a:t>application scope</a:t>
            </a:r>
          </a:p>
          <a:p>
            <a:r>
              <a:rPr lang="en-GB" dirty="0" smtClean="0"/>
              <a:t>The </a:t>
            </a:r>
            <a:r>
              <a:rPr lang="en-GB" dirty="0" err="1" smtClean="0"/>
              <a:t>servlet</a:t>
            </a:r>
            <a:r>
              <a:rPr lang="en-GB" dirty="0" smtClean="0"/>
              <a:t> programmer can pass </a:t>
            </a:r>
            <a:r>
              <a:rPr lang="en-GB" dirty="0" err="1" smtClean="0"/>
              <a:t>informations</a:t>
            </a:r>
            <a:r>
              <a:rPr lang="en-GB" dirty="0" smtClean="0"/>
              <a:t> from one </a:t>
            </a:r>
            <a:r>
              <a:rPr lang="en-GB" dirty="0" err="1" smtClean="0"/>
              <a:t>servlet</a:t>
            </a:r>
            <a:r>
              <a:rPr lang="en-GB" dirty="0" smtClean="0"/>
              <a:t> to another using attributes. It is just like passing object from one class to another so that we can reuse the same object again and again.</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GB" dirty="0" smtClean="0"/>
              <a:t>Example of </a:t>
            </a:r>
            <a:r>
              <a:rPr lang="en-GB" dirty="0" err="1" smtClean="0"/>
              <a:t>ServletContext</a:t>
            </a:r>
            <a:r>
              <a:rPr lang="en-GB" dirty="0" smtClean="0"/>
              <a:t> to set and get attribute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In this example, we are setting the attribute in the application scope and getting that value from another servlet.DemoServlet1.java</a:t>
            </a:r>
          </a:p>
          <a:p>
            <a:r>
              <a:rPr lang="en-GB" b="1" dirty="0" smtClean="0"/>
              <a:t>import</a:t>
            </a:r>
            <a:r>
              <a:rPr lang="en-GB" dirty="0" smtClean="0"/>
              <a:t> java.io.*;  </a:t>
            </a:r>
          </a:p>
          <a:p>
            <a:r>
              <a:rPr lang="en-GB" b="1" dirty="0" smtClean="0"/>
              <a:t>import</a:t>
            </a:r>
            <a:r>
              <a:rPr lang="en-GB" dirty="0" smtClean="0"/>
              <a:t> </a:t>
            </a:r>
            <a:r>
              <a:rPr lang="en-GB" dirty="0" err="1" smtClean="0"/>
              <a:t>javax.servlet</a:t>
            </a:r>
            <a:r>
              <a:rPr lang="en-GB" dirty="0" smtClean="0"/>
              <a:t>.*;  </a:t>
            </a:r>
          </a:p>
          <a:p>
            <a:r>
              <a:rPr lang="en-GB" b="1" dirty="0" smtClean="0"/>
              <a:t>import</a:t>
            </a:r>
            <a:r>
              <a:rPr lang="en-GB" dirty="0" smtClean="0"/>
              <a:t> </a:t>
            </a:r>
            <a:r>
              <a:rPr lang="en-GB" dirty="0" err="1" smtClean="0"/>
              <a:t>javax.servlet.http</a:t>
            </a:r>
            <a:r>
              <a:rPr lang="en-GB" dirty="0" smtClean="0"/>
              <a:t>.*;  </a:t>
            </a:r>
          </a:p>
          <a:p>
            <a:r>
              <a:rPr lang="en-GB" b="1" dirty="0" smtClean="0"/>
              <a:t>public</a:t>
            </a:r>
            <a:r>
              <a:rPr lang="en-GB" dirty="0" smtClean="0"/>
              <a:t> </a:t>
            </a:r>
            <a:r>
              <a:rPr lang="en-GB" b="1" dirty="0" smtClean="0"/>
              <a:t>class</a:t>
            </a:r>
            <a:r>
              <a:rPr lang="en-GB" dirty="0" smtClean="0"/>
              <a:t> DemoServlet1 </a:t>
            </a:r>
            <a:r>
              <a:rPr lang="en-GB" b="1" dirty="0" smtClean="0"/>
              <a:t>extends</a:t>
            </a:r>
            <a:r>
              <a:rPr lang="en-GB" dirty="0" smtClean="0"/>
              <a:t> </a:t>
            </a:r>
            <a:r>
              <a:rPr lang="en-GB" dirty="0" err="1" smtClean="0"/>
              <a:t>HttpServlet</a:t>
            </a:r>
            <a:r>
              <a:rPr lang="en-GB" dirty="0" smtClean="0"/>
              <a:t>{  </a:t>
            </a:r>
          </a:p>
          <a:p>
            <a:r>
              <a:rPr lang="en-GB" b="1" dirty="0" smtClean="0"/>
              <a:t>public</a:t>
            </a:r>
            <a:r>
              <a:rPr lang="en-GB" dirty="0" smtClean="0"/>
              <a:t> </a:t>
            </a:r>
            <a:r>
              <a:rPr lang="en-GB" b="1" dirty="0" smtClean="0"/>
              <a:t>void</a:t>
            </a:r>
            <a:r>
              <a:rPr lang="en-GB" dirty="0" smtClean="0"/>
              <a:t> </a:t>
            </a:r>
            <a:r>
              <a:rPr lang="en-GB" dirty="0" err="1" smtClean="0"/>
              <a:t>doGet</a:t>
            </a:r>
            <a:r>
              <a:rPr lang="en-GB" dirty="0" smtClean="0"/>
              <a:t>(</a:t>
            </a:r>
            <a:r>
              <a:rPr lang="en-GB" dirty="0" err="1" smtClean="0"/>
              <a:t>HttpServletRequest</a:t>
            </a:r>
            <a:r>
              <a:rPr lang="en-GB" dirty="0" smtClean="0"/>
              <a:t> </a:t>
            </a:r>
            <a:r>
              <a:rPr lang="en-GB" dirty="0" err="1" smtClean="0"/>
              <a:t>req,HttpServletResponse</a:t>
            </a:r>
            <a:r>
              <a:rPr lang="en-GB" dirty="0" smtClean="0"/>
              <a:t> res)  </a:t>
            </a:r>
          </a:p>
          <a:p>
            <a:r>
              <a:rPr lang="en-GB" dirty="0" smtClean="0"/>
              <a:t>{  </a:t>
            </a:r>
          </a:p>
          <a:p>
            <a:r>
              <a:rPr lang="en-GB" b="1" dirty="0" smtClean="0"/>
              <a:t>try</a:t>
            </a:r>
            <a:r>
              <a:rPr lang="en-GB" dirty="0" smtClean="0"/>
              <a:t>{  </a:t>
            </a:r>
          </a:p>
          <a:p>
            <a:r>
              <a:rPr lang="en-GB" dirty="0" smtClean="0"/>
              <a:t>  </a:t>
            </a:r>
          </a:p>
          <a:p>
            <a:r>
              <a:rPr lang="en-GB" dirty="0" err="1" smtClean="0"/>
              <a:t>res.setContentType</a:t>
            </a:r>
            <a:r>
              <a:rPr lang="en-GB" dirty="0" smtClean="0"/>
              <a:t>("text/html");  </a:t>
            </a:r>
          </a:p>
          <a:p>
            <a:r>
              <a:rPr lang="en-GB" dirty="0" err="1" smtClean="0"/>
              <a:t>PrintWriter</a:t>
            </a:r>
            <a:r>
              <a:rPr lang="en-GB" dirty="0" smtClean="0"/>
              <a:t> out=</a:t>
            </a:r>
            <a:r>
              <a:rPr lang="en-GB" dirty="0" err="1" smtClean="0"/>
              <a:t>res.getWriter</a:t>
            </a:r>
            <a:r>
              <a:rPr lang="en-GB" dirty="0" smtClean="0"/>
              <a:t>();  </a:t>
            </a:r>
          </a:p>
          <a:p>
            <a:r>
              <a:rPr lang="en-GB" dirty="0" smtClean="0"/>
              <a:t>  </a:t>
            </a:r>
          </a:p>
          <a:p>
            <a:r>
              <a:rPr lang="en-GB" dirty="0" err="1" smtClean="0"/>
              <a:t>ServletContext</a:t>
            </a:r>
            <a:r>
              <a:rPr lang="en-GB" dirty="0" smtClean="0"/>
              <a:t> context=</a:t>
            </a:r>
            <a:r>
              <a:rPr lang="en-GB" dirty="0" err="1" smtClean="0"/>
              <a:t>getServletContext</a:t>
            </a:r>
            <a:r>
              <a:rPr lang="en-GB" dirty="0" smtClean="0"/>
              <a:t>();  </a:t>
            </a:r>
          </a:p>
          <a:p>
            <a:r>
              <a:rPr lang="en-GB" dirty="0" err="1" smtClean="0"/>
              <a:t>context.setAttribute</a:t>
            </a:r>
            <a:r>
              <a:rPr lang="en-GB" dirty="0" smtClean="0"/>
              <a:t>("</a:t>
            </a:r>
            <a:r>
              <a:rPr lang="en-GB" dirty="0" err="1" smtClean="0"/>
              <a:t>company","IBM</a:t>
            </a:r>
            <a:r>
              <a:rPr lang="en-GB" dirty="0" smtClean="0"/>
              <a:t>");  </a:t>
            </a:r>
          </a:p>
          <a:p>
            <a:r>
              <a:rPr lang="en-GB" dirty="0" smtClean="0"/>
              <a:t>  </a:t>
            </a:r>
          </a:p>
          <a:p>
            <a:r>
              <a:rPr lang="en-GB" dirty="0" err="1" smtClean="0"/>
              <a:t>out.println</a:t>
            </a:r>
            <a:r>
              <a:rPr lang="en-GB" dirty="0" smtClean="0"/>
              <a:t>("Welcome to first </a:t>
            </a:r>
            <a:r>
              <a:rPr lang="en-GB" dirty="0" err="1" smtClean="0"/>
              <a:t>servlet</a:t>
            </a:r>
            <a:r>
              <a:rPr lang="en-GB" dirty="0" smtClean="0"/>
              <a:t>");  </a:t>
            </a:r>
          </a:p>
          <a:p>
            <a:r>
              <a:rPr lang="en-GB" dirty="0" err="1" smtClean="0"/>
              <a:t>out.println</a:t>
            </a:r>
            <a:r>
              <a:rPr lang="en-GB" dirty="0" smtClean="0"/>
              <a:t>("&lt;a </a:t>
            </a:r>
            <a:r>
              <a:rPr lang="en-GB" dirty="0" err="1" smtClean="0"/>
              <a:t>href</a:t>
            </a:r>
            <a:r>
              <a:rPr lang="en-GB" dirty="0" smtClean="0"/>
              <a:t>='servlet2'&gt;visit&lt;/a&gt;");  </a:t>
            </a:r>
          </a:p>
          <a:p>
            <a:r>
              <a:rPr lang="en-GB" dirty="0" err="1" smtClean="0"/>
              <a:t>out.close</a:t>
            </a:r>
            <a:r>
              <a:rPr lang="en-GB" dirty="0" smtClean="0"/>
              <a:t>();  </a:t>
            </a:r>
          </a:p>
          <a:p>
            <a:r>
              <a:rPr lang="en-GB" dirty="0" smtClean="0"/>
              <a:t>  </a:t>
            </a:r>
          </a:p>
          <a:p>
            <a:r>
              <a:rPr lang="en-GB" dirty="0" smtClean="0"/>
              <a:t>}</a:t>
            </a:r>
            <a:r>
              <a:rPr lang="en-GB" b="1" dirty="0" smtClean="0"/>
              <a:t>catch</a:t>
            </a:r>
            <a:r>
              <a:rPr lang="en-GB" dirty="0" smtClean="0"/>
              <a:t>(Exception e){</a:t>
            </a:r>
            <a:r>
              <a:rPr lang="en-GB" dirty="0" err="1" smtClean="0"/>
              <a:t>out.println</a:t>
            </a:r>
            <a:r>
              <a:rPr lang="en-GB" dirty="0" smtClean="0"/>
              <a:t>(e);}  </a:t>
            </a:r>
          </a:p>
          <a:p>
            <a:r>
              <a:rPr lang="en-GB" dirty="0" smtClean="0"/>
              <a:t>  </a:t>
            </a:r>
          </a:p>
          <a:p>
            <a:r>
              <a:rPr lang="en-GB" dirty="0" smtClean="0"/>
              <a:t>}}  </a:t>
            </a:r>
          </a:p>
          <a:p>
            <a:r>
              <a:rPr lang="en-GB" dirty="0" smtClean="0"/>
              <a:t>DemoServlet2.java</a:t>
            </a:r>
          </a:p>
          <a:p>
            <a:r>
              <a:rPr lang="en-GB" b="1" dirty="0" smtClean="0"/>
              <a:t>import</a:t>
            </a:r>
            <a:r>
              <a:rPr lang="en-GB" dirty="0" smtClean="0"/>
              <a:t> java.io.*;  </a:t>
            </a:r>
          </a:p>
          <a:p>
            <a:r>
              <a:rPr lang="en-GB" b="1" dirty="0" smtClean="0"/>
              <a:t>import</a:t>
            </a:r>
            <a:r>
              <a:rPr lang="en-GB" dirty="0" smtClean="0"/>
              <a:t> </a:t>
            </a:r>
            <a:r>
              <a:rPr lang="en-GB" dirty="0" err="1" smtClean="0"/>
              <a:t>javax.servlet</a:t>
            </a:r>
            <a:r>
              <a:rPr lang="en-GB" dirty="0" smtClean="0"/>
              <a:t>.*;  </a:t>
            </a:r>
          </a:p>
          <a:p>
            <a:r>
              <a:rPr lang="en-GB" b="1" dirty="0" smtClean="0"/>
              <a:t>import</a:t>
            </a:r>
            <a:r>
              <a:rPr lang="en-GB" dirty="0" smtClean="0"/>
              <a:t> </a:t>
            </a:r>
            <a:r>
              <a:rPr lang="en-GB" dirty="0" err="1" smtClean="0"/>
              <a:t>javax.servlet.http</a:t>
            </a:r>
            <a:r>
              <a:rPr lang="en-GB" dirty="0" smtClean="0"/>
              <a:t>.*;  </a:t>
            </a:r>
          </a:p>
          <a:p>
            <a:r>
              <a:rPr lang="en-GB" b="1" dirty="0" smtClean="0"/>
              <a:t>public</a:t>
            </a:r>
            <a:r>
              <a:rPr lang="en-GB" dirty="0" smtClean="0"/>
              <a:t> </a:t>
            </a:r>
            <a:r>
              <a:rPr lang="en-GB" b="1" dirty="0" smtClean="0"/>
              <a:t>class</a:t>
            </a:r>
            <a:r>
              <a:rPr lang="en-GB" dirty="0" smtClean="0"/>
              <a:t> DemoServlet2 </a:t>
            </a:r>
            <a:r>
              <a:rPr lang="en-GB" b="1" dirty="0" smtClean="0"/>
              <a:t>extends</a:t>
            </a:r>
            <a:r>
              <a:rPr lang="en-GB" dirty="0" smtClean="0"/>
              <a:t> </a:t>
            </a:r>
            <a:r>
              <a:rPr lang="en-GB" dirty="0" err="1" smtClean="0"/>
              <a:t>HttpServlet</a:t>
            </a:r>
            <a:r>
              <a:rPr lang="en-GB" dirty="0" smtClean="0"/>
              <a:t>{  </a:t>
            </a:r>
          </a:p>
          <a:p>
            <a:r>
              <a:rPr lang="en-GB" b="1" dirty="0" smtClean="0"/>
              <a:t>public</a:t>
            </a:r>
            <a:r>
              <a:rPr lang="en-GB" dirty="0" smtClean="0"/>
              <a:t> </a:t>
            </a:r>
            <a:r>
              <a:rPr lang="en-GB" b="1" dirty="0" smtClean="0"/>
              <a:t>void</a:t>
            </a:r>
            <a:r>
              <a:rPr lang="en-GB" dirty="0" smtClean="0"/>
              <a:t> </a:t>
            </a:r>
            <a:r>
              <a:rPr lang="en-GB" dirty="0" err="1" smtClean="0"/>
              <a:t>doGet</a:t>
            </a:r>
            <a:r>
              <a:rPr lang="en-GB" dirty="0" smtClean="0"/>
              <a:t>(</a:t>
            </a:r>
            <a:r>
              <a:rPr lang="en-GB" dirty="0" err="1" smtClean="0"/>
              <a:t>HttpServletRequest</a:t>
            </a:r>
            <a:r>
              <a:rPr lang="en-GB" dirty="0" smtClean="0"/>
              <a:t> </a:t>
            </a:r>
            <a:r>
              <a:rPr lang="en-GB" dirty="0" err="1" smtClean="0"/>
              <a:t>req,HttpServletResponse</a:t>
            </a:r>
            <a:r>
              <a:rPr lang="en-GB" dirty="0" smtClean="0"/>
              <a:t> res)  </a:t>
            </a:r>
          </a:p>
          <a:p>
            <a:r>
              <a:rPr lang="en-GB" dirty="0" smtClean="0"/>
              <a:t>{  </a:t>
            </a:r>
          </a:p>
          <a:p>
            <a:r>
              <a:rPr lang="en-GB" b="1" dirty="0" smtClean="0"/>
              <a:t>try</a:t>
            </a:r>
            <a:r>
              <a:rPr lang="en-GB" dirty="0" smtClean="0"/>
              <a:t>{  </a:t>
            </a:r>
          </a:p>
          <a:p>
            <a:r>
              <a:rPr lang="en-GB" dirty="0" smtClean="0"/>
              <a:t>  </a:t>
            </a:r>
          </a:p>
          <a:p>
            <a:r>
              <a:rPr lang="en-GB" dirty="0" err="1" smtClean="0"/>
              <a:t>res.setContentType</a:t>
            </a:r>
            <a:r>
              <a:rPr lang="en-GB" dirty="0" smtClean="0"/>
              <a:t>("text/html");  </a:t>
            </a:r>
          </a:p>
          <a:p>
            <a:r>
              <a:rPr lang="en-GB" dirty="0" err="1" smtClean="0"/>
              <a:t>PrintWriter</a:t>
            </a:r>
            <a:r>
              <a:rPr lang="en-GB" dirty="0" smtClean="0"/>
              <a:t> out=</a:t>
            </a:r>
            <a:r>
              <a:rPr lang="en-GB" dirty="0" err="1" smtClean="0"/>
              <a:t>res.getWriter</a:t>
            </a:r>
            <a:r>
              <a:rPr lang="en-GB" dirty="0" smtClean="0"/>
              <a:t>();  </a:t>
            </a:r>
          </a:p>
          <a:p>
            <a:r>
              <a:rPr lang="en-GB" dirty="0" smtClean="0"/>
              <a:t>  </a:t>
            </a:r>
          </a:p>
          <a:p>
            <a:r>
              <a:rPr lang="en-GB" dirty="0" err="1" smtClean="0"/>
              <a:t>ServletContext</a:t>
            </a:r>
            <a:r>
              <a:rPr lang="en-GB" dirty="0" smtClean="0"/>
              <a:t> context=</a:t>
            </a:r>
            <a:r>
              <a:rPr lang="en-GB" dirty="0" err="1" smtClean="0"/>
              <a:t>getServletContext</a:t>
            </a:r>
            <a:r>
              <a:rPr lang="en-GB" dirty="0" smtClean="0"/>
              <a:t>();  </a:t>
            </a:r>
          </a:p>
          <a:p>
            <a:r>
              <a:rPr lang="en-GB" dirty="0" smtClean="0"/>
              <a:t>String n=(String)</a:t>
            </a:r>
            <a:r>
              <a:rPr lang="en-GB" dirty="0" err="1" smtClean="0"/>
              <a:t>context.getAttribute</a:t>
            </a:r>
            <a:r>
              <a:rPr lang="en-GB" dirty="0" smtClean="0"/>
              <a:t>("company");  </a:t>
            </a:r>
          </a:p>
          <a:p>
            <a:r>
              <a:rPr lang="en-GB" dirty="0" smtClean="0"/>
              <a:t>  </a:t>
            </a:r>
          </a:p>
          <a:p>
            <a:r>
              <a:rPr lang="en-GB" dirty="0" err="1" smtClean="0"/>
              <a:t>out.println</a:t>
            </a:r>
            <a:r>
              <a:rPr lang="en-GB" dirty="0" smtClean="0"/>
              <a:t>("Welcome to "+n);  </a:t>
            </a:r>
          </a:p>
          <a:p>
            <a:r>
              <a:rPr lang="en-GB" dirty="0" err="1" smtClean="0"/>
              <a:t>out.close</a:t>
            </a:r>
            <a:r>
              <a:rPr lang="en-GB" dirty="0" smtClean="0"/>
              <a:t>();  </a:t>
            </a:r>
          </a:p>
          <a:p>
            <a:r>
              <a:rPr lang="en-GB" dirty="0" smtClean="0"/>
              <a:t>  </a:t>
            </a:r>
          </a:p>
          <a:p>
            <a:r>
              <a:rPr lang="en-GB" dirty="0" smtClean="0"/>
              <a:t>}</a:t>
            </a:r>
            <a:r>
              <a:rPr lang="en-GB" b="1" dirty="0" smtClean="0"/>
              <a:t>catch</a:t>
            </a:r>
            <a:r>
              <a:rPr lang="en-GB" dirty="0" smtClean="0"/>
              <a:t>(Exception e){</a:t>
            </a:r>
            <a:r>
              <a:rPr lang="en-GB" dirty="0" err="1" smtClean="0"/>
              <a:t>out.println</a:t>
            </a:r>
            <a:r>
              <a:rPr lang="en-GB" dirty="0" smtClean="0"/>
              <a:t>(e);}  </a:t>
            </a:r>
          </a:p>
          <a:p>
            <a:r>
              <a:rPr lang="en-GB" dirty="0" smtClean="0"/>
              <a:t>}}  </a:t>
            </a:r>
          </a:p>
          <a:p>
            <a:r>
              <a:rPr lang="en-GB" dirty="0" smtClean="0"/>
              <a:t>web.xml</a:t>
            </a:r>
          </a:p>
          <a:p>
            <a:r>
              <a:rPr lang="en-GB" dirty="0" smtClean="0"/>
              <a:t>&lt;web-app&gt;  </a:t>
            </a:r>
          </a:p>
          <a:p>
            <a:r>
              <a:rPr lang="en-GB" dirty="0" smtClean="0"/>
              <a:t>  </a:t>
            </a:r>
          </a:p>
          <a:p>
            <a:r>
              <a:rPr lang="en-GB" dirty="0" smtClean="0"/>
              <a:t>&lt;</a:t>
            </a:r>
            <a:r>
              <a:rPr lang="en-GB" dirty="0" err="1" smtClean="0"/>
              <a:t>servlet</a:t>
            </a:r>
            <a:r>
              <a:rPr lang="en-GB" dirty="0" smtClean="0"/>
              <a:t>&gt;  </a:t>
            </a:r>
          </a:p>
          <a:p>
            <a:r>
              <a:rPr lang="en-GB" dirty="0" smtClean="0"/>
              <a:t>&lt;</a:t>
            </a:r>
            <a:r>
              <a:rPr lang="en-GB" dirty="0" err="1" smtClean="0"/>
              <a:t>servlet</a:t>
            </a:r>
            <a:r>
              <a:rPr lang="en-GB" dirty="0" smtClean="0"/>
              <a:t>-name&gt;s1&lt;/</a:t>
            </a:r>
            <a:r>
              <a:rPr lang="en-GB" dirty="0" err="1" smtClean="0"/>
              <a:t>servlet</a:t>
            </a:r>
            <a:r>
              <a:rPr lang="en-GB" dirty="0" smtClean="0"/>
              <a:t>-name&gt;  </a:t>
            </a:r>
          </a:p>
          <a:p>
            <a:r>
              <a:rPr lang="en-GB" dirty="0" smtClean="0"/>
              <a:t>&lt;</a:t>
            </a:r>
            <a:r>
              <a:rPr lang="en-GB" dirty="0" err="1" smtClean="0"/>
              <a:t>servlet</a:t>
            </a:r>
            <a:r>
              <a:rPr lang="en-GB" dirty="0" smtClean="0"/>
              <a:t>-</a:t>
            </a:r>
            <a:r>
              <a:rPr lang="en-GB" b="1" dirty="0" smtClean="0"/>
              <a:t>class</a:t>
            </a:r>
            <a:r>
              <a:rPr lang="en-GB" dirty="0" smtClean="0"/>
              <a:t>&gt;DemoServlet1&lt;/</a:t>
            </a:r>
            <a:r>
              <a:rPr lang="en-GB" dirty="0" err="1" smtClean="0"/>
              <a:t>servlet</a:t>
            </a:r>
            <a:r>
              <a:rPr lang="en-GB" dirty="0" smtClean="0"/>
              <a:t>-</a:t>
            </a:r>
            <a:r>
              <a:rPr lang="en-GB" b="1" dirty="0" smtClean="0"/>
              <a:t>class</a:t>
            </a:r>
            <a:r>
              <a:rPr lang="en-GB" dirty="0" smtClean="0"/>
              <a:t>&gt;  </a:t>
            </a:r>
          </a:p>
          <a:p>
            <a:r>
              <a:rPr lang="en-GB" dirty="0" smtClean="0"/>
              <a:t>&lt;/</a:t>
            </a:r>
            <a:r>
              <a:rPr lang="en-GB" dirty="0" err="1" smtClean="0"/>
              <a:t>servlet</a:t>
            </a:r>
            <a:r>
              <a:rPr lang="en-GB" dirty="0" smtClean="0"/>
              <a:t>&gt;  </a:t>
            </a:r>
          </a:p>
          <a:p>
            <a:r>
              <a:rPr lang="en-GB" dirty="0" smtClean="0"/>
              <a:t>  </a:t>
            </a:r>
          </a:p>
          <a:p>
            <a:r>
              <a:rPr lang="en-GB" dirty="0" smtClean="0"/>
              <a:t>&lt;</a:t>
            </a:r>
            <a:r>
              <a:rPr lang="en-GB" dirty="0" err="1" smtClean="0"/>
              <a:t>servlet</a:t>
            </a:r>
            <a:r>
              <a:rPr lang="en-GB" dirty="0" smtClean="0"/>
              <a:t>-mapping&gt;  </a:t>
            </a:r>
          </a:p>
          <a:p>
            <a:r>
              <a:rPr lang="en-GB" dirty="0" smtClean="0"/>
              <a:t>&lt;</a:t>
            </a:r>
            <a:r>
              <a:rPr lang="en-GB" dirty="0" err="1" smtClean="0"/>
              <a:t>servlet</a:t>
            </a:r>
            <a:r>
              <a:rPr lang="en-GB" dirty="0" smtClean="0"/>
              <a:t>-name&gt;s1&lt;/</a:t>
            </a:r>
            <a:r>
              <a:rPr lang="en-GB" dirty="0" err="1" smtClean="0"/>
              <a:t>servlet</a:t>
            </a:r>
            <a:r>
              <a:rPr lang="en-GB" dirty="0" smtClean="0"/>
              <a:t>-name&gt;  </a:t>
            </a:r>
          </a:p>
          <a:p>
            <a:r>
              <a:rPr lang="en-GB" dirty="0" smtClean="0"/>
              <a:t>&lt;</a:t>
            </a:r>
            <a:r>
              <a:rPr lang="en-GB" dirty="0" err="1" smtClean="0"/>
              <a:t>url</a:t>
            </a:r>
            <a:r>
              <a:rPr lang="en-GB" dirty="0" smtClean="0"/>
              <a:t>-pattern&gt;/servlet1&lt;/</a:t>
            </a:r>
            <a:r>
              <a:rPr lang="en-GB" dirty="0" err="1" smtClean="0"/>
              <a:t>url</a:t>
            </a:r>
            <a:r>
              <a:rPr lang="en-GB" dirty="0" smtClean="0"/>
              <a:t>-pattern&gt;  </a:t>
            </a:r>
          </a:p>
          <a:p>
            <a:r>
              <a:rPr lang="en-GB" dirty="0" smtClean="0"/>
              <a:t>&lt;/</a:t>
            </a:r>
            <a:r>
              <a:rPr lang="en-GB" dirty="0" err="1" smtClean="0"/>
              <a:t>servlet</a:t>
            </a:r>
            <a:r>
              <a:rPr lang="en-GB" dirty="0" smtClean="0"/>
              <a:t>-mapping&gt;  </a:t>
            </a:r>
          </a:p>
          <a:p>
            <a:r>
              <a:rPr lang="en-GB" dirty="0" smtClean="0"/>
              <a:t>  </a:t>
            </a:r>
          </a:p>
          <a:p>
            <a:r>
              <a:rPr lang="en-GB" dirty="0" smtClean="0"/>
              <a:t>&lt;</a:t>
            </a:r>
            <a:r>
              <a:rPr lang="en-GB" dirty="0" err="1" smtClean="0"/>
              <a:t>servlet</a:t>
            </a:r>
            <a:r>
              <a:rPr lang="en-GB" dirty="0" smtClean="0"/>
              <a:t>&gt;  </a:t>
            </a:r>
          </a:p>
          <a:p>
            <a:r>
              <a:rPr lang="en-GB" dirty="0" smtClean="0"/>
              <a:t>&lt;</a:t>
            </a:r>
            <a:r>
              <a:rPr lang="en-GB" dirty="0" err="1" smtClean="0"/>
              <a:t>servlet</a:t>
            </a:r>
            <a:r>
              <a:rPr lang="en-GB" dirty="0" smtClean="0"/>
              <a:t>-name&gt;s2&lt;/</a:t>
            </a:r>
            <a:r>
              <a:rPr lang="en-GB" dirty="0" err="1" smtClean="0"/>
              <a:t>servlet</a:t>
            </a:r>
            <a:r>
              <a:rPr lang="en-GB" dirty="0" smtClean="0"/>
              <a:t>-name&gt;  </a:t>
            </a:r>
          </a:p>
          <a:p>
            <a:r>
              <a:rPr lang="en-GB" dirty="0" smtClean="0"/>
              <a:t>&lt;</a:t>
            </a:r>
            <a:r>
              <a:rPr lang="en-GB" dirty="0" err="1" smtClean="0"/>
              <a:t>servlet</a:t>
            </a:r>
            <a:r>
              <a:rPr lang="en-GB" dirty="0" smtClean="0"/>
              <a:t>-</a:t>
            </a:r>
            <a:r>
              <a:rPr lang="en-GB" b="1" dirty="0" smtClean="0"/>
              <a:t>class</a:t>
            </a:r>
            <a:r>
              <a:rPr lang="en-GB" dirty="0" smtClean="0"/>
              <a:t>&gt;DemoServlet2&lt;/</a:t>
            </a:r>
            <a:r>
              <a:rPr lang="en-GB" dirty="0" err="1" smtClean="0"/>
              <a:t>servlet</a:t>
            </a:r>
            <a:r>
              <a:rPr lang="en-GB" dirty="0" smtClean="0"/>
              <a:t>-</a:t>
            </a:r>
            <a:r>
              <a:rPr lang="en-GB" b="1" dirty="0" smtClean="0"/>
              <a:t>class</a:t>
            </a:r>
            <a:r>
              <a:rPr lang="en-GB" dirty="0" smtClean="0"/>
              <a:t>&gt;  </a:t>
            </a:r>
          </a:p>
          <a:p>
            <a:r>
              <a:rPr lang="en-GB" dirty="0" smtClean="0"/>
              <a:t>&lt;/</a:t>
            </a:r>
            <a:r>
              <a:rPr lang="en-GB" dirty="0" err="1" smtClean="0"/>
              <a:t>servlet</a:t>
            </a:r>
            <a:r>
              <a:rPr lang="en-GB" dirty="0" smtClean="0"/>
              <a:t>&gt;  </a:t>
            </a:r>
          </a:p>
          <a:p>
            <a:r>
              <a:rPr lang="en-GB" dirty="0" smtClean="0"/>
              <a:t>  </a:t>
            </a:r>
          </a:p>
          <a:p>
            <a:r>
              <a:rPr lang="en-GB" dirty="0" smtClean="0"/>
              <a:t>&lt;</a:t>
            </a:r>
            <a:r>
              <a:rPr lang="en-GB" dirty="0" err="1" smtClean="0"/>
              <a:t>servlet</a:t>
            </a:r>
            <a:r>
              <a:rPr lang="en-GB" dirty="0" smtClean="0"/>
              <a:t>-mapping&gt;  </a:t>
            </a:r>
          </a:p>
          <a:p>
            <a:r>
              <a:rPr lang="en-GB" dirty="0" smtClean="0"/>
              <a:t>&lt;</a:t>
            </a:r>
            <a:r>
              <a:rPr lang="en-GB" dirty="0" err="1" smtClean="0"/>
              <a:t>servlet</a:t>
            </a:r>
            <a:r>
              <a:rPr lang="en-GB" dirty="0" smtClean="0"/>
              <a:t>-name&gt;s2&lt;/</a:t>
            </a:r>
            <a:r>
              <a:rPr lang="en-GB" dirty="0" err="1" smtClean="0"/>
              <a:t>servlet</a:t>
            </a:r>
            <a:r>
              <a:rPr lang="en-GB" dirty="0" smtClean="0"/>
              <a:t>-name&gt;  </a:t>
            </a:r>
          </a:p>
          <a:p>
            <a:r>
              <a:rPr lang="en-GB" dirty="0" smtClean="0"/>
              <a:t>&lt;</a:t>
            </a:r>
            <a:r>
              <a:rPr lang="en-GB" dirty="0" err="1" smtClean="0"/>
              <a:t>url</a:t>
            </a:r>
            <a:r>
              <a:rPr lang="en-GB" dirty="0" smtClean="0"/>
              <a:t>-pattern&gt;/servlet2&lt;/</a:t>
            </a:r>
            <a:r>
              <a:rPr lang="en-GB" dirty="0" err="1" smtClean="0"/>
              <a:t>url</a:t>
            </a:r>
            <a:r>
              <a:rPr lang="en-GB" dirty="0" smtClean="0"/>
              <a:t>-pattern&gt;  </a:t>
            </a:r>
          </a:p>
          <a:p>
            <a:r>
              <a:rPr lang="en-GB" dirty="0" smtClean="0"/>
              <a:t>&lt;/</a:t>
            </a:r>
            <a:r>
              <a:rPr lang="en-GB" dirty="0" err="1" smtClean="0"/>
              <a:t>servlet</a:t>
            </a:r>
            <a:r>
              <a:rPr lang="en-GB" dirty="0" smtClean="0"/>
              <a:t>-mapping&gt;  </a:t>
            </a:r>
          </a:p>
          <a:p>
            <a:r>
              <a:rPr lang="en-GB" dirty="0" smtClean="0"/>
              <a:t>  </a:t>
            </a:r>
          </a:p>
          <a:p>
            <a:r>
              <a:rPr lang="en-GB" dirty="0" smtClean="0"/>
              <a:t>&lt;/web-app</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Disadvantages of CGI</a:t>
            </a:r>
            <a:endParaRPr lang="en-US" dirty="0"/>
          </a:p>
        </p:txBody>
      </p:sp>
      <p:sp>
        <p:nvSpPr>
          <p:cNvPr id="3" name="Content Placeholder 2"/>
          <p:cNvSpPr>
            <a:spLocks noGrp="1"/>
          </p:cNvSpPr>
          <p:nvPr>
            <p:ph idx="1"/>
          </p:nvPr>
        </p:nvSpPr>
        <p:spPr>
          <a:xfrm>
            <a:off x="838200" y="1357298"/>
            <a:ext cx="10515600" cy="4819665"/>
          </a:xfrm>
        </p:spPr>
        <p:txBody>
          <a:bodyPr/>
          <a:lstStyle/>
          <a:p>
            <a:pPr marL="514350" indent="-514350">
              <a:buFont typeface="+mj-lt"/>
              <a:buAutoNum type="arabicPeriod"/>
            </a:pPr>
            <a:r>
              <a:rPr lang="en-GB" dirty="0" smtClean="0"/>
              <a:t>If the number of clients increases, it takes more time for sending the response.</a:t>
            </a:r>
          </a:p>
          <a:p>
            <a:pPr marL="514350" indent="-514350">
              <a:buFont typeface="+mj-lt"/>
              <a:buAutoNum type="arabicPeriod"/>
            </a:pPr>
            <a:r>
              <a:rPr lang="en-GB" dirty="0" smtClean="0"/>
              <a:t>For each request, it starts a process, and the web server is limited to start processes.</a:t>
            </a:r>
          </a:p>
          <a:p>
            <a:pPr marL="514350" indent="-514350">
              <a:buFont typeface="+mj-lt"/>
              <a:buAutoNum type="arabicPeriod"/>
            </a:pPr>
            <a:r>
              <a:rPr lang="en-GB" dirty="0" smtClean="0"/>
              <a:t>It uses platform dependent language e.g. </a:t>
            </a:r>
            <a:r>
              <a:rPr lang="en-GB" dirty="0" smtClean="0">
                <a:hlinkClick r:id="rId2"/>
              </a:rPr>
              <a:t>C</a:t>
            </a:r>
            <a:r>
              <a:rPr lang="en-GB" dirty="0" smtClean="0"/>
              <a:t>, </a:t>
            </a:r>
            <a:r>
              <a:rPr lang="en-GB" dirty="0" smtClean="0">
                <a:hlinkClick r:id="rId3"/>
              </a:rPr>
              <a:t>C++</a:t>
            </a:r>
            <a:r>
              <a:rPr lang="en-GB" dirty="0" smtClean="0"/>
              <a:t>, </a:t>
            </a:r>
            <a:r>
              <a:rPr lang="en-GB" dirty="0" err="1" smtClean="0">
                <a:hlinkClick r:id="rId4"/>
              </a:rPr>
              <a:t>perl</a:t>
            </a:r>
            <a:r>
              <a:rPr lang="en-GB" dirty="0" smtClean="0"/>
              <a:t>.</a:t>
            </a:r>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Session Tracking/Session Management</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Session - a particular interval of time.</a:t>
            </a:r>
          </a:p>
          <a:p>
            <a:r>
              <a:rPr lang="en-GB" b="1" dirty="0" smtClean="0"/>
              <a:t>Session Tracking</a:t>
            </a:r>
            <a:r>
              <a:rPr lang="en-GB" dirty="0" smtClean="0"/>
              <a:t> is a way to maintain state (data) of an user.</a:t>
            </a:r>
          </a:p>
          <a:p>
            <a:r>
              <a:rPr lang="en-GB" dirty="0" smtClean="0"/>
              <a:t>Http protocol is a stateless so need to maintain state using session tracking techniques. Each time user requests to the server, server treats the request as the new request. So we need to maintain the state of an user to recognize to particular user.</a:t>
            </a:r>
          </a:p>
          <a:p>
            <a:r>
              <a:rPr lang="en-GB" dirty="0" smtClean="0"/>
              <a:t>HTTP is stateless that means each request is considered as the new request. It is shown in the figure given below:</a:t>
            </a:r>
          </a:p>
          <a:p>
            <a:r>
              <a:rPr lang="en-GB" dirty="0" smtClean="0"/>
              <a:t>Why use Session Tracking?</a:t>
            </a:r>
          </a:p>
          <a:p>
            <a:pPr>
              <a:buNone/>
            </a:pPr>
            <a:r>
              <a:rPr lang="en-GB" b="1" dirty="0" smtClean="0"/>
              <a:t>     To recognize the user</a:t>
            </a:r>
            <a:r>
              <a:rPr lang="en-GB" dirty="0" smtClean="0"/>
              <a:t> It is used to recognize the particular user.</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pic>
        <p:nvPicPr>
          <p:cNvPr id="5" name="Picture 4" descr="session tracking"/>
          <p:cNvPicPr/>
          <p:nvPr/>
        </p:nvPicPr>
        <p:blipFill>
          <a:blip r:embed="rId2"/>
          <a:srcRect/>
          <a:stretch>
            <a:fillRect/>
          </a:stretch>
        </p:blipFill>
        <p:spPr bwMode="auto">
          <a:xfrm>
            <a:off x="9096396" y="5855173"/>
            <a:ext cx="3816985" cy="2005653"/>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Session Tracking Techniques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There are four techniques used in Session tracking:</a:t>
            </a:r>
          </a:p>
          <a:p>
            <a:pPr marL="514350" indent="-514350">
              <a:buFont typeface="+mj-lt"/>
              <a:buAutoNum type="arabicPeriod"/>
            </a:pPr>
            <a:r>
              <a:rPr lang="en-GB" b="1" dirty="0" smtClean="0"/>
              <a:t>Cookies</a:t>
            </a:r>
            <a:endParaRPr lang="en-GB" dirty="0" smtClean="0"/>
          </a:p>
          <a:p>
            <a:pPr marL="514350" indent="-514350">
              <a:buFont typeface="+mj-lt"/>
              <a:buAutoNum type="arabicPeriod"/>
            </a:pPr>
            <a:r>
              <a:rPr lang="en-GB" b="1" dirty="0" smtClean="0"/>
              <a:t>Hidden Form Field</a:t>
            </a:r>
            <a:endParaRPr lang="en-GB" dirty="0" smtClean="0"/>
          </a:p>
          <a:p>
            <a:pPr marL="514350" indent="-514350">
              <a:buFont typeface="+mj-lt"/>
              <a:buAutoNum type="arabicPeriod"/>
            </a:pPr>
            <a:r>
              <a:rPr lang="en-GB" b="1" dirty="0" smtClean="0"/>
              <a:t>URL Rewriting</a:t>
            </a:r>
            <a:endParaRPr lang="en-GB" dirty="0" smtClean="0"/>
          </a:p>
          <a:p>
            <a:pPr marL="514350" indent="-514350">
              <a:buFont typeface="+mj-lt"/>
              <a:buAutoNum type="arabicPeriod"/>
            </a:pPr>
            <a:r>
              <a:rPr lang="en-GB" b="1" dirty="0" err="1" smtClean="0"/>
              <a:t>HttpSession</a:t>
            </a:r>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A </a:t>
            </a:r>
            <a:r>
              <a:rPr lang="en-GB" sz="2000" b="1" dirty="0" smtClean="0"/>
              <a:t>cookie</a:t>
            </a:r>
            <a:r>
              <a:rPr lang="en-GB" sz="2000" dirty="0" smtClean="0"/>
              <a:t> is a small piece of information that is persisted between the multiple client requests.</a:t>
            </a:r>
          </a:p>
          <a:p>
            <a:pPr>
              <a:spcBef>
                <a:spcPts val="0"/>
              </a:spcBef>
              <a:buNone/>
            </a:pPr>
            <a:r>
              <a:rPr lang="en-GB" sz="2000" dirty="0" smtClean="0"/>
              <a:t>A cookie has a name, a single value, and optional attributes such as a comment, path and domain qualifiers, a maximum age, and a version number.</a:t>
            </a:r>
          </a:p>
          <a:p>
            <a:r>
              <a:rPr lang="en-GB" sz="2000" dirty="0" smtClean="0"/>
              <a:t>How Cookie works</a:t>
            </a:r>
          </a:p>
          <a:p>
            <a:r>
              <a:rPr lang="en-GB" sz="2000" dirty="0" smtClean="0"/>
              <a:t>By default, each request is considered as a new request. In cookies technique, we add cookie with response from the </a:t>
            </a:r>
            <a:r>
              <a:rPr lang="en-GB" sz="2000" dirty="0" err="1" smtClean="0"/>
              <a:t>servlet</a:t>
            </a:r>
            <a:r>
              <a:rPr lang="en-GB" sz="2000" dirty="0" smtClean="0"/>
              <a:t>. So cookie is stored in the cache of the browser. After that if request is sent by the user, cookie is added with request by default. Thus, we recognize the user as the old user.</a:t>
            </a:r>
          </a:p>
          <a:p>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pic>
        <p:nvPicPr>
          <p:cNvPr id="5" name="Picture 4" descr="cookies in servlet"/>
          <p:cNvPicPr/>
          <p:nvPr/>
        </p:nvPicPr>
        <p:blipFill>
          <a:blip r:embed="rId2"/>
          <a:srcRect/>
          <a:stretch>
            <a:fillRect/>
          </a:stretch>
        </p:blipFill>
        <p:spPr bwMode="auto">
          <a:xfrm>
            <a:off x="3952860" y="4429132"/>
            <a:ext cx="4592955" cy="146748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
            </a:r>
            <a:br>
              <a:rPr lang="en-US" dirty="0" smtClean="0"/>
            </a:br>
            <a:r>
              <a:rPr lang="en-US" dirty="0" smtClean="0"/>
              <a:t/>
            </a:r>
            <a:br>
              <a:rPr lang="en-US" dirty="0" smtClean="0"/>
            </a:br>
            <a:r>
              <a:rPr lang="en-US" dirty="0" smtClean="0"/>
              <a:t>Types of Cookie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dirty="0" smtClean="0"/>
              <a:t>There are 2 types of cookies in </a:t>
            </a:r>
            <a:r>
              <a:rPr lang="en-GB" dirty="0" err="1" smtClean="0"/>
              <a:t>servlets</a:t>
            </a:r>
            <a:r>
              <a:rPr lang="en-GB" dirty="0" smtClean="0"/>
              <a:t>.</a:t>
            </a:r>
          </a:p>
          <a:p>
            <a:pPr marL="514350" indent="-514350">
              <a:buFont typeface="+mj-lt"/>
              <a:buAutoNum type="arabicPeriod"/>
            </a:pPr>
            <a:r>
              <a:rPr lang="en-GB" dirty="0" smtClean="0"/>
              <a:t>Non-persistent cookie</a:t>
            </a:r>
          </a:p>
          <a:p>
            <a:pPr marL="514350" indent="-514350">
              <a:buFont typeface="+mj-lt"/>
              <a:buAutoNum type="arabicPeriod"/>
            </a:pPr>
            <a:r>
              <a:rPr lang="en-GB" dirty="0" smtClean="0"/>
              <a:t>Persistent cookie</a:t>
            </a:r>
          </a:p>
          <a:p>
            <a:r>
              <a:rPr lang="en-GB" u="sng" dirty="0" smtClean="0"/>
              <a:t>Non-persistent cookie</a:t>
            </a:r>
          </a:p>
          <a:p>
            <a:pPr>
              <a:buNone/>
            </a:pPr>
            <a:r>
              <a:rPr lang="en-GB" dirty="0" smtClean="0"/>
              <a:t>   It is </a:t>
            </a:r>
            <a:r>
              <a:rPr lang="en-GB" b="1" dirty="0" smtClean="0"/>
              <a:t>valid for single session</a:t>
            </a:r>
            <a:r>
              <a:rPr lang="en-GB" dirty="0" smtClean="0"/>
              <a:t> only. It is removed each time when user closes the browser.</a:t>
            </a:r>
          </a:p>
          <a:p>
            <a:r>
              <a:rPr lang="en-GB" u="sng" dirty="0" smtClean="0"/>
              <a:t>Persistent cookie</a:t>
            </a:r>
          </a:p>
          <a:p>
            <a:pPr>
              <a:buNone/>
            </a:pPr>
            <a:r>
              <a:rPr lang="en-GB" dirty="0" smtClean="0"/>
              <a:t>   It is </a:t>
            </a:r>
            <a:r>
              <a:rPr lang="en-GB" b="1" dirty="0" smtClean="0"/>
              <a:t>valid for multiple session</a:t>
            </a:r>
            <a:r>
              <a:rPr lang="en-GB" dirty="0" smtClean="0"/>
              <a:t> . It is not removed each time when user closes the browser. It is removed only if user logout or </a:t>
            </a:r>
            <a:r>
              <a:rPr lang="en-GB" dirty="0" err="1" smtClean="0"/>
              <a:t>signout</a:t>
            </a:r>
            <a:r>
              <a:rPr lang="en-GB" dirty="0" smtClean="0"/>
              <a:t>.</a:t>
            </a:r>
          </a:p>
          <a:p>
            <a:r>
              <a:rPr lang="en-GB" b="1" u="sng" dirty="0" smtClean="0"/>
              <a:t>Advantage of Cookies</a:t>
            </a:r>
          </a:p>
          <a:p>
            <a:r>
              <a:rPr lang="en-GB" dirty="0" smtClean="0"/>
              <a:t>Simplest technique of maintaining the state.</a:t>
            </a:r>
          </a:p>
          <a:p>
            <a:r>
              <a:rPr lang="en-GB" dirty="0" smtClean="0"/>
              <a:t>Cookies are maintained at client side.</a:t>
            </a:r>
          </a:p>
          <a:p>
            <a:r>
              <a:rPr lang="en-GB" b="1" u="sng" dirty="0" smtClean="0"/>
              <a:t>Disadvantage of Cookies</a:t>
            </a:r>
          </a:p>
          <a:p>
            <a:r>
              <a:rPr lang="en-GB" dirty="0" smtClean="0"/>
              <a:t>It will not work if cookie is disabled from the browser.</a:t>
            </a:r>
          </a:p>
          <a:p>
            <a:r>
              <a:rPr lang="en-GB" dirty="0" smtClean="0"/>
              <a:t>Only textual information can be set in Cookie object.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create/delete/get/cookie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
        <p:nvSpPr>
          <p:cNvPr id="6" name="Content Placeholder 5"/>
          <p:cNvSpPr>
            <a:spLocks noGrp="1"/>
          </p:cNvSpPr>
          <p:nvPr>
            <p:ph idx="1"/>
          </p:nvPr>
        </p:nvSpPr>
        <p:spPr>
          <a:xfrm>
            <a:off x="838200" y="1825625"/>
            <a:ext cx="10972840" cy="4351338"/>
          </a:xfrm>
        </p:spPr>
        <p:txBody>
          <a:bodyPr/>
          <a:lstStyle/>
          <a:p>
            <a:r>
              <a:rPr lang="en-GB" u="sng" dirty="0" smtClean="0"/>
              <a:t>create cookie.</a:t>
            </a:r>
          </a:p>
          <a:p>
            <a:r>
              <a:rPr lang="en-GB" dirty="0" smtClean="0"/>
              <a:t>Cookie ck=</a:t>
            </a:r>
            <a:r>
              <a:rPr lang="en-GB" b="1" dirty="0" smtClean="0"/>
              <a:t>new</a:t>
            </a:r>
            <a:r>
              <a:rPr lang="en-GB" dirty="0" smtClean="0"/>
              <a:t> Cookie("</a:t>
            </a:r>
            <a:r>
              <a:rPr lang="en-GB" dirty="0" err="1" smtClean="0"/>
              <a:t>user","sonoo</a:t>
            </a:r>
            <a:r>
              <a:rPr lang="en-GB" dirty="0" smtClean="0"/>
              <a:t> </a:t>
            </a:r>
            <a:r>
              <a:rPr lang="en-GB" dirty="0" err="1" smtClean="0"/>
              <a:t>jaiswal</a:t>
            </a:r>
            <a:r>
              <a:rPr lang="en-GB" dirty="0" smtClean="0"/>
              <a:t>");//creating cookie object  </a:t>
            </a:r>
          </a:p>
          <a:p>
            <a:r>
              <a:rPr lang="en-GB" dirty="0" err="1" smtClean="0"/>
              <a:t>response.addCookie</a:t>
            </a:r>
            <a:r>
              <a:rPr lang="en-GB" dirty="0" smtClean="0"/>
              <a:t>(ck);//adding cookie in the response </a:t>
            </a:r>
          </a:p>
          <a:p>
            <a:r>
              <a:rPr lang="en-GB" dirty="0" smtClean="0"/>
              <a:t> </a:t>
            </a:r>
            <a:r>
              <a:rPr lang="en-GB" u="sng" dirty="0" smtClean="0"/>
              <a:t>delete Cookie</a:t>
            </a:r>
            <a:endParaRPr lang="en-GB" dirty="0" smtClean="0"/>
          </a:p>
          <a:p>
            <a:r>
              <a:rPr lang="en-GB" dirty="0" smtClean="0"/>
              <a:t> It is mainly used to logout or </a:t>
            </a:r>
            <a:r>
              <a:rPr lang="en-GB" dirty="0" err="1" smtClean="0"/>
              <a:t>signout</a:t>
            </a:r>
            <a:r>
              <a:rPr lang="en-GB" dirty="0" smtClean="0"/>
              <a:t> the user.</a:t>
            </a:r>
          </a:p>
          <a:p>
            <a:r>
              <a:rPr lang="en-GB" dirty="0" smtClean="0"/>
              <a:t>Cookie ck=</a:t>
            </a:r>
            <a:r>
              <a:rPr lang="en-GB" b="1" dirty="0" smtClean="0"/>
              <a:t>new</a:t>
            </a:r>
            <a:r>
              <a:rPr lang="en-GB" dirty="0" smtClean="0"/>
              <a:t> Cookie("user","");//deleting value of cookie  </a:t>
            </a:r>
          </a:p>
          <a:p>
            <a:r>
              <a:rPr lang="en-GB" dirty="0" err="1" smtClean="0"/>
              <a:t>ck.setMaxAge</a:t>
            </a:r>
            <a:r>
              <a:rPr lang="en-GB" dirty="0" smtClean="0"/>
              <a:t>(0);//changing the maximum age to 0 seconds  </a:t>
            </a:r>
          </a:p>
          <a:p>
            <a:r>
              <a:rPr lang="en-GB" dirty="0" err="1" smtClean="0"/>
              <a:t>response.addCookie</a:t>
            </a:r>
            <a:r>
              <a:rPr lang="en-GB" dirty="0" smtClean="0"/>
              <a:t>(ck);//adding cookie in the response  </a:t>
            </a:r>
          </a:p>
          <a:p>
            <a:r>
              <a:rPr lang="en-GB" dirty="0" smtClean="0"/>
              <a:t> </a:t>
            </a:r>
            <a:r>
              <a:rPr lang="en-GB" u="sng" dirty="0" smtClean="0"/>
              <a:t>get Cookies</a:t>
            </a:r>
          </a:p>
          <a:p>
            <a:r>
              <a:rPr lang="en-GB" dirty="0" smtClean="0"/>
              <a:t>to get all the cookies.</a:t>
            </a:r>
          </a:p>
          <a:p>
            <a:pPr>
              <a:buNone/>
            </a:pPr>
            <a:r>
              <a:rPr lang="en-GB" dirty="0" smtClean="0"/>
              <a:t>Cookie ck[]=</a:t>
            </a:r>
            <a:r>
              <a:rPr lang="en-GB" dirty="0" err="1" smtClean="0"/>
              <a:t>request.getCookies</a:t>
            </a:r>
            <a:r>
              <a:rPr lang="en-GB" dirty="0" smtClean="0"/>
              <a:t>();  </a:t>
            </a:r>
          </a:p>
          <a:p>
            <a:pPr>
              <a:buNone/>
            </a:pPr>
            <a:r>
              <a:rPr lang="en-GB" b="1" dirty="0" smtClean="0"/>
              <a:t>for</a:t>
            </a:r>
            <a:r>
              <a:rPr lang="en-GB" dirty="0" smtClean="0"/>
              <a:t>(</a:t>
            </a:r>
            <a:r>
              <a:rPr lang="en-GB" b="1" dirty="0" err="1" smtClean="0"/>
              <a:t>int</a:t>
            </a:r>
            <a:r>
              <a:rPr lang="en-GB" dirty="0" smtClean="0"/>
              <a:t> </a:t>
            </a:r>
            <a:r>
              <a:rPr lang="en-GB" dirty="0" err="1" smtClean="0"/>
              <a:t>i</a:t>
            </a:r>
            <a:r>
              <a:rPr lang="en-GB" dirty="0" smtClean="0"/>
              <a:t>=0;i&lt;</a:t>
            </a:r>
            <a:r>
              <a:rPr lang="en-GB" dirty="0" err="1" smtClean="0"/>
              <a:t>ck.length;i</a:t>
            </a:r>
            <a:r>
              <a:rPr lang="en-GB" dirty="0" smtClean="0"/>
              <a:t>++){  </a:t>
            </a:r>
          </a:p>
          <a:p>
            <a:pPr>
              <a:buNone/>
            </a:pPr>
            <a:r>
              <a:rPr lang="en-GB" dirty="0" smtClean="0"/>
              <a:t> </a:t>
            </a:r>
            <a:r>
              <a:rPr lang="en-GB" dirty="0" err="1" smtClean="0"/>
              <a:t>out.print</a:t>
            </a:r>
            <a:r>
              <a:rPr lang="en-GB" dirty="0" smtClean="0"/>
              <a:t>("&lt;</a:t>
            </a:r>
            <a:r>
              <a:rPr lang="en-GB" dirty="0" err="1" smtClean="0"/>
              <a:t>br</a:t>
            </a:r>
            <a:r>
              <a:rPr lang="en-GB" dirty="0" smtClean="0"/>
              <a:t>&gt;"+ck[</a:t>
            </a:r>
            <a:r>
              <a:rPr lang="en-GB" dirty="0" err="1" smtClean="0"/>
              <a:t>i</a:t>
            </a:r>
            <a:r>
              <a:rPr lang="en-GB" dirty="0" smtClean="0"/>
              <a:t>].</a:t>
            </a:r>
            <a:r>
              <a:rPr lang="en-GB" dirty="0" err="1" smtClean="0"/>
              <a:t>getName</a:t>
            </a:r>
            <a:r>
              <a:rPr lang="en-GB" dirty="0" smtClean="0"/>
              <a:t>()+" "+ck[</a:t>
            </a:r>
            <a:r>
              <a:rPr lang="en-GB" dirty="0" err="1" smtClean="0"/>
              <a:t>i</a:t>
            </a:r>
            <a:r>
              <a:rPr lang="en-GB" dirty="0" smtClean="0"/>
              <a:t>].</a:t>
            </a:r>
            <a:r>
              <a:rPr lang="en-GB" dirty="0" err="1" smtClean="0"/>
              <a:t>getValue</a:t>
            </a:r>
            <a:r>
              <a:rPr lang="en-GB" dirty="0" smtClean="0"/>
              <a:t>());//printing name and value of cookie  </a:t>
            </a:r>
          </a:p>
          <a:p>
            <a:pPr>
              <a:buNone/>
            </a:pPr>
            <a:r>
              <a:rPr lang="en-GB" dirty="0" smtClean="0"/>
              <a:t>}  </a:t>
            </a:r>
          </a:p>
          <a:p>
            <a:pPr>
              <a:buNone/>
            </a:pPr>
            <a:r>
              <a:rPr lang="en-GB" dirty="0" smtClean="0"/>
              <a:t/>
            </a:r>
            <a:br>
              <a:rPr lang="en-GB" dirty="0" smtClean="0"/>
            </a:b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GB" dirty="0" smtClean="0"/>
              <a:t>storing the name of the user in the cookie object and accessing it in another </a:t>
            </a:r>
            <a:r>
              <a:rPr lang="en-GB" dirty="0" err="1" smtClean="0"/>
              <a:t>servlet</a:t>
            </a:r>
            <a:r>
              <a:rPr lang="en-GB" dirty="0" smtClean="0"/>
              <a:t>. As we know well that session corresponds to the particular user. So if you access it from too many browsers with different values, you will get the different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pic>
        <p:nvPicPr>
          <p:cNvPr id="5" name="Picture 4" descr="cookies in session tracking"/>
          <p:cNvPicPr/>
          <p:nvPr/>
        </p:nvPicPr>
        <p:blipFill>
          <a:blip r:embed="rId2"/>
          <a:srcRect/>
          <a:stretch>
            <a:fillRect/>
          </a:stretch>
        </p:blipFill>
        <p:spPr bwMode="auto">
          <a:xfrm>
            <a:off x="4452926" y="3429000"/>
            <a:ext cx="5730875" cy="276415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&lt;form action="servlet1" method="post"&gt;  </a:t>
            </a:r>
          </a:p>
          <a:p>
            <a:r>
              <a:rPr lang="en-GB" dirty="0" smtClean="0"/>
              <a:t>Name:&lt;input type="text" name="</a:t>
            </a:r>
            <a:r>
              <a:rPr lang="en-GB" dirty="0" err="1" smtClean="0"/>
              <a:t>userName</a:t>
            </a:r>
            <a:r>
              <a:rPr lang="en-GB" dirty="0" smtClean="0"/>
              <a:t>"/&gt;&lt;</a:t>
            </a:r>
            <a:r>
              <a:rPr lang="en-GB" dirty="0" err="1" smtClean="0"/>
              <a:t>br</a:t>
            </a:r>
            <a:r>
              <a:rPr lang="en-GB" dirty="0" smtClean="0"/>
              <a:t>/&gt;  </a:t>
            </a:r>
          </a:p>
          <a:p>
            <a:r>
              <a:rPr lang="en-GB" dirty="0" smtClean="0"/>
              <a:t>&lt;input type="submit" value="go"/&gt;  </a:t>
            </a:r>
          </a:p>
          <a:p>
            <a:r>
              <a:rPr lang="en-GB" dirty="0" smtClean="0"/>
              <a:t>&lt;/form&gt;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FirstServlet.java</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endParaRPr lang="en-US" sz="2000" dirty="0" smtClean="0"/>
          </a:p>
          <a:p>
            <a:pPr>
              <a:spcBef>
                <a:spcPts val="0"/>
              </a:spcBef>
              <a:buNone/>
            </a:pPr>
            <a:r>
              <a:rPr lang="en-US" sz="2000" dirty="0" smtClean="0"/>
              <a:t>  </a:t>
            </a:r>
          </a:p>
          <a:p>
            <a:pPr>
              <a:spcBef>
                <a:spcPts val="0"/>
              </a:spcBef>
              <a:buNone/>
            </a:pPr>
            <a:r>
              <a:rPr lang="en-US" sz="2000" b="1" dirty="0" smtClean="0"/>
              <a:t> 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Cookie ck=</a:t>
            </a:r>
            <a:r>
              <a:rPr lang="en-US" sz="2000" b="1" dirty="0" smtClean="0"/>
              <a:t>new</a:t>
            </a:r>
            <a:r>
              <a:rPr lang="en-US" sz="2000" dirty="0" smtClean="0"/>
              <a:t> Cookie("</a:t>
            </a:r>
            <a:r>
              <a:rPr lang="en-US" sz="2000" dirty="0" err="1" smtClean="0"/>
              <a:t>uname",n</a:t>
            </a:r>
            <a:r>
              <a:rPr lang="en-US" sz="2000" dirty="0" smtClean="0"/>
              <a:t>);//creating cookie object  </a:t>
            </a:r>
          </a:p>
          <a:p>
            <a:pPr>
              <a:spcBef>
                <a:spcPts val="0"/>
              </a:spcBef>
              <a:buNone/>
            </a:pPr>
            <a:r>
              <a:rPr lang="en-US" sz="2000" dirty="0" smtClean="0"/>
              <a:t>    </a:t>
            </a:r>
            <a:r>
              <a:rPr lang="en-US" sz="2000" dirty="0" err="1" smtClean="0"/>
              <a:t>response.addCookie</a:t>
            </a:r>
            <a:r>
              <a:rPr lang="en-US" sz="2000" dirty="0" smtClean="0"/>
              <a:t>(ck);//adding cookie in the response  </a:t>
            </a:r>
          </a:p>
          <a:p>
            <a:pPr>
              <a:spcBef>
                <a:spcPts val="0"/>
              </a:spcBef>
              <a:buNone/>
            </a:pPr>
            <a:r>
              <a:rPr lang="en-US" sz="2000" dirty="0" smtClean="0"/>
              <a:t>  </a:t>
            </a:r>
          </a:p>
          <a:p>
            <a:pPr>
              <a:spcBef>
                <a:spcPts val="0"/>
              </a:spcBef>
              <a:buNone/>
            </a:pPr>
            <a:r>
              <a:rPr lang="en-US" sz="2000" dirty="0" smtClean="0"/>
              <a:t>    //creating submit button  </a:t>
            </a:r>
          </a:p>
          <a:p>
            <a:pPr>
              <a:spcBef>
                <a:spcPts val="0"/>
              </a:spcBef>
              <a:buNone/>
            </a:pPr>
            <a:r>
              <a:rPr lang="en-US" sz="2000" dirty="0" smtClean="0"/>
              <a:t>    </a:t>
            </a:r>
            <a:r>
              <a:rPr lang="en-US" sz="2000" dirty="0" err="1" smtClean="0"/>
              <a:t>out.print</a:t>
            </a:r>
            <a:r>
              <a:rPr lang="en-US" sz="2000" dirty="0" smtClean="0"/>
              <a:t>("&lt;form action='servlet2'&gt;");  </a:t>
            </a:r>
          </a:p>
          <a:p>
            <a:pPr>
              <a:spcBef>
                <a:spcPts val="0"/>
              </a:spcBef>
              <a:buNone/>
            </a:pPr>
            <a:r>
              <a:rPr lang="en-US" sz="2000" dirty="0" smtClean="0"/>
              <a:t>    </a:t>
            </a:r>
            <a:r>
              <a:rPr lang="en-US" sz="2000" dirty="0" err="1" smtClean="0"/>
              <a:t>out.print</a:t>
            </a:r>
            <a:r>
              <a:rPr lang="en-US" sz="2000" dirty="0" smtClean="0"/>
              <a:t>("&lt;input type='submit' value='go'&gt;");  </a:t>
            </a:r>
          </a:p>
          <a:p>
            <a:pPr>
              <a:spcBef>
                <a:spcPts val="0"/>
              </a:spcBef>
              <a:buNone/>
            </a:pPr>
            <a:r>
              <a:rPr lang="en-US" sz="2000" dirty="0" smtClean="0"/>
              <a:t>    </a:t>
            </a:r>
            <a:r>
              <a:rPr lang="en-US" sz="2000" dirty="0" err="1" smtClean="0"/>
              <a:t>out.print</a:t>
            </a:r>
            <a:r>
              <a:rPr lang="en-US" sz="2000" dirty="0" smtClean="0"/>
              <a:t>("&lt;/form&gt;");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SecondServlet.java</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Cookie ck[]=</a:t>
            </a:r>
            <a:r>
              <a:rPr lang="en-US" sz="2000" dirty="0" err="1" smtClean="0"/>
              <a:t>request.getCookies</a:t>
            </a:r>
            <a:r>
              <a:rPr lang="en-US" sz="2000" dirty="0" smtClean="0"/>
              <a:t>();  </a:t>
            </a:r>
          </a:p>
          <a:p>
            <a:pPr>
              <a:spcBef>
                <a:spcPts val="0"/>
              </a:spcBef>
              <a:buNone/>
            </a:pPr>
            <a:r>
              <a:rPr lang="en-US" sz="2000" dirty="0" smtClean="0"/>
              <a:t>    </a:t>
            </a:r>
            <a:r>
              <a:rPr lang="en-US" sz="2000" dirty="0" err="1" smtClean="0"/>
              <a:t>out.print</a:t>
            </a:r>
            <a:r>
              <a:rPr lang="en-US" sz="2000" dirty="0" smtClean="0"/>
              <a:t>("Hello "+ck[0].</a:t>
            </a:r>
            <a:r>
              <a:rPr lang="en-US" sz="2000" dirty="0" err="1" smtClean="0"/>
              <a:t>getValue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buNone/>
            </a:pPr>
            <a:r>
              <a:rPr lang="en-US" dirty="0" smtClean="0"/>
              <a:t>      </a:t>
            </a:r>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US" dirty="0" smtClean="0"/>
              <a:t>web.xml</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dirty="0" smtClean="0"/>
              <a:t>https://www.javatpoint.com/servlet-login-and-logout-example-using-cookies</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pPr>
            <a:endParaRPr lang="en-US" sz="2000" dirty="0" smtClean="0"/>
          </a:p>
          <a:p>
            <a:pPr>
              <a:spcBef>
                <a:spcPts val="0"/>
              </a:spcBef>
              <a:buNone/>
            </a:pPr>
            <a:r>
              <a:rPr lang="en-US" sz="2000" dirty="0" smtClean="0"/>
              <a:t>&lt;/web-app&gt;  </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Advantages of </a:t>
            </a:r>
            <a:r>
              <a:rPr lang="en-US" dirty="0" err="1" smtClean="0"/>
              <a:t>Servlet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There are many advantages of </a:t>
            </a:r>
            <a:r>
              <a:rPr lang="en-GB" sz="2000" dirty="0" err="1" smtClean="0"/>
              <a:t>Servlet</a:t>
            </a:r>
            <a:r>
              <a:rPr lang="en-GB" sz="2000" dirty="0" smtClean="0"/>
              <a:t> over CGI. The web container creates threads for handling the multiple requests to the </a:t>
            </a:r>
            <a:r>
              <a:rPr lang="en-GB" sz="2000" dirty="0" err="1" smtClean="0"/>
              <a:t>Servlet</a:t>
            </a:r>
            <a:r>
              <a:rPr lang="en-GB" sz="2000" dirty="0" smtClean="0"/>
              <a:t>. Threads have many benefits over the Processes such as they share a common memory area, lightweight, cost of communication between the threads are low. The advantages of </a:t>
            </a:r>
            <a:r>
              <a:rPr lang="en-GB" sz="2000" dirty="0" err="1" smtClean="0"/>
              <a:t>Servlet</a:t>
            </a:r>
            <a:r>
              <a:rPr lang="en-GB" sz="2000" dirty="0" smtClean="0"/>
              <a:t> are as follows:</a:t>
            </a:r>
          </a:p>
          <a:p>
            <a:pPr marL="342900" indent="-342900">
              <a:buFont typeface="+mj-lt"/>
              <a:buAutoNum type="arabicPeriod"/>
            </a:pPr>
            <a:r>
              <a:rPr lang="en-GB" sz="1800" b="1" dirty="0" smtClean="0"/>
              <a:t>Better performance:</a:t>
            </a:r>
            <a:r>
              <a:rPr lang="en-GB" sz="1800" dirty="0" smtClean="0"/>
              <a:t> because it creates a thread for each request, not process.</a:t>
            </a:r>
          </a:p>
          <a:p>
            <a:pPr marL="342900" indent="-342900">
              <a:buFont typeface="+mj-lt"/>
              <a:buAutoNum type="arabicPeriod"/>
            </a:pPr>
            <a:r>
              <a:rPr lang="en-GB" sz="1800" b="1" dirty="0" smtClean="0"/>
              <a:t>Portability:</a:t>
            </a:r>
            <a:r>
              <a:rPr lang="en-GB" sz="1800" dirty="0" smtClean="0"/>
              <a:t> because it uses Java language.</a:t>
            </a:r>
          </a:p>
          <a:p>
            <a:pPr marL="342900" indent="-342900">
              <a:buFont typeface="+mj-lt"/>
              <a:buAutoNum type="arabicPeriod"/>
            </a:pPr>
            <a:r>
              <a:rPr lang="en-GB" sz="1800" b="1" dirty="0" smtClean="0"/>
              <a:t>Robust:</a:t>
            </a:r>
            <a:r>
              <a:rPr lang="en-GB" sz="1800" dirty="0" smtClean="0"/>
              <a:t> </a:t>
            </a:r>
            <a:r>
              <a:rPr lang="en-GB" sz="1800" dirty="0" smtClean="0">
                <a:hlinkClick r:id="rId2"/>
              </a:rPr>
              <a:t>JVM</a:t>
            </a:r>
            <a:r>
              <a:rPr lang="en-GB" sz="1800" dirty="0" smtClean="0"/>
              <a:t> manages </a:t>
            </a:r>
            <a:r>
              <a:rPr lang="en-GB" sz="1800" dirty="0" err="1" smtClean="0"/>
              <a:t>Servlets</a:t>
            </a:r>
            <a:r>
              <a:rPr lang="en-GB" sz="1800" dirty="0" smtClean="0"/>
              <a:t>, so we don't need to worry about the memory leak, </a:t>
            </a:r>
            <a:r>
              <a:rPr lang="en-GB" sz="1800" dirty="0" smtClean="0">
                <a:hlinkClick r:id="rId3"/>
              </a:rPr>
              <a:t>garbage collection</a:t>
            </a:r>
            <a:r>
              <a:rPr lang="en-GB" sz="1800" dirty="0" smtClean="0"/>
              <a:t>, etc.</a:t>
            </a:r>
          </a:p>
          <a:p>
            <a:pPr marL="342900" indent="-342900">
              <a:buFont typeface="+mj-lt"/>
              <a:buAutoNum type="arabicPeriod"/>
            </a:pPr>
            <a:r>
              <a:rPr lang="en-GB" sz="1800" b="1" dirty="0" smtClean="0"/>
              <a:t>Secure:</a:t>
            </a:r>
            <a:r>
              <a:rPr lang="en-GB" sz="1800" dirty="0" smtClean="0"/>
              <a:t> because it uses java language.</a:t>
            </a:r>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US" dirty="0" smtClean="0"/>
              <a:t> Hidden Form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In case of Hidden Form Field </a:t>
            </a:r>
            <a:r>
              <a:rPr lang="en-GB" b="1" dirty="0" smtClean="0"/>
              <a:t>a hidden (invisible) </a:t>
            </a:r>
            <a:r>
              <a:rPr lang="en-GB" b="1" dirty="0" err="1" smtClean="0"/>
              <a:t>textfield</a:t>
            </a:r>
            <a:r>
              <a:rPr lang="en-GB" dirty="0" smtClean="0"/>
              <a:t> is used for maintaining the state of an user.</a:t>
            </a:r>
          </a:p>
          <a:p>
            <a:r>
              <a:rPr lang="en-GB" dirty="0" smtClean="0"/>
              <a:t>In such case, we store the information in the hidden field and get it from another </a:t>
            </a:r>
            <a:r>
              <a:rPr lang="en-GB" dirty="0" err="1" smtClean="0"/>
              <a:t>servlet</a:t>
            </a:r>
            <a:r>
              <a:rPr lang="en-GB" dirty="0" smtClean="0"/>
              <a:t>. This approach is better if we have to submit form in all the pages and we don't want to depend on the browser.</a:t>
            </a:r>
          </a:p>
          <a:p>
            <a:r>
              <a:rPr lang="en-GB" dirty="0" smtClean="0"/>
              <a:t>Let's see the code to store value in hidden field.</a:t>
            </a:r>
          </a:p>
          <a:p>
            <a:r>
              <a:rPr lang="en-GB" dirty="0" smtClean="0"/>
              <a:t>&lt;input type="hidden" name="</a:t>
            </a:r>
            <a:r>
              <a:rPr lang="en-GB" dirty="0" err="1" smtClean="0"/>
              <a:t>uname</a:t>
            </a:r>
            <a:r>
              <a:rPr lang="en-GB" dirty="0" smtClean="0"/>
              <a:t>" value="</a:t>
            </a:r>
            <a:r>
              <a:rPr lang="en-GB" dirty="0" err="1" smtClean="0"/>
              <a:t>Vimal</a:t>
            </a:r>
            <a:r>
              <a:rPr lang="en-GB" dirty="0" smtClean="0"/>
              <a:t> </a:t>
            </a:r>
            <a:r>
              <a:rPr lang="en-GB" dirty="0" err="1" smtClean="0"/>
              <a:t>Jaiswal</a:t>
            </a:r>
            <a:r>
              <a:rPr lang="en-GB" dirty="0" smtClean="0"/>
              <a:t>"&gt;  </a:t>
            </a:r>
          </a:p>
          <a:p>
            <a:r>
              <a:rPr lang="en-GB" dirty="0" smtClean="0"/>
              <a:t>Here, </a:t>
            </a:r>
            <a:r>
              <a:rPr lang="en-GB" dirty="0" err="1" smtClean="0"/>
              <a:t>uname</a:t>
            </a:r>
            <a:r>
              <a:rPr lang="en-GB" dirty="0" smtClean="0"/>
              <a:t> is the hidden field name and </a:t>
            </a:r>
            <a:r>
              <a:rPr lang="en-GB" dirty="0" err="1" smtClean="0"/>
              <a:t>Vimal</a:t>
            </a:r>
            <a:r>
              <a:rPr lang="en-GB" dirty="0" smtClean="0"/>
              <a:t> </a:t>
            </a:r>
            <a:r>
              <a:rPr lang="en-GB" dirty="0" err="1" smtClean="0"/>
              <a:t>Jaiswal</a:t>
            </a:r>
            <a:r>
              <a:rPr lang="en-GB" dirty="0" smtClean="0"/>
              <a:t> is the hidden field value.</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Hidden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Real application of hidden form field</a:t>
            </a:r>
          </a:p>
          <a:p>
            <a:r>
              <a:rPr lang="en-GB" dirty="0" smtClean="0"/>
              <a:t>It is widely used in comment form of a website. In such case, we store page id or page name in the hidden field so that each page can be uniquely identified.</a:t>
            </a:r>
          </a:p>
          <a:p>
            <a:r>
              <a:rPr lang="en-GB" dirty="0" smtClean="0"/>
              <a:t>Advantage of Hidden Form Field</a:t>
            </a:r>
          </a:p>
          <a:p>
            <a:r>
              <a:rPr lang="en-GB" dirty="0" smtClean="0"/>
              <a:t>It will always work whether cookie is disabled or not.</a:t>
            </a:r>
          </a:p>
          <a:p>
            <a:r>
              <a:rPr lang="en-GB" dirty="0" smtClean="0"/>
              <a:t>Disadvantage of Hidden Form Field:</a:t>
            </a:r>
          </a:p>
          <a:p>
            <a:r>
              <a:rPr lang="en-GB" dirty="0" smtClean="0"/>
              <a:t>It is maintained at server side.</a:t>
            </a:r>
          </a:p>
          <a:p>
            <a:r>
              <a:rPr lang="en-GB" dirty="0" smtClean="0"/>
              <a:t>Extra form submission is required on each pages.</a:t>
            </a:r>
          </a:p>
          <a:p>
            <a:r>
              <a:rPr lang="en-GB" dirty="0" smtClean="0"/>
              <a:t>Only textual information can be used.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using Hidden Form Field</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pic>
        <p:nvPicPr>
          <p:cNvPr id="6" name="Content Placeholder 5" descr="Hidden Form Field in Servlet"/>
          <p:cNvPicPr>
            <a:picLocks noGrp="1"/>
          </p:cNvPicPr>
          <p:nvPr>
            <p:ph idx="1"/>
          </p:nvPr>
        </p:nvPicPr>
        <p:blipFill>
          <a:blip r:embed="rId2"/>
          <a:srcRect/>
          <a:stretch>
            <a:fillRect/>
          </a:stretch>
        </p:blipFill>
        <p:spPr bwMode="auto">
          <a:xfrm>
            <a:off x="2762250" y="2300288"/>
            <a:ext cx="6667500" cy="29337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index.html</a:t>
            </a:r>
          </a:p>
          <a:p>
            <a:r>
              <a:rPr lang="en-US" dirty="0" smtClean="0"/>
              <a:t>&lt;form action="servlet1"&gt;  </a:t>
            </a:r>
          </a:p>
          <a:p>
            <a:r>
              <a:rPr lang="en-US" dirty="0" smtClean="0"/>
              <a:t>Name:&lt;input type="text" name="</a:t>
            </a:r>
            <a:r>
              <a:rPr lang="en-US" dirty="0" err="1" smtClean="0"/>
              <a:t>userName</a:t>
            </a:r>
            <a:r>
              <a:rPr lang="en-US" dirty="0" smtClean="0"/>
              <a:t>"/&gt;&lt;</a:t>
            </a:r>
            <a:r>
              <a:rPr lang="en-US" dirty="0" err="1" smtClean="0"/>
              <a:t>br</a:t>
            </a:r>
            <a:r>
              <a:rPr lang="en-US" dirty="0" smtClean="0"/>
              <a:t>/&gt;  </a:t>
            </a:r>
          </a:p>
          <a:p>
            <a:r>
              <a:rPr lang="en-US" dirty="0" smtClean="0"/>
              <a:t>&lt;input type="submit" value="go"/&gt;  </a:t>
            </a:r>
          </a:p>
          <a:p>
            <a:r>
              <a:rPr lang="en-US" dirty="0" smtClean="0"/>
              <a:t>&lt;/form&gt;  </a:t>
            </a:r>
          </a:p>
          <a:p>
            <a:r>
              <a:rPr lang="en-US" dirty="0" smtClean="0"/>
              <a:t>FirstServlet.java</a:t>
            </a:r>
          </a:p>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String n=</a:t>
            </a:r>
            <a:r>
              <a:rPr lang="en-US" dirty="0" err="1" smtClean="0"/>
              <a:t>request.getParameter</a:t>
            </a:r>
            <a:r>
              <a:rPr lang="en-US" dirty="0" smtClean="0"/>
              <a:t>("</a:t>
            </a:r>
            <a:r>
              <a:rPr lang="en-US" dirty="0" err="1" smtClean="0"/>
              <a:t>userName</a:t>
            </a:r>
            <a:r>
              <a:rPr lang="en-US" dirty="0" smtClean="0"/>
              <a:t>");  </a:t>
            </a:r>
          </a:p>
          <a:p>
            <a:r>
              <a:rPr lang="en-US" dirty="0" smtClean="0"/>
              <a:t>        </a:t>
            </a:r>
            <a:r>
              <a:rPr lang="en-US" dirty="0" err="1" smtClean="0"/>
              <a:t>out.print</a:t>
            </a:r>
            <a:r>
              <a:rPr lang="en-US" dirty="0" smtClean="0"/>
              <a:t>("Welcome "+n);  </a:t>
            </a:r>
          </a:p>
          <a:p>
            <a:r>
              <a:rPr lang="en-US" dirty="0" smtClean="0"/>
              <a:t>          </a:t>
            </a:r>
          </a:p>
          <a:p>
            <a:r>
              <a:rPr lang="en-US" dirty="0" smtClean="0"/>
              <a:t>        //creating form that have invisible </a:t>
            </a:r>
            <a:r>
              <a:rPr lang="en-US" dirty="0" err="1" smtClean="0"/>
              <a:t>textfield</a:t>
            </a:r>
            <a:r>
              <a:rPr lang="en-US" dirty="0" smtClean="0"/>
              <a:t>  </a:t>
            </a:r>
          </a:p>
          <a:p>
            <a:r>
              <a:rPr lang="en-US" dirty="0" smtClean="0"/>
              <a:t>        </a:t>
            </a:r>
            <a:r>
              <a:rPr lang="en-US" dirty="0" err="1" smtClean="0"/>
              <a:t>out.print</a:t>
            </a:r>
            <a:r>
              <a:rPr lang="en-US" dirty="0" smtClean="0"/>
              <a:t>("&lt;form action='servlet2'&gt;");  </a:t>
            </a:r>
          </a:p>
          <a:p>
            <a:r>
              <a:rPr lang="en-US" dirty="0" smtClean="0"/>
              <a:t>        </a:t>
            </a:r>
            <a:r>
              <a:rPr lang="en-US" dirty="0" err="1" smtClean="0"/>
              <a:t>out.print</a:t>
            </a:r>
            <a:r>
              <a:rPr lang="en-US" dirty="0" smtClean="0"/>
              <a:t>("&lt;input type='hidden' name='</a:t>
            </a:r>
            <a:r>
              <a:rPr lang="en-US" dirty="0" err="1" smtClean="0"/>
              <a:t>uname</a:t>
            </a:r>
            <a:r>
              <a:rPr lang="en-US" dirty="0" smtClean="0"/>
              <a:t>' value='"+n+"'&gt;");  </a:t>
            </a:r>
          </a:p>
          <a:p>
            <a:r>
              <a:rPr lang="en-US" dirty="0" smtClean="0"/>
              <a:t>        </a:t>
            </a:r>
            <a:r>
              <a:rPr lang="en-US" dirty="0" err="1" smtClean="0"/>
              <a:t>out.print</a:t>
            </a:r>
            <a:r>
              <a:rPr lang="en-US" dirty="0" smtClean="0"/>
              <a:t>("&lt;input type='submit' value='go'&gt;");  </a:t>
            </a:r>
          </a:p>
          <a:p>
            <a:r>
              <a:rPr lang="en-US" dirty="0" smtClean="0"/>
              <a:t>        </a:t>
            </a:r>
            <a:r>
              <a:rPr lang="en-US" dirty="0" err="1" smtClean="0"/>
              <a:t>out.print</a:t>
            </a:r>
            <a:r>
              <a:rPr lang="en-US" dirty="0" smtClean="0"/>
              <a:t>("&lt;/form&gt;");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Ex</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SecondServlet.java</a:t>
            </a:r>
          </a:p>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//Getting the value from the hidden field  </a:t>
            </a:r>
          </a:p>
          <a:p>
            <a:r>
              <a:rPr lang="en-US" dirty="0" smtClean="0"/>
              <a:t>        String n=</a:t>
            </a:r>
            <a:r>
              <a:rPr lang="en-US" dirty="0" err="1" smtClean="0"/>
              <a:t>request.getParameter</a:t>
            </a:r>
            <a:r>
              <a:rPr lang="en-US" dirty="0" smtClean="0"/>
              <a:t>("</a:t>
            </a:r>
            <a:r>
              <a:rPr lang="en-US" dirty="0" err="1" smtClean="0"/>
              <a:t>uname</a:t>
            </a:r>
            <a:r>
              <a:rPr lang="en-US" dirty="0" smtClean="0"/>
              <a:t>");  </a:t>
            </a:r>
          </a:p>
          <a:p>
            <a:r>
              <a:rPr lang="en-US" dirty="0" smtClean="0"/>
              <a:t>        </a:t>
            </a:r>
            <a:r>
              <a:rPr lang="en-US" dirty="0" err="1" smtClean="0"/>
              <a:t>out.print</a:t>
            </a:r>
            <a:r>
              <a:rPr lang="en-US" dirty="0" smtClean="0"/>
              <a:t>("Hello "+n);  </a:t>
            </a:r>
          </a:p>
          <a:p>
            <a:r>
              <a:rPr lang="en-US" dirty="0" smtClean="0"/>
              <a:t>  </a:t>
            </a:r>
          </a:p>
          <a:p>
            <a:r>
              <a:rPr lang="en-US" dirty="0" smtClean="0"/>
              <a:t>        </a:t>
            </a:r>
            <a:r>
              <a:rPr lang="en-US" dirty="0" err="1" smtClean="0"/>
              <a:t>out.close</a:t>
            </a:r>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web.xml</a:t>
            </a:r>
          </a:p>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URL rewriting</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URL rewriting, we append a token or identifier to the URL of the next </a:t>
            </a:r>
            <a:r>
              <a:rPr lang="en-GB" dirty="0" err="1" smtClean="0"/>
              <a:t>Servlet</a:t>
            </a:r>
            <a:r>
              <a:rPr lang="en-GB" dirty="0" smtClean="0"/>
              <a:t> or the next resource. We can send parameter name/value pairs using the following format:</a:t>
            </a:r>
          </a:p>
          <a:p>
            <a:r>
              <a:rPr lang="en-GB" dirty="0" smtClean="0"/>
              <a:t>url?name1=value1&amp;name2=value2&amp;??</a:t>
            </a:r>
          </a:p>
          <a:p>
            <a:r>
              <a:rPr lang="en-GB" dirty="0" smtClean="0"/>
              <a:t>A name and a value is separated using an equal = sign, a parameter name/value pair is separated from another parameter using the ampersand(&amp;). When the user clicks the hyperlink, the parameter name/value pairs Advantage of URL Rewriting</a:t>
            </a:r>
          </a:p>
          <a:p>
            <a:r>
              <a:rPr lang="en-GB" dirty="0" smtClean="0"/>
              <a:t>It will always work whether cookie is disabled or not (browser independent).</a:t>
            </a:r>
          </a:p>
          <a:p>
            <a:r>
              <a:rPr lang="en-GB" dirty="0" smtClean="0"/>
              <a:t>Extra form submission is not required on each pages.</a:t>
            </a:r>
          </a:p>
          <a:p>
            <a:r>
              <a:rPr lang="en-GB" dirty="0" smtClean="0"/>
              <a:t>Disadvantage of URL Rewriting</a:t>
            </a:r>
          </a:p>
          <a:p>
            <a:r>
              <a:rPr lang="en-GB" dirty="0" smtClean="0"/>
              <a:t>It will work only with links.</a:t>
            </a:r>
          </a:p>
          <a:p>
            <a:r>
              <a:rPr lang="en-GB" dirty="0" smtClean="0"/>
              <a:t>It can send Only textual information.</a:t>
            </a:r>
          </a:p>
          <a:p>
            <a:r>
              <a:rPr lang="en-GB"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pic>
        <p:nvPicPr>
          <p:cNvPr id="5" name="Content Placeholder 4" descr="URL Rewriting"/>
          <p:cNvPicPr>
            <a:picLocks noGrp="1"/>
          </p:cNvPicPr>
          <p:nvPr>
            <p:ph idx="1"/>
          </p:nvPr>
        </p:nvPicPr>
        <p:blipFill>
          <a:blip r:embed="rId2"/>
          <a:srcRect/>
          <a:stretch>
            <a:fillRect/>
          </a:stretch>
        </p:blipFill>
        <p:spPr bwMode="auto">
          <a:xfrm>
            <a:off x="1952596" y="1643050"/>
            <a:ext cx="7039004" cy="3383769"/>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pPr>
            <a:r>
              <a:rPr lang="en-US" sz="2000" dirty="0" smtClean="0"/>
              <a:t>index.html</a:t>
            </a:r>
          </a:p>
          <a:p>
            <a:pPr>
              <a:spcBef>
                <a:spcPts val="0"/>
              </a:spcBef>
            </a:pPr>
            <a:r>
              <a:rPr lang="en-US" sz="2000" dirty="0" smtClean="0"/>
              <a:t>&lt;form action="servlet1"&gt;  </a:t>
            </a:r>
          </a:p>
          <a:p>
            <a:pPr>
              <a:spcBef>
                <a:spcPts val="0"/>
              </a:spcBef>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pPr>
            <a:r>
              <a:rPr lang="en-US" sz="2000" dirty="0" smtClean="0"/>
              <a:t>&lt;input type="submit" value="go"/&gt;  </a:t>
            </a:r>
          </a:p>
          <a:p>
            <a:pPr>
              <a:spcBef>
                <a:spcPts val="0"/>
              </a:spcBef>
            </a:pPr>
            <a:r>
              <a:rPr lang="en-US" sz="2000" dirty="0" smtClean="0"/>
              <a:t>&lt;/form&gt;  </a:t>
            </a:r>
          </a:p>
          <a:p>
            <a:pPr>
              <a:spcBef>
                <a:spcPts val="0"/>
              </a:spcBef>
            </a:pPr>
            <a:r>
              <a:rPr lang="en-US" sz="2000" dirty="0" smtClean="0"/>
              <a:t>FirstServlet.java</a:t>
            </a:r>
          </a:p>
          <a:p>
            <a:pPr>
              <a:spcBef>
                <a:spcPts val="0"/>
              </a:spcBef>
            </a:pPr>
            <a:r>
              <a:rPr lang="en-US" sz="2000" b="1" dirty="0" smtClean="0"/>
              <a:t>import</a:t>
            </a:r>
            <a:r>
              <a:rPr lang="en-US" sz="2000" dirty="0" smtClean="0"/>
              <a:t> java.io.*;  </a:t>
            </a:r>
          </a:p>
          <a:p>
            <a:pPr>
              <a:spcBef>
                <a:spcPts val="0"/>
              </a:spcBef>
            </a:pPr>
            <a:r>
              <a:rPr lang="en-US" sz="2000" b="1" dirty="0" smtClean="0"/>
              <a:t>import</a:t>
            </a:r>
            <a:r>
              <a:rPr lang="en-US" sz="2000" dirty="0" smtClean="0"/>
              <a:t> </a:t>
            </a:r>
            <a:r>
              <a:rPr lang="en-US" sz="2000" dirty="0" err="1" smtClean="0"/>
              <a:t>javax.servlet</a:t>
            </a:r>
            <a:r>
              <a:rPr lang="en-US" sz="2000" dirty="0" smtClean="0"/>
              <a:t>.*;  </a:t>
            </a:r>
          </a:p>
          <a:p>
            <a:pPr>
              <a:spcBef>
                <a:spcPts val="0"/>
              </a:spcBef>
            </a:pPr>
            <a:r>
              <a:rPr lang="en-US" sz="2000" b="1" dirty="0" smtClean="0"/>
              <a:t>import</a:t>
            </a:r>
            <a:r>
              <a:rPr lang="en-US" sz="2000" dirty="0" smtClean="0"/>
              <a:t> </a:t>
            </a:r>
            <a:r>
              <a:rPr lang="en-US" sz="2000" dirty="0" err="1" smtClean="0"/>
              <a:t>javax.servlet.http</a:t>
            </a:r>
            <a:r>
              <a:rPr lang="en-US" sz="2000" dirty="0" smtClean="0"/>
              <a:t>.*;  </a:t>
            </a:r>
          </a:p>
          <a:p>
            <a:pPr>
              <a:spcBef>
                <a:spcPts val="0"/>
              </a:spcBef>
            </a:pP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pPr>
            <a:r>
              <a:rPr lang="en-US" sz="2000" dirty="0" smtClean="0"/>
              <a:t>        </a:t>
            </a:r>
            <a:r>
              <a:rPr lang="en-US" sz="2000" b="1" dirty="0" smtClean="0"/>
              <a:t>try</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response.setContentType</a:t>
            </a:r>
            <a:r>
              <a:rPr lang="en-US" sz="2000" dirty="0" smtClean="0"/>
              <a:t>("text/html");  </a:t>
            </a:r>
          </a:p>
          <a:p>
            <a:pPr>
              <a:spcBef>
                <a:spcPts val="0"/>
              </a:spcBef>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pPr>
            <a:r>
              <a:rPr lang="en-US" sz="2000" dirty="0" smtClean="0"/>
              <a:t>          </a:t>
            </a:r>
          </a:p>
          <a:p>
            <a:pPr>
              <a:spcBef>
                <a:spcPts val="0"/>
              </a:spcBef>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pPr>
            <a:r>
              <a:rPr lang="en-US" sz="2000" dirty="0" smtClean="0"/>
              <a:t>        </a:t>
            </a:r>
            <a:r>
              <a:rPr lang="en-US" sz="2000" dirty="0" err="1" smtClean="0"/>
              <a:t>out.print</a:t>
            </a:r>
            <a:r>
              <a:rPr lang="en-US" sz="2000" dirty="0" smtClean="0"/>
              <a:t>("Welcome "+n);  </a:t>
            </a:r>
          </a:p>
          <a:p>
            <a:pPr>
              <a:spcBef>
                <a:spcPts val="0"/>
              </a:spcBef>
            </a:pPr>
            <a:r>
              <a:rPr lang="en-US" sz="2000" dirty="0" smtClean="0"/>
              <a:t>  </a:t>
            </a:r>
          </a:p>
          <a:p>
            <a:pPr>
              <a:spcBef>
                <a:spcPts val="0"/>
              </a:spcBef>
            </a:pPr>
            <a:r>
              <a:rPr lang="en-US" sz="2000" dirty="0" smtClean="0"/>
              <a:t>        //appending the username in the query string  </a:t>
            </a:r>
          </a:p>
          <a:p>
            <a:pPr>
              <a:spcBef>
                <a:spcPts val="0"/>
              </a:spcBef>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='servlet2?uname="+n+"'&gt;visit&lt;/a&gt;");  </a:t>
            </a:r>
          </a:p>
          <a:p>
            <a:pPr>
              <a:spcBef>
                <a:spcPts val="0"/>
              </a:spcBef>
            </a:pPr>
            <a:r>
              <a:rPr lang="en-US" sz="2000" dirty="0" smtClean="0"/>
              <a:t>                  </a:t>
            </a:r>
          </a:p>
          <a:p>
            <a:pPr>
              <a:spcBef>
                <a:spcPts val="0"/>
              </a:spcBef>
            </a:pPr>
            <a:r>
              <a:rPr lang="en-US" sz="2000" dirty="0" smtClean="0"/>
              <a:t>        </a:t>
            </a:r>
            <a:r>
              <a:rPr lang="en-US" sz="2000" dirty="0" err="1" smtClean="0"/>
              <a:t>out.close</a:t>
            </a:r>
            <a:r>
              <a:rPr lang="en-US" sz="2000" dirty="0" smtClean="0"/>
              <a:t>();  </a:t>
            </a:r>
          </a:p>
          <a:p>
            <a:pPr>
              <a:spcBef>
                <a:spcPts val="0"/>
              </a:spcBef>
            </a:pPr>
            <a:r>
              <a:rPr lang="en-US" sz="2000" dirty="0" smtClean="0"/>
              <a:t>  </a:t>
            </a:r>
          </a:p>
          <a:p>
            <a:pPr>
              <a:spcBef>
                <a:spcPts val="0"/>
              </a:spcBef>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pPr>
            <a:r>
              <a:rPr lang="en-US" sz="2000" dirty="0" smtClean="0"/>
              <a:t>SecondServlet.java</a:t>
            </a:r>
          </a:p>
          <a:p>
            <a:pPr>
              <a:spcBef>
                <a:spcPts val="0"/>
              </a:spcBef>
            </a:pPr>
            <a:r>
              <a:rPr lang="en-US" sz="2000" b="1" dirty="0" smtClean="0"/>
              <a:t>import</a:t>
            </a:r>
            <a:r>
              <a:rPr lang="en-US" sz="2000" dirty="0" smtClean="0"/>
              <a:t> java.io.*;  </a:t>
            </a:r>
          </a:p>
          <a:p>
            <a:pPr>
              <a:spcBef>
                <a:spcPts val="0"/>
              </a:spcBef>
            </a:pPr>
            <a:r>
              <a:rPr lang="en-US" sz="2000" b="1" dirty="0" smtClean="0"/>
              <a:t>import</a:t>
            </a:r>
            <a:r>
              <a:rPr lang="en-US" sz="2000" dirty="0" smtClean="0"/>
              <a:t> </a:t>
            </a:r>
            <a:r>
              <a:rPr lang="en-US" sz="2000" dirty="0" err="1" smtClean="0"/>
              <a:t>javax.servlet</a:t>
            </a:r>
            <a:r>
              <a:rPr lang="en-US" sz="2000" dirty="0" smtClean="0"/>
              <a:t>.*;  </a:t>
            </a:r>
          </a:p>
          <a:p>
            <a:pPr>
              <a:spcBef>
                <a:spcPts val="0"/>
              </a:spcBef>
            </a:pPr>
            <a:r>
              <a:rPr lang="en-US" sz="2000" b="1" dirty="0" smtClean="0"/>
              <a:t>import</a:t>
            </a:r>
            <a:r>
              <a:rPr lang="en-US" sz="2000" dirty="0" smtClean="0"/>
              <a:t> </a:t>
            </a:r>
            <a:r>
              <a:rPr lang="en-US" sz="2000" dirty="0" err="1" smtClean="0"/>
              <a:t>javax.servlet.http</a:t>
            </a: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pPr>
            <a:r>
              <a:rPr lang="en-US" sz="2000" dirty="0" smtClean="0"/>
              <a:t>        </a:t>
            </a:r>
            <a:r>
              <a:rPr lang="en-US" sz="2000" b="1" dirty="0" smtClean="0"/>
              <a:t>try</a:t>
            </a:r>
            <a:r>
              <a:rPr lang="en-US" sz="2000" dirty="0" smtClean="0"/>
              <a:t>{  </a:t>
            </a:r>
          </a:p>
          <a:p>
            <a:pPr>
              <a:spcBef>
                <a:spcPts val="0"/>
              </a:spcBef>
            </a:pPr>
            <a:r>
              <a:rPr lang="en-US" sz="2000" dirty="0" smtClean="0"/>
              <a:t>  </a:t>
            </a:r>
          </a:p>
          <a:p>
            <a:pPr>
              <a:spcBef>
                <a:spcPts val="0"/>
              </a:spcBef>
            </a:pPr>
            <a:r>
              <a:rPr lang="en-US" sz="2000" dirty="0" smtClean="0"/>
              <a:t>        </a:t>
            </a:r>
            <a:r>
              <a:rPr lang="en-US" sz="2000" dirty="0" err="1" smtClean="0"/>
              <a:t>response.setContentType</a:t>
            </a:r>
            <a:r>
              <a:rPr lang="en-US" sz="2000" dirty="0" smtClean="0"/>
              <a:t>("text/html");  </a:t>
            </a:r>
          </a:p>
          <a:p>
            <a:pPr>
              <a:spcBef>
                <a:spcPts val="0"/>
              </a:spcBef>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pPr>
            <a:r>
              <a:rPr lang="en-US" sz="2000" dirty="0" smtClean="0"/>
              <a:t>          </a:t>
            </a:r>
          </a:p>
          <a:p>
            <a:pPr>
              <a:spcBef>
                <a:spcPts val="0"/>
              </a:spcBef>
            </a:pPr>
            <a:r>
              <a:rPr lang="en-US" sz="2000" dirty="0" smtClean="0"/>
              <a:t>        //getting value from the query string  </a:t>
            </a:r>
          </a:p>
          <a:p>
            <a:pPr>
              <a:spcBef>
                <a:spcPts val="0"/>
              </a:spcBef>
            </a:pPr>
            <a:r>
              <a:rPr lang="en-US" sz="2000" dirty="0" smtClean="0"/>
              <a:t>        String n=</a:t>
            </a:r>
            <a:r>
              <a:rPr lang="en-US" sz="2000" dirty="0" err="1" smtClean="0"/>
              <a:t>request.getParameter</a:t>
            </a:r>
            <a:r>
              <a:rPr lang="en-US" sz="2000" dirty="0" smtClean="0"/>
              <a:t>("</a:t>
            </a:r>
            <a:r>
              <a:rPr lang="en-US" sz="2000" dirty="0" err="1" smtClean="0"/>
              <a:t>uname</a:t>
            </a:r>
            <a:r>
              <a:rPr lang="en-US" sz="2000" dirty="0" smtClean="0"/>
              <a:t>");  </a:t>
            </a:r>
          </a:p>
          <a:p>
            <a:pPr>
              <a:spcBef>
                <a:spcPts val="0"/>
              </a:spcBef>
            </a:pPr>
            <a:r>
              <a:rPr lang="en-US" sz="2000" dirty="0" smtClean="0"/>
              <a:t>        </a:t>
            </a:r>
            <a:r>
              <a:rPr lang="en-US" sz="2000" dirty="0" err="1" smtClean="0"/>
              <a:t>out.print</a:t>
            </a:r>
            <a:r>
              <a:rPr lang="en-US" sz="2000" dirty="0" smtClean="0"/>
              <a:t>("Hello "+n);  </a:t>
            </a:r>
          </a:p>
          <a:p>
            <a:pPr>
              <a:spcBef>
                <a:spcPts val="0"/>
              </a:spcBef>
            </a:pPr>
            <a:r>
              <a:rPr lang="en-US" sz="2000" dirty="0" smtClean="0"/>
              <a:t>  </a:t>
            </a:r>
          </a:p>
          <a:p>
            <a:pPr>
              <a:spcBef>
                <a:spcPts val="0"/>
              </a:spcBef>
            </a:pPr>
            <a:r>
              <a:rPr lang="en-US" sz="2000" dirty="0" smtClean="0"/>
              <a:t>        </a:t>
            </a:r>
            <a:r>
              <a:rPr lang="en-US" sz="2000" dirty="0" err="1" smtClean="0"/>
              <a:t>out.close</a:t>
            </a:r>
            <a:r>
              <a:rPr lang="en-US" sz="2000" dirty="0" smtClean="0"/>
              <a:t>();  </a:t>
            </a:r>
          </a:p>
          <a:p>
            <a:pPr>
              <a:spcBef>
                <a:spcPts val="0"/>
              </a:spcBef>
            </a:pPr>
            <a:r>
              <a:rPr lang="en-US" sz="2000" dirty="0" smtClean="0"/>
              <a:t>  </a:t>
            </a:r>
          </a:p>
          <a:p>
            <a:pPr>
              <a:spcBef>
                <a:spcPts val="0"/>
              </a:spcBef>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web.xml</a:t>
            </a:r>
          </a:p>
          <a:p>
            <a:pPr>
              <a:spcBef>
                <a:spcPts val="0"/>
              </a:spcBef>
            </a:pPr>
            <a:r>
              <a:rPr lang="en-US" sz="2000" dirty="0" smtClean="0"/>
              <a:t>&lt;web-app&gt;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pPr>
            <a:r>
              <a:rPr lang="en-US" sz="2000" dirty="0" smtClean="0"/>
              <a:t>&lt;/</a:t>
            </a:r>
            <a:r>
              <a:rPr lang="en-US" sz="2000" dirty="0" err="1" smtClean="0"/>
              <a:t>servlet</a:t>
            </a:r>
            <a:r>
              <a:rPr lang="en-US" sz="2000" dirty="0" smtClean="0"/>
              <a:t>&gt;  </a:t>
            </a:r>
          </a:p>
          <a:p>
            <a:pPr>
              <a:spcBef>
                <a:spcPts val="0"/>
              </a:spcBef>
            </a:pPr>
            <a:r>
              <a:rPr lang="en-US" sz="2000" dirty="0" smtClean="0"/>
              <a: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pPr>
            <a:r>
              <a:rPr lang="en-US" sz="2000" dirty="0" smtClean="0"/>
              <a:t>&lt;/</a:t>
            </a:r>
            <a:r>
              <a:rPr lang="en-US" sz="2000" dirty="0" err="1" smtClean="0"/>
              <a:t>servlet</a:t>
            </a:r>
            <a:r>
              <a:rPr lang="en-US" sz="2000" dirty="0" smtClean="0"/>
              <a:t>-mapping&gt;  </a:t>
            </a:r>
          </a:p>
          <a:p>
            <a:pPr>
              <a:spcBef>
                <a:spcPts val="0"/>
              </a:spcBef>
            </a:pPr>
            <a:r>
              <a:rPr lang="en-US" sz="2000" dirty="0" smtClean="0"/>
              <a:t>  </a:t>
            </a:r>
          </a:p>
          <a:p>
            <a:r>
              <a:rPr lang="en-US" sz="2000" dirty="0" smtClean="0"/>
              <a:t>&lt;/web-app&gt;  </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interface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such case, container creates a session id for each </a:t>
            </a:r>
            <a:r>
              <a:rPr lang="en-GB" dirty="0" err="1" smtClean="0"/>
              <a:t>user.The</a:t>
            </a:r>
            <a:r>
              <a:rPr lang="en-GB" dirty="0" smtClean="0"/>
              <a:t> container uses this id to identify the particular </a:t>
            </a:r>
            <a:r>
              <a:rPr lang="en-GB" dirty="0" err="1" smtClean="0"/>
              <a:t>user.An</a:t>
            </a:r>
            <a:r>
              <a:rPr lang="en-GB" dirty="0" smtClean="0"/>
              <a:t> object of </a:t>
            </a:r>
            <a:r>
              <a:rPr lang="en-GB" dirty="0" err="1" smtClean="0"/>
              <a:t>HttpSession</a:t>
            </a:r>
            <a:r>
              <a:rPr lang="en-GB" dirty="0" smtClean="0"/>
              <a:t> can be used to perform two tasks:</a:t>
            </a:r>
          </a:p>
          <a:p>
            <a:pPr marL="514350" indent="-514350">
              <a:buFont typeface="+mj-lt"/>
              <a:buAutoNum type="arabicPeriod"/>
            </a:pPr>
            <a:r>
              <a:rPr lang="en-GB" dirty="0" smtClean="0"/>
              <a:t>bind objects</a:t>
            </a:r>
          </a:p>
          <a:p>
            <a:pPr marL="514350" indent="-514350">
              <a:buFont typeface="+mj-lt"/>
              <a:buAutoNum type="arabicPeriod"/>
            </a:pPr>
            <a:r>
              <a:rPr lang="en-GB" dirty="0" smtClean="0"/>
              <a:t>view and manipulate information about a session, such as the session identifier, creation time, and last accessed time.</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pic>
        <p:nvPicPr>
          <p:cNvPr id="5" name="Picture 4" descr="HttpSession object"/>
          <p:cNvPicPr/>
          <p:nvPr/>
        </p:nvPicPr>
        <p:blipFill>
          <a:blip r:embed="rId2"/>
          <a:srcRect/>
          <a:stretch>
            <a:fillRect/>
          </a:stretch>
        </p:blipFill>
        <p:spPr bwMode="auto">
          <a:xfrm>
            <a:off x="4595802" y="4000504"/>
            <a:ext cx="5943600" cy="257261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16889</TotalTime>
  <Words>3897</Words>
  <Application>Microsoft Office PowerPoint</Application>
  <PresentationFormat>Custom</PresentationFormat>
  <Paragraphs>1460</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Module 1 </vt:lpstr>
      <vt:lpstr>Topics to be covered</vt:lpstr>
      <vt:lpstr> Servlet </vt:lpstr>
      <vt:lpstr>What is a Servlet?</vt:lpstr>
      <vt:lpstr>How servlet operates?</vt:lpstr>
      <vt:lpstr>What is a web application?</vt:lpstr>
      <vt:lpstr>CGI (Common Gateway Interface)</vt:lpstr>
      <vt:lpstr>Disadvantages of CGI</vt:lpstr>
      <vt:lpstr>Advantages of Servlet</vt:lpstr>
      <vt:lpstr>Web Terminology</vt:lpstr>
      <vt:lpstr>  Website  </vt:lpstr>
      <vt:lpstr>Static website</vt:lpstr>
      <vt:lpstr>Dynamic website</vt:lpstr>
      <vt:lpstr>Dynamic Website</vt:lpstr>
      <vt:lpstr>Static vs Dynamic</vt:lpstr>
      <vt:lpstr> HTTP (Hyper Text Transfer Protocol) </vt:lpstr>
      <vt:lpstr>Characteristics of HTTP</vt:lpstr>
      <vt:lpstr> Features of HTTP </vt:lpstr>
      <vt:lpstr> Architecture of HTTP </vt:lpstr>
      <vt:lpstr>HTTP Requests</vt:lpstr>
      <vt:lpstr> HTTP request methods </vt:lpstr>
      <vt:lpstr>Get vs. Post </vt:lpstr>
      <vt:lpstr> GET </vt:lpstr>
      <vt:lpstr>POST</vt:lpstr>
      <vt:lpstr> Servlet Container </vt:lpstr>
      <vt:lpstr>Servlet Container States</vt:lpstr>
      <vt:lpstr> The Servlet Container performs many operation </vt:lpstr>
      <vt:lpstr>Server</vt:lpstr>
      <vt:lpstr>Web Server </vt:lpstr>
      <vt:lpstr>Web Server Working</vt:lpstr>
      <vt:lpstr>Application Server</vt:lpstr>
      <vt:lpstr> block diagram  of Application Server</vt:lpstr>
      <vt:lpstr>Content Type</vt:lpstr>
      <vt:lpstr>Components of method</vt:lpstr>
      <vt:lpstr>List of Content Types</vt:lpstr>
      <vt:lpstr>Servlet API</vt:lpstr>
      <vt:lpstr>Interfaces in javax.servlet package</vt:lpstr>
      <vt:lpstr>Classes in javax.servlet package </vt:lpstr>
      <vt:lpstr> Interfaces in javax.servlet.http package  </vt:lpstr>
      <vt:lpstr>Classes in javax.servlet.http package</vt:lpstr>
      <vt:lpstr>Servlet Interface</vt:lpstr>
      <vt:lpstr>Methods of Servlet interface  </vt:lpstr>
      <vt:lpstr>Servlet Example by implementing Servlet interface</vt:lpstr>
      <vt:lpstr>  GenericServlet class  </vt:lpstr>
      <vt:lpstr>Servlet Example by inheriting the GenericServlet class</vt:lpstr>
      <vt:lpstr>HttpServlet class</vt:lpstr>
      <vt:lpstr>Life Cycle of a Servlet (Servlet Life Cycle)</vt:lpstr>
      <vt:lpstr>SLC</vt:lpstr>
      <vt:lpstr>Steps to create a servlet example</vt:lpstr>
      <vt:lpstr>The steps are as follows:</vt:lpstr>
      <vt:lpstr>Create a directory structures </vt:lpstr>
      <vt:lpstr>Create a Servlet</vt:lpstr>
      <vt:lpstr>Compile the servlet</vt:lpstr>
      <vt:lpstr> 4)Create the deployment descriptor (web.xml file) </vt:lpstr>
      <vt:lpstr>Description of the elements of web.xml file</vt:lpstr>
      <vt:lpstr>Start the Server and deploy the project</vt:lpstr>
      <vt:lpstr> How to access the servlet  </vt:lpstr>
      <vt:lpstr>  ServletRequest Interface  </vt:lpstr>
      <vt:lpstr>this keyword</vt:lpstr>
      <vt:lpstr>RequestDispatcher in Servlet </vt:lpstr>
      <vt:lpstr> forward method</vt:lpstr>
      <vt:lpstr>Include method </vt:lpstr>
      <vt:lpstr> How to get the object of RequestDispatcher </vt:lpstr>
      <vt:lpstr> Example of RequestDispatcher interface  </vt:lpstr>
      <vt:lpstr> Example </vt:lpstr>
      <vt:lpstr>Example </vt:lpstr>
      <vt:lpstr>Example</vt:lpstr>
      <vt:lpstr>SendRedirect in servlet  </vt:lpstr>
      <vt:lpstr> Example </vt:lpstr>
      <vt:lpstr>ServletConfig Interface</vt:lpstr>
      <vt:lpstr>Example of ServletConfig to get initialization parameter</vt:lpstr>
      <vt:lpstr>Example of ServletConfig to get all the initialization parameters </vt:lpstr>
      <vt:lpstr>ServletContext Interface  </vt:lpstr>
      <vt:lpstr>  How to get the object of ServletContext interface  </vt:lpstr>
      <vt:lpstr>How to get the object of ServletContext interface  </vt:lpstr>
      <vt:lpstr>  Example of ServletContext to get the initialization parameter  </vt:lpstr>
      <vt:lpstr>Example of ServletContext to get all the initialization parameters  </vt:lpstr>
      <vt:lpstr>  Attribute in Servlet  </vt:lpstr>
      <vt:lpstr>  Example of ServletContext to set and get attribute  </vt:lpstr>
      <vt:lpstr>Session Tracking/Session Management </vt:lpstr>
      <vt:lpstr> Session Tracking Techniques  </vt:lpstr>
      <vt:lpstr>Cookies </vt:lpstr>
      <vt:lpstr>  Types of Cookie  </vt:lpstr>
      <vt:lpstr>How create/delete/get/cookie</vt:lpstr>
      <vt:lpstr>Example</vt:lpstr>
      <vt:lpstr>index.html</vt:lpstr>
      <vt:lpstr>FirstServlet.java</vt:lpstr>
      <vt:lpstr> SecondServlet.java  </vt:lpstr>
      <vt:lpstr> web.xml  </vt:lpstr>
      <vt:lpstr> Hidden Form Field</vt:lpstr>
      <vt:lpstr>Hidden Field</vt:lpstr>
      <vt:lpstr>Example of using Hidden Form Field</vt:lpstr>
      <vt:lpstr>Ex </vt:lpstr>
      <vt:lpstr>Ex </vt:lpstr>
      <vt:lpstr>URL rewriting</vt:lpstr>
      <vt:lpstr>Example</vt:lpstr>
      <vt:lpstr>Example</vt:lpstr>
      <vt:lpstr>Example</vt:lpstr>
      <vt:lpstr>HttpSession interface</vt:lpstr>
      <vt:lpstr>HttpSession </vt:lpstr>
      <vt:lpstr>Example of using HttpSession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Raj V</cp:lastModifiedBy>
  <cp:revision>847</cp:revision>
  <dcterms:created xsi:type="dcterms:W3CDTF">2007-08-28T09:12:38Z</dcterms:created>
  <dcterms:modified xsi:type="dcterms:W3CDTF">2023-05-16T05:00:05Z</dcterms:modified>
</cp:coreProperties>
</file>