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212"/>
  </p:notesMasterIdLst>
  <p:handoutMasterIdLst>
    <p:handoutMasterId r:id="rId213"/>
  </p:handoutMasterIdLst>
  <p:sldIdLst>
    <p:sldId id="783" r:id="rId2"/>
    <p:sldId id="782" r:id="rId3"/>
    <p:sldId id="634" r:id="rId4"/>
    <p:sldId id="635" r:id="rId5"/>
    <p:sldId id="636" r:id="rId6"/>
    <p:sldId id="637" r:id="rId7"/>
    <p:sldId id="639" r:id="rId8"/>
    <p:sldId id="638" r:id="rId9"/>
    <p:sldId id="640" r:id="rId10"/>
    <p:sldId id="641" r:id="rId11"/>
    <p:sldId id="642" r:id="rId12"/>
    <p:sldId id="643" r:id="rId13"/>
    <p:sldId id="644" r:id="rId14"/>
    <p:sldId id="645" r:id="rId15"/>
    <p:sldId id="650" r:id="rId16"/>
    <p:sldId id="683" r:id="rId17"/>
    <p:sldId id="651" r:id="rId18"/>
    <p:sldId id="652" r:id="rId19"/>
    <p:sldId id="653" r:id="rId20"/>
    <p:sldId id="654" r:id="rId21"/>
    <p:sldId id="655" r:id="rId22"/>
    <p:sldId id="656" r:id="rId23"/>
    <p:sldId id="657" r:id="rId24"/>
    <p:sldId id="658" r:id="rId25"/>
    <p:sldId id="659" r:id="rId26"/>
    <p:sldId id="660" r:id="rId27"/>
    <p:sldId id="661" r:id="rId28"/>
    <p:sldId id="662" r:id="rId29"/>
    <p:sldId id="663" r:id="rId30"/>
    <p:sldId id="664" r:id="rId31"/>
    <p:sldId id="678" r:id="rId32"/>
    <p:sldId id="679" r:id="rId33"/>
    <p:sldId id="680" r:id="rId34"/>
    <p:sldId id="681" r:id="rId35"/>
    <p:sldId id="752" r:id="rId36"/>
    <p:sldId id="753" r:id="rId37"/>
    <p:sldId id="754" r:id="rId38"/>
    <p:sldId id="666" r:id="rId39"/>
    <p:sldId id="790" r:id="rId40"/>
    <p:sldId id="791" r:id="rId41"/>
    <p:sldId id="665" r:id="rId42"/>
    <p:sldId id="792" r:id="rId43"/>
    <p:sldId id="793" r:id="rId44"/>
    <p:sldId id="794" r:id="rId45"/>
    <p:sldId id="795" r:id="rId46"/>
    <p:sldId id="796" r:id="rId47"/>
    <p:sldId id="797" r:id="rId48"/>
    <p:sldId id="798" r:id="rId49"/>
    <p:sldId id="799" r:id="rId50"/>
    <p:sldId id="800" r:id="rId51"/>
    <p:sldId id="801" r:id="rId52"/>
    <p:sldId id="802" r:id="rId53"/>
    <p:sldId id="803" r:id="rId54"/>
    <p:sldId id="804" r:id="rId55"/>
    <p:sldId id="805" r:id="rId56"/>
    <p:sldId id="806" r:id="rId57"/>
    <p:sldId id="807" r:id="rId58"/>
    <p:sldId id="808" r:id="rId59"/>
    <p:sldId id="667" r:id="rId60"/>
    <p:sldId id="671" r:id="rId61"/>
    <p:sldId id="672" r:id="rId62"/>
    <p:sldId id="673" r:id="rId63"/>
    <p:sldId id="674" r:id="rId64"/>
    <p:sldId id="675" r:id="rId65"/>
    <p:sldId id="676" r:id="rId66"/>
    <p:sldId id="677" r:id="rId67"/>
    <p:sldId id="684" r:id="rId68"/>
    <p:sldId id="685" r:id="rId69"/>
    <p:sldId id="686" r:id="rId70"/>
    <p:sldId id="687" r:id="rId71"/>
    <p:sldId id="688" r:id="rId72"/>
    <p:sldId id="689" r:id="rId73"/>
    <p:sldId id="724" r:id="rId74"/>
    <p:sldId id="690" r:id="rId75"/>
    <p:sldId id="691" r:id="rId76"/>
    <p:sldId id="692" r:id="rId77"/>
    <p:sldId id="693" r:id="rId78"/>
    <p:sldId id="694" r:id="rId79"/>
    <p:sldId id="786" r:id="rId80"/>
    <p:sldId id="787" r:id="rId81"/>
    <p:sldId id="788" r:id="rId82"/>
    <p:sldId id="789" r:id="rId83"/>
    <p:sldId id="695" r:id="rId84"/>
    <p:sldId id="696" r:id="rId85"/>
    <p:sldId id="698" r:id="rId86"/>
    <p:sldId id="699" r:id="rId87"/>
    <p:sldId id="700" r:id="rId88"/>
    <p:sldId id="701" r:id="rId89"/>
    <p:sldId id="702" r:id="rId90"/>
    <p:sldId id="703" r:id="rId91"/>
    <p:sldId id="704" r:id="rId92"/>
    <p:sldId id="705" r:id="rId93"/>
    <p:sldId id="706" r:id="rId94"/>
    <p:sldId id="707" r:id="rId95"/>
    <p:sldId id="708" r:id="rId96"/>
    <p:sldId id="709" r:id="rId97"/>
    <p:sldId id="710" r:id="rId98"/>
    <p:sldId id="711" r:id="rId99"/>
    <p:sldId id="712" r:id="rId100"/>
    <p:sldId id="713" r:id="rId101"/>
    <p:sldId id="714" r:id="rId102"/>
    <p:sldId id="715" r:id="rId103"/>
    <p:sldId id="721" r:id="rId104"/>
    <p:sldId id="716" r:id="rId105"/>
    <p:sldId id="717" r:id="rId106"/>
    <p:sldId id="718" r:id="rId107"/>
    <p:sldId id="719" r:id="rId108"/>
    <p:sldId id="720" r:id="rId109"/>
    <p:sldId id="722" r:id="rId110"/>
    <p:sldId id="723" r:id="rId111"/>
    <p:sldId id="725" r:id="rId112"/>
    <p:sldId id="726" r:id="rId113"/>
    <p:sldId id="727" r:id="rId114"/>
    <p:sldId id="728" r:id="rId115"/>
    <p:sldId id="729" r:id="rId116"/>
    <p:sldId id="730" r:id="rId117"/>
    <p:sldId id="731" r:id="rId118"/>
    <p:sldId id="732" r:id="rId119"/>
    <p:sldId id="733" r:id="rId120"/>
    <p:sldId id="734" r:id="rId121"/>
    <p:sldId id="735" r:id="rId122"/>
    <p:sldId id="736" r:id="rId123"/>
    <p:sldId id="737" r:id="rId124"/>
    <p:sldId id="738" r:id="rId125"/>
    <p:sldId id="739" r:id="rId126"/>
    <p:sldId id="740" r:id="rId127"/>
    <p:sldId id="741" r:id="rId128"/>
    <p:sldId id="742" r:id="rId129"/>
    <p:sldId id="743" r:id="rId130"/>
    <p:sldId id="744" r:id="rId131"/>
    <p:sldId id="745" r:id="rId132"/>
    <p:sldId id="746" r:id="rId133"/>
    <p:sldId id="747" r:id="rId134"/>
    <p:sldId id="748" r:id="rId135"/>
    <p:sldId id="749" r:id="rId136"/>
    <p:sldId id="756" r:id="rId137"/>
    <p:sldId id="757" r:id="rId138"/>
    <p:sldId id="758" r:id="rId139"/>
    <p:sldId id="759" r:id="rId140"/>
    <p:sldId id="760" r:id="rId141"/>
    <p:sldId id="761" r:id="rId142"/>
    <p:sldId id="762" r:id="rId143"/>
    <p:sldId id="763" r:id="rId144"/>
    <p:sldId id="809" r:id="rId145"/>
    <p:sldId id="750" r:id="rId146"/>
    <p:sldId id="768" r:id="rId147"/>
    <p:sldId id="769" r:id="rId148"/>
    <p:sldId id="770" r:id="rId149"/>
    <p:sldId id="771" r:id="rId150"/>
    <p:sldId id="772" r:id="rId151"/>
    <p:sldId id="773" r:id="rId152"/>
    <p:sldId id="774" r:id="rId153"/>
    <p:sldId id="775" r:id="rId154"/>
    <p:sldId id="755" r:id="rId155"/>
    <p:sldId id="764" r:id="rId156"/>
    <p:sldId id="765" r:id="rId157"/>
    <p:sldId id="766" r:id="rId158"/>
    <p:sldId id="784" r:id="rId159"/>
    <p:sldId id="785" r:id="rId160"/>
    <p:sldId id="767" r:id="rId161"/>
    <p:sldId id="751" r:id="rId162"/>
    <p:sldId id="776" r:id="rId163"/>
    <p:sldId id="777" r:id="rId164"/>
    <p:sldId id="778" r:id="rId165"/>
    <p:sldId id="779" r:id="rId166"/>
    <p:sldId id="780" r:id="rId167"/>
    <p:sldId id="781" r:id="rId168"/>
    <p:sldId id="810" r:id="rId169"/>
    <p:sldId id="811" r:id="rId170"/>
    <p:sldId id="812" r:id="rId171"/>
    <p:sldId id="813" r:id="rId172"/>
    <p:sldId id="814" r:id="rId173"/>
    <p:sldId id="815" r:id="rId174"/>
    <p:sldId id="816" r:id="rId175"/>
    <p:sldId id="817" r:id="rId176"/>
    <p:sldId id="818" r:id="rId177"/>
    <p:sldId id="819" r:id="rId178"/>
    <p:sldId id="820" r:id="rId179"/>
    <p:sldId id="821" r:id="rId180"/>
    <p:sldId id="822" r:id="rId181"/>
    <p:sldId id="823" r:id="rId182"/>
    <p:sldId id="824" r:id="rId183"/>
    <p:sldId id="825" r:id="rId184"/>
    <p:sldId id="826" r:id="rId185"/>
    <p:sldId id="827" r:id="rId186"/>
    <p:sldId id="828" r:id="rId187"/>
    <p:sldId id="829" r:id="rId188"/>
    <p:sldId id="830" r:id="rId189"/>
    <p:sldId id="831" r:id="rId190"/>
    <p:sldId id="832" r:id="rId191"/>
    <p:sldId id="833" r:id="rId192"/>
    <p:sldId id="834" r:id="rId193"/>
    <p:sldId id="835" r:id="rId194"/>
    <p:sldId id="836" r:id="rId195"/>
    <p:sldId id="837" r:id="rId196"/>
    <p:sldId id="838" r:id="rId197"/>
    <p:sldId id="839" r:id="rId198"/>
    <p:sldId id="840" r:id="rId199"/>
    <p:sldId id="841" r:id="rId200"/>
    <p:sldId id="842" r:id="rId201"/>
    <p:sldId id="843" r:id="rId202"/>
    <p:sldId id="844" r:id="rId203"/>
    <p:sldId id="845" r:id="rId204"/>
    <p:sldId id="846" r:id="rId205"/>
    <p:sldId id="847" r:id="rId206"/>
    <p:sldId id="848" r:id="rId207"/>
    <p:sldId id="849" r:id="rId208"/>
    <p:sldId id="850" r:id="rId209"/>
    <p:sldId id="851" r:id="rId210"/>
    <p:sldId id="852" r:id="rId2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EB29A"/>
    <a:srgbClr val="000F2E"/>
    <a:srgbClr val="0019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12" autoAdjust="0"/>
    <p:restoredTop sz="94434" autoAdjust="0"/>
  </p:normalViewPr>
  <p:slideViewPr>
    <p:cSldViewPr>
      <p:cViewPr varScale="1">
        <p:scale>
          <a:sx n="73" d="100"/>
          <a:sy n="73" d="100"/>
        </p:scale>
        <p:origin x="-546"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5/7/2023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5/7/2023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5/7/2023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5/7/2023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5/7/2023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5/7/2023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5/7/2023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5/7/2023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5/7/2023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5/7/2023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5/7/2023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5/7/2023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5/7/2023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5/7/2023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www.javatpoint.com/spring-aop-aspectj-annotation-example" TargetMode="External"/><Relationship Id="rId2" Type="http://schemas.openxmlformats.org/officeDocument/2006/relationships/hyperlink" Target="https://www.javatpoint.com/spring-aop-example" TargetMode="External"/><Relationship Id="rId1" Type="http://schemas.openxmlformats.org/officeDocument/2006/relationships/slideLayout" Target="../slideLayouts/slideLayout2.xml"/><Relationship Id="rId4" Type="http://schemas.openxmlformats.org/officeDocument/2006/relationships/hyperlink" Target="https://www.javatpoint.com/spring-aop-aspectj-xml-configuration-example"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static.javatpoint.com/src/sp/springjars.zip"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c.javatpoint.com/src/sp/springjars.zip" TargetMode="External"/><Relationship Id="rId2" Type="http://schemas.openxmlformats.org/officeDocument/2006/relationships/hyperlink" Target="https://static.javatpoint.com/src/sp/spcorejars.zip"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pring.io/tools3/sts/all"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hyperlink" Target="https://mvnrepository.com/" TargetMode="Externa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hibernate-tutorial" TargetMode="External"/><Relationship Id="rId2" Type="http://schemas.openxmlformats.org/officeDocument/2006/relationships/hyperlink" Target="https://www.javatpoint.com/struts-2-tutorial" TargetMode="External"/><Relationship Id="rId1" Type="http://schemas.openxmlformats.org/officeDocument/2006/relationships/slideLayout" Target="../slideLayouts/slideLayout2.xml"/><Relationship Id="rId5" Type="http://schemas.openxmlformats.org/officeDocument/2006/relationships/hyperlink" Target="https://www.javatpoint.com/jsf-tutorial" TargetMode="External"/><Relationship Id="rId4" Type="http://schemas.openxmlformats.org/officeDocument/2006/relationships/hyperlink" Target="https://www.javatpoint.com/ejb-tutoria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ava-jdbc" TargetMode="External"/><Relationship Id="rId2" Type="http://schemas.openxmlformats.org/officeDocument/2006/relationships/hyperlink" Target="https://www.javatpoint.com/jms-tutoria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4 </a:t>
            </a:r>
            <a:endParaRPr lang="en-US" dirty="0"/>
          </a:p>
        </p:txBody>
      </p:sp>
      <p:sp>
        <p:nvSpPr>
          <p:cNvPr id="3" name="Content Placeholder 2"/>
          <p:cNvSpPr>
            <a:spLocks noGrp="1"/>
          </p:cNvSpPr>
          <p:nvPr>
            <p:ph type="subTitle" idx="1"/>
          </p:nvPr>
        </p:nvSpPr>
        <p:spPr/>
        <p:txBody>
          <a:bodyPr/>
          <a:lstStyle/>
          <a:p>
            <a:r>
              <a:rPr lang="en-US" sz="4400" dirty="0" smtClean="0"/>
              <a:t>Spring Core</a:t>
            </a:r>
            <a:endParaRPr lang="en-US" sz="4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Spring Example</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simple steps to create the first spring application. To run this application, we are not using any IDE. We are simply using the command prompt. The simple steps to create the spring application.</a:t>
            </a:r>
          </a:p>
          <a:p>
            <a:pPr marL="514350" indent="-514350">
              <a:buFont typeface="+mj-lt"/>
              <a:buAutoNum type="arabicPeriod"/>
            </a:pPr>
            <a:r>
              <a:rPr lang="en-GB" b="1" dirty="0" smtClean="0"/>
              <a:t>create the class</a:t>
            </a:r>
            <a:endParaRPr lang="en-GB" dirty="0" smtClean="0"/>
          </a:p>
          <a:p>
            <a:pPr marL="514350" indent="-514350">
              <a:buFont typeface="+mj-lt"/>
              <a:buAutoNum type="arabicPeriod"/>
            </a:pPr>
            <a:r>
              <a:rPr lang="en-GB" b="1" dirty="0" smtClean="0"/>
              <a:t>create the xml file to provide the values</a:t>
            </a:r>
            <a:endParaRPr lang="en-GB" dirty="0" smtClean="0"/>
          </a:p>
          <a:p>
            <a:pPr marL="514350" indent="-514350">
              <a:buFont typeface="+mj-lt"/>
              <a:buAutoNum type="arabicPeriod"/>
            </a:pPr>
            <a:r>
              <a:rPr lang="en-GB" b="1" dirty="0" smtClean="0"/>
              <a:t>create the test class</a:t>
            </a:r>
            <a:endParaRPr lang="en-GB" dirty="0" smtClean="0"/>
          </a:p>
          <a:p>
            <a:pPr marL="514350" indent="-514350">
              <a:buFont typeface="+mj-lt"/>
              <a:buAutoNum type="arabicPeriod"/>
            </a:pPr>
            <a:r>
              <a:rPr lang="en-GB" b="1" dirty="0" smtClean="0"/>
              <a:t>Load the spring jar files</a:t>
            </a:r>
            <a:endParaRPr lang="en-GB" dirty="0" smtClean="0"/>
          </a:p>
          <a:p>
            <a:pPr marL="514350" indent="-514350">
              <a:buFont typeface="+mj-lt"/>
              <a:buAutoNum type="arabicPeriod"/>
            </a:pPr>
            <a:r>
              <a:rPr lang="en-GB" b="1" dirty="0" smtClean="0"/>
              <a:t>Run the test class</a:t>
            </a: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t>
            </a:r>
            <a:br>
              <a:rPr lang="en-GB" dirty="0" smtClean="0"/>
            </a:br>
            <a:r>
              <a:rPr lang="en-US" dirty="0" smtClean="0"/>
              <a:t>Example of </a:t>
            </a:r>
            <a:r>
              <a:rPr lang="en-US" dirty="0" err="1" smtClean="0"/>
              <a:t>Autowiring</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 Let's see the simple code to use </a:t>
            </a:r>
            <a:r>
              <a:rPr lang="en-GB" dirty="0" err="1" smtClean="0"/>
              <a:t>autowiring</a:t>
            </a:r>
            <a:r>
              <a:rPr lang="en-GB" dirty="0" smtClean="0"/>
              <a:t> in spring. You need to use </a:t>
            </a:r>
            <a:r>
              <a:rPr lang="en-GB" dirty="0" err="1" smtClean="0"/>
              <a:t>autowire</a:t>
            </a:r>
            <a:r>
              <a:rPr lang="en-GB" dirty="0" smtClean="0"/>
              <a:t> attribute of bean element to apply the </a:t>
            </a:r>
            <a:r>
              <a:rPr lang="en-GB" dirty="0" err="1" smtClean="0"/>
              <a:t>autowire</a:t>
            </a:r>
            <a:r>
              <a:rPr lang="en-GB" dirty="0" smtClean="0"/>
              <a:t> modes.</a:t>
            </a:r>
          </a:p>
          <a:p>
            <a:r>
              <a:rPr lang="en-GB" dirty="0" smtClean="0"/>
              <a:t>&lt;bean id="a" </a:t>
            </a:r>
            <a:r>
              <a:rPr lang="en-GB" b="1" dirty="0" smtClean="0"/>
              <a:t>class</a:t>
            </a:r>
            <a:r>
              <a:rPr lang="en-GB" dirty="0" smtClean="0"/>
              <a:t>="</a:t>
            </a:r>
            <a:r>
              <a:rPr lang="en-GB" dirty="0" err="1" smtClean="0"/>
              <a:t>org.sssit.A</a:t>
            </a:r>
            <a:r>
              <a:rPr lang="en-GB" dirty="0" smtClean="0"/>
              <a:t>" </a:t>
            </a:r>
            <a:r>
              <a:rPr lang="en-GB" dirty="0" err="1" smtClean="0"/>
              <a:t>autowire</a:t>
            </a:r>
            <a:r>
              <a:rPr lang="en-GB" dirty="0" smtClean="0"/>
              <a:t>="</a:t>
            </a:r>
            <a:r>
              <a:rPr lang="en-GB" dirty="0" err="1" smtClean="0"/>
              <a:t>byName</a:t>
            </a:r>
            <a:r>
              <a:rPr lang="en-GB" dirty="0" smtClean="0"/>
              <a:t>"&gt;&lt;/bean&gt;  </a:t>
            </a:r>
          </a:p>
          <a:p>
            <a:r>
              <a:rPr lang="en-GB" dirty="0" smtClean="0"/>
              <a:t>Let's see the full example of </a:t>
            </a:r>
            <a:r>
              <a:rPr lang="en-GB" dirty="0" err="1" smtClean="0"/>
              <a:t>autowiring</a:t>
            </a:r>
            <a:r>
              <a:rPr lang="en-GB" dirty="0" smtClean="0"/>
              <a:t> in spring. To create this example, we have created 4 files.</a:t>
            </a:r>
          </a:p>
          <a:p>
            <a:r>
              <a:rPr lang="en-GB" b="1" dirty="0" smtClean="0"/>
              <a:t>B.java</a:t>
            </a:r>
            <a:endParaRPr lang="en-GB" dirty="0" smtClean="0"/>
          </a:p>
          <a:p>
            <a:r>
              <a:rPr lang="en-GB" b="1" dirty="0" smtClean="0"/>
              <a:t>A.java</a:t>
            </a:r>
            <a:endParaRPr lang="en-GB" dirty="0" smtClean="0"/>
          </a:p>
          <a:p>
            <a:r>
              <a:rPr lang="en-GB" b="1" dirty="0" smtClean="0"/>
              <a:t>applicationContext.xml</a:t>
            </a:r>
            <a:endParaRPr lang="en-GB" dirty="0" smtClean="0"/>
          </a:p>
          <a:p>
            <a:r>
              <a:rPr lang="en-GB" b="1" dirty="0" smtClean="0"/>
              <a:t>Test.java</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b="1" dirty="0" smtClean="0"/>
              <a:t>B.java</a:t>
            </a: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 </a:t>
            </a:r>
            <a:r>
              <a:rPr lang="en-US" dirty="0" smtClean="0"/>
              <a:t>This class contains a constructor and method only.</a:t>
            </a:r>
          </a:p>
          <a:p>
            <a:pPr>
              <a:spcBef>
                <a:spcPts val="0"/>
              </a:spcBef>
              <a:buNone/>
            </a:pPr>
            <a:r>
              <a:rPr lang="en-US" b="1" dirty="0" smtClean="0"/>
              <a:t>package</a:t>
            </a:r>
            <a:r>
              <a:rPr lang="en-US" dirty="0" smtClean="0"/>
              <a:t> </a:t>
            </a:r>
            <a:r>
              <a:rPr lang="en-US" dirty="0" err="1" smtClean="0"/>
              <a:t>org.sssit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B {  </a:t>
            </a:r>
          </a:p>
          <a:p>
            <a:pPr>
              <a:spcBef>
                <a:spcPts val="0"/>
              </a:spcBef>
              <a:buNone/>
            </a:pPr>
            <a:r>
              <a:rPr lang="en-US" dirty="0" smtClean="0"/>
              <a:t>B(){</a:t>
            </a:r>
            <a:r>
              <a:rPr lang="en-US" dirty="0" err="1" smtClean="0"/>
              <a:t>System.out.println</a:t>
            </a:r>
            <a:r>
              <a:rPr lang="en-US" dirty="0" smtClean="0"/>
              <a:t>("b is created");}  </a:t>
            </a:r>
          </a:p>
          <a:p>
            <a:pPr>
              <a:spcBef>
                <a:spcPts val="0"/>
              </a:spcBef>
              <a:buNone/>
            </a:pPr>
            <a:r>
              <a:rPr lang="en-US" b="1" dirty="0" smtClean="0"/>
              <a:t>void</a:t>
            </a:r>
            <a:r>
              <a:rPr lang="en-US" dirty="0" smtClean="0"/>
              <a:t> print(){</a:t>
            </a:r>
            <a:r>
              <a:rPr lang="en-US" dirty="0" err="1" smtClean="0"/>
              <a:t>System.out.println</a:t>
            </a:r>
            <a:r>
              <a:rPr lang="en-US" dirty="0" smtClean="0"/>
              <a:t>("hello b");}  </a:t>
            </a:r>
          </a:p>
          <a:p>
            <a:pPr>
              <a:spcBef>
                <a:spcPts val="0"/>
              </a:spcBef>
              <a:buNone/>
            </a:pPr>
            <a:r>
              <a:rPr lang="en-US" dirty="0" smtClean="0"/>
              <a:t>}  </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GB" dirty="0" smtClean="0"/>
              <a:t> </a:t>
            </a:r>
            <a:r>
              <a:rPr lang="en-US" b="1" dirty="0" smtClean="0"/>
              <a:t>A.java</a:t>
            </a:r>
            <a:r>
              <a:rPr lang="en-GB" dirty="0" smtClean="0"/>
              <a:t/>
            </a:r>
            <a:br>
              <a:rPr lang="en-GB"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US" dirty="0" smtClean="0"/>
              <a:t>This class contains reference of B class and constructor and method.</a:t>
            </a:r>
          </a:p>
          <a:p>
            <a:pPr>
              <a:spcBef>
                <a:spcPts val="0"/>
              </a:spcBef>
              <a:buNone/>
            </a:pPr>
            <a:r>
              <a:rPr lang="en-US" b="1" dirty="0" smtClean="0"/>
              <a:t>package</a:t>
            </a:r>
            <a:r>
              <a:rPr lang="en-US" dirty="0" smtClean="0"/>
              <a:t> </a:t>
            </a:r>
            <a:r>
              <a:rPr lang="en-US" dirty="0" err="1" smtClean="0"/>
              <a:t>org.sssit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 {  </a:t>
            </a:r>
          </a:p>
          <a:p>
            <a:pPr>
              <a:spcBef>
                <a:spcPts val="0"/>
              </a:spcBef>
              <a:buNone/>
            </a:pPr>
            <a:r>
              <a:rPr lang="en-US" dirty="0" smtClean="0"/>
              <a:t>B </a:t>
            </a:r>
            <a:r>
              <a:rPr lang="en-US" dirty="0" err="1" smtClean="0"/>
              <a:t>b</a:t>
            </a:r>
            <a:r>
              <a:rPr lang="en-US" dirty="0" smtClean="0"/>
              <a:t>;  </a:t>
            </a:r>
          </a:p>
          <a:p>
            <a:pPr>
              <a:spcBef>
                <a:spcPts val="0"/>
              </a:spcBef>
              <a:buNone/>
            </a:pPr>
            <a:r>
              <a:rPr lang="en-US" dirty="0" smtClean="0"/>
              <a:t>A(){</a:t>
            </a:r>
            <a:r>
              <a:rPr lang="en-US" dirty="0" err="1" smtClean="0"/>
              <a:t>System.out.println</a:t>
            </a:r>
            <a:r>
              <a:rPr lang="en-US" dirty="0" smtClean="0"/>
              <a:t>("a is created");}  </a:t>
            </a:r>
          </a:p>
          <a:p>
            <a:pPr>
              <a:spcBef>
                <a:spcPts val="0"/>
              </a:spcBef>
              <a:buNone/>
            </a:pPr>
            <a:r>
              <a:rPr lang="en-US" b="1" dirty="0" smtClean="0"/>
              <a:t>public</a:t>
            </a:r>
            <a:r>
              <a:rPr lang="en-US" dirty="0" smtClean="0"/>
              <a:t> B </a:t>
            </a:r>
            <a:r>
              <a:rPr lang="en-US" dirty="0" err="1" smtClean="0"/>
              <a:t>getB</a:t>
            </a:r>
            <a:r>
              <a:rPr lang="en-US" dirty="0" smtClean="0"/>
              <a:t>() {  </a:t>
            </a:r>
          </a:p>
          <a:p>
            <a:pPr>
              <a:spcBef>
                <a:spcPts val="0"/>
              </a:spcBef>
              <a:buNone/>
            </a:pPr>
            <a:r>
              <a:rPr lang="en-US" dirty="0" smtClean="0"/>
              <a:t>    </a:t>
            </a:r>
            <a:r>
              <a:rPr lang="en-US" b="1" dirty="0" smtClean="0"/>
              <a:t>return</a:t>
            </a:r>
            <a:r>
              <a:rPr lang="en-US" dirty="0" smtClean="0"/>
              <a:t> b;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setB</a:t>
            </a:r>
            <a:r>
              <a:rPr lang="en-US" dirty="0" smtClean="0"/>
              <a:t>(B </a:t>
            </a:r>
            <a:r>
              <a:rPr lang="en-US" dirty="0" err="1" smtClean="0"/>
              <a:t>b</a:t>
            </a:r>
            <a:r>
              <a:rPr lang="en-US" dirty="0" smtClean="0"/>
              <a:t>) {  </a:t>
            </a:r>
          </a:p>
          <a:p>
            <a:pPr>
              <a:spcBef>
                <a:spcPts val="0"/>
              </a:spcBef>
              <a:buNone/>
            </a:pPr>
            <a:r>
              <a:rPr lang="en-US" dirty="0" smtClean="0"/>
              <a:t>    </a:t>
            </a:r>
            <a:r>
              <a:rPr lang="en-US" b="1" dirty="0" err="1" smtClean="0"/>
              <a:t>this</a:t>
            </a:r>
            <a:r>
              <a:rPr lang="en-US" dirty="0" err="1" smtClean="0"/>
              <a:t>.b</a:t>
            </a:r>
            <a:r>
              <a:rPr lang="en-US" dirty="0" smtClean="0"/>
              <a:t> = b;  </a:t>
            </a:r>
          </a:p>
          <a:p>
            <a:pPr>
              <a:spcBef>
                <a:spcPts val="0"/>
              </a:spcBef>
              <a:buNone/>
            </a:pPr>
            <a:r>
              <a:rPr lang="en-US" dirty="0" smtClean="0"/>
              <a:t>}  </a:t>
            </a:r>
          </a:p>
          <a:p>
            <a:pPr>
              <a:spcBef>
                <a:spcPts val="0"/>
              </a:spcBef>
              <a:buNone/>
            </a:pPr>
            <a:r>
              <a:rPr lang="en-US" b="1" dirty="0" smtClean="0"/>
              <a:t>void</a:t>
            </a:r>
            <a:r>
              <a:rPr lang="en-US" dirty="0" smtClean="0"/>
              <a:t> print(){</a:t>
            </a:r>
            <a:r>
              <a:rPr lang="en-US" dirty="0" err="1" smtClean="0"/>
              <a:t>System.out.println</a:t>
            </a:r>
            <a:r>
              <a:rPr lang="en-US" dirty="0" smtClean="0"/>
              <a:t>("hello a");}  </a:t>
            </a:r>
          </a:p>
          <a:p>
            <a:pPr>
              <a:spcBef>
                <a:spcPts val="0"/>
              </a:spcBef>
              <a:buNone/>
            </a:pPr>
            <a:r>
              <a:rPr lang="en-US" b="1" dirty="0" smtClean="0"/>
              <a:t>void</a:t>
            </a:r>
            <a:r>
              <a:rPr lang="en-US" dirty="0" smtClean="0"/>
              <a:t> display(){  </a:t>
            </a:r>
          </a:p>
          <a:p>
            <a:pPr>
              <a:spcBef>
                <a:spcPts val="0"/>
              </a:spcBef>
              <a:buNone/>
            </a:pPr>
            <a:r>
              <a:rPr lang="en-US" dirty="0" smtClean="0"/>
              <a:t>    print();  </a:t>
            </a:r>
          </a:p>
          <a:p>
            <a:pPr>
              <a:spcBef>
                <a:spcPts val="0"/>
              </a:spcBef>
              <a:buNone/>
            </a:pPr>
            <a:r>
              <a:rPr lang="en-US" dirty="0" smtClean="0"/>
              <a:t>    </a:t>
            </a:r>
            <a:r>
              <a:rPr lang="en-US" dirty="0" err="1" smtClean="0"/>
              <a:t>b.print</a:t>
            </a:r>
            <a:r>
              <a:rPr lang="en-US" dirty="0" smtClean="0"/>
              <a:t>();  </a:t>
            </a:r>
          </a:p>
          <a:p>
            <a:pPr>
              <a:spcBef>
                <a:spcPts val="0"/>
              </a:spcBef>
              <a:buNone/>
            </a:pPr>
            <a:r>
              <a:rPr lang="en-US" dirty="0" smtClean="0"/>
              <a:t>}  </a:t>
            </a:r>
          </a:p>
          <a:p>
            <a:pPr>
              <a:spcBef>
                <a:spcPts val="0"/>
              </a:spcBef>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endParaRPr lang="en-US" dirty="0"/>
          </a:p>
        </p:txBody>
      </p:sp>
      <p:sp>
        <p:nvSpPr>
          <p:cNvPr id="3" name="Content Placeholder 2"/>
          <p:cNvSpPr>
            <a:spLocks noGrp="1"/>
          </p:cNvSpPr>
          <p:nvPr>
            <p:ph idx="1"/>
          </p:nvPr>
        </p:nvSpPr>
        <p:spPr/>
        <p:txBody>
          <a:bodyPr/>
          <a:lstStyle/>
          <a:p>
            <a:pPr>
              <a:spcBef>
                <a:spcPts val="0"/>
              </a:spcBef>
              <a:buNone/>
            </a:pPr>
            <a:r>
              <a:rPr lang="en-US" dirty="0" smtClean="0"/>
              <a:t>&lt;?xml version="1.0" encoding="UTF-8"?&gt;  </a:t>
            </a:r>
          </a:p>
          <a:p>
            <a:pPr>
              <a:spcBef>
                <a:spcPts val="0"/>
              </a:spcBef>
              <a:buNone/>
            </a:pPr>
            <a:r>
              <a:rPr lang="en-US" dirty="0" smtClean="0"/>
              <a:t>&lt;beans  </a:t>
            </a:r>
          </a:p>
          <a:p>
            <a:pPr>
              <a:spcBef>
                <a:spcPts val="0"/>
              </a:spcBef>
              <a:buNone/>
            </a:pPr>
            <a:r>
              <a:rPr lang="en-US" dirty="0" smtClean="0"/>
              <a:t>    </a:t>
            </a:r>
            <a:r>
              <a:rPr lang="en-US" dirty="0" err="1" smtClean="0"/>
              <a:t>xmlns</a:t>
            </a:r>
            <a:r>
              <a:rPr lang="en-US" dirty="0" smtClean="0"/>
              <a:t>="http://www.springframework.org/schema/beans"  </a:t>
            </a:r>
          </a:p>
          <a:p>
            <a:pPr>
              <a:spcBef>
                <a:spcPts val="0"/>
              </a:spcBef>
              <a:buNone/>
            </a:pPr>
            <a:r>
              <a:rPr lang="en-US" dirty="0" smtClean="0"/>
              <a:t>    </a:t>
            </a:r>
            <a:r>
              <a:rPr lang="en-US" dirty="0" err="1" smtClean="0"/>
              <a:t>xmlns:xsi</a:t>
            </a:r>
            <a:r>
              <a:rPr lang="en-US" dirty="0" smtClean="0"/>
              <a:t>="http://www.w3.org/2001/XMLSchema-instance"  </a:t>
            </a:r>
          </a:p>
          <a:p>
            <a:pPr>
              <a:spcBef>
                <a:spcPts val="0"/>
              </a:spcBef>
              <a:buNone/>
            </a:pPr>
            <a:r>
              <a:rPr lang="en-US" dirty="0" smtClean="0"/>
              <a:t>    </a:t>
            </a:r>
            <a:r>
              <a:rPr lang="en-US" dirty="0" err="1" smtClean="0"/>
              <a:t>xmlns:p</a:t>
            </a:r>
            <a:r>
              <a:rPr lang="en-US" dirty="0" smtClean="0"/>
              <a:t>="http://www.springframework.org/schema/p"  </a:t>
            </a:r>
          </a:p>
          <a:p>
            <a:pPr>
              <a:spcBef>
                <a:spcPts val="0"/>
              </a:spcBef>
              <a:buNone/>
            </a:pPr>
            <a:r>
              <a:rPr lang="en-US" dirty="0" smtClean="0"/>
              <a:t>    </a:t>
            </a:r>
            <a:r>
              <a:rPr lang="en-US" dirty="0" err="1" smtClean="0"/>
              <a:t>xsi:schemaLocation</a:t>
            </a:r>
            <a:r>
              <a:rPr lang="en-US" dirty="0" smtClean="0"/>
              <a:t>="http://www.springframework.org/schema/beans   </a:t>
            </a:r>
          </a:p>
          <a:p>
            <a:pPr>
              <a:spcBef>
                <a:spcPts val="0"/>
              </a:spcBef>
              <a:buNone/>
            </a:pPr>
            <a:r>
              <a:rPr lang="en-US" dirty="0" smtClean="0"/>
              <a:t>http://www.springframework.org/schema/beans/spring-beans-3.0.xsd"&gt;  </a:t>
            </a:r>
          </a:p>
          <a:p>
            <a:pPr>
              <a:spcBef>
                <a:spcPts val="0"/>
              </a:spcBef>
              <a:buNone/>
            </a:pPr>
            <a:r>
              <a:rPr lang="en-US" dirty="0" smtClean="0"/>
              <a:t>  </a:t>
            </a:r>
          </a:p>
          <a:p>
            <a:pPr>
              <a:spcBef>
                <a:spcPts val="0"/>
              </a:spcBef>
              <a:buNone/>
            </a:pPr>
            <a:r>
              <a:rPr lang="en-US" dirty="0" smtClean="0"/>
              <a:t>&lt;bean id="b" </a:t>
            </a:r>
            <a:r>
              <a:rPr lang="en-US" b="1" dirty="0" smtClean="0"/>
              <a:t>class</a:t>
            </a:r>
            <a:r>
              <a:rPr lang="en-US" dirty="0" smtClean="0"/>
              <a:t>="</a:t>
            </a:r>
            <a:r>
              <a:rPr lang="en-US" dirty="0" err="1" smtClean="0"/>
              <a:t>org.sssit.B</a:t>
            </a:r>
            <a:r>
              <a:rPr lang="en-US" dirty="0" smtClean="0"/>
              <a:t>"&gt;&lt;/bean&gt;  </a:t>
            </a:r>
          </a:p>
          <a:p>
            <a:pPr>
              <a:spcBef>
                <a:spcPts val="0"/>
              </a:spcBef>
              <a:buNone/>
            </a:pPr>
            <a:r>
              <a:rPr lang="en-US" dirty="0" smtClean="0"/>
              <a:t>&lt;bean id="a" </a:t>
            </a:r>
            <a:r>
              <a:rPr lang="en-US" b="1" dirty="0" smtClean="0"/>
              <a:t>class</a:t>
            </a:r>
            <a:r>
              <a:rPr lang="en-US" dirty="0" smtClean="0"/>
              <a:t>="</a:t>
            </a:r>
            <a:r>
              <a:rPr lang="en-US" dirty="0" err="1" smtClean="0"/>
              <a:t>org.sssit.A</a:t>
            </a:r>
            <a:r>
              <a:rPr lang="en-US" dirty="0" smtClean="0"/>
              <a:t>" </a:t>
            </a:r>
            <a:r>
              <a:rPr lang="en-US" dirty="0" err="1" smtClean="0"/>
              <a:t>autowire</a:t>
            </a:r>
            <a:r>
              <a:rPr lang="en-US" dirty="0" smtClean="0"/>
              <a:t>="</a:t>
            </a:r>
            <a:r>
              <a:rPr lang="en-US" dirty="0" err="1" smtClean="0"/>
              <a:t>byName</a:t>
            </a:r>
            <a:r>
              <a:rPr lang="en-US" dirty="0" smtClean="0"/>
              <a:t>"&gt;&lt;/bean&gt;  </a:t>
            </a:r>
          </a:p>
          <a:p>
            <a:pPr>
              <a:spcBef>
                <a:spcPts val="0"/>
              </a:spcBef>
              <a:buNone/>
            </a:pPr>
            <a:r>
              <a:rPr lang="en-US" dirty="0" smtClean="0"/>
              <a:t>  </a:t>
            </a:r>
          </a:p>
          <a:p>
            <a:pPr>
              <a:spcBef>
                <a:spcPts val="0"/>
              </a:spcBef>
              <a:buNone/>
            </a:pPr>
            <a:r>
              <a:rPr lang="en-US" dirty="0" smtClean="0"/>
              <a:t>&lt;/beans&gt;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3" name="Content Placeholder 2"/>
          <p:cNvSpPr>
            <a:spLocks noGrp="1"/>
          </p:cNvSpPr>
          <p:nvPr>
            <p:ph idx="1"/>
          </p:nvPr>
        </p:nvSpPr>
        <p:spPr>
          <a:xfrm>
            <a:off x="838200" y="1357298"/>
            <a:ext cx="10515600" cy="4819665"/>
          </a:xfrm>
        </p:spPr>
        <p:txBody>
          <a:bodyPr/>
          <a:lstStyle/>
          <a:p>
            <a:r>
              <a:rPr lang="en-US" dirty="0" smtClean="0"/>
              <a:t>This class gets the bean from the applicationContext.xml file and calls the display method.</a:t>
            </a:r>
          </a:p>
          <a:p>
            <a:pPr>
              <a:spcBef>
                <a:spcPts val="0"/>
              </a:spcBef>
              <a:buNone/>
            </a:pPr>
            <a:r>
              <a:rPr lang="en-US" b="1" dirty="0" smtClean="0"/>
              <a:t>package</a:t>
            </a:r>
            <a:r>
              <a:rPr lang="en-US" dirty="0" smtClean="0"/>
              <a:t> </a:t>
            </a:r>
            <a:r>
              <a:rPr lang="en-US" dirty="0" err="1" smtClean="0"/>
              <a:t>org.sssit</a:t>
            </a:r>
            <a:r>
              <a:rPr lang="en-US" dirty="0" smtClean="0"/>
              <a:t>;  </a:t>
            </a:r>
          </a:p>
          <a:p>
            <a:pPr>
              <a:spcBef>
                <a:spcPts val="0"/>
              </a:spcBef>
              <a:buNone/>
            </a:pPr>
            <a:r>
              <a:rPr lang="en-US" b="1" dirty="0" smtClean="0"/>
              <a:t>import</a:t>
            </a:r>
            <a:r>
              <a:rPr lang="en-US" dirty="0" smtClean="0"/>
              <a:t> </a:t>
            </a:r>
            <a:r>
              <a:rPr lang="en-US" dirty="0" err="1" smtClean="0"/>
              <a:t>org.springframework.context.ApplicationContext</a:t>
            </a:r>
            <a:r>
              <a:rPr lang="en-US" dirty="0" smtClean="0"/>
              <a:t>;  </a:t>
            </a:r>
          </a:p>
          <a:p>
            <a:pPr>
              <a:spcBef>
                <a:spcPts val="0"/>
              </a:spcBef>
              <a:buNone/>
            </a:pPr>
            <a:r>
              <a:rPr lang="en-US" b="1" dirty="0" smtClean="0"/>
              <a:t>import</a:t>
            </a:r>
            <a:r>
              <a:rPr lang="en-US" dirty="0" smtClean="0"/>
              <a:t> org.springframework.context.support.ClassPathXmlApplicationContext;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r>
              <a:rPr lang="en-US" dirty="0" err="1" smtClean="0"/>
              <a:t>ApplicationContext</a:t>
            </a:r>
            <a:r>
              <a:rPr lang="en-US" dirty="0" smtClean="0"/>
              <a:t> context=</a:t>
            </a:r>
            <a:r>
              <a:rPr lang="en-US" b="1" dirty="0" smtClean="0"/>
              <a:t>new</a:t>
            </a:r>
            <a:r>
              <a:rPr lang="en-US" dirty="0" smtClean="0"/>
              <a:t> </a:t>
            </a:r>
            <a:r>
              <a:rPr lang="en-US" dirty="0" err="1" smtClean="0"/>
              <a:t>ClassPathXmlApplicationContext</a:t>
            </a:r>
            <a:r>
              <a:rPr lang="en-US" dirty="0" smtClean="0"/>
              <a:t>("applicationContext.xml");  </a:t>
            </a:r>
          </a:p>
          <a:p>
            <a:pPr>
              <a:spcBef>
                <a:spcPts val="0"/>
              </a:spcBef>
              <a:buNone/>
            </a:pPr>
            <a:r>
              <a:rPr lang="en-US" dirty="0" smtClean="0"/>
              <a:t>    A </a:t>
            </a:r>
            <a:r>
              <a:rPr lang="en-US" dirty="0" err="1" smtClean="0"/>
              <a:t>a</a:t>
            </a:r>
            <a:r>
              <a:rPr lang="en-US" dirty="0" smtClean="0"/>
              <a:t>=</a:t>
            </a:r>
            <a:r>
              <a:rPr lang="en-US" dirty="0" err="1" smtClean="0"/>
              <a:t>context.getBean</a:t>
            </a:r>
            <a:r>
              <a:rPr lang="en-US" dirty="0" smtClean="0"/>
              <a:t>("</a:t>
            </a:r>
            <a:r>
              <a:rPr lang="en-US" dirty="0" err="1" smtClean="0"/>
              <a:t>a",A.</a:t>
            </a:r>
            <a:r>
              <a:rPr lang="en-US" b="1" dirty="0" err="1" smtClean="0"/>
              <a:t>class</a:t>
            </a:r>
            <a:r>
              <a:rPr lang="en-US" dirty="0" smtClean="0"/>
              <a:t>);  </a:t>
            </a:r>
          </a:p>
          <a:p>
            <a:pPr>
              <a:spcBef>
                <a:spcPts val="0"/>
              </a:spcBef>
              <a:buNone/>
            </a:pPr>
            <a:r>
              <a:rPr lang="en-US" dirty="0" smtClean="0"/>
              <a:t>    </a:t>
            </a:r>
            <a:r>
              <a:rPr lang="en-US" dirty="0" err="1" smtClean="0"/>
              <a:t>a.display</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1) </a:t>
            </a:r>
            <a:r>
              <a:rPr lang="en-US" dirty="0" err="1" smtClean="0"/>
              <a:t>byName</a:t>
            </a:r>
            <a:r>
              <a:rPr lang="en-US" dirty="0" smtClean="0"/>
              <a:t> </a:t>
            </a:r>
            <a:r>
              <a:rPr lang="en-US" dirty="0" err="1" smtClean="0"/>
              <a:t>autowiring</a:t>
            </a:r>
            <a:r>
              <a:rPr lang="en-US" dirty="0" smtClean="0"/>
              <a:t> mode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case of </a:t>
            </a:r>
            <a:r>
              <a:rPr lang="en-GB" dirty="0" err="1" smtClean="0"/>
              <a:t>byName</a:t>
            </a:r>
            <a:r>
              <a:rPr lang="en-GB" dirty="0" smtClean="0"/>
              <a:t> </a:t>
            </a:r>
            <a:r>
              <a:rPr lang="en-GB" dirty="0" err="1" smtClean="0"/>
              <a:t>autowiring</a:t>
            </a:r>
            <a:r>
              <a:rPr lang="en-GB" dirty="0" smtClean="0"/>
              <a:t> mode, bean id and reference name must be same.</a:t>
            </a:r>
          </a:p>
          <a:p>
            <a:r>
              <a:rPr lang="en-GB" dirty="0" smtClean="0"/>
              <a:t>It internally uses setter injection.</a:t>
            </a:r>
          </a:p>
          <a:p>
            <a:r>
              <a:rPr lang="en-GB" dirty="0" smtClean="0"/>
              <a:t>&lt;bean id="b" </a:t>
            </a:r>
            <a:r>
              <a:rPr lang="en-GB" b="1" dirty="0" smtClean="0"/>
              <a:t>class</a:t>
            </a:r>
            <a:r>
              <a:rPr lang="en-GB" dirty="0" smtClean="0"/>
              <a:t>="</a:t>
            </a:r>
            <a:r>
              <a:rPr lang="en-GB" dirty="0" err="1" smtClean="0"/>
              <a:t>org.sssit.B</a:t>
            </a:r>
            <a:r>
              <a:rPr lang="en-GB" dirty="0" smtClean="0"/>
              <a:t>"&gt;&lt;/bean&gt;  </a:t>
            </a:r>
          </a:p>
          <a:p>
            <a:r>
              <a:rPr lang="en-GB" dirty="0" smtClean="0"/>
              <a:t>&lt;bean id="a" </a:t>
            </a:r>
            <a:r>
              <a:rPr lang="en-GB" b="1" dirty="0" smtClean="0"/>
              <a:t>class</a:t>
            </a:r>
            <a:r>
              <a:rPr lang="en-GB" dirty="0" smtClean="0"/>
              <a:t>="</a:t>
            </a:r>
            <a:r>
              <a:rPr lang="en-GB" dirty="0" err="1" smtClean="0"/>
              <a:t>org.sssit.A</a:t>
            </a:r>
            <a:r>
              <a:rPr lang="en-GB" dirty="0" smtClean="0"/>
              <a:t>" </a:t>
            </a:r>
            <a:r>
              <a:rPr lang="en-GB" dirty="0" err="1" smtClean="0"/>
              <a:t>autowire</a:t>
            </a:r>
            <a:r>
              <a:rPr lang="en-GB" dirty="0" smtClean="0"/>
              <a:t>="</a:t>
            </a:r>
            <a:r>
              <a:rPr lang="en-GB" dirty="0" err="1" smtClean="0"/>
              <a:t>byName</a:t>
            </a:r>
            <a:r>
              <a:rPr lang="en-GB" dirty="0" smtClean="0"/>
              <a:t>"&gt;&lt;/bean&gt;  </a:t>
            </a:r>
          </a:p>
          <a:p>
            <a:r>
              <a:rPr lang="en-GB" dirty="0" smtClean="0"/>
              <a:t>But, if you change the name of bean, it will not inject the dependency.</a:t>
            </a:r>
          </a:p>
          <a:p>
            <a:r>
              <a:rPr lang="en-GB" dirty="0" smtClean="0"/>
              <a:t>Let's see the code where we are changing the name of the bean from b to b1.</a:t>
            </a:r>
          </a:p>
          <a:p>
            <a:r>
              <a:rPr lang="en-GB" dirty="0" smtClean="0"/>
              <a:t>&lt;bean id="b1" </a:t>
            </a:r>
            <a:r>
              <a:rPr lang="en-GB" b="1" dirty="0" smtClean="0"/>
              <a:t>class</a:t>
            </a:r>
            <a:r>
              <a:rPr lang="en-GB" dirty="0" smtClean="0"/>
              <a:t>="</a:t>
            </a:r>
            <a:r>
              <a:rPr lang="en-GB" dirty="0" err="1" smtClean="0"/>
              <a:t>org.sssit.B</a:t>
            </a:r>
            <a:r>
              <a:rPr lang="en-GB" dirty="0" smtClean="0"/>
              <a:t>"&gt;&lt;/bean&gt;  </a:t>
            </a:r>
          </a:p>
          <a:p>
            <a:r>
              <a:rPr lang="en-GB" dirty="0" smtClean="0"/>
              <a:t>&lt;bean id="a" </a:t>
            </a:r>
            <a:r>
              <a:rPr lang="en-GB" b="1" dirty="0" smtClean="0"/>
              <a:t>class</a:t>
            </a:r>
            <a:r>
              <a:rPr lang="en-GB" dirty="0" smtClean="0"/>
              <a:t>="</a:t>
            </a:r>
            <a:r>
              <a:rPr lang="en-GB" dirty="0" err="1" smtClean="0"/>
              <a:t>org.sssit.A</a:t>
            </a:r>
            <a:r>
              <a:rPr lang="en-GB" dirty="0" smtClean="0"/>
              <a:t>" </a:t>
            </a:r>
            <a:r>
              <a:rPr lang="en-GB" dirty="0" err="1" smtClean="0"/>
              <a:t>autowire</a:t>
            </a:r>
            <a:r>
              <a:rPr lang="en-GB" dirty="0" smtClean="0"/>
              <a:t>="</a:t>
            </a:r>
            <a:r>
              <a:rPr lang="en-GB" dirty="0" err="1" smtClean="0"/>
              <a:t>byName</a:t>
            </a:r>
            <a:r>
              <a:rPr lang="en-GB" dirty="0" smtClean="0"/>
              <a:t>"&gt;&lt;/bean&gt;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2) </a:t>
            </a:r>
            <a:r>
              <a:rPr lang="en-US" dirty="0" err="1" smtClean="0"/>
              <a:t>byType</a:t>
            </a:r>
            <a:r>
              <a:rPr lang="en-US" dirty="0" smtClean="0"/>
              <a:t> </a:t>
            </a:r>
            <a:r>
              <a:rPr lang="en-US" dirty="0" err="1" smtClean="0"/>
              <a:t>autowiring</a:t>
            </a:r>
            <a:r>
              <a:rPr lang="en-US" dirty="0" smtClean="0"/>
              <a:t> mode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In case of </a:t>
            </a:r>
            <a:r>
              <a:rPr lang="en-GB" dirty="0" err="1" smtClean="0"/>
              <a:t>byType</a:t>
            </a:r>
            <a:r>
              <a:rPr lang="en-GB" dirty="0" smtClean="0"/>
              <a:t> </a:t>
            </a:r>
            <a:r>
              <a:rPr lang="en-GB" dirty="0" err="1" smtClean="0"/>
              <a:t>autowiring</a:t>
            </a:r>
            <a:r>
              <a:rPr lang="en-GB" dirty="0" smtClean="0"/>
              <a:t> mode, bean id and reference name may be different. But there must be only one bean of a type.</a:t>
            </a:r>
          </a:p>
          <a:p>
            <a:r>
              <a:rPr lang="en-GB" dirty="0" smtClean="0"/>
              <a:t>It internally uses setter injection.</a:t>
            </a:r>
          </a:p>
          <a:p>
            <a:r>
              <a:rPr lang="en-GB" dirty="0" smtClean="0"/>
              <a:t>&lt;bean id="b1" </a:t>
            </a:r>
            <a:r>
              <a:rPr lang="en-GB" b="1" dirty="0" smtClean="0"/>
              <a:t>class</a:t>
            </a:r>
            <a:r>
              <a:rPr lang="en-GB" dirty="0" smtClean="0"/>
              <a:t>="</a:t>
            </a:r>
            <a:r>
              <a:rPr lang="en-GB" dirty="0" err="1" smtClean="0"/>
              <a:t>org.sssit.B</a:t>
            </a:r>
            <a:r>
              <a:rPr lang="en-GB" dirty="0" smtClean="0"/>
              <a:t>"&gt;&lt;/bean&gt;  </a:t>
            </a:r>
          </a:p>
          <a:p>
            <a:r>
              <a:rPr lang="en-GB" dirty="0" smtClean="0"/>
              <a:t>&lt;bean id="a" </a:t>
            </a:r>
            <a:r>
              <a:rPr lang="en-GB" b="1" dirty="0" smtClean="0"/>
              <a:t>class</a:t>
            </a:r>
            <a:r>
              <a:rPr lang="en-GB" dirty="0" smtClean="0"/>
              <a:t>="</a:t>
            </a:r>
            <a:r>
              <a:rPr lang="en-GB" dirty="0" err="1" smtClean="0"/>
              <a:t>org.sssit.A</a:t>
            </a:r>
            <a:r>
              <a:rPr lang="en-GB" dirty="0" smtClean="0"/>
              <a:t>" </a:t>
            </a:r>
            <a:r>
              <a:rPr lang="en-GB" dirty="0" err="1" smtClean="0"/>
              <a:t>autowire</a:t>
            </a:r>
            <a:r>
              <a:rPr lang="en-GB" dirty="0" smtClean="0"/>
              <a:t>="</a:t>
            </a:r>
            <a:r>
              <a:rPr lang="en-GB" dirty="0" err="1" smtClean="0"/>
              <a:t>byType</a:t>
            </a:r>
            <a:r>
              <a:rPr lang="en-GB" dirty="0" smtClean="0"/>
              <a:t>"&gt;&lt;/bean&gt;  </a:t>
            </a:r>
          </a:p>
          <a:p>
            <a:r>
              <a:rPr lang="en-GB" dirty="0" smtClean="0"/>
              <a:t>In this case, it works fine because you have created an instance of B type. It doesn't matter that you have different bean name than reference name.</a:t>
            </a:r>
          </a:p>
          <a:p>
            <a:r>
              <a:rPr lang="en-GB" dirty="0" smtClean="0"/>
              <a:t>But, if you have multiple bean of one type, it will not work and throw exception.</a:t>
            </a:r>
          </a:p>
          <a:p>
            <a:r>
              <a:rPr lang="en-GB" dirty="0" smtClean="0"/>
              <a:t>Let's see the code where are many bean of type B.</a:t>
            </a:r>
          </a:p>
          <a:p>
            <a:r>
              <a:rPr lang="en-GB" dirty="0" smtClean="0"/>
              <a:t>&lt;bean id="b1" </a:t>
            </a:r>
            <a:r>
              <a:rPr lang="en-GB" b="1" dirty="0" smtClean="0"/>
              <a:t>class</a:t>
            </a:r>
            <a:r>
              <a:rPr lang="en-GB" dirty="0" smtClean="0"/>
              <a:t>="</a:t>
            </a:r>
            <a:r>
              <a:rPr lang="en-GB" dirty="0" err="1" smtClean="0"/>
              <a:t>org.sssit.B</a:t>
            </a:r>
            <a:r>
              <a:rPr lang="en-GB" dirty="0" smtClean="0"/>
              <a:t>"&gt;&lt;/bean&gt;  </a:t>
            </a:r>
          </a:p>
          <a:p>
            <a:r>
              <a:rPr lang="en-GB" dirty="0" smtClean="0"/>
              <a:t>&lt;bean id="b2" </a:t>
            </a:r>
            <a:r>
              <a:rPr lang="en-GB" b="1" dirty="0" smtClean="0"/>
              <a:t>class</a:t>
            </a:r>
            <a:r>
              <a:rPr lang="en-GB" dirty="0" smtClean="0"/>
              <a:t>="</a:t>
            </a:r>
            <a:r>
              <a:rPr lang="en-GB" dirty="0" err="1" smtClean="0"/>
              <a:t>org.sssit.B</a:t>
            </a:r>
            <a:r>
              <a:rPr lang="en-GB" dirty="0" smtClean="0"/>
              <a:t>"&gt;&lt;/bean&gt;  </a:t>
            </a:r>
          </a:p>
          <a:p>
            <a:r>
              <a:rPr lang="en-GB" dirty="0" smtClean="0"/>
              <a:t>&lt;bean id="a" </a:t>
            </a:r>
            <a:r>
              <a:rPr lang="en-GB" b="1" dirty="0" smtClean="0"/>
              <a:t>class</a:t>
            </a:r>
            <a:r>
              <a:rPr lang="en-GB" dirty="0" smtClean="0"/>
              <a:t>="</a:t>
            </a:r>
            <a:r>
              <a:rPr lang="en-GB" dirty="0" err="1" smtClean="0"/>
              <a:t>org.sssit.A</a:t>
            </a:r>
            <a:r>
              <a:rPr lang="en-GB" dirty="0" smtClean="0"/>
              <a:t>" </a:t>
            </a:r>
            <a:r>
              <a:rPr lang="en-GB" dirty="0" err="1" smtClean="0"/>
              <a:t>autowire</a:t>
            </a:r>
            <a:r>
              <a:rPr lang="en-GB" dirty="0" smtClean="0"/>
              <a:t>="</a:t>
            </a:r>
            <a:r>
              <a:rPr lang="en-GB" dirty="0" err="1" smtClean="0"/>
              <a:t>byName</a:t>
            </a:r>
            <a:r>
              <a:rPr lang="en-GB" dirty="0" smtClean="0"/>
              <a:t>"&gt;&lt;/bean&gt;  </a:t>
            </a:r>
          </a:p>
          <a:p>
            <a:r>
              <a:rPr lang="en-GB" dirty="0" smtClean="0"/>
              <a:t>In such case, it will throw exception.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3) constructor </a:t>
            </a:r>
            <a:r>
              <a:rPr lang="en-US" dirty="0" err="1" smtClean="0"/>
              <a:t>autowiring</a:t>
            </a:r>
            <a:r>
              <a:rPr lang="en-US" dirty="0" smtClean="0"/>
              <a:t> mode</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In case of constructor </a:t>
            </a:r>
            <a:r>
              <a:rPr lang="en-GB" dirty="0" err="1" smtClean="0"/>
              <a:t>autowiring</a:t>
            </a:r>
            <a:r>
              <a:rPr lang="en-GB" dirty="0" smtClean="0"/>
              <a:t> mode, spring container injects the dependency by highest parameterized constructor.</a:t>
            </a:r>
          </a:p>
          <a:p>
            <a:r>
              <a:rPr lang="en-GB" dirty="0" smtClean="0"/>
              <a:t>If you have 3 constructors in a class, zero-</a:t>
            </a:r>
            <a:r>
              <a:rPr lang="en-GB" dirty="0" err="1" smtClean="0"/>
              <a:t>arg</a:t>
            </a:r>
            <a:r>
              <a:rPr lang="en-GB" dirty="0" smtClean="0"/>
              <a:t>, one-</a:t>
            </a:r>
            <a:r>
              <a:rPr lang="en-GB" dirty="0" err="1" smtClean="0"/>
              <a:t>arg</a:t>
            </a:r>
            <a:r>
              <a:rPr lang="en-GB" dirty="0" smtClean="0"/>
              <a:t> and two-</a:t>
            </a:r>
            <a:r>
              <a:rPr lang="en-GB" dirty="0" err="1" smtClean="0"/>
              <a:t>arg</a:t>
            </a:r>
            <a:r>
              <a:rPr lang="en-GB" dirty="0" smtClean="0"/>
              <a:t> then injection will be performed by calling the two-</a:t>
            </a:r>
            <a:r>
              <a:rPr lang="en-GB" dirty="0" err="1" smtClean="0"/>
              <a:t>arg</a:t>
            </a:r>
            <a:r>
              <a:rPr lang="en-GB" dirty="0" smtClean="0"/>
              <a:t> constructor.</a:t>
            </a:r>
          </a:p>
          <a:p>
            <a:r>
              <a:rPr lang="en-GB" dirty="0" smtClean="0"/>
              <a:t>&lt;bean id="b" </a:t>
            </a:r>
            <a:r>
              <a:rPr lang="en-GB" b="1" dirty="0" smtClean="0"/>
              <a:t>class</a:t>
            </a:r>
            <a:r>
              <a:rPr lang="en-GB" dirty="0" smtClean="0"/>
              <a:t>="</a:t>
            </a:r>
            <a:r>
              <a:rPr lang="en-GB" dirty="0" err="1" smtClean="0"/>
              <a:t>org.sssit.B</a:t>
            </a:r>
            <a:r>
              <a:rPr lang="en-GB" dirty="0" smtClean="0"/>
              <a:t>"&gt;&lt;/bean&gt;  </a:t>
            </a:r>
          </a:p>
          <a:p>
            <a:r>
              <a:rPr lang="en-GB" dirty="0" smtClean="0"/>
              <a:t>&lt;bean id="a" </a:t>
            </a:r>
            <a:r>
              <a:rPr lang="en-GB" b="1" dirty="0" smtClean="0"/>
              <a:t>class</a:t>
            </a:r>
            <a:r>
              <a:rPr lang="en-GB" dirty="0" smtClean="0"/>
              <a:t>="</a:t>
            </a:r>
            <a:r>
              <a:rPr lang="en-GB" dirty="0" err="1" smtClean="0"/>
              <a:t>org.sssit.A</a:t>
            </a:r>
            <a:r>
              <a:rPr lang="en-GB" dirty="0" smtClean="0"/>
              <a:t>" </a:t>
            </a:r>
            <a:r>
              <a:rPr lang="en-GB" dirty="0" err="1" smtClean="0"/>
              <a:t>autowire</a:t>
            </a:r>
            <a:r>
              <a:rPr lang="en-GB" dirty="0" smtClean="0"/>
              <a:t>="constructor"&gt;&lt;/bean&gt;</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no </a:t>
            </a:r>
            <a:r>
              <a:rPr lang="en-US" dirty="0" err="1" smtClean="0"/>
              <a:t>autowiring</a:t>
            </a:r>
            <a:r>
              <a:rPr lang="en-US" dirty="0" smtClean="0"/>
              <a:t> mode</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In case of no </a:t>
            </a:r>
            <a:r>
              <a:rPr lang="en-US" dirty="0" err="1" smtClean="0"/>
              <a:t>autowiring</a:t>
            </a:r>
            <a:r>
              <a:rPr lang="en-US" dirty="0" smtClean="0"/>
              <a:t> mode, spring container doesn't inject the dependency by </a:t>
            </a:r>
            <a:r>
              <a:rPr lang="en-US" dirty="0" err="1" smtClean="0"/>
              <a:t>autowiring</a:t>
            </a:r>
            <a:r>
              <a:rPr lang="en-US" dirty="0" smtClean="0"/>
              <a:t>.</a:t>
            </a:r>
          </a:p>
          <a:p>
            <a:r>
              <a:rPr lang="en-US" dirty="0" smtClean="0"/>
              <a:t>&lt;bean id="b" </a:t>
            </a:r>
            <a:r>
              <a:rPr lang="en-US" b="1" dirty="0" smtClean="0"/>
              <a:t>class</a:t>
            </a:r>
            <a:r>
              <a:rPr lang="en-US" dirty="0" smtClean="0"/>
              <a:t>="</a:t>
            </a:r>
            <a:r>
              <a:rPr lang="en-US" dirty="0" err="1" smtClean="0"/>
              <a:t>org.sssit.B</a:t>
            </a:r>
            <a:r>
              <a:rPr lang="en-US" dirty="0" smtClean="0"/>
              <a:t>"&gt;&lt;/bean&gt;  </a:t>
            </a:r>
          </a:p>
          <a:p>
            <a:r>
              <a:rPr lang="en-US" dirty="0" smtClean="0"/>
              <a:t>&lt;bean id="a" </a:t>
            </a:r>
            <a:r>
              <a:rPr lang="en-US" b="1" dirty="0" smtClean="0"/>
              <a:t>class</a:t>
            </a:r>
            <a:r>
              <a:rPr lang="en-US" dirty="0" smtClean="0"/>
              <a:t>="</a:t>
            </a:r>
            <a:r>
              <a:rPr lang="en-US" dirty="0" err="1" smtClean="0"/>
              <a:t>org.sssit.A</a:t>
            </a:r>
            <a:r>
              <a:rPr lang="en-US" dirty="0" smtClean="0"/>
              <a:t>" </a:t>
            </a:r>
            <a:r>
              <a:rPr lang="en-US" dirty="0" err="1" smtClean="0"/>
              <a:t>autowire</a:t>
            </a:r>
            <a:r>
              <a:rPr lang="en-US" dirty="0" smtClean="0"/>
              <a:t>="no"&gt;&lt;/bean&gt;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Dependency Injection with Factory Method in Spring</a:t>
            </a:r>
            <a:endParaRPr lang="en-GB" dirty="0"/>
          </a:p>
        </p:txBody>
      </p:sp>
      <p:sp>
        <p:nvSpPr>
          <p:cNvPr id="3" name="Content Placeholder 2"/>
          <p:cNvSpPr>
            <a:spLocks noGrp="1"/>
          </p:cNvSpPr>
          <p:nvPr>
            <p:ph idx="1"/>
          </p:nvPr>
        </p:nvSpPr>
        <p:spPr/>
        <p:txBody>
          <a:bodyPr/>
          <a:lstStyle/>
          <a:p>
            <a:r>
              <a:rPr lang="en-GB" dirty="0" smtClean="0"/>
              <a:t>Spring framework provides facility to inject bean using factory method. To do so, we can use two attributes of bean element.</a:t>
            </a:r>
          </a:p>
          <a:p>
            <a:pPr marL="514350" indent="-514350">
              <a:buFont typeface="+mj-lt"/>
              <a:buAutoNum type="arabicPeriod"/>
            </a:pPr>
            <a:r>
              <a:rPr lang="en-GB" b="1" dirty="0" smtClean="0"/>
              <a:t>factory-method:</a:t>
            </a:r>
            <a:r>
              <a:rPr lang="en-GB" dirty="0" smtClean="0"/>
              <a:t> represents the factory method that will be invoked to inject the bean.</a:t>
            </a:r>
          </a:p>
          <a:p>
            <a:pPr marL="514350" indent="-514350">
              <a:buFont typeface="+mj-lt"/>
              <a:buAutoNum type="arabicPeriod"/>
            </a:pPr>
            <a:r>
              <a:rPr lang="en-GB" b="1" dirty="0" smtClean="0"/>
              <a:t>factory-bean:</a:t>
            </a:r>
            <a:r>
              <a:rPr lang="en-GB" dirty="0" smtClean="0"/>
              <a:t> represents the reference of the bean by which factory method will be invoked. It is used if factory method is non-static.</a:t>
            </a:r>
          </a:p>
          <a:p>
            <a:r>
              <a:rPr lang="en-GB" dirty="0" smtClean="0"/>
              <a:t>A method that returns instance of a class is called </a:t>
            </a:r>
            <a:r>
              <a:rPr lang="en-GB" b="1" dirty="0" smtClean="0"/>
              <a:t>factory method</a:t>
            </a:r>
            <a:r>
              <a:rPr lang="en-GB" dirty="0" smtClean="0"/>
              <a:t>.</a:t>
            </a:r>
          </a:p>
          <a:p>
            <a:r>
              <a:rPr lang="en-GB" b="1" dirty="0" smtClean="0"/>
              <a:t>public</a:t>
            </a:r>
            <a:r>
              <a:rPr lang="en-GB" dirty="0" smtClean="0"/>
              <a:t> </a:t>
            </a:r>
            <a:r>
              <a:rPr lang="en-GB" b="1" dirty="0" smtClean="0"/>
              <a:t>class</a:t>
            </a:r>
            <a:r>
              <a:rPr lang="en-GB" dirty="0" smtClean="0"/>
              <a:t> A {  </a:t>
            </a:r>
          </a:p>
          <a:p>
            <a:r>
              <a:rPr lang="en-GB" b="1" dirty="0" smtClean="0"/>
              <a:t>public</a:t>
            </a:r>
            <a:r>
              <a:rPr lang="en-GB" dirty="0" smtClean="0"/>
              <a:t> </a:t>
            </a:r>
            <a:r>
              <a:rPr lang="en-GB" b="1" dirty="0" smtClean="0"/>
              <a:t>static</a:t>
            </a:r>
            <a:r>
              <a:rPr lang="en-GB" dirty="0" smtClean="0"/>
              <a:t> A </a:t>
            </a:r>
            <a:r>
              <a:rPr lang="en-GB" dirty="0" err="1" smtClean="0"/>
              <a:t>getA</a:t>
            </a:r>
            <a:r>
              <a:rPr lang="en-GB" dirty="0" smtClean="0"/>
              <a:t>(){//factory method  </a:t>
            </a:r>
          </a:p>
          <a:p>
            <a:r>
              <a:rPr lang="en-GB" dirty="0" smtClean="0"/>
              <a:t>    </a:t>
            </a:r>
            <a:r>
              <a:rPr lang="en-GB" b="1" dirty="0" smtClean="0"/>
              <a:t>return</a:t>
            </a:r>
            <a:r>
              <a:rPr lang="en-GB" dirty="0" smtClean="0"/>
              <a:t> </a:t>
            </a:r>
            <a:r>
              <a:rPr lang="en-GB" b="1" dirty="0" smtClean="0"/>
              <a:t>new</a:t>
            </a:r>
            <a:r>
              <a:rPr lang="en-GB" dirty="0" smtClean="0"/>
              <a:t> A();  </a:t>
            </a:r>
          </a:p>
          <a:p>
            <a:r>
              <a:rPr lang="en-GB" dirty="0" smtClean="0"/>
              <a:t>}  </a:t>
            </a:r>
          </a:p>
          <a:p>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r>
            <a:br>
              <a:rPr lang="en-GB" dirty="0" smtClean="0"/>
            </a:br>
            <a:r>
              <a:rPr lang="en-GB" dirty="0" smtClean="0"/>
              <a:t/>
            </a:r>
            <a:br>
              <a:rPr lang="en-GB" dirty="0" smtClean="0"/>
            </a:br>
            <a:r>
              <a:rPr lang="en-GB" dirty="0" smtClean="0"/>
              <a:t>1) Create Java class</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This is the simple java bean class containing the name property only.</a:t>
            </a:r>
          </a:p>
          <a:p>
            <a:pPr>
              <a:spcBef>
                <a:spcPts val="0"/>
              </a:spcBef>
              <a:buNone/>
            </a:pPr>
            <a:r>
              <a:rPr lang="en-GB" sz="2000" b="1" dirty="0" smtClean="0"/>
              <a:t>package</a:t>
            </a:r>
            <a:r>
              <a:rPr lang="en-GB" sz="2000" dirty="0" smtClean="0"/>
              <a:t> </a:t>
            </a:r>
            <a:r>
              <a:rPr lang="en-GB" sz="2000" dirty="0" err="1" smtClean="0"/>
              <a:t>com.javatpoint</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Student {  </a:t>
            </a:r>
          </a:p>
          <a:p>
            <a:pPr>
              <a:spcBef>
                <a:spcPts val="0"/>
              </a:spcBef>
              <a:buNone/>
            </a:pPr>
            <a:r>
              <a:rPr lang="en-GB" sz="2000" b="1" dirty="0" smtClean="0"/>
              <a:t>private</a:t>
            </a:r>
            <a:r>
              <a:rPr lang="en-GB" sz="2000" dirty="0" smtClean="0"/>
              <a:t> String name;  </a:t>
            </a:r>
          </a:p>
          <a:p>
            <a:pPr>
              <a:spcBef>
                <a:spcPts val="0"/>
              </a:spcBef>
              <a:buNone/>
            </a:pPr>
            <a:r>
              <a:rPr lang="en-GB" sz="2000" dirty="0" smtClean="0"/>
              <a:t>  </a:t>
            </a:r>
          </a:p>
          <a:p>
            <a:pPr>
              <a:spcBef>
                <a:spcPts val="0"/>
              </a:spcBef>
              <a:buNone/>
            </a:pPr>
            <a:r>
              <a:rPr lang="en-GB" sz="2000" b="1" dirty="0" smtClean="0"/>
              <a:t>public</a:t>
            </a:r>
            <a:r>
              <a:rPr lang="en-GB" sz="2000" dirty="0" smtClean="0"/>
              <a:t> String </a:t>
            </a:r>
            <a:r>
              <a:rPr lang="en-GB" sz="2000" dirty="0" err="1" smtClean="0"/>
              <a:t>getName</a:t>
            </a:r>
            <a:r>
              <a:rPr lang="en-GB" sz="2000" dirty="0" smtClean="0"/>
              <a:t>() {  </a:t>
            </a:r>
          </a:p>
          <a:p>
            <a:pPr>
              <a:spcBef>
                <a:spcPts val="0"/>
              </a:spcBef>
              <a:buNone/>
            </a:pPr>
            <a:r>
              <a:rPr lang="en-GB" sz="2000" dirty="0" smtClean="0"/>
              <a:t>    </a:t>
            </a:r>
            <a:r>
              <a:rPr lang="en-GB" sz="2000" b="1" dirty="0" smtClean="0"/>
              <a:t>return</a:t>
            </a:r>
            <a:r>
              <a:rPr lang="en-GB" sz="2000" dirty="0" smtClean="0"/>
              <a:t> name;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setName</a:t>
            </a:r>
            <a:r>
              <a:rPr lang="en-GB" sz="2000" dirty="0" smtClean="0"/>
              <a:t>(String name) {  </a:t>
            </a:r>
          </a:p>
          <a:p>
            <a:pPr>
              <a:spcBef>
                <a:spcPts val="0"/>
              </a:spcBef>
              <a:buNone/>
            </a:pPr>
            <a:r>
              <a:rPr lang="en-GB" sz="2000" dirty="0" smtClean="0"/>
              <a:t>    </a:t>
            </a:r>
            <a:r>
              <a:rPr lang="en-GB" sz="2000" b="1" dirty="0" smtClean="0"/>
              <a:t>this</a:t>
            </a:r>
            <a:r>
              <a:rPr lang="en-GB" sz="2000" dirty="0" smtClean="0"/>
              <a:t>.name = name;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displayInfo</a:t>
            </a:r>
            <a:r>
              <a:rPr lang="en-GB" sz="2000" dirty="0" smtClean="0"/>
              <a:t>(){  </a:t>
            </a:r>
          </a:p>
          <a:p>
            <a:pPr>
              <a:spcBef>
                <a:spcPts val="0"/>
              </a:spcBef>
              <a:buNone/>
            </a:pPr>
            <a:r>
              <a:rPr lang="en-GB" sz="2000" dirty="0" smtClean="0"/>
              <a:t>    </a:t>
            </a:r>
            <a:r>
              <a:rPr lang="en-GB" sz="2000" dirty="0" err="1" smtClean="0"/>
              <a:t>System.out.println</a:t>
            </a:r>
            <a:r>
              <a:rPr lang="en-GB" sz="2000" dirty="0" smtClean="0"/>
              <a:t>("Hello: "+name);  </a:t>
            </a:r>
          </a:p>
          <a:p>
            <a:pPr>
              <a:spcBef>
                <a:spcPts val="0"/>
              </a:spcBef>
              <a:buNone/>
            </a:pPr>
            <a:r>
              <a:rPr lang="en-GB" sz="2000" dirty="0" smtClean="0"/>
              <a:t>}  </a:t>
            </a:r>
          </a:p>
          <a:p>
            <a:pPr>
              <a:spcBef>
                <a:spcPts val="0"/>
              </a:spcBef>
              <a:buNone/>
            </a:pPr>
            <a:r>
              <a:rPr lang="en-GB" sz="2000" dirty="0" smtClean="0"/>
              <a:t>}  </a:t>
            </a:r>
          </a:p>
          <a:p>
            <a:r>
              <a:rPr lang="en-GB" dirty="0" smtClean="0"/>
              <a:t>This is simple bean class, containing only one property name with its getters and setters method. This class contains one extra method named </a:t>
            </a:r>
            <a:r>
              <a:rPr lang="en-GB" dirty="0" err="1" smtClean="0"/>
              <a:t>displayInfo</a:t>
            </a:r>
            <a:r>
              <a:rPr lang="en-GB" dirty="0" smtClean="0"/>
              <a:t>() that prints the student name by the hello message.</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Factory Method Types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There can be three types of factory method:</a:t>
            </a:r>
          </a:p>
          <a:p>
            <a:r>
              <a:rPr lang="en-GB" dirty="0" smtClean="0"/>
              <a:t>1) A </a:t>
            </a:r>
            <a:r>
              <a:rPr lang="en-GB" b="1" dirty="0" smtClean="0"/>
              <a:t>static factory method</a:t>
            </a:r>
            <a:r>
              <a:rPr lang="en-GB" dirty="0" smtClean="0"/>
              <a:t> that returns instance of </a:t>
            </a:r>
            <a:r>
              <a:rPr lang="en-GB" b="1" dirty="0" smtClean="0"/>
              <a:t>its own</a:t>
            </a:r>
            <a:r>
              <a:rPr lang="en-GB" dirty="0" smtClean="0"/>
              <a:t> class. It is used in singleton design pattern.</a:t>
            </a:r>
          </a:p>
          <a:p>
            <a:r>
              <a:rPr lang="en-GB" dirty="0" smtClean="0"/>
              <a:t>&lt;bean id="a" </a:t>
            </a:r>
            <a:r>
              <a:rPr lang="en-GB" b="1" dirty="0" smtClean="0"/>
              <a:t>class</a:t>
            </a:r>
            <a:r>
              <a:rPr lang="en-GB" dirty="0" smtClean="0"/>
              <a:t>="</a:t>
            </a:r>
            <a:r>
              <a:rPr lang="en-GB" dirty="0" err="1" smtClean="0"/>
              <a:t>com.javatpoint.A</a:t>
            </a:r>
            <a:r>
              <a:rPr lang="en-GB" dirty="0" smtClean="0"/>
              <a:t>" factory-method="</a:t>
            </a:r>
            <a:r>
              <a:rPr lang="en-GB" dirty="0" err="1" smtClean="0"/>
              <a:t>getA</a:t>
            </a:r>
            <a:r>
              <a:rPr lang="en-GB" dirty="0" smtClean="0"/>
              <a:t>"&gt;&lt;/bean&gt;  </a:t>
            </a:r>
          </a:p>
          <a:p>
            <a:r>
              <a:rPr lang="en-GB" dirty="0" smtClean="0"/>
              <a:t>2) A </a:t>
            </a:r>
            <a:r>
              <a:rPr lang="en-GB" b="1" dirty="0" smtClean="0"/>
              <a:t>static factory method</a:t>
            </a:r>
            <a:r>
              <a:rPr lang="en-GB" dirty="0" smtClean="0"/>
              <a:t> that returns instance of </a:t>
            </a:r>
            <a:r>
              <a:rPr lang="en-GB" b="1" dirty="0" smtClean="0"/>
              <a:t>another</a:t>
            </a:r>
            <a:r>
              <a:rPr lang="en-GB" dirty="0" smtClean="0"/>
              <a:t> class. It is used instance is not known and decided at runtime.</a:t>
            </a:r>
          </a:p>
          <a:p>
            <a:r>
              <a:rPr lang="en-GB" dirty="0" smtClean="0"/>
              <a:t>&lt;bean id="b" </a:t>
            </a:r>
            <a:r>
              <a:rPr lang="en-GB" b="1" dirty="0" smtClean="0"/>
              <a:t>class</a:t>
            </a:r>
            <a:r>
              <a:rPr lang="en-GB" dirty="0" smtClean="0"/>
              <a:t>="</a:t>
            </a:r>
            <a:r>
              <a:rPr lang="en-GB" dirty="0" err="1" smtClean="0"/>
              <a:t>com.javatpoint.A</a:t>
            </a:r>
            <a:r>
              <a:rPr lang="en-GB" dirty="0" smtClean="0"/>
              <a:t>" factory-method="</a:t>
            </a:r>
            <a:r>
              <a:rPr lang="en-GB" dirty="0" err="1" smtClean="0"/>
              <a:t>getB</a:t>
            </a:r>
            <a:r>
              <a:rPr lang="en-GB" dirty="0" smtClean="0"/>
              <a:t>"&gt;&lt;/bean&gt;  </a:t>
            </a:r>
          </a:p>
          <a:p>
            <a:r>
              <a:rPr lang="en-GB" dirty="0" smtClean="0"/>
              <a:t>3) A </a:t>
            </a:r>
            <a:r>
              <a:rPr lang="en-GB" b="1" dirty="0" smtClean="0"/>
              <a:t>non-static factory</a:t>
            </a:r>
            <a:r>
              <a:rPr lang="en-GB" dirty="0" smtClean="0"/>
              <a:t> method that returns instance of </a:t>
            </a:r>
            <a:r>
              <a:rPr lang="en-GB" b="1" dirty="0" smtClean="0"/>
              <a:t>another</a:t>
            </a:r>
            <a:r>
              <a:rPr lang="en-GB" dirty="0" smtClean="0"/>
              <a:t> class. It is used instance is not known and decided at runtime.</a:t>
            </a:r>
          </a:p>
          <a:p>
            <a:r>
              <a:rPr lang="en-GB" dirty="0" smtClean="0"/>
              <a:t>&lt;bean id="a" </a:t>
            </a:r>
            <a:r>
              <a:rPr lang="en-GB" b="1" dirty="0" smtClean="0"/>
              <a:t>class</a:t>
            </a:r>
            <a:r>
              <a:rPr lang="en-GB" dirty="0" smtClean="0"/>
              <a:t>="</a:t>
            </a:r>
            <a:r>
              <a:rPr lang="en-GB" dirty="0" err="1" smtClean="0"/>
              <a:t>com.javatpoint.A</a:t>
            </a:r>
            <a:r>
              <a:rPr lang="en-GB" dirty="0" smtClean="0"/>
              <a:t>"&gt;&lt;/bean&gt;  </a:t>
            </a:r>
          </a:p>
          <a:p>
            <a:r>
              <a:rPr lang="en-GB" dirty="0" smtClean="0"/>
              <a:t>&lt;bean id="b" </a:t>
            </a:r>
            <a:r>
              <a:rPr lang="en-GB" b="1" dirty="0" smtClean="0"/>
              <a:t>class</a:t>
            </a:r>
            <a:r>
              <a:rPr lang="en-GB" dirty="0" smtClean="0"/>
              <a:t>="</a:t>
            </a:r>
            <a:r>
              <a:rPr lang="en-GB" dirty="0" err="1" smtClean="0"/>
              <a:t>com.javatpoint.A</a:t>
            </a:r>
            <a:r>
              <a:rPr lang="en-GB" dirty="0" smtClean="0"/>
              <a:t>" factory-method="</a:t>
            </a:r>
            <a:r>
              <a:rPr lang="en-GB" dirty="0" err="1" smtClean="0"/>
              <a:t>getB</a:t>
            </a:r>
            <a:r>
              <a:rPr lang="en-GB" smtClean="0"/>
              <a:t>" factory-bean="a"&gt;&lt;/bean&gt;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Type 1</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Let's see the simple code to inject the dependency by static factory method.</a:t>
            </a:r>
          </a:p>
          <a:p>
            <a:r>
              <a:rPr lang="en-GB" dirty="0" smtClean="0"/>
              <a:t>&lt;bean id="a" </a:t>
            </a:r>
            <a:r>
              <a:rPr lang="en-GB" b="1" dirty="0" smtClean="0"/>
              <a:t>class</a:t>
            </a:r>
            <a:r>
              <a:rPr lang="en-GB" dirty="0" smtClean="0"/>
              <a:t>="</a:t>
            </a:r>
            <a:r>
              <a:rPr lang="en-GB" dirty="0" err="1" smtClean="0"/>
              <a:t>com.javatpoint.A</a:t>
            </a:r>
            <a:r>
              <a:rPr lang="en-GB" dirty="0" smtClean="0"/>
              <a:t>" factory-method="</a:t>
            </a:r>
            <a:r>
              <a:rPr lang="en-GB" dirty="0" err="1" smtClean="0"/>
              <a:t>getA</a:t>
            </a:r>
            <a:r>
              <a:rPr lang="en-GB" dirty="0" smtClean="0"/>
              <a:t>"&gt;&lt;/bean&gt;  </a:t>
            </a:r>
          </a:p>
          <a:p>
            <a:r>
              <a:rPr lang="en-GB" dirty="0" smtClean="0"/>
              <a:t>Let's see the full example to inject dependency using factory method in spring. To create this example, we have created 3 files.</a:t>
            </a:r>
          </a:p>
          <a:p>
            <a:r>
              <a:rPr lang="en-GB" b="1" dirty="0" smtClean="0"/>
              <a:t>A.java</a:t>
            </a:r>
            <a:endParaRPr lang="en-GB" dirty="0" smtClean="0"/>
          </a:p>
          <a:p>
            <a:r>
              <a:rPr lang="en-GB" b="1" dirty="0" smtClean="0"/>
              <a:t>applicationContext.xml</a:t>
            </a:r>
            <a:endParaRPr lang="en-GB" dirty="0" smtClean="0"/>
          </a:p>
          <a:p>
            <a:r>
              <a:rPr lang="en-GB" b="1" dirty="0" smtClean="0"/>
              <a:t>Test.java</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A.java</a:t>
            </a: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US" dirty="0" smtClean="0"/>
              <a:t>This class is a singleton class.</a:t>
            </a:r>
          </a:p>
          <a:p>
            <a:pPr>
              <a:buNone/>
            </a:pPr>
            <a:r>
              <a:rPr lang="en-US" sz="2000" b="1" dirty="0" smtClean="0"/>
              <a:t>package</a:t>
            </a:r>
            <a:r>
              <a:rPr lang="en-US" sz="2000" dirty="0" smtClean="0"/>
              <a:t> </a:t>
            </a:r>
            <a:r>
              <a:rPr lang="en-US" sz="2000" dirty="0" err="1" smtClean="0"/>
              <a:t>com.javatpoint</a:t>
            </a:r>
            <a:r>
              <a:rPr lang="en-US" sz="2000" dirty="0" smtClean="0"/>
              <a:t>;  </a:t>
            </a:r>
          </a:p>
          <a:p>
            <a:pPr>
              <a:buNone/>
            </a:pPr>
            <a:r>
              <a:rPr lang="en-US" sz="2000" b="1" dirty="0" smtClean="0"/>
              <a:t>public</a:t>
            </a:r>
            <a:r>
              <a:rPr lang="en-US" sz="2000" dirty="0" smtClean="0"/>
              <a:t> </a:t>
            </a:r>
            <a:r>
              <a:rPr lang="en-US" sz="2000" b="1" dirty="0" smtClean="0"/>
              <a:t>class</a:t>
            </a:r>
            <a:r>
              <a:rPr lang="en-US" sz="2000" dirty="0" smtClean="0"/>
              <a:t> A {  </a:t>
            </a:r>
          </a:p>
          <a:p>
            <a:pPr>
              <a:buNone/>
            </a:pPr>
            <a:r>
              <a:rPr lang="en-US" sz="2000" b="1" dirty="0" smtClean="0"/>
              <a:t>private</a:t>
            </a:r>
            <a:r>
              <a:rPr lang="en-US" sz="2000" dirty="0" smtClean="0"/>
              <a:t> </a:t>
            </a:r>
            <a:r>
              <a:rPr lang="en-US" sz="2000" b="1" dirty="0" smtClean="0"/>
              <a:t>static</a:t>
            </a:r>
            <a:r>
              <a:rPr lang="en-US" sz="2000" dirty="0" smtClean="0"/>
              <a:t> </a:t>
            </a:r>
            <a:r>
              <a:rPr lang="en-US" sz="2000" b="1" dirty="0" smtClean="0"/>
              <a:t>final</a:t>
            </a:r>
            <a:r>
              <a:rPr lang="en-US" sz="2000" dirty="0" smtClean="0"/>
              <a:t> A </a:t>
            </a:r>
            <a:r>
              <a:rPr lang="en-US" sz="2000" dirty="0" err="1" smtClean="0"/>
              <a:t>obj</a:t>
            </a:r>
            <a:r>
              <a:rPr lang="en-US" sz="2000" dirty="0" smtClean="0"/>
              <a:t>=</a:t>
            </a:r>
            <a:r>
              <a:rPr lang="en-US" sz="2000" b="1" dirty="0" smtClean="0"/>
              <a:t>new</a:t>
            </a:r>
            <a:r>
              <a:rPr lang="en-US" sz="2000" dirty="0" smtClean="0"/>
              <a:t> A();  </a:t>
            </a:r>
          </a:p>
          <a:p>
            <a:pPr>
              <a:buNone/>
            </a:pPr>
            <a:r>
              <a:rPr lang="en-US" sz="2000" b="1" dirty="0" smtClean="0"/>
              <a:t>private</a:t>
            </a:r>
            <a:r>
              <a:rPr lang="en-US" sz="2000" dirty="0" smtClean="0"/>
              <a:t> A(){</a:t>
            </a:r>
            <a:r>
              <a:rPr lang="en-US" sz="2000" dirty="0" err="1" smtClean="0"/>
              <a:t>System.out.println</a:t>
            </a:r>
            <a:r>
              <a:rPr lang="en-US" sz="2000" dirty="0" smtClean="0"/>
              <a:t>("private constructor");}  </a:t>
            </a:r>
          </a:p>
          <a:p>
            <a:pPr>
              <a:buNone/>
            </a:pPr>
            <a:r>
              <a:rPr lang="en-US" sz="2000" b="1" dirty="0" smtClean="0"/>
              <a:t>public</a:t>
            </a:r>
            <a:r>
              <a:rPr lang="en-US" sz="2000" dirty="0" smtClean="0"/>
              <a:t> </a:t>
            </a:r>
            <a:r>
              <a:rPr lang="en-US" sz="2000" b="1" dirty="0" smtClean="0"/>
              <a:t>static</a:t>
            </a:r>
            <a:r>
              <a:rPr lang="en-US" sz="2000" dirty="0" smtClean="0"/>
              <a:t> A </a:t>
            </a:r>
            <a:r>
              <a:rPr lang="en-US" sz="2000" dirty="0" err="1" smtClean="0"/>
              <a:t>getA</a:t>
            </a:r>
            <a:r>
              <a:rPr lang="en-US" sz="2000" dirty="0" smtClean="0"/>
              <a:t>(){  </a:t>
            </a:r>
          </a:p>
          <a:p>
            <a:pPr>
              <a:buNone/>
            </a:pPr>
            <a:r>
              <a:rPr lang="en-US" sz="2000" dirty="0" smtClean="0"/>
              <a:t>    </a:t>
            </a:r>
            <a:r>
              <a:rPr lang="en-US" sz="2000" dirty="0" err="1" smtClean="0"/>
              <a:t>System.out.println</a:t>
            </a:r>
            <a:r>
              <a:rPr lang="en-US" sz="2000" dirty="0" smtClean="0"/>
              <a:t>("factory method ");  </a:t>
            </a:r>
          </a:p>
          <a:p>
            <a:pPr>
              <a:buNone/>
            </a:pPr>
            <a:r>
              <a:rPr lang="en-US" sz="2000" dirty="0" smtClean="0"/>
              <a:t>    </a:t>
            </a:r>
            <a:r>
              <a:rPr lang="en-US" sz="2000" b="1" dirty="0" smtClean="0"/>
              <a:t>return</a:t>
            </a:r>
            <a:r>
              <a:rPr lang="en-US" sz="2000" dirty="0" smtClean="0"/>
              <a:t> </a:t>
            </a:r>
            <a:r>
              <a:rPr lang="en-US" sz="2000" dirty="0" err="1" smtClean="0"/>
              <a:t>obj</a:t>
            </a:r>
            <a:r>
              <a:rPr lang="en-US" sz="2000" dirty="0" smtClean="0"/>
              <a:t>;  </a:t>
            </a:r>
          </a:p>
          <a:p>
            <a:pPr>
              <a:buNone/>
            </a:pPr>
            <a:r>
              <a:rPr lang="en-US" sz="2000" dirty="0" smtClean="0"/>
              <a:t>}  </a:t>
            </a:r>
          </a:p>
          <a:p>
            <a:pPr>
              <a:buNone/>
            </a:pPr>
            <a:r>
              <a:rPr lang="en-US" sz="2000" b="1" dirty="0" smtClean="0"/>
              <a:t>public</a:t>
            </a:r>
            <a:r>
              <a:rPr lang="en-US" sz="2000" dirty="0" smtClean="0"/>
              <a:t> </a:t>
            </a:r>
            <a:r>
              <a:rPr lang="en-US" sz="2000" b="1" dirty="0" smtClean="0"/>
              <a:t>void</a:t>
            </a:r>
            <a:r>
              <a:rPr lang="en-US" sz="2000" dirty="0" smtClean="0"/>
              <a:t> </a:t>
            </a:r>
            <a:r>
              <a:rPr lang="en-US" sz="2000" dirty="0" err="1" smtClean="0"/>
              <a:t>msg</a:t>
            </a:r>
            <a:r>
              <a:rPr lang="en-US" sz="2000" dirty="0" smtClean="0"/>
              <a:t>(){  </a:t>
            </a:r>
          </a:p>
          <a:p>
            <a:pPr>
              <a:buNone/>
            </a:pPr>
            <a:r>
              <a:rPr lang="en-US" sz="2000" dirty="0" smtClean="0"/>
              <a:t>    </a:t>
            </a:r>
            <a:r>
              <a:rPr lang="en-US" sz="2000" dirty="0" err="1" smtClean="0"/>
              <a:t>System.out.println</a:t>
            </a:r>
            <a:r>
              <a:rPr lang="en-US" sz="2000" dirty="0" smtClean="0"/>
              <a:t>("hello user");  </a:t>
            </a:r>
          </a:p>
          <a:p>
            <a:pPr>
              <a:buNone/>
            </a:pPr>
            <a:r>
              <a:rPr lang="en-US" sz="2000" dirty="0" smtClean="0"/>
              <a:t>}  </a:t>
            </a:r>
          </a:p>
          <a:p>
            <a:pPr>
              <a:buNone/>
            </a:pPr>
            <a:r>
              <a:rPr lang="en-US" sz="2000" dirty="0" smtClean="0"/>
              <a:t>}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applicationContext.xml</a:t>
            </a: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US" sz="2400" dirty="0" smtClean="0"/>
              <a:t>&lt;?xml version="1.0" encoding="UTF-8"?&gt;  </a:t>
            </a:r>
          </a:p>
          <a:p>
            <a:pPr>
              <a:buNone/>
            </a:pPr>
            <a:r>
              <a:rPr lang="en-US" sz="2400" dirty="0" smtClean="0"/>
              <a:t>&lt;beans  </a:t>
            </a:r>
          </a:p>
          <a:p>
            <a:pPr>
              <a:buNone/>
            </a:pPr>
            <a:r>
              <a:rPr lang="en-US" sz="2400" dirty="0" smtClean="0"/>
              <a:t>    </a:t>
            </a:r>
            <a:r>
              <a:rPr lang="en-US" sz="2400" dirty="0" err="1" smtClean="0"/>
              <a:t>xmlns</a:t>
            </a:r>
            <a:r>
              <a:rPr lang="en-US" sz="2400" dirty="0" smtClean="0"/>
              <a:t>="http://www.springframework.org/schema/beans"  </a:t>
            </a:r>
          </a:p>
          <a:p>
            <a:pPr>
              <a:buNone/>
            </a:pPr>
            <a:r>
              <a:rPr lang="en-US" sz="2400" dirty="0" smtClean="0"/>
              <a:t>    </a:t>
            </a:r>
            <a:r>
              <a:rPr lang="en-US" sz="2400" dirty="0" err="1" smtClean="0"/>
              <a:t>xmlns:xsi</a:t>
            </a:r>
            <a:r>
              <a:rPr lang="en-US" sz="2400" dirty="0" smtClean="0"/>
              <a:t>="http://www.w3.org/2001/XMLSchema-instance"  </a:t>
            </a:r>
          </a:p>
          <a:p>
            <a:pPr>
              <a:buNone/>
            </a:pPr>
            <a:r>
              <a:rPr lang="en-US" sz="2400" dirty="0" smtClean="0"/>
              <a:t>    </a:t>
            </a:r>
            <a:r>
              <a:rPr lang="en-US" sz="2400" dirty="0" err="1" smtClean="0"/>
              <a:t>xmlns:p</a:t>
            </a:r>
            <a:r>
              <a:rPr lang="en-US" sz="2400" dirty="0" smtClean="0"/>
              <a:t>="http://www.springframework.org/schema/p"  </a:t>
            </a:r>
          </a:p>
          <a:p>
            <a:pPr>
              <a:buNone/>
            </a:pPr>
            <a:r>
              <a:rPr lang="en-US" sz="2400" dirty="0" smtClean="0"/>
              <a:t>    </a:t>
            </a:r>
            <a:r>
              <a:rPr lang="en-US" sz="2400" dirty="0" err="1" smtClean="0"/>
              <a:t>xsi:schemaLocation</a:t>
            </a:r>
            <a:r>
              <a:rPr lang="en-US" sz="2400" dirty="0" smtClean="0"/>
              <a:t>="http://www.springframework.org/schema/beans   </a:t>
            </a:r>
          </a:p>
          <a:p>
            <a:pPr>
              <a:buNone/>
            </a:pPr>
            <a:r>
              <a:rPr lang="en-US" sz="2400" dirty="0" smtClean="0"/>
              <a:t>http://www.springframework.org/schema/beans/spring-beans-3.0.xsd"&gt;  </a:t>
            </a:r>
          </a:p>
          <a:p>
            <a:pPr>
              <a:buNone/>
            </a:pPr>
            <a:r>
              <a:rPr lang="en-US" sz="2400" dirty="0" smtClean="0"/>
              <a:t>  </a:t>
            </a:r>
          </a:p>
          <a:p>
            <a:pPr>
              <a:buNone/>
            </a:pPr>
            <a:r>
              <a:rPr lang="en-US" sz="2400" dirty="0" smtClean="0"/>
              <a:t>&lt;bean id="a" </a:t>
            </a:r>
            <a:r>
              <a:rPr lang="en-US" sz="2400" b="1" dirty="0" smtClean="0"/>
              <a:t>class</a:t>
            </a:r>
            <a:r>
              <a:rPr lang="en-US" sz="2400" dirty="0" smtClean="0"/>
              <a:t>="</a:t>
            </a:r>
            <a:r>
              <a:rPr lang="en-US" sz="2400" dirty="0" err="1" smtClean="0"/>
              <a:t>com.javatpoint.A</a:t>
            </a:r>
            <a:r>
              <a:rPr lang="en-US" sz="2400" dirty="0" smtClean="0"/>
              <a:t>" factory-method="</a:t>
            </a:r>
            <a:r>
              <a:rPr lang="en-US" sz="2400" dirty="0" err="1" smtClean="0"/>
              <a:t>getA</a:t>
            </a:r>
            <a:r>
              <a:rPr lang="en-US" sz="2400" dirty="0" smtClean="0"/>
              <a:t>"&gt;&lt;/bean&gt;  </a:t>
            </a:r>
          </a:p>
          <a:p>
            <a:pPr>
              <a:buNone/>
            </a:pPr>
            <a:r>
              <a:rPr lang="en-US" sz="2400" dirty="0" smtClean="0"/>
              <a:t>  </a:t>
            </a:r>
          </a:p>
          <a:p>
            <a:pPr>
              <a:buNone/>
            </a:pPr>
            <a:r>
              <a:rPr lang="en-US" sz="2400" dirty="0" smtClean="0"/>
              <a:t>&lt;/beans&gt;  </a:t>
            </a:r>
          </a:p>
          <a:p>
            <a:pPr>
              <a:buNone/>
            </a:pPr>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3" name="Content Placeholder 2"/>
          <p:cNvSpPr>
            <a:spLocks noGrp="1"/>
          </p:cNvSpPr>
          <p:nvPr>
            <p:ph idx="1"/>
          </p:nvPr>
        </p:nvSpPr>
        <p:spPr/>
        <p:txBody>
          <a:bodyPr/>
          <a:lstStyle/>
          <a:p>
            <a:r>
              <a:rPr lang="en-US" dirty="0" smtClean="0"/>
              <a:t>This class gets the bean from the applicationContext.xml file and calls the </a:t>
            </a:r>
            <a:r>
              <a:rPr lang="en-US" dirty="0" err="1" smtClean="0"/>
              <a:t>msg</a:t>
            </a:r>
            <a:r>
              <a:rPr lang="en-US" dirty="0" smtClean="0"/>
              <a:t> method.</a:t>
            </a:r>
          </a:p>
          <a:p>
            <a:pPr>
              <a:buNone/>
            </a:pPr>
            <a:r>
              <a:rPr lang="en-US" sz="2400" b="1" dirty="0" smtClean="0"/>
              <a:t>package</a:t>
            </a:r>
            <a:r>
              <a:rPr lang="en-US" sz="2400" dirty="0" smtClean="0"/>
              <a:t> </a:t>
            </a:r>
            <a:r>
              <a:rPr lang="en-US" sz="2400" dirty="0" err="1" smtClean="0"/>
              <a:t>org.sssit</a:t>
            </a:r>
            <a:r>
              <a:rPr lang="en-US" sz="2400" dirty="0" smtClean="0"/>
              <a:t>;  </a:t>
            </a:r>
          </a:p>
          <a:p>
            <a:pPr>
              <a:buNone/>
            </a:pPr>
            <a:r>
              <a:rPr lang="en-US" sz="2400" b="1" dirty="0" smtClean="0"/>
              <a:t>import</a:t>
            </a:r>
            <a:r>
              <a:rPr lang="en-US" sz="2400" dirty="0" smtClean="0"/>
              <a:t> </a:t>
            </a:r>
            <a:r>
              <a:rPr lang="en-US" sz="2400" dirty="0" err="1" smtClean="0"/>
              <a:t>org.springframework.context.ApplicationContext</a:t>
            </a:r>
            <a:r>
              <a:rPr lang="en-US" sz="2400" dirty="0" smtClean="0"/>
              <a:t>;  </a:t>
            </a:r>
          </a:p>
          <a:p>
            <a:pPr>
              <a:buNone/>
            </a:pPr>
            <a:r>
              <a:rPr lang="en-US" sz="2400" b="1" dirty="0" smtClean="0"/>
              <a:t>import</a:t>
            </a:r>
            <a:r>
              <a:rPr lang="en-US" sz="2400" dirty="0" smtClean="0"/>
              <a:t> org.springframework.context.support.ClassPathXmlApplicationContext;  </a:t>
            </a:r>
          </a:p>
          <a:p>
            <a:pPr>
              <a:buNone/>
            </a:pPr>
            <a:r>
              <a:rPr lang="en-US" sz="2400" b="1" dirty="0" smtClean="0"/>
              <a:t>public</a:t>
            </a:r>
            <a:r>
              <a:rPr lang="en-US" sz="2400" dirty="0" smtClean="0"/>
              <a:t> </a:t>
            </a:r>
            <a:r>
              <a:rPr lang="en-US" sz="2400" b="1" dirty="0" smtClean="0"/>
              <a:t>class</a:t>
            </a:r>
            <a:r>
              <a:rPr lang="en-US" sz="2400" dirty="0" smtClean="0"/>
              <a:t> Test {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  </a:t>
            </a:r>
          </a:p>
          <a:p>
            <a:pPr>
              <a:buNone/>
            </a:pPr>
            <a:r>
              <a:rPr lang="en-US" sz="2400" dirty="0" smtClean="0"/>
              <a:t>    </a:t>
            </a:r>
            <a:r>
              <a:rPr lang="en-US" sz="2400" dirty="0" err="1" smtClean="0"/>
              <a:t>ApplicationContext</a:t>
            </a:r>
            <a:r>
              <a:rPr lang="en-US" sz="2400" dirty="0" smtClean="0"/>
              <a:t> context=</a:t>
            </a:r>
            <a:r>
              <a:rPr lang="en-US" sz="2400" b="1" dirty="0" smtClean="0"/>
              <a:t>new</a:t>
            </a:r>
            <a:r>
              <a:rPr lang="en-US" sz="2400" dirty="0" smtClean="0"/>
              <a:t> </a:t>
            </a:r>
            <a:r>
              <a:rPr lang="en-US" sz="2400" dirty="0" err="1" smtClean="0"/>
              <a:t>ClassPathXmlApplicationContext</a:t>
            </a:r>
            <a:r>
              <a:rPr lang="en-US" sz="2400" dirty="0" smtClean="0"/>
              <a:t>("applicationContext.xml");  </a:t>
            </a:r>
          </a:p>
          <a:p>
            <a:pPr>
              <a:buNone/>
            </a:pPr>
            <a:r>
              <a:rPr lang="en-US" sz="2400" dirty="0" smtClean="0"/>
              <a:t>    A </a:t>
            </a:r>
            <a:r>
              <a:rPr lang="en-US" sz="2400" dirty="0" err="1" smtClean="0"/>
              <a:t>a</a:t>
            </a:r>
            <a:r>
              <a:rPr lang="en-US" sz="2400" dirty="0" smtClean="0"/>
              <a:t>=(A)</a:t>
            </a:r>
            <a:r>
              <a:rPr lang="en-US" sz="2400" dirty="0" err="1" smtClean="0"/>
              <a:t>context.getBean</a:t>
            </a:r>
            <a:r>
              <a:rPr lang="en-US" sz="2400" dirty="0" smtClean="0"/>
              <a:t>("a");  </a:t>
            </a:r>
          </a:p>
          <a:p>
            <a:pPr>
              <a:buNone/>
            </a:pPr>
            <a:r>
              <a:rPr lang="en-US" sz="2400" dirty="0" smtClean="0"/>
              <a:t>    a.msg();  </a:t>
            </a:r>
          </a:p>
          <a:p>
            <a:pPr>
              <a:buNone/>
            </a:pPr>
            <a:r>
              <a:rPr lang="en-US" sz="2400" dirty="0" smtClean="0"/>
              <a:t>}  </a:t>
            </a:r>
          </a:p>
          <a:p>
            <a:pPr>
              <a:buNone/>
            </a:pPr>
            <a:r>
              <a:rPr lang="en-US" sz="2400"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dirty="0" smtClean="0"/>
              <a:t>Type 2</a:t>
            </a:r>
            <a:br>
              <a:rPr lang="en-US" dirty="0" smtClean="0"/>
            </a:br>
            <a:endParaRPr lang="en-US" dirty="0"/>
          </a:p>
        </p:txBody>
      </p:sp>
      <p:sp>
        <p:nvSpPr>
          <p:cNvPr id="3" name="Content Placeholder 2"/>
          <p:cNvSpPr>
            <a:spLocks noGrp="1"/>
          </p:cNvSpPr>
          <p:nvPr>
            <p:ph idx="1"/>
          </p:nvPr>
        </p:nvSpPr>
        <p:spPr/>
        <p:txBody>
          <a:bodyPr/>
          <a:lstStyle/>
          <a:p>
            <a:r>
              <a:rPr lang="en-GB" dirty="0" smtClean="0"/>
              <a:t>Let's see the simple code to inject the dependency by static factory method that returns the instance of another class.</a:t>
            </a:r>
          </a:p>
          <a:p>
            <a:r>
              <a:rPr lang="en-GB" dirty="0" smtClean="0"/>
              <a:t>To create this example, we have created 6 files.</a:t>
            </a:r>
          </a:p>
          <a:p>
            <a:pPr marL="514350" indent="-514350">
              <a:buFont typeface="+mj-lt"/>
              <a:buAutoNum type="arabicPeriod"/>
            </a:pPr>
            <a:r>
              <a:rPr lang="en-GB" b="1" dirty="0" smtClean="0"/>
              <a:t>Printable.java</a:t>
            </a:r>
            <a:endParaRPr lang="en-GB" dirty="0" smtClean="0"/>
          </a:p>
          <a:p>
            <a:pPr marL="514350" indent="-514350">
              <a:buFont typeface="+mj-lt"/>
              <a:buAutoNum type="arabicPeriod"/>
            </a:pPr>
            <a:r>
              <a:rPr lang="en-GB" b="1" dirty="0" smtClean="0"/>
              <a:t>A.java</a:t>
            </a:r>
            <a:endParaRPr lang="en-GB" dirty="0" smtClean="0"/>
          </a:p>
          <a:p>
            <a:pPr marL="514350" indent="-514350">
              <a:buFont typeface="+mj-lt"/>
              <a:buAutoNum type="arabicPeriod"/>
            </a:pPr>
            <a:r>
              <a:rPr lang="en-GB" b="1" dirty="0" smtClean="0"/>
              <a:t>B.java</a:t>
            </a:r>
            <a:endParaRPr lang="en-GB" dirty="0" smtClean="0"/>
          </a:p>
          <a:p>
            <a:pPr marL="514350" indent="-514350">
              <a:buFont typeface="+mj-lt"/>
              <a:buAutoNum type="arabicPeriod"/>
            </a:pPr>
            <a:r>
              <a:rPr lang="en-GB" b="1" dirty="0" smtClean="0"/>
              <a:t>PrintableFactory.java</a:t>
            </a:r>
            <a:endParaRPr lang="en-GB" dirty="0" smtClean="0"/>
          </a:p>
          <a:p>
            <a:pPr marL="514350" indent="-514350">
              <a:buFont typeface="+mj-lt"/>
              <a:buAutoNum type="arabicPeriod"/>
            </a:pPr>
            <a:r>
              <a:rPr lang="en-GB" b="1" dirty="0" smtClean="0"/>
              <a:t>applicationContext.xml</a:t>
            </a:r>
            <a:endParaRPr lang="en-GB" dirty="0" smtClean="0"/>
          </a:p>
          <a:p>
            <a:pPr marL="514350" indent="-514350">
              <a:buFont typeface="+mj-lt"/>
              <a:buAutoNum type="arabicPeriod"/>
            </a:pPr>
            <a:r>
              <a:rPr lang="en-GB" b="1" dirty="0" smtClean="0"/>
              <a:t>Test.java</a:t>
            </a:r>
            <a:endParaRPr lang="en-GB"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Printable.java</a:t>
            </a: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US" b="1" dirty="0" smtClean="0"/>
              <a:t>package</a:t>
            </a:r>
            <a:r>
              <a:rPr lang="en-US" dirty="0" smtClean="0"/>
              <a:t> </a:t>
            </a:r>
            <a:r>
              <a:rPr lang="en-US" dirty="0" err="1" smtClean="0"/>
              <a:t>com.javatpoint</a:t>
            </a:r>
            <a:r>
              <a:rPr lang="en-US" dirty="0" smtClean="0"/>
              <a:t>;  </a:t>
            </a:r>
          </a:p>
          <a:p>
            <a:pPr>
              <a:buNone/>
            </a:pPr>
            <a:r>
              <a:rPr lang="en-US" b="1" dirty="0" smtClean="0"/>
              <a:t>public</a:t>
            </a:r>
            <a:r>
              <a:rPr lang="en-US" dirty="0" smtClean="0"/>
              <a:t> </a:t>
            </a:r>
            <a:r>
              <a:rPr lang="en-US" b="1" dirty="0" smtClean="0"/>
              <a:t>interface</a:t>
            </a:r>
            <a:r>
              <a:rPr lang="en-US" dirty="0" smtClean="0"/>
              <a:t> Printable {  </a:t>
            </a:r>
          </a:p>
          <a:p>
            <a:pPr>
              <a:buNone/>
            </a:pPr>
            <a:r>
              <a:rPr lang="en-US" b="1" dirty="0" smtClean="0"/>
              <a:t>void</a:t>
            </a:r>
            <a:r>
              <a:rPr lang="en-US" dirty="0" smtClean="0"/>
              <a:t> print();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A.java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
        <p:nvSpPr>
          <p:cNvPr id="6" name="Content Placeholder 5"/>
          <p:cNvSpPr>
            <a:spLocks noGrp="1"/>
          </p:cNvSpPr>
          <p:nvPr>
            <p:ph idx="1"/>
          </p:nvPr>
        </p:nvSpPr>
        <p:spPr/>
        <p:txBody>
          <a:bodyPr/>
          <a:lstStyle/>
          <a:p>
            <a:pPr>
              <a:buNone/>
            </a:pPr>
            <a:r>
              <a:rPr lang="en-US" b="1" dirty="0" smtClean="0"/>
              <a:t>package</a:t>
            </a:r>
            <a:r>
              <a:rPr lang="en-US" dirty="0" smtClean="0"/>
              <a:t> </a:t>
            </a:r>
            <a:r>
              <a:rPr lang="en-US" dirty="0" err="1" smtClean="0"/>
              <a:t>com.javatpoint</a:t>
            </a:r>
            <a:r>
              <a:rPr lang="en-US" dirty="0" smtClean="0"/>
              <a:t>;  </a:t>
            </a:r>
          </a:p>
          <a:p>
            <a:pPr>
              <a:buNone/>
            </a:pPr>
            <a:r>
              <a:rPr lang="en-US" b="1" dirty="0" smtClean="0"/>
              <a:t>public</a:t>
            </a:r>
            <a:r>
              <a:rPr lang="en-US" dirty="0" smtClean="0"/>
              <a:t> </a:t>
            </a:r>
            <a:r>
              <a:rPr lang="en-US" b="1" dirty="0" smtClean="0"/>
              <a:t>class</a:t>
            </a:r>
            <a:r>
              <a:rPr lang="en-US" dirty="0" smtClean="0"/>
              <a:t> A </a:t>
            </a:r>
            <a:r>
              <a:rPr lang="en-US" b="1" dirty="0" smtClean="0"/>
              <a:t>implements</a:t>
            </a:r>
            <a:r>
              <a:rPr lang="en-US" dirty="0" smtClean="0"/>
              <a:t> Printable{  </a:t>
            </a:r>
          </a:p>
          <a:p>
            <a:pPr>
              <a:buNone/>
            </a:pPr>
            <a:r>
              <a:rPr lang="en-US" dirty="0" smtClean="0"/>
              <a:t>    @Override  </a:t>
            </a:r>
          </a:p>
          <a:p>
            <a:pPr>
              <a:buNone/>
            </a:pPr>
            <a:r>
              <a:rPr lang="en-US" dirty="0" smtClean="0"/>
              <a:t>    </a:t>
            </a:r>
            <a:r>
              <a:rPr lang="en-US" b="1" dirty="0" smtClean="0"/>
              <a:t>public</a:t>
            </a:r>
            <a:r>
              <a:rPr lang="en-US" dirty="0" smtClean="0"/>
              <a:t> </a:t>
            </a:r>
            <a:r>
              <a:rPr lang="en-US" b="1" dirty="0" smtClean="0"/>
              <a:t>void</a:t>
            </a:r>
            <a:r>
              <a:rPr lang="en-US" dirty="0" smtClean="0"/>
              <a:t> print() {  </a:t>
            </a:r>
          </a:p>
          <a:p>
            <a:pPr>
              <a:buNone/>
            </a:pPr>
            <a:r>
              <a:rPr lang="en-US" dirty="0" smtClean="0"/>
              <a:t>        </a:t>
            </a:r>
            <a:r>
              <a:rPr lang="en-US" dirty="0" err="1" smtClean="0"/>
              <a:t>System.out.println</a:t>
            </a:r>
            <a:r>
              <a:rPr lang="en-US" dirty="0" smtClean="0"/>
              <a:t>("hello a");  </a:t>
            </a:r>
          </a:p>
          <a:p>
            <a:pPr>
              <a:buNone/>
            </a:pPr>
            <a:r>
              <a:rPr lang="en-US" dirty="0" smtClean="0"/>
              <a:t>    }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b="1" dirty="0" smtClean="0"/>
              <a:t>B.java</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buNone/>
            </a:pPr>
            <a:r>
              <a:rPr lang="en-US" b="1" dirty="0" smtClean="0"/>
              <a:t>package</a:t>
            </a:r>
            <a:r>
              <a:rPr lang="en-US" dirty="0" smtClean="0"/>
              <a:t> </a:t>
            </a:r>
            <a:r>
              <a:rPr lang="en-US" dirty="0" err="1" smtClean="0"/>
              <a:t>com.javatpoint</a:t>
            </a:r>
            <a:r>
              <a:rPr lang="en-US" dirty="0" smtClean="0"/>
              <a:t>;  </a:t>
            </a:r>
          </a:p>
          <a:p>
            <a:pPr>
              <a:buNone/>
            </a:pPr>
            <a:r>
              <a:rPr lang="en-US" b="1" dirty="0" smtClean="0"/>
              <a:t>public</a:t>
            </a:r>
            <a:r>
              <a:rPr lang="en-US" dirty="0" smtClean="0"/>
              <a:t> </a:t>
            </a:r>
            <a:r>
              <a:rPr lang="en-US" b="1" dirty="0" smtClean="0"/>
              <a:t>class</a:t>
            </a:r>
            <a:r>
              <a:rPr lang="en-US" dirty="0" smtClean="0"/>
              <a:t> B </a:t>
            </a:r>
            <a:r>
              <a:rPr lang="en-US" b="1" dirty="0" smtClean="0"/>
              <a:t>implements</a:t>
            </a:r>
            <a:r>
              <a:rPr lang="en-US" dirty="0" smtClean="0"/>
              <a:t> Printable{  </a:t>
            </a:r>
          </a:p>
          <a:p>
            <a:pPr>
              <a:buNone/>
            </a:pPr>
            <a:r>
              <a:rPr lang="en-US" dirty="0" smtClean="0"/>
              <a:t>    @Override  </a:t>
            </a:r>
          </a:p>
          <a:p>
            <a:pPr>
              <a:buNone/>
            </a:pPr>
            <a:r>
              <a:rPr lang="en-US" dirty="0" smtClean="0"/>
              <a:t>    </a:t>
            </a:r>
            <a:r>
              <a:rPr lang="en-US" b="1" dirty="0" smtClean="0"/>
              <a:t>public</a:t>
            </a:r>
            <a:r>
              <a:rPr lang="en-US" dirty="0" smtClean="0"/>
              <a:t> </a:t>
            </a:r>
            <a:r>
              <a:rPr lang="en-US" b="1" dirty="0" smtClean="0"/>
              <a:t>void</a:t>
            </a:r>
            <a:r>
              <a:rPr lang="en-US" dirty="0" smtClean="0"/>
              <a:t> print() {  </a:t>
            </a:r>
          </a:p>
          <a:p>
            <a:pPr>
              <a:buNone/>
            </a:pPr>
            <a:r>
              <a:rPr lang="en-US" dirty="0" smtClean="0"/>
              <a:t>        </a:t>
            </a:r>
            <a:r>
              <a:rPr lang="en-US" dirty="0" err="1" smtClean="0"/>
              <a:t>System.out.println</a:t>
            </a:r>
            <a:r>
              <a:rPr lang="en-US" dirty="0" smtClean="0"/>
              <a:t>("hello b");  </a:t>
            </a:r>
          </a:p>
          <a:p>
            <a:pPr>
              <a:buNone/>
            </a:pPr>
            <a:r>
              <a:rPr lang="en-US" dirty="0" smtClean="0"/>
              <a:t>    }  </a:t>
            </a:r>
          </a:p>
          <a:p>
            <a:pPr>
              <a:buNone/>
            </a:pPr>
            <a:r>
              <a:rPr lang="en-US" dirty="0" smtClean="0"/>
              <a:t>}  </a:t>
            </a:r>
          </a:p>
          <a:p>
            <a:endParaRPr lang="en-US"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PrintableFactory.java</a:t>
            </a:r>
            <a:endParaRPr lang="en-US" dirty="0"/>
          </a:p>
        </p:txBody>
      </p:sp>
      <p:sp>
        <p:nvSpPr>
          <p:cNvPr id="3" name="Content Placeholder 2"/>
          <p:cNvSpPr>
            <a:spLocks noGrp="1"/>
          </p:cNvSpPr>
          <p:nvPr>
            <p:ph idx="1"/>
          </p:nvPr>
        </p:nvSpPr>
        <p:spPr/>
        <p:txBody>
          <a:bodyPr/>
          <a:lstStyle/>
          <a:p>
            <a:pPr>
              <a:buNone/>
            </a:pPr>
            <a:r>
              <a:rPr lang="en-GB" b="1" dirty="0" smtClean="0"/>
              <a:t>package</a:t>
            </a:r>
            <a:r>
              <a:rPr lang="en-GB" dirty="0" smtClean="0"/>
              <a:t> </a:t>
            </a:r>
            <a:r>
              <a:rPr lang="en-GB" dirty="0" err="1" smtClean="0"/>
              <a:t>com.javatpoint</a:t>
            </a:r>
            <a:r>
              <a:rPr lang="en-GB" dirty="0" smtClean="0"/>
              <a:t>;  </a:t>
            </a:r>
          </a:p>
          <a:p>
            <a:pPr>
              <a:buNone/>
            </a:pPr>
            <a:r>
              <a:rPr lang="en-GB" b="1" dirty="0" smtClean="0"/>
              <a:t>public</a:t>
            </a:r>
            <a:r>
              <a:rPr lang="en-GB" dirty="0" smtClean="0"/>
              <a:t> </a:t>
            </a:r>
            <a:r>
              <a:rPr lang="en-GB" b="1" dirty="0" smtClean="0"/>
              <a:t>class</a:t>
            </a:r>
            <a:r>
              <a:rPr lang="en-GB" dirty="0" smtClean="0"/>
              <a:t> </a:t>
            </a:r>
            <a:r>
              <a:rPr lang="en-GB" dirty="0" err="1" smtClean="0"/>
              <a:t>PrintableFactory</a:t>
            </a:r>
            <a:r>
              <a:rPr lang="en-GB" dirty="0" smtClean="0"/>
              <a:t> {  </a:t>
            </a:r>
          </a:p>
          <a:p>
            <a:pPr>
              <a:buNone/>
            </a:pPr>
            <a:r>
              <a:rPr lang="en-GB" b="1" dirty="0" smtClean="0"/>
              <a:t>public</a:t>
            </a:r>
            <a:r>
              <a:rPr lang="en-GB" dirty="0" smtClean="0"/>
              <a:t> </a:t>
            </a:r>
            <a:r>
              <a:rPr lang="en-GB" b="1" dirty="0" smtClean="0"/>
              <a:t>static</a:t>
            </a:r>
            <a:r>
              <a:rPr lang="en-GB" dirty="0" smtClean="0"/>
              <a:t> Printable </a:t>
            </a:r>
            <a:r>
              <a:rPr lang="en-GB" dirty="0" err="1" smtClean="0"/>
              <a:t>getPrintable</a:t>
            </a:r>
            <a:r>
              <a:rPr lang="en-GB" dirty="0" smtClean="0"/>
              <a:t>(){  </a:t>
            </a:r>
          </a:p>
          <a:p>
            <a:pPr>
              <a:buNone/>
            </a:pPr>
            <a:r>
              <a:rPr lang="en-GB" dirty="0" smtClean="0"/>
              <a:t>    //return new B();  </a:t>
            </a:r>
          </a:p>
          <a:p>
            <a:pPr>
              <a:buNone/>
            </a:pPr>
            <a:r>
              <a:rPr lang="en-GB" dirty="0" smtClean="0"/>
              <a:t>          </a:t>
            </a:r>
            <a:r>
              <a:rPr lang="en-GB" b="1" dirty="0" smtClean="0"/>
              <a:t>return</a:t>
            </a:r>
            <a:r>
              <a:rPr lang="en-GB" dirty="0" smtClean="0"/>
              <a:t> </a:t>
            </a:r>
            <a:r>
              <a:rPr lang="en-GB" b="1" dirty="0" smtClean="0"/>
              <a:t>new</a:t>
            </a:r>
            <a:r>
              <a:rPr lang="en-GB" dirty="0" smtClean="0"/>
              <a:t> A();//return any one instance, either A or B  </a:t>
            </a:r>
          </a:p>
          <a:p>
            <a:pPr>
              <a:buNone/>
            </a:pPr>
            <a:r>
              <a:rPr lang="en-GB" dirty="0" smtClean="0"/>
              <a:t>}  </a:t>
            </a:r>
          </a:p>
          <a:p>
            <a:pPr>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2) Create the XML file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1353800" cy="5033979"/>
          </a:xfrm>
        </p:spPr>
        <p:txBody>
          <a:bodyPr/>
          <a:lstStyle/>
          <a:p>
            <a:r>
              <a:rPr lang="en-GB" dirty="0" smtClean="0"/>
              <a:t>Open the applicationContext.xml file, and write the following code:</a:t>
            </a:r>
          </a:p>
          <a:p>
            <a:pPr>
              <a:spcBef>
                <a:spcPts val="0"/>
              </a:spcBef>
              <a:buNone/>
            </a:pPr>
            <a:r>
              <a:rPr lang="en-GB" dirty="0" smtClean="0"/>
              <a:t>&lt;?xml version="1.0" encoding="UTF-8"?&gt;  </a:t>
            </a:r>
          </a:p>
          <a:p>
            <a:pPr>
              <a:spcBef>
                <a:spcPts val="0"/>
              </a:spcBef>
              <a:buNone/>
            </a:pPr>
            <a:r>
              <a:rPr lang="en-GB" dirty="0" smtClean="0"/>
              <a:t>&lt;beans  </a:t>
            </a:r>
          </a:p>
          <a:p>
            <a:pPr>
              <a:spcBef>
                <a:spcPts val="0"/>
              </a:spcBef>
              <a:buNone/>
            </a:pP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xmlns:p</a:t>
            </a:r>
            <a:r>
              <a:rPr lang="en-GB" dirty="0" smtClean="0"/>
              <a:t>="http://www.springframework.org/schema/p"  </a:t>
            </a:r>
          </a:p>
          <a:p>
            <a:pPr>
              <a:spcBef>
                <a:spcPts val="0"/>
              </a:spcBef>
              <a:buNone/>
            </a:pPr>
            <a:r>
              <a:rPr lang="en-GB" dirty="0" smtClean="0"/>
              <a:t>    </a:t>
            </a:r>
            <a:r>
              <a:rPr lang="en-GB" dirty="0" err="1" smtClean="0"/>
              <a:t>xsi:schemaLocation</a:t>
            </a:r>
            <a:r>
              <a:rPr lang="en-GB" dirty="0" smtClean="0"/>
              <a:t>="http://www.springframework.org/schema/beans  </a:t>
            </a:r>
          </a:p>
          <a:p>
            <a:pPr>
              <a:spcBef>
                <a:spcPts val="0"/>
              </a:spcBef>
              <a:buNone/>
            </a:pPr>
            <a:r>
              <a:rPr lang="en-GB" dirty="0" smtClean="0"/>
              <a:t>               http://www.springframework.org/schema/beans/spring-beans-3.0.xsd"&gt;  </a:t>
            </a:r>
          </a:p>
          <a:p>
            <a:pPr>
              <a:spcBef>
                <a:spcPts val="0"/>
              </a:spcBef>
              <a:buNone/>
            </a:pPr>
            <a:r>
              <a:rPr lang="en-GB" dirty="0" smtClean="0"/>
              <a:t>  </a:t>
            </a:r>
          </a:p>
          <a:p>
            <a:pPr>
              <a:spcBef>
                <a:spcPts val="0"/>
              </a:spcBef>
              <a:buNone/>
            </a:pPr>
            <a:r>
              <a:rPr lang="en-GB" dirty="0" smtClean="0"/>
              <a:t>&lt;bean id="</a:t>
            </a:r>
            <a:r>
              <a:rPr lang="en-GB" dirty="0" err="1" smtClean="0"/>
              <a:t>studentbean</a:t>
            </a:r>
            <a:r>
              <a:rPr lang="en-GB" dirty="0" smtClean="0"/>
              <a:t>" </a:t>
            </a:r>
            <a:r>
              <a:rPr lang="en-GB" b="1" dirty="0" smtClean="0"/>
              <a:t>class</a:t>
            </a:r>
            <a:r>
              <a:rPr lang="en-GB" dirty="0" smtClean="0"/>
              <a:t>="</a:t>
            </a:r>
            <a:r>
              <a:rPr lang="en-GB" dirty="0" err="1" smtClean="0"/>
              <a:t>com.javatpoint.Student</a:t>
            </a:r>
            <a:r>
              <a:rPr lang="en-GB" dirty="0" smtClean="0"/>
              <a:t>"&gt;  </a:t>
            </a:r>
          </a:p>
          <a:p>
            <a:pPr>
              <a:spcBef>
                <a:spcPts val="0"/>
              </a:spcBef>
              <a:buNone/>
            </a:pPr>
            <a:r>
              <a:rPr lang="en-GB" dirty="0" smtClean="0"/>
              <a:t>&lt;property name="name" value="</a:t>
            </a:r>
            <a:r>
              <a:rPr lang="en-GB" dirty="0" err="1" smtClean="0"/>
              <a:t>Vimal</a:t>
            </a:r>
            <a:r>
              <a:rPr lang="en-GB" dirty="0" smtClean="0"/>
              <a:t> </a:t>
            </a:r>
            <a:r>
              <a:rPr lang="en-GB" dirty="0" err="1" smtClean="0"/>
              <a:t>Jaiswal</a:t>
            </a:r>
            <a:r>
              <a:rPr lang="en-GB" dirty="0" smtClean="0"/>
              <a:t>"&gt;&lt;/property&gt;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&lt;/beans&gt;  </a:t>
            </a:r>
          </a:p>
          <a:p>
            <a:r>
              <a:rPr lang="en-GB" dirty="0" smtClean="0"/>
              <a:t>The </a:t>
            </a:r>
            <a:r>
              <a:rPr lang="en-GB" b="1" dirty="0" smtClean="0"/>
              <a:t>bean</a:t>
            </a:r>
            <a:r>
              <a:rPr lang="en-GB" dirty="0" smtClean="0"/>
              <a:t> element is used to define the bean for the given class. The </a:t>
            </a:r>
            <a:r>
              <a:rPr lang="en-GB" b="1" dirty="0" smtClean="0"/>
              <a:t>property</a:t>
            </a:r>
            <a:r>
              <a:rPr lang="en-GB" dirty="0" smtClean="0"/>
              <a:t> </a:t>
            </a:r>
            <a:r>
              <a:rPr lang="en-GB" dirty="0" err="1" smtClean="0"/>
              <a:t>subelement</a:t>
            </a:r>
            <a:r>
              <a:rPr lang="en-GB" dirty="0" smtClean="0"/>
              <a:t> of bean specifies the property of the Student class named name. The value specified in the property element will be set in the Student class object by the IOC container.</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applicationContext.xml</a:t>
            </a: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sz="2000" dirty="0" smtClean="0"/>
              <a:t>&lt;?xml version="1.0" encoding="UTF-8"?&gt;  </a:t>
            </a:r>
          </a:p>
          <a:p>
            <a:pPr>
              <a:buNone/>
            </a:pPr>
            <a:r>
              <a:rPr lang="en-US" sz="2000" dirty="0" smtClean="0"/>
              <a:t>&lt;beans  </a:t>
            </a:r>
          </a:p>
          <a:p>
            <a:pPr>
              <a:buNone/>
            </a:pPr>
            <a:r>
              <a:rPr lang="en-US" sz="2000" dirty="0" smtClean="0"/>
              <a:t>    </a:t>
            </a:r>
            <a:r>
              <a:rPr lang="en-US" sz="2000" dirty="0" err="1" smtClean="0"/>
              <a:t>xmlns</a:t>
            </a:r>
            <a:r>
              <a:rPr lang="en-US" sz="2000" dirty="0" smtClean="0"/>
              <a:t>="http://www.springframework.org/schema/beans"  </a:t>
            </a:r>
          </a:p>
          <a:p>
            <a:pPr>
              <a:buNone/>
            </a:pPr>
            <a:r>
              <a:rPr lang="en-US" sz="2000" dirty="0" smtClean="0"/>
              <a:t>    </a:t>
            </a:r>
            <a:r>
              <a:rPr lang="en-US" sz="2000" dirty="0" err="1" smtClean="0"/>
              <a:t>xmlns:xsi</a:t>
            </a:r>
            <a:r>
              <a:rPr lang="en-US" sz="2000" dirty="0" smtClean="0"/>
              <a:t>="http://www.w3.org/2001/XMLSchema-instance"  </a:t>
            </a:r>
          </a:p>
          <a:p>
            <a:pPr>
              <a:buNone/>
            </a:pPr>
            <a:r>
              <a:rPr lang="en-US" sz="2000" dirty="0" smtClean="0"/>
              <a:t>    </a:t>
            </a:r>
            <a:r>
              <a:rPr lang="en-US" sz="2000" dirty="0" err="1" smtClean="0"/>
              <a:t>xmlns:p</a:t>
            </a:r>
            <a:r>
              <a:rPr lang="en-US" sz="2000" dirty="0" smtClean="0"/>
              <a:t>="http://www.springframework.org/schema/p"  </a:t>
            </a:r>
          </a:p>
          <a:p>
            <a:pPr>
              <a:buNone/>
            </a:pPr>
            <a:r>
              <a:rPr lang="en-US" sz="2000" dirty="0" smtClean="0"/>
              <a:t>    </a:t>
            </a:r>
            <a:r>
              <a:rPr lang="en-US" sz="2000" dirty="0" err="1" smtClean="0"/>
              <a:t>xsi:schemaLocation</a:t>
            </a:r>
            <a:r>
              <a:rPr lang="en-US" sz="2000" dirty="0" smtClean="0"/>
              <a:t>="http://www.springframework.org/schema/beans   </a:t>
            </a:r>
          </a:p>
          <a:p>
            <a:pPr>
              <a:buNone/>
            </a:pPr>
            <a:r>
              <a:rPr lang="en-US" sz="2000" dirty="0" smtClean="0"/>
              <a:t>http://www.springframework.org/schema/beans/spring-beans-3.0.xsd"&gt;  </a:t>
            </a:r>
          </a:p>
          <a:p>
            <a:pPr>
              <a:buNone/>
            </a:pPr>
            <a:r>
              <a:rPr lang="en-US" sz="2000" dirty="0" smtClean="0"/>
              <a:t>  </a:t>
            </a:r>
          </a:p>
          <a:p>
            <a:pPr>
              <a:buNone/>
            </a:pPr>
            <a:r>
              <a:rPr lang="en-US" sz="2000" dirty="0" smtClean="0"/>
              <a:t>&lt;bean id="p" </a:t>
            </a:r>
            <a:r>
              <a:rPr lang="en-US" sz="2000" b="1" dirty="0" smtClean="0"/>
              <a:t>class</a:t>
            </a:r>
            <a:r>
              <a:rPr lang="en-US" sz="2000" dirty="0" smtClean="0"/>
              <a:t>="</a:t>
            </a:r>
            <a:r>
              <a:rPr lang="en-US" sz="2000" dirty="0" err="1" smtClean="0"/>
              <a:t>com.javatpoint.PrintableFactory</a:t>
            </a:r>
            <a:r>
              <a:rPr lang="en-US" sz="2000" dirty="0" smtClean="0"/>
              <a:t>" factory-method="</a:t>
            </a:r>
            <a:r>
              <a:rPr lang="en-US" sz="2000" dirty="0" err="1" smtClean="0"/>
              <a:t>getPrintable</a:t>
            </a:r>
            <a:r>
              <a:rPr lang="en-US" sz="2000" dirty="0" smtClean="0"/>
              <a:t>"&gt;&lt;/bean&gt;  </a:t>
            </a:r>
          </a:p>
          <a:p>
            <a:pPr>
              <a:buNone/>
            </a:pPr>
            <a:r>
              <a:rPr lang="en-US" sz="2000" dirty="0" smtClean="0"/>
              <a:t>  </a:t>
            </a:r>
          </a:p>
          <a:p>
            <a:pPr>
              <a:buNone/>
            </a:pPr>
            <a:r>
              <a:rPr lang="en-US" sz="2000" dirty="0" smtClean="0"/>
              <a:t>&lt;/beans&gt;</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
        <p:nvSpPr>
          <p:cNvPr id="6" name="Content Placeholder 5"/>
          <p:cNvSpPr>
            <a:spLocks noGrp="1"/>
          </p:cNvSpPr>
          <p:nvPr>
            <p:ph idx="1"/>
          </p:nvPr>
        </p:nvSpPr>
        <p:spPr/>
        <p:txBody>
          <a:bodyPr/>
          <a:lstStyle/>
          <a:p>
            <a:r>
              <a:rPr lang="en-US" dirty="0" smtClean="0"/>
              <a:t>This class gets the bean from the applicationContext.xml file and calls the print() method.</a:t>
            </a:r>
          </a:p>
          <a:p>
            <a:pPr>
              <a:buNone/>
            </a:pPr>
            <a:r>
              <a:rPr lang="en-US" sz="2000" b="1" dirty="0" smtClean="0"/>
              <a:t>package</a:t>
            </a:r>
            <a:r>
              <a:rPr lang="en-US" sz="2000" dirty="0" smtClean="0"/>
              <a:t> </a:t>
            </a:r>
            <a:r>
              <a:rPr lang="en-US" sz="2000" dirty="0" err="1" smtClean="0"/>
              <a:t>org.sssit</a:t>
            </a:r>
            <a:r>
              <a:rPr lang="en-US" sz="2000" dirty="0" smtClean="0"/>
              <a:t>;  </a:t>
            </a:r>
          </a:p>
          <a:p>
            <a:pPr>
              <a:buNone/>
            </a:pPr>
            <a:r>
              <a:rPr lang="en-US" sz="2000" b="1" dirty="0" smtClean="0"/>
              <a:t>import</a:t>
            </a:r>
            <a:r>
              <a:rPr lang="en-US" sz="2000" dirty="0" smtClean="0"/>
              <a:t> </a:t>
            </a:r>
            <a:r>
              <a:rPr lang="en-US" sz="2000" dirty="0" err="1" smtClean="0"/>
              <a:t>org.springframework.context.ApplicationContext</a:t>
            </a:r>
            <a:r>
              <a:rPr lang="en-US" sz="2000" dirty="0" smtClean="0"/>
              <a:t>;  </a:t>
            </a:r>
          </a:p>
          <a:p>
            <a:pPr>
              <a:buNone/>
            </a:pPr>
            <a:r>
              <a:rPr lang="en-US" sz="2000" b="1" dirty="0" smtClean="0"/>
              <a:t>import</a:t>
            </a:r>
            <a:r>
              <a:rPr lang="en-US" sz="2000" dirty="0" smtClean="0"/>
              <a:t> org.springframework.context.support.ClassPathXmlApplicationContext;  </a:t>
            </a:r>
          </a:p>
          <a:p>
            <a:pPr>
              <a:buNone/>
            </a:pPr>
            <a:r>
              <a:rPr lang="en-US" sz="2000" b="1" dirty="0" smtClean="0"/>
              <a:t>public</a:t>
            </a:r>
            <a:r>
              <a:rPr lang="en-US" sz="2000" dirty="0" smtClean="0"/>
              <a:t> </a:t>
            </a:r>
            <a:r>
              <a:rPr lang="en-US" sz="2000" b="1" dirty="0" smtClean="0"/>
              <a:t>class</a:t>
            </a:r>
            <a:r>
              <a:rPr lang="en-US" sz="2000" dirty="0" smtClean="0"/>
              <a:t> Test {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a:t>
            </a:r>
            <a:r>
              <a:rPr lang="en-US" sz="2000" dirty="0" err="1" smtClean="0"/>
              <a:t>ApplicationContext</a:t>
            </a:r>
            <a:r>
              <a:rPr lang="en-US" sz="2000" dirty="0" smtClean="0"/>
              <a:t> context=</a:t>
            </a:r>
            <a:r>
              <a:rPr lang="en-US" sz="2000" b="1" dirty="0" smtClean="0"/>
              <a:t>new</a:t>
            </a:r>
            <a:r>
              <a:rPr lang="en-US" sz="2000" dirty="0" smtClean="0"/>
              <a:t> </a:t>
            </a:r>
            <a:r>
              <a:rPr lang="en-US" sz="2000" dirty="0" err="1" smtClean="0"/>
              <a:t>ClassPathXmlApplicationContext</a:t>
            </a:r>
            <a:r>
              <a:rPr lang="en-US" sz="2000" dirty="0" smtClean="0"/>
              <a:t>("applicationContext.xml");  </a:t>
            </a:r>
          </a:p>
          <a:p>
            <a:pPr>
              <a:buNone/>
            </a:pPr>
            <a:r>
              <a:rPr lang="en-US" sz="2000" dirty="0" smtClean="0"/>
              <a:t>    Printable p=(Printable)</a:t>
            </a:r>
            <a:r>
              <a:rPr lang="en-US" sz="2000" dirty="0" err="1" smtClean="0"/>
              <a:t>context.getBean</a:t>
            </a:r>
            <a:r>
              <a:rPr lang="en-US" sz="2000" dirty="0" smtClean="0"/>
              <a:t>("p");  </a:t>
            </a:r>
          </a:p>
          <a:p>
            <a:pPr>
              <a:buNone/>
            </a:pPr>
            <a:r>
              <a:rPr lang="en-US" sz="2000" dirty="0" smtClean="0"/>
              <a:t>    </a:t>
            </a:r>
            <a:r>
              <a:rPr lang="en-US" sz="2000" dirty="0" err="1" smtClean="0"/>
              <a:t>p.print</a:t>
            </a:r>
            <a:r>
              <a:rPr lang="en-US" sz="2000" dirty="0" smtClean="0"/>
              <a:t>();  </a:t>
            </a:r>
          </a:p>
          <a:p>
            <a:pPr>
              <a:buNone/>
            </a:pPr>
            <a:r>
              <a:rPr lang="en-US" sz="2000" dirty="0" smtClean="0"/>
              <a:t>}  </a:t>
            </a:r>
          </a:p>
          <a:p>
            <a:pPr>
              <a:buNone/>
            </a:pPr>
            <a:r>
              <a:rPr lang="en-US" sz="2000" dirty="0" smtClean="0"/>
              <a:t>}  </a:t>
            </a:r>
          </a:p>
          <a:p>
            <a:pPr>
              <a:buNone/>
            </a:pPr>
            <a:endParaRPr 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3</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Let's see the example to inject the dependency by non-static factory method that returns the instance of another class.</a:t>
            </a:r>
          </a:p>
          <a:p>
            <a:r>
              <a:rPr lang="en-GB" dirty="0" smtClean="0"/>
              <a:t>To create this example, we have created 6 files.</a:t>
            </a:r>
          </a:p>
          <a:p>
            <a:pPr marL="514350" indent="-514350">
              <a:buFont typeface="+mj-lt"/>
              <a:buAutoNum type="arabicPeriod"/>
            </a:pPr>
            <a:r>
              <a:rPr lang="en-GB" b="1" dirty="0" smtClean="0"/>
              <a:t>Printable.java</a:t>
            </a:r>
            <a:endParaRPr lang="en-GB" dirty="0" smtClean="0"/>
          </a:p>
          <a:p>
            <a:pPr marL="514350" indent="-514350">
              <a:buFont typeface="+mj-lt"/>
              <a:buAutoNum type="arabicPeriod"/>
            </a:pPr>
            <a:r>
              <a:rPr lang="en-GB" b="1" dirty="0" smtClean="0"/>
              <a:t>A.java</a:t>
            </a:r>
            <a:endParaRPr lang="en-GB" dirty="0" smtClean="0"/>
          </a:p>
          <a:p>
            <a:pPr marL="514350" indent="-514350">
              <a:buFont typeface="+mj-lt"/>
              <a:buAutoNum type="arabicPeriod"/>
            </a:pPr>
            <a:r>
              <a:rPr lang="en-GB" b="1" dirty="0" smtClean="0"/>
              <a:t>B.java</a:t>
            </a:r>
            <a:endParaRPr lang="en-GB" dirty="0" smtClean="0"/>
          </a:p>
          <a:p>
            <a:pPr marL="514350" indent="-514350">
              <a:buFont typeface="+mj-lt"/>
              <a:buAutoNum type="arabicPeriod"/>
            </a:pPr>
            <a:r>
              <a:rPr lang="en-GB" b="1" dirty="0" smtClean="0"/>
              <a:t>PrintableFactory.java</a:t>
            </a:r>
            <a:endParaRPr lang="en-GB" dirty="0" smtClean="0"/>
          </a:p>
          <a:p>
            <a:pPr marL="514350" indent="-514350">
              <a:buFont typeface="+mj-lt"/>
              <a:buAutoNum type="arabicPeriod"/>
            </a:pPr>
            <a:r>
              <a:rPr lang="en-GB" b="1" dirty="0" smtClean="0"/>
              <a:t>applicationContext.xml</a:t>
            </a:r>
            <a:endParaRPr lang="en-GB" dirty="0" smtClean="0"/>
          </a:p>
          <a:p>
            <a:pPr marL="514350" indent="-514350">
              <a:buFont typeface="+mj-lt"/>
              <a:buAutoNum type="arabicPeriod"/>
            </a:pPr>
            <a:r>
              <a:rPr lang="en-GB" b="1" dirty="0" smtClean="0"/>
              <a:t>Test.java</a:t>
            </a:r>
            <a:endParaRPr lang="en-GB" dirty="0" smtClean="0"/>
          </a:p>
          <a:p>
            <a:r>
              <a:rPr lang="en-GB" dirty="0" smtClean="0"/>
              <a:t>All files are same as previous, you need to change only 2 files: </a:t>
            </a:r>
            <a:r>
              <a:rPr lang="en-GB" dirty="0" err="1" smtClean="0"/>
              <a:t>PrintableFactory</a:t>
            </a:r>
            <a:r>
              <a:rPr lang="en-GB" dirty="0" smtClean="0"/>
              <a:t> and applicationContext.xml.</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PrintableFactory.java</a:t>
            </a: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GB" b="1" dirty="0" smtClean="0"/>
              <a:t>package</a:t>
            </a:r>
            <a:r>
              <a:rPr lang="en-GB" dirty="0" smtClean="0"/>
              <a:t> </a:t>
            </a:r>
            <a:r>
              <a:rPr lang="en-GB" dirty="0" err="1" smtClean="0"/>
              <a:t>com.javatpoint</a:t>
            </a:r>
            <a:r>
              <a:rPr lang="en-GB" dirty="0" smtClean="0"/>
              <a:t>;  </a:t>
            </a:r>
          </a:p>
          <a:p>
            <a:pPr>
              <a:buNone/>
            </a:pPr>
            <a:r>
              <a:rPr lang="en-GB" b="1" dirty="0" smtClean="0"/>
              <a:t>public</a:t>
            </a:r>
            <a:r>
              <a:rPr lang="en-GB" dirty="0" smtClean="0"/>
              <a:t> </a:t>
            </a:r>
            <a:r>
              <a:rPr lang="en-GB" b="1" dirty="0" smtClean="0"/>
              <a:t>class</a:t>
            </a:r>
            <a:r>
              <a:rPr lang="en-GB" dirty="0" smtClean="0"/>
              <a:t> </a:t>
            </a:r>
            <a:r>
              <a:rPr lang="en-GB" dirty="0" err="1" smtClean="0"/>
              <a:t>PrintableFactory</a:t>
            </a:r>
            <a:r>
              <a:rPr lang="en-GB" dirty="0" smtClean="0"/>
              <a:t> {  </a:t>
            </a:r>
          </a:p>
          <a:p>
            <a:pPr>
              <a:buNone/>
            </a:pPr>
            <a:r>
              <a:rPr lang="en-GB" dirty="0" smtClean="0"/>
              <a:t>//non-static factory method  </a:t>
            </a:r>
          </a:p>
          <a:p>
            <a:pPr>
              <a:buNone/>
            </a:pPr>
            <a:r>
              <a:rPr lang="en-GB" b="1" dirty="0" smtClean="0"/>
              <a:t>public</a:t>
            </a:r>
            <a:r>
              <a:rPr lang="en-GB" dirty="0" smtClean="0"/>
              <a:t> Printable </a:t>
            </a:r>
            <a:r>
              <a:rPr lang="en-GB" dirty="0" err="1" smtClean="0"/>
              <a:t>getPrintable</a:t>
            </a:r>
            <a:r>
              <a:rPr lang="en-GB" dirty="0" smtClean="0"/>
              <a:t>(){  </a:t>
            </a:r>
          </a:p>
          <a:p>
            <a:pPr>
              <a:buNone/>
            </a:pPr>
            <a:r>
              <a:rPr lang="en-GB" dirty="0" smtClean="0"/>
              <a:t>    </a:t>
            </a:r>
            <a:r>
              <a:rPr lang="en-GB" b="1" dirty="0" smtClean="0"/>
              <a:t>return</a:t>
            </a:r>
            <a:r>
              <a:rPr lang="en-GB" dirty="0" smtClean="0"/>
              <a:t> </a:t>
            </a:r>
            <a:r>
              <a:rPr lang="en-GB" b="1" dirty="0" smtClean="0"/>
              <a:t>new</a:t>
            </a:r>
            <a:r>
              <a:rPr lang="en-GB" dirty="0" smtClean="0"/>
              <a:t> A();//return any one instance, either A or B  </a:t>
            </a:r>
          </a:p>
          <a:p>
            <a:pPr>
              <a:buNone/>
            </a:pPr>
            <a:r>
              <a:rPr lang="en-GB" dirty="0" smtClean="0"/>
              <a:t>}  </a:t>
            </a:r>
          </a:p>
          <a:p>
            <a:pPr>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endParaRPr lang="en-US" dirty="0"/>
          </a:p>
        </p:txBody>
      </p:sp>
      <p:sp>
        <p:nvSpPr>
          <p:cNvPr id="3" name="Content Placeholder 2"/>
          <p:cNvSpPr>
            <a:spLocks noGrp="1"/>
          </p:cNvSpPr>
          <p:nvPr>
            <p:ph idx="1"/>
          </p:nvPr>
        </p:nvSpPr>
        <p:spPr/>
        <p:txBody>
          <a:bodyPr/>
          <a:lstStyle/>
          <a:p>
            <a:pPr>
              <a:buNone/>
            </a:pPr>
            <a:r>
              <a:rPr lang="en-US" sz="2000" dirty="0" smtClean="0"/>
              <a:t>&lt;?xml version="1.0" encoding="UTF-8"?&gt;  </a:t>
            </a:r>
          </a:p>
          <a:p>
            <a:pPr>
              <a:buNone/>
            </a:pPr>
            <a:r>
              <a:rPr lang="en-US" sz="2000" dirty="0" smtClean="0"/>
              <a:t>&lt;beans  </a:t>
            </a:r>
          </a:p>
          <a:p>
            <a:pPr>
              <a:buNone/>
            </a:pPr>
            <a:r>
              <a:rPr lang="en-US" sz="2000" dirty="0" smtClean="0"/>
              <a:t>    </a:t>
            </a:r>
            <a:r>
              <a:rPr lang="en-US" sz="2000" dirty="0" err="1" smtClean="0"/>
              <a:t>xmlns</a:t>
            </a:r>
            <a:r>
              <a:rPr lang="en-US" sz="2000" dirty="0" smtClean="0"/>
              <a:t>="http://www.springframework.org/schema/beans"  </a:t>
            </a:r>
          </a:p>
          <a:p>
            <a:pPr>
              <a:buNone/>
            </a:pPr>
            <a:r>
              <a:rPr lang="en-US" sz="2000" dirty="0" smtClean="0"/>
              <a:t>    </a:t>
            </a:r>
            <a:r>
              <a:rPr lang="en-US" sz="2000" dirty="0" err="1" smtClean="0"/>
              <a:t>xmlns:xsi</a:t>
            </a:r>
            <a:r>
              <a:rPr lang="en-US" sz="2000" dirty="0" smtClean="0"/>
              <a:t>="http://www.w3.org/2001/XMLSchema-instance"  </a:t>
            </a:r>
          </a:p>
          <a:p>
            <a:pPr>
              <a:buNone/>
            </a:pPr>
            <a:r>
              <a:rPr lang="en-US" sz="2000" dirty="0" smtClean="0"/>
              <a:t>    </a:t>
            </a:r>
            <a:r>
              <a:rPr lang="en-US" sz="2000" dirty="0" err="1" smtClean="0"/>
              <a:t>xmlns:p</a:t>
            </a:r>
            <a:r>
              <a:rPr lang="en-US" sz="2000" dirty="0" smtClean="0"/>
              <a:t>="http://www.springframework.org/schema/p"  </a:t>
            </a:r>
          </a:p>
          <a:p>
            <a:pPr>
              <a:buNone/>
            </a:pPr>
            <a:r>
              <a:rPr lang="en-US" sz="2000" dirty="0" smtClean="0"/>
              <a:t>    </a:t>
            </a:r>
            <a:r>
              <a:rPr lang="en-US" sz="2000" dirty="0" err="1" smtClean="0"/>
              <a:t>xsi:schemaLocation</a:t>
            </a:r>
            <a:r>
              <a:rPr lang="en-US" sz="2000" dirty="0" smtClean="0"/>
              <a:t>="http://www.springframework.org/schema/beans   </a:t>
            </a:r>
          </a:p>
          <a:p>
            <a:pPr>
              <a:buNone/>
            </a:pPr>
            <a:r>
              <a:rPr lang="en-US" sz="2000" dirty="0" smtClean="0"/>
              <a:t>http://www.springframework.org/schema/beans/spring-beans-3.0.xsd"&gt;  </a:t>
            </a:r>
          </a:p>
          <a:p>
            <a:pPr>
              <a:buNone/>
            </a:pPr>
            <a:r>
              <a:rPr lang="en-US" sz="2000" dirty="0" smtClean="0"/>
              <a:t>  </a:t>
            </a:r>
          </a:p>
          <a:p>
            <a:pPr>
              <a:buNone/>
            </a:pPr>
            <a:r>
              <a:rPr lang="en-US" sz="2000" dirty="0" smtClean="0"/>
              <a:t>&lt;bean id="</a:t>
            </a:r>
            <a:r>
              <a:rPr lang="en-US" sz="2000" dirty="0" err="1" smtClean="0"/>
              <a:t>pfactory</a:t>
            </a:r>
            <a:r>
              <a:rPr lang="en-US" sz="2000" dirty="0" smtClean="0"/>
              <a:t>" </a:t>
            </a:r>
            <a:r>
              <a:rPr lang="en-US" sz="2000" b="1" dirty="0" smtClean="0"/>
              <a:t>class</a:t>
            </a:r>
            <a:r>
              <a:rPr lang="en-US" sz="2000" dirty="0" smtClean="0"/>
              <a:t>="</a:t>
            </a:r>
            <a:r>
              <a:rPr lang="en-US" sz="2000" dirty="0" err="1" smtClean="0"/>
              <a:t>com.javatpoint.PrintableFactory</a:t>
            </a:r>
            <a:r>
              <a:rPr lang="en-US" sz="2000" dirty="0" smtClean="0"/>
              <a:t>"&gt;&lt;/bean&gt;  </a:t>
            </a:r>
          </a:p>
          <a:p>
            <a:pPr>
              <a:buNone/>
            </a:pPr>
            <a:r>
              <a:rPr lang="en-US" sz="2000" dirty="0" smtClean="0"/>
              <a:t>&lt;bean id="p" </a:t>
            </a:r>
            <a:r>
              <a:rPr lang="en-US" sz="2000" b="1" dirty="0" smtClean="0"/>
              <a:t>class</a:t>
            </a:r>
            <a:r>
              <a:rPr lang="en-US" sz="2000" dirty="0" smtClean="0"/>
              <a:t>="</a:t>
            </a:r>
            <a:r>
              <a:rPr lang="en-US" sz="2000" dirty="0" err="1" smtClean="0"/>
              <a:t>com.javatpoint.PrintableFactory</a:t>
            </a:r>
            <a:r>
              <a:rPr lang="en-US" sz="2000" dirty="0" smtClean="0"/>
              <a:t>" factory-method="</a:t>
            </a:r>
            <a:r>
              <a:rPr lang="en-US" sz="2000" dirty="0" err="1" smtClean="0"/>
              <a:t>getPrintable</a:t>
            </a:r>
            <a:r>
              <a:rPr lang="en-US" sz="2000" dirty="0" smtClean="0"/>
              <a:t>"   </a:t>
            </a:r>
          </a:p>
          <a:p>
            <a:pPr>
              <a:buNone/>
            </a:pPr>
            <a:r>
              <a:rPr lang="en-US" sz="2000" dirty="0" smtClean="0"/>
              <a:t>factory-bean="</a:t>
            </a:r>
            <a:r>
              <a:rPr lang="en-US" sz="2000" dirty="0" err="1" smtClean="0"/>
              <a:t>pfactory</a:t>
            </a:r>
            <a:r>
              <a:rPr lang="en-US" sz="2000" dirty="0" smtClean="0"/>
              <a:t>"&gt;&lt;/bean&gt;  </a:t>
            </a:r>
          </a:p>
          <a:p>
            <a:pPr>
              <a:buNone/>
            </a:pPr>
            <a:r>
              <a:rPr lang="en-US" sz="2000" dirty="0" smtClean="0"/>
              <a:t>  </a:t>
            </a:r>
          </a:p>
          <a:p>
            <a:pPr>
              <a:buNone/>
            </a:pPr>
            <a:r>
              <a:rPr lang="en-US" sz="2000" dirty="0" smtClean="0"/>
              <a:t>&lt;/beans&gt;  </a:t>
            </a:r>
          </a:p>
          <a:p>
            <a:pPr>
              <a:spcBef>
                <a:spcPts val="0"/>
              </a:spcBef>
              <a:buNone/>
            </a:pPr>
            <a:endParaRPr lang="en-US" sz="20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Spring AOP - </a:t>
            </a:r>
            <a:r>
              <a:rPr lang="en-US" b="1" dirty="0" smtClean="0"/>
              <a:t>Aspect Oriented Programming</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b="1" dirty="0" smtClean="0"/>
              <a:t>Aspect Oriented Programming</a:t>
            </a:r>
            <a:r>
              <a:rPr lang="en-GB" dirty="0" smtClean="0"/>
              <a:t> (AOP) compliments OOPs in the sense that it also provides modularity. But the key unit of modularity is aspect than class.</a:t>
            </a:r>
          </a:p>
          <a:p>
            <a:r>
              <a:rPr lang="en-GB" dirty="0" smtClean="0"/>
              <a:t>AOP breaks the program logic into distinct parts (called concerns). It is used to increase modularity by </a:t>
            </a:r>
            <a:r>
              <a:rPr lang="en-GB" b="1" dirty="0" smtClean="0"/>
              <a:t>cross-cutting concerns</a:t>
            </a:r>
            <a:r>
              <a:rPr lang="en-GB" dirty="0" smtClean="0"/>
              <a:t>.</a:t>
            </a:r>
          </a:p>
          <a:p>
            <a:r>
              <a:rPr lang="en-GB" dirty="0" smtClean="0"/>
              <a:t>A </a:t>
            </a:r>
            <a:r>
              <a:rPr lang="en-GB" b="1" dirty="0" smtClean="0"/>
              <a:t>cross-cutting concern</a:t>
            </a:r>
            <a:r>
              <a:rPr lang="en-GB" dirty="0" smtClean="0"/>
              <a:t> is a concern that can affect the whole application and should be centralized in one location in code as possible, such as transaction management, authentication, logging, security etc.</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Why use AOP?</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sz="2000" dirty="0" smtClean="0"/>
              <a:t>It provides the pluggable way to dynamically add the additional concern before, after or around the actual logic. Suppose there are 10 methods in a class as given below:</a:t>
            </a:r>
          </a:p>
          <a:p>
            <a:pPr>
              <a:spcBef>
                <a:spcPts val="0"/>
              </a:spcBef>
              <a:buNone/>
            </a:pPr>
            <a:r>
              <a:rPr lang="en-GB" sz="2000" b="1" dirty="0" smtClean="0"/>
              <a:t>class</a:t>
            </a:r>
            <a:r>
              <a:rPr lang="en-GB" sz="2000" dirty="0" smtClean="0"/>
              <a:t> A{  </a:t>
            </a:r>
          </a:p>
          <a:p>
            <a:pPr>
              <a:spcBef>
                <a:spcPts val="0"/>
              </a:spcBef>
              <a:buNone/>
            </a:pPr>
            <a:r>
              <a:rPr lang="en-GB" sz="2000" b="1" dirty="0" smtClean="0"/>
              <a:t>public</a:t>
            </a:r>
            <a:r>
              <a:rPr lang="en-GB" sz="2000" dirty="0" smtClean="0"/>
              <a:t> </a:t>
            </a:r>
            <a:r>
              <a:rPr lang="en-GB" sz="2000" b="1" dirty="0" smtClean="0"/>
              <a:t>void</a:t>
            </a:r>
            <a:r>
              <a:rPr lang="en-GB" sz="2000" dirty="0" smtClean="0"/>
              <a:t> m1(){...}  </a:t>
            </a:r>
          </a:p>
          <a:p>
            <a:pPr>
              <a:spcBef>
                <a:spcPts val="0"/>
              </a:spcBef>
              <a:buNone/>
            </a:pPr>
            <a:r>
              <a:rPr lang="en-GB" sz="2000" b="1" dirty="0" smtClean="0"/>
              <a:t>public</a:t>
            </a:r>
            <a:r>
              <a:rPr lang="en-GB" sz="2000" dirty="0" smtClean="0"/>
              <a:t> </a:t>
            </a:r>
            <a:r>
              <a:rPr lang="en-GB" sz="2000" b="1" dirty="0" smtClean="0"/>
              <a:t>void</a:t>
            </a:r>
            <a:r>
              <a:rPr lang="en-GB" sz="2000" dirty="0" smtClean="0"/>
              <a:t> m2(){...}  </a:t>
            </a:r>
          </a:p>
          <a:p>
            <a:pPr>
              <a:spcBef>
                <a:spcPts val="0"/>
              </a:spcBef>
              <a:buNone/>
            </a:pPr>
            <a:r>
              <a:rPr lang="en-GB" sz="2000" b="1" dirty="0" smtClean="0"/>
              <a:t>public</a:t>
            </a:r>
            <a:r>
              <a:rPr lang="en-GB" sz="2000" dirty="0" smtClean="0"/>
              <a:t> </a:t>
            </a:r>
            <a:r>
              <a:rPr lang="en-GB" sz="2000" b="1" dirty="0" smtClean="0"/>
              <a:t>void</a:t>
            </a:r>
            <a:r>
              <a:rPr lang="en-GB" sz="2000" dirty="0" smtClean="0"/>
              <a:t> m3(){...}  </a:t>
            </a:r>
          </a:p>
          <a:p>
            <a:pPr>
              <a:spcBef>
                <a:spcPts val="0"/>
              </a:spcBef>
              <a:buNone/>
            </a:pPr>
            <a:r>
              <a:rPr lang="en-GB" sz="2000" b="1" dirty="0" smtClean="0"/>
              <a:t>public</a:t>
            </a:r>
            <a:r>
              <a:rPr lang="en-GB" sz="2000" dirty="0" smtClean="0"/>
              <a:t> </a:t>
            </a:r>
            <a:r>
              <a:rPr lang="en-GB" sz="2000" b="1" dirty="0" smtClean="0"/>
              <a:t>void</a:t>
            </a:r>
            <a:r>
              <a:rPr lang="en-GB" sz="2000" dirty="0" smtClean="0"/>
              <a:t> m4(){...}  </a:t>
            </a:r>
          </a:p>
          <a:p>
            <a:pPr>
              <a:spcBef>
                <a:spcPts val="0"/>
              </a:spcBef>
              <a:buNone/>
            </a:pPr>
            <a:r>
              <a:rPr lang="en-GB" sz="2000" b="1" dirty="0" smtClean="0"/>
              <a:t>public</a:t>
            </a:r>
            <a:r>
              <a:rPr lang="en-GB" sz="2000" dirty="0" smtClean="0"/>
              <a:t> </a:t>
            </a:r>
            <a:r>
              <a:rPr lang="en-GB" sz="2000" b="1" dirty="0" smtClean="0"/>
              <a:t>void</a:t>
            </a:r>
            <a:r>
              <a:rPr lang="en-GB" sz="2000" dirty="0" smtClean="0"/>
              <a:t> m5(){...}  </a:t>
            </a:r>
          </a:p>
          <a:p>
            <a:pPr>
              <a:spcBef>
                <a:spcPts val="0"/>
              </a:spcBef>
              <a:buNone/>
            </a:pPr>
            <a:r>
              <a:rPr lang="en-GB" sz="2000" b="1" dirty="0" smtClean="0"/>
              <a:t>public</a:t>
            </a:r>
            <a:r>
              <a:rPr lang="en-GB" sz="2000" dirty="0" smtClean="0"/>
              <a:t> </a:t>
            </a:r>
            <a:r>
              <a:rPr lang="en-GB" sz="2000" b="1" dirty="0" smtClean="0"/>
              <a:t>void</a:t>
            </a:r>
            <a:r>
              <a:rPr lang="en-GB" sz="2000" dirty="0" smtClean="0"/>
              <a:t> n1(){...}  </a:t>
            </a:r>
          </a:p>
          <a:p>
            <a:pPr>
              <a:spcBef>
                <a:spcPts val="0"/>
              </a:spcBef>
              <a:buNone/>
            </a:pPr>
            <a:r>
              <a:rPr lang="en-GB" sz="2000" b="1" dirty="0" smtClean="0"/>
              <a:t>public</a:t>
            </a:r>
            <a:r>
              <a:rPr lang="en-GB" sz="2000" dirty="0" smtClean="0"/>
              <a:t> </a:t>
            </a:r>
            <a:r>
              <a:rPr lang="en-GB" sz="2000" b="1" dirty="0" smtClean="0"/>
              <a:t>void</a:t>
            </a:r>
            <a:r>
              <a:rPr lang="en-GB" sz="2000" dirty="0" smtClean="0"/>
              <a:t> n2(){...}  </a:t>
            </a:r>
          </a:p>
          <a:p>
            <a:pPr>
              <a:spcBef>
                <a:spcPts val="0"/>
              </a:spcBef>
              <a:buNone/>
            </a:pPr>
            <a:r>
              <a:rPr lang="en-GB" sz="2000" b="1" dirty="0" smtClean="0"/>
              <a:t>public</a:t>
            </a:r>
            <a:r>
              <a:rPr lang="en-GB" sz="2000" dirty="0" smtClean="0"/>
              <a:t> </a:t>
            </a:r>
            <a:r>
              <a:rPr lang="en-GB" sz="2000" b="1" dirty="0" smtClean="0"/>
              <a:t>void</a:t>
            </a:r>
            <a:r>
              <a:rPr lang="en-GB" sz="2000" dirty="0" smtClean="0"/>
              <a:t> p1(){...}  </a:t>
            </a:r>
          </a:p>
          <a:p>
            <a:pPr>
              <a:spcBef>
                <a:spcPts val="0"/>
              </a:spcBef>
              <a:buNone/>
            </a:pPr>
            <a:r>
              <a:rPr lang="en-GB" sz="2000" b="1" dirty="0" smtClean="0"/>
              <a:t>public</a:t>
            </a:r>
            <a:r>
              <a:rPr lang="en-GB" sz="2000" dirty="0" smtClean="0"/>
              <a:t> </a:t>
            </a:r>
            <a:r>
              <a:rPr lang="en-GB" sz="2000" b="1" dirty="0" smtClean="0"/>
              <a:t>void</a:t>
            </a:r>
            <a:r>
              <a:rPr lang="en-GB" sz="2000" dirty="0" smtClean="0"/>
              <a:t> p2(){...}  </a:t>
            </a:r>
          </a:p>
          <a:p>
            <a:pPr>
              <a:spcBef>
                <a:spcPts val="0"/>
              </a:spcBef>
              <a:buNone/>
            </a:pPr>
            <a:r>
              <a:rPr lang="en-GB" sz="2000" b="1" dirty="0" smtClean="0"/>
              <a:t>public</a:t>
            </a:r>
            <a:r>
              <a:rPr lang="en-GB" sz="2000" dirty="0" smtClean="0"/>
              <a:t> </a:t>
            </a:r>
            <a:r>
              <a:rPr lang="en-GB" sz="2000" b="1" dirty="0" smtClean="0"/>
              <a:t>void</a:t>
            </a:r>
            <a:r>
              <a:rPr lang="en-GB" sz="2000" dirty="0" smtClean="0"/>
              <a:t> p3(){...}  </a:t>
            </a:r>
          </a:p>
          <a:p>
            <a:pPr>
              <a:spcBef>
                <a:spcPts val="0"/>
              </a:spcBef>
              <a:buNone/>
            </a:pPr>
            <a:r>
              <a:rPr lang="en-GB" sz="2000" dirty="0" smtClean="0"/>
              <a:t>}  </a:t>
            </a:r>
          </a:p>
          <a:p>
            <a:r>
              <a:rPr lang="en-GB" sz="2000" dirty="0" smtClean="0"/>
              <a:t>There are 5 methods that starts from m, 2 methods that starts from n and 3 methods that starts from p.</a:t>
            </a:r>
          </a:p>
          <a:p>
            <a:r>
              <a:rPr lang="en-GB" sz="2000" b="1" dirty="0" smtClean="0"/>
              <a:t>Understanding Scenario</a:t>
            </a:r>
            <a:r>
              <a:rPr lang="en-GB" sz="2000" dirty="0" smtClean="0"/>
              <a:t> I have to maintain log and send notification after calling methods that starts from m.</a:t>
            </a:r>
          </a:p>
          <a:p>
            <a:r>
              <a:rPr lang="en-GB" sz="2000" b="1" dirty="0" smtClean="0"/>
              <a:t>Problem without AOP</a:t>
            </a:r>
            <a:r>
              <a:rPr lang="en-GB" sz="2000" dirty="0" smtClean="0"/>
              <a:t> We can call methods (that maintains log and sends notification) from the methods starting with m. In such scenario, we need to write the code in all the 5 methods.</a:t>
            </a:r>
          </a:p>
          <a:p>
            <a:r>
              <a:rPr lang="en-GB" sz="2000" dirty="0" smtClean="0"/>
              <a:t>But, if client says in future, I don't have to send notification, you need to change all the methods. It leads to the maintenance problem.</a:t>
            </a:r>
          </a:p>
          <a:p>
            <a:r>
              <a:rPr lang="en-GB" sz="2000" b="1" dirty="0" smtClean="0"/>
              <a:t>Solution with AOP</a:t>
            </a:r>
            <a:r>
              <a:rPr lang="en-GB" sz="2000" dirty="0" smtClean="0"/>
              <a:t> We don't have to call methods from the method. Now we can define the additional concern like maintaining log, sending notification etc. in the method of a class. Its entry is given in the xml file.</a:t>
            </a:r>
          </a:p>
          <a:p>
            <a:r>
              <a:rPr lang="en-GB" sz="2000" dirty="0" smtClean="0"/>
              <a:t>In future, if client says to remove the </a:t>
            </a:r>
            <a:r>
              <a:rPr lang="en-GB" sz="2000" dirty="0" err="1" smtClean="0"/>
              <a:t>notifier</a:t>
            </a:r>
            <a:r>
              <a:rPr lang="en-GB" sz="2000" dirty="0" smtClean="0"/>
              <a:t> functionality, we need to change only in the xml file. So, maintenance is easy in AOP.</a:t>
            </a:r>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t>
            </a:r>
            <a:br>
              <a:rPr lang="en-GB" dirty="0" smtClean="0"/>
            </a:br>
            <a:r>
              <a:rPr lang="en-GB" dirty="0" smtClean="0"/>
              <a:t/>
            </a:r>
            <a:br>
              <a:rPr lang="en-GB" dirty="0" smtClean="0"/>
            </a:br>
            <a:r>
              <a:rPr lang="en-US" dirty="0" smtClean="0"/>
              <a:t>Where use AOP?</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
        <p:nvSpPr>
          <p:cNvPr id="6" name="Content Placeholder 5"/>
          <p:cNvSpPr>
            <a:spLocks noGrp="1"/>
          </p:cNvSpPr>
          <p:nvPr>
            <p:ph idx="1"/>
          </p:nvPr>
        </p:nvSpPr>
        <p:spPr/>
        <p:txBody>
          <a:bodyPr/>
          <a:lstStyle/>
          <a:p>
            <a:r>
              <a:rPr lang="en-GB" dirty="0" smtClean="0"/>
              <a:t>AOP is mostly used in following cases:</a:t>
            </a:r>
          </a:p>
          <a:p>
            <a:r>
              <a:rPr lang="en-GB" dirty="0" smtClean="0"/>
              <a:t>to provide declarative enterprise services such as declarative transaction management.</a:t>
            </a:r>
          </a:p>
          <a:p>
            <a:r>
              <a:rPr lang="en-GB" dirty="0" smtClean="0"/>
              <a:t>It allows users to implement custom aspects.</a:t>
            </a:r>
            <a:endParaRPr lang="en-GB"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Concepts and Terminology</a:t>
            </a:r>
            <a:endParaRPr lang="en-US" dirty="0"/>
          </a:p>
        </p:txBody>
      </p:sp>
      <p:sp>
        <p:nvSpPr>
          <p:cNvPr id="3" name="Content Placeholder 2"/>
          <p:cNvSpPr>
            <a:spLocks noGrp="1"/>
          </p:cNvSpPr>
          <p:nvPr>
            <p:ph idx="1"/>
          </p:nvPr>
        </p:nvSpPr>
        <p:spPr/>
        <p:txBody>
          <a:bodyPr/>
          <a:lstStyle/>
          <a:p>
            <a:r>
              <a:rPr lang="en-GB" sz="1400" dirty="0" smtClean="0"/>
              <a:t>Join point - Join point is any point in your program such as method execution, exception handling, field access etc. Spring supports only method execution join point.</a:t>
            </a:r>
          </a:p>
          <a:p>
            <a:r>
              <a:rPr lang="en-GB" sz="1400" dirty="0" smtClean="0"/>
              <a:t>Advice - Advice represents an action taken by an aspect at a particular join point. There are different types of advices:</a:t>
            </a:r>
          </a:p>
          <a:p>
            <a:r>
              <a:rPr lang="en-GB" sz="1400" b="1" dirty="0" smtClean="0"/>
              <a:t>Before Advice</a:t>
            </a:r>
            <a:r>
              <a:rPr lang="en-GB" sz="1400" dirty="0" smtClean="0"/>
              <a:t>: it executes before a join point.</a:t>
            </a:r>
          </a:p>
          <a:p>
            <a:r>
              <a:rPr lang="en-GB" sz="1400" b="1" dirty="0" smtClean="0"/>
              <a:t>After Returning Advice</a:t>
            </a:r>
            <a:r>
              <a:rPr lang="en-GB" sz="1400" dirty="0" smtClean="0"/>
              <a:t>: it executes after a joint point completes normally.</a:t>
            </a:r>
          </a:p>
          <a:p>
            <a:r>
              <a:rPr lang="en-GB" sz="1400" b="1" dirty="0" smtClean="0"/>
              <a:t>After Throwing Advice</a:t>
            </a:r>
            <a:r>
              <a:rPr lang="en-GB" sz="1400" dirty="0" smtClean="0"/>
              <a:t>: it executes if method exits by throwing an exception.</a:t>
            </a:r>
          </a:p>
          <a:p>
            <a:r>
              <a:rPr lang="en-GB" sz="1400" b="1" dirty="0" smtClean="0"/>
              <a:t>After (finally) Advice</a:t>
            </a:r>
            <a:r>
              <a:rPr lang="en-GB" sz="1400" dirty="0" smtClean="0"/>
              <a:t>: it executes after a join point regardless of join point exit whether normally or exceptional return.</a:t>
            </a:r>
          </a:p>
          <a:p>
            <a:r>
              <a:rPr lang="en-GB" sz="1400" b="1" dirty="0" smtClean="0"/>
              <a:t>Around Advice</a:t>
            </a:r>
            <a:r>
              <a:rPr lang="en-GB" sz="1400" dirty="0" smtClean="0"/>
              <a:t>: It executes before and after a join point.</a:t>
            </a:r>
          </a:p>
          <a:p>
            <a:r>
              <a:rPr lang="en-GB" sz="1400" dirty="0" err="1" smtClean="0"/>
              <a:t>Pointcut</a:t>
            </a:r>
            <a:r>
              <a:rPr lang="en-GB" sz="1400" dirty="0" smtClean="0"/>
              <a:t> -  It is an expression language of AOP that matches join points.</a:t>
            </a:r>
          </a:p>
          <a:p>
            <a:r>
              <a:rPr lang="en-GB" sz="1400" dirty="0" smtClean="0"/>
              <a:t>Introduction -  It means introduction of additional method and fields for a type. It allows you to introduce new interface to any advised object.</a:t>
            </a:r>
          </a:p>
          <a:p>
            <a:r>
              <a:rPr lang="en-GB" sz="1400" dirty="0" smtClean="0"/>
              <a:t>Target Object -  It is the object i.e. being advised by one or more aspects. It is also known as </a:t>
            </a:r>
            <a:r>
              <a:rPr lang="en-GB" sz="1400" dirty="0" err="1" smtClean="0"/>
              <a:t>proxied</a:t>
            </a:r>
            <a:r>
              <a:rPr lang="en-GB" sz="1400" dirty="0" smtClean="0"/>
              <a:t> object in spring because Spring AOP is implemented using runtime proxies.</a:t>
            </a:r>
          </a:p>
          <a:p>
            <a:r>
              <a:rPr lang="en-GB" sz="1400" dirty="0" smtClean="0"/>
              <a:t>Aspect - It is a class that contains advices, </a:t>
            </a:r>
            <a:r>
              <a:rPr lang="en-GB" sz="1400" dirty="0" err="1" smtClean="0"/>
              <a:t>joinpoints</a:t>
            </a:r>
            <a:r>
              <a:rPr lang="en-GB" sz="1400" dirty="0" smtClean="0"/>
              <a:t> etc.</a:t>
            </a:r>
          </a:p>
          <a:p>
            <a:r>
              <a:rPr lang="en-GB" sz="1400" dirty="0" smtClean="0"/>
              <a:t>Interceptor -  It is an aspect that contains only one advice.</a:t>
            </a:r>
          </a:p>
          <a:p>
            <a:r>
              <a:rPr lang="en-GB" sz="1400" dirty="0" smtClean="0"/>
              <a:t>AOP Proxy - It is used to implement aspect contracts, created by AOP framework. It will be a JDK dynamic proxy or CGLIB proxy in spring framework.</a:t>
            </a:r>
          </a:p>
          <a:p>
            <a:r>
              <a:rPr lang="en-GB" sz="1400" dirty="0" smtClean="0"/>
              <a:t>Weaving - It is the process of linking aspect with other application types or objects to create an advised object. Weaving can be done at compile time, load time or runtime. Spring AOP performs weaving at runtime.</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5049"/>
          </a:xfrm>
        </p:spPr>
        <p:txBody>
          <a:bodyPr/>
          <a:lstStyle/>
          <a:p>
            <a:r>
              <a:rPr lang="en-US" dirty="0" smtClean="0"/>
              <a:t>AOP Implementations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
        <p:nvSpPr>
          <p:cNvPr id="6" name="Content Placeholder 5"/>
          <p:cNvSpPr>
            <a:spLocks noGrp="1"/>
          </p:cNvSpPr>
          <p:nvPr>
            <p:ph idx="1"/>
          </p:nvPr>
        </p:nvSpPr>
        <p:spPr/>
        <p:txBody>
          <a:bodyPr/>
          <a:lstStyle/>
          <a:p>
            <a:pPr marL="514350" indent="-514350">
              <a:buFont typeface="+mj-lt"/>
              <a:buAutoNum type="arabicPeriod"/>
            </a:pPr>
            <a:r>
              <a:rPr lang="en-US" dirty="0" err="1" smtClean="0"/>
              <a:t>AspectJ</a:t>
            </a:r>
            <a:endParaRPr lang="en-US" dirty="0" smtClean="0"/>
          </a:p>
          <a:p>
            <a:pPr marL="514350" indent="-514350">
              <a:buFont typeface="+mj-lt"/>
              <a:buAutoNum type="arabicPeriod"/>
            </a:pPr>
            <a:r>
              <a:rPr lang="en-US" dirty="0" smtClean="0"/>
              <a:t>Spring AOP</a:t>
            </a:r>
          </a:p>
          <a:p>
            <a:pPr marL="514350" indent="-514350">
              <a:buFont typeface="+mj-lt"/>
              <a:buAutoNum type="arabicPeriod"/>
            </a:pPr>
            <a:r>
              <a:rPr lang="en-US" dirty="0" err="1" smtClean="0"/>
              <a:t>JBoss</a:t>
            </a:r>
            <a:r>
              <a:rPr lang="en-US" dirty="0" smtClean="0"/>
              <a:t> AOP</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IN" dirty="0" smtClean="0"/>
              <a:t>3) Create the test class</a:t>
            </a: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Create the java class e.g. Test. Here we are getting the object of Student class from the IOC container using the </a:t>
            </a:r>
            <a:r>
              <a:rPr lang="en-US" dirty="0" err="1" smtClean="0"/>
              <a:t>getBean</a:t>
            </a:r>
            <a:r>
              <a:rPr lang="en-US" dirty="0" smtClean="0"/>
              <a:t>() method of </a:t>
            </a:r>
            <a:r>
              <a:rPr lang="en-US" dirty="0" err="1" smtClean="0"/>
              <a:t>BeanFactory</a:t>
            </a:r>
            <a:r>
              <a:rPr lang="en-US" dirty="0" smtClean="0"/>
              <a:t>. Let's see the code of test class.</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a:t>
            </a:r>
            <a:r>
              <a:rPr lang="en-US" dirty="0" err="1" smtClean="0"/>
              <a:t>org.springframework.core.io.ClassPathResource</a:t>
            </a:r>
            <a:r>
              <a:rPr lang="en-US" dirty="0" smtClean="0"/>
              <a:t>;  </a:t>
            </a:r>
          </a:p>
          <a:p>
            <a:pPr>
              <a:spcBef>
                <a:spcPts val="0"/>
              </a:spcBef>
              <a:buNone/>
            </a:pPr>
            <a:r>
              <a:rPr lang="en-US" b="1" dirty="0" smtClean="0"/>
              <a:t>import</a:t>
            </a:r>
            <a:r>
              <a:rPr lang="en-US" dirty="0" smtClean="0"/>
              <a:t> </a:t>
            </a:r>
            <a:r>
              <a:rPr lang="en-US" dirty="0" err="1" smtClean="0"/>
              <a:t>org.springframework.core.io.Resource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Resource </a:t>
            </a:r>
            <a:r>
              <a:rPr lang="en-US" dirty="0" err="1" smtClean="0"/>
              <a:t>resource</a:t>
            </a:r>
            <a:r>
              <a:rPr lang="en-US" dirty="0" smtClean="0"/>
              <a:t>=</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(resource);  </a:t>
            </a:r>
          </a:p>
          <a:p>
            <a:pPr>
              <a:spcBef>
                <a:spcPts val="0"/>
              </a:spcBef>
              <a:buNone/>
            </a:pPr>
            <a:r>
              <a:rPr lang="en-US" dirty="0" smtClean="0"/>
              <a:t>      </a:t>
            </a:r>
          </a:p>
          <a:p>
            <a:pPr>
              <a:spcBef>
                <a:spcPts val="0"/>
              </a:spcBef>
              <a:buNone/>
            </a:pPr>
            <a:r>
              <a:rPr lang="en-US" dirty="0" smtClean="0"/>
              <a:t>    Student </a:t>
            </a:r>
            <a:r>
              <a:rPr lang="en-US" dirty="0" err="1" smtClean="0"/>
              <a:t>student</a:t>
            </a:r>
            <a:r>
              <a:rPr lang="en-US" dirty="0" smtClean="0"/>
              <a:t>=(Student)</a:t>
            </a:r>
            <a:r>
              <a:rPr lang="en-US" dirty="0" err="1" smtClean="0"/>
              <a:t>factory.getBean</a:t>
            </a:r>
            <a:r>
              <a:rPr lang="en-US" dirty="0" smtClean="0"/>
              <a:t>("</a:t>
            </a:r>
            <a:r>
              <a:rPr lang="en-US" dirty="0" err="1" smtClean="0"/>
              <a:t>studentbean</a:t>
            </a:r>
            <a:r>
              <a:rPr lang="en-US" dirty="0" smtClean="0"/>
              <a:t>");  </a:t>
            </a:r>
          </a:p>
          <a:p>
            <a:pPr>
              <a:spcBef>
                <a:spcPts val="0"/>
              </a:spcBef>
              <a:buNone/>
            </a:pPr>
            <a:r>
              <a:rPr lang="en-US" dirty="0" smtClean="0"/>
              <a:t>    </a:t>
            </a:r>
            <a:r>
              <a:rPr lang="en-US" dirty="0" err="1" smtClean="0"/>
              <a:t>student.displayInfo</a:t>
            </a:r>
            <a:r>
              <a:rPr lang="en-US" dirty="0" smtClean="0"/>
              <a:t>();  </a:t>
            </a:r>
          </a:p>
          <a:p>
            <a:pPr>
              <a:spcBef>
                <a:spcPts val="0"/>
              </a:spcBef>
              <a:buNone/>
            </a:pPr>
            <a:r>
              <a:rPr lang="en-US" dirty="0" smtClean="0"/>
              <a:t>}  </a:t>
            </a:r>
          </a:p>
          <a:p>
            <a:pPr>
              <a:spcBef>
                <a:spcPts val="0"/>
              </a:spcBef>
              <a:buNone/>
            </a:pPr>
            <a:r>
              <a:rPr lang="en-US" dirty="0" smtClean="0"/>
              <a:t>}  </a:t>
            </a:r>
          </a:p>
          <a:p>
            <a:r>
              <a:rPr lang="en-GB" dirty="0" smtClean="0"/>
              <a:t>The </a:t>
            </a:r>
            <a:r>
              <a:rPr lang="en-GB" b="1" dirty="0" smtClean="0"/>
              <a:t>Resource</a:t>
            </a:r>
            <a:r>
              <a:rPr lang="en-GB" dirty="0" smtClean="0"/>
              <a:t> object represents the information of applicationContext.xml file. The Resource is the interface and the </a:t>
            </a:r>
            <a:r>
              <a:rPr lang="en-GB" b="1" dirty="0" err="1" smtClean="0"/>
              <a:t>ClassPathResource</a:t>
            </a:r>
            <a:r>
              <a:rPr lang="en-GB" dirty="0" smtClean="0"/>
              <a:t> is the implementation class of the </a:t>
            </a:r>
            <a:r>
              <a:rPr lang="en-GB" dirty="0" err="1" smtClean="0"/>
              <a:t>Reource</a:t>
            </a:r>
            <a:r>
              <a:rPr lang="en-GB" dirty="0" smtClean="0"/>
              <a:t> interface. The </a:t>
            </a:r>
            <a:r>
              <a:rPr lang="en-GB" b="1" dirty="0" err="1" smtClean="0"/>
              <a:t>BeanFactory</a:t>
            </a:r>
            <a:r>
              <a:rPr lang="en-GB" dirty="0" smtClean="0"/>
              <a:t> is responsible to return the bean. The </a:t>
            </a:r>
            <a:r>
              <a:rPr lang="en-GB" b="1" dirty="0" err="1" smtClean="0"/>
              <a:t>XmlBeanFactory</a:t>
            </a:r>
            <a:r>
              <a:rPr lang="en-GB" dirty="0" smtClean="0"/>
              <a:t> is the implementation class of the </a:t>
            </a:r>
            <a:r>
              <a:rPr lang="en-GB" dirty="0" err="1" smtClean="0"/>
              <a:t>BeanFactory</a:t>
            </a:r>
            <a:r>
              <a:rPr lang="en-GB" dirty="0" smtClean="0"/>
              <a:t>. There are many methods in the </a:t>
            </a:r>
            <a:r>
              <a:rPr lang="en-GB" dirty="0" err="1" smtClean="0"/>
              <a:t>BeanFactory</a:t>
            </a:r>
            <a:r>
              <a:rPr lang="en-GB" dirty="0" smtClean="0"/>
              <a:t> interface. One method is </a:t>
            </a:r>
            <a:r>
              <a:rPr lang="en-GB" b="1" dirty="0" err="1" smtClean="0"/>
              <a:t>getBean</a:t>
            </a:r>
            <a:r>
              <a:rPr lang="en-GB" b="1" dirty="0" smtClean="0"/>
              <a:t>()</a:t>
            </a:r>
            <a:r>
              <a:rPr lang="en-GB" dirty="0" smtClean="0"/>
              <a:t>, which returns the object of the associated class.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AOP usage</a:t>
            </a:r>
            <a:endParaRPr lang="en-US" dirty="0"/>
          </a:p>
        </p:txBody>
      </p:sp>
      <p:sp>
        <p:nvSpPr>
          <p:cNvPr id="3" name="Content Placeholder 2"/>
          <p:cNvSpPr>
            <a:spLocks noGrp="1"/>
          </p:cNvSpPr>
          <p:nvPr>
            <p:ph idx="1"/>
          </p:nvPr>
        </p:nvSpPr>
        <p:spPr/>
        <p:txBody>
          <a:bodyPr/>
          <a:lstStyle/>
          <a:p>
            <a:r>
              <a:rPr lang="en-GB" dirty="0" smtClean="0"/>
              <a:t>Spring AOP can be used by 3 ways given below. But the widely used approach is Spring </a:t>
            </a:r>
            <a:r>
              <a:rPr lang="en-GB" dirty="0" err="1" smtClean="0"/>
              <a:t>AspectJ</a:t>
            </a:r>
            <a:r>
              <a:rPr lang="en-GB" dirty="0" smtClean="0"/>
              <a:t> Annotation Style. The 3 ways to use spring AOP are given below:</a:t>
            </a:r>
          </a:p>
          <a:p>
            <a:pPr marL="514350" indent="-514350">
              <a:buFont typeface="+mj-lt"/>
              <a:buAutoNum type="arabicPeriod"/>
            </a:pPr>
            <a:r>
              <a:rPr lang="en-GB" dirty="0" smtClean="0">
                <a:hlinkClick r:id="rId2"/>
              </a:rPr>
              <a:t>By Spring1.2 Old style (</a:t>
            </a:r>
            <a:r>
              <a:rPr lang="en-GB" dirty="0" err="1" smtClean="0">
                <a:hlinkClick r:id="rId2"/>
              </a:rPr>
              <a:t>dtd</a:t>
            </a:r>
            <a:r>
              <a:rPr lang="en-GB" dirty="0" smtClean="0">
                <a:hlinkClick r:id="rId2"/>
              </a:rPr>
              <a:t> based) (also supported in Spring3)</a:t>
            </a:r>
            <a:endParaRPr lang="en-GB" dirty="0" smtClean="0"/>
          </a:p>
          <a:p>
            <a:pPr marL="514350" indent="-514350">
              <a:buFont typeface="+mj-lt"/>
              <a:buAutoNum type="arabicPeriod"/>
            </a:pPr>
            <a:r>
              <a:rPr lang="en-GB" dirty="0" smtClean="0">
                <a:hlinkClick r:id="rId3"/>
              </a:rPr>
              <a:t>By </a:t>
            </a:r>
            <a:r>
              <a:rPr lang="en-GB" dirty="0" err="1" smtClean="0">
                <a:hlinkClick r:id="rId3"/>
              </a:rPr>
              <a:t>AspectJ</a:t>
            </a:r>
            <a:r>
              <a:rPr lang="en-GB" dirty="0" smtClean="0">
                <a:hlinkClick r:id="rId3"/>
              </a:rPr>
              <a:t> annotation-style</a:t>
            </a:r>
            <a:endParaRPr lang="en-GB" dirty="0" smtClean="0"/>
          </a:p>
          <a:p>
            <a:pPr marL="514350" indent="-514350">
              <a:buFont typeface="+mj-lt"/>
              <a:buAutoNum type="arabicPeriod"/>
            </a:pPr>
            <a:r>
              <a:rPr lang="en-GB" dirty="0" smtClean="0">
                <a:hlinkClick r:id="rId4"/>
              </a:rPr>
              <a:t>By Spring XML configuration-style(schema based)</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sz="3600" b="1" dirty="0" smtClean="0"/>
              <a:t>Spring1.2 old style AOP</a:t>
            </a:r>
            <a:r>
              <a:rPr lang="en-GB" sz="3600" dirty="0" smtClean="0"/>
              <a:t> (</a:t>
            </a:r>
            <a:r>
              <a:rPr lang="en-GB" sz="3600" dirty="0" err="1" smtClean="0"/>
              <a:t>dtd</a:t>
            </a:r>
            <a:r>
              <a:rPr lang="en-GB" sz="3600" dirty="0" smtClean="0"/>
              <a:t> based) implementation.</a:t>
            </a:r>
            <a:endParaRPr lang="en-US" sz="3600" dirty="0"/>
          </a:p>
        </p:txBody>
      </p:sp>
      <p:sp>
        <p:nvSpPr>
          <p:cNvPr id="3" name="Content Placeholder 2"/>
          <p:cNvSpPr>
            <a:spLocks noGrp="1"/>
          </p:cNvSpPr>
          <p:nvPr>
            <p:ph idx="1"/>
          </p:nvPr>
        </p:nvSpPr>
        <p:spPr>
          <a:xfrm>
            <a:off x="838200" y="1071546"/>
            <a:ext cx="10515600" cy="5105417"/>
          </a:xfrm>
        </p:spPr>
        <p:txBody>
          <a:bodyPr/>
          <a:lstStyle/>
          <a:p>
            <a:r>
              <a:rPr lang="en-GB" dirty="0" smtClean="0"/>
              <a:t>it is supported in spring 3, but it is recommended to use spring </a:t>
            </a:r>
            <a:r>
              <a:rPr lang="en-GB" dirty="0" err="1" smtClean="0"/>
              <a:t>aop</a:t>
            </a:r>
            <a:r>
              <a:rPr lang="en-GB" dirty="0" smtClean="0"/>
              <a:t> with </a:t>
            </a:r>
            <a:r>
              <a:rPr lang="en-GB" dirty="0" err="1" smtClean="0"/>
              <a:t>aspectJ</a:t>
            </a:r>
            <a:r>
              <a:rPr lang="en-GB" dirty="0" smtClean="0"/>
              <a:t> that we are going to learn in next page.</a:t>
            </a:r>
          </a:p>
          <a:p>
            <a:r>
              <a:rPr lang="en-GB" dirty="0" smtClean="0"/>
              <a:t>There are 4 types of advices supported in spring1.2 old style </a:t>
            </a:r>
            <a:r>
              <a:rPr lang="en-GB" dirty="0" err="1" smtClean="0"/>
              <a:t>aop</a:t>
            </a:r>
            <a:r>
              <a:rPr lang="en-GB" dirty="0" smtClean="0"/>
              <a:t> implementation.</a:t>
            </a:r>
          </a:p>
          <a:p>
            <a:pPr marL="514350" indent="-514350">
              <a:buFont typeface="+mj-lt"/>
              <a:buAutoNum type="arabicPeriod"/>
            </a:pPr>
            <a:r>
              <a:rPr lang="en-GB" b="1" dirty="0" smtClean="0"/>
              <a:t>Before Advice</a:t>
            </a:r>
            <a:r>
              <a:rPr lang="en-GB" dirty="0" smtClean="0"/>
              <a:t> it is executed before the actual method call.</a:t>
            </a:r>
          </a:p>
          <a:p>
            <a:pPr marL="514350" indent="-514350">
              <a:buFont typeface="+mj-lt"/>
              <a:buAutoNum type="arabicPeriod"/>
            </a:pPr>
            <a:r>
              <a:rPr lang="en-GB" b="1" dirty="0" smtClean="0"/>
              <a:t>After Advice</a:t>
            </a:r>
            <a:r>
              <a:rPr lang="en-GB" dirty="0" smtClean="0"/>
              <a:t> it is executed after the actual method call. If method returns a value, it is executed after returning value.</a:t>
            </a:r>
          </a:p>
          <a:p>
            <a:pPr marL="514350" indent="-514350">
              <a:buFont typeface="+mj-lt"/>
              <a:buAutoNum type="arabicPeriod"/>
            </a:pPr>
            <a:r>
              <a:rPr lang="en-GB" b="1" dirty="0" smtClean="0"/>
              <a:t>Around Advice</a:t>
            </a:r>
            <a:r>
              <a:rPr lang="en-GB" dirty="0" smtClean="0"/>
              <a:t> it is executed before and after the actual method call.</a:t>
            </a:r>
          </a:p>
          <a:p>
            <a:pPr marL="514350" indent="-514350">
              <a:buFont typeface="+mj-lt"/>
              <a:buAutoNum type="arabicPeriod"/>
            </a:pPr>
            <a:r>
              <a:rPr lang="en-GB" b="1" dirty="0" smtClean="0"/>
              <a:t>Throws Advice</a:t>
            </a:r>
            <a:r>
              <a:rPr lang="en-GB" dirty="0" smtClean="0"/>
              <a:t> it is executed if actual method throws exception.</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hierarchy of advice interfaces</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pic>
        <p:nvPicPr>
          <p:cNvPr id="5" name="Content Placeholder 4" descr="spring aop advice interfaces"/>
          <p:cNvPicPr>
            <a:picLocks noGrp="1"/>
          </p:cNvPicPr>
          <p:nvPr>
            <p:ph idx="1"/>
          </p:nvPr>
        </p:nvPicPr>
        <p:blipFill>
          <a:blip r:embed="rId2"/>
          <a:srcRect/>
          <a:stretch>
            <a:fillRect/>
          </a:stretch>
        </p:blipFill>
        <p:spPr bwMode="auto">
          <a:xfrm>
            <a:off x="2181225" y="1571612"/>
            <a:ext cx="7829550" cy="2857520"/>
          </a:xfrm>
          <a:prstGeom prst="rect">
            <a:avLst/>
          </a:prstGeom>
          <a:noFill/>
          <a:ln w="9525">
            <a:noFill/>
            <a:miter lim="800000"/>
            <a:headEnd/>
            <a:tailEnd/>
          </a:ln>
        </p:spPr>
      </p:pic>
      <p:sp>
        <p:nvSpPr>
          <p:cNvPr id="6" name="Rectangle 5"/>
          <p:cNvSpPr/>
          <p:nvPr/>
        </p:nvSpPr>
        <p:spPr>
          <a:xfrm>
            <a:off x="1095340" y="4429132"/>
            <a:ext cx="9644130" cy="1200329"/>
          </a:xfrm>
          <a:prstGeom prst="rect">
            <a:avLst/>
          </a:prstGeom>
        </p:spPr>
        <p:txBody>
          <a:bodyPr wrap="square">
            <a:spAutoFit/>
          </a:bodyPr>
          <a:lstStyle/>
          <a:p>
            <a:r>
              <a:rPr lang="en-GB" b="1" dirty="0" err="1" smtClean="0"/>
              <a:t>MethodBeforeAdvice</a:t>
            </a:r>
            <a:r>
              <a:rPr lang="en-GB" dirty="0" smtClean="0"/>
              <a:t> interface extends the </a:t>
            </a:r>
            <a:r>
              <a:rPr lang="en-GB" b="1" dirty="0" err="1" smtClean="0"/>
              <a:t>BeforeAdvice</a:t>
            </a:r>
            <a:r>
              <a:rPr lang="en-GB" dirty="0" smtClean="0"/>
              <a:t> interface.</a:t>
            </a:r>
          </a:p>
          <a:p>
            <a:r>
              <a:rPr lang="en-GB" b="1" dirty="0" err="1" smtClean="0"/>
              <a:t>AfterReturningAdvice</a:t>
            </a:r>
            <a:r>
              <a:rPr lang="en-GB" dirty="0" smtClean="0"/>
              <a:t> interface extends the </a:t>
            </a:r>
            <a:r>
              <a:rPr lang="en-GB" b="1" dirty="0" err="1" smtClean="0"/>
              <a:t>AfterAdvice</a:t>
            </a:r>
            <a:r>
              <a:rPr lang="en-GB" dirty="0" smtClean="0"/>
              <a:t> interface.</a:t>
            </a:r>
          </a:p>
          <a:p>
            <a:r>
              <a:rPr lang="en-GB" b="1" dirty="0" err="1" smtClean="0"/>
              <a:t>ThrowsAdvice</a:t>
            </a:r>
            <a:r>
              <a:rPr lang="en-GB" dirty="0" smtClean="0"/>
              <a:t> interface extends the </a:t>
            </a:r>
            <a:r>
              <a:rPr lang="en-GB" b="1" dirty="0" err="1" smtClean="0"/>
              <a:t>AfterAdvice</a:t>
            </a:r>
            <a:r>
              <a:rPr lang="en-GB" dirty="0" smtClean="0"/>
              <a:t> interface.</a:t>
            </a:r>
          </a:p>
          <a:p>
            <a:r>
              <a:rPr lang="en-GB" b="1" dirty="0" err="1" smtClean="0"/>
              <a:t>MethodInterceptor</a:t>
            </a:r>
            <a:r>
              <a:rPr lang="en-GB" dirty="0" smtClean="0"/>
              <a:t> interface extends the </a:t>
            </a:r>
            <a:r>
              <a:rPr lang="en-GB" b="1" dirty="0" smtClean="0"/>
              <a:t>Interceptor</a:t>
            </a:r>
            <a:r>
              <a:rPr lang="en-GB" dirty="0" smtClean="0"/>
              <a:t> interface. It is used in around advice.</a:t>
            </a:r>
            <a:endParaRPr lang="en-GB"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1</a:t>
            </a:r>
            <a:r>
              <a:rPr lang="en-US" dirty="0" smtClean="0"/>
              <a:t>) </a:t>
            </a:r>
            <a:r>
              <a:rPr lang="en-US" dirty="0" err="1" smtClean="0"/>
              <a:t>MethodBeforeAdvice</a:t>
            </a:r>
            <a:r>
              <a:rPr lang="en-US" dirty="0" smtClean="0"/>
              <a:t> Example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US" i="1" u="sng" dirty="0" smtClean="0"/>
              <a:t>File: A.java</a:t>
            </a:r>
          </a:p>
          <a:p>
            <a:r>
              <a:rPr lang="en-GB" dirty="0" smtClean="0"/>
              <a:t>Create a class that contains actual business logic.</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 {  </a:t>
            </a:r>
          </a:p>
          <a:p>
            <a:pPr>
              <a:spcBef>
                <a:spcPts val="0"/>
              </a:spcBef>
              <a:buNone/>
            </a:pPr>
            <a:r>
              <a:rPr lang="en-US" b="1" dirty="0" smtClean="0"/>
              <a:t>public</a:t>
            </a:r>
            <a:r>
              <a:rPr lang="en-US" dirty="0" smtClean="0"/>
              <a:t> </a:t>
            </a:r>
            <a:r>
              <a:rPr lang="en-US" b="1" dirty="0" smtClean="0"/>
              <a:t>void</a:t>
            </a:r>
            <a:r>
              <a:rPr lang="en-US" dirty="0" smtClean="0"/>
              <a:t> m(){</a:t>
            </a:r>
            <a:r>
              <a:rPr lang="en-US" dirty="0" err="1" smtClean="0"/>
              <a:t>System.out.println</a:t>
            </a:r>
            <a:r>
              <a:rPr lang="en-US" dirty="0" smtClean="0"/>
              <a:t>("actual business logic");}  </a:t>
            </a:r>
          </a:p>
          <a:p>
            <a:pPr>
              <a:spcBef>
                <a:spcPts val="0"/>
              </a:spcBef>
              <a:buNone/>
            </a:pPr>
            <a:r>
              <a:rPr lang="en-US" dirty="0" smtClean="0"/>
              <a:t>}  </a:t>
            </a:r>
          </a:p>
          <a:p>
            <a:pPr>
              <a:spcBef>
                <a:spcPts val="0"/>
              </a:spcBef>
              <a:buNone/>
            </a:pPr>
            <a:r>
              <a:rPr lang="en-US" i="1" u="sng" dirty="0" smtClean="0"/>
              <a:t>File: BeforeAdvisor.java</a:t>
            </a:r>
          </a:p>
          <a:p>
            <a:pPr>
              <a:spcBef>
                <a:spcPts val="0"/>
              </a:spcBef>
              <a:buNone/>
            </a:pPr>
            <a:r>
              <a:rPr lang="en-GB" dirty="0" smtClean="0"/>
              <a:t>Now, create the advisor class that implements </a:t>
            </a:r>
            <a:r>
              <a:rPr lang="en-GB" dirty="0" err="1" smtClean="0"/>
              <a:t>MethodBeforeAdvice</a:t>
            </a:r>
            <a:r>
              <a:rPr lang="en-GB" dirty="0" smtClean="0"/>
              <a:t> interface.</a:t>
            </a:r>
            <a:endParaRPr lang="en-US" i="1" u="sng" dirty="0" smtClean="0"/>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import</a:t>
            </a:r>
            <a:r>
              <a:rPr lang="en-US" dirty="0" smtClean="0"/>
              <a:t> </a:t>
            </a:r>
            <a:r>
              <a:rPr lang="en-US" dirty="0" err="1" smtClean="0"/>
              <a:t>java.lang.reflect.Method</a:t>
            </a:r>
            <a:r>
              <a:rPr lang="en-US" dirty="0" smtClean="0"/>
              <a:t>;  </a:t>
            </a:r>
          </a:p>
          <a:p>
            <a:pPr>
              <a:spcBef>
                <a:spcPts val="0"/>
              </a:spcBef>
              <a:buNone/>
            </a:pPr>
            <a:r>
              <a:rPr lang="en-US" b="1" dirty="0" smtClean="0"/>
              <a:t>import</a:t>
            </a:r>
            <a:r>
              <a:rPr lang="en-US" dirty="0" smtClean="0"/>
              <a:t> </a:t>
            </a:r>
            <a:r>
              <a:rPr lang="en-US" dirty="0" err="1" smtClean="0"/>
              <a:t>org.springframework.aop.MethodBeforeAdvice</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BeforeAdvisor</a:t>
            </a:r>
            <a:r>
              <a:rPr lang="en-US" dirty="0" smtClean="0"/>
              <a:t> </a:t>
            </a:r>
            <a:r>
              <a:rPr lang="en-US" b="1" dirty="0" smtClean="0"/>
              <a:t>implements</a:t>
            </a:r>
            <a:r>
              <a:rPr lang="en-US" dirty="0" smtClean="0"/>
              <a:t> </a:t>
            </a:r>
            <a:r>
              <a:rPr lang="en-US" dirty="0" err="1" smtClean="0"/>
              <a:t>MethodBeforeAdvice</a:t>
            </a:r>
            <a:r>
              <a:rPr lang="en-US" dirty="0" smtClean="0"/>
              <a:t>{  </a:t>
            </a:r>
          </a:p>
          <a:p>
            <a:pPr>
              <a:spcBef>
                <a:spcPts val="0"/>
              </a:spcBef>
              <a:buNone/>
            </a:pPr>
            <a:r>
              <a:rPr lang="en-US" dirty="0" smtClean="0"/>
              <a:t>    @Override  </a:t>
            </a:r>
          </a:p>
          <a:p>
            <a:pPr>
              <a:spcBef>
                <a:spcPts val="0"/>
              </a:spcBef>
              <a:buNone/>
            </a:pPr>
            <a:r>
              <a:rPr lang="en-US" dirty="0" smtClean="0"/>
              <a:t>    </a:t>
            </a:r>
            <a:r>
              <a:rPr lang="en-US" b="1" dirty="0" smtClean="0"/>
              <a:t>public</a:t>
            </a:r>
            <a:r>
              <a:rPr lang="en-US" dirty="0" smtClean="0"/>
              <a:t> </a:t>
            </a:r>
            <a:r>
              <a:rPr lang="en-US" b="1" dirty="0" smtClean="0"/>
              <a:t>void</a:t>
            </a:r>
            <a:r>
              <a:rPr lang="en-US" dirty="0" smtClean="0"/>
              <a:t> before(Method </a:t>
            </a:r>
            <a:r>
              <a:rPr lang="en-US" dirty="0" err="1" smtClean="0"/>
              <a:t>method</a:t>
            </a:r>
            <a:r>
              <a:rPr lang="en-US" dirty="0" smtClean="0"/>
              <a:t>, Object[] </a:t>
            </a:r>
            <a:r>
              <a:rPr lang="en-US" dirty="0" err="1" smtClean="0"/>
              <a:t>args</a:t>
            </a:r>
            <a:r>
              <a:rPr lang="en-US" dirty="0" smtClean="0"/>
              <a:t>, Object target)</a:t>
            </a:r>
            <a:r>
              <a:rPr lang="en-US" b="1" dirty="0" smtClean="0"/>
              <a:t>throws</a:t>
            </a:r>
            <a:r>
              <a:rPr lang="en-US" dirty="0" smtClean="0"/>
              <a:t> </a:t>
            </a:r>
            <a:r>
              <a:rPr lang="en-US" dirty="0" err="1" smtClean="0"/>
              <a:t>Throwable</a:t>
            </a:r>
            <a:r>
              <a:rPr lang="en-US" dirty="0" smtClean="0"/>
              <a:t> {  </a:t>
            </a:r>
          </a:p>
          <a:p>
            <a:pPr>
              <a:spcBef>
                <a:spcPts val="0"/>
              </a:spcBef>
              <a:buNone/>
            </a:pPr>
            <a:r>
              <a:rPr lang="en-US" dirty="0" smtClean="0"/>
              <a:t>        </a:t>
            </a:r>
            <a:r>
              <a:rPr lang="en-US" dirty="0" err="1" smtClean="0"/>
              <a:t>System.out.println</a:t>
            </a:r>
            <a:r>
              <a:rPr lang="en-US" dirty="0" smtClean="0"/>
              <a:t>("additional concern before actual logic");  </a:t>
            </a:r>
          </a:p>
          <a:p>
            <a:pPr>
              <a:spcBef>
                <a:spcPts val="0"/>
              </a:spcBef>
              <a:buNone/>
            </a:pPr>
            <a:r>
              <a:rPr lang="en-US" dirty="0" smtClean="0"/>
              <a:t>    }  </a:t>
            </a:r>
          </a:p>
          <a:p>
            <a:pPr>
              <a:spcBef>
                <a:spcPts val="0"/>
              </a:spcBef>
              <a:buNone/>
            </a:pPr>
            <a:r>
              <a:rPr lang="en-US" dirty="0" smtClean="0"/>
              <a:t>}  </a:t>
            </a:r>
          </a:p>
          <a:p>
            <a:pPr>
              <a:spcBef>
                <a:spcPts val="0"/>
              </a:spcBef>
              <a:buNone/>
            </a:pPr>
            <a:endParaRPr lang="en-US" u="sng"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File: applicationContext.xml</a:t>
            </a:r>
            <a:endParaRPr lang="en-US" dirty="0"/>
          </a:p>
        </p:txBody>
      </p:sp>
      <p:sp>
        <p:nvSpPr>
          <p:cNvPr id="3" name="Content Placeholder 2"/>
          <p:cNvSpPr>
            <a:spLocks noGrp="1"/>
          </p:cNvSpPr>
          <p:nvPr>
            <p:ph idx="1"/>
          </p:nvPr>
        </p:nvSpPr>
        <p:spPr/>
        <p:txBody>
          <a:bodyPr/>
          <a:lstStyle/>
          <a:p>
            <a:r>
              <a:rPr lang="en-GB" dirty="0" smtClean="0"/>
              <a:t>In xml file, create 3 beans, one for A class, second for Advisor class and third for </a:t>
            </a:r>
            <a:r>
              <a:rPr lang="en-GB" b="1" dirty="0" err="1" smtClean="0"/>
              <a:t>ProxyFactoryBean</a:t>
            </a:r>
            <a:r>
              <a:rPr lang="en-GB" dirty="0" smtClean="0"/>
              <a:t> class.</a:t>
            </a:r>
          </a:p>
          <a:p>
            <a:pPr>
              <a:spcBef>
                <a:spcPts val="0"/>
              </a:spcBef>
              <a:buNone/>
            </a:pPr>
            <a:r>
              <a:rPr lang="en-GB" dirty="0" smtClean="0"/>
              <a:t> </a:t>
            </a:r>
            <a:r>
              <a:rPr lang="en-US" dirty="0" smtClean="0"/>
              <a:t>&lt;?xml version="1.0" encoding="UTF-8"?&gt;  </a:t>
            </a:r>
          </a:p>
          <a:p>
            <a:pPr>
              <a:spcBef>
                <a:spcPts val="0"/>
              </a:spcBef>
              <a:buNone/>
            </a:pPr>
            <a:r>
              <a:rPr lang="en-US" dirty="0" smtClean="0"/>
              <a:t>&lt;beans  </a:t>
            </a:r>
          </a:p>
          <a:p>
            <a:pPr>
              <a:spcBef>
                <a:spcPts val="0"/>
              </a:spcBef>
              <a:buNone/>
            </a:pPr>
            <a:r>
              <a:rPr lang="en-US" dirty="0" smtClean="0"/>
              <a:t>    </a:t>
            </a:r>
            <a:r>
              <a:rPr lang="en-US" dirty="0" err="1" smtClean="0"/>
              <a:t>xmlns</a:t>
            </a:r>
            <a:r>
              <a:rPr lang="en-US" dirty="0" smtClean="0"/>
              <a:t>="http://www.springframework.org/schema/beans"  </a:t>
            </a:r>
          </a:p>
          <a:p>
            <a:pPr>
              <a:spcBef>
                <a:spcPts val="0"/>
              </a:spcBef>
              <a:buNone/>
            </a:pPr>
            <a:r>
              <a:rPr lang="en-US" dirty="0" smtClean="0"/>
              <a:t>    </a:t>
            </a:r>
            <a:r>
              <a:rPr lang="en-US" dirty="0" err="1" smtClean="0"/>
              <a:t>xmlns:xsi</a:t>
            </a:r>
            <a:r>
              <a:rPr lang="en-US" dirty="0" smtClean="0"/>
              <a:t>="http://www.w3.org/2001/XMLSchema-instance"  </a:t>
            </a:r>
          </a:p>
          <a:p>
            <a:pPr>
              <a:spcBef>
                <a:spcPts val="0"/>
              </a:spcBef>
              <a:buNone/>
            </a:pPr>
            <a:r>
              <a:rPr lang="en-US" dirty="0" smtClean="0"/>
              <a:t>    </a:t>
            </a:r>
            <a:r>
              <a:rPr lang="en-US" dirty="0" err="1" smtClean="0"/>
              <a:t>xmlns:p</a:t>
            </a:r>
            <a:r>
              <a:rPr lang="en-US" dirty="0" smtClean="0"/>
              <a:t>="http://www.springframework.org/schema/p"  </a:t>
            </a:r>
          </a:p>
          <a:p>
            <a:pPr>
              <a:spcBef>
                <a:spcPts val="0"/>
              </a:spcBef>
              <a:buNone/>
            </a:pPr>
            <a:r>
              <a:rPr lang="en-US" dirty="0" smtClean="0"/>
              <a:t>    </a:t>
            </a:r>
            <a:r>
              <a:rPr lang="en-US" dirty="0" err="1" smtClean="0"/>
              <a:t>xsi:schemaLocation</a:t>
            </a:r>
            <a:r>
              <a:rPr lang="en-US" dirty="0" smtClean="0"/>
              <a:t>="http://www.springframework.org/schema/beans   </a:t>
            </a:r>
          </a:p>
          <a:p>
            <a:pPr>
              <a:spcBef>
                <a:spcPts val="0"/>
              </a:spcBef>
              <a:buNone/>
            </a:pPr>
            <a:r>
              <a:rPr lang="en-US" dirty="0" smtClean="0"/>
              <a:t>http://www.springframework.org/schema/beans/spring-beans-3.0.xsd"&gt;  </a:t>
            </a:r>
          </a:p>
          <a:p>
            <a:pPr>
              <a:spcBef>
                <a:spcPts val="0"/>
              </a:spcBef>
              <a:buNone/>
            </a:pPr>
            <a:r>
              <a:rPr lang="en-US" dirty="0" smtClean="0"/>
              <a:t>  </a:t>
            </a:r>
          </a:p>
          <a:p>
            <a:pPr>
              <a:spcBef>
                <a:spcPts val="0"/>
              </a:spcBef>
              <a:buNone/>
            </a:pPr>
            <a:r>
              <a:rPr lang="en-US" dirty="0" smtClean="0"/>
              <a:t>&lt;bean id="</a:t>
            </a:r>
            <a:r>
              <a:rPr lang="en-US" dirty="0" err="1" smtClean="0"/>
              <a:t>obj</a:t>
            </a:r>
            <a:r>
              <a:rPr lang="en-US" dirty="0" smtClean="0"/>
              <a:t>" </a:t>
            </a:r>
            <a:r>
              <a:rPr lang="en-US" b="1" dirty="0" smtClean="0"/>
              <a:t>class</a:t>
            </a:r>
            <a:r>
              <a:rPr lang="en-US" dirty="0" smtClean="0"/>
              <a:t>="</a:t>
            </a:r>
            <a:r>
              <a:rPr lang="en-US" dirty="0" err="1" smtClean="0"/>
              <a:t>com.javatpoint.A</a:t>
            </a:r>
            <a:r>
              <a:rPr lang="en-US" dirty="0" smtClean="0"/>
              <a:t>"&gt;&lt;/bean&gt;  </a:t>
            </a:r>
          </a:p>
          <a:p>
            <a:pPr>
              <a:spcBef>
                <a:spcPts val="0"/>
              </a:spcBef>
              <a:buNone/>
            </a:pPr>
            <a:r>
              <a:rPr lang="en-US" dirty="0" smtClean="0"/>
              <a:t>&lt;bean id="</a:t>
            </a:r>
            <a:r>
              <a:rPr lang="en-US" dirty="0" err="1" smtClean="0"/>
              <a:t>ba</a:t>
            </a:r>
            <a:r>
              <a:rPr lang="en-US" dirty="0" smtClean="0"/>
              <a:t>" </a:t>
            </a:r>
            <a:r>
              <a:rPr lang="en-US" b="1" dirty="0" smtClean="0"/>
              <a:t>class</a:t>
            </a:r>
            <a:r>
              <a:rPr lang="en-US" dirty="0" smtClean="0"/>
              <a:t>="</a:t>
            </a:r>
            <a:r>
              <a:rPr lang="en-US" dirty="0" err="1" smtClean="0"/>
              <a:t>com.javatpoint.BeforeAdvisor</a:t>
            </a:r>
            <a:r>
              <a:rPr lang="en-US" dirty="0" smtClean="0"/>
              <a:t>"&gt;&lt;/bean&gt;  </a:t>
            </a:r>
          </a:p>
          <a:p>
            <a:pPr>
              <a:spcBef>
                <a:spcPts val="0"/>
              </a:spcBef>
              <a:buNone/>
            </a:pPr>
            <a:r>
              <a:rPr lang="en-US" dirty="0" smtClean="0"/>
              <a:t>  </a:t>
            </a:r>
          </a:p>
          <a:p>
            <a:pPr>
              <a:spcBef>
                <a:spcPts val="0"/>
              </a:spcBef>
              <a:buNone/>
            </a:pPr>
            <a:r>
              <a:rPr lang="en-US" dirty="0" smtClean="0"/>
              <a:t>&lt;bean id="proxy" </a:t>
            </a:r>
            <a:r>
              <a:rPr lang="en-US" b="1" dirty="0" smtClean="0"/>
              <a:t>class</a:t>
            </a:r>
            <a:r>
              <a:rPr lang="en-US" dirty="0" smtClean="0"/>
              <a:t>="</a:t>
            </a:r>
            <a:r>
              <a:rPr lang="en-US" dirty="0" err="1" smtClean="0"/>
              <a:t>org.springframework.aop.framework.ProxyFactoryBean</a:t>
            </a:r>
            <a:r>
              <a:rPr lang="en-US" dirty="0" smtClean="0"/>
              <a:t>"&gt;  </a:t>
            </a:r>
          </a:p>
          <a:p>
            <a:pPr>
              <a:spcBef>
                <a:spcPts val="0"/>
              </a:spcBef>
              <a:buNone/>
            </a:pPr>
            <a:r>
              <a:rPr lang="en-US" dirty="0" smtClean="0"/>
              <a:t>&lt;property name="target" ref="</a:t>
            </a:r>
            <a:r>
              <a:rPr lang="en-US" dirty="0" err="1" smtClean="0"/>
              <a:t>obj</a:t>
            </a:r>
            <a:r>
              <a:rPr lang="en-US" dirty="0" smtClean="0"/>
              <a:t>"&gt;&lt;/property&gt;  </a:t>
            </a:r>
          </a:p>
          <a:p>
            <a:pPr>
              <a:spcBef>
                <a:spcPts val="0"/>
              </a:spcBef>
              <a:buNone/>
            </a:pPr>
            <a:r>
              <a:rPr lang="en-US" dirty="0" smtClean="0"/>
              <a:t>&lt;property name="</a:t>
            </a:r>
            <a:r>
              <a:rPr lang="en-US" dirty="0" err="1" smtClean="0"/>
              <a:t>interceptorNames</a:t>
            </a:r>
            <a:r>
              <a:rPr lang="en-US" dirty="0" smtClean="0"/>
              <a:t>"&gt;  </a:t>
            </a:r>
          </a:p>
          <a:p>
            <a:pPr>
              <a:spcBef>
                <a:spcPts val="0"/>
              </a:spcBef>
              <a:buNone/>
            </a:pPr>
            <a:r>
              <a:rPr lang="en-US" dirty="0" smtClean="0"/>
              <a:t>&lt;list&gt;  </a:t>
            </a:r>
          </a:p>
          <a:p>
            <a:pPr>
              <a:spcBef>
                <a:spcPts val="0"/>
              </a:spcBef>
              <a:buNone/>
            </a:pPr>
            <a:r>
              <a:rPr lang="en-US" dirty="0" smtClean="0"/>
              <a:t>&lt;value&gt;</a:t>
            </a:r>
            <a:r>
              <a:rPr lang="en-US" dirty="0" err="1" smtClean="0"/>
              <a:t>ba</a:t>
            </a:r>
            <a:r>
              <a:rPr lang="en-US" dirty="0" smtClean="0"/>
              <a:t>&lt;/value&gt;  </a:t>
            </a:r>
          </a:p>
          <a:p>
            <a:pPr>
              <a:spcBef>
                <a:spcPts val="0"/>
              </a:spcBef>
              <a:buNone/>
            </a:pPr>
            <a:r>
              <a:rPr lang="en-US" dirty="0" smtClean="0"/>
              <a:t>&lt;/list&gt;  </a:t>
            </a:r>
          </a:p>
          <a:p>
            <a:pPr>
              <a:spcBef>
                <a:spcPts val="0"/>
              </a:spcBef>
              <a:buNone/>
            </a:pPr>
            <a:r>
              <a:rPr lang="en-US" dirty="0" smtClean="0"/>
              <a:t>&lt;/property&gt;  </a:t>
            </a:r>
          </a:p>
          <a:p>
            <a:pPr>
              <a:spcBef>
                <a:spcPts val="0"/>
              </a:spcBef>
              <a:buNone/>
            </a:pPr>
            <a:r>
              <a:rPr lang="en-US" dirty="0" smtClean="0"/>
              <a:t>&lt;/bean&gt;  </a:t>
            </a:r>
          </a:p>
          <a:p>
            <a:pPr>
              <a:spcBef>
                <a:spcPts val="0"/>
              </a:spcBef>
              <a:buNone/>
            </a:pPr>
            <a:r>
              <a:rPr lang="en-US" dirty="0" smtClean="0"/>
              <a:t>  </a:t>
            </a:r>
          </a:p>
          <a:p>
            <a:pPr>
              <a:spcBef>
                <a:spcPts val="0"/>
              </a:spcBef>
              <a:buNone/>
            </a:pPr>
            <a:r>
              <a:rPr lang="en-US" dirty="0" smtClean="0"/>
              <a:t>&lt;/beans&gt;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b="1" dirty="0" smtClean="0"/>
              <a:t>Understanding </a:t>
            </a:r>
            <a:r>
              <a:rPr lang="en-US" b="1" dirty="0" err="1" smtClean="0"/>
              <a:t>ProxyFactoryBean</a:t>
            </a:r>
            <a:r>
              <a:rPr lang="en-US" b="1" dirty="0" smtClean="0"/>
              <a:t> class:</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The </a:t>
            </a:r>
            <a:r>
              <a:rPr lang="en-GB" sz="2000" b="1" dirty="0" err="1" smtClean="0"/>
              <a:t>ProxyFactoryBean</a:t>
            </a:r>
            <a:r>
              <a:rPr lang="en-GB" sz="2000" dirty="0" smtClean="0"/>
              <a:t> class is provided by Spring </a:t>
            </a:r>
            <a:r>
              <a:rPr lang="en-GB" sz="2000" dirty="0" err="1" smtClean="0"/>
              <a:t>Famework</a:t>
            </a:r>
            <a:r>
              <a:rPr lang="en-GB" sz="2000" dirty="0" smtClean="0"/>
              <a:t>. It contains 2 properties target and </a:t>
            </a:r>
            <a:r>
              <a:rPr lang="en-GB" sz="2000" dirty="0" err="1" smtClean="0"/>
              <a:t>interceptorNames</a:t>
            </a:r>
            <a:r>
              <a:rPr lang="en-GB" sz="2000" dirty="0" smtClean="0"/>
              <a:t>. The instance of A class will be considered as target object and the instance of advisor class as interceptor. You need to pass the advisor object as the list object as in the xml file given above.</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ProxyFactoryBean</a:t>
            </a:r>
            <a:r>
              <a:rPr lang="en-GB" sz="2000" dirty="0" smtClean="0"/>
              <a:t>{  </a:t>
            </a:r>
          </a:p>
          <a:p>
            <a:pPr>
              <a:spcBef>
                <a:spcPts val="0"/>
              </a:spcBef>
              <a:buNone/>
            </a:pPr>
            <a:r>
              <a:rPr lang="en-GB" sz="2000" b="1" dirty="0" smtClean="0"/>
              <a:t>private</a:t>
            </a:r>
            <a:r>
              <a:rPr lang="en-GB" sz="2000" dirty="0" smtClean="0"/>
              <a:t> Object target;  </a:t>
            </a:r>
          </a:p>
          <a:p>
            <a:pPr>
              <a:spcBef>
                <a:spcPts val="0"/>
              </a:spcBef>
              <a:buNone/>
            </a:pPr>
            <a:r>
              <a:rPr lang="en-GB" sz="2000" b="1" dirty="0" smtClean="0"/>
              <a:t>private</a:t>
            </a:r>
            <a:r>
              <a:rPr lang="en-GB" sz="2000" dirty="0" smtClean="0"/>
              <a:t> List </a:t>
            </a:r>
            <a:r>
              <a:rPr lang="en-GB" sz="2000" dirty="0" err="1" smtClean="0"/>
              <a:t>interceptorNames</a:t>
            </a:r>
            <a:r>
              <a:rPr lang="en-GB" sz="2000" dirty="0" smtClean="0"/>
              <a:t>;  </a:t>
            </a:r>
          </a:p>
          <a:p>
            <a:pPr>
              <a:spcBef>
                <a:spcPts val="0"/>
              </a:spcBef>
              <a:buNone/>
            </a:pPr>
            <a:r>
              <a:rPr lang="en-GB" sz="2000" dirty="0" smtClean="0"/>
              <a:t>//getters and setters  </a:t>
            </a:r>
          </a:p>
          <a:p>
            <a:pPr>
              <a:spcBef>
                <a:spcPts val="0"/>
              </a:spcBef>
              <a:buNone/>
            </a:pPr>
            <a:r>
              <a:rPr lang="en-GB" sz="2000" dirty="0" smtClean="0"/>
              <a:t>}  </a:t>
            </a:r>
          </a:p>
          <a:p>
            <a:r>
              <a:rPr lang="en-US" sz="2000" dirty="0" smtClean="0"/>
              <a:t>Now, let's call the actual method.</a:t>
            </a:r>
          </a:p>
          <a:p>
            <a:r>
              <a:rPr lang="en-US" sz="2000" i="1" dirty="0" smtClean="0"/>
              <a:t>File: Test.java</a:t>
            </a:r>
            <a:endParaRPr lang="en-US" sz="2000" dirty="0" smtClean="0"/>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A </a:t>
            </a:r>
            <a:r>
              <a:rPr lang="en-US" sz="2000" dirty="0" err="1" smtClean="0"/>
              <a:t>a</a:t>
            </a:r>
            <a:r>
              <a:rPr lang="en-US" sz="2000" dirty="0" smtClean="0"/>
              <a:t>=</a:t>
            </a:r>
            <a:r>
              <a:rPr lang="en-US" sz="2000" dirty="0" err="1" smtClean="0"/>
              <a:t>factory.getBean</a:t>
            </a:r>
            <a:r>
              <a:rPr lang="en-US" sz="2000" dirty="0" smtClean="0"/>
              <a:t>("</a:t>
            </a:r>
            <a:r>
              <a:rPr lang="en-US" sz="2000" dirty="0" err="1" smtClean="0"/>
              <a:t>proxy",A.</a:t>
            </a:r>
            <a:r>
              <a:rPr lang="en-US" sz="2000" b="1" dirty="0" err="1" smtClean="0"/>
              <a:t>class</a:t>
            </a:r>
            <a:r>
              <a:rPr lang="en-US" sz="2000" dirty="0" smtClean="0"/>
              <a:t>);  </a:t>
            </a:r>
          </a:p>
          <a:p>
            <a:pPr>
              <a:spcBef>
                <a:spcPts val="0"/>
              </a:spcBef>
              <a:buNone/>
            </a:pPr>
            <a:r>
              <a:rPr lang="en-US" sz="2000" dirty="0" smtClean="0"/>
              <a:t>    </a:t>
            </a:r>
            <a:r>
              <a:rPr lang="en-US" sz="2000" dirty="0" err="1" smtClean="0"/>
              <a:t>a.m</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Printing additional information in </a:t>
            </a:r>
            <a:r>
              <a:rPr lang="en-GB" dirty="0" err="1" smtClean="0"/>
              <a:t>MethodBeforeAdvice</a:t>
            </a:r>
            <a:endParaRPr lang="en-GB" dirty="0"/>
          </a:p>
        </p:txBody>
      </p:sp>
      <p:sp>
        <p:nvSpPr>
          <p:cNvPr id="3" name="Content Placeholder 2"/>
          <p:cNvSpPr>
            <a:spLocks noGrp="1"/>
          </p:cNvSpPr>
          <p:nvPr>
            <p:ph idx="1"/>
          </p:nvPr>
        </p:nvSpPr>
        <p:spPr>
          <a:xfrm>
            <a:off x="838200" y="1714488"/>
            <a:ext cx="10515600" cy="4462475"/>
          </a:xfrm>
        </p:spPr>
        <p:txBody>
          <a:bodyPr/>
          <a:lstStyle/>
          <a:p>
            <a:r>
              <a:rPr lang="en-US" dirty="0" smtClean="0"/>
              <a:t>We can print additional information like method name, method argument, target object, target object class name, proxy class etc.</a:t>
            </a:r>
          </a:p>
          <a:p>
            <a:r>
              <a:rPr lang="en-US" dirty="0" smtClean="0"/>
              <a:t>You need to change only two classes BeforeAdvisor.java and Test.java.</a:t>
            </a:r>
          </a:p>
          <a:p>
            <a:r>
              <a:rPr lang="en-US" i="1" u="sng" dirty="0" smtClean="0"/>
              <a:t>File: BeforeAdvisor.java</a:t>
            </a:r>
            <a:endParaRPr lang="en-US" u="sng" dirty="0" smtClean="0"/>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java.lang.reflect.Method</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org.springframework.aop.MethodBeforeAdvice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BeforeAdvisor</a:t>
            </a:r>
            <a:r>
              <a:rPr lang="en-US" sz="2000" dirty="0" smtClean="0"/>
              <a:t> </a:t>
            </a:r>
            <a:r>
              <a:rPr lang="en-US" sz="2000" b="1" dirty="0" smtClean="0"/>
              <a:t>implements</a:t>
            </a:r>
            <a:r>
              <a:rPr lang="en-US" sz="2000" dirty="0" smtClean="0"/>
              <a:t> </a:t>
            </a:r>
            <a:r>
              <a:rPr lang="en-US" sz="2000" dirty="0" err="1" smtClean="0"/>
              <a:t>MethodBeforeAdvice</a:t>
            </a:r>
            <a:r>
              <a:rPr lang="en-US" sz="2000" dirty="0" smtClean="0"/>
              <a:t>{  </a:t>
            </a:r>
          </a:p>
          <a:p>
            <a:pPr>
              <a:spcBef>
                <a:spcPts val="0"/>
              </a:spcBef>
              <a:buNone/>
            </a:pPr>
            <a:r>
              <a:rPr lang="en-US" sz="2000" dirty="0" smtClean="0"/>
              <a:t>    @Override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before(Method </a:t>
            </a:r>
            <a:r>
              <a:rPr lang="en-US" sz="2000" dirty="0" err="1" smtClean="0"/>
              <a:t>method</a:t>
            </a:r>
            <a:r>
              <a:rPr lang="en-US" sz="2000" dirty="0" smtClean="0"/>
              <a:t>, Object[] </a:t>
            </a:r>
            <a:r>
              <a:rPr lang="en-US" sz="2000" dirty="0" err="1" smtClean="0"/>
              <a:t>args</a:t>
            </a:r>
            <a:r>
              <a:rPr lang="en-US" sz="2000" dirty="0" smtClean="0"/>
              <a:t>, Object target)</a:t>
            </a:r>
            <a:r>
              <a:rPr lang="en-US" sz="2000" b="1" dirty="0" smtClean="0"/>
              <a:t>throws</a:t>
            </a:r>
            <a:r>
              <a:rPr lang="en-US" sz="2000" dirty="0" smtClean="0"/>
              <a:t> </a:t>
            </a:r>
            <a:r>
              <a:rPr lang="en-US" sz="2000" dirty="0" err="1" smtClean="0"/>
              <a:t>Throwable</a:t>
            </a:r>
            <a:r>
              <a:rPr lang="en-US" sz="2000" dirty="0" smtClean="0"/>
              <a:t> {  </a:t>
            </a:r>
          </a:p>
          <a:p>
            <a:pPr>
              <a:spcBef>
                <a:spcPts val="0"/>
              </a:spcBef>
              <a:buNone/>
            </a:pPr>
            <a:r>
              <a:rPr lang="en-US" sz="2000" dirty="0" smtClean="0"/>
              <a:t>        </a:t>
            </a:r>
            <a:r>
              <a:rPr lang="en-US" sz="2000" dirty="0" err="1" smtClean="0"/>
              <a:t>System.out.println</a:t>
            </a:r>
            <a:r>
              <a:rPr lang="en-US" sz="2000" dirty="0" smtClean="0"/>
              <a:t>("additional concern before actual logic");  </a:t>
            </a:r>
          </a:p>
          <a:p>
            <a:pPr>
              <a:spcBef>
                <a:spcPts val="0"/>
              </a:spcBef>
              <a:buNone/>
            </a:pPr>
            <a:r>
              <a:rPr lang="en-US" sz="2000" dirty="0" smtClean="0"/>
              <a:t>        </a:t>
            </a:r>
            <a:r>
              <a:rPr lang="en-US" sz="2000" dirty="0" err="1" smtClean="0"/>
              <a:t>System.out.println</a:t>
            </a:r>
            <a:r>
              <a:rPr lang="en-US" sz="2000" dirty="0" smtClean="0"/>
              <a:t>("method info:"+</a:t>
            </a:r>
            <a:r>
              <a:rPr lang="en-US" sz="2000" dirty="0" err="1" smtClean="0"/>
              <a:t>method.getName</a:t>
            </a:r>
            <a:r>
              <a:rPr lang="en-US" sz="2000" dirty="0" smtClean="0"/>
              <a:t>()+" "+</a:t>
            </a:r>
            <a:r>
              <a:rPr lang="en-US" sz="2000" dirty="0" err="1" smtClean="0"/>
              <a:t>method.getModifiers</a:t>
            </a:r>
            <a:r>
              <a:rPr lang="en-US" sz="2000" dirty="0" smtClean="0"/>
              <a:t>());  </a:t>
            </a:r>
          </a:p>
          <a:p>
            <a:pPr>
              <a:spcBef>
                <a:spcPts val="0"/>
              </a:spcBef>
              <a:buNone/>
            </a:pPr>
            <a:r>
              <a:rPr lang="en-US" sz="2000" dirty="0" smtClean="0"/>
              <a:t>        </a:t>
            </a:r>
            <a:r>
              <a:rPr lang="en-US" sz="2000" dirty="0" err="1" smtClean="0"/>
              <a:t>System.out.println</a:t>
            </a:r>
            <a:r>
              <a:rPr lang="en-US" sz="2000" dirty="0" smtClean="0"/>
              <a:t>("argument info:");  </a:t>
            </a:r>
          </a:p>
          <a:p>
            <a:pPr>
              <a:spcBef>
                <a:spcPts val="0"/>
              </a:spcBef>
              <a:buNone/>
            </a:pPr>
            <a:r>
              <a:rPr lang="en-US" sz="2000" dirty="0" smtClean="0"/>
              <a:t>        </a:t>
            </a:r>
            <a:r>
              <a:rPr lang="en-US" sz="2000" b="1" dirty="0" smtClean="0"/>
              <a:t>for</a:t>
            </a:r>
            <a:r>
              <a:rPr lang="en-US" sz="2000" dirty="0" smtClean="0"/>
              <a:t>(Object </a:t>
            </a:r>
            <a:r>
              <a:rPr lang="en-US" sz="2000" dirty="0" err="1" smtClean="0"/>
              <a:t>arg:args</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arg</a:t>
            </a:r>
            <a:r>
              <a:rPr lang="en-US" sz="2000" dirty="0" smtClean="0"/>
              <a:t>);  </a:t>
            </a:r>
          </a:p>
          <a:p>
            <a:pPr>
              <a:spcBef>
                <a:spcPts val="0"/>
              </a:spcBef>
              <a:buNone/>
            </a:pPr>
            <a:r>
              <a:rPr lang="en-US" sz="2000" dirty="0" smtClean="0"/>
              <a:t>        </a:t>
            </a:r>
            <a:r>
              <a:rPr lang="en-US" sz="2000" dirty="0" err="1" smtClean="0"/>
              <a:t>System.out.println</a:t>
            </a:r>
            <a:r>
              <a:rPr lang="en-US" sz="2000" dirty="0" smtClean="0"/>
              <a:t>("target Object:"+target);  </a:t>
            </a:r>
          </a:p>
          <a:p>
            <a:pPr>
              <a:spcBef>
                <a:spcPts val="0"/>
              </a:spcBef>
              <a:buNone/>
            </a:pPr>
            <a:r>
              <a:rPr lang="en-US" sz="2000" dirty="0" smtClean="0"/>
              <a:t>        </a:t>
            </a:r>
            <a:r>
              <a:rPr lang="en-US" sz="2000" dirty="0" err="1" smtClean="0"/>
              <a:t>System.out.println</a:t>
            </a:r>
            <a:r>
              <a:rPr lang="en-US" sz="2000" dirty="0" smtClean="0"/>
              <a:t>("target object class name: "+</a:t>
            </a:r>
            <a:r>
              <a:rPr lang="en-US" sz="2000" dirty="0" err="1" smtClean="0"/>
              <a:t>target.getClass</a:t>
            </a:r>
            <a:r>
              <a:rPr lang="en-US" sz="2000" dirty="0" smtClean="0"/>
              <a:t>().</a:t>
            </a:r>
            <a:r>
              <a:rPr lang="en-US" sz="2000" dirty="0" err="1" smtClean="0"/>
              <a:t>getName</a:t>
            </a:r>
            <a:r>
              <a:rPr lang="en-US" sz="2000" dirty="0" smtClean="0"/>
              <a:t>());  </a:t>
            </a:r>
          </a:p>
          <a:p>
            <a:pPr>
              <a:spcBef>
                <a:spcPts val="0"/>
              </a:spcBef>
              <a:buNone/>
            </a:pPr>
            <a:r>
              <a:rPr lang="en-US" sz="2000" dirty="0" smtClean="0"/>
              <a:t>    }  </a:t>
            </a:r>
          </a:p>
          <a:p>
            <a:pPr>
              <a:spcBef>
                <a:spcPts val="0"/>
              </a:spcBef>
              <a:buNone/>
            </a:pPr>
            <a:r>
              <a:rPr lang="en-US" sz="2000" dirty="0" smtClean="0"/>
              <a:t>}  </a:t>
            </a:r>
          </a:p>
          <a:p>
            <a:r>
              <a:rPr lang="en-US" i="1" u="sng" dirty="0" smtClean="0"/>
              <a:t>File: Test.java</a:t>
            </a:r>
            <a:endParaRPr lang="en-US" u="sng" dirty="0" smtClean="0"/>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A </a:t>
            </a:r>
            <a:r>
              <a:rPr lang="en-US" sz="2000" dirty="0" err="1" smtClean="0"/>
              <a:t>a</a:t>
            </a:r>
            <a:r>
              <a:rPr lang="en-US" sz="2000" dirty="0" smtClean="0"/>
              <a:t>=</a:t>
            </a:r>
            <a:r>
              <a:rPr lang="en-US" sz="2000" dirty="0" err="1" smtClean="0"/>
              <a:t>factory.getBean</a:t>
            </a:r>
            <a:r>
              <a:rPr lang="en-US" sz="2000" dirty="0" smtClean="0"/>
              <a:t>("</a:t>
            </a:r>
            <a:r>
              <a:rPr lang="en-US" sz="2000" dirty="0" err="1" smtClean="0"/>
              <a:t>proxy",A.</a:t>
            </a:r>
            <a:r>
              <a:rPr lang="en-US" sz="2000" b="1" dirty="0" err="1" smtClean="0"/>
              <a:t>class</a:t>
            </a:r>
            <a:r>
              <a:rPr lang="en-US" sz="2000" dirty="0" smtClean="0"/>
              <a:t>);  </a:t>
            </a:r>
          </a:p>
          <a:p>
            <a:pPr>
              <a:spcBef>
                <a:spcPts val="0"/>
              </a:spcBef>
              <a:buNone/>
            </a:pPr>
            <a:r>
              <a:rPr lang="en-US" sz="2000" dirty="0" smtClean="0"/>
              <a:t>        </a:t>
            </a:r>
            <a:r>
              <a:rPr lang="en-US" sz="2000" dirty="0" err="1" smtClean="0"/>
              <a:t>System.out.println</a:t>
            </a:r>
            <a:r>
              <a:rPr lang="en-US" sz="2000" dirty="0" smtClean="0"/>
              <a:t>("proxy class name: "+</a:t>
            </a:r>
            <a:r>
              <a:rPr lang="en-US" sz="2000" dirty="0" err="1" smtClean="0"/>
              <a:t>a.getClass</a:t>
            </a:r>
            <a:r>
              <a:rPr lang="en-US" sz="2000" dirty="0" smtClean="0"/>
              <a:t>().</a:t>
            </a:r>
            <a:r>
              <a:rPr lang="en-US" sz="2000" dirty="0" err="1" smtClean="0"/>
              <a:t>getName</a:t>
            </a:r>
            <a:r>
              <a:rPr lang="en-US" sz="2000" dirty="0" smtClean="0"/>
              <a:t>());  </a:t>
            </a:r>
          </a:p>
          <a:p>
            <a:pPr>
              <a:spcBef>
                <a:spcPts val="0"/>
              </a:spcBef>
              <a:buNone/>
            </a:pPr>
            <a:r>
              <a:rPr lang="en-US" sz="2000" dirty="0" smtClean="0"/>
              <a:t>    </a:t>
            </a:r>
            <a:r>
              <a:rPr lang="en-US" sz="2000" dirty="0" err="1" smtClean="0"/>
              <a:t>a.m</a:t>
            </a:r>
            <a:r>
              <a:rPr lang="en-US" sz="2000" dirty="0" smtClean="0"/>
              <a:t>();  </a:t>
            </a:r>
          </a:p>
          <a:p>
            <a:pPr>
              <a:spcBef>
                <a:spcPts val="0"/>
              </a:spcBef>
              <a:buNone/>
            </a:pPr>
            <a:r>
              <a:rPr lang="en-US" sz="2000" dirty="0" smtClean="0"/>
              <a:t>}  </a:t>
            </a:r>
          </a:p>
          <a:p>
            <a:pPr>
              <a:spcBef>
                <a:spcPts val="0"/>
              </a:spcBef>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AfterReturningAdvice</a:t>
            </a:r>
            <a:r>
              <a:rPr lang="en-US" dirty="0" smtClean="0"/>
              <a:t> Example</a:t>
            </a:r>
            <a:endParaRPr lang="en-US" dirty="0"/>
          </a:p>
        </p:txBody>
      </p:sp>
      <p:sp>
        <p:nvSpPr>
          <p:cNvPr id="3" name="Content Placeholder 2"/>
          <p:cNvSpPr>
            <a:spLocks noGrp="1"/>
          </p:cNvSpPr>
          <p:nvPr>
            <p:ph idx="1"/>
          </p:nvPr>
        </p:nvSpPr>
        <p:spPr/>
        <p:txBody>
          <a:bodyPr/>
          <a:lstStyle/>
          <a:p>
            <a:pPr>
              <a:spcBef>
                <a:spcPts val="0"/>
              </a:spcBef>
            </a:pPr>
            <a:r>
              <a:rPr lang="en-GB" b="1" dirty="0" smtClean="0"/>
              <a:t> </a:t>
            </a:r>
            <a:r>
              <a:rPr lang="en-US" i="1" dirty="0" smtClean="0"/>
              <a:t>File: A.java</a:t>
            </a:r>
          </a:p>
          <a:p>
            <a:pPr>
              <a:spcBef>
                <a:spcPts val="0"/>
              </a:spcBef>
              <a:buNone/>
            </a:pPr>
            <a:r>
              <a:rPr lang="en-GB" dirty="0" smtClean="0"/>
              <a:t>Create a class that contains actual business logic.</a:t>
            </a:r>
          </a:p>
          <a:p>
            <a:pPr>
              <a:spcBef>
                <a:spcPts val="0"/>
              </a:spcBef>
              <a:buNone/>
            </a:pPr>
            <a:r>
              <a:rPr lang="en-GB" dirty="0" smtClean="0"/>
              <a:t>Same as in the previous example.</a:t>
            </a:r>
          </a:p>
          <a:p>
            <a:pPr>
              <a:spcBef>
                <a:spcPts val="0"/>
              </a:spcBef>
            </a:pPr>
            <a:r>
              <a:rPr lang="en-US" i="1" dirty="0" smtClean="0"/>
              <a:t>File: AfterAdvisor.java</a:t>
            </a:r>
          </a:p>
          <a:p>
            <a:pPr>
              <a:spcBef>
                <a:spcPts val="0"/>
              </a:spcBef>
              <a:buNone/>
            </a:pPr>
            <a:r>
              <a:rPr lang="en-GB" dirty="0" smtClean="0"/>
              <a:t>Now, create the advisor class that implements </a:t>
            </a:r>
            <a:r>
              <a:rPr lang="en-GB" dirty="0" err="1" smtClean="0"/>
              <a:t>AfterReturningAdvice</a:t>
            </a:r>
            <a:r>
              <a:rPr lang="en-GB" dirty="0" smtClean="0"/>
              <a:t> interface.</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java.lang.reflect.Method</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org.springframework.aop.AfterReturningAdvice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AfterAdvisor</a:t>
            </a:r>
            <a:r>
              <a:rPr lang="en-US" sz="2000" dirty="0" smtClean="0"/>
              <a:t> </a:t>
            </a:r>
            <a:r>
              <a:rPr lang="en-US" sz="2000" b="1" dirty="0" smtClean="0"/>
              <a:t>implements</a:t>
            </a:r>
            <a:r>
              <a:rPr lang="en-US" sz="2000" dirty="0" smtClean="0"/>
              <a:t> </a:t>
            </a:r>
            <a:r>
              <a:rPr lang="en-US" sz="2000" dirty="0" err="1" smtClean="0"/>
              <a:t>AfterReturningAdvice</a:t>
            </a:r>
            <a:r>
              <a:rPr lang="en-US" sz="2000" dirty="0" smtClean="0"/>
              <a:t>{  </a:t>
            </a:r>
          </a:p>
          <a:p>
            <a:pPr>
              <a:spcBef>
                <a:spcPts val="0"/>
              </a:spcBef>
              <a:buNone/>
            </a:pPr>
            <a:r>
              <a:rPr lang="en-US" sz="2000" dirty="0" smtClean="0"/>
              <a:t>    @Override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afterReturning</a:t>
            </a:r>
            <a:r>
              <a:rPr lang="en-US" sz="2000" dirty="0" smtClean="0"/>
              <a:t>(Object </a:t>
            </a:r>
            <a:r>
              <a:rPr lang="en-US" sz="2000" dirty="0" err="1" smtClean="0"/>
              <a:t>returnValue</a:t>
            </a:r>
            <a:r>
              <a:rPr lang="en-US" sz="2000" dirty="0" smtClean="0"/>
              <a:t>, Method </a:t>
            </a:r>
            <a:r>
              <a:rPr lang="en-US" sz="2000" dirty="0" err="1" smtClean="0"/>
              <a:t>method</a:t>
            </a:r>
            <a:r>
              <a:rPr lang="en-US" sz="2000" dirty="0" smtClean="0"/>
              <a:t>,  </a:t>
            </a:r>
          </a:p>
          <a:p>
            <a:pPr>
              <a:spcBef>
                <a:spcPts val="0"/>
              </a:spcBef>
              <a:buNone/>
            </a:pPr>
            <a:r>
              <a:rPr lang="en-US" sz="2000" dirty="0" smtClean="0"/>
              <a:t>         Object[] </a:t>
            </a:r>
            <a:r>
              <a:rPr lang="en-US" sz="2000" dirty="0" err="1" smtClean="0"/>
              <a:t>args</a:t>
            </a:r>
            <a:r>
              <a:rPr lang="en-US" sz="2000" dirty="0" smtClean="0"/>
              <a:t>, Object target) </a:t>
            </a:r>
            <a:r>
              <a:rPr lang="en-US" sz="2000" b="1" dirty="0" smtClean="0"/>
              <a:t>throws</a:t>
            </a:r>
            <a:r>
              <a:rPr lang="en-US" sz="2000" dirty="0" smtClean="0"/>
              <a:t> </a:t>
            </a:r>
            <a:r>
              <a:rPr lang="en-US" sz="2000" dirty="0" err="1" smtClean="0"/>
              <a:t>Throwable</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("additional concern after returning advice");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t>
            </a:r>
            <a:br>
              <a:rPr lang="en-US" dirty="0" smtClean="0"/>
            </a:br>
            <a:r>
              <a:rPr lang="en-US" i="1" dirty="0" smtClean="0"/>
              <a:t>File: applicationContext.xml</a:t>
            </a: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Create the xml file as in the previous example, you need to change only the advisor class here.</a:t>
            </a:r>
          </a:p>
          <a:p>
            <a:pPr>
              <a:spcBef>
                <a:spcPts val="0"/>
              </a:spcBef>
              <a:buNone/>
            </a:pPr>
            <a:r>
              <a:rPr lang="en-US" sz="2000" dirty="0" smtClean="0"/>
              <a:t>&lt;?xml version="1.0" encoding="UTF-8"?&gt;  </a:t>
            </a:r>
          </a:p>
          <a:p>
            <a:pPr>
              <a:spcBef>
                <a:spcPts val="0"/>
              </a:spcBef>
              <a:buNone/>
            </a:pPr>
            <a:r>
              <a:rPr lang="en-US" sz="2000" dirty="0" smtClean="0"/>
              <a:t>&lt;beans  </a:t>
            </a:r>
          </a:p>
          <a:p>
            <a:pPr>
              <a:spcBef>
                <a:spcPts val="0"/>
              </a:spcBef>
              <a:buNone/>
            </a:pPr>
            <a:r>
              <a:rPr lang="en-US" sz="2000" dirty="0" smtClean="0"/>
              <a:t>    </a:t>
            </a:r>
            <a:r>
              <a:rPr lang="en-US" sz="2000" dirty="0" err="1" smtClean="0"/>
              <a:t>xmlns</a:t>
            </a:r>
            <a:r>
              <a:rPr lang="en-US" sz="2000" dirty="0" smtClean="0"/>
              <a:t>="http://www.springframework.org/schema/beans"  </a:t>
            </a:r>
          </a:p>
          <a:p>
            <a:pPr>
              <a:spcBef>
                <a:spcPts val="0"/>
              </a:spcBef>
              <a:buNone/>
            </a:pPr>
            <a:r>
              <a:rPr lang="en-US" sz="2000" dirty="0" smtClean="0"/>
              <a:t>    </a:t>
            </a:r>
            <a:r>
              <a:rPr lang="en-US" sz="2000" dirty="0" err="1" smtClean="0"/>
              <a:t>xmlns:xsi</a:t>
            </a:r>
            <a:r>
              <a:rPr lang="en-US" sz="2000" dirty="0" smtClean="0"/>
              <a:t>="http://www.w3.org/2001/XMLSchema-instance"  </a:t>
            </a:r>
          </a:p>
          <a:p>
            <a:pPr>
              <a:spcBef>
                <a:spcPts val="0"/>
              </a:spcBef>
              <a:buNone/>
            </a:pPr>
            <a:r>
              <a:rPr lang="en-US" sz="2000" dirty="0" smtClean="0"/>
              <a:t>    </a:t>
            </a:r>
            <a:r>
              <a:rPr lang="en-US" sz="2000" dirty="0" err="1" smtClean="0"/>
              <a:t>xmlns:p</a:t>
            </a:r>
            <a:r>
              <a:rPr lang="en-US" sz="2000" dirty="0" smtClean="0"/>
              <a:t>="http://www.springframework.org/schema/p"  </a:t>
            </a:r>
          </a:p>
          <a:p>
            <a:pPr>
              <a:spcBef>
                <a:spcPts val="0"/>
              </a:spcBef>
              <a:buNone/>
            </a:pPr>
            <a:r>
              <a:rPr lang="en-US" sz="2000" dirty="0" smtClean="0"/>
              <a:t>    </a:t>
            </a:r>
            <a:r>
              <a:rPr lang="en-US" sz="2000" dirty="0" err="1" smtClean="0"/>
              <a:t>xsi:schemaLocation</a:t>
            </a:r>
            <a:r>
              <a:rPr lang="en-US" sz="2000" dirty="0" smtClean="0"/>
              <a:t>="http://www.springframework.org/schema/beans   </a:t>
            </a:r>
          </a:p>
          <a:p>
            <a:pPr>
              <a:spcBef>
                <a:spcPts val="0"/>
              </a:spcBef>
              <a:buNone/>
            </a:pPr>
            <a:r>
              <a:rPr lang="en-US" sz="2000" dirty="0" smtClean="0"/>
              <a:t>http://www.springframework.org/schema/beans/spring-beans-3.0.xsd"&gt;  </a:t>
            </a:r>
          </a:p>
          <a:p>
            <a:pPr>
              <a:spcBef>
                <a:spcPts val="0"/>
              </a:spcBef>
              <a:buNone/>
            </a:pPr>
            <a:r>
              <a:rPr lang="en-US" sz="2000" dirty="0" smtClean="0"/>
              <a:t>  </a:t>
            </a:r>
          </a:p>
          <a:p>
            <a:pPr>
              <a:spcBef>
                <a:spcPts val="0"/>
              </a:spcBef>
              <a:buNone/>
            </a:pPr>
            <a:r>
              <a:rPr lang="en-US" sz="2000" dirty="0" smtClean="0"/>
              <a:t>&lt;bean id="</a:t>
            </a:r>
            <a:r>
              <a:rPr lang="en-US" sz="2000" dirty="0" err="1" smtClean="0"/>
              <a:t>obj</a:t>
            </a:r>
            <a:r>
              <a:rPr lang="en-US" sz="2000" dirty="0" smtClean="0"/>
              <a:t>" </a:t>
            </a:r>
            <a:r>
              <a:rPr lang="en-US" sz="2000" b="1" dirty="0" smtClean="0"/>
              <a:t>class</a:t>
            </a:r>
            <a:r>
              <a:rPr lang="en-US" sz="2000" dirty="0" smtClean="0"/>
              <a:t>="</a:t>
            </a:r>
            <a:r>
              <a:rPr lang="en-US" sz="2000" dirty="0" err="1" smtClean="0"/>
              <a:t>com.javatpoint.A</a:t>
            </a:r>
            <a:r>
              <a:rPr lang="en-US" sz="2000" dirty="0" smtClean="0"/>
              <a:t>"&gt;&lt;/bean&gt;  </a:t>
            </a:r>
          </a:p>
          <a:p>
            <a:pPr>
              <a:spcBef>
                <a:spcPts val="0"/>
              </a:spcBef>
              <a:buNone/>
            </a:pPr>
            <a:r>
              <a:rPr lang="en-US" sz="2000" dirty="0" smtClean="0"/>
              <a:t>&lt;bean id="</a:t>
            </a:r>
            <a:r>
              <a:rPr lang="en-US" sz="2000" dirty="0" err="1" smtClean="0"/>
              <a:t>ba</a:t>
            </a:r>
            <a:r>
              <a:rPr lang="en-US" sz="2000" dirty="0" smtClean="0"/>
              <a:t>" </a:t>
            </a:r>
            <a:r>
              <a:rPr lang="en-US" sz="2000" b="1" dirty="0" smtClean="0"/>
              <a:t>class</a:t>
            </a:r>
            <a:r>
              <a:rPr lang="en-US" sz="2000" dirty="0" smtClean="0"/>
              <a:t>="</a:t>
            </a:r>
            <a:r>
              <a:rPr lang="en-US" sz="2000" dirty="0" err="1" smtClean="0"/>
              <a:t>com.javatpoint.AfterAdvisor</a:t>
            </a:r>
            <a:r>
              <a:rPr lang="en-US" sz="2000" dirty="0" smtClean="0"/>
              <a:t>"&gt;&lt;/bean&gt;  </a:t>
            </a:r>
          </a:p>
          <a:p>
            <a:pPr>
              <a:spcBef>
                <a:spcPts val="0"/>
              </a:spcBef>
              <a:buNone/>
            </a:pPr>
            <a:r>
              <a:rPr lang="en-US" sz="2000" dirty="0" smtClean="0"/>
              <a:t>  </a:t>
            </a:r>
          </a:p>
          <a:p>
            <a:pPr>
              <a:spcBef>
                <a:spcPts val="0"/>
              </a:spcBef>
              <a:buNone/>
            </a:pPr>
            <a:r>
              <a:rPr lang="en-US" sz="2000" dirty="0" smtClean="0"/>
              <a:t>&lt;bean id="proxy" </a:t>
            </a:r>
            <a:r>
              <a:rPr lang="en-US" sz="2000" b="1" dirty="0" smtClean="0"/>
              <a:t>class</a:t>
            </a:r>
            <a:r>
              <a:rPr lang="en-US" sz="2000" dirty="0" smtClean="0"/>
              <a:t>="</a:t>
            </a:r>
            <a:r>
              <a:rPr lang="en-US" sz="2000" dirty="0" err="1" smtClean="0"/>
              <a:t>org.springframework.aop.framework.ProxyFactoryBean</a:t>
            </a:r>
            <a:r>
              <a:rPr lang="en-US" sz="2000" dirty="0" smtClean="0"/>
              <a:t>"&gt;  </a:t>
            </a:r>
          </a:p>
          <a:p>
            <a:pPr>
              <a:spcBef>
                <a:spcPts val="0"/>
              </a:spcBef>
              <a:buNone/>
            </a:pPr>
            <a:r>
              <a:rPr lang="en-US" sz="2000" dirty="0" smtClean="0"/>
              <a:t>&lt;property name="target" ref="</a:t>
            </a:r>
            <a:r>
              <a:rPr lang="en-US" sz="2000" dirty="0" err="1" smtClean="0"/>
              <a:t>obj</a:t>
            </a:r>
            <a:r>
              <a:rPr lang="en-US" sz="2000" dirty="0" smtClean="0"/>
              <a:t>"&gt;&lt;/property&gt;  </a:t>
            </a:r>
          </a:p>
          <a:p>
            <a:pPr>
              <a:spcBef>
                <a:spcPts val="0"/>
              </a:spcBef>
              <a:buNone/>
            </a:pPr>
            <a:r>
              <a:rPr lang="en-US" sz="2000" dirty="0" smtClean="0"/>
              <a:t>&lt;property name="</a:t>
            </a:r>
            <a:r>
              <a:rPr lang="en-US" sz="2000" dirty="0" err="1" smtClean="0"/>
              <a:t>interceptorNames</a:t>
            </a:r>
            <a:r>
              <a:rPr lang="en-US" sz="2000" dirty="0" smtClean="0"/>
              <a:t>"&gt;  </a:t>
            </a:r>
          </a:p>
          <a:p>
            <a:pPr>
              <a:spcBef>
                <a:spcPts val="0"/>
              </a:spcBef>
              <a:buNone/>
            </a:pPr>
            <a:r>
              <a:rPr lang="en-US" sz="2000" dirty="0" smtClean="0"/>
              <a:t>&lt;list&gt;  </a:t>
            </a:r>
          </a:p>
          <a:p>
            <a:pPr>
              <a:spcBef>
                <a:spcPts val="0"/>
              </a:spcBef>
              <a:buNone/>
            </a:pPr>
            <a:r>
              <a:rPr lang="en-US" sz="2000" dirty="0" smtClean="0"/>
              <a:t>&lt;value&gt;</a:t>
            </a:r>
            <a:r>
              <a:rPr lang="en-US" sz="2000" dirty="0" err="1" smtClean="0"/>
              <a:t>ba</a:t>
            </a:r>
            <a:r>
              <a:rPr lang="en-US" sz="2000" dirty="0" smtClean="0"/>
              <a:t>&lt;/value&gt;  </a:t>
            </a:r>
          </a:p>
          <a:p>
            <a:pPr>
              <a:spcBef>
                <a:spcPts val="0"/>
              </a:spcBef>
              <a:buNone/>
            </a:pPr>
            <a:r>
              <a:rPr lang="en-US" sz="2000" dirty="0" smtClean="0"/>
              <a:t>&lt;/list&gt;  </a:t>
            </a:r>
          </a:p>
          <a:p>
            <a:pPr>
              <a:spcBef>
                <a:spcPts val="0"/>
              </a:spcBef>
              <a:buNone/>
            </a:pPr>
            <a:r>
              <a:rPr lang="en-US" sz="2000" dirty="0" smtClean="0"/>
              <a:t>&lt;/property&gt;  </a:t>
            </a:r>
          </a:p>
          <a:p>
            <a:pPr>
              <a:spcBef>
                <a:spcPts val="0"/>
              </a:spcBef>
              <a:buNone/>
            </a:pPr>
            <a:r>
              <a:rPr lang="en-US" sz="2000" dirty="0" smtClean="0"/>
              <a:t>&lt;/bean&gt;  </a:t>
            </a:r>
          </a:p>
          <a:p>
            <a:pPr>
              <a:spcBef>
                <a:spcPts val="0"/>
              </a:spcBef>
              <a:buNone/>
            </a:pPr>
            <a:r>
              <a:rPr lang="en-US" sz="2000" dirty="0" smtClean="0"/>
              <a:t>  </a:t>
            </a:r>
          </a:p>
          <a:p>
            <a:pPr>
              <a:spcBef>
                <a:spcPts val="0"/>
              </a:spcBef>
              <a:buNone/>
            </a:pPr>
            <a:r>
              <a:rPr lang="en-US" sz="2000" dirty="0" smtClean="0"/>
              <a:t>&lt;/beans&gt;  </a:t>
            </a:r>
          </a:p>
          <a:p>
            <a:pPr>
              <a:spcBef>
                <a:spcPts val="0"/>
              </a:spcBef>
              <a:buNone/>
            </a:pPr>
            <a:r>
              <a:rPr lang="en-GB" sz="2000" i="1" dirty="0" smtClean="0"/>
              <a:t>File: Test.java</a:t>
            </a:r>
          </a:p>
          <a:p>
            <a:pPr>
              <a:spcBef>
                <a:spcPts val="0"/>
              </a:spcBef>
              <a:buNone/>
            </a:pPr>
            <a:r>
              <a:rPr lang="en-GB" sz="2000" dirty="0" smtClean="0"/>
              <a:t>Same as in the previous example.</a:t>
            </a:r>
          </a:p>
          <a:p>
            <a:pPr>
              <a:spcBef>
                <a:spcPts val="0"/>
              </a:spcBef>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MethodInterceptor</a:t>
            </a:r>
            <a:r>
              <a:rPr lang="en-US" dirty="0" smtClean="0"/>
              <a:t> (</a:t>
            </a:r>
            <a:r>
              <a:rPr lang="en-US" dirty="0" err="1" smtClean="0"/>
              <a:t>AroundAdvice</a:t>
            </a:r>
            <a:r>
              <a:rPr lang="en-US" dirty="0" smtClean="0"/>
              <a:t>) Example</a:t>
            </a: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class</a:t>
            </a:r>
            <a:r>
              <a:rPr lang="en-US" sz="2000" dirty="0" smtClean="0"/>
              <a:t> Testarray2{  </a:t>
            </a:r>
          </a:p>
          <a:p>
            <a:pPr>
              <a:buNone/>
            </a:pPr>
            <a:r>
              <a:rPr lang="en-US" i="1" dirty="0" smtClean="0"/>
              <a:t>File: A.java</a:t>
            </a:r>
          </a:p>
          <a:p>
            <a:pPr>
              <a:buNone/>
            </a:pPr>
            <a:r>
              <a:rPr lang="en-GB" dirty="0" smtClean="0"/>
              <a:t>Create a class that contains actual business logic.</a:t>
            </a:r>
          </a:p>
          <a:p>
            <a:r>
              <a:rPr lang="en-GB" dirty="0" smtClean="0"/>
              <a:t>Same as in the previous example.</a:t>
            </a:r>
          </a:p>
          <a:p>
            <a:r>
              <a:rPr lang="en-GB" dirty="0" smtClean="0"/>
              <a:t>Now, create the advisor class that implements </a:t>
            </a:r>
            <a:r>
              <a:rPr lang="en-GB" dirty="0" err="1" smtClean="0"/>
              <a:t>MethodInterceptor</a:t>
            </a:r>
            <a:r>
              <a:rPr lang="en-GB" dirty="0" smtClean="0"/>
              <a:t> interface.</a:t>
            </a:r>
          </a:p>
          <a:p>
            <a:r>
              <a:rPr lang="en-GB" i="1" dirty="0" smtClean="0"/>
              <a:t>File: AroundAdvisor.java</a:t>
            </a:r>
            <a:endParaRPr lang="en-GB" dirty="0" smtClean="0"/>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b="1" dirty="0" smtClean="0"/>
              <a:t>import</a:t>
            </a:r>
            <a:r>
              <a:rPr lang="en-GB" dirty="0" smtClean="0"/>
              <a:t> </a:t>
            </a:r>
            <a:r>
              <a:rPr lang="en-GB" dirty="0" err="1" smtClean="0"/>
              <a:t>org.aopalliance.intercept.MethodInterceptor</a:t>
            </a:r>
            <a:r>
              <a:rPr lang="en-GB" dirty="0" smtClean="0"/>
              <a:t>;  </a:t>
            </a:r>
          </a:p>
          <a:p>
            <a:pPr>
              <a:spcBef>
                <a:spcPts val="0"/>
              </a:spcBef>
              <a:buNone/>
            </a:pPr>
            <a:r>
              <a:rPr lang="en-GB" b="1" dirty="0" smtClean="0"/>
              <a:t>import</a:t>
            </a:r>
            <a:r>
              <a:rPr lang="en-GB" dirty="0" smtClean="0"/>
              <a:t> </a:t>
            </a:r>
            <a:r>
              <a:rPr lang="en-GB" dirty="0" err="1" smtClean="0"/>
              <a:t>org.aopalliance.intercept.MethodInvocation</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AroundAdvisor</a:t>
            </a:r>
            <a:r>
              <a:rPr lang="en-GB" dirty="0" smtClean="0"/>
              <a:t> </a:t>
            </a:r>
            <a:r>
              <a:rPr lang="en-GB" b="1" dirty="0" smtClean="0"/>
              <a:t>implements</a:t>
            </a:r>
            <a:r>
              <a:rPr lang="en-GB" dirty="0" smtClean="0"/>
              <a:t> </a:t>
            </a:r>
            <a:r>
              <a:rPr lang="en-GB" dirty="0" err="1" smtClean="0"/>
              <a:t>MethodInterceptor</a:t>
            </a:r>
            <a:r>
              <a:rPr lang="en-GB" dirty="0" smtClean="0"/>
              <a:t>{  </a:t>
            </a:r>
          </a:p>
          <a:p>
            <a:pPr>
              <a:spcBef>
                <a:spcPts val="0"/>
              </a:spcBef>
              <a:buNone/>
            </a:pPr>
            <a:r>
              <a:rPr lang="en-GB" dirty="0" smtClean="0"/>
              <a:t>  </a:t>
            </a:r>
          </a:p>
          <a:p>
            <a:pPr>
              <a:spcBef>
                <a:spcPts val="0"/>
              </a:spcBef>
              <a:buNone/>
            </a:pPr>
            <a:r>
              <a:rPr lang="en-GB" dirty="0" smtClean="0"/>
              <a:t>    @Override  </a:t>
            </a:r>
          </a:p>
          <a:p>
            <a:pPr>
              <a:spcBef>
                <a:spcPts val="0"/>
              </a:spcBef>
              <a:buNone/>
            </a:pPr>
            <a:r>
              <a:rPr lang="en-GB" dirty="0" smtClean="0"/>
              <a:t>    </a:t>
            </a:r>
            <a:r>
              <a:rPr lang="en-GB" b="1" dirty="0" smtClean="0"/>
              <a:t>public</a:t>
            </a:r>
            <a:r>
              <a:rPr lang="en-GB" dirty="0" smtClean="0"/>
              <a:t> Object invoke(</a:t>
            </a:r>
            <a:r>
              <a:rPr lang="en-GB" dirty="0" err="1" smtClean="0"/>
              <a:t>MethodInvocation</a:t>
            </a:r>
            <a:r>
              <a:rPr lang="en-GB" dirty="0" smtClean="0"/>
              <a:t> mi) </a:t>
            </a:r>
            <a:r>
              <a:rPr lang="en-GB" b="1" dirty="0" smtClean="0"/>
              <a:t>throws</a:t>
            </a:r>
            <a:r>
              <a:rPr lang="en-GB" dirty="0" smtClean="0"/>
              <a:t> </a:t>
            </a:r>
            <a:r>
              <a:rPr lang="en-GB" dirty="0" err="1" smtClean="0"/>
              <a:t>Throwable</a:t>
            </a:r>
            <a:r>
              <a:rPr lang="en-GB" dirty="0" smtClean="0"/>
              <a:t> {  </a:t>
            </a:r>
          </a:p>
          <a:p>
            <a:pPr>
              <a:spcBef>
                <a:spcPts val="0"/>
              </a:spcBef>
              <a:buNone/>
            </a:pPr>
            <a:r>
              <a:rPr lang="en-GB" dirty="0" smtClean="0"/>
              <a:t>        Object </a:t>
            </a:r>
            <a:r>
              <a:rPr lang="en-GB" dirty="0" err="1" smtClean="0"/>
              <a:t>obj</a:t>
            </a:r>
            <a:r>
              <a:rPr lang="en-GB" dirty="0" smtClean="0"/>
              <a:t>;  </a:t>
            </a:r>
          </a:p>
          <a:p>
            <a:pPr>
              <a:spcBef>
                <a:spcPts val="0"/>
              </a:spcBef>
              <a:buNone/>
            </a:pPr>
            <a:r>
              <a:rPr lang="en-GB" dirty="0" smtClean="0"/>
              <a:t>        </a:t>
            </a:r>
            <a:r>
              <a:rPr lang="en-GB" dirty="0" err="1" smtClean="0"/>
              <a:t>System.out.println</a:t>
            </a:r>
            <a:r>
              <a:rPr lang="en-GB" dirty="0" smtClean="0"/>
              <a:t>("additional concern before actual logic");  </a:t>
            </a:r>
          </a:p>
          <a:p>
            <a:pPr>
              <a:spcBef>
                <a:spcPts val="0"/>
              </a:spcBef>
              <a:buNone/>
            </a:pPr>
            <a:r>
              <a:rPr lang="en-GB" dirty="0" smtClean="0"/>
              <a:t>        </a:t>
            </a:r>
            <a:r>
              <a:rPr lang="en-GB" dirty="0" err="1" smtClean="0"/>
              <a:t>obj</a:t>
            </a:r>
            <a:r>
              <a:rPr lang="en-GB" dirty="0" smtClean="0"/>
              <a:t>=</a:t>
            </a:r>
            <a:r>
              <a:rPr lang="en-GB" dirty="0" err="1" smtClean="0"/>
              <a:t>mi.proceed</a:t>
            </a:r>
            <a:r>
              <a:rPr lang="en-GB" dirty="0" smtClean="0"/>
              <a:t>();  </a:t>
            </a:r>
          </a:p>
          <a:p>
            <a:pPr>
              <a:spcBef>
                <a:spcPts val="0"/>
              </a:spcBef>
              <a:buNone/>
            </a:pPr>
            <a:r>
              <a:rPr lang="en-GB" dirty="0" smtClean="0"/>
              <a:t>        </a:t>
            </a:r>
            <a:r>
              <a:rPr lang="en-GB" dirty="0" err="1" smtClean="0"/>
              <a:t>System.out.println</a:t>
            </a:r>
            <a:r>
              <a:rPr lang="en-GB" dirty="0" smtClean="0"/>
              <a:t>("additional concern after actual logic");  </a:t>
            </a:r>
          </a:p>
          <a:p>
            <a:pPr>
              <a:spcBef>
                <a:spcPts val="0"/>
              </a:spcBef>
              <a:buNone/>
            </a:pPr>
            <a:r>
              <a:rPr lang="en-GB" dirty="0" smtClean="0"/>
              <a:t>        </a:t>
            </a:r>
            <a:r>
              <a:rPr lang="en-GB" b="1" dirty="0" smtClean="0"/>
              <a:t>return</a:t>
            </a:r>
            <a:r>
              <a:rPr lang="en-GB" dirty="0" smtClean="0"/>
              <a:t> </a:t>
            </a:r>
            <a:r>
              <a:rPr lang="en-GB" dirty="0" err="1" smtClean="0"/>
              <a:t>obj</a:t>
            </a:r>
            <a:r>
              <a:rPr lang="en-GB" dirty="0" smtClean="0"/>
              <a:t>;  </a:t>
            </a:r>
          </a:p>
          <a:p>
            <a:pPr>
              <a:spcBef>
                <a:spcPts val="0"/>
              </a:spcBef>
              <a:buNone/>
            </a:pPr>
            <a:r>
              <a:rPr lang="en-GB" dirty="0" smtClean="0"/>
              <a:t>    }  </a:t>
            </a:r>
          </a:p>
          <a:p>
            <a:pPr>
              <a:spcBef>
                <a:spcPts val="0"/>
              </a:spcBef>
              <a:buNone/>
            </a:pPr>
            <a:r>
              <a:rPr lang="en-GB" dirty="0" smtClean="0"/>
              <a:t>  </a:t>
            </a:r>
          </a:p>
          <a:p>
            <a:pPr>
              <a:spcBef>
                <a:spcPts val="0"/>
              </a:spcBef>
              <a:buNone/>
            </a:pP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
            </a:r>
            <a:br>
              <a:rPr lang="en-GB" dirty="0" smtClean="0"/>
            </a:br>
            <a:r>
              <a:rPr lang="en-GB" dirty="0" smtClean="0"/>
              <a:t>4) Load the jar files required for spring framework</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There are mainly three jar files required to run this application.</a:t>
            </a:r>
          </a:p>
          <a:p>
            <a:r>
              <a:rPr lang="en-US" b="1" dirty="0" smtClean="0"/>
              <a:t>org.springframework.core-3.0.1.RELEASE-A</a:t>
            </a:r>
            <a:endParaRPr lang="en-US" dirty="0" smtClean="0"/>
          </a:p>
          <a:p>
            <a:r>
              <a:rPr lang="en-US" b="1" dirty="0" smtClean="0"/>
              <a:t>com.springsource.org.apache.commons.logging-1.1.1</a:t>
            </a:r>
            <a:endParaRPr lang="en-US" dirty="0" smtClean="0"/>
          </a:p>
          <a:p>
            <a:r>
              <a:rPr lang="en-US" b="1" dirty="0" smtClean="0"/>
              <a:t>org.springframework.beans-3.0.1.RELEASE-A</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i="1" dirty="0" smtClean="0"/>
              <a:t>File: applicationContext.xml</a:t>
            </a:r>
            <a:endParaRPr lang="en-US" dirty="0"/>
          </a:p>
        </p:txBody>
      </p:sp>
      <p:sp>
        <p:nvSpPr>
          <p:cNvPr id="3" name="Content Placeholder 2"/>
          <p:cNvSpPr>
            <a:spLocks noGrp="1"/>
          </p:cNvSpPr>
          <p:nvPr>
            <p:ph idx="1"/>
          </p:nvPr>
        </p:nvSpPr>
        <p:spPr>
          <a:xfrm>
            <a:off x="838200" y="1000108"/>
            <a:ext cx="10515600" cy="5176855"/>
          </a:xfrm>
        </p:spPr>
        <p:txBody>
          <a:bodyPr/>
          <a:lstStyle/>
          <a:p>
            <a:r>
              <a:rPr lang="en-US" sz="2000" b="1" dirty="0" smtClean="0"/>
              <a:t> </a:t>
            </a:r>
            <a:r>
              <a:rPr lang="en-GB" dirty="0" smtClean="0"/>
              <a:t>Create the xml file as in the previous example, you need to change only the advisor class here.</a:t>
            </a:r>
          </a:p>
          <a:p>
            <a:pPr>
              <a:spcBef>
                <a:spcPts val="0"/>
              </a:spcBef>
              <a:buNone/>
            </a:pPr>
            <a:r>
              <a:rPr lang="en-GB" i="1" dirty="0" smtClean="0"/>
              <a:t> </a:t>
            </a:r>
            <a:r>
              <a:rPr lang="en-GB" dirty="0" smtClean="0"/>
              <a:t>&lt;?xml version="1.0" encoding="UTF-8"?&gt;  </a:t>
            </a:r>
          </a:p>
          <a:p>
            <a:pPr>
              <a:spcBef>
                <a:spcPts val="0"/>
              </a:spcBef>
              <a:buNone/>
            </a:pPr>
            <a:r>
              <a:rPr lang="en-GB" dirty="0" smtClean="0"/>
              <a:t>&lt;beans  </a:t>
            </a:r>
          </a:p>
          <a:p>
            <a:pPr>
              <a:spcBef>
                <a:spcPts val="0"/>
              </a:spcBef>
              <a:buNone/>
            </a:pP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xmlns:p</a:t>
            </a:r>
            <a:r>
              <a:rPr lang="en-GB" dirty="0" smtClean="0"/>
              <a:t>="http://www.springframework.org/schema/p"  </a:t>
            </a:r>
          </a:p>
          <a:p>
            <a:pPr>
              <a:spcBef>
                <a:spcPts val="0"/>
              </a:spcBef>
              <a:buNone/>
            </a:pPr>
            <a:r>
              <a:rPr lang="en-GB" dirty="0" smtClean="0"/>
              <a:t>    </a:t>
            </a:r>
            <a:r>
              <a:rPr lang="en-GB" dirty="0" err="1" smtClean="0"/>
              <a:t>xsi:schemaLocation</a:t>
            </a:r>
            <a:r>
              <a:rPr lang="en-GB" dirty="0" smtClean="0"/>
              <a:t>="http://www.springframework.org/schema/beans   </a:t>
            </a:r>
          </a:p>
          <a:p>
            <a:pPr>
              <a:spcBef>
                <a:spcPts val="0"/>
              </a:spcBef>
              <a:buNone/>
            </a:pPr>
            <a:r>
              <a:rPr lang="en-GB" dirty="0" smtClean="0"/>
              <a:t>http://www.springframework.org/schema/beans/spring-beans-3.0.xsd"&gt;  </a:t>
            </a:r>
          </a:p>
          <a:p>
            <a:pPr>
              <a:spcBef>
                <a:spcPts val="0"/>
              </a:spcBef>
              <a:buNone/>
            </a:pPr>
            <a:r>
              <a:rPr lang="en-GB" dirty="0" smtClean="0"/>
              <a:t>  </a:t>
            </a:r>
          </a:p>
          <a:p>
            <a:pPr>
              <a:spcBef>
                <a:spcPts val="0"/>
              </a:spcBef>
              <a:buNone/>
            </a:pPr>
            <a:r>
              <a:rPr lang="en-GB" dirty="0" smtClean="0"/>
              <a:t>&lt;bean id="</a:t>
            </a:r>
            <a:r>
              <a:rPr lang="en-GB" dirty="0" err="1" smtClean="0"/>
              <a:t>obj</a:t>
            </a:r>
            <a:r>
              <a:rPr lang="en-GB" dirty="0" smtClean="0"/>
              <a:t>" </a:t>
            </a:r>
            <a:r>
              <a:rPr lang="en-GB" b="1" dirty="0" smtClean="0"/>
              <a:t>class</a:t>
            </a:r>
            <a:r>
              <a:rPr lang="en-GB" dirty="0" smtClean="0"/>
              <a:t>="</a:t>
            </a:r>
            <a:r>
              <a:rPr lang="en-GB" dirty="0" err="1" smtClean="0"/>
              <a:t>com.javatpoint.A</a:t>
            </a:r>
            <a:r>
              <a:rPr lang="en-GB" dirty="0" smtClean="0"/>
              <a:t>"&gt;&lt;/bean&gt;  </a:t>
            </a:r>
          </a:p>
          <a:p>
            <a:pPr>
              <a:spcBef>
                <a:spcPts val="0"/>
              </a:spcBef>
              <a:buNone/>
            </a:pPr>
            <a:r>
              <a:rPr lang="en-GB" dirty="0" smtClean="0"/>
              <a:t>&lt;bean id="</a:t>
            </a:r>
            <a:r>
              <a:rPr lang="en-GB" dirty="0" err="1" smtClean="0"/>
              <a:t>ba</a:t>
            </a:r>
            <a:r>
              <a:rPr lang="en-GB" dirty="0" smtClean="0"/>
              <a:t>" </a:t>
            </a:r>
            <a:r>
              <a:rPr lang="en-GB" b="1" dirty="0" smtClean="0"/>
              <a:t>class</a:t>
            </a:r>
            <a:r>
              <a:rPr lang="en-GB" dirty="0" smtClean="0"/>
              <a:t>="</a:t>
            </a:r>
            <a:r>
              <a:rPr lang="en-GB" dirty="0" err="1" smtClean="0"/>
              <a:t>com.javatpoint.AroundAdvisor</a:t>
            </a:r>
            <a:r>
              <a:rPr lang="en-GB" dirty="0" smtClean="0"/>
              <a:t>"&gt;&lt;/bean&gt;  </a:t>
            </a:r>
          </a:p>
          <a:p>
            <a:pPr>
              <a:spcBef>
                <a:spcPts val="0"/>
              </a:spcBef>
              <a:buNone/>
            </a:pPr>
            <a:r>
              <a:rPr lang="en-GB" dirty="0" smtClean="0"/>
              <a:t>  </a:t>
            </a:r>
          </a:p>
          <a:p>
            <a:pPr>
              <a:spcBef>
                <a:spcPts val="0"/>
              </a:spcBef>
              <a:buNone/>
            </a:pPr>
            <a:r>
              <a:rPr lang="en-GB" dirty="0" smtClean="0"/>
              <a:t>&lt;bean id="proxy" </a:t>
            </a:r>
            <a:r>
              <a:rPr lang="en-GB" b="1" dirty="0" smtClean="0"/>
              <a:t>class</a:t>
            </a:r>
            <a:r>
              <a:rPr lang="en-GB" dirty="0" smtClean="0"/>
              <a:t>="</a:t>
            </a:r>
            <a:r>
              <a:rPr lang="en-GB" dirty="0" err="1" smtClean="0"/>
              <a:t>org.springframework.aop.framework.ProxyFactoryBean</a:t>
            </a:r>
            <a:r>
              <a:rPr lang="en-GB" dirty="0" smtClean="0"/>
              <a:t>"&gt;  </a:t>
            </a:r>
          </a:p>
          <a:p>
            <a:pPr>
              <a:spcBef>
                <a:spcPts val="0"/>
              </a:spcBef>
              <a:buNone/>
            </a:pPr>
            <a:r>
              <a:rPr lang="en-GB" dirty="0" smtClean="0"/>
              <a:t>&lt;property name="target" ref="</a:t>
            </a:r>
            <a:r>
              <a:rPr lang="en-GB" dirty="0" err="1" smtClean="0"/>
              <a:t>obj</a:t>
            </a:r>
            <a:r>
              <a:rPr lang="en-GB" dirty="0" smtClean="0"/>
              <a:t>"&gt;&lt;/property&gt;  </a:t>
            </a:r>
          </a:p>
          <a:p>
            <a:pPr>
              <a:spcBef>
                <a:spcPts val="0"/>
              </a:spcBef>
              <a:buNone/>
            </a:pPr>
            <a:r>
              <a:rPr lang="en-GB" dirty="0" smtClean="0"/>
              <a:t>&lt;property name="</a:t>
            </a:r>
            <a:r>
              <a:rPr lang="en-GB" dirty="0" err="1" smtClean="0"/>
              <a:t>interceptorNames</a:t>
            </a:r>
            <a:r>
              <a:rPr lang="en-GB" dirty="0" smtClean="0"/>
              <a:t>"&gt;  </a:t>
            </a:r>
          </a:p>
          <a:p>
            <a:pPr>
              <a:spcBef>
                <a:spcPts val="0"/>
              </a:spcBef>
              <a:buNone/>
            </a:pPr>
            <a:r>
              <a:rPr lang="en-GB" dirty="0" smtClean="0"/>
              <a:t>&lt;list&gt;  </a:t>
            </a:r>
          </a:p>
          <a:p>
            <a:pPr>
              <a:spcBef>
                <a:spcPts val="0"/>
              </a:spcBef>
              <a:buNone/>
            </a:pPr>
            <a:r>
              <a:rPr lang="en-GB" dirty="0" smtClean="0"/>
              <a:t>&lt;value&gt;</a:t>
            </a:r>
            <a:r>
              <a:rPr lang="en-GB" dirty="0" err="1" smtClean="0"/>
              <a:t>ba</a:t>
            </a:r>
            <a:r>
              <a:rPr lang="en-GB" dirty="0" smtClean="0"/>
              <a:t>&lt;/value&gt;  </a:t>
            </a:r>
          </a:p>
          <a:p>
            <a:pPr>
              <a:spcBef>
                <a:spcPts val="0"/>
              </a:spcBef>
              <a:buNone/>
            </a:pPr>
            <a:r>
              <a:rPr lang="en-GB" dirty="0" smtClean="0"/>
              <a:t>&lt;/list&gt;  </a:t>
            </a:r>
          </a:p>
          <a:p>
            <a:pPr>
              <a:spcBef>
                <a:spcPts val="0"/>
              </a:spcBef>
              <a:buNone/>
            </a:pPr>
            <a:r>
              <a:rPr lang="en-GB" dirty="0" smtClean="0"/>
              <a:t>&lt;/property&gt;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&lt;/beans&gt;  </a:t>
            </a:r>
          </a:p>
          <a:p>
            <a:r>
              <a:rPr lang="en-GB" i="1" dirty="0" smtClean="0"/>
              <a:t>File: Test.java</a:t>
            </a:r>
          </a:p>
          <a:p>
            <a:pPr>
              <a:buNone/>
            </a:pPr>
            <a:r>
              <a:rPr lang="en-GB" dirty="0" smtClean="0"/>
              <a:t>Same as in the previous example.</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ThrowsAdvice</a:t>
            </a:r>
            <a:r>
              <a:rPr lang="en-US" dirty="0" smtClean="0"/>
              <a:t> Example</a:t>
            </a:r>
            <a:endParaRPr lang="en-US" dirty="0"/>
          </a:p>
        </p:txBody>
      </p:sp>
      <p:sp>
        <p:nvSpPr>
          <p:cNvPr id="3" name="Content Placeholder 2"/>
          <p:cNvSpPr>
            <a:spLocks noGrp="1"/>
          </p:cNvSpPr>
          <p:nvPr>
            <p:ph idx="1"/>
          </p:nvPr>
        </p:nvSpPr>
        <p:spPr>
          <a:xfrm>
            <a:off x="838200" y="1285860"/>
            <a:ext cx="10515600" cy="4891103"/>
          </a:xfrm>
        </p:spPr>
        <p:txBody>
          <a:bodyPr/>
          <a:lstStyle/>
          <a:p>
            <a:r>
              <a:rPr lang="en-US" sz="2000" b="1" dirty="0" smtClean="0"/>
              <a:t> </a:t>
            </a:r>
            <a:r>
              <a:rPr lang="en-US" sz="2000" dirty="0" smtClean="0"/>
              <a:t>Create a class that contains actual business logic.</a:t>
            </a:r>
          </a:p>
          <a:p>
            <a:r>
              <a:rPr lang="en-US" sz="2000" i="1" dirty="0" smtClean="0"/>
              <a:t>File: Validator.java</a:t>
            </a:r>
            <a:endParaRPr lang="en-US" sz="2000" dirty="0" smtClean="0"/>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Validator</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validate(</a:t>
            </a:r>
            <a:r>
              <a:rPr lang="en-US" sz="2000" b="1" dirty="0" err="1" smtClean="0"/>
              <a:t>int</a:t>
            </a:r>
            <a:r>
              <a:rPr lang="en-US" sz="2000" dirty="0" smtClean="0"/>
              <a:t> age)</a:t>
            </a:r>
            <a:r>
              <a:rPr lang="en-US" sz="2000" b="1" dirty="0" smtClean="0"/>
              <a:t>throws</a:t>
            </a:r>
            <a:r>
              <a:rPr lang="en-US" sz="2000" dirty="0" smtClean="0"/>
              <a:t> Exception{  </a:t>
            </a:r>
          </a:p>
          <a:p>
            <a:pPr>
              <a:spcBef>
                <a:spcPts val="0"/>
              </a:spcBef>
              <a:buNone/>
            </a:pPr>
            <a:r>
              <a:rPr lang="en-US" sz="2000" dirty="0" smtClean="0"/>
              <a:t>        </a:t>
            </a:r>
            <a:r>
              <a:rPr lang="en-US" sz="2000" b="1" dirty="0" smtClean="0"/>
              <a:t>if</a:t>
            </a:r>
            <a:r>
              <a:rPr lang="en-US" sz="2000" dirty="0" smtClean="0"/>
              <a:t>(age&lt;18){  </a:t>
            </a:r>
          </a:p>
          <a:p>
            <a:pPr>
              <a:spcBef>
                <a:spcPts val="0"/>
              </a:spcBef>
              <a:buNone/>
            </a:pPr>
            <a:r>
              <a:rPr lang="en-US" sz="2000" dirty="0" smtClean="0"/>
              <a:t>            </a:t>
            </a:r>
            <a:r>
              <a:rPr lang="en-US" sz="2000" b="1" dirty="0" smtClean="0"/>
              <a:t>throw</a:t>
            </a:r>
            <a:r>
              <a:rPr lang="en-US" sz="2000" dirty="0" smtClean="0"/>
              <a:t> </a:t>
            </a:r>
            <a:r>
              <a:rPr lang="en-US" sz="2000" b="1" dirty="0" smtClean="0"/>
              <a:t>new</a:t>
            </a:r>
            <a:r>
              <a:rPr lang="en-US" sz="2000" dirty="0" smtClean="0"/>
              <a:t> </a:t>
            </a:r>
            <a:r>
              <a:rPr lang="en-US" sz="2000" dirty="0" err="1" smtClean="0"/>
              <a:t>ArithmeticException</a:t>
            </a:r>
            <a:r>
              <a:rPr lang="en-US" sz="2000" dirty="0" smtClean="0"/>
              <a:t>("Not Valid Age");  </a:t>
            </a:r>
          </a:p>
          <a:p>
            <a:pPr>
              <a:spcBef>
                <a:spcPts val="0"/>
              </a:spcBef>
              <a:buNone/>
            </a:pPr>
            <a:r>
              <a:rPr lang="en-US" sz="2000" dirty="0" smtClean="0"/>
              <a:t>        }  </a:t>
            </a:r>
          </a:p>
          <a:p>
            <a:pPr>
              <a:spcBef>
                <a:spcPts val="0"/>
              </a:spcBef>
              <a:buNone/>
            </a:pPr>
            <a:r>
              <a:rPr lang="en-US" sz="2000" dirty="0" smtClean="0"/>
              <a:t>        </a:t>
            </a:r>
            <a:r>
              <a:rPr lang="en-US" sz="2000" b="1" dirty="0" smtClean="0"/>
              <a:t>else</a:t>
            </a:r>
            <a:r>
              <a:rPr lang="en-US" sz="2000" dirty="0" smtClean="0"/>
              <a:t>{  </a:t>
            </a:r>
          </a:p>
          <a:p>
            <a:pPr>
              <a:spcBef>
                <a:spcPts val="0"/>
              </a:spcBef>
              <a:buNone/>
            </a:pPr>
            <a:r>
              <a:rPr lang="en-US" sz="2000" dirty="0" smtClean="0"/>
              <a:t>            </a:t>
            </a:r>
            <a:r>
              <a:rPr lang="en-US" sz="2000" dirty="0" err="1" smtClean="0"/>
              <a:t>System.out.println</a:t>
            </a:r>
            <a:r>
              <a:rPr lang="en-US" sz="2000" dirty="0" smtClean="0"/>
              <a:t>("vote confirmed");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r>
              <a:rPr lang="en-US" sz="2000" dirty="0" smtClean="0"/>
              <a:t>Now, create the advisor class that implements </a:t>
            </a:r>
            <a:r>
              <a:rPr lang="en-US" sz="2000" dirty="0" err="1" smtClean="0"/>
              <a:t>ThrowsAdvice</a:t>
            </a:r>
            <a:r>
              <a:rPr lang="en-US" sz="2000" dirty="0" smtClean="0"/>
              <a:t> interface.</a:t>
            </a:r>
          </a:p>
          <a:p>
            <a:r>
              <a:rPr lang="en-US" sz="2000" i="1" dirty="0" smtClean="0"/>
              <a:t>File: ThrowsAdvisor.java</a:t>
            </a:r>
            <a:endParaRPr lang="en-US" sz="2000" dirty="0" smtClean="0"/>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org.springframework.aop.ThrowsAdvice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ThrowsAdvisor</a:t>
            </a:r>
            <a:r>
              <a:rPr lang="en-US" sz="2000" dirty="0" smtClean="0"/>
              <a:t> </a:t>
            </a:r>
            <a:r>
              <a:rPr lang="en-US" sz="2000" b="1" dirty="0" smtClean="0"/>
              <a:t>implements</a:t>
            </a:r>
            <a:r>
              <a:rPr lang="en-US" sz="2000" dirty="0" smtClean="0"/>
              <a:t> </a:t>
            </a:r>
            <a:r>
              <a:rPr lang="en-US" sz="2000" dirty="0" err="1" smtClean="0"/>
              <a:t>ThrowsAdvice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afterThrowing</a:t>
            </a:r>
            <a:r>
              <a:rPr lang="en-US" sz="2000" dirty="0" smtClean="0"/>
              <a:t>(Exception ex){  </a:t>
            </a:r>
          </a:p>
          <a:p>
            <a:pPr>
              <a:spcBef>
                <a:spcPts val="0"/>
              </a:spcBef>
              <a:buNone/>
            </a:pPr>
            <a:r>
              <a:rPr lang="en-US" sz="2000" dirty="0" smtClean="0"/>
              <a:t>        </a:t>
            </a:r>
            <a:r>
              <a:rPr lang="en-US" sz="2000" dirty="0" err="1" smtClean="0"/>
              <a:t>System.out.println</a:t>
            </a:r>
            <a:r>
              <a:rPr lang="en-US" sz="2000" dirty="0" smtClean="0"/>
              <a:t>("additional concern if exception occurs");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i="1" dirty="0" smtClean="0"/>
              <a:t>File: applicationContext.xml</a:t>
            </a:r>
            <a:endParaRPr lang="en-US" dirty="0" smtClean="0"/>
          </a:p>
        </p:txBody>
      </p:sp>
      <p:sp>
        <p:nvSpPr>
          <p:cNvPr id="3" name="Content Placeholder 2"/>
          <p:cNvSpPr>
            <a:spLocks noGrp="1"/>
          </p:cNvSpPr>
          <p:nvPr>
            <p:ph idx="1"/>
          </p:nvPr>
        </p:nvSpPr>
        <p:spPr>
          <a:xfrm>
            <a:off x="838200" y="1071546"/>
            <a:ext cx="10515600" cy="5105417"/>
          </a:xfrm>
        </p:spPr>
        <p:txBody>
          <a:bodyPr/>
          <a:lstStyle/>
          <a:p>
            <a:r>
              <a:rPr lang="en-IN" dirty="0" smtClean="0"/>
              <a:t> </a:t>
            </a:r>
            <a:r>
              <a:rPr lang="en-US" sz="2000" dirty="0" smtClean="0"/>
              <a:t>Create the xml file as in the previous example, you need to change only the </a:t>
            </a:r>
            <a:r>
              <a:rPr lang="en-US" sz="2000" dirty="0" err="1" smtClean="0"/>
              <a:t>Validator</a:t>
            </a:r>
            <a:r>
              <a:rPr lang="en-US" sz="2000" dirty="0" smtClean="0"/>
              <a:t> class and advisor class.</a:t>
            </a:r>
          </a:p>
          <a:p>
            <a:pPr>
              <a:spcBef>
                <a:spcPts val="0"/>
              </a:spcBef>
              <a:buNone/>
            </a:pPr>
            <a:r>
              <a:rPr lang="en-US" sz="2000" dirty="0" smtClean="0"/>
              <a:t>&lt;?xml version="1.0" encoding="UTF-8"?&gt;  </a:t>
            </a:r>
          </a:p>
          <a:p>
            <a:pPr>
              <a:spcBef>
                <a:spcPts val="0"/>
              </a:spcBef>
              <a:buNone/>
            </a:pPr>
            <a:r>
              <a:rPr lang="en-US" sz="2000" dirty="0" smtClean="0"/>
              <a:t>&lt;beans  </a:t>
            </a:r>
          </a:p>
          <a:p>
            <a:pPr>
              <a:spcBef>
                <a:spcPts val="0"/>
              </a:spcBef>
              <a:buNone/>
            </a:pPr>
            <a:r>
              <a:rPr lang="en-US" sz="2000" dirty="0" smtClean="0"/>
              <a:t>    </a:t>
            </a:r>
            <a:r>
              <a:rPr lang="en-US" sz="2000" dirty="0" err="1" smtClean="0"/>
              <a:t>xmlns</a:t>
            </a:r>
            <a:r>
              <a:rPr lang="en-US" sz="2000" dirty="0" smtClean="0"/>
              <a:t>="http://www.springframework.org/schema/beans"  </a:t>
            </a:r>
          </a:p>
          <a:p>
            <a:pPr>
              <a:spcBef>
                <a:spcPts val="0"/>
              </a:spcBef>
              <a:buNone/>
            </a:pPr>
            <a:r>
              <a:rPr lang="en-US" sz="2000" dirty="0" smtClean="0"/>
              <a:t>    </a:t>
            </a:r>
            <a:r>
              <a:rPr lang="en-US" sz="2000" dirty="0" err="1" smtClean="0"/>
              <a:t>xmlns:xsi</a:t>
            </a:r>
            <a:r>
              <a:rPr lang="en-US" sz="2000" dirty="0" smtClean="0"/>
              <a:t>="http://www.w3.org/2001/XMLSchema-instance"  </a:t>
            </a:r>
          </a:p>
          <a:p>
            <a:pPr>
              <a:spcBef>
                <a:spcPts val="0"/>
              </a:spcBef>
              <a:buNone/>
            </a:pPr>
            <a:r>
              <a:rPr lang="en-US" sz="2000" dirty="0" smtClean="0"/>
              <a:t>    </a:t>
            </a:r>
            <a:r>
              <a:rPr lang="en-US" sz="2000" dirty="0" err="1" smtClean="0"/>
              <a:t>xmlns:p</a:t>
            </a:r>
            <a:r>
              <a:rPr lang="en-US" sz="2000" dirty="0" smtClean="0"/>
              <a:t>="http://www.springframework.org/schema/p"  </a:t>
            </a:r>
          </a:p>
          <a:p>
            <a:pPr>
              <a:spcBef>
                <a:spcPts val="0"/>
              </a:spcBef>
              <a:buNone/>
            </a:pPr>
            <a:r>
              <a:rPr lang="en-US" sz="2000" dirty="0" smtClean="0"/>
              <a:t>    </a:t>
            </a:r>
            <a:r>
              <a:rPr lang="en-US" sz="2000" dirty="0" err="1" smtClean="0"/>
              <a:t>xsi:schemaLocation</a:t>
            </a:r>
            <a:r>
              <a:rPr lang="en-US" sz="2000" dirty="0" smtClean="0"/>
              <a:t>="http://www.springframework.org/schema/beans   </a:t>
            </a:r>
          </a:p>
          <a:p>
            <a:pPr>
              <a:spcBef>
                <a:spcPts val="0"/>
              </a:spcBef>
              <a:buNone/>
            </a:pPr>
            <a:r>
              <a:rPr lang="en-US" sz="2000" dirty="0" smtClean="0"/>
              <a:t>http://www.springframework.org/schema/beans/spring-beans-3.0.xsd"&gt;  </a:t>
            </a:r>
          </a:p>
          <a:p>
            <a:pPr>
              <a:spcBef>
                <a:spcPts val="0"/>
              </a:spcBef>
              <a:buNone/>
            </a:pPr>
            <a:r>
              <a:rPr lang="en-US" sz="2000" dirty="0" smtClean="0"/>
              <a:t>  </a:t>
            </a:r>
          </a:p>
          <a:p>
            <a:pPr>
              <a:spcBef>
                <a:spcPts val="0"/>
              </a:spcBef>
              <a:buNone/>
            </a:pPr>
            <a:r>
              <a:rPr lang="en-US" sz="2000" dirty="0" smtClean="0"/>
              <a:t>&lt;bean id="</a:t>
            </a:r>
            <a:r>
              <a:rPr lang="en-US" sz="2000" dirty="0" err="1" smtClean="0"/>
              <a:t>obj</a:t>
            </a:r>
            <a:r>
              <a:rPr lang="en-US" sz="2000" dirty="0" smtClean="0"/>
              <a:t>" </a:t>
            </a:r>
            <a:r>
              <a:rPr lang="en-US" sz="2000" b="1" dirty="0" smtClean="0"/>
              <a:t>class</a:t>
            </a:r>
            <a:r>
              <a:rPr lang="en-US" sz="2000" dirty="0" smtClean="0"/>
              <a:t>="</a:t>
            </a:r>
            <a:r>
              <a:rPr lang="en-US" sz="2000" dirty="0" err="1" smtClean="0"/>
              <a:t>com.javatpoint.Validator</a:t>
            </a:r>
            <a:r>
              <a:rPr lang="en-US" sz="2000" dirty="0" smtClean="0"/>
              <a:t>"&gt;&lt;/bean&gt;  </a:t>
            </a:r>
          </a:p>
          <a:p>
            <a:pPr>
              <a:spcBef>
                <a:spcPts val="0"/>
              </a:spcBef>
              <a:buNone/>
            </a:pPr>
            <a:r>
              <a:rPr lang="en-US" sz="2000" dirty="0" smtClean="0"/>
              <a:t>&lt;bean id="</a:t>
            </a:r>
            <a:r>
              <a:rPr lang="en-US" sz="2000" dirty="0" err="1" smtClean="0"/>
              <a:t>ba</a:t>
            </a:r>
            <a:r>
              <a:rPr lang="en-US" sz="2000" dirty="0" smtClean="0"/>
              <a:t>" </a:t>
            </a:r>
            <a:r>
              <a:rPr lang="en-US" sz="2000" b="1" dirty="0" smtClean="0"/>
              <a:t>class</a:t>
            </a:r>
            <a:r>
              <a:rPr lang="en-US" sz="2000" dirty="0" smtClean="0"/>
              <a:t>="</a:t>
            </a:r>
            <a:r>
              <a:rPr lang="en-US" sz="2000" dirty="0" err="1" smtClean="0"/>
              <a:t>com.javatpoint.ThrowsAdvisor</a:t>
            </a:r>
            <a:r>
              <a:rPr lang="en-US" sz="2000" dirty="0" smtClean="0"/>
              <a:t>"&gt;&lt;/bean&gt;  </a:t>
            </a:r>
          </a:p>
          <a:p>
            <a:pPr>
              <a:spcBef>
                <a:spcPts val="0"/>
              </a:spcBef>
              <a:buNone/>
            </a:pPr>
            <a:r>
              <a:rPr lang="en-US" sz="2000" dirty="0" smtClean="0"/>
              <a:t>  </a:t>
            </a:r>
          </a:p>
          <a:p>
            <a:pPr>
              <a:spcBef>
                <a:spcPts val="0"/>
              </a:spcBef>
              <a:buNone/>
            </a:pPr>
            <a:r>
              <a:rPr lang="en-US" sz="2000" dirty="0" smtClean="0"/>
              <a:t>&lt;bean id="proxy" </a:t>
            </a:r>
            <a:r>
              <a:rPr lang="en-US" sz="2000" b="1" dirty="0" smtClean="0"/>
              <a:t>class</a:t>
            </a:r>
            <a:r>
              <a:rPr lang="en-US" sz="2000" dirty="0" smtClean="0"/>
              <a:t>="</a:t>
            </a:r>
            <a:r>
              <a:rPr lang="en-US" sz="2000" dirty="0" err="1" smtClean="0"/>
              <a:t>org.springframework.aop.framework.ProxyFactoryBean</a:t>
            </a:r>
            <a:r>
              <a:rPr lang="en-US" sz="2000" dirty="0" smtClean="0"/>
              <a:t>"&gt;  </a:t>
            </a:r>
          </a:p>
          <a:p>
            <a:pPr>
              <a:spcBef>
                <a:spcPts val="0"/>
              </a:spcBef>
              <a:buNone/>
            </a:pPr>
            <a:r>
              <a:rPr lang="en-US" sz="2000" dirty="0" smtClean="0"/>
              <a:t>&lt;property name="target" ref="</a:t>
            </a:r>
            <a:r>
              <a:rPr lang="en-US" sz="2000" dirty="0" err="1" smtClean="0"/>
              <a:t>obj</a:t>
            </a:r>
            <a:r>
              <a:rPr lang="en-US" sz="2000" dirty="0" smtClean="0"/>
              <a:t>"&gt;&lt;/property&gt;  </a:t>
            </a:r>
          </a:p>
          <a:p>
            <a:pPr>
              <a:spcBef>
                <a:spcPts val="0"/>
              </a:spcBef>
              <a:buNone/>
            </a:pPr>
            <a:r>
              <a:rPr lang="en-US" sz="2000" dirty="0" smtClean="0"/>
              <a:t>&lt;property name="</a:t>
            </a:r>
            <a:r>
              <a:rPr lang="en-US" sz="2000" dirty="0" err="1" smtClean="0"/>
              <a:t>interceptorNames</a:t>
            </a:r>
            <a:r>
              <a:rPr lang="en-US" sz="2000" dirty="0" smtClean="0"/>
              <a:t>"&gt;  </a:t>
            </a:r>
          </a:p>
          <a:p>
            <a:pPr>
              <a:spcBef>
                <a:spcPts val="0"/>
              </a:spcBef>
              <a:buNone/>
            </a:pPr>
            <a:r>
              <a:rPr lang="en-US" sz="2000" dirty="0" smtClean="0"/>
              <a:t>&lt;list&gt;  </a:t>
            </a:r>
          </a:p>
          <a:p>
            <a:pPr>
              <a:spcBef>
                <a:spcPts val="0"/>
              </a:spcBef>
              <a:buNone/>
            </a:pPr>
            <a:r>
              <a:rPr lang="en-US" sz="2000" dirty="0" smtClean="0"/>
              <a:t>&lt;value&gt;</a:t>
            </a:r>
            <a:r>
              <a:rPr lang="en-US" sz="2000" dirty="0" err="1" smtClean="0"/>
              <a:t>ba</a:t>
            </a:r>
            <a:r>
              <a:rPr lang="en-US" sz="2000" dirty="0" smtClean="0"/>
              <a:t>&lt;/value&gt;  </a:t>
            </a:r>
          </a:p>
          <a:p>
            <a:pPr>
              <a:spcBef>
                <a:spcPts val="0"/>
              </a:spcBef>
              <a:buNone/>
            </a:pPr>
            <a:r>
              <a:rPr lang="en-US" sz="2000" dirty="0" smtClean="0"/>
              <a:t>&lt;/list&gt;  </a:t>
            </a:r>
          </a:p>
          <a:p>
            <a:pPr>
              <a:spcBef>
                <a:spcPts val="0"/>
              </a:spcBef>
              <a:buNone/>
            </a:pPr>
            <a:r>
              <a:rPr lang="en-US" sz="2000" dirty="0" smtClean="0"/>
              <a:t>&lt;/property&gt;  </a:t>
            </a:r>
          </a:p>
          <a:p>
            <a:pPr>
              <a:spcBef>
                <a:spcPts val="0"/>
              </a:spcBef>
              <a:buNone/>
            </a:pPr>
            <a:r>
              <a:rPr lang="en-US" sz="2000" dirty="0" smtClean="0"/>
              <a:t>&lt;/bean&gt;  </a:t>
            </a:r>
          </a:p>
          <a:p>
            <a:pPr>
              <a:spcBef>
                <a:spcPts val="0"/>
              </a:spcBef>
              <a:buNone/>
            </a:pPr>
            <a:r>
              <a:rPr lang="en-US" sz="2000" dirty="0" smtClean="0"/>
              <a:t>  </a:t>
            </a:r>
          </a:p>
          <a:p>
            <a:pPr>
              <a:spcBef>
                <a:spcPts val="0"/>
              </a:spcBef>
              <a:buNone/>
            </a:pPr>
            <a:r>
              <a:rPr lang="en-US" sz="2000" dirty="0" smtClean="0"/>
              <a:t>&lt;/beans&gt;  </a:t>
            </a:r>
          </a:p>
          <a:p>
            <a:r>
              <a:rPr lang="en-US" sz="2000" i="1" dirty="0" smtClean="0"/>
              <a:t>File: Test.java</a:t>
            </a:r>
            <a:endParaRPr lang="en-US" sz="2000" dirty="0" smtClean="0"/>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a:t>
            </a:r>
            <a:r>
              <a:rPr lang="en-US" sz="2000" dirty="0" err="1" smtClean="0"/>
              <a:t>Validator</a:t>
            </a:r>
            <a:r>
              <a:rPr lang="en-US" sz="2000" dirty="0" smtClean="0"/>
              <a:t> v=</a:t>
            </a:r>
            <a:r>
              <a:rPr lang="en-US" sz="2000" dirty="0" err="1" smtClean="0"/>
              <a:t>factory.getBean</a:t>
            </a:r>
            <a:r>
              <a:rPr lang="en-US" sz="2000" dirty="0" smtClean="0"/>
              <a:t>("</a:t>
            </a:r>
            <a:r>
              <a:rPr lang="en-US" sz="2000" dirty="0" err="1" smtClean="0"/>
              <a:t>proxy",Validator.</a:t>
            </a:r>
            <a:r>
              <a:rPr lang="en-US" sz="2000" b="1" dirty="0" err="1" smtClean="0"/>
              <a:t>class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v.validate</a:t>
            </a:r>
            <a:r>
              <a:rPr lang="en-US" sz="2000" dirty="0" smtClean="0"/>
              <a:t>(12);  </a:t>
            </a:r>
          </a:p>
          <a:p>
            <a:pPr>
              <a:spcBef>
                <a:spcPts val="0"/>
              </a:spcBef>
              <a:buNone/>
            </a:pPr>
            <a:r>
              <a:rPr lang="en-US" sz="2000" dirty="0" smtClean="0"/>
              <a:t>    }</a:t>
            </a:r>
            <a:r>
              <a:rPr lang="en-US" sz="2000" b="1" dirty="0" smtClean="0"/>
              <a:t>catch</a:t>
            </a:r>
            <a:r>
              <a:rPr lang="en-US" sz="2000" dirty="0" smtClean="0"/>
              <a:t>(Exception e){</a:t>
            </a:r>
            <a:r>
              <a:rPr lang="en-US" sz="2000" dirty="0" err="1" smtClean="0"/>
              <a:t>e.printStackTrace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777859"/>
          </a:xfrm>
        </p:spPr>
        <p:txBody>
          <a:bodyPr/>
          <a:lstStyle/>
          <a:p>
            <a:r>
              <a:rPr lang="en-US" dirty="0" smtClean="0"/>
              <a:t>Spring MVC</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IN" dirty="0" smtClean="0"/>
              <a:t>A</a:t>
            </a:r>
            <a:r>
              <a:rPr lang="en-GB" dirty="0" smtClean="0"/>
              <a:t> Java framework which is used to build web applications. It follows the Model-View-Controller design pattern. It implements all the basic features of a core spring framework like Inversion of Control, Dependency Injection.</a:t>
            </a:r>
          </a:p>
          <a:p>
            <a:r>
              <a:rPr lang="en-GB" dirty="0" smtClean="0"/>
              <a:t>A Spring MVC provides an elegant solution to use MVC in spring framework by the help of </a:t>
            </a:r>
            <a:r>
              <a:rPr lang="en-GB" b="1" dirty="0" err="1" smtClean="0"/>
              <a:t>DispatcherServlet</a:t>
            </a:r>
            <a:r>
              <a:rPr lang="en-GB" dirty="0" smtClean="0"/>
              <a:t>. </a:t>
            </a:r>
          </a:p>
          <a:p>
            <a:r>
              <a:rPr lang="en-GB" dirty="0" smtClean="0"/>
              <a:t>Here, </a:t>
            </a:r>
            <a:r>
              <a:rPr lang="en-GB" b="1" dirty="0" err="1" smtClean="0"/>
              <a:t>DispatcherServlet</a:t>
            </a:r>
            <a:r>
              <a:rPr lang="en-GB" dirty="0" smtClean="0"/>
              <a:t> is a class that receives the incoming request and maps it to the right resource such as controllers, models, and views.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MVC</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pic>
        <p:nvPicPr>
          <p:cNvPr id="5" name="Content Placeholder 4" descr="Spring MVC Tutorial"/>
          <p:cNvPicPr>
            <a:picLocks noGrp="1"/>
          </p:cNvPicPr>
          <p:nvPr>
            <p:ph idx="1"/>
          </p:nvPr>
        </p:nvPicPr>
        <p:blipFill>
          <a:blip r:embed="rId2"/>
          <a:srcRect/>
          <a:stretch>
            <a:fillRect/>
          </a:stretch>
        </p:blipFill>
        <p:spPr bwMode="auto">
          <a:xfrm>
            <a:off x="3095604" y="1571612"/>
            <a:ext cx="5100952" cy="3482341"/>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IN" dirty="0" smtClean="0"/>
              <a:t> </a:t>
            </a:r>
            <a:r>
              <a:rPr lang="en-US" dirty="0" smtClean="0"/>
              <a:t>Spring Web Model-View-Controller</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 </a:t>
            </a:r>
            <a:r>
              <a:rPr lang="en-GB" b="1" dirty="0" smtClean="0"/>
              <a:t>Model</a:t>
            </a:r>
            <a:r>
              <a:rPr lang="en-GB" dirty="0" smtClean="0"/>
              <a:t> - A model contains the data of the application. A data can be a single object or a collection of objects.</a:t>
            </a:r>
          </a:p>
          <a:p>
            <a:r>
              <a:rPr lang="en-GB" b="1" dirty="0" smtClean="0"/>
              <a:t>Controller</a:t>
            </a:r>
            <a:r>
              <a:rPr lang="en-GB" dirty="0" smtClean="0"/>
              <a:t> - A controller contains the business logic of an application. Here, the @Controller annotation is used to mark the class as the controller.</a:t>
            </a:r>
          </a:p>
          <a:p>
            <a:r>
              <a:rPr lang="en-GB" b="1" dirty="0" smtClean="0"/>
              <a:t>View</a:t>
            </a:r>
            <a:r>
              <a:rPr lang="en-GB" dirty="0" smtClean="0"/>
              <a:t> - A view represents the provided information in a particular format. Generally, JSP+JSTL is used to create a view page. Although spring also supports other view technologies such as Apache Velocity, </a:t>
            </a:r>
            <a:r>
              <a:rPr lang="en-GB" dirty="0" err="1" smtClean="0"/>
              <a:t>Thymeleaf</a:t>
            </a:r>
            <a:r>
              <a:rPr lang="en-GB" dirty="0" smtClean="0"/>
              <a:t> and </a:t>
            </a:r>
            <a:r>
              <a:rPr lang="en-GB" dirty="0" err="1" smtClean="0"/>
              <a:t>FreeMarker</a:t>
            </a:r>
            <a:r>
              <a:rPr lang="en-GB" dirty="0" smtClean="0"/>
              <a:t>.</a:t>
            </a:r>
          </a:p>
          <a:p>
            <a:r>
              <a:rPr lang="en-GB" b="1" dirty="0" smtClean="0"/>
              <a:t>Front Controller</a:t>
            </a:r>
            <a:r>
              <a:rPr lang="en-GB" dirty="0" smtClean="0"/>
              <a:t> - In Spring Web MVC, the </a:t>
            </a:r>
            <a:r>
              <a:rPr lang="en-GB" dirty="0" err="1" smtClean="0"/>
              <a:t>DispatcherServlet</a:t>
            </a:r>
            <a:r>
              <a:rPr lang="en-GB" dirty="0" smtClean="0"/>
              <a:t> class works as the front controller. It is responsible to manage the flow of the Spring MVC application.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the flow of Spring Web MVC</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pic>
        <p:nvPicPr>
          <p:cNvPr id="7" name="Content Placeholder 6" descr="Spring MVC Tutorial"/>
          <p:cNvPicPr>
            <a:picLocks noGrp="1"/>
          </p:cNvPicPr>
          <p:nvPr>
            <p:ph idx="1"/>
          </p:nvPr>
        </p:nvPicPr>
        <p:blipFill>
          <a:blip r:embed="rId2"/>
          <a:srcRect/>
          <a:stretch>
            <a:fillRect/>
          </a:stretch>
        </p:blipFill>
        <p:spPr bwMode="auto">
          <a:xfrm>
            <a:off x="2881290" y="1785926"/>
            <a:ext cx="5734851" cy="3553321"/>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  of Spring Web MVC</a:t>
            </a:r>
            <a:endParaRPr lang="en-US" dirty="0"/>
          </a:p>
        </p:txBody>
      </p:sp>
      <p:sp>
        <p:nvSpPr>
          <p:cNvPr id="3" name="Content Placeholder 2"/>
          <p:cNvSpPr>
            <a:spLocks noGrp="1"/>
          </p:cNvSpPr>
          <p:nvPr>
            <p:ph idx="1"/>
          </p:nvPr>
        </p:nvSpPr>
        <p:spPr/>
        <p:txBody>
          <a:bodyPr/>
          <a:lstStyle/>
          <a:p>
            <a:r>
              <a:rPr lang="en-GB" dirty="0" smtClean="0"/>
              <a:t>As displayed in the figure, all the incoming request is intercepted by the </a:t>
            </a:r>
            <a:r>
              <a:rPr lang="en-GB" dirty="0" err="1" smtClean="0"/>
              <a:t>DispatcherServlet</a:t>
            </a:r>
            <a:r>
              <a:rPr lang="en-GB" dirty="0" smtClean="0"/>
              <a:t> that works as the front controller.</a:t>
            </a:r>
          </a:p>
          <a:p>
            <a:r>
              <a:rPr lang="en-GB" dirty="0" smtClean="0"/>
              <a:t>The </a:t>
            </a:r>
            <a:r>
              <a:rPr lang="en-GB" dirty="0" err="1" smtClean="0"/>
              <a:t>DispatcherServlet</a:t>
            </a:r>
            <a:r>
              <a:rPr lang="en-GB" dirty="0" smtClean="0"/>
              <a:t> gets an entry of handler mapping from the XML file and forwards the request to the controller.</a:t>
            </a:r>
          </a:p>
          <a:p>
            <a:r>
              <a:rPr lang="en-GB" dirty="0" smtClean="0"/>
              <a:t>The controller returns an object of </a:t>
            </a:r>
            <a:r>
              <a:rPr lang="en-GB" dirty="0" err="1" smtClean="0"/>
              <a:t>ModelAndView</a:t>
            </a:r>
            <a:r>
              <a:rPr lang="en-GB" dirty="0" smtClean="0"/>
              <a:t>.</a:t>
            </a:r>
          </a:p>
          <a:p>
            <a:r>
              <a:rPr lang="en-GB" dirty="0" smtClean="0"/>
              <a:t>The </a:t>
            </a:r>
            <a:r>
              <a:rPr lang="en-GB" dirty="0" err="1" smtClean="0"/>
              <a:t>DispatcherServlet</a:t>
            </a:r>
            <a:r>
              <a:rPr lang="en-GB" dirty="0" smtClean="0"/>
              <a:t> checks the entry of view resolver in the XML file and invokes the specified view component.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Advantages of Spring MVC Framework</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2000" b="1" dirty="0" smtClean="0"/>
              <a:t>Separate roles</a:t>
            </a:r>
            <a:r>
              <a:rPr lang="en-GB" sz="2000" dirty="0" smtClean="0"/>
              <a:t> - The Spring MVC separates each role, where the model object, controller, command object, view resolver, </a:t>
            </a:r>
            <a:r>
              <a:rPr lang="en-GB" sz="2000" dirty="0" err="1" smtClean="0"/>
              <a:t>DispatcherServlet</a:t>
            </a:r>
            <a:r>
              <a:rPr lang="en-GB" sz="2000" dirty="0" smtClean="0"/>
              <a:t>, </a:t>
            </a:r>
            <a:r>
              <a:rPr lang="en-GB" sz="2000" dirty="0" err="1" smtClean="0"/>
              <a:t>validator</a:t>
            </a:r>
            <a:r>
              <a:rPr lang="en-GB" sz="2000" dirty="0" smtClean="0"/>
              <a:t>, etc. can be fulfilled by a specialized object.</a:t>
            </a:r>
          </a:p>
          <a:p>
            <a:r>
              <a:rPr lang="en-GB" sz="2000" b="1" dirty="0" smtClean="0"/>
              <a:t>Light-weight</a:t>
            </a:r>
            <a:r>
              <a:rPr lang="en-GB" sz="2000" dirty="0" smtClean="0"/>
              <a:t> - It uses light-weight </a:t>
            </a:r>
            <a:r>
              <a:rPr lang="en-GB" sz="2000" dirty="0" err="1" smtClean="0"/>
              <a:t>servlet</a:t>
            </a:r>
            <a:r>
              <a:rPr lang="en-GB" sz="2000" dirty="0" smtClean="0"/>
              <a:t> container to develop and deploy your application.</a:t>
            </a:r>
          </a:p>
          <a:p>
            <a:r>
              <a:rPr lang="en-GB" sz="2000" b="1" dirty="0" smtClean="0"/>
              <a:t>Powerful Configuration</a:t>
            </a:r>
            <a:r>
              <a:rPr lang="en-GB" sz="2000" dirty="0" smtClean="0"/>
              <a:t> - It provides a robust configuration for both framework and application classes that includes easy referencing across contexts, such as from web controllers to business objects and </a:t>
            </a:r>
            <a:r>
              <a:rPr lang="en-GB" sz="2000" dirty="0" err="1" smtClean="0"/>
              <a:t>validators</a:t>
            </a:r>
            <a:r>
              <a:rPr lang="en-GB" sz="2000" dirty="0" smtClean="0"/>
              <a:t>.</a:t>
            </a:r>
          </a:p>
          <a:p>
            <a:r>
              <a:rPr lang="en-GB" sz="2000" b="1" dirty="0" smtClean="0"/>
              <a:t>Rapid development</a:t>
            </a:r>
            <a:r>
              <a:rPr lang="en-GB" sz="2000" dirty="0" smtClean="0"/>
              <a:t> - The Spring MVC facilitates fast and parallel development.</a:t>
            </a:r>
          </a:p>
          <a:p>
            <a:r>
              <a:rPr lang="en-GB" sz="2000" b="1" dirty="0" smtClean="0"/>
              <a:t>Reusable business code</a:t>
            </a:r>
            <a:r>
              <a:rPr lang="en-GB" sz="2000" dirty="0" smtClean="0"/>
              <a:t> - Instead of creating new objects, it allows us to use the existing business objects.</a:t>
            </a:r>
          </a:p>
          <a:p>
            <a:r>
              <a:rPr lang="en-GB" sz="2000" b="1" dirty="0" smtClean="0"/>
              <a:t>Easy to test</a:t>
            </a:r>
            <a:r>
              <a:rPr lang="en-GB" sz="2000" dirty="0" smtClean="0"/>
              <a:t> - In Spring, generally we create JavaBeans classes that enable you to inject test data using the setter methods.</a:t>
            </a:r>
          </a:p>
          <a:p>
            <a:r>
              <a:rPr lang="en-GB" sz="2000" b="1" dirty="0" smtClean="0"/>
              <a:t>Flexible Mapping</a:t>
            </a:r>
            <a:r>
              <a:rPr lang="en-GB" sz="2000" dirty="0" smtClean="0"/>
              <a:t> - It provides the specific annotations that easily redirect the page.</a:t>
            </a:r>
          </a:p>
          <a:p>
            <a:pPr>
              <a:buNone/>
            </a:pPr>
            <a:endParaRPr lang="en-US"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Spring Web MVC Framework Example</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Load the spring jar files or add dependencies in the case of Maven</a:t>
            </a:r>
          </a:p>
          <a:p>
            <a:r>
              <a:rPr lang="en-GB" dirty="0" smtClean="0"/>
              <a:t>Create the controller class</a:t>
            </a:r>
          </a:p>
          <a:p>
            <a:r>
              <a:rPr lang="en-GB" dirty="0" smtClean="0"/>
              <a:t>Provide the entry of controller in the web.xml file</a:t>
            </a:r>
          </a:p>
          <a:p>
            <a:r>
              <a:rPr lang="en-GB" dirty="0" smtClean="0"/>
              <a:t>Define the bean in the separate XML file</a:t>
            </a:r>
          </a:p>
          <a:p>
            <a:r>
              <a:rPr lang="en-GB" dirty="0" smtClean="0"/>
              <a:t>Display the message in the JSP page</a:t>
            </a:r>
          </a:p>
          <a:p>
            <a:r>
              <a:rPr lang="en-GB" dirty="0" smtClean="0"/>
              <a:t>Start the server and deploy the project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
            </a:r>
            <a:br>
              <a:rPr lang="en-GB" dirty="0" smtClean="0"/>
            </a:br>
            <a:r>
              <a:rPr lang="en-GB" dirty="0" smtClean="0"/>
              <a:t>5) Run the test class</a:t>
            </a:r>
            <a:br>
              <a:rPr lang="en-GB" dirty="0" smtClean="0"/>
            </a:br>
            <a:r>
              <a:rPr lang="en-GB" dirty="0" smtClean="0"/>
              <a:t/>
            </a:r>
            <a:br>
              <a:rPr lang="en-GB"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pic>
        <p:nvPicPr>
          <p:cNvPr id="5" name="Content Placeholder 4" descr="spring application "/>
          <p:cNvPicPr>
            <a:picLocks noGrp="1"/>
          </p:cNvPicPr>
          <p:nvPr>
            <p:ph idx="1"/>
          </p:nvPr>
        </p:nvPicPr>
        <p:blipFill>
          <a:blip r:embed="rId2"/>
          <a:srcRect/>
          <a:stretch>
            <a:fillRect/>
          </a:stretch>
        </p:blipFill>
        <p:spPr bwMode="auto">
          <a:xfrm>
            <a:off x="2238348" y="1214422"/>
            <a:ext cx="6905625" cy="35052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Directory Structure of Spring MVC</a:t>
            </a:r>
            <a:br>
              <a:rPr lang="en-GB"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pic>
        <p:nvPicPr>
          <p:cNvPr id="6" name="Content Placeholder 5" descr="Spring MVC Tutorial"/>
          <p:cNvPicPr>
            <a:picLocks noGrp="1"/>
          </p:cNvPicPr>
          <p:nvPr>
            <p:ph idx="1"/>
          </p:nvPr>
        </p:nvPicPr>
        <p:blipFill>
          <a:blip r:embed="rId2"/>
          <a:srcRect/>
          <a:stretch>
            <a:fillRect/>
          </a:stretch>
        </p:blipFill>
        <p:spPr bwMode="auto">
          <a:xfrm>
            <a:off x="2238348" y="1000108"/>
            <a:ext cx="5796185" cy="4222191"/>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br>
              <a:rPr lang="en-GB" dirty="0" smtClean="0"/>
            </a:br>
            <a:r>
              <a:rPr lang="en-GB" dirty="0" smtClean="0"/>
              <a:t>Directory Structure of Spring MVC using Maven</a:t>
            </a:r>
            <a:br>
              <a:rPr lang="en-GB"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pic>
        <p:nvPicPr>
          <p:cNvPr id="5" name="Content Placeholder 4" descr="Spring MVC Tutorial"/>
          <p:cNvPicPr>
            <a:picLocks noGrp="1"/>
          </p:cNvPicPr>
          <p:nvPr>
            <p:ph idx="1"/>
          </p:nvPr>
        </p:nvPicPr>
        <p:blipFill>
          <a:blip r:embed="rId2"/>
          <a:srcRect/>
          <a:stretch>
            <a:fillRect/>
          </a:stretch>
        </p:blipFill>
        <p:spPr bwMode="auto">
          <a:xfrm>
            <a:off x="2881290" y="1357298"/>
            <a:ext cx="4405501" cy="4086494"/>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Required Jar files or Maven Dependency</a:t>
            </a:r>
            <a:endParaRPr lang="en-GB" dirty="0"/>
          </a:p>
        </p:txBody>
      </p:sp>
      <p:sp>
        <p:nvSpPr>
          <p:cNvPr id="3" name="Content Placeholder 2"/>
          <p:cNvSpPr>
            <a:spLocks noGrp="1"/>
          </p:cNvSpPr>
          <p:nvPr>
            <p:ph idx="1"/>
          </p:nvPr>
        </p:nvSpPr>
        <p:spPr>
          <a:xfrm>
            <a:off x="838200" y="1285860"/>
            <a:ext cx="10515600" cy="4891103"/>
          </a:xfrm>
        </p:spPr>
        <p:txBody>
          <a:bodyPr/>
          <a:lstStyle/>
          <a:p>
            <a:r>
              <a:rPr lang="en-GB" sz="2000" b="1" dirty="0" smtClean="0"/>
              <a:t> T</a:t>
            </a:r>
            <a:r>
              <a:rPr lang="en-GB" dirty="0" smtClean="0"/>
              <a:t>o run this example, you need to load:</a:t>
            </a:r>
          </a:p>
          <a:p>
            <a:r>
              <a:rPr lang="en-GB" dirty="0" smtClean="0"/>
              <a:t>Spring Core jar files</a:t>
            </a:r>
          </a:p>
          <a:p>
            <a:r>
              <a:rPr lang="en-GB" dirty="0" smtClean="0"/>
              <a:t>Spring Web jar files</a:t>
            </a:r>
          </a:p>
          <a:p>
            <a:r>
              <a:rPr lang="en-GB" dirty="0" smtClean="0"/>
              <a:t>JSP + JSTL jar files (If you are using any another view technology then load the corresponding jar files).</a:t>
            </a:r>
          </a:p>
          <a:p>
            <a:r>
              <a:rPr lang="en-GB" b="1" dirty="0" smtClean="0"/>
              <a:t>Download Link:</a:t>
            </a:r>
            <a:r>
              <a:rPr lang="en-GB" dirty="0" smtClean="0"/>
              <a:t> </a:t>
            </a:r>
            <a:r>
              <a:rPr lang="en-GB" dirty="0" smtClean="0">
                <a:hlinkClick r:id="rId2"/>
              </a:rPr>
              <a:t>Download all the jar files for spring including JSP and JSTL</a:t>
            </a:r>
            <a:r>
              <a:rPr lang="en-GB" dirty="0" smtClean="0"/>
              <a:t>.</a:t>
            </a:r>
          </a:p>
          <a:p>
            <a:r>
              <a:rPr lang="en-GB" dirty="0" smtClean="0"/>
              <a:t>If you are using Maven, you don't need to add jar files. Now, you need to add maven dependency to the pom.xml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Provide project information and configuration in the pom.xml file.</a:t>
            </a:r>
            <a:endParaRPr lang="en-GB" dirty="0"/>
          </a:p>
        </p:txBody>
      </p:sp>
      <p:sp>
        <p:nvSpPr>
          <p:cNvPr id="3" name="Content Placeholder 2"/>
          <p:cNvSpPr>
            <a:spLocks noGrp="1"/>
          </p:cNvSpPr>
          <p:nvPr>
            <p:ph idx="1"/>
          </p:nvPr>
        </p:nvSpPr>
        <p:spPr/>
        <p:txBody>
          <a:bodyPr/>
          <a:lstStyle/>
          <a:p>
            <a:r>
              <a:rPr lang="en-US" b="1" dirty="0" smtClean="0"/>
              <a:t>pom.xml</a:t>
            </a:r>
            <a:endParaRPr lang="en-US" dirty="0" smtClean="0"/>
          </a:p>
          <a:p>
            <a:pPr>
              <a:spcBef>
                <a:spcPts val="0"/>
              </a:spcBef>
              <a:buNone/>
            </a:pPr>
            <a:r>
              <a:rPr lang="en-US" b="1" dirty="0" smtClean="0"/>
              <a:t>&lt;project</a:t>
            </a:r>
            <a:r>
              <a:rPr lang="en-US" dirty="0" smtClean="0"/>
              <a:t> </a:t>
            </a:r>
            <a:r>
              <a:rPr lang="en-US" dirty="0" err="1" smtClean="0"/>
              <a:t>xmlns</a:t>
            </a:r>
            <a:r>
              <a:rPr lang="en-US" dirty="0" smtClean="0"/>
              <a:t>="http://maven.apache.org/POM/4.0.0" </a:t>
            </a:r>
            <a:r>
              <a:rPr lang="en-US" dirty="0" err="1" smtClean="0"/>
              <a:t>xmlns:xsi</a:t>
            </a:r>
            <a:r>
              <a:rPr lang="en-US" dirty="0" smtClean="0"/>
              <a:t>="http://www.w3.org/2001/XMLSchema-instance"  </a:t>
            </a:r>
          </a:p>
          <a:p>
            <a:pPr>
              <a:spcBef>
                <a:spcPts val="0"/>
              </a:spcBef>
              <a:buNone/>
            </a:pPr>
            <a:r>
              <a:rPr lang="en-US" dirty="0" smtClean="0"/>
              <a:t>  </a:t>
            </a:r>
            <a:r>
              <a:rPr lang="en-US" dirty="0" err="1" smtClean="0"/>
              <a:t>xsi:schemaLocation</a:t>
            </a:r>
            <a:r>
              <a:rPr lang="en-US" dirty="0" smtClean="0"/>
              <a:t>="http://maven.apache.org/POM/4.0.0 http://maven.apache.org/maven-v4_0_0.xsd"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modelVersion</a:t>
            </a:r>
            <a:r>
              <a:rPr lang="en-US" b="1" dirty="0" smtClean="0"/>
              <a:t>&gt;</a:t>
            </a:r>
            <a:r>
              <a:rPr lang="en-US" dirty="0" smtClean="0"/>
              <a:t>4.0.0</a:t>
            </a:r>
            <a:r>
              <a:rPr lang="en-US" b="1" dirty="0" smtClean="0"/>
              <a:t>&lt;/</a:t>
            </a:r>
            <a:r>
              <a:rPr lang="en-US" b="1" dirty="0" err="1" smtClean="0"/>
              <a:t>modelVersion</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err="1" smtClean="0"/>
              <a:t>com.javatpoint</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err="1" smtClean="0"/>
              <a:t>SpringMVC</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&lt;packaging&gt;</a:t>
            </a:r>
            <a:r>
              <a:rPr lang="en-US" dirty="0" smtClean="0"/>
              <a:t>war</a:t>
            </a:r>
            <a:r>
              <a:rPr lang="en-US" b="1" dirty="0" smtClean="0"/>
              <a:t>&lt;/packaging&gt;</a:t>
            </a:r>
            <a:r>
              <a:rPr lang="en-US" dirty="0" smtClean="0"/>
              <a:t>  </a:t>
            </a:r>
          </a:p>
          <a:p>
            <a:pPr>
              <a:spcBef>
                <a:spcPts val="0"/>
              </a:spcBef>
              <a:buNone/>
            </a:pPr>
            <a:r>
              <a:rPr lang="en-US" dirty="0" smtClean="0"/>
              <a:t>  </a:t>
            </a:r>
            <a:r>
              <a:rPr lang="en-US" b="1" dirty="0" smtClean="0"/>
              <a:t>&lt;version&gt;</a:t>
            </a:r>
            <a:r>
              <a:rPr lang="en-US" dirty="0" smtClean="0"/>
              <a:t>0.0.1-SNAPSHOT</a:t>
            </a:r>
            <a:r>
              <a:rPr lang="en-US" b="1" dirty="0" smtClean="0"/>
              <a:t>&lt;/version&gt;</a:t>
            </a:r>
            <a:r>
              <a:rPr lang="en-US" dirty="0" smtClean="0"/>
              <a:t>  </a:t>
            </a:r>
          </a:p>
          <a:p>
            <a:pPr>
              <a:spcBef>
                <a:spcPts val="0"/>
              </a:spcBef>
              <a:buNone/>
            </a:pPr>
            <a:r>
              <a:rPr lang="en-US" dirty="0" smtClean="0"/>
              <a:t>  </a:t>
            </a:r>
            <a:r>
              <a:rPr lang="en-US" b="1" dirty="0" smtClean="0"/>
              <a:t>&lt;name&gt;</a:t>
            </a:r>
            <a:r>
              <a:rPr lang="en-US" dirty="0" err="1" smtClean="0"/>
              <a:t>SpringMVC</a:t>
            </a:r>
            <a:r>
              <a:rPr lang="en-US" dirty="0" smtClean="0"/>
              <a:t> Maven </a:t>
            </a:r>
            <a:r>
              <a:rPr lang="en-US" dirty="0" err="1" smtClean="0"/>
              <a:t>Webapp</a:t>
            </a:r>
            <a:r>
              <a:rPr lang="en-US" b="1" dirty="0" smtClean="0"/>
              <a:t>&lt;/name&gt;</a:t>
            </a:r>
            <a:r>
              <a:rPr lang="en-US" dirty="0" smtClean="0"/>
              <a:t>  </a:t>
            </a:r>
          </a:p>
          <a:p>
            <a:pPr>
              <a:spcBef>
                <a:spcPts val="0"/>
              </a:spcBef>
              <a:buNone/>
            </a:pPr>
            <a:r>
              <a:rPr lang="en-US" dirty="0" smtClean="0"/>
              <a:t>  </a:t>
            </a:r>
            <a:r>
              <a:rPr lang="en-US" b="1" dirty="0" smtClean="0"/>
              <a:t>&lt;</a:t>
            </a:r>
            <a:r>
              <a:rPr lang="en-US" b="1" dirty="0" err="1" smtClean="0"/>
              <a:t>url</a:t>
            </a:r>
            <a:r>
              <a:rPr lang="en-US" b="1" dirty="0" smtClean="0"/>
              <a:t>&gt;</a:t>
            </a:r>
            <a:r>
              <a:rPr lang="en-US" dirty="0" smtClean="0"/>
              <a:t>http://maven.apache.org</a:t>
            </a:r>
            <a:r>
              <a:rPr lang="en-US" b="1" dirty="0" smtClean="0"/>
              <a:t>&lt;/url&gt;</a:t>
            </a:r>
            <a:r>
              <a:rPr lang="en-US" dirty="0" smtClean="0"/>
              <a:t>  </a:t>
            </a:r>
          </a:p>
          <a:p>
            <a:pPr>
              <a:spcBef>
                <a:spcPts val="0"/>
              </a:spcBef>
              <a:buNone/>
            </a:pPr>
            <a:r>
              <a:rPr lang="en-US" dirty="0" smtClean="0"/>
              <a:t>  </a:t>
            </a:r>
            <a:r>
              <a:rPr lang="en-US" b="1" dirty="0" smtClean="0"/>
              <a:t>&lt;dependencies&gt;</a:t>
            </a:r>
            <a:r>
              <a:rPr lang="en-US" dirty="0" smtClean="0"/>
              <a:t>  </a:t>
            </a:r>
          </a:p>
          <a:p>
            <a:pPr>
              <a:spcBef>
                <a:spcPts val="0"/>
              </a:spcBef>
              <a:buNone/>
            </a:pPr>
            <a:r>
              <a:rPr lang="en-US" dirty="0" smtClean="0"/>
              <a:t>    </a:t>
            </a:r>
            <a:r>
              <a:rPr lang="en-US" b="1" dirty="0" smtClean="0"/>
              <a:t>&lt;dependency&gt;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err="1" smtClean="0"/>
              <a:t>junit</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err="1" smtClean="0"/>
              <a:t>junit</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&lt;version&gt;</a:t>
            </a:r>
            <a:r>
              <a:rPr lang="en-US" dirty="0" smtClean="0"/>
              <a:t>3.8.1</a:t>
            </a:r>
            <a:r>
              <a:rPr lang="en-US" b="1" dirty="0" smtClean="0"/>
              <a:t>&lt;/version&gt;</a:t>
            </a:r>
            <a:r>
              <a:rPr lang="en-US" dirty="0" smtClean="0"/>
              <a:t>  </a:t>
            </a:r>
          </a:p>
          <a:p>
            <a:pPr>
              <a:spcBef>
                <a:spcPts val="0"/>
              </a:spcBef>
              <a:buNone/>
            </a:pPr>
            <a:r>
              <a:rPr lang="en-US" dirty="0" smtClean="0"/>
              <a:t>      </a:t>
            </a:r>
            <a:r>
              <a:rPr lang="en-US" b="1" dirty="0" smtClean="0"/>
              <a:t>&lt;scope&gt;</a:t>
            </a:r>
            <a:r>
              <a:rPr lang="en-US" dirty="0" smtClean="0"/>
              <a:t>test</a:t>
            </a:r>
            <a:r>
              <a:rPr lang="en-US" b="1" dirty="0" smtClean="0"/>
              <a:t>&lt;/scope&gt;</a:t>
            </a:r>
            <a:r>
              <a:rPr lang="en-US" dirty="0" smtClean="0"/>
              <a:t>  </a:t>
            </a:r>
          </a:p>
          <a:p>
            <a:pPr>
              <a:spcBef>
                <a:spcPts val="0"/>
              </a:spcBef>
              <a:buNone/>
            </a:pPr>
            <a:r>
              <a:rPr lang="en-US" dirty="0" smtClean="0"/>
              <a:t>    </a:t>
            </a:r>
            <a:r>
              <a:rPr lang="en-US" b="1" dirty="0" smtClean="0"/>
              <a:t>&lt;/dependency&gt;</a:t>
            </a:r>
            <a:r>
              <a:rPr lang="en-US" dirty="0" smtClean="0"/>
              <a:t>  </a:t>
            </a:r>
          </a:p>
          <a:p>
            <a:pPr>
              <a:spcBef>
                <a:spcPts val="0"/>
              </a:spcBef>
              <a:buNone/>
            </a:pPr>
            <a:r>
              <a:rPr lang="en-US" dirty="0" smtClean="0"/>
              <a:t>      </a:t>
            </a:r>
          </a:p>
          <a:p>
            <a:pPr>
              <a:spcBef>
                <a:spcPts val="0"/>
              </a:spcBef>
              <a:buNone/>
            </a:pPr>
            <a:r>
              <a:rPr lang="en-US" dirty="0" smtClean="0"/>
              <a:t>    &lt;!-- https://mvnrepository.com/artifact/org.springframework/spring-webmvc --&gt;  </a:t>
            </a:r>
          </a:p>
          <a:p>
            <a:pPr>
              <a:spcBef>
                <a:spcPts val="0"/>
              </a:spcBef>
              <a:buNone/>
            </a:pPr>
            <a:r>
              <a:rPr lang="en-US" b="1" dirty="0" smtClean="0"/>
              <a:t>&lt;dependency&gt;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err="1" smtClean="0"/>
              <a:t>org.springframework</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smtClean="0"/>
              <a:t>spring-</a:t>
            </a:r>
            <a:r>
              <a:rPr lang="en-US" dirty="0" err="1" smtClean="0"/>
              <a:t>webmvc</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&lt;version&gt;</a:t>
            </a:r>
            <a:r>
              <a:rPr lang="en-US" dirty="0" smtClean="0"/>
              <a:t>5.1.1.RELEASE</a:t>
            </a:r>
            <a:r>
              <a:rPr lang="en-US" b="1" dirty="0" smtClean="0"/>
              <a:t>&lt;/version&gt;</a:t>
            </a:r>
            <a:r>
              <a:rPr lang="en-US" dirty="0" smtClean="0"/>
              <a:t>  </a:t>
            </a:r>
          </a:p>
          <a:p>
            <a:pPr>
              <a:spcBef>
                <a:spcPts val="0"/>
              </a:spcBef>
              <a:buNone/>
            </a:pPr>
            <a:r>
              <a:rPr lang="en-US" b="1" dirty="0" smtClean="0"/>
              <a:t>&lt;/dependency&gt;</a:t>
            </a:r>
            <a:r>
              <a:rPr lang="en-US" dirty="0" smtClean="0"/>
              <a:t>  </a:t>
            </a:r>
          </a:p>
          <a:p>
            <a:pPr>
              <a:spcBef>
                <a:spcPts val="0"/>
              </a:spcBef>
              <a:buNone/>
            </a:pPr>
            <a:r>
              <a:rPr lang="en-US" dirty="0" smtClean="0"/>
              <a:t>  </a:t>
            </a:r>
          </a:p>
          <a:p>
            <a:pPr>
              <a:spcBef>
                <a:spcPts val="0"/>
              </a:spcBef>
              <a:buNone/>
            </a:pPr>
            <a:r>
              <a:rPr lang="en-US" dirty="0" smtClean="0"/>
              <a:t>&lt;!-- https://mvnrepository.com/artifact/javax.servlet/javax.servlet-api --&gt;  </a:t>
            </a:r>
          </a:p>
          <a:p>
            <a:pPr>
              <a:spcBef>
                <a:spcPts val="0"/>
              </a:spcBef>
              <a:buNone/>
            </a:pPr>
            <a:r>
              <a:rPr lang="en-US" b="1" dirty="0" smtClean="0"/>
              <a:t>&lt;dependency&gt;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err="1" smtClean="0"/>
              <a:t>javax.servlet</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err="1" smtClean="0"/>
              <a:t>servlet-api</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&lt;version&gt;</a:t>
            </a:r>
            <a:r>
              <a:rPr lang="en-US" dirty="0" smtClean="0"/>
              <a:t>3.0-alpha-1</a:t>
            </a:r>
            <a:r>
              <a:rPr lang="en-US" b="1" dirty="0" smtClean="0"/>
              <a:t>&lt;/version&gt;</a:t>
            </a:r>
            <a:r>
              <a:rPr lang="en-US" dirty="0" smtClean="0"/>
              <a:t>    </a:t>
            </a:r>
          </a:p>
          <a:p>
            <a:pPr>
              <a:spcBef>
                <a:spcPts val="0"/>
              </a:spcBef>
              <a:buNone/>
            </a:pPr>
            <a:r>
              <a:rPr lang="en-US" b="1" dirty="0" smtClean="0"/>
              <a:t>&lt;/dependency&gt;</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&lt;/dependencies&gt;</a:t>
            </a:r>
            <a:r>
              <a:rPr lang="en-US" dirty="0" smtClean="0"/>
              <a:t>  </a:t>
            </a:r>
          </a:p>
          <a:p>
            <a:pPr>
              <a:spcBef>
                <a:spcPts val="0"/>
              </a:spcBef>
              <a:buNone/>
            </a:pPr>
            <a:r>
              <a:rPr lang="en-US" dirty="0" smtClean="0"/>
              <a:t>  </a:t>
            </a:r>
            <a:r>
              <a:rPr lang="en-US" b="1" dirty="0" smtClean="0"/>
              <a:t>&lt;build&gt;</a:t>
            </a:r>
            <a:r>
              <a:rPr lang="en-US" dirty="0" smtClean="0"/>
              <a:t>  </a:t>
            </a:r>
          </a:p>
          <a:p>
            <a:pPr>
              <a:spcBef>
                <a:spcPts val="0"/>
              </a:spcBef>
              <a:buNone/>
            </a:pPr>
            <a:r>
              <a:rPr lang="en-US" dirty="0" smtClean="0"/>
              <a:t>    </a:t>
            </a:r>
            <a:r>
              <a:rPr lang="en-US" b="1" dirty="0" smtClean="0"/>
              <a:t>&lt;</a:t>
            </a:r>
            <a:r>
              <a:rPr lang="en-US" b="1" dirty="0" err="1" smtClean="0"/>
              <a:t>finalName</a:t>
            </a:r>
            <a:r>
              <a:rPr lang="en-US" b="1" dirty="0" smtClean="0"/>
              <a:t>&gt;</a:t>
            </a:r>
            <a:r>
              <a:rPr lang="en-US" dirty="0" err="1" smtClean="0"/>
              <a:t>SpringMVC</a:t>
            </a:r>
            <a:r>
              <a:rPr lang="en-US" b="1" dirty="0" smtClean="0"/>
              <a:t>&lt;/</a:t>
            </a:r>
            <a:r>
              <a:rPr lang="en-US" b="1" dirty="0" err="1" smtClean="0"/>
              <a:t>finalName</a:t>
            </a:r>
            <a:r>
              <a:rPr lang="en-US" b="1" dirty="0" smtClean="0"/>
              <a:t>&gt;</a:t>
            </a:r>
            <a:r>
              <a:rPr lang="en-US" dirty="0" smtClean="0"/>
              <a:t>  </a:t>
            </a:r>
          </a:p>
          <a:p>
            <a:pPr>
              <a:spcBef>
                <a:spcPts val="0"/>
              </a:spcBef>
              <a:buNone/>
            </a:pPr>
            <a:r>
              <a:rPr lang="en-US" dirty="0" smtClean="0"/>
              <a:t>  </a:t>
            </a:r>
            <a:r>
              <a:rPr lang="en-US" b="1" dirty="0" smtClean="0"/>
              <a:t>&lt;/build&gt;</a:t>
            </a:r>
            <a:r>
              <a:rPr lang="en-US" dirty="0" smtClean="0"/>
              <a:t>  </a:t>
            </a:r>
          </a:p>
          <a:p>
            <a:pPr>
              <a:spcBef>
                <a:spcPts val="0"/>
              </a:spcBef>
              <a:buNone/>
            </a:pPr>
            <a:r>
              <a:rPr lang="en-US" b="1" dirty="0" smtClean="0"/>
              <a:t>&lt;/project&gt;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2. Create the controller class</a:t>
            </a:r>
            <a:endParaRPr lang="en-GB" dirty="0"/>
          </a:p>
        </p:txBody>
      </p:sp>
      <p:sp>
        <p:nvSpPr>
          <p:cNvPr id="3" name="Content Placeholder 2"/>
          <p:cNvSpPr>
            <a:spLocks noGrp="1"/>
          </p:cNvSpPr>
          <p:nvPr>
            <p:ph idx="1"/>
          </p:nvPr>
        </p:nvSpPr>
        <p:spPr>
          <a:xfrm>
            <a:off x="838200" y="1214422"/>
            <a:ext cx="10515600" cy="4962541"/>
          </a:xfrm>
        </p:spPr>
        <p:txBody>
          <a:bodyPr/>
          <a:lstStyle/>
          <a:p>
            <a:r>
              <a:rPr lang="en-GB" dirty="0" smtClean="0"/>
              <a:t>To create the controller class, we are using two annotations @Controller and @</a:t>
            </a:r>
            <a:r>
              <a:rPr lang="en-GB" dirty="0" err="1" smtClean="0"/>
              <a:t>RequestMapping</a:t>
            </a:r>
            <a:r>
              <a:rPr lang="en-GB" dirty="0" smtClean="0"/>
              <a:t>.</a:t>
            </a:r>
          </a:p>
          <a:p>
            <a:r>
              <a:rPr lang="en-GB" dirty="0" smtClean="0"/>
              <a:t>The @Controller annotation marks this class as Controller.</a:t>
            </a:r>
          </a:p>
          <a:p>
            <a:r>
              <a:rPr lang="en-GB" dirty="0" smtClean="0"/>
              <a:t>The @</a:t>
            </a:r>
            <a:r>
              <a:rPr lang="en-GB" dirty="0" err="1" smtClean="0"/>
              <a:t>Requestmapping</a:t>
            </a:r>
            <a:r>
              <a:rPr lang="en-GB" dirty="0" smtClean="0"/>
              <a:t> annotation is used to map the class with the specified URL name.</a:t>
            </a:r>
          </a:p>
          <a:p>
            <a:r>
              <a:rPr lang="en-GB" b="1" dirty="0" smtClean="0"/>
              <a:t>HelloController.java</a:t>
            </a:r>
            <a:endParaRPr lang="en-GB" dirty="0" smtClean="0"/>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b="1" dirty="0" smtClean="0"/>
              <a:t>import</a:t>
            </a:r>
            <a:r>
              <a:rPr lang="en-GB" dirty="0" smtClean="0"/>
              <a:t> </a:t>
            </a:r>
            <a:r>
              <a:rPr lang="en-GB" dirty="0" err="1" smtClean="0"/>
              <a:t>org.springframework.stereotype.Controller</a:t>
            </a:r>
            <a:r>
              <a:rPr lang="en-GB" dirty="0" smtClean="0"/>
              <a:t>;  </a:t>
            </a:r>
          </a:p>
          <a:p>
            <a:pPr>
              <a:spcBef>
                <a:spcPts val="0"/>
              </a:spcBef>
              <a:buNone/>
            </a:pPr>
            <a:r>
              <a:rPr lang="en-GB" b="1" dirty="0" smtClean="0"/>
              <a:t>import</a:t>
            </a:r>
            <a:r>
              <a:rPr lang="en-GB" dirty="0" smtClean="0"/>
              <a:t> </a:t>
            </a:r>
            <a:r>
              <a:rPr lang="en-GB" dirty="0" err="1" smtClean="0"/>
              <a:t>org.springframework.web.bind.annotation.RequestMapping</a:t>
            </a:r>
            <a:r>
              <a:rPr lang="en-GB" dirty="0" smtClean="0"/>
              <a:t>;  </a:t>
            </a:r>
          </a:p>
          <a:p>
            <a:pPr>
              <a:spcBef>
                <a:spcPts val="0"/>
              </a:spcBef>
              <a:buNone/>
            </a:pPr>
            <a:r>
              <a:rPr lang="en-GB" dirty="0" smtClean="0"/>
              <a:t>@Controller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HelloController</a:t>
            </a:r>
            <a:r>
              <a:rPr lang="en-GB" dirty="0" smtClean="0"/>
              <a:t> {  </a:t>
            </a:r>
          </a:p>
          <a:p>
            <a:pPr>
              <a:spcBef>
                <a:spcPts val="0"/>
              </a:spcBef>
              <a:buNone/>
            </a:pPr>
            <a:r>
              <a:rPr lang="en-GB" dirty="0" smtClean="0"/>
              <a:t>@</a:t>
            </a:r>
            <a:r>
              <a:rPr lang="en-GB" dirty="0" err="1" smtClean="0"/>
              <a:t>RequestMapping</a:t>
            </a:r>
            <a:r>
              <a:rPr lang="en-GB" dirty="0" smtClean="0"/>
              <a:t>("/")  </a:t>
            </a:r>
          </a:p>
          <a:p>
            <a:pPr>
              <a:spcBef>
                <a:spcPts val="0"/>
              </a:spcBef>
              <a:buNone/>
            </a:pPr>
            <a:r>
              <a:rPr lang="en-GB" dirty="0" smtClean="0"/>
              <a:t>    </a:t>
            </a:r>
            <a:r>
              <a:rPr lang="en-GB" b="1" dirty="0" smtClean="0"/>
              <a:t>public</a:t>
            </a:r>
            <a:r>
              <a:rPr lang="en-GB" dirty="0" smtClean="0"/>
              <a:t> String display()  </a:t>
            </a:r>
          </a:p>
          <a:p>
            <a:pPr>
              <a:spcBef>
                <a:spcPts val="0"/>
              </a:spcBef>
              <a:buNone/>
            </a:pPr>
            <a:r>
              <a:rPr lang="en-GB" dirty="0" smtClean="0"/>
              <a:t>    {  </a:t>
            </a:r>
          </a:p>
          <a:p>
            <a:pPr>
              <a:spcBef>
                <a:spcPts val="0"/>
              </a:spcBef>
              <a:buNone/>
            </a:pPr>
            <a:r>
              <a:rPr lang="en-GB" dirty="0" smtClean="0"/>
              <a:t>        </a:t>
            </a:r>
            <a:r>
              <a:rPr lang="en-GB" b="1" dirty="0" smtClean="0"/>
              <a:t>return</a:t>
            </a:r>
            <a:r>
              <a:rPr lang="en-GB" dirty="0" smtClean="0"/>
              <a:t> "index";  </a:t>
            </a:r>
          </a:p>
          <a:p>
            <a:pPr>
              <a:spcBef>
                <a:spcPts val="0"/>
              </a:spcBef>
              <a:buNone/>
            </a:pPr>
            <a:r>
              <a:rPr lang="en-GB" dirty="0" smtClean="0"/>
              <a:t>    }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Provide the entry of controller in the web.xml file</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
        <p:nvSpPr>
          <p:cNvPr id="6" name="Content Placeholder 5"/>
          <p:cNvSpPr>
            <a:spLocks noGrp="1"/>
          </p:cNvSpPr>
          <p:nvPr>
            <p:ph idx="1"/>
          </p:nvPr>
        </p:nvSpPr>
        <p:spPr/>
        <p:txBody>
          <a:bodyPr/>
          <a:lstStyle/>
          <a:p>
            <a:r>
              <a:rPr lang="en-GB" dirty="0" smtClean="0"/>
              <a:t>In this xml file, we are specifying the </a:t>
            </a:r>
            <a:r>
              <a:rPr lang="en-GB" dirty="0" err="1" smtClean="0"/>
              <a:t>servlet</a:t>
            </a:r>
            <a:r>
              <a:rPr lang="en-GB" dirty="0" smtClean="0"/>
              <a:t> class </a:t>
            </a:r>
            <a:r>
              <a:rPr lang="en-GB" dirty="0" err="1" smtClean="0"/>
              <a:t>DispatcherServlet</a:t>
            </a:r>
            <a:r>
              <a:rPr lang="en-GB" dirty="0" smtClean="0"/>
              <a:t> that acts as the front controller in Spring Web MVC. All the incoming request for the html file will be forwarded to the </a:t>
            </a:r>
            <a:r>
              <a:rPr lang="en-GB" dirty="0" err="1" smtClean="0"/>
              <a:t>DispatcherServlet</a:t>
            </a:r>
            <a:r>
              <a:rPr lang="en-GB" dirty="0" smtClean="0"/>
              <a:t>.</a:t>
            </a:r>
          </a:p>
          <a:p>
            <a:r>
              <a:rPr lang="en-GB" b="1" dirty="0" smtClean="0"/>
              <a:t>web.xml</a:t>
            </a:r>
            <a:endParaRPr lang="en-GB" dirty="0" smtClean="0"/>
          </a:p>
          <a:p>
            <a:pPr>
              <a:spcBef>
                <a:spcPts val="0"/>
              </a:spcBef>
              <a:buNone/>
            </a:pPr>
            <a:r>
              <a:rPr lang="en-GB" b="1" dirty="0" smtClean="0"/>
              <a:t>&lt;?xml</a:t>
            </a:r>
            <a:r>
              <a:rPr lang="en-GB" dirty="0" smtClean="0"/>
              <a:t> version="1.0" encoding="UTF-8"</a:t>
            </a:r>
            <a:r>
              <a:rPr lang="en-GB" b="1" dirty="0" smtClean="0"/>
              <a:t>?&gt;</a:t>
            </a:r>
            <a:r>
              <a:rPr lang="en-GB" dirty="0" smtClean="0"/>
              <a:t>  </a:t>
            </a:r>
          </a:p>
          <a:p>
            <a:pPr>
              <a:spcBef>
                <a:spcPts val="0"/>
              </a:spcBef>
              <a:buNone/>
            </a:pPr>
            <a:r>
              <a:rPr lang="en-GB" b="1" dirty="0" smtClean="0"/>
              <a:t>&lt;web-app</a:t>
            </a:r>
            <a:r>
              <a:rPr lang="en-GB" dirty="0" smtClean="0"/>
              <a:t> </a:t>
            </a:r>
            <a:r>
              <a:rPr lang="en-GB" dirty="0" err="1" smtClean="0"/>
              <a:t>xmlns:xsi</a:t>
            </a:r>
            <a:r>
              <a:rPr lang="en-GB" dirty="0" smtClean="0"/>
              <a:t>="http://www.w3.org/2001/XMLSchema-instance" </a:t>
            </a:r>
            <a:r>
              <a:rPr lang="en-GB" dirty="0" err="1" smtClean="0"/>
              <a:t>xmlns</a:t>
            </a:r>
            <a:r>
              <a:rPr lang="en-GB" dirty="0" smtClean="0"/>
              <a:t>="http://java.sun.com/xml/ns/javaee" </a:t>
            </a:r>
            <a:r>
              <a:rPr lang="en-GB" dirty="0" err="1" smtClean="0"/>
              <a:t>xsi:schemaLocation</a:t>
            </a:r>
            <a:r>
              <a:rPr lang="en-GB" dirty="0" smtClean="0"/>
              <a:t>="http://java.sun.com/xml/ns/javaee http://java.sun.com/xml/ns/javaee/web-app_3_0.xsd" id="</a:t>
            </a:r>
            <a:r>
              <a:rPr lang="en-GB" dirty="0" err="1" smtClean="0"/>
              <a:t>WebApp_ID</a:t>
            </a:r>
            <a:r>
              <a:rPr lang="en-GB" dirty="0" smtClean="0"/>
              <a:t>" version="3.0"</a:t>
            </a:r>
            <a:r>
              <a:rPr lang="en-GB" b="1" dirty="0" smtClean="0"/>
              <a:t>&gt;</a:t>
            </a:r>
            <a:r>
              <a:rPr lang="en-GB" dirty="0" smtClean="0"/>
              <a:t>  </a:t>
            </a:r>
          </a:p>
          <a:p>
            <a:pPr>
              <a:spcBef>
                <a:spcPts val="0"/>
              </a:spcBef>
              <a:buNone/>
            </a:pPr>
            <a:r>
              <a:rPr lang="en-GB" dirty="0" smtClean="0"/>
              <a:t>  </a:t>
            </a:r>
            <a:r>
              <a:rPr lang="en-GB" b="1" dirty="0" smtClean="0"/>
              <a:t>&lt;display-name&gt;</a:t>
            </a:r>
            <a:r>
              <a:rPr lang="en-GB" dirty="0" err="1" smtClean="0"/>
              <a:t>SpringMVC</a:t>
            </a:r>
            <a:r>
              <a:rPr lang="en-GB" b="1" dirty="0" smtClean="0"/>
              <a:t>&lt;/display-name&gt;</a:t>
            </a:r>
            <a:r>
              <a:rPr lang="en-GB" dirty="0" smtClean="0"/>
              <a:t>  </a:t>
            </a:r>
          </a:p>
          <a:p>
            <a:pPr>
              <a:spcBef>
                <a:spcPts val="0"/>
              </a:spcBef>
              <a:buNone/>
            </a:pPr>
            <a:r>
              <a:rPr lang="en-GB" dirty="0" smtClean="0"/>
              <a:t>   </a:t>
            </a:r>
            <a:r>
              <a:rPr lang="en-GB" b="1" dirty="0" smtClean="0"/>
              <a:t>&lt;</a:t>
            </a:r>
            <a:r>
              <a:rPr lang="en-GB" b="1" dirty="0" err="1" smtClean="0"/>
              <a:t>servlet</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servlet</a:t>
            </a:r>
            <a:r>
              <a:rPr lang="en-GB" b="1" dirty="0" smtClean="0"/>
              <a:t>-name&gt;</a:t>
            </a:r>
            <a:r>
              <a:rPr lang="en-GB" dirty="0" smtClean="0"/>
              <a:t>spring</a:t>
            </a:r>
            <a:r>
              <a:rPr lang="en-GB" b="1" dirty="0" smtClean="0"/>
              <a:t>&lt;/</a:t>
            </a:r>
            <a:r>
              <a:rPr lang="en-GB" b="1" dirty="0" err="1" smtClean="0"/>
              <a:t>servlet</a:t>
            </a:r>
            <a:r>
              <a:rPr lang="en-GB" b="1" dirty="0" smtClean="0"/>
              <a:t>-name&gt;</a:t>
            </a:r>
            <a:r>
              <a:rPr lang="en-GB" dirty="0" smtClean="0"/>
              <a:t>    </a:t>
            </a:r>
          </a:p>
          <a:p>
            <a:pPr>
              <a:spcBef>
                <a:spcPts val="0"/>
              </a:spcBef>
              <a:buNone/>
            </a:pPr>
            <a:r>
              <a:rPr lang="en-GB" dirty="0" smtClean="0"/>
              <a:t>    </a:t>
            </a:r>
            <a:r>
              <a:rPr lang="en-GB" b="1" dirty="0" smtClean="0"/>
              <a:t>&lt;</a:t>
            </a:r>
            <a:r>
              <a:rPr lang="en-GB" b="1" dirty="0" err="1" smtClean="0"/>
              <a:t>servlet</a:t>
            </a:r>
            <a:r>
              <a:rPr lang="en-GB" b="1" dirty="0" smtClean="0"/>
              <a:t>-class&gt;</a:t>
            </a:r>
            <a:r>
              <a:rPr lang="en-GB" dirty="0" err="1" smtClean="0"/>
              <a:t>org.springframework.web.servlet.DispatcherServlet</a:t>
            </a:r>
            <a:r>
              <a:rPr lang="en-GB" b="1" dirty="0" smtClean="0"/>
              <a:t>&lt;/</a:t>
            </a:r>
            <a:r>
              <a:rPr lang="en-GB" b="1" dirty="0" err="1" smtClean="0"/>
              <a:t>servlet</a:t>
            </a:r>
            <a:r>
              <a:rPr lang="en-GB" b="1" dirty="0" smtClean="0"/>
              <a:t>-class&gt;</a:t>
            </a:r>
            <a:r>
              <a:rPr lang="en-GB" dirty="0" smtClean="0"/>
              <a:t>    </a:t>
            </a:r>
          </a:p>
          <a:p>
            <a:pPr>
              <a:spcBef>
                <a:spcPts val="0"/>
              </a:spcBef>
              <a:buNone/>
            </a:pPr>
            <a:r>
              <a:rPr lang="en-GB" dirty="0" smtClean="0"/>
              <a:t>    </a:t>
            </a:r>
            <a:r>
              <a:rPr lang="en-GB" b="1" dirty="0" smtClean="0"/>
              <a:t>&lt;load-on-</a:t>
            </a:r>
            <a:r>
              <a:rPr lang="en-GB" b="1" dirty="0" err="1" smtClean="0"/>
              <a:t>startup</a:t>
            </a:r>
            <a:r>
              <a:rPr lang="en-GB" b="1" dirty="0" smtClean="0"/>
              <a:t>&gt;</a:t>
            </a:r>
            <a:r>
              <a:rPr lang="en-GB" dirty="0" smtClean="0"/>
              <a:t>1</a:t>
            </a:r>
            <a:r>
              <a:rPr lang="en-GB" b="1" dirty="0" smtClean="0"/>
              <a:t>&lt;/load-on-</a:t>
            </a:r>
            <a:r>
              <a:rPr lang="en-GB" b="1" dirty="0" err="1" smtClean="0"/>
              <a:t>startup</a:t>
            </a:r>
            <a:r>
              <a:rPr lang="en-GB" b="1" dirty="0" smtClean="0"/>
              <a:t>&gt;</a:t>
            </a:r>
            <a:r>
              <a:rPr lang="en-GB" dirty="0" smtClean="0"/>
              <a:t>      </a:t>
            </a:r>
          </a:p>
          <a:p>
            <a:pPr>
              <a:spcBef>
                <a:spcPts val="0"/>
              </a:spcBef>
              <a:buNone/>
            </a:pPr>
            <a:r>
              <a:rPr lang="en-GB" b="1" dirty="0" smtClean="0"/>
              <a:t>&lt;/</a:t>
            </a:r>
            <a:r>
              <a:rPr lang="en-GB" b="1" dirty="0" err="1" smtClean="0"/>
              <a:t>servlet</a:t>
            </a:r>
            <a:r>
              <a:rPr lang="en-GB" b="1" dirty="0" smtClean="0"/>
              <a:t>&gt;</a:t>
            </a:r>
            <a:r>
              <a:rPr lang="en-GB" dirty="0" smtClean="0"/>
              <a:t>    </a:t>
            </a:r>
          </a:p>
          <a:p>
            <a:pPr>
              <a:spcBef>
                <a:spcPts val="0"/>
              </a:spcBef>
              <a:buNone/>
            </a:pPr>
            <a:r>
              <a:rPr lang="en-GB" b="1" dirty="0" smtClean="0"/>
              <a:t>&lt;</a:t>
            </a:r>
            <a:r>
              <a:rPr lang="en-GB" b="1" dirty="0" err="1" smtClean="0"/>
              <a:t>servlet</a:t>
            </a:r>
            <a:r>
              <a:rPr lang="en-GB" b="1" dirty="0" smtClean="0"/>
              <a:t>-mapping&gt;</a:t>
            </a:r>
            <a:r>
              <a:rPr lang="en-GB" dirty="0" smtClean="0"/>
              <a:t>    </a:t>
            </a:r>
          </a:p>
          <a:p>
            <a:pPr>
              <a:spcBef>
                <a:spcPts val="0"/>
              </a:spcBef>
              <a:buNone/>
            </a:pPr>
            <a:r>
              <a:rPr lang="en-GB" dirty="0" smtClean="0"/>
              <a:t>    </a:t>
            </a:r>
            <a:r>
              <a:rPr lang="en-GB" b="1" dirty="0" smtClean="0"/>
              <a:t>&lt;</a:t>
            </a:r>
            <a:r>
              <a:rPr lang="en-GB" b="1" dirty="0" err="1" smtClean="0"/>
              <a:t>servlet</a:t>
            </a:r>
            <a:r>
              <a:rPr lang="en-GB" b="1" dirty="0" smtClean="0"/>
              <a:t>-name&gt;</a:t>
            </a:r>
            <a:r>
              <a:rPr lang="en-GB" dirty="0" smtClean="0"/>
              <a:t>spring</a:t>
            </a:r>
            <a:r>
              <a:rPr lang="en-GB" b="1" dirty="0" smtClean="0"/>
              <a:t>&lt;/</a:t>
            </a:r>
            <a:r>
              <a:rPr lang="en-GB" b="1" dirty="0" err="1" smtClean="0"/>
              <a:t>servlet</a:t>
            </a:r>
            <a:r>
              <a:rPr lang="en-GB" b="1" dirty="0" smtClean="0"/>
              <a:t>-name&gt;</a:t>
            </a:r>
            <a:r>
              <a:rPr lang="en-GB" dirty="0" smtClean="0"/>
              <a:t>    </a:t>
            </a:r>
          </a:p>
          <a:p>
            <a:pPr>
              <a:spcBef>
                <a:spcPts val="0"/>
              </a:spcBef>
              <a:buNone/>
            </a:pPr>
            <a:r>
              <a:rPr lang="en-GB" dirty="0" smtClean="0"/>
              <a:t>    </a:t>
            </a:r>
            <a:r>
              <a:rPr lang="en-GB" b="1" dirty="0" smtClean="0"/>
              <a:t>&lt;</a:t>
            </a:r>
            <a:r>
              <a:rPr lang="en-GB" b="1" dirty="0" err="1" smtClean="0"/>
              <a:t>url</a:t>
            </a:r>
            <a:r>
              <a:rPr lang="en-GB" b="1" dirty="0" smtClean="0"/>
              <a:t>-pattern&gt;</a:t>
            </a:r>
            <a:r>
              <a:rPr lang="en-GB" dirty="0" smtClean="0"/>
              <a:t>/</a:t>
            </a:r>
            <a:r>
              <a:rPr lang="en-GB" b="1" dirty="0" smtClean="0"/>
              <a:t>&lt;/</a:t>
            </a:r>
            <a:r>
              <a:rPr lang="en-GB" b="1" dirty="0" err="1" smtClean="0"/>
              <a:t>url</a:t>
            </a:r>
            <a:r>
              <a:rPr lang="en-GB" b="1" dirty="0" smtClean="0"/>
              <a:t>-pattern&gt;</a:t>
            </a:r>
            <a:r>
              <a:rPr lang="en-GB" dirty="0" smtClean="0"/>
              <a:t>    </a:t>
            </a:r>
          </a:p>
          <a:p>
            <a:pPr>
              <a:spcBef>
                <a:spcPts val="0"/>
              </a:spcBef>
              <a:buNone/>
            </a:pPr>
            <a:r>
              <a:rPr lang="en-GB" b="1" dirty="0" smtClean="0"/>
              <a:t>&lt;/</a:t>
            </a:r>
            <a:r>
              <a:rPr lang="en-GB" b="1" dirty="0" err="1" smtClean="0"/>
              <a:t>servlet</a:t>
            </a:r>
            <a:r>
              <a:rPr lang="en-GB" b="1" dirty="0" smtClean="0"/>
              <a:t>-mapping&gt;</a:t>
            </a:r>
            <a:r>
              <a:rPr lang="en-GB" dirty="0" smtClean="0"/>
              <a:t>    </a:t>
            </a:r>
          </a:p>
          <a:p>
            <a:pPr>
              <a:spcBef>
                <a:spcPts val="0"/>
              </a:spcBef>
              <a:buNone/>
            </a:pPr>
            <a:r>
              <a:rPr lang="en-GB" b="1" dirty="0" smtClean="0"/>
              <a:t>&lt;/web-app&gt;</a:t>
            </a:r>
            <a:r>
              <a:rPr lang="en-GB" dirty="0" smtClean="0"/>
              <a:t>  </a:t>
            </a:r>
          </a:p>
          <a:p>
            <a:pPr>
              <a:spcBef>
                <a:spcPts val="0"/>
              </a:spcBef>
              <a:buNone/>
            </a:pP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4. Define the bean in the xml file</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
        <p:nvSpPr>
          <p:cNvPr id="7" name="Content Placeholder 6"/>
          <p:cNvSpPr>
            <a:spLocks noGrp="1"/>
          </p:cNvSpPr>
          <p:nvPr>
            <p:ph idx="1"/>
          </p:nvPr>
        </p:nvSpPr>
        <p:spPr/>
        <p:txBody>
          <a:bodyPr/>
          <a:lstStyle/>
          <a:p>
            <a:r>
              <a:rPr lang="en-GB" dirty="0" smtClean="0"/>
              <a:t>This is the important configuration file where we need to specify the View components.</a:t>
            </a:r>
          </a:p>
          <a:p>
            <a:r>
              <a:rPr lang="en-GB" dirty="0" smtClean="0"/>
              <a:t>The </a:t>
            </a:r>
            <a:r>
              <a:rPr lang="en-GB" dirty="0" err="1" smtClean="0"/>
              <a:t>context:component</a:t>
            </a:r>
            <a:r>
              <a:rPr lang="en-GB" dirty="0" smtClean="0"/>
              <a:t>-scan element defines the base-package where </a:t>
            </a:r>
            <a:r>
              <a:rPr lang="en-GB" dirty="0" err="1" smtClean="0"/>
              <a:t>DispatcherServlet</a:t>
            </a:r>
            <a:r>
              <a:rPr lang="en-GB" dirty="0" smtClean="0"/>
              <a:t> will search the controller class.</a:t>
            </a:r>
          </a:p>
          <a:p>
            <a:r>
              <a:rPr lang="en-GB" dirty="0" smtClean="0"/>
              <a:t>This xml file should be located inside the WEB-INF directory.</a:t>
            </a:r>
          </a:p>
          <a:p>
            <a:r>
              <a:rPr lang="en-GB" b="1" dirty="0" smtClean="0"/>
              <a:t>spring-servlet.xml</a:t>
            </a:r>
            <a:endParaRPr lang="en-GB" dirty="0" smtClean="0"/>
          </a:p>
          <a:p>
            <a:pPr>
              <a:spcBef>
                <a:spcPts val="0"/>
              </a:spcBef>
              <a:buNone/>
            </a:pPr>
            <a:r>
              <a:rPr lang="en-GB" b="1" dirty="0" smtClean="0"/>
              <a:t>&lt;?xml</a:t>
            </a:r>
            <a:r>
              <a:rPr lang="en-GB" dirty="0" smtClean="0"/>
              <a:t> version="1.0" encoding="UTF-8"</a:t>
            </a:r>
            <a:r>
              <a:rPr lang="en-GB" b="1" dirty="0" smtClean="0"/>
              <a:t>?&gt;</a:t>
            </a:r>
            <a:r>
              <a:rPr lang="en-GB" dirty="0" smtClean="0"/>
              <a:t>  </a:t>
            </a:r>
          </a:p>
          <a:p>
            <a:pPr>
              <a:spcBef>
                <a:spcPts val="0"/>
              </a:spcBef>
              <a:buNone/>
            </a:pPr>
            <a:r>
              <a:rPr lang="en-GB" b="1" dirty="0" smtClean="0"/>
              <a:t>&lt;beans</a:t>
            </a: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xmlns:context</a:t>
            </a:r>
            <a:r>
              <a:rPr lang="en-GB" dirty="0" smtClean="0"/>
              <a:t>="http://www.springframework.org/schema/context"  </a:t>
            </a:r>
          </a:p>
          <a:p>
            <a:pPr>
              <a:spcBef>
                <a:spcPts val="0"/>
              </a:spcBef>
              <a:buNone/>
            </a:pPr>
            <a:r>
              <a:rPr lang="en-GB" dirty="0" smtClean="0"/>
              <a:t>    </a:t>
            </a:r>
            <a:r>
              <a:rPr lang="en-GB" dirty="0" err="1" smtClean="0"/>
              <a:t>xmlns:mvc</a:t>
            </a:r>
            <a:r>
              <a:rPr lang="en-GB" dirty="0" smtClean="0"/>
              <a:t>="http://www.springframework.org/schema/mvc"  </a:t>
            </a:r>
          </a:p>
          <a:p>
            <a:pPr>
              <a:spcBef>
                <a:spcPts val="0"/>
              </a:spcBef>
              <a:buNone/>
            </a:pPr>
            <a:r>
              <a:rPr lang="en-GB" dirty="0" smtClean="0"/>
              <a:t>    </a:t>
            </a:r>
            <a:r>
              <a:rPr lang="en-GB" dirty="0" err="1" smtClean="0"/>
              <a:t>xsi:schemaLocation</a:t>
            </a:r>
            <a:r>
              <a:rPr lang="en-GB" dirty="0" smtClean="0"/>
              <a:t>="  </a:t>
            </a:r>
          </a:p>
          <a:p>
            <a:pPr>
              <a:spcBef>
                <a:spcPts val="0"/>
              </a:spcBef>
              <a:buNone/>
            </a:pPr>
            <a:r>
              <a:rPr lang="en-GB" dirty="0" smtClean="0"/>
              <a:t>        http://www.springframework.org/schema/beans  </a:t>
            </a:r>
          </a:p>
          <a:p>
            <a:pPr>
              <a:spcBef>
                <a:spcPts val="0"/>
              </a:spcBef>
              <a:buNone/>
            </a:pPr>
            <a:r>
              <a:rPr lang="en-GB" dirty="0" smtClean="0"/>
              <a:t>        http://www.springframework.org/schema/beans/spring-beans.xsd  </a:t>
            </a:r>
          </a:p>
          <a:p>
            <a:pPr>
              <a:spcBef>
                <a:spcPts val="0"/>
              </a:spcBef>
              <a:buNone/>
            </a:pPr>
            <a:r>
              <a:rPr lang="en-GB" dirty="0" smtClean="0"/>
              <a:t>        http://www.springframework.org/schema/context  </a:t>
            </a:r>
          </a:p>
          <a:p>
            <a:pPr>
              <a:spcBef>
                <a:spcPts val="0"/>
              </a:spcBef>
              <a:buNone/>
            </a:pPr>
            <a:r>
              <a:rPr lang="en-GB" dirty="0" smtClean="0"/>
              <a:t>        http://www.springframework.org/schema/context/spring-context.xsd  </a:t>
            </a:r>
          </a:p>
          <a:p>
            <a:pPr>
              <a:spcBef>
                <a:spcPts val="0"/>
              </a:spcBef>
              <a:buNone/>
            </a:pPr>
            <a:r>
              <a:rPr lang="en-GB" dirty="0" smtClean="0"/>
              <a:t>        http://www.springframework.org/schema/mvc  </a:t>
            </a:r>
          </a:p>
          <a:p>
            <a:pPr>
              <a:spcBef>
                <a:spcPts val="0"/>
              </a:spcBef>
              <a:buNone/>
            </a:pPr>
            <a:r>
              <a:rPr lang="en-GB" dirty="0" smtClean="0"/>
              <a:t>        http://www.springframework.org/schema/mvc/spring-mvc.xsd"</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&lt;!-- Provide support for component scanning --&gt;  </a:t>
            </a:r>
          </a:p>
          <a:p>
            <a:pPr>
              <a:spcBef>
                <a:spcPts val="0"/>
              </a:spcBef>
              <a:buNone/>
            </a:pPr>
            <a:r>
              <a:rPr lang="en-GB" dirty="0" smtClean="0"/>
              <a:t>    </a:t>
            </a:r>
            <a:r>
              <a:rPr lang="en-GB" b="1" dirty="0" smtClean="0"/>
              <a:t>&lt;</a:t>
            </a:r>
            <a:r>
              <a:rPr lang="en-GB" b="1" dirty="0" err="1" smtClean="0"/>
              <a:t>context:component</a:t>
            </a:r>
            <a:r>
              <a:rPr lang="en-GB" b="1" dirty="0" smtClean="0"/>
              <a:t>-scan</a:t>
            </a:r>
            <a:r>
              <a:rPr lang="en-GB" dirty="0" smtClean="0"/>
              <a:t> base-package="</a:t>
            </a:r>
            <a:r>
              <a:rPr lang="en-GB" dirty="0" err="1" smtClean="0"/>
              <a:t>com.javatpoint</a:t>
            </a:r>
            <a:r>
              <a:rPr lang="en-GB" dirty="0" smtClean="0"/>
              <a:t>" </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&lt;!--Provide support for conversion, formatting and validation --&gt;  </a:t>
            </a:r>
          </a:p>
          <a:p>
            <a:pPr>
              <a:spcBef>
                <a:spcPts val="0"/>
              </a:spcBef>
              <a:buNone/>
            </a:pPr>
            <a:r>
              <a:rPr lang="en-GB" dirty="0" smtClean="0"/>
              <a:t>    </a:t>
            </a:r>
            <a:r>
              <a:rPr lang="en-GB" b="1" dirty="0" smtClean="0"/>
              <a:t>&lt;</a:t>
            </a:r>
            <a:r>
              <a:rPr lang="en-GB" b="1" dirty="0" err="1" smtClean="0"/>
              <a:t>mvc:annotation</a:t>
            </a:r>
            <a:r>
              <a:rPr lang="en-GB" b="1" dirty="0" smtClean="0"/>
              <a:t>-driven/&gt;</a:t>
            </a:r>
            <a:r>
              <a:rPr lang="en-GB" dirty="0" smtClean="0"/>
              <a:t>  </a:t>
            </a:r>
          </a:p>
          <a:p>
            <a:pPr>
              <a:spcBef>
                <a:spcPts val="0"/>
              </a:spcBef>
              <a:buNone/>
            </a:pPr>
            <a:r>
              <a:rPr lang="en-GB" dirty="0" smtClean="0"/>
              <a:t>  </a:t>
            </a:r>
          </a:p>
          <a:p>
            <a:pPr>
              <a:spcBef>
                <a:spcPts val="0"/>
              </a:spcBef>
              <a:buNone/>
            </a:pPr>
            <a:r>
              <a:rPr lang="en-GB" b="1" dirty="0" smtClean="0"/>
              <a:t>&lt;/beans&gt;</a:t>
            </a:r>
            <a:r>
              <a:rPr lang="en-GB" dirty="0" smtClean="0"/>
              <a:t>  </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5. Display the message in the JSP page</a:t>
            </a:r>
            <a:br>
              <a:rPr lang="en-GB"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
        <p:nvSpPr>
          <p:cNvPr id="6" name="Content Placeholder 5"/>
          <p:cNvSpPr>
            <a:spLocks noGrp="1"/>
          </p:cNvSpPr>
          <p:nvPr>
            <p:ph idx="1"/>
          </p:nvPr>
        </p:nvSpPr>
        <p:spPr>
          <a:xfrm>
            <a:off x="838200" y="1000108"/>
            <a:ext cx="10515600" cy="5176855"/>
          </a:xfrm>
        </p:spPr>
        <p:txBody>
          <a:bodyPr/>
          <a:lstStyle/>
          <a:p>
            <a:r>
              <a:rPr lang="en-GB" dirty="0" smtClean="0"/>
              <a:t>This is the simple JSP page, displaying the message returned by the Controller.</a:t>
            </a:r>
          </a:p>
          <a:p>
            <a:r>
              <a:rPr lang="en-GB" b="1" dirty="0" smtClean="0"/>
              <a:t>index.jsp</a:t>
            </a:r>
            <a:endParaRPr lang="en-GB" dirty="0" smtClean="0"/>
          </a:p>
          <a:p>
            <a:pPr>
              <a:buNone/>
            </a:pPr>
            <a:r>
              <a:rPr lang="en-GB" b="1" dirty="0" smtClean="0"/>
              <a:t>&lt;html&gt;</a:t>
            </a:r>
            <a:r>
              <a:rPr lang="en-GB" dirty="0" smtClean="0"/>
              <a:t>  </a:t>
            </a:r>
          </a:p>
          <a:p>
            <a:pPr>
              <a:buNone/>
            </a:pPr>
            <a:r>
              <a:rPr lang="en-GB" b="1" dirty="0" smtClean="0"/>
              <a:t>&lt;body&gt;</a:t>
            </a:r>
            <a:r>
              <a:rPr lang="en-GB" dirty="0" smtClean="0"/>
              <a:t>  </a:t>
            </a:r>
          </a:p>
          <a:p>
            <a:pPr>
              <a:buNone/>
            </a:pPr>
            <a:r>
              <a:rPr lang="en-GB" b="1" dirty="0" smtClean="0"/>
              <a:t>&lt;p&gt;</a:t>
            </a:r>
            <a:r>
              <a:rPr lang="en-GB" dirty="0" smtClean="0"/>
              <a:t>Welcome to Spring MVC Tutorial</a:t>
            </a:r>
            <a:r>
              <a:rPr lang="en-GB" b="1" dirty="0" smtClean="0"/>
              <a:t>&lt;/p&gt;</a:t>
            </a:r>
            <a:r>
              <a:rPr lang="en-GB" dirty="0" smtClean="0"/>
              <a:t>  </a:t>
            </a:r>
          </a:p>
          <a:p>
            <a:pPr>
              <a:buNone/>
            </a:pPr>
            <a:r>
              <a:rPr lang="en-GB" b="1" dirty="0" smtClean="0"/>
              <a:t>&lt;/body&gt;</a:t>
            </a:r>
            <a:r>
              <a:rPr lang="en-GB" dirty="0" smtClean="0"/>
              <a:t>  </a:t>
            </a:r>
          </a:p>
          <a:p>
            <a:pPr>
              <a:buNone/>
            </a:pPr>
            <a:r>
              <a:rPr lang="en-GB" b="1" dirty="0" smtClean="0"/>
              <a:t>&lt;/html&gt;</a:t>
            </a:r>
            <a:r>
              <a:rPr lang="en-GB" dirty="0" smtClean="0"/>
              <a:t>  </a:t>
            </a:r>
          </a:p>
          <a:p>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pic>
        <p:nvPicPr>
          <p:cNvPr id="5" name="Content Placeholder 4" descr="Spring MVC Tutorial"/>
          <p:cNvPicPr>
            <a:picLocks noGrp="1"/>
          </p:cNvPicPr>
          <p:nvPr>
            <p:ph idx="1"/>
          </p:nvPr>
        </p:nvPicPr>
        <p:blipFill>
          <a:blip r:embed="rId2"/>
          <a:srcRect/>
          <a:stretch>
            <a:fillRect/>
          </a:stretch>
        </p:blipFill>
        <p:spPr bwMode="auto">
          <a:xfrm>
            <a:off x="809588" y="1571612"/>
            <a:ext cx="9286940" cy="3877684"/>
          </a:xfrm>
          <a:prstGeom prst="rect">
            <a:avLst/>
          </a:prstGeom>
          <a:noFill/>
          <a:ln w="9525">
            <a:no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Spring MVC Multiple View page Example</a:t>
            </a:r>
            <a:endParaRPr lang="en-GB" dirty="0"/>
          </a:p>
        </p:txBody>
      </p:sp>
      <p:sp>
        <p:nvSpPr>
          <p:cNvPr id="3" name="Content Placeholder 2"/>
          <p:cNvSpPr>
            <a:spLocks noGrp="1"/>
          </p:cNvSpPr>
          <p:nvPr>
            <p:ph idx="1"/>
          </p:nvPr>
        </p:nvSpPr>
        <p:spPr/>
        <p:txBody>
          <a:bodyPr/>
          <a:lstStyle/>
          <a:p>
            <a:r>
              <a:rPr lang="en-GB" dirty="0" smtClean="0"/>
              <a:t>Here, we redirect a view page to another view page.</a:t>
            </a:r>
          </a:p>
          <a:p>
            <a:r>
              <a:rPr lang="en-GB" dirty="0" smtClean="0"/>
              <a:t>Let's see the simple example of a Spring Web MVC framework. The steps are as follows:</a:t>
            </a:r>
          </a:p>
          <a:p>
            <a:r>
              <a:rPr lang="en-GB" dirty="0" smtClean="0"/>
              <a:t>Load the spring jar files or add dependencies in the case of Maven</a:t>
            </a:r>
          </a:p>
          <a:p>
            <a:r>
              <a:rPr lang="en-GB" dirty="0" smtClean="0"/>
              <a:t>Create the controller class</a:t>
            </a:r>
          </a:p>
          <a:p>
            <a:r>
              <a:rPr lang="en-GB" dirty="0" smtClean="0"/>
              <a:t>Provide the entry of controller in the web.xml file</a:t>
            </a:r>
          </a:p>
          <a:p>
            <a:r>
              <a:rPr lang="en-GB" dirty="0" smtClean="0"/>
              <a:t>Define the bean in the separate XML file</a:t>
            </a:r>
          </a:p>
          <a:p>
            <a:r>
              <a:rPr lang="en-GB" dirty="0" smtClean="0"/>
              <a:t>Create the other view components</a:t>
            </a:r>
          </a:p>
          <a:p>
            <a:r>
              <a:rPr lang="en-GB" dirty="0" smtClean="0"/>
              <a:t>Start the server and deploy the project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Creating spring application in Eclipse IDE</a:t>
            </a:r>
            <a:br>
              <a:rPr lang="en-GB" dirty="0" smtClean="0"/>
            </a:br>
            <a:r>
              <a:rPr lang="en-GB" b="1" dirty="0" smtClean="0"/>
              <a:t/>
            </a:r>
            <a:br>
              <a:rPr lang="en-GB" b="1"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simple steps to create the spring application in Eclipse IDE.</a:t>
            </a:r>
          </a:p>
          <a:p>
            <a:pPr marL="514350" indent="-514350">
              <a:buFont typeface="+mj-lt"/>
              <a:buAutoNum type="arabicPeriod"/>
            </a:pPr>
            <a:r>
              <a:rPr lang="en-GB" b="1" dirty="0" smtClean="0"/>
              <a:t>create the java project</a:t>
            </a:r>
            <a:endParaRPr lang="en-GB" dirty="0" smtClean="0"/>
          </a:p>
          <a:p>
            <a:pPr marL="514350" indent="-514350">
              <a:buFont typeface="+mj-lt"/>
              <a:buAutoNum type="arabicPeriod"/>
            </a:pPr>
            <a:r>
              <a:rPr lang="en-GB" b="1" dirty="0" smtClean="0"/>
              <a:t>add spring jar files</a:t>
            </a:r>
            <a:endParaRPr lang="en-GB" dirty="0" smtClean="0"/>
          </a:p>
          <a:p>
            <a:pPr marL="514350" indent="-514350">
              <a:buFont typeface="+mj-lt"/>
              <a:buAutoNum type="arabicPeriod"/>
            </a:pPr>
            <a:r>
              <a:rPr lang="en-GB" b="1" dirty="0" smtClean="0"/>
              <a:t>create the class</a:t>
            </a:r>
            <a:endParaRPr lang="en-GB" dirty="0" smtClean="0"/>
          </a:p>
          <a:p>
            <a:pPr marL="514350" indent="-514350">
              <a:buFont typeface="+mj-lt"/>
              <a:buAutoNum type="arabicPeriod"/>
            </a:pPr>
            <a:r>
              <a:rPr lang="en-GB" b="1" dirty="0" smtClean="0"/>
              <a:t>create the xml file to provide the values</a:t>
            </a:r>
            <a:endParaRPr lang="en-GB" dirty="0" smtClean="0"/>
          </a:p>
          <a:p>
            <a:pPr marL="514350" indent="-514350">
              <a:buFont typeface="+mj-lt"/>
              <a:buAutoNum type="arabicPeriod"/>
            </a:pPr>
            <a:r>
              <a:rPr lang="en-GB" b="1" dirty="0" smtClean="0"/>
              <a:t>create the test class</a:t>
            </a:r>
            <a:endParaRPr lang="en-GB" dirty="0" smtClean="0"/>
          </a:p>
          <a:p>
            <a:pPr>
              <a:buNone/>
            </a:pP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285728"/>
            <a:ext cx="10515600" cy="849297"/>
          </a:xfrm>
        </p:spPr>
        <p:txBody>
          <a:bodyPr/>
          <a:lstStyle/>
          <a:p>
            <a:r>
              <a:rPr lang="en-GB" dirty="0" smtClean="0"/>
              <a:t> </a:t>
            </a:r>
            <a:br>
              <a:rPr lang="en-GB" dirty="0" smtClean="0"/>
            </a:br>
            <a:r>
              <a:rPr lang="en-GB" dirty="0" smtClean="0"/>
              <a:t/>
            </a:r>
            <a:br>
              <a:rPr lang="en-GB" dirty="0" smtClean="0"/>
            </a:br>
            <a:r>
              <a:rPr lang="en-GB" dirty="0" smtClean="0"/>
              <a:t>Directory Structure of Spring MVC</a:t>
            </a:r>
            <a:br>
              <a:rPr lang="en-GB"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pic>
        <p:nvPicPr>
          <p:cNvPr id="5" name="Content Placeholder 4" descr="Spring MVC Multiple View page"/>
          <p:cNvPicPr>
            <a:picLocks noGrp="1"/>
          </p:cNvPicPr>
          <p:nvPr>
            <p:ph idx="1"/>
          </p:nvPr>
        </p:nvPicPr>
        <p:blipFill>
          <a:blip r:embed="rId2"/>
          <a:srcRect/>
          <a:stretch>
            <a:fillRect/>
          </a:stretch>
        </p:blipFill>
        <p:spPr bwMode="auto">
          <a:xfrm>
            <a:off x="2095472" y="1214422"/>
            <a:ext cx="4357718" cy="4134427"/>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1. Add dependencies to pom.xml</a:t>
            </a:r>
            <a:endParaRPr lang="en-GB"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dirty="0" smtClean="0"/>
              <a:t> &lt;!-- https://mvnrepository.com/artifact/org.springframework/spring-webmvc --&gt;  </a:t>
            </a:r>
          </a:p>
          <a:p>
            <a:pPr>
              <a:spcBef>
                <a:spcPts val="0"/>
              </a:spcBef>
              <a:buNone/>
            </a:pPr>
            <a:r>
              <a:rPr lang="en-GB" b="1" dirty="0" smtClean="0"/>
              <a:t>&lt;dependency&gt;</a:t>
            </a:r>
            <a:r>
              <a:rPr lang="en-GB" dirty="0" smtClean="0"/>
              <a:t>  </a:t>
            </a:r>
          </a:p>
          <a:p>
            <a:pPr>
              <a:spcBef>
                <a:spcPts val="0"/>
              </a:spcBef>
              <a:buNone/>
            </a:pPr>
            <a:r>
              <a:rPr lang="en-GB" dirty="0" smtClean="0"/>
              <a:t>    </a:t>
            </a:r>
            <a:r>
              <a:rPr lang="en-GB" b="1" dirty="0" smtClean="0"/>
              <a:t>&lt;</a:t>
            </a:r>
            <a:r>
              <a:rPr lang="en-GB" b="1" dirty="0" err="1" smtClean="0"/>
              <a:t>groupId</a:t>
            </a:r>
            <a:r>
              <a:rPr lang="en-GB" b="1" dirty="0" smtClean="0"/>
              <a:t>&gt;</a:t>
            </a:r>
            <a:r>
              <a:rPr lang="en-GB" dirty="0" err="1" smtClean="0"/>
              <a:t>org.springframework</a:t>
            </a:r>
            <a:r>
              <a:rPr lang="en-GB" b="1" dirty="0" smtClean="0"/>
              <a:t>&lt;/</a:t>
            </a:r>
            <a:r>
              <a:rPr lang="en-GB" b="1" dirty="0" err="1" smtClean="0"/>
              <a:t>groupId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artifactId</a:t>
            </a:r>
            <a:r>
              <a:rPr lang="en-GB" b="1" dirty="0" smtClean="0"/>
              <a:t>&gt;</a:t>
            </a:r>
            <a:r>
              <a:rPr lang="en-GB" dirty="0" smtClean="0"/>
              <a:t>spring-</a:t>
            </a:r>
            <a:r>
              <a:rPr lang="en-GB" dirty="0" err="1" smtClean="0"/>
              <a:t>webmvc</a:t>
            </a:r>
            <a:r>
              <a:rPr lang="en-GB" b="1" dirty="0" smtClean="0"/>
              <a:t>&lt;/</a:t>
            </a:r>
            <a:r>
              <a:rPr lang="en-GB" b="1" dirty="0" err="1" smtClean="0"/>
              <a:t>artifactId</a:t>
            </a:r>
            <a:r>
              <a:rPr lang="en-GB" b="1" dirty="0" smtClean="0"/>
              <a:t>&gt;</a:t>
            </a:r>
            <a:r>
              <a:rPr lang="en-GB" dirty="0" smtClean="0"/>
              <a:t>  </a:t>
            </a:r>
          </a:p>
          <a:p>
            <a:pPr>
              <a:spcBef>
                <a:spcPts val="0"/>
              </a:spcBef>
              <a:buNone/>
            </a:pPr>
            <a:r>
              <a:rPr lang="en-GB" dirty="0" smtClean="0"/>
              <a:t>    </a:t>
            </a:r>
            <a:r>
              <a:rPr lang="en-GB" b="1" dirty="0" smtClean="0"/>
              <a:t>&lt;version&gt;</a:t>
            </a:r>
            <a:r>
              <a:rPr lang="en-GB" dirty="0" smtClean="0"/>
              <a:t>5.1.1.RELEASE</a:t>
            </a:r>
            <a:r>
              <a:rPr lang="en-GB" b="1" dirty="0" smtClean="0"/>
              <a:t>&lt;/version&gt;</a:t>
            </a:r>
            <a:r>
              <a:rPr lang="en-GB" dirty="0" smtClean="0"/>
              <a:t>  </a:t>
            </a:r>
          </a:p>
          <a:p>
            <a:pPr>
              <a:spcBef>
                <a:spcPts val="0"/>
              </a:spcBef>
              <a:buNone/>
            </a:pPr>
            <a:r>
              <a:rPr lang="en-GB" b="1" dirty="0" smtClean="0"/>
              <a:t>&lt;/dependency&gt;</a:t>
            </a:r>
            <a:r>
              <a:rPr lang="en-GB" dirty="0" smtClean="0"/>
              <a:t>  </a:t>
            </a:r>
          </a:p>
          <a:p>
            <a:pPr>
              <a:spcBef>
                <a:spcPts val="0"/>
              </a:spcBef>
              <a:buNone/>
            </a:pPr>
            <a:r>
              <a:rPr lang="en-GB" dirty="0" smtClean="0"/>
              <a:t>  </a:t>
            </a:r>
          </a:p>
          <a:p>
            <a:pPr>
              <a:spcBef>
                <a:spcPts val="0"/>
              </a:spcBef>
              <a:buNone/>
            </a:pPr>
            <a:r>
              <a:rPr lang="en-GB" dirty="0" smtClean="0"/>
              <a:t>&lt;!-- https://mvnrepository.com/artifact/javax.servlet/javax.servlet-api --&gt;  </a:t>
            </a:r>
          </a:p>
          <a:p>
            <a:pPr>
              <a:spcBef>
                <a:spcPts val="0"/>
              </a:spcBef>
              <a:buNone/>
            </a:pPr>
            <a:r>
              <a:rPr lang="en-GB" b="1" dirty="0" smtClean="0"/>
              <a:t>&lt;dependency&gt;</a:t>
            </a:r>
            <a:r>
              <a:rPr lang="en-GB" dirty="0" smtClean="0"/>
              <a:t>    </a:t>
            </a:r>
          </a:p>
          <a:p>
            <a:pPr>
              <a:spcBef>
                <a:spcPts val="0"/>
              </a:spcBef>
              <a:buNone/>
            </a:pPr>
            <a:r>
              <a:rPr lang="en-GB" dirty="0" smtClean="0"/>
              <a:t>    </a:t>
            </a:r>
            <a:r>
              <a:rPr lang="en-GB" b="1" dirty="0" smtClean="0"/>
              <a:t>&lt;</a:t>
            </a:r>
            <a:r>
              <a:rPr lang="en-GB" b="1" dirty="0" err="1" smtClean="0"/>
              <a:t>groupId</a:t>
            </a:r>
            <a:r>
              <a:rPr lang="en-GB" b="1" dirty="0" smtClean="0"/>
              <a:t>&gt;</a:t>
            </a:r>
            <a:r>
              <a:rPr lang="en-GB" dirty="0" err="1" smtClean="0"/>
              <a:t>javax.servlet</a:t>
            </a:r>
            <a:r>
              <a:rPr lang="en-GB" b="1" dirty="0" smtClean="0"/>
              <a:t>&lt;/</a:t>
            </a:r>
            <a:r>
              <a:rPr lang="en-GB" b="1" dirty="0" err="1" smtClean="0"/>
              <a:t>groupId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artifactId</a:t>
            </a:r>
            <a:r>
              <a:rPr lang="en-GB" b="1" dirty="0" smtClean="0"/>
              <a:t>&gt;</a:t>
            </a:r>
            <a:r>
              <a:rPr lang="en-GB" dirty="0" err="1" smtClean="0"/>
              <a:t>servlet-api</a:t>
            </a:r>
            <a:r>
              <a:rPr lang="en-GB" b="1" dirty="0" smtClean="0"/>
              <a:t>&lt;/</a:t>
            </a:r>
            <a:r>
              <a:rPr lang="en-GB" b="1" dirty="0" err="1" smtClean="0"/>
              <a:t>artifactId</a:t>
            </a:r>
            <a:r>
              <a:rPr lang="en-GB" b="1" dirty="0" smtClean="0"/>
              <a:t>&gt;</a:t>
            </a:r>
            <a:r>
              <a:rPr lang="en-GB" dirty="0" smtClean="0"/>
              <a:t>    </a:t>
            </a:r>
          </a:p>
          <a:p>
            <a:pPr>
              <a:spcBef>
                <a:spcPts val="0"/>
              </a:spcBef>
              <a:buNone/>
            </a:pPr>
            <a:r>
              <a:rPr lang="en-GB" dirty="0" smtClean="0"/>
              <a:t>    </a:t>
            </a:r>
            <a:r>
              <a:rPr lang="en-GB" b="1" dirty="0" smtClean="0"/>
              <a:t>&lt;version&gt;</a:t>
            </a:r>
            <a:r>
              <a:rPr lang="en-GB" dirty="0" smtClean="0"/>
              <a:t>3.0-alpha-1</a:t>
            </a:r>
            <a:r>
              <a:rPr lang="en-GB" b="1" dirty="0" smtClean="0"/>
              <a:t>&lt;/version&gt;</a:t>
            </a:r>
            <a:r>
              <a:rPr lang="en-GB" dirty="0" smtClean="0"/>
              <a:t>    </a:t>
            </a:r>
          </a:p>
          <a:p>
            <a:pPr>
              <a:spcBef>
                <a:spcPts val="0"/>
              </a:spcBef>
              <a:buNone/>
            </a:pPr>
            <a:r>
              <a:rPr lang="en-GB" b="1" dirty="0" smtClean="0"/>
              <a:t>&lt;/dependency&gt;</a:t>
            </a:r>
            <a:r>
              <a:rPr lang="en-GB" dirty="0" smtClean="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2. Create the request page</a:t>
            </a:r>
          </a:p>
        </p:txBody>
      </p:sp>
      <p:sp>
        <p:nvSpPr>
          <p:cNvPr id="3" name="Content Placeholder 2"/>
          <p:cNvSpPr>
            <a:spLocks noGrp="1"/>
          </p:cNvSpPr>
          <p:nvPr>
            <p:ph idx="1"/>
          </p:nvPr>
        </p:nvSpPr>
        <p:spPr>
          <a:xfrm>
            <a:off x="838200" y="1000108"/>
            <a:ext cx="10515600" cy="5176855"/>
          </a:xfrm>
        </p:spPr>
        <p:txBody>
          <a:bodyPr/>
          <a:lstStyle/>
          <a:p>
            <a:pPr>
              <a:buNone/>
            </a:pPr>
            <a:r>
              <a:rPr lang="en-GB" dirty="0" smtClean="0"/>
              <a:t> Let's create a simple </a:t>
            </a:r>
            <a:r>
              <a:rPr lang="en-GB" dirty="0" err="1" smtClean="0"/>
              <a:t>jsp</a:t>
            </a:r>
            <a:r>
              <a:rPr lang="en-GB" dirty="0" smtClean="0"/>
              <a:t> page containing a link.</a:t>
            </a:r>
          </a:p>
          <a:p>
            <a:pPr>
              <a:buNone/>
            </a:pPr>
            <a:r>
              <a:rPr lang="en-GB" b="1" dirty="0" smtClean="0"/>
              <a:t>index.jsp</a:t>
            </a:r>
            <a:endParaRPr lang="en-GB" dirty="0" smtClean="0"/>
          </a:p>
          <a:p>
            <a:pPr>
              <a:spcBef>
                <a:spcPts val="0"/>
              </a:spcBef>
              <a:buNone/>
            </a:pPr>
            <a:r>
              <a:rPr lang="en-GB" b="1" dirty="0" smtClean="0"/>
              <a:t>&lt;html&gt;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&lt;a</a:t>
            </a:r>
            <a:r>
              <a:rPr lang="en-GB" dirty="0" smtClean="0"/>
              <a:t> </a:t>
            </a:r>
            <a:r>
              <a:rPr lang="en-GB" dirty="0" err="1" smtClean="0"/>
              <a:t>href</a:t>
            </a:r>
            <a:r>
              <a:rPr lang="en-GB" dirty="0" smtClean="0"/>
              <a:t>="hello"</a:t>
            </a:r>
            <a:r>
              <a:rPr lang="en-GB" b="1" dirty="0" smtClean="0"/>
              <a:t>&gt;</a:t>
            </a:r>
            <a:r>
              <a:rPr lang="en-GB" dirty="0" smtClean="0"/>
              <a:t>Click here...</a:t>
            </a:r>
            <a:r>
              <a:rPr lang="en-GB" b="1" dirty="0" smtClean="0"/>
              <a:t>&lt;/a&gt;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3. Create the controller class</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
        <p:nvSpPr>
          <p:cNvPr id="6" name="Content Placeholder 5"/>
          <p:cNvSpPr>
            <a:spLocks noGrp="1"/>
          </p:cNvSpPr>
          <p:nvPr>
            <p:ph idx="1"/>
          </p:nvPr>
        </p:nvSpPr>
        <p:spPr>
          <a:xfrm>
            <a:off x="838200" y="1142984"/>
            <a:ext cx="10515600" cy="5033979"/>
          </a:xfrm>
        </p:spPr>
        <p:txBody>
          <a:bodyPr/>
          <a:lstStyle/>
          <a:p>
            <a:r>
              <a:rPr lang="en-GB" dirty="0" smtClean="0"/>
              <a:t>Let's create a controller class that returns the JSP pages. Here, we pass the specific name with a @</a:t>
            </a:r>
            <a:r>
              <a:rPr lang="en-GB" dirty="0" err="1" smtClean="0"/>
              <a:t>Requestmapping</a:t>
            </a:r>
            <a:r>
              <a:rPr lang="en-GB" dirty="0" smtClean="0"/>
              <a:t> annotation to map the class.</a:t>
            </a:r>
          </a:p>
          <a:p>
            <a:r>
              <a:rPr lang="en-GB" b="1" dirty="0" smtClean="0"/>
              <a:t>HelloController.java</a:t>
            </a:r>
            <a:endParaRPr lang="en-GB" dirty="0" smtClean="0"/>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b="1" dirty="0" smtClean="0"/>
              <a:t>import</a:t>
            </a:r>
            <a:r>
              <a:rPr lang="en-GB" dirty="0" smtClean="0"/>
              <a:t> </a:t>
            </a:r>
            <a:r>
              <a:rPr lang="en-GB" dirty="0" err="1" smtClean="0"/>
              <a:t>org.springframework.stereotype.Controller</a:t>
            </a:r>
            <a:r>
              <a:rPr lang="en-GB" dirty="0" smtClean="0"/>
              <a:t>;  </a:t>
            </a:r>
          </a:p>
          <a:p>
            <a:pPr>
              <a:spcBef>
                <a:spcPts val="0"/>
              </a:spcBef>
              <a:buNone/>
            </a:pPr>
            <a:r>
              <a:rPr lang="en-GB" b="1" dirty="0" smtClean="0"/>
              <a:t>import</a:t>
            </a:r>
            <a:r>
              <a:rPr lang="en-GB" dirty="0" smtClean="0"/>
              <a:t> </a:t>
            </a:r>
            <a:r>
              <a:rPr lang="en-GB" dirty="0" err="1" smtClean="0"/>
              <a:t>org.springframework.web.bind.annotation.RequestMapping</a:t>
            </a:r>
            <a:r>
              <a:rPr lang="en-GB" dirty="0" smtClean="0"/>
              <a:t>;  </a:t>
            </a:r>
          </a:p>
          <a:p>
            <a:pPr>
              <a:spcBef>
                <a:spcPts val="0"/>
              </a:spcBef>
              <a:buNone/>
            </a:pPr>
            <a:r>
              <a:rPr lang="en-GB" dirty="0" smtClean="0"/>
              <a:t>@Controller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HelloController</a:t>
            </a:r>
            <a:r>
              <a:rPr lang="en-GB" dirty="0" smtClean="0"/>
              <a:t> {  </a:t>
            </a:r>
          </a:p>
          <a:p>
            <a:pPr>
              <a:spcBef>
                <a:spcPts val="0"/>
              </a:spcBef>
              <a:buNone/>
            </a:pPr>
            <a:r>
              <a:rPr lang="en-GB" dirty="0" smtClean="0"/>
              <a:t>@</a:t>
            </a:r>
            <a:r>
              <a:rPr lang="en-GB" dirty="0" err="1" smtClean="0"/>
              <a:t>RequestMapping</a:t>
            </a:r>
            <a:r>
              <a:rPr lang="en-GB" dirty="0" smtClean="0"/>
              <a:t>("/hello")  </a:t>
            </a:r>
          </a:p>
          <a:p>
            <a:pPr>
              <a:spcBef>
                <a:spcPts val="0"/>
              </a:spcBef>
              <a:buNone/>
            </a:pPr>
            <a:r>
              <a:rPr lang="en-GB" dirty="0" smtClean="0"/>
              <a:t>    </a:t>
            </a:r>
            <a:r>
              <a:rPr lang="en-GB" b="1" dirty="0" smtClean="0"/>
              <a:t>public</a:t>
            </a:r>
            <a:r>
              <a:rPr lang="en-GB" dirty="0" smtClean="0"/>
              <a:t> String redirect()  </a:t>
            </a:r>
          </a:p>
          <a:p>
            <a:pPr>
              <a:spcBef>
                <a:spcPts val="0"/>
              </a:spcBef>
              <a:buNone/>
            </a:pPr>
            <a:r>
              <a:rPr lang="en-GB" dirty="0" smtClean="0"/>
              <a:t>    {  </a:t>
            </a:r>
          </a:p>
          <a:p>
            <a:pPr>
              <a:spcBef>
                <a:spcPts val="0"/>
              </a:spcBef>
              <a:buNone/>
            </a:pPr>
            <a:r>
              <a:rPr lang="en-GB" dirty="0" smtClean="0"/>
              <a:t>        </a:t>
            </a:r>
            <a:r>
              <a:rPr lang="en-GB" b="1" dirty="0" smtClean="0"/>
              <a:t>return</a:t>
            </a:r>
            <a:r>
              <a:rPr lang="en-GB" dirty="0" smtClean="0"/>
              <a:t> "</a:t>
            </a:r>
            <a:r>
              <a:rPr lang="en-GB" dirty="0" err="1" smtClean="0"/>
              <a:t>viewpage</a:t>
            </a:r>
            <a:r>
              <a:rPr lang="en-GB" dirty="0" smtClean="0"/>
              <a:t>";  </a:t>
            </a:r>
          </a:p>
          <a:p>
            <a:pPr>
              <a:spcBef>
                <a:spcPts val="0"/>
              </a:spcBef>
              <a:buNone/>
            </a:pPr>
            <a:r>
              <a:rPr lang="en-GB" dirty="0" smtClean="0"/>
              <a:t>    }     </a:t>
            </a:r>
          </a:p>
          <a:p>
            <a:pPr>
              <a:spcBef>
                <a:spcPts val="0"/>
              </a:spcBef>
              <a:buNone/>
            </a:pPr>
            <a:r>
              <a:rPr lang="en-GB" dirty="0" smtClean="0"/>
              <a:t>@</a:t>
            </a:r>
            <a:r>
              <a:rPr lang="en-GB" dirty="0" err="1" smtClean="0"/>
              <a:t>RequestMapping</a:t>
            </a:r>
            <a:r>
              <a:rPr lang="en-GB" dirty="0" smtClean="0"/>
              <a:t>("/</a:t>
            </a:r>
            <a:r>
              <a:rPr lang="en-GB" dirty="0" err="1" smtClean="0"/>
              <a:t>helloagain</a:t>
            </a:r>
            <a:r>
              <a:rPr lang="en-GB" dirty="0" smtClean="0"/>
              <a:t>")  </a:t>
            </a:r>
          </a:p>
          <a:p>
            <a:pPr>
              <a:spcBef>
                <a:spcPts val="0"/>
              </a:spcBef>
              <a:buNone/>
            </a:pPr>
            <a:r>
              <a:rPr lang="en-GB" b="1" dirty="0" smtClean="0"/>
              <a:t>public</a:t>
            </a:r>
            <a:r>
              <a:rPr lang="en-GB" dirty="0" smtClean="0"/>
              <a:t> String display()  </a:t>
            </a:r>
          </a:p>
          <a:p>
            <a:pPr>
              <a:spcBef>
                <a:spcPts val="0"/>
              </a:spcBef>
              <a:buNone/>
            </a:pPr>
            <a:r>
              <a:rPr lang="en-GB" dirty="0" smtClean="0"/>
              <a:t>{  </a:t>
            </a:r>
          </a:p>
          <a:p>
            <a:pPr>
              <a:spcBef>
                <a:spcPts val="0"/>
              </a:spcBef>
              <a:buNone/>
            </a:pPr>
            <a:r>
              <a:rPr lang="en-GB" dirty="0" smtClean="0"/>
              <a:t>    </a:t>
            </a:r>
            <a:r>
              <a:rPr lang="en-GB" b="1" dirty="0" smtClean="0"/>
              <a:t>return</a:t>
            </a:r>
            <a:r>
              <a:rPr lang="en-GB" dirty="0" smtClean="0"/>
              <a:t> "final";  </a:t>
            </a:r>
          </a:p>
          <a:p>
            <a:pPr>
              <a:spcBef>
                <a:spcPts val="0"/>
              </a:spcBef>
              <a:buNone/>
            </a:pPr>
            <a:r>
              <a:rPr lang="en-GB" dirty="0" smtClean="0"/>
              <a:t>}  </a:t>
            </a:r>
          </a:p>
          <a:p>
            <a:pPr>
              <a:spcBef>
                <a:spcPts val="0"/>
              </a:spcBef>
              <a:buNone/>
            </a:pPr>
            <a:r>
              <a:rPr lang="en-GB" dirty="0" smtClean="0"/>
              <a:t>}  </a:t>
            </a:r>
          </a:p>
          <a:p>
            <a:pPr>
              <a:spcBef>
                <a:spcPts val="0"/>
              </a:spcBef>
              <a:buNone/>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Provide the entry of controller in the web.xml file</a:t>
            </a:r>
            <a:endParaRPr lang="en-GB" dirty="0"/>
          </a:p>
        </p:txBody>
      </p:sp>
      <p:sp>
        <p:nvSpPr>
          <p:cNvPr id="3" name="Content Placeholder 2"/>
          <p:cNvSpPr>
            <a:spLocks noGrp="1"/>
          </p:cNvSpPr>
          <p:nvPr>
            <p:ph idx="1"/>
          </p:nvPr>
        </p:nvSpPr>
        <p:spPr/>
        <p:txBody>
          <a:bodyPr/>
          <a:lstStyle/>
          <a:p>
            <a:r>
              <a:rPr lang="en-US" b="1" dirty="0" smtClean="0"/>
              <a:t>web.xml</a:t>
            </a:r>
            <a:endParaRPr lang="en-US" dirty="0" smtClean="0"/>
          </a:p>
          <a:p>
            <a:pPr>
              <a:spcBef>
                <a:spcPts val="0"/>
              </a:spcBef>
              <a:buNone/>
            </a:pPr>
            <a:r>
              <a:rPr lang="en-US" b="1" dirty="0" smtClean="0"/>
              <a:t>&lt;?xml</a:t>
            </a:r>
            <a:r>
              <a:rPr lang="en-US" dirty="0" smtClean="0"/>
              <a:t> version="1.0" encoding="UTF-8"</a:t>
            </a:r>
            <a:r>
              <a:rPr lang="en-US" b="1" dirty="0" smtClean="0"/>
              <a:t>?&gt;</a:t>
            </a:r>
            <a:r>
              <a:rPr lang="en-US" dirty="0" smtClean="0"/>
              <a:t>  </a:t>
            </a:r>
          </a:p>
          <a:p>
            <a:pPr>
              <a:spcBef>
                <a:spcPts val="0"/>
              </a:spcBef>
              <a:buNone/>
            </a:pPr>
            <a:r>
              <a:rPr lang="en-US" b="1" dirty="0" smtClean="0"/>
              <a:t>&lt;web-app</a:t>
            </a:r>
            <a:r>
              <a:rPr lang="en-US" dirty="0" smtClean="0"/>
              <a:t> </a:t>
            </a:r>
            <a:r>
              <a:rPr lang="en-US" dirty="0" err="1" smtClean="0"/>
              <a:t>xmlns:xsi</a:t>
            </a:r>
            <a:r>
              <a:rPr lang="en-US" dirty="0" smtClean="0"/>
              <a:t>="http://www.w3.org/2001/XMLSchema-instance" </a:t>
            </a:r>
            <a:r>
              <a:rPr lang="en-US" dirty="0" err="1" smtClean="0"/>
              <a:t>xmlns</a:t>
            </a:r>
            <a:r>
              <a:rPr lang="en-US" dirty="0" smtClean="0"/>
              <a:t>="http://java.sun.com/xml/ns/javaee" </a:t>
            </a:r>
            <a:r>
              <a:rPr lang="en-US" dirty="0" err="1" smtClean="0"/>
              <a:t>xsi:schemaLocation</a:t>
            </a:r>
            <a:r>
              <a:rPr lang="en-US" dirty="0" smtClean="0"/>
              <a:t>="http://java.sun.com/xml/ns/javaee http://java.sun.com/xml/ns/javaee/web-app_3_0.xsd" id="</a:t>
            </a:r>
            <a:r>
              <a:rPr lang="en-US" dirty="0" err="1" smtClean="0"/>
              <a:t>WebApp_ID</a:t>
            </a:r>
            <a:r>
              <a:rPr lang="en-US" dirty="0" smtClean="0"/>
              <a:t>" version="3.0"</a:t>
            </a:r>
            <a:r>
              <a:rPr lang="en-US" b="1" dirty="0" smtClean="0"/>
              <a:t>&gt;</a:t>
            </a:r>
            <a:r>
              <a:rPr lang="en-US" dirty="0" smtClean="0"/>
              <a:t>  </a:t>
            </a:r>
          </a:p>
          <a:p>
            <a:pPr>
              <a:spcBef>
                <a:spcPts val="0"/>
              </a:spcBef>
              <a:buNone/>
            </a:pPr>
            <a:r>
              <a:rPr lang="en-US" dirty="0" smtClean="0"/>
              <a:t>  </a:t>
            </a:r>
            <a:r>
              <a:rPr lang="en-US" b="1" dirty="0" smtClean="0"/>
              <a:t>&lt;display-name&gt;</a:t>
            </a:r>
            <a:r>
              <a:rPr lang="en-US" dirty="0" err="1" smtClean="0"/>
              <a:t>SpringMVC</a:t>
            </a:r>
            <a:r>
              <a:rPr lang="en-US" b="1" dirty="0" smtClean="0"/>
              <a:t>&lt;/display-name&gt;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spring</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-class&gt;</a:t>
            </a:r>
            <a:r>
              <a:rPr lang="en-US" dirty="0" err="1" smtClean="0"/>
              <a:t>org.springframework.web.servlet.DispatcherServlet</a:t>
            </a:r>
            <a:r>
              <a:rPr lang="en-US" b="1" dirty="0" smtClean="0"/>
              <a:t>&lt;/</a:t>
            </a:r>
            <a:r>
              <a:rPr lang="en-US" b="1" dirty="0" err="1" smtClean="0"/>
              <a:t>servlet</a:t>
            </a:r>
            <a:r>
              <a:rPr lang="en-US" b="1" dirty="0" smtClean="0"/>
              <a:t>-class&gt;</a:t>
            </a:r>
            <a:r>
              <a:rPr lang="en-US" dirty="0" smtClean="0"/>
              <a:t>    </a:t>
            </a:r>
          </a:p>
          <a:p>
            <a:pPr>
              <a:spcBef>
                <a:spcPts val="0"/>
              </a:spcBef>
              <a:buNone/>
            </a:pPr>
            <a:r>
              <a:rPr lang="en-US" dirty="0" smtClean="0"/>
              <a:t>    </a:t>
            </a:r>
            <a:r>
              <a:rPr lang="en-US" b="1" dirty="0" smtClean="0"/>
              <a:t>&lt;load-on-startup&gt;</a:t>
            </a:r>
            <a:r>
              <a:rPr lang="en-US" dirty="0" smtClean="0"/>
              <a:t>1</a:t>
            </a:r>
            <a:r>
              <a:rPr lang="en-US" b="1" dirty="0" smtClean="0"/>
              <a:t>&lt;/load-on-startup&gt;</a:t>
            </a:r>
            <a:r>
              <a:rPr lang="en-US" dirty="0" smtClean="0"/>
              <a:t>      </a:t>
            </a:r>
          </a:p>
          <a:p>
            <a:pPr>
              <a:spcBef>
                <a:spcPts val="0"/>
              </a:spcBef>
              <a:buNone/>
            </a:pPr>
            <a:r>
              <a:rPr lang="en-US" b="1" dirty="0" smtClean="0"/>
              <a:t>&lt;/</a:t>
            </a:r>
            <a:r>
              <a:rPr lang="en-US" b="1" dirty="0" err="1" smtClean="0"/>
              <a:t>servlet</a:t>
            </a:r>
            <a:r>
              <a:rPr lang="en-US" b="1" dirty="0" smtClean="0"/>
              <a:t>&gt;</a:t>
            </a:r>
            <a:r>
              <a:rPr lang="en-US" dirty="0" smtClean="0"/>
              <a:t>    </a:t>
            </a:r>
          </a:p>
          <a:p>
            <a:pPr>
              <a:spcBef>
                <a:spcPts val="0"/>
              </a:spcBef>
              <a:buNone/>
            </a:pPr>
            <a:r>
              <a:rPr lang="en-US" b="1" dirty="0" smtClean="0"/>
              <a:t>&lt;</a:t>
            </a:r>
            <a:r>
              <a:rPr lang="en-US" b="1" dirty="0" err="1" smtClean="0"/>
              <a:t>servlet</a:t>
            </a:r>
            <a:r>
              <a:rPr lang="en-US" b="1" dirty="0" smtClean="0"/>
              <a:t>-mapping&gt;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spring</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url</a:t>
            </a:r>
            <a:r>
              <a:rPr lang="en-US" b="1" dirty="0" smtClean="0"/>
              <a:t>-pattern&gt;</a:t>
            </a:r>
            <a:r>
              <a:rPr lang="en-US" dirty="0" smtClean="0"/>
              <a:t>/</a:t>
            </a:r>
            <a:r>
              <a:rPr lang="en-US" b="1" dirty="0" smtClean="0"/>
              <a:t>&lt;/</a:t>
            </a:r>
            <a:r>
              <a:rPr lang="en-US" b="1" dirty="0" err="1" smtClean="0"/>
              <a:t>url</a:t>
            </a:r>
            <a:r>
              <a:rPr lang="en-US" b="1" dirty="0" smtClean="0"/>
              <a:t>-pattern&gt;</a:t>
            </a:r>
            <a:r>
              <a:rPr lang="en-US" dirty="0" smtClean="0"/>
              <a:t>    </a:t>
            </a:r>
          </a:p>
          <a:p>
            <a:pPr>
              <a:spcBef>
                <a:spcPts val="0"/>
              </a:spcBef>
              <a:buNone/>
            </a:pPr>
            <a:r>
              <a:rPr lang="en-US" b="1" dirty="0" smtClean="0"/>
              <a:t>&lt;/</a:t>
            </a:r>
            <a:r>
              <a:rPr lang="en-US" b="1" dirty="0" err="1" smtClean="0"/>
              <a:t>servlet</a:t>
            </a:r>
            <a:r>
              <a:rPr lang="en-US" b="1" dirty="0" smtClean="0"/>
              <a:t>-mapping&gt;</a:t>
            </a:r>
            <a:r>
              <a:rPr lang="en-US" dirty="0" smtClean="0"/>
              <a:t>    </a:t>
            </a:r>
          </a:p>
          <a:p>
            <a:pPr>
              <a:spcBef>
                <a:spcPts val="0"/>
              </a:spcBef>
              <a:buNone/>
            </a:pPr>
            <a:r>
              <a:rPr lang="en-US" b="1" dirty="0" smtClean="0"/>
              <a:t>&lt;/web-app&gt;</a:t>
            </a:r>
            <a:r>
              <a:rPr lang="en-US" dirty="0" smtClean="0"/>
              <a:t>  </a:t>
            </a:r>
          </a:p>
          <a:p>
            <a:pPr marL="514350" indent="-514350">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Define the bean in the xml file</a:t>
            </a:r>
            <a:endParaRPr lang="en-GB" dirty="0"/>
          </a:p>
        </p:txBody>
      </p:sp>
      <p:sp>
        <p:nvSpPr>
          <p:cNvPr id="3" name="Content Placeholder 2"/>
          <p:cNvSpPr>
            <a:spLocks noGrp="1"/>
          </p:cNvSpPr>
          <p:nvPr>
            <p:ph idx="1"/>
          </p:nvPr>
        </p:nvSpPr>
        <p:spPr/>
        <p:txBody>
          <a:bodyPr/>
          <a:lstStyle/>
          <a:p>
            <a:r>
              <a:rPr lang="en-GB" dirty="0" smtClean="0"/>
              <a:t>Now, we also provide view resolver with view component.</a:t>
            </a:r>
          </a:p>
          <a:p>
            <a:r>
              <a:rPr lang="en-GB" dirty="0" smtClean="0"/>
              <a:t>Here, the </a:t>
            </a:r>
            <a:r>
              <a:rPr lang="en-GB" dirty="0" err="1" smtClean="0"/>
              <a:t>InternalResourceViewResolver</a:t>
            </a:r>
            <a:r>
              <a:rPr lang="en-GB" dirty="0" smtClean="0"/>
              <a:t> class is used for the </a:t>
            </a:r>
            <a:r>
              <a:rPr lang="en-GB" dirty="0" err="1" smtClean="0"/>
              <a:t>ViewResolver</a:t>
            </a:r>
            <a:r>
              <a:rPr lang="en-GB" dirty="0" smtClean="0"/>
              <a:t>.</a:t>
            </a:r>
          </a:p>
          <a:p>
            <a:r>
              <a:rPr lang="en-GB" dirty="0" smtClean="0"/>
              <a:t>The </a:t>
            </a:r>
            <a:r>
              <a:rPr lang="en-GB" dirty="0" err="1" smtClean="0"/>
              <a:t>prefix+string</a:t>
            </a:r>
            <a:r>
              <a:rPr lang="en-GB" dirty="0" smtClean="0"/>
              <a:t> returned by </a:t>
            </a:r>
            <a:r>
              <a:rPr lang="en-GB" dirty="0" err="1" smtClean="0"/>
              <a:t>controller+suffix</a:t>
            </a:r>
            <a:r>
              <a:rPr lang="en-GB" dirty="0" smtClean="0"/>
              <a:t> page will be invoked for the view component.</a:t>
            </a:r>
          </a:p>
          <a:p>
            <a:r>
              <a:rPr lang="en-GB" dirty="0" smtClean="0"/>
              <a:t>This xml file should be located inside the WEB-INF directory.</a:t>
            </a:r>
          </a:p>
          <a:p>
            <a:r>
              <a:rPr lang="en-GB" b="1" dirty="0" smtClean="0"/>
              <a:t>spring-servlet.xml</a:t>
            </a:r>
            <a:endParaRPr lang="en-GB" dirty="0" smtClean="0"/>
          </a:p>
          <a:p>
            <a:pPr>
              <a:spcBef>
                <a:spcPts val="0"/>
              </a:spcBef>
              <a:buNone/>
            </a:pPr>
            <a:r>
              <a:rPr lang="en-GB" b="1" dirty="0" smtClean="0"/>
              <a:t>&lt;?xml</a:t>
            </a:r>
            <a:r>
              <a:rPr lang="en-GB" dirty="0" smtClean="0"/>
              <a:t> version="1.0" encoding="UTF-8"</a:t>
            </a:r>
            <a:r>
              <a:rPr lang="en-GB" b="1" dirty="0" smtClean="0"/>
              <a:t>?&gt;</a:t>
            </a:r>
            <a:r>
              <a:rPr lang="en-GB" dirty="0" smtClean="0"/>
              <a:t>  </a:t>
            </a:r>
          </a:p>
          <a:p>
            <a:pPr>
              <a:spcBef>
                <a:spcPts val="0"/>
              </a:spcBef>
              <a:buNone/>
            </a:pPr>
            <a:r>
              <a:rPr lang="en-GB" b="1" dirty="0" smtClean="0"/>
              <a:t>&lt;beans</a:t>
            </a: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xmlns:context</a:t>
            </a:r>
            <a:r>
              <a:rPr lang="en-GB" dirty="0" smtClean="0"/>
              <a:t>="http://www.springframework.org/schema/context"  </a:t>
            </a:r>
          </a:p>
          <a:p>
            <a:pPr>
              <a:spcBef>
                <a:spcPts val="0"/>
              </a:spcBef>
              <a:buNone/>
            </a:pPr>
            <a:r>
              <a:rPr lang="en-GB" dirty="0" smtClean="0"/>
              <a:t>    </a:t>
            </a:r>
            <a:r>
              <a:rPr lang="en-GB" dirty="0" err="1" smtClean="0"/>
              <a:t>xmlns:mvc</a:t>
            </a:r>
            <a:r>
              <a:rPr lang="en-GB" dirty="0" smtClean="0"/>
              <a:t>="http://www.springframework.org/schema/mvc"  </a:t>
            </a:r>
          </a:p>
          <a:p>
            <a:pPr>
              <a:spcBef>
                <a:spcPts val="0"/>
              </a:spcBef>
              <a:buNone/>
            </a:pPr>
            <a:r>
              <a:rPr lang="en-GB" dirty="0" smtClean="0"/>
              <a:t>    </a:t>
            </a:r>
            <a:r>
              <a:rPr lang="en-GB" dirty="0" err="1" smtClean="0"/>
              <a:t>xsi:schemaLocation</a:t>
            </a:r>
            <a:r>
              <a:rPr lang="en-GB" dirty="0" smtClean="0"/>
              <a:t>="  </a:t>
            </a:r>
          </a:p>
          <a:p>
            <a:pPr>
              <a:spcBef>
                <a:spcPts val="0"/>
              </a:spcBef>
              <a:buNone/>
            </a:pPr>
            <a:r>
              <a:rPr lang="en-GB" dirty="0" smtClean="0"/>
              <a:t>        http://www.springframework.org/schema/beans  </a:t>
            </a:r>
          </a:p>
          <a:p>
            <a:pPr>
              <a:spcBef>
                <a:spcPts val="0"/>
              </a:spcBef>
              <a:buNone/>
            </a:pPr>
            <a:r>
              <a:rPr lang="en-GB" dirty="0" smtClean="0"/>
              <a:t>        http://www.springframework.org/schema/beans/spring-beans.xsd  </a:t>
            </a:r>
          </a:p>
          <a:p>
            <a:pPr>
              <a:spcBef>
                <a:spcPts val="0"/>
              </a:spcBef>
              <a:buNone/>
            </a:pPr>
            <a:r>
              <a:rPr lang="en-GB" dirty="0" smtClean="0"/>
              <a:t>        http://www.springframework.org/schema/context  </a:t>
            </a:r>
          </a:p>
          <a:p>
            <a:pPr>
              <a:spcBef>
                <a:spcPts val="0"/>
              </a:spcBef>
              <a:buNone/>
            </a:pPr>
            <a:r>
              <a:rPr lang="en-GB" dirty="0" smtClean="0"/>
              <a:t>        http://www.springframework.org/schema/context/spring-context.xsd  </a:t>
            </a:r>
          </a:p>
          <a:p>
            <a:pPr>
              <a:spcBef>
                <a:spcPts val="0"/>
              </a:spcBef>
              <a:buNone/>
            </a:pPr>
            <a:r>
              <a:rPr lang="en-GB" dirty="0" smtClean="0"/>
              <a:t>        http://www.springframework.org/schema/mvc  </a:t>
            </a:r>
          </a:p>
          <a:p>
            <a:pPr>
              <a:spcBef>
                <a:spcPts val="0"/>
              </a:spcBef>
              <a:buNone/>
            </a:pPr>
            <a:r>
              <a:rPr lang="en-GB" dirty="0" smtClean="0"/>
              <a:t>        http://www.springframework.org/schema/mvc/spring-mvc.xsd"</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&lt;!-- Provide support for component scanning --&gt;  </a:t>
            </a:r>
          </a:p>
          <a:p>
            <a:pPr>
              <a:spcBef>
                <a:spcPts val="0"/>
              </a:spcBef>
              <a:buNone/>
            </a:pPr>
            <a:r>
              <a:rPr lang="en-GB" dirty="0" smtClean="0"/>
              <a:t>    </a:t>
            </a:r>
            <a:r>
              <a:rPr lang="en-GB" b="1" dirty="0" smtClean="0"/>
              <a:t>&lt;</a:t>
            </a:r>
            <a:r>
              <a:rPr lang="en-GB" b="1" dirty="0" err="1" smtClean="0"/>
              <a:t>context:component</a:t>
            </a:r>
            <a:r>
              <a:rPr lang="en-GB" b="1" dirty="0" smtClean="0"/>
              <a:t>-scan</a:t>
            </a:r>
            <a:r>
              <a:rPr lang="en-GB" dirty="0" smtClean="0"/>
              <a:t> base-package="</a:t>
            </a:r>
            <a:r>
              <a:rPr lang="en-GB" dirty="0" err="1" smtClean="0"/>
              <a:t>com.javatpoint</a:t>
            </a:r>
            <a:r>
              <a:rPr lang="en-GB" dirty="0" smtClean="0"/>
              <a:t>" </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&lt;!--Provide support for conversion, formatting and validation --&gt;  </a:t>
            </a:r>
          </a:p>
          <a:p>
            <a:pPr>
              <a:spcBef>
                <a:spcPts val="0"/>
              </a:spcBef>
              <a:buNone/>
            </a:pPr>
            <a:r>
              <a:rPr lang="en-GB" dirty="0" smtClean="0"/>
              <a:t>    </a:t>
            </a:r>
            <a:r>
              <a:rPr lang="en-GB" b="1" dirty="0" smtClean="0"/>
              <a:t>&lt;</a:t>
            </a:r>
            <a:r>
              <a:rPr lang="en-GB" b="1" dirty="0" err="1" smtClean="0"/>
              <a:t>mvc:annotation</a:t>
            </a:r>
            <a:r>
              <a:rPr lang="en-GB" b="1" dirty="0" smtClean="0"/>
              <a:t>-driven/&gt;</a:t>
            </a:r>
            <a:r>
              <a:rPr lang="en-GB" dirty="0" smtClean="0"/>
              <a:t>  </a:t>
            </a:r>
          </a:p>
          <a:p>
            <a:pPr>
              <a:spcBef>
                <a:spcPts val="0"/>
              </a:spcBef>
              <a:buNone/>
            </a:pPr>
            <a:r>
              <a:rPr lang="en-GB" dirty="0" smtClean="0"/>
              <a:t>&lt;!-- Define Spring MVC view resolver --&gt;  </a:t>
            </a:r>
          </a:p>
          <a:p>
            <a:pPr>
              <a:spcBef>
                <a:spcPts val="0"/>
              </a:spcBef>
              <a:buNone/>
            </a:pPr>
            <a:r>
              <a:rPr lang="en-GB" b="1" dirty="0" smtClean="0"/>
              <a:t>&lt;bean</a:t>
            </a:r>
            <a:r>
              <a:rPr lang="en-GB" dirty="0" smtClean="0"/>
              <a:t> id="</a:t>
            </a:r>
            <a:r>
              <a:rPr lang="en-GB" dirty="0" err="1" smtClean="0"/>
              <a:t>viewResolver</a:t>
            </a:r>
            <a:r>
              <a:rPr lang="en-GB" dirty="0" smtClean="0"/>
              <a:t>" class="org.springframework.web.servlet.view.InternalResourceViewResolver"</a:t>
            </a:r>
            <a:r>
              <a:rPr lang="en-GB" b="1" dirty="0" smtClean="0"/>
              <a:t>&gt;</a:t>
            </a:r>
            <a:r>
              <a:rPr lang="en-GB" dirty="0" smtClean="0"/>
              <a:t>  </a:t>
            </a:r>
          </a:p>
          <a:p>
            <a:pPr>
              <a:spcBef>
                <a:spcPts val="0"/>
              </a:spcBef>
              <a:buNone/>
            </a:pPr>
            <a:r>
              <a:rPr lang="en-GB" dirty="0" smtClean="0"/>
              <a:t>        </a:t>
            </a:r>
            <a:r>
              <a:rPr lang="en-GB" b="1" dirty="0" smtClean="0"/>
              <a:t>&lt;property</a:t>
            </a:r>
            <a:r>
              <a:rPr lang="en-GB" dirty="0" smtClean="0"/>
              <a:t> name="prefix" value="/WEB-INF/</a:t>
            </a:r>
            <a:r>
              <a:rPr lang="en-GB" dirty="0" err="1" smtClean="0"/>
              <a:t>jsp</a:t>
            </a:r>
            <a:r>
              <a:rPr lang="en-GB" dirty="0" smtClean="0"/>
              <a:t>/"</a:t>
            </a:r>
            <a:r>
              <a:rPr lang="en-GB" b="1" dirty="0" smtClean="0"/>
              <a:t>&gt;&lt;/property&gt;</a:t>
            </a:r>
            <a:r>
              <a:rPr lang="en-GB" dirty="0" smtClean="0"/>
              <a:t>  </a:t>
            </a:r>
          </a:p>
          <a:p>
            <a:pPr>
              <a:spcBef>
                <a:spcPts val="0"/>
              </a:spcBef>
              <a:buNone/>
            </a:pPr>
            <a:r>
              <a:rPr lang="en-GB" dirty="0" smtClean="0"/>
              <a:t>        </a:t>
            </a:r>
            <a:r>
              <a:rPr lang="en-GB" b="1" dirty="0" smtClean="0"/>
              <a:t>&lt;property</a:t>
            </a:r>
            <a:r>
              <a:rPr lang="en-GB" dirty="0" smtClean="0"/>
              <a:t> name="suffix" value=".</a:t>
            </a:r>
            <a:r>
              <a:rPr lang="en-GB" dirty="0" err="1" smtClean="0"/>
              <a:t>jsp</a:t>
            </a:r>
            <a:r>
              <a:rPr lang="en-GB" dirty="0" smtClean="0"/>
              <a:t>"</a:t>
            </a:r>
            <a:r>
              <a:rPr lang="en-GB" b="1" dirty="0" smtClean="0"/>
              <a:t>&gt;&lt;/property&gt;</a:t>
            </a:r>
            <a:r>
              <a:rPr lang="en-GB" dirty="0" smtClean="0"/>
              <a:t>          </a:t>
            </a:r>
          </a:p>
          <a:p>
            <a:pPr>
              <a:spcBef>
                <a:spcPts val="0"/>
              </a:spcBef>
              <a:buNone/>
            </a:pPr>
            <a:r>
              <a:rPr lang="en-GB" dirty="0" smtClean="0"/>
              <a:t>     </a:t>
            </a:r>
            <a:r>
              <a:rPr lang="en-GB" b="1" dirty="0" smtClean="0"/>
              <a:t>&lt;/bean&gt;</a:t>
            </a:r>
            <a:r>
              <a:rPr lang="en-GB" dirty="0" smtClean="0"/>
              <a:t>  </a:t>
            </a:r>
          </a:p>
          <a:p>
            <a:pPr>
              <a:spcBef>
                <a:spcPts val="0"/>
              </a:spcBef>
              <a:buNone/>
            </a:pPr>
            <a:r>
              <a:rPr lang="en-GB" b="1" dirty="0" smtClean="0"/>
              <a:t>&lt;/beans&gt;</a:t>
            </a:r>
            <a:r>
              <a:rPr lang="en-GB" dirty="0" smtClean="0"/>
              <a:t>  </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Create the other view components</a:t>
            </a:r>
            <a:endParaRPr lang="en-GB" dirty="0"/>
          </a:p>
        </p:txBody>
      </p:sp>
      <p:sp>
        <p:nvSpPr>
          <p:cNvPr id="3" name="Content Placeholder 2"/>
          <p:cNvSpPr>
            <a:spLocks noGrp="1"/>
          </p:cNvSpPr>
          <p:nvPr>
            <p:ph idx="1"/>
          </p:nvPr>
        </p:nvSpPr>
        <p:spPr/>
        <p:txBody>
          <a:bodyPr/>
          <a:lstStyle/>
          <a:p>
            <a:r>
              <a:rPr lang="en-IN" sz="2000" b="1" dirty="0" smtClean="0"/>
              <a:t> </a:t>
            </a:r>
            <a:r>
              <a:rPr lang="en-GB" b="1" dirty="0" smtClean="0"/>
              <a:t>viewpage.jsp</a:t>
            </a:r>
            <a:endParaRPr lang="en-GB" dirty="0" smtClean="0"/>
          </a:p>
          <a:p>
            <a:pPr>
              <a:spcBef>
                <a:spcPts val="0"/>
              </a:spcBef>
              <a:buNone/>
            </a:pPr>
            <a:r>
              <a:rPr lang="en-GB" b="1" dirty="0" smtClean="0"/>
              <a:t>&lt;html&gt;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&lt;a</a:t>
            </a:r>
            <a:r>
              <a:rPr lang="en-GB" dirty="0" smtClean="0"/>
              <a:t> </a:t>
            </a:r>
            <a:r>
              <a:rPr lang="en-GB" dirty="0" err="1" smtClean="0"/>
              <a:t>href</a:t>
            </a:r>
            <a:r>
              <a:rPr lang="en-GB" dirty="0" smtClean="0"/>
              <a:t>="</a:t>
            </a:r>
            <a:r>
              <a:rPr lang="en-GB" dirty="0" err="1" smtClean="0"/>
              <a:t>helloagain</a:t>
            </a:r>
            <a:r>
              <a:rPr lang="en-GB" dirty="0" smtClean="0"/>
              <a:t>"</a:t>
            </a:r>
            <a:r>
              <a:rPr lang="en-GB" b="1" dirty="0" smtClean="0"/>
              <a:t>&gt;</a:t>
            </a:r>
            <a:r>
              <a:rPr lang="en-GB" dirty="0" err="1" smtClean="0"/>
              <a:t>Javatpoint</a:t>
            </a:r>
            <a:r>
              <a:rPr lang="en-GB" dirty="0" smtClean="0"/>
              <a:t> Tutorials</a:t>
            </a:r>
            <a:r>
              <a:rPr lang="en-GB" b="1" dirty="0" smtClean="0"/>
              <a:t>&lt;/a&gt;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r>
              <a:rPr lang="en-GB" b="1" dirty="0" smtClean="0"/>
              <a:t>final.jsp</a:t>
            </a:r>
            <a:endParaRPr lang="en-GB" dirty="0" smtClean="0"/>
          </a:p>
          <a:p>
            <a:pPr>
              <a:spcBef>
                <a:spcPts val="0"/>
              </a:spcBef>
              <a:buNone/>
            </a:pPr>
            <a:r>
              <a:rPr lang="en-GB" b="1" dirty="0" smtClean="0"/>
              <a:t>&lt;html&gt;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&lt;p&gt;</a:t>
            </a:r>
            <a:r>
              <a:rPr lang="en-GB" dirty="0" smtClean="0"/>
              <a:t>Welcome to Spring MVC Tutorial</a:t>
            </a:r>
            <a:r>
              <a:rPr lang="en-GB" b="1" dirty="0" smtClean="0"/>
              <a:t>&lt;/p&gt;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pic>
        <p:nvPicPr>
          <p:cNvPr id="5" name="Content Placeholder 4" descr="Spring MVC Multiple View page"/>
          <p:cNvPicPr>
            <a:picLocks noGrp="1"/>
          </p:cNvPicPr>
          <p:nvPr>
            <p:ph idx="1"/>
          </p:nvPr>
        </p:nvPicPr>
        <p:blipFill>
          <a:blip r:embed="rId2"/>
          <a:srcRect/>
          <a:stretch>
            <a:fillRect/>
          </a:stretch>
        </p:blipFill>
        <p:spPr bwMode="auto">
          <a:xfrm>
            <a:off x="523836" y="1357298"/>
            <a:ext cx="5191850" cy="3248479"/>
          </a:xfrm>
          <a:prstGeom prst="rect">
            <a:avLst/>
          </a:prstGeom>
          <a:noFill/>
          <a:ln w="9525">
            <a:noFill/>
            <a:miter lim="800000"/>
            <a:headEnd/>
            <a:tailEnd/>
          </a:ln>
        </p:spPr>
      </p:pic>
      <p:pic>
        <p:nvPicPr>
          <p:cNvPr id="6" name="Picture 5" descr="Spring MVC Multiple View page"/>
          <p:cNvPicPr/>
          <p:nvPr/>
        </p:nvPicPr>
        <p:blipFill>
          <a:blip r:embed="rId3"/>
          <a:srcRect/>
          <a:stretch>
            <a:fillRect/>
          </a:stretch>
        </p:blipFill>
        <p:spPr bwMode="auto">
          <a:xfrm>
            <a:off x="6238876" y="1285860"/>
            <a:ext cx="5178425" cy="3244215"/>
          </a:xfrm>
          <a:prstGeom prst="rect">
            <a:avLst/>
          </a:prstGeom>
          <a:noFill/>
          <a:ln w="9525">
            <a:noFill/>
            <a:miter lim="800000"/>
            <a:headEnd/>
            <a:tailEnd/>
          </a:ln>
        </p:spPr>
      </p:pic>
      <p:pic>
        <p:nvPicPr>
          <p:cNvPr id="7" name="Picture 6" descr="Spring MVC Multiple View page"/>
          <p:cNvPicPr/>
          <p:nvPr/>
        </p:nvPicPr>
        <p:blipFill>
          <a:blip r:embed="rId4"/>
          <a:srcRect/>
          <a:stretch>
            <a:fillRect/>
          </a:stretch>
        </p:blipFill>
        <p:spPr bwMode="auto">
          <a:xfrm>
            <a:off x="5238744" y="3000372"/>
            <a:ext cx="5187315" cy="3261995"/>
          </a:xfrm>
          <a:prstGeom prst="rect">
            <a:avLst/>
          </a:prstGeom>
          <a:noFill/>
          <a:ln w="9525">
            <a:noFill/>
            <a:miter lim="800000"/>
            <a:headEnd/>
            <a:tailEnd/>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Multiple Controller Example</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 Spring MVC, we can create multiple controllers at a time. It is required to map each controller class with </a:t>
            </a:r>
            <a:r>
              <a:rPr lang="en-GB" b="1" dirty="0" smtClean="0"/>
              <a:t>@Controller</a:t>
            </a:r>
            <a:r>
              <a:rPr lang="en-GB" dirty="0" smtClean="0"/>
              <a:t> annotation. Here, we see a Spring MVC example of multiple controllers. The steps are as follows:</a:t>
            </a:r>
          </a:p>
          <a:p>
            <a:r>
              <a:rPr lang="en-GB" dirty="0" smtClean="0"/>
              <a:t>Load the spring jar files or add dependencies in the case of Maven</a:t>
            </a:r>
          </a:p>
          <a:p>
            <a:r>
              <a:rPr lang="en-GB" dirty="0" smtClean="0"/>
              <a:t>Create the controller class</a:t>
            </a:r>
          </a:p>
          <a:p>
            <a:r>
              <a:rPr lang="en-GB" dirty="0" smtClean="0"/>
              <a:t>Provide the entry of controller in the web.xml file</a:t>
            </a:r>
          </a:p>
          <a:p>
            <a:r>
              <a:rPr lang="en-GB" dirty="0" smtClean="0"/>
              <a:t>Define the bean in the separate XML file</a:t>
            </a:r>
          </a:p>
          <a:p>
            <a:r>
              <a:rPr lang="en-GB" dirty="0" smtClean="0"/>
              <a:t>Create the other view components</a:t>
            </a:r>
          </a:p>
          <a:p>
            <a:r>
              <a:rPr lang="en-GB" dirty="0" smtClean="0"/>
              <a:t>Start the server and deploy the project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Directory Structure of Spring MVC</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pic>
        <p:nvPicPr>
          <p:cNvPr id="5" name="Content Placeholder 4" descr="Spring MVC Multiple Controller"/>
          <p:cNvPicPr>
            <a:picLocks noGrp="1"/>
          </p:cNvPicPr>
          <p:nvPr>
            <p:ph idx="1"/>
          </p:nvPr>
        </p:nvPicPr>
        <p:blipFill>
          <a:blip r:embed="rId2"/>
          <a:srcRect/>
          <a:stretch>
            <a:fillRect/>
          </a:stretch>
        </p:blipFill>
        <p:spPr bwMode="auto">
          <a:xfrm>
            <a:off x="1809720" y="1500174"/>
            <a:ext cx="5500726" cy="414340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1) Create the Java Project</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
        <p:nvSpPr>
          <p:cNvPr id="6" name="Content Placeholder 5"/>
          <p:cNvSpPr>
            <a:spLocks noGrp="1"/>
          </p:cNvSpPr>
          <p:nvPr>
            <p:ph idx="1"/>
          </p:nvPr>
        </p:nvSpPr>
        <p:spPr/>
        <p:txBody>
          <a:bodyPr/>
          <a:lstStyle/>
          <a:p>
            <a:r>
              <a:rPr lang="en-GB" dirty="0" smtClean="0"/>
              <a:t>Go to </a:t>
            </a:r>
            <a:r>
              <a:rPr lang="en-GB" b="1" dirty="0" smtClean="0"/>
              <a:t>File</a:t>
            </a:r>
            <a:r>
              <a:rPr lang="en-GB" dirty="0" smtClean="0"/>
              <a:t> menu - </a:t>
            </a:r>
            <a:r>
              <a:rPr lang="en-GB" b="1" dirty="0" smtClean="0"/>
              <a:t>New</a:t>
            </a:r>
            <a:r>
              <a:rPr lang="en-GB" dirty="0" smtClean="0"/>
              <a:t> - </a:t>
            </a:r>
            <a:r>
              <a:rPr lang="en-GB" b="1" dirty="0" smtClean="0"/>
              <a:t>project</a:t>
            </a:r>
            <a:r>
              <a:rPr lang="en-GB" dirty="0" smtClean="0"/>
              <a:t> - </a:t>
            </a:r>
            <a:r>
              <a:rPr lang="en-GB" b="1" dirty="0" smtClean="0"/>
              <a:t>Java Project</a:t>
            </a:r>
            <a:r>
              <a:rPr lang="en-GB" dirty="0" smtClean="0"/>
              <a:t>. Write the project name e.g. </a:t>
            </a:r>
            <a:r>
              <a:rPr lang="en-GB" dirty="0" err="1" smtClean="0"/>
              <a:t>firstspring</a:t>
            </a:r>
            <a:r>
              <a:rPr lang="en-GB" dirty="0" smtClean="0"/>
              <a:t> - </a:t>
            </a:r>
            <a:r>
              <a:rPr lang="en-GB" b="1" dirty="0" smtClean="0"/>
              <a:t>Finish</a:t>
            </a:r>
            <a:r>
              <a:rPr lang="en-GB" dirty="0" smtClean="0"/>
              <a:t>. Now the java project is created.</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Add dependencies to pom.xml</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dirty="0" smtClean="0"/>
              <a:t>&lt;!-- https://mvnrepository.com/artifact/org.springframework/spring-webmvc --&gt;  </a:t>
            </a:r>
          </a:p>
          <a:p>
            <a:pPr>
              <a:spcBef>
                <a:spcPts val="0"/>
              </a:spcBef>
              <a:buNone/>
            </a:pPr>
            <a:r>
              <a:rPr lang="en-US" b="1" dirty="0" smtClean="0"/>
              <a:t>&lt;dependency&gt;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err="1" smtClean="0"/>
              <a:t>org.springframework</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smtClean="0"/>
              <a:t>spring-</a:t>
            </a:r>
            <a:r>
              <a:rPr lang="en-US" dirty="0" err="1" smtClean="0"/>
              <a:t>webmvc</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&lt;version&gt;</a:t>
            </a:r>
            <a:r>
              <a:rPr lang="en-US" dirty="0" smtClean="0"/>
              <a:t>5.1.1.RELEASE</a:t>
            </a:r>
            <a:r>
              <a:rPr lang="en-US" b="1" dirty="0" smtClean="0"/>
              <a:t>&lt;/version&gt;</a:t>
            </a:r>
            <a:r>
              <a:rPr lang="en-US" dirty="0" smtClean="0"/>
              <a:t>  </a:t>
            </a:r>
          </a:p>
          <a:p>
            <a:pPr>
              <a:spcBef>
                <a:spcPts val="0"/>
              </a:spcBef>
              <a:buNone/>
            </a:pPr>
            <a:r>
              <a:rPr lang="en-US" b="1" dirty="0" smtClean="0"/>
              <a:t>&lt;/dependency&gt;</a:t>
            </a:r>
            <a:r>
              <a:rPr lang="en-US" dirty="0" smtClean="0"/>
              <a:t>  </a:t>
            </a:r>
          </a:p>
          <a:p>
            <a:pPr>
              <a:spcBef>
                <a:spcPts val="0"/>
              </a:spcBef>
              <a:buNone/>
            </a:pPr>
            <a:r>
              <a:rPr lang="en-US" dirty="0" smtClean="0"/>
              <a:t>  </a:t>
            </a:r>
          </a:p>
          <a:p>
            <a:pPr>
              <a:spcBef>
                <a:spcPts val="0"/>
              </a:spcBef>
              <a:buNone/>
            </a:pPr>
            <a:r>
              <a:rPr lang="en-US" dirty="0" smtClean="0"/>
              <a:t>&lt;!-- https://mvnrepository.com/artifact/javax.servlet/javax.servlet-api --&gt;  </a:t>
            </a:r>
          </a:p>
          <a:p>
            <a:pPr>
              <a:spcBef>
                <a:spcPts val="0"/>
              </a:spcBef>
              <a:buNone/>
            </a:pPr>
            <a:r>
              <a:rPr lang="en-US" b="1" dirty="0" smtClean="0"/>
              <a:t>&lt;dependency&gt;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err="1" smtClean="0"/>
              <a:t>javax.servlet</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err="1" smtClean="0"/>
              <a:t>servlet-api</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&lt;version&gt;</a:t>
            </a:r>
            <a:r>
              <a:rPr lang="en-US" dirty="0" smtClean="0"/>
              <a:t>3.0-alpha-1</a:t>
            </a:r>
            <a:r>
              <a:rPr lang="en-US" b="1" dirty="0" smtClean="0"/>
              <a:t>&lt;/version&gt;</a:t>
            </a:r>
            <a:r>
              <a:rPr lang="en-US" dirty="0" smtClean="0"/>
              <a:t>    </a:t>
            </a:r>
          </a:p>
          <a:p>
            <a:pPr>
              <a:spcBef>
                <a:spcPts val="0"/>
              </a:spcBef>
              <a:buNone/>
            </a:pPr>
            <a:r>
              <a:rPr lang="en-US" b="1" dirty="0" smtClean="0"/>
              <a:t>&lt;/dependency&gt;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Create the request page</a:t>
            </a:r>
            <a:br>
              <a:rPr lang="en-GB"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US" dirty="0" smtClean="0"/>
              <a:t>Let's create a simple JSP page containing two links.</a:t>
            </a:r>
          </a:p>
          <a:p>
            <a:r>
              <a:rPr lang="en-US" b="1" dirty="0" smtClean="0"/>
              <a:t>index.jsp</a:t>
            </a:r>
            <a:endParaRPr lang="en-US" dirty="0" smtClean="0"/>
          </a:p>
          <a:p>
            <a:pPr>
              <a:spcBef>
                <a:spcPts val="0"/>
              </a:spcBef>
              <a:buNone/>
            </a:pPr>
            <a:r>
              <a:rPr lang="en-US" b="1" dirty="0" smtClean="0"/>
              <a:t>&lt;html&gt;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&lt;a</a:t>
            </a:r>
            <a:r>
              <a:rPr lang="en-US" dirty="0" smtClean="0"/>
              <a:t> </a:t>
            </a:r>
            <a:r>
              <a:rPr lang="en-US" dirty="0" err="1" smtClean="0"/>
              <a:t>href</a:t>
            </a:r>
            <a:r>
              <a:rPr lang="en-US" dirty="0" smtClean="0"/>
              <a:t>="hello1"</a:t>
            </a:r>
            <a:r>
              <a:rPr lang="en-US" b="1" dirty="0" smtClean="0"/>
              <a:t>&gt;</a:t>
            </a:r>
            <a:r>
              <a:rPr lang="en-US" dirty="0" smtClean="0"/>
              <a:t>Spring MVC</a:t>
            </a:r>
            <a:r>
              <a:rPr lang="en-US" b="1" dirty="0" smtClean="0"/>
              <a:t>&lt;/a&gt;</a:t>
            </a:r>
            <a:r>
              <a:rPr lang="en-US" dirty="0" smtClean="0"/>
              <a:t> ||  </a:t>
            </a:r>
          </a:p>
          <a:p>
            <a:pPr>
              <a:spcBef>
                <a:spcPts val="0"/>
              </a:spcBef>
              <a:buNone/>
            </a:pPr>
            <a:r>
              <a:rPr lang="en-US" b="1" dirty="0" smtClean="0"/>
              <a:t>&lt;a</a:t>
            </a:r>
            <a:r>
              <a:rPr lang="en-US" dirty="0" smtClean="0"/>
              <a:t> </a:t>
            </a:r>
            <a:r>
              <a:rPr lang="en-US" dirty="0" err="1" smtClean="0"/>
              <a:t>href</a:t>
            </a:r>
            <a:r>
              <a:rPr lang="en-US" dirty="0" smtClean="0"/>
              <a:t>="hello2"</a:t>
            </a:r>
            <a:r>
              <a:rPr lang="en-US" b="1" dirty="0" smtClean="0"/>
              <a:t>&gt;</a:t>
            </a:r>
            <a:r>
              <a:rPr lang="en-US" dirty="0" smtClean="0"/>
              <a:t>Spring Boot</a:t>
            </a:r>
            <a:r>
              <a:rPr lang="en-US" b="1" dirty="0" smtClean="0"/>
              <a:t>&lt;/a&gt;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r>
              <a:rPr lang="en-US" dirty="0" smtClean="0"/>
              <a:t>3. Create the controller class</a:t>
            </a:r>
          </a:p>
          <a:p>
            <a:r>
              <a:rPr lang="en-US" dirty="0" smtClean="0"/>
              <a:t>Let's create two controller classes, where each returns the particular view page.</a:t>
            </a:r>
          </a:p>
          <a:p>
            <a:r>
              <a:rPr lang="en-US" b="1" dirty="0" smtClean="0"/>
              <a:t>HelloController1.java</a:t>
            </a:r>
            <a:endParaRPr lang="en-US" dirty="0" smtClean="0"/>
          </a:p>
          <a:p>
            <a:pPr>
              <a:spcBef>
                <a:spcPts val="0"/>
              </a:spcBef>
              <a:buNone/>
            </a:pPr>
            <a:r>
              <a:rPr lang="en-US" dirty="0" smtClean="0"/>
              <a:t>package </a:t>
            </a:r>
            <a:r>
              <a:rPr lang="en-US" dirty="0" err="1" smtClean="0"/>
              <a:t>com.javatpoint</a:t>
            </a:r>
            <a:r>
              <a:rPr lang="en-US" dirty="0" smtClean="0"/>
              <a:t>;  </a:t>
            </a:r>
          </a:p>
          <a:p>
            <a:pPr>
              <a:spcBef>
                <a:spcPts val="0"/>
              </a:spcBef>
              <a:buNone/>
            </a:pPr>
            <a:r>
              <a:rPr lang="en-US" dirty="0" smtClean="0"/>
              <a:t>import </a:t>
            </a:r>
            <a:r>
              <a:rPr lang="en-US" dirty="0" err="1" smtClean="0"/>
              <a:t>org.springframework.stereotype.Controller</a:t>
            </a:r>
            <a:r>
              <a:rPr lang="en-US" dirty="0" smtClean="0"/>
              <a:t>;  </a:t>
            </a:r>
          </a:p>
          <a:p>
            <a:pPr>
              <a:spcBef>
                <a:spcPts val="0"/>
              </a:spcBef>
              <a:buNone/>
            </a:pPr>
            <a:r>
              <a:rPr lang="en-US" dirty="0" smtClean="0"/>
              <a:t>import </a:t>
            </a:r>
            <a:r>
              <a:rPr lang="en-US" dirty="0" err="1" smtClean="0"/>
              <a:t>org.springframework.web.bind.annotation.RequestMapping</a:t>
            </a:r>
            <a:r>
              <a:rPr lang="en-US" dirty="0" smtClean="0"/>
              <a:t>;  </a:t>
            </a:r>
          </a:p>
          <a:p>
            <a:pPr>
              <a:spcBef>
                <a:spcPts val="0"/>
              </a:spcBef>
              <a:buNone/>
            </a:pPr>
            <a:r>
              <a:rPr lang="en-US" dirty="0" smtClean="0"/>
              <a:t>@Controller  </a:t>
            </a:r>
          </a:p>
          <a:p>
            <a:pPr>
              <a:spcBef>
                <a:spcPts val="0"/>
              </a:spcBef>
              <a:buNone/>
            </a:pPr>
            <a:r>
              <a:rPr lang="en-US" dirty="0" smtClean="0"/>
              <a:t>public class HelloController1 {  </a:t>
            </a:r>
          </a:p>
          <a:p>
            <a:pPr>
              <a:spcBef>
                <a:spcPts val="0"/>
              </a:spcBef>
              <a:buNone/>
            </a:pPr>
            <a:r>
              <a:rPr lang="en-US" dirty="0" smtClean="0"/>
              <a:t>@</a:t>
            </a:r>
            <a:r>
              <a:rPr lang="en-US" dirty="0" err="1" smtClean="0"/>
              <a:t>RequestMapping</a:t>
            </a:r>
            <a:r>
              <a:rPr lang="en-US" dirty="0" smtClean="0"/>
              <a:t>("/hello1")  </a:t>
            </a:r>
          </a:p>
          <a:p>
            <a:pPr>
              <a:spcBef>
                <a:spcPts val="0"/>
              </a:spcBef>
              <a:buNone/>
            </a:pPr>
            <a:r>
              <a:rPr lang="en-US" dirty="0" smtClean="0"/>
              <a:t>    public String display()  </a:t>
            </a:r>
          </a:p>
          <a:p>
            <a:pPr>
              <a:spcBef>
                <a:spcPts val="0"/>
              </a:spcBef>
              <a:buNone/>
            </a:pPr>
            <a:r>
              <a:rPr lang="en-US" dirty="0" smtClean="0"/>
              <a:t>    {  </a:t>
            </a:r>
          </a:p>
          <a:p>
            <a:pPr>
              <a:spcBef>
                <a:spcPts val="0"/>
              </a:spcBef>
              <a:buNone/>
            </a:pPr>
            <a:r>
              <a:rPr lang="en-US" dirty="0" smtClean="0"/>
              <a:t>        return "viewpage1";  </a:t>
            </a:r>
          </a:p>
          <a:p>
            <a:pPr>
              <a:spcBef>
                <a:spcPts val="0"/>
              </a:spcBef>
              <a:buNone/>
            </a:pPr>
            <a:r>
              <a:rPr lang="en-US" dirty="0" smtClean="0"/>
              <a:t>    }     </a:t>
            </a:r>
          </a:p>
          <a:p>
            <a:pPr>
              <a:spcBef>
                <a:spcPts val="0"/>
              </a:spcBef>
              <a:buNone/>
            </a:pPr>
            <a:r>
              <a:rPr lang="en-US" dirty="0" smtClean="0"/>
              <a:t>}  </a:t>
            </a:r>
          </a:p>
          <a:p>
            <a:r>
              <a:rPr lang="en-US" b="1" dirty="0" smtClean="0"/>
              <a:t>HelloController2.java</a:t>
            </a:r>
            <a:endParaRPr lang="en-US" dirty="0" smtClean="0"/>
          </a:p>
          <a:p>
            <a:pPr>
              <a:spcBef>
                <a:spcPts val="0"/>
              </a:spcBef>
              <a:buNone/>
            </a:pPr>
            <a:r>
              <a:rPr lang="en-US" dirty="0" smtClean="0"/>
              <a:t>package </a:t>
            </a:r>
            <a:r>
              <a:rPr lang="en-US" dirty="0" err="1" smtClean="0"/>
              <a:t>com.javatpoint</a:t>
            </a:r>
            <a:r>
              <a:rPr lang="en-US" dirty="0" smtClean="0"/>
              <a:t>;  </a:t>
            </a:r>
          </a:p>
          <a:p>
            <a:pPr>
              <a:spcBef>
                <a:spcPts val="0"/>
              </a:spcBef>
              <a:buNone/>
            </a:pPr>
            <a:r>
              <a:rPr lang="en-US" dirty="0" smtClean="0"/>
              <a:t>import </a:t>
            </a:r>
            <a:r>
              <a:rPr lang="en-US" dirty="0" err="1" smtClean="0"/>
              <a:t>org.springframework.stereotype.Controller</a:t>
            </a:r>
            <a:r>
              <a:rPr lang="en-US" dirty="0" smtClean="0"/>
              <a:t>;  </a:t>
            </a:r>
          </a:p>
          <a:p>
            <a:pPr>
              <a:spcBef>
                <a:spcPts val="0"/>
              </a:spcBef>
              <a:buNone/>
            </a:pPr>
            <a:r>
              <a:rPr lang="en-US" dirty="0" smtClean="0"/>
              <a:t>import </a:t>
            </a:r>
            <a:r>
              <a:rPr lang="en-US" dirty="0" err="1" smtClean="0"/>
              <a:t>org.springframework.web.bind.annotation.RequestMapping</a:t>
            </a:r>
            <a:r>
              <a:rPr lang="en-US" dirty="0" smtClean="0"/>
              <a:t>;  </a:t>
            </a:r>
          </a:p>
          <a:p>
            <a:pPr>
              <a:spcBef>
                <a:spcPts val="0"/>
              </a:spcBef>
              <a:buNone/>
            </a:pPr>
            <a:r>
              <a:rPr lang="en-US" dirty="0" smtClean="0"/>
              <a:t>@Controller  </a:t>
            </a:r>
          </a:p>
          <a:p>
            <a:pPr>
              <a:spcBef>
                <a:spcPts val="0"/>
              </a:spcBef>
              <a:buNone/>
            </a:pPr>
            <a:r>
              <a:rPr lang="en-US" dirty="0" smtClean="0"/>
              <a:t>public class HelloController2 {  </a:t>
            </a:r>
          </a:p>
          <a:p>
            <a:pPr>
              <a:spcBef>
                <a:spcPts val="0"/>
              </a:spcBef>
              <a:buNone/>
            </a:pPr>
            <a:r>
              <a:rPr lang="en-US" dirty="0" smtClean="0"/>
              <a:t>@</a:t>
            </a:r>
            <a:r>
              <a:rPr lang="en-US" dirty="0" err="1" smtClean="0"/>
              <a:t>RequestMapping</a:t>
            </a:r>
            <a:r>
              <a:rPr lang="en-US" dirty="0" smtClean="0"/>
              <a:t>("/hello2")  </a:t>
            </a:r>
          </a:p>
          <a:p>
            <a:pPr>
              <a:spcBef>
                <a:spcPts val="0"/>
              </a:spcBef>
              <a:buNone/>
            </a:pPr>
            <a:r>
              <a:rPr lang="en-US" dirty="0" smtClean="0"/>
              <a:t>    public String display()  </a:t>
            </a:r>
          </a:p>
          <a:p>
            <a:pPr>
              <a:spcBef>
                <a:spcPts val="0"/>
              </a:spcBef>
              <a:buNone/>
            </a:pPr>
            <a:r>
              <a:rPr lang="en-US" dirty="0" smtClean="0"/>
              <a:t>    {  </a:t>
            </a:r>
          </a:p>
          <a:p>
            <a:pPr>
              <a:spcBef>
                <a:spcPts val="0"/>
              </a:spcBef>
              <a:buNone/>
            </a:pPr>
            <a:r>
              <a:rPr lang="en-US" dirty="0" smtClean="0"/>
              <a:t>        return "viewpage2";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Provide the entry of controller in the web.xml file</a:t>
            </a:r>
            <a:br>
              <a:rPr lang="en-GB" dirty="0" smtClean="0"/>
            </a:br>
            <a:endParaRPr lang="en-US" dirty="0"/>
          </a:p>
        </p:txBody>
      </p:sp>
      <p:sp>
        <p:nvSpPr>
          <p:cNvPr id="3" name="Content Placeholder 2"/>
          <p:cNvSpPr>
            <a:spLocks noGrp="1"/>
          </p:cNvSpPr>
          <p:nvPr>
            <p:ph idx="1"/>
          </p:nvPr>
        </p:nvSpPr>
        <p:spPr/>
        <p:txBody>
          <a:bodyPr/>
          <a:lstStyle/>
          <a:p>
            <a:r>
              <a:rPr lang="en-US" b="1" dirty="0" smtClean="0"/>
              <a:t>web.xml</a:t>
            </a:r>
            <a:endParaRPr lang="en-US" dirty="0" smtClean="0"/>
          </a:p>
          <a:p>
            <a:pPr>
              <a:spcBef>
                <a:spcPts val="0"/>
              </a:spcBef>
              <a:buNone/>
            </a:pPr>
            <a:r>
              <a:rPr lang="en-US" b="1" dirty="0" smtClean="0"/>
              <a:t>&lt;?xml</a:t>
            </a:r>
            <a:r>
              <a:rPr lang="en-US" dirty="0" smtClean="0"/>
              <a:t> version="1.0" encoding="UTF-8"</a:t>
            </a:r>
            <a:r>
              <a:rPr lang="en-US" b="1" dirty="0" smtClean="0"/>
              <a:t>?&gt;</a:t>
            </a:r>
            <a:r>
              <a:rPr lang="en-US" dirty="0" smtClean="0"/>
              <a:t>  </a:t>
            </a:r>
          </a:p>
          <a:p>
            <a:pPr>
              <a:spcBef>
                <a:spcPts val="0"/>
              </a:spcBef>
              <a:buNone/>
            </a:pPr>
            <a:r>
              <a:rPr lang="en-US" b="1" dirty="0" smtClean="0"/>
              <a:t>&lt;web-app</a:t>
            </a:r>
            <a:r>
              <a:rPr lang="en-US" dirty="0" smtClean="0"/>
              <a:t> </a:t>
            </a:r>
            <a:r>
              <a:rPr lang="en-US" dirty="0" err="1" smtClean="0"/>
              <a:t>xmlns:xsi</a:t>
            </a:r>
            <a:r>
              <a:rPr lang="en-US" dirty="0" smtClean="0"/>
              <a:t>="http://www.w3.org/2001/XMLSchema-instance" </a:t>
            </a:r>
            <a:r>
              <a:rPr lang="en-US" dirty="0" err="1" smtClean="0"/>
              <a:t>xmlns</a:t>
            </a:r>
            <a:r>
              <a:rPr lang="en-US" dirty="0" smtClean="0"/>
              <a:t>="http://java.sun.com/xml/ns/javaee" </a:t>
            </a:r>
            <a:r>
              <a:rPr lang="en-US" dirty="0" err="1" smtClean="0"/>
              <a:t>xsi:schemaLocation</a:t>
            </a:r>
            <a:r>
              <a:rPr lang="en-US" dirty="0" smtClean="0"/>
              <a:t>="http://java.sun.com/xml/ns/javaee http://java.sun.com/xml/ns/javaee/web-app_3_0.xsd" id="</a:t>
            </a:r>
            <a:r>
              <a:rPr lang="en-US" dirty="0" err="1" smtClean="0"/>
              <a:t>WebApp_ID</a:t>
            </a:r>
            <a:r>
              <a:rPr lang="en-US" dirty="0" smtClean="0"/>
              <a:t>" version="3.0"</a:t>
            </a:r>
            <a:r>
              <a:rPr lang="en-US" b="1" dirty="0" smtClean="0"/>
              <a:t>&gt;</a:t>
            </a:r>
            <a:r>
              <a:rPr lang="en-US" dirty="0" smtClean="0"/>
              <a:t>  </a:t>
            </a:r>
          </a:p>
          <a:p>
            <a:pPr>
              <a:spcBef>
                <a:spcPts val="0"/>
              </a:spcBef>
              <a:buNone/>
            </a:pPr>
            <a:r>
              <a:rPr lang="en-US" dirty="0" smtClean="0"/>
              <a:t>  </a:t>
            </a:r>
            <a:r>
              <a:rPr lang="en-US" b="1" dirty="0" smtClean="0"/>
              <a:t>&lt;display-name&gt;</a:t>
            </a:r>
            <a:r>
              <a:rPr lang="en-US" dirty="0" err="1" smtClean="0"/>
              <a:t>SpringMVC</a:t>
            </a:r>
            <a:r>
              <a:rPr lang="en-US" b="1" dirty="0" smtClean="0"/>
              <a:t>&lt;/display-name&gt;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spring</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-class&gt;</a:t>
            </a:r>
            <a:r>
              <a:rPr lang="en-US" dirty="0" err="1" smtClean="0"/>
              <a:t>org.springframework.web.servlet.DispatcherServlet</a:t>
            </a:r>
            <a:r>
              <a:rPr lang="en-US" b="1" dirty="0" smtClean="0"/>
              <a:t>&lt;/</a:t>
            </a:r>
            <a:r>
              <a:rPr lang="en-US" b="1" dirty="0" err="1" smtClean="0"/>
              <a:t>servlet</a:t>
            </a:r>
            <a:r>
              <a:rPr lang="en-US" b="1" dirty="0" smtClean="0"/>
              <a:t>-class&gt;</a:t>
            </a:r>
            <a:r>
              <a:rPr lang="en-US" dirty="0" smtClean="0"/>
              <a:t>    </a:t>
            </a:r>
          </a:p>
          <a:p>
            <a:pPr>
              <a:spcBef>
                <a:spcPts val="0"/>
              </a:spcBef>
              <a:buNone/>
            </a:pPr>
            <a:r>
              <a:rPr lang="en-US" dirty="0" smtClean="0"/>
              <a:t>    </a:t>
            </a:r>
            <a:r>
              <a:rPr lang="en-US" b="1" dirty="0" smtClean="0"/>
              <a:t>&lt;load-on-startup&gt;</a:t>
            </a:r>
            <a:r>
              <a:rPr lang="en-US" dirty="0" smtClean="0"/>
              <a:t>1</a:t>
            </a:r>
            <a:r>
              <a:rPr lang="en-US" b="1" dirty="0" smtClean="0"/>
              <a:t>&lt;/load-on-startup&gt;</a:t>
            </a:r>
            <a:r>
              <a:rPr lang="en-US" dirty="0" smtClean="0"/>
              <a:t>      </a:t>
            </a:r>
          </a:p>
          <a:p>
            <a:pPr>
              <a:spcBef>
                <a:spcPts val="0"/>
              </a:spcBef>
              <a:buNone/>
            </a:pPr>
            <a:r>
              <a:rPr lang="en-US" b="1" dirty="0" smtClean="0"/>
              <a:t>&lt;/</a:t>
            </a:r>
            <a:r>
              <a:rPr lang="en-US" b="1" dirty="0" err="1" smtClean="0"/>
              <a:t>servlet</a:t>
            </a:r>
            <a:r>
              <a:rPr lang="en-US" b="1" dirty="0" smtClean="0"/>
              <a:t>&gt;</a:t>
            </a:r>
            <a:r>
              <a:rPr lang="en-US" dirty="0" smtClean="0"/>
              <a:t>    </a:t>
            </a:r>
          </a:p>
          <a:p>
            <a:pPr>
              <a:spcBef>
                <a:spcPts val="0"/>
              </a:spcBef>
              <a:buNone/>
            </a:pPr>
            <a:r>
              <a:rPr lang="en-US" b="1" dirty="0" smtClean="0"/>
              <a:t>&lt;</a:t>
            </a:r>
            <a:r>
              <a:rPr lang="en-US" b="1" dirty="0" err="1" smtClean="0"/>
              <a:t>servlet</a:t>
            </a:r>
            <a:r>
              <a:rPr lang="en-US" b="1" dirty="0" smtClean="0"/>
              <a:t>-mapping&gt;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spring</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url</a:t>
            </a:r>
            <a:r>
              <a:rPr lang="en-US" b="1" dirty="0" smtClean="0"/>
              <a:t>-pattern&gt;</a:t>
            </a:r>
            <a:r>
              <a:rPr lang="en-US" dirty="0" smtClean="0"/>
              <a:t>/</a:t>
            </a:r>
            <a:r>
              <a:rPr lang="en-US" b="1" dirty="0" smtClean="0"/>
              <a:t>&lt;/</a:t>
            </a:r>
            <a:r>
              <a:rPr lang="en-US" b="1" dirty="0" err="1" smtClean="0"/>
              <a:t>url</a:t>
            </a:r>
            <a:r>
              <a:rPr lang="en-US" b="1" dirty="0" smtClean="0"/>
              <a:t>-pattern&gt;</a:t>
            </a:r>
            <a:r>
              <a:rPr lang="en-US" dirty="0" smtClean="0"/>
              <a:t>    </a:t>
            </a:r>
          </a:p>
          <a:p>
            <a:pPr>
              <a:spcBef>
                <a:spcPts val="0"/>
              </a:spcBef>
              <a:buNone/>
            </a:pPr>
            <a:r>
              <a:rPr lang="en-US" b="1" dirty="0" smtClean="0"/>
              <a:t>&lt;/</a:t>
            </a:r>
            <a:r>
              <a:rPr lang="en-US" b="1" dirty="0" err="1" smtClean="0"/>
              <a:t>servlet</a:t>
            </a:r>
            <a:r>
              <a:rPr lang="en-US" b="1" dirty="0" smtClean="0"/>
              <a:t>-mapping&gt;</a:t>
            </a:r>
            <a:r>
              <a:rPr lang="en-US" dirty="0" smtClean="0"/>
              <a:t>    </a:t>
            </a:r>
          </a:p>
          <a:p>
            <a:pPr>
              <a:spcBef>
                <a:spcPts val="0"/>
              </a:spcBef>
              <a:buNone/>
            </a:pPr>
            <a:r>
              <a:rPr lang="en-US" b="1" dirty="0" smtClean="0"/>
              <a:t>&lt;/web-app&gt;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Define the bean in the xml file</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b="1" dirty="0" smtClean="0"/>
              <a:t>spring-servlet.xml</a:t>
            </a:r>
            <a:endParaRPr lang="en-US" dirty="0" smtClean="0"/>
          </a:p>
          <a:p>
            <a:pPr>
              <a:spcBef>
                <a:spcPts val="0"/>
              </a:spcBef>
              <a:buNone/>
            </a:pPr>
            <a:r>
              <a:rPr lang="en-US" b="1" dirty="0" smtClean="0"/>
              <a:t>&lt;?xml</a:t>
            </a:r>
            <a:r>
              <a:rPr lang="en-US" dirty="0" smtClean="0"/>
              <a:t> version="1.0" encoding="UTF-8"</a:t>
            </a:r>
            <a:r>
              <a:rPr lang="en-US" b="1" dirty="0" smtClean="0"/>
              <a:t>?&gt;</a:t>
            </a:r>
            <a:r>
              <a:rPr lang="en-US" dirty="0" smtClean="0"/>
              <a:t>  </a:t>
            </a:r>
          </a:p>
          <a:p>
            <a:pPr>
              <a:spcBef>
                <a:spcPts val="0"/>
              </a:spcBef>
              <a:buNone/>
            </a:pPr>
            <a:r>
              <a:rPr lang="en-US" b="1" dirty="0" smtClean="0"/>
              <a:t>&lt;beans</a:t>
            </a:r>
            <a:r>
              <a:rPr lang="en-US" dirty="0" smtClean="0"/>
              <a:t> </a:t>
            </a:r>
            <a:r>
              <a:rPr lang="en-US" dirty="0" err="1" smtClean="0"/>
              <a:t>xmlns</a:t>
            </a:r>
            <a:r>
              <a:rPr lang="en-US" dirty="0" smtClean="0"/>
              <a:t>="http://www.springframework.org/schema/beans"  </a:t>
            </a:r>
          </a:p>
          <a:p>
            <a:pPr>
              <a:spcBef>
                <a:spcPts val="0"/>
              </a:spcBef>
              <a:buNone/>
            </a:pPr>
            <a:r>
              <a:rPr lang="en-US" dirty="0" smtClean="0"/>
              <a:t>    </a:t>
            </a:r>
            <a:r>
              <a:rPr lang="en-US" dirty="0" err="1" smtClean="0"/>
              <a:t>xmlns:xsi</a:t>
            </a:r>
            <a:r>
              <a:rPr lang="en-US" dirty="0" smtClean="0"/>
              <a:t>="http://www.w3.org/2001/XMLSchema-instance"   </a:t>
            </a:r>
          </a:p>
          <a:p>
            <a:pPr>
              <a:spcBef>
                <a:spcPts val="0"/>
              </a:spcBef>
              <a:buNone/>
            </a:pPr>
            <a:r>
              <a:rPr lang="en-US" dirty="0" smtClean="0"/>
              <a:t>    </a:t>
            </a:r>
            <a:r>
              <a:rPr lang="en-US" dirty="0" err="1" smtClean="0"/>
              <a:t>xmlns:context</a:t>
            </a:r>
            <a:r>
              <a:rPr lang="en-US" dirty="0" smtClean="0"/>
              <a:t>="http://www.springframework.org/schema/context"  </a:t>
            </a:r>
          </a:p>
          <a:p>
            <a:pPr>
              <a:spcBef>
                <a:spcPts val="0"/>
              </a:spcBef>
              <a:buNone/>
            </a:pPr>
            <a:r>
              <a:rPr lang="en-US" dirty="0" smtClean="0"/>
              <a:t>    </a:t>
            </a:r>
            <a:r>
              <a:rPr lang="en-US" dirty="0" err="1" smtClean="0"/>
              <a:t>xmlns:mvc</a:t>
            </a:r>
            <a:r>
              <a:rPr lang="en-US" dirty="0" smtClean="0"/>
              <a:t>="http://www.springframework.org/schema/mvc"  </a:t>
            </a:r>
          </a:p>
          <a:p>
            <a:pPr>
              <a:spcBef>
                <a:spcPts val="0"/>
              </a:spcBef>
              <a:buNone/>
            </a:pPr>
            <a:r>
              <a:rPr lang="en-US" dirty="0" smtClean="0"/>
              <a:t>    </a:t>
            </a:r>
            <a:r>
              <a:rPr lang="en-US" dirty="0" err="1" smtClean="0"/>
              <a:t>xsi:schemaLocation</a:t>
            </a:r>
            <a:r>
              <a:rPr lang="en-US" dirty="0" smtClean="0"/>
              <a:t>="  </a:t>
            </a:r>
          </a:p>
          <a:p>
            <a:pPr>
              <a:spcBef>
                <a:spcPts val="0"/>
              </a:spcBef>
              <a:buNone/>
            </a:pPr>
            <a:r>
              <a:rPr lang="en-US" dirty="0" smtClean="0"/>
              <a:t>        http://www.springframework.org/schema/beans  </a:t>
            </a:r>
          </a:p>
          <a:p>
            <a:pPr>
              <a:spcBef>
                <a:spcPts val="0"/>
              </a:spcBef>
              <a:buNone/>
            </a:pPr>
            <a:r>
              <a:rPr lang="en-US" dirty="0" smtClean="0"/>
              <a:t>        http://www.springframework.org/schema/beans/spring-beans.xsd  </a:t>
            </a:r>
          </a:p>
          <a:p>
            <a:pPr>
              <a:spcBef>
                <a:spcPts val="0"/>
              </a:spcBef>
              <a:buNone/>
            </a:pPr>
            <a:r>
              <a:rPr lang="en-US" dirty="0" smtClean="0"/>
              <a:t>        http://www.springframework.org/schema/context  </a:t>
            </a:r>
          </a:p>
          <a:p>
            <a:pPr>
              <a:spcBef>
                <a:spcPts val="0"/>
              </a:spcBef>
              <a:buNone/>
            </a:pPr>
            <a:r>
              <a:rPr lang="en-US" dirty="0" smtClean="0"/>
              <a:t>        http://www.springframework.org/schema/context/spring-context.xsd  </a:t>
            </a:r>
          </a:p>
          <a:p>
            <a:pPr>
              <a:spcBef>
                <a:spcPts val="0"/>
              </a:spcBef>
              <a:buNone/>
            </a:pPr>
            <a:r>
              <a:rPr lang="en-US" dirty="0" smtClean="0"/>
              <a:t>        http://www.springframework.org/schema/mvc  </a:t>
            </a:r>
          </a:p>
          <a:p>
            <a:pPr>
              <a:spcBef>
                <a:spcPts val="0"/>
              </a:spcBef>
              <a:buNone/>
            </a:pPr>
            <a:r>
              <a:rPr lang="en-US" dirty="0" smtClean="0"/>
              <a:t>        http://www.springframework.org/schema/mvc/spring-mvc.xsd"</a:t>
            </a:r>
            <a:r>
              <a:rPr lang="en-US" b="1" dirty="0" smtClean="0"/>
              <a:t>&gt;</a:t>
            </a:r>
            <a:r>
              <a:rPr lang="en-US" dirty="0" smtClean="0"/>
              <a:t>  </a:t>
            </a:r>
          </a:p>
          <a:p>
            <a:pPr>
              <a:spcBef>
                <a:spcPts val="0"/>
              </a:spcBef>
              <a:buNone/>
            </a:pPr>
            <a:r>
              <a:rPr lang="en-US" dirty="0" smtClean="0"/>
              <a:t>  </a:t>
            </a:r>
          </a:p>
          <a:p>
            <a:pPr>
              <a:spcBef>
                <a:spcPts val="0"/>
              </a:spcBef>
              <a:buNone/>
            </a:pPr>
            <a:r>
              <a:rPr lang="en-US" dirty="0" smtClean="0"/>
              <a:t>    &lt;!-- Provide support for component scanning --&gt;  </a:t>
            </a:r>
          </a:p>
          <a:p>
            <a:pPr>
              <a:spcBef>
                <a:spcPts val="0"/>
              </a:spcBef>
              <a:buNone/>
            </a:pPr>
            <a:r>
              <a:rPr lang="en-US" dirty="0" smtClean="0"/>
              <a:t>    </a:t>
            </a:r>
            <a:r>
              <a:rPr lang="en-US" b="1" dirty="0" smtClean="0"/>
              <a:t>&lt;</a:t>
            </a:r>
            <a:r>
              <a:rPr lang="en-US" b="1" dirty="0" err="1" smtClean="0"/>
              <a:t>context:component</a:t>
            </a:r>
            <a:r>
              <a:rPr lang="en-US" b="1" dirty="0" smtClean="0"/>
              <a:t>-scan</a:t>
            </a:r>
            <a:r>
              <a:rPr lang="en-US" dirty="0" smtClean="0"/>
              <a:t> base-package="</a:t>
            </a:r>
            <a:r>
              <a:rPr lang="en-US" dirty="0" err="1" smtClean="0"/>
              <a:t>com.javatpoint</a:t>
            </a:r>
            <a:r>
              <a:rPr lang="en-US" dirty="0" smtClean="0"/>
              <a:t>" </a:t>
            </a:r>
            <a:r>
              <a:rPr lang="en-US" b="1" dirty="0" smtClean="0"/>
              <a:t>/&gt;</a:t>
            </a:r>
            <a:r>
              <a:rPr lang="en-US" dirty="0" smtClean="0"/>
              <a:t>  </a:t>
            </a:r>
          </a:p>
          <a:p>
            <a:pPr>
              <a:spcBef>
                <a:spcPts val="0"/>
              </a:spcBef>
              <a:buNone/>
            </a:pPr>
            <a:r>
              <a:rPr lang="en-US" dirty="0" smtClean="0"/>
              <a:t>  </a:t>
            </a:r>
          </a:p>
          <a:p>
            <a:pPr>
              <a:spcBef>
                <a:spcPts val="0"/>
              </a:spcBef>
              <a:buNone/>
            </a:pPr>
            <a:r>
              <a:rPr lang="en-US" dirty="0" smtClean="0"/>
              <a:t>    &lt;!--Provide support for conversion, formatting and validation --&gt;  </a:t>
            </a:r>
          </a:p>
          <a:p>
            <a:pPr>
              <a:spcBef>
                <a:spcPts val="0"/>
              </a:spcBef>
              <a:buNone/>
            </a:pPr>
            <a:r>
              <a:rPr lang="en-US" dirty="0" smtClean="0"/>
              <a:t>    </a:t>
            </a:r>
            <a:r>
              <a:rPr lang="en-US" b="1" dirty="0" smtClean="0"/>
              <a:t>&lt;</a:t>
            </a:r>
            <a:r>
              <a:rPr lang="en-US" b="1" dirty="0" err="1" smtClean="0"/>
              <a:t>mvc:annotation</a:t>
            </a:r>
            <a:r>
              <a:rPr lang="en-US" b="1" dirty="0" smtClean="0"/>
              <a:t>-driven/&gt;</a:t>
            </a:r>
            <a:r>
              <a:rPr lang="en-US" dirty="0" smtClean="0"/>
              <a:t>  </a:t>
            </a:r>
          </a:p>
          <a:p>
            <a:pPr>
              <a:spcBef>
                <a:spcPts val="0"/>
              </a:spcBef>
              <a:buNone/>
            </a:pPr>
            <a:r>
              <a:rPr lang="en-US" b="1" dirty="0" smtClean="0"/>
              <a:t>&lt;bean</a:t>
            </a:r>
            <a:r>
              <a:rPr lang="en-US" dirty="0" smtClean="0"/>
              <a:t> id="</a:t>
            </a:r>
            <a:r>
              <a:rPr lang="en-US" dirty="0" err="1" smtClean="0"/>
              <a:t>viewResolver</a:t>
            </a:r>
            <a:r>
              <a:rPr lang="en-US" dirty="0" smtClean="0"/>
              <a:t>" class="org.springframework.web.servlet.view.InternalResourceViewResolver"</a:t>
            </a:r>
            <a:r>
              <a:rPr lang="en-US" b="1" dirty="0" smtClean="0"/>
              <a:t>&gt;</a:t>
            </a:r>
            <a:r>
              <a:rPr lang="en-US" dirty="0" smtClean="0"/>
              <a:t>  </a:t>
            </a:r>
          </a:p>
          <a:p>
            <a:pPr>
              <a:spcBef>
                <a:spcPts val="0"/>
              </a:spcBef>
              <a:buNone/>
            </a:pPr>
            <a:r>
              <a:rPr lang="en-US" dirty="0" smtClean="0"/>
              <a:t>        </a:t>
            </a:r>
            <a:r>
              <a:rPr lang="en-US" b="1" dirty="0" smtClean="0"/>
              <a:t>&lt;property</a:t>
            </a:r>
            <a:r>
              <a:rPr lang="en-US" dirty="0" smtClean="0"/>
              <a:t> name="prefix" value="/WEB-INF/</a:t>
            </a:r>
            <a:r>
              <a:rPr lang="en-US" dirty="0" err="1" smtClean="0"/>
              <a:t>jsp</a:t>
            </a:r>
            <a:r>
              <a:rPr lang="en-US" dirty="0" smtClean="0"/>
              <a:t>/"</a:t>
            </a:r>
            <a:r>
              <a:rPr lang="en-US" b="1" dirty="0" smtClean="0"/>
              <a:t>&gt;&lt;/property&gt;</a:t>
            </a:r>
            <a:r>
              <a:rPr lang="en-US" dirty="0" smtClean="0"/>
              <a:t>  </a:t>
            </a:r>
          </a:p>
          <a:p>
            <a:pPr>
              <a:spcBef>
                <a:spcPts val="0"/>
              </a:spcBef>
              <a:buNone/>
            </a:pPr>
            <a:r>
              <a:rPr lang="en-US" dirty="0" smtClean="0"/>
              <a:t>        </a:t>
            </a:r>
            <a:r>
              <a:rPr lang="en-US" b="1" dirty="0" smtClean="0"/>
              <a:t>&lt;property</a:t>
            </a:r>
            <a:r>
              <a:rPr lang="en-US" dirty="0" smtClean="0"/>
              <a:t> name="suffix" value=".</a:t>
            </a:r>
            <a:r>
              <a:rPr lang="en-US" dirty="0" err="1" smtClean="0"/>
              <a:t>jsp</a:t>
            </a:r>
            <a:r>
              <a:rPr lang="en-US" dirty="0" smtClean="0"/>
              <a:t>"</a:t>
            </a:r>
            <a:r>
              <a:rPr lang="en-US" b="1" dirty="0" smtClean="0"/>
              <a:t>&gt;&lt;/property&gt;</a:t>
            </a:r>
            <a:r>
              <a:rPr lang="en-US" dirty="0" smtClean="0"/>
              <a:t>          </a:t>
            </a:r>
          </a:p>
          <a:p>
            <a:pPr>
              <a:spcBef>
                <a:spcPts val="0"/>
              </a:spcBef>
              <a:buNone/>
            </a:pPr>
            <a:r>
              <a:rPr lang="en-US" dirty="0" smtClean="0"/>
              <a:t>     </a:t>
            </a:r>
            <a:r>
              <a:rPr lang="en-US" b="1" dirty="0" smtClean="0"/>
              <a:t>&lt;/bean&gt;</a:t>
            </a:r>
            <a:r>
              <a:rPr lang="en-US" dirty="0" smtClean="0"/>
              <a:t>  </a:t>
            </a:r>
          </a:p>
          <a:p>
            <a:pPr>
              <a:spcBef>
                <a:spcPts val="0"/>
              </a:spcBef>
              <a:buNone/>
            </a:pPr>
            <a:r>
              <a:rPr lang="en-US" b="1" dirty="0" smtClean="0"/>
              <a:t>&lt;/beans&gt;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Create the other view components</a:t>
            </a:r>
            <a:br>
              <a:rPr lang="en-GB" dirty="0" smtClean="0"/>
            </a:br>
            <a:endParaRPr lang="en-US" dirty="0"/>
          </a:p>
        </p:txBody>
      </p:sp>
      <p:sp>
        <p:nvSpPr>
          <p:cNvPr id="3" name="Content Placeholder 2"/>
          <p:cNvSpPr>
            <a:spLocks noGrp="1"/>
          </p:cNvSpPr>
          <p:nvPr>
            <p:ph idx="1"/>
          </p:nvPr>
        </p:nvSpPr>
        <p:spPr>
          <a:xfrm>
            <a:off x="838200" y="1500174"/>
            <a:ext cx="10515600" cy="4676789"/>
          </a:xfrm>
        </p:spPr>
        <p:txBody>
          <a:bodyPr/>
          <a:lstStyle/>
          <a:p>
            <a:r>
              <a:rPr lang="en-US" b="1" dirty="0" smtClean="0"/>
              <a:t>viewpage1.jsp</a:t>
            </a:r>
            <a:endParaRPr lang="en-US" dirty="0" smtClean="0"/>
          </a:p>
          <a:p>
            <a:r>
              <a:rPr lang="en-US" b="1" dirty="0" smtClean="0"/>
              <a:t>&lt;html&gt;</a:t>
            </a:r>
            <a:r>
              <a:rPr lang="en-US" dirty="0" smtClean="0"/>
              <a:t>  </a:t>
            </a:r>
          </a:p>
          <a:p>
            <a:r>
              <a:rPr lang="en-US" b="1" dirty="0" smtClean="0"/>
              <a:t>&lt;body&gt;</a:t>
            </a:r>
            <a:r>
              <a:rPr lang="en-US" dirty="0" smtClean="0"/>
              <a:t>  </a:t>
            </a:r>
          </a:p>
          <a:p>
            <a:r>
              <a:rPr lang="en-US" b="1" dirty="0" smtClean="0"/>
              <a:t>&lt;p&gt;</a:t>
            </a:r>
            <a:r>
              <a:rPr lang="en-US" dirty="0" smtClean="0"/>
              <a:t>Welcome to Spring MVC Tutorial</a:t>
            </a:r>
            <a:r>
              <a:rPr lang="en-US" b="1" dirty="0" smtClean="0"/>
              <a:t>&lt;/p&gt;</a:t>
            </a:r>
            <a:r>
              <a:rPr lang="en-US" dirty="0" smtClean="0"/>
              <a:t>  </a:t>
            </a:r>
          </a:p>
          <a:p>
            <a:r>
              <a:rPr lang="en-US" b="1" dirty="0" smtClean="0"/>
              <a:t>&lt;/body&gt;</a:t>
            </a:r>
            <a:r>
              <a:rPr lang="en-US" dirty="0" smtClean="0"/>
              <a:t>  </a:t>
            </a:r>
          </a:p>
          <a:p>
            <a:r>
              <a:rPr lang="en-US" b="1" dirty="0" smtClean="0"/>
              <a:t>&lt;/html&gt;</a:t>
            </a:r>
            <a:r>
              <a:rPr lang="en-US" dirty="0" smtClean="0"/>
              <a:t>  </a:t>
            </a:r>
          </a:p>
          <a:p>
            <a:r>
              <a:rPr lang="en-US" b="1" dirty="0" smtClean="0"/>
              <a:t>viewpage1.jsp</a:t>
            </a:r>
            <a:endParaRPr lang="en-US" dirty="0" smtClean="0"/>
          </a:p>
          <a:p>
            <a:r>
              <a:rPr lang="en-US" b="1" dirty="0" smtClean="0"/>
              <a:t>&lt;html&gt;</a:t>
            </a:r>
            <a:r>
              <a:rPr lang="en-US" dirty="0" smtClean="0"/>
              <a:t>  </a:t>
            </a:r>
          </a:p>
          <a:p>
            <a:r>
              <a:rPr lang="en-US" b="1" dirty="0" smtClean="0"/>
              <a:t>&lt;body&gt;</a:t>
            </a:r>
            <a:r>
              <a:rPr lang="en-US" dirty="0" smtClean="0"/>
              <a:t>  </a:t>
            </a:r>
          </a:p>
          <a:p>
            <a:r>
              <a:rPr lang="en-US" b="1" dirty="0" smtClean="0"/>
              <a:t>&lt;p&gt;</a:t>
            </a:r>
            <a:r>
              <a:rPr lang="en-US" dirty="0" smtClean="0"/>
              <a:t>Welcome to Spring Boot Tutorial</a:t>
            </a:r>
            <a:r>
              <a:rPr lang="en-US" b="1" dirty="0" smtClean="0"/>
              <a:t>&lt;/p&gt;</a:t>
            </a:r>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174</a:t>
            </a:fld>
            <a:endParaRPr lang="en-US"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175</a:t>
            </a:fld>
            <a:endParaRPr lang="en-US" altLang="en-US"/>
          </a:p>
        </p:txBody>
      </p:sp>
      <p:pic>
        <p:nvPicPr>
          <p:cNvPr id="6" name="Picture 5" descr="Spring MVC Multiple Controller"/>
          <p:cNvPicPr/>
          <p:nvPr/>
        </p:nvPicPr>
        <p:blipFill>
          <a:blip r:embed="rId2"/>
          <a:srcRect/>
          <a:stretch>
            <a:fillRect/>
          </a:stretch>
        </p:blipFill>
        <p:spPr bwMode="auto">
          <a:xfrm>
            <a:off x="5881686" y="1714488"/>
            <a:ext cx="5943600" cy="3446780"/>
          </a:xfrm>
          <a:prstGeom prst="rect">
            <a:avLst/>
          </a:prstGeom>
          <a:noFill/>
          <a:ln w="9525">
            <a:noFill/>
            <a:miter lim="800000"/>
            <a:headEnd/>
            <a:tailEnd/>
          </a:ln>
        </p:spPr>
      </p:pic>
      <p:pic>
        <p:nvPicPr>
          <p:cNvPr id="1028" name="Picture 4" descr="Spring MVC Multiple Controller"/>
          <p:cNvPicPr>
            <a:picLocks noGrp="1" noChangeAspect="1" noChangeArrowheads="1"/>
          </p:cNvPicPr>
          <p:nvPr>
            <p:ph idx="1"/>
          </p:nvPr>
        </p:nvPicPr>
        <p:blipFill>
          <a:blip r:embed="rId3"/>
          <a:srcRect/>
          <a:stretch>
            <a:fillRect/>
          </a:stretch>
        </p:blipFill>
        <p:spPr bwMode="auto">
          <a:xfrm>
            <a:off x="309522" y="3143248"/>
            <a:ext cx="5943600" cy="3438525"/>
          </a:xfrm>
          <a:prstGeom prst="rect">
            <a:avLst/>
          </a:prstGeom>
          <a:noFill/>
        </p:spPr>
      </p:pic>
      <p:pic>
        <p:nvPicPr>
          <p:cNvPr id="10" name="Picture 9" descr="Spring MVC Multiple Controller"/>
          <p:cNvPicPr/>
          <p:nvPr/>
        </p:nvPicPr>
        <p:blipFill>
          <a:blip r:embed="rId4"/>
          <a:srcRect/>
          <a:stretch>
            <a:fillRect/>
          </a:stretch>
        </p:blipFill>
        <p:spPr bwMode="auto">
          <a:xfrm>
            <a:off x="452398" y="1500174"/>
            <a:ext cx="5943600" cy="3431383"/>
          </a:xfrm>
          <a:prstGeom prst="rect">
            <a:avLst/>
          </a:prstGeom>
          <a:noFill/>
          <a:ln w="9525">
            <a:noFill/>
            <a:miter lim="800000"/>
            <a:headEnd/>
            <a:tailEnd/>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Model Interface</a:t>
            </a:r>
            <a:br>
              <a:rPr lang="en-US" dirty="0" smtClean="0"/>
            </a:br>
            <a:endParaRPr lang="en-US" dirty="0"/>
          </a:p>
        </p:txBody>
      </p:sp>
      <p:sp>
        <p:nvSpPr>
          <p:cNvPr id="3" name="Content Placeholder 2"/>
          <p:cNvSpPr>
            <a:spLocks noGrp="1"/>
          </p:cNvSpPr>
          <p:nvPr>
            <p:ph idx="1"/>
          </p:nvPr>
        </p:nvSpPr>
        <p:spPr/>
        <p:txBody>
          <a:bodyPr/>
          <a:lstStyle/>
          <a:p>
            <a:r>
              <a:rPr lang="en-GB" dirty="0" smtClean="0"/>
              <a:t>In Spring MVC, the model works a container that contains the data of the application. Here, a data can be in any form such as objects, strings, information from the database, etc.</a:t>
            </a:r>
          </a:p>
          <a:p>
            <a:r>
              <a:rPr lang="en-GB" dirty="0" smtClean="0"/>
              <a:t>It is required to place the </a:t>
            </a:r>
            <a:r>
              <a:rPr lang="en-GB" b="1" dirty="0" smtClean="0"/>
              <a:t>Model</a:t>
            </a:r>
            <a:r>
              <a:rPr lang="en-GB" dirty="0" smtClean="0"/>
              <a:t> interface in the controller part of the application. The object of </a:t>
            </a:r>
            <a:r>
              <a:rPr lang="en-GB" b="1" dirty="0" err="1" smtClean="0"/>
              <a:t>HttpServletRequest</a:t>
            </a:r>
            <a:r>
              <a:rPr lang="en-GB" dirty="0" smtClean="0"/>
              <a:t> reads the information provided by the user and pass it to the </a:t>
            </a:r>
            <a:r>
              <a:rPr lang="en-GB" b="1" dirty="0" smtClean="0"/>
              <a:t>Model</a:t>
            </a:r>
            <a:r>
              <a:rPr lang="en-GB" dirty="0" smtClean="0"/>
              <a:t> interface. Now, a view page easily accesses the data from the model part.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176</a:t>
            </a:fld>
            <a:endParaRPr lang="en-US"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Model Interface</a:t>
            </a:r>
            <a:br>
              <a:rPr lang="en-US" dirty="0" smtClean="0"/>
            </a:br>
            <a:endParaRPr lang="en-US" dirty="0"/>
          </a:p>
        </p:txBody>
      </p:sp>
      <p:graphicFrame>
        <p:nvGraphicFramePr>
          <p:cNvPr id="5" name="Content Placeholder 4"/>
          <p:cNvGraphicFramePr>
            <a:graphicFrameLocks noGrp="1"/>
          </p:cNvGraphicFramePr>
          <p:nvPr>
            <p:ph idx="1"/>
          </p:nvPr>
        </p:nvGraphicFramePr>
        <p:xfrm>
          <a:off x="738150" y="1447800"/>
          <a:ext cx="10515600" cy="5410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Model addAllAttributes(Collection&lt;?&gt; arg)</a:t>
                      </a:r>
                    </a:p>
                  </a:txBody>
                  <a:tcPr marL="76200" marR="76200" marT="76200" marB="76200"/>
                </a:tc>
                <a:tc>
                  <a:txBody>
                    <a:bodyPr/>
                    <a:lstStyle/>
                    <a:p>
                      <a:pPr algn="just" fontAlgn="t"/>
                      <a:r>
                        <a:rPr lang="en-GB">
                          <a:solidFill>
                            <a:srgbClr val="333333"/>
                          </a:solidFill>
                          <a:latin typeface="inter-regular"/>
                        </a:rPr>
                        <a:t>It adds all the attributes in the provided Collection into this Map.</a:t>
                      </a:r>
                    </a:p>
                  </a:txBody>
                  <a:tcPr marL="76200" marR="76200" marT="76200" marB="76200"/>
                </a:tc>
              </a:tr>
              <a:tr h="370840">
                <a:tc>
                  <a:txBody>
                    <a:bodyPr/>
                    <a:lstStyle/>
                    <a:p>
                      <a:pPr algn="just" fontAlgn="t"/>
                      <a:r>
                        <a:rPr lang="en-US">
                          <a:solidFill>
                            <a:srgbClr val="333333"/>
                          </a:solidFill>
                          <a:latin typeface="inter-regular"/>
                        </a:rPr>
                        <a:t>Model addAllAttributes(Map&lt;String,?&gt; arg)</a:t>
                      </a:r>
                    </a:p>
                  </a:txBody>
                  <a:tcPr marL="76200" marR="76200" marT="76200" marB="76200"/>
                </a:tc>
                <a:tc>
                  <a:txBody>
                    <a:bodyPr/>
                    <a:lstStyle/>
                    <a:p>
                      <a:pPr algn="just" fontAlgn="t"/>
                      <a:r>
                        <a:rPr lang="en-GB">
                          <a:solidFill>
                            <a:srgbClr val="333333"/>
                          </a:solidFill>
                          <a:latin typeface="inter-regular"/>
                        </a:rPr>
                        <a:t>It adds all the attributes in the provided Map into this Map.</a:t>
                      </a:r>
                    </a:p>
                  </a:txBody>
                  <a:tcPr marL="76200" marR="76200" marT="76200" marB="76200"/>
                </a:tc>
              </a:tr>
              <a:tr h="370840">
                <a:tc>
                  <a:txBody>
                    <a:bodyPr/>
                    <a:lstStyle/>
                    <a:p>
                      <a:pPr algn="just" fontAlgn="t"/>
                      <a:r>
                        <a:rPr lang="en-US">
                          <a:solidFill>
                            <a:srgbClr val="333333"/>
                          </a:solidFill>
                          <a:latin typeface="inter-regular"/>
                        </a:rPr>
                        <a:t>Model addAllAttribute(Object arg)</a:t>
                      </a:r>
                    </a:p>
                  </a:txBody>
                  <a:tcPr marL="76200" marR="76200" marT="76200" marB="76200"/>
                </a:tc>
                <a:tc>
                  <a:txBody>
                    <a:bodyPr/>
                    <a:lstStyle/>
                    <a:p>
                      <a:pPr algn="just" fontAlgn="t"/>
                      <a:r>
                        <a:rPr lang="en-GB">
                          <a:solidFill>
                            <a:srgbClr val="333333"/>
                          </a:solidFill>
                          <a:latin typeface="inter-regular"/>
                        </a:rPr>
                        <a:t>It adds the provided attribute to this Map using a generated name.</a:t>
                      </a:r>
                    </a:p>
                  </a:txBody>
                  <a:tcPr marL="76200" marR="76200" marT="76200" marB="76200"/>
                </a:tc>
              </a:tr>
              <a:tr h="370840">
                <a:tc>
                  <a:txBody>
                    <a:bodyPr/>
                    <a:lstStyle/>
                    <a:p>
                      <a:pPr algn="just" fontAlgn="t"/>
                      <a:r>
                        <a:rPr lang="en-US">
                          <a:solidFill>
                            <a:srgbClr val="333333"/>
                          </a:solidFill>
                          <a:latin typeface="inter-regular"/>
                        </a:rPr>
                        <a:t>Model addAllAttribute(String arg0, Object arg1)</a:t>
                      </a:r>
                    </a:p>
                  </a:txBody>
                  <a:tcPr marL="76200" marR="76200" marT="76200" marB="76200"/>
                </a:tc>
                <a:tc>
                  <a:txBody>
                    <a:bodyPr/>
                    <a:lstStyle/>
                    <a:p>
                      <a:pPr algn="just" fontAlgn="t"/>
                      <a:r>
                        <a:rPr lang="en-GB">
                          <a:solidFill>
                            <a:srgbClr val="333333"/>
                          </a:solidFill>
                          <a:latin typeface="inter-regular"/>
                        </a:rPr>
                        <a:t>It binds the attribute with the provided name.</a:t>
                      </a:r>
                    </a:p>
                  </a:txBody>
                  <a:tcPr marL="76200" marR="76200" marT="76200" marB="76200"/>
                </a:tc>
              </a:tr>
              <a:tr h="370840">
                <a:tc>
                  <a:txBody>
                    <a:bodyPr/>
                    <a:lstStyle/>
                    <a:p>
                      <a:pPr algn="just" fontAlgn="t"/>
                      <a:r>
                        <a:rPr lang="en-US">
                          <a:solidFill>
                            <a:srgbClr val="333333"/>
                          </a:solidFill>
                          <a:latin typeface="inter-regular"/>
                        </a:rPr>
                        <a:t>Map&lt;String, Object&gt; asMap()</a:t>
                      </a:r>
                    </a:p>
                  </a:txBody>
                  <a:tcPr marL="76200" marR="76200" marT="76200" marB="76200"/>
                </a:tc>
                <a:tc>
                  <a:txBody>
                    <a:bodyPr/>
                    <a:lstStyle/>
                    <a:p>
                      <a:pPr algn="just" fontAlgn="t"/>
                      <a:r>
                        <a:rPr lang="en-GB">
                          <a:solidFill>
                            <a:srgbClr val="333333"/>
                          </a:solidFill>
                          <a:latin typeface="inter-regular"/>
                        </a:rPr>
                        <a:t>It return the current set of model attributes as a Map.</a:t>
                      </a:r>
                    </a:p>
                  </a:txBody>
                  <a:tcPr marL="76200" marR="76200" marT="76200" marB="76200"/>
                </a:tc>
              </a:tr>
              <a:tr h="370840">
                <a:tc>
                  <a:txBody>
                    <a:bodyPr/>
                    <a:lstStyle/>
                    <a:p>
                      <a:pPr algn="just" fontAlgn="t"/>
                      <a:r>
                        <a:rPr lang="en-US">
                          <a:solidFill>
                            <a:srgbClr val="333333"/>
                          </a:solidFill>
                          <a:latin typeface="inter-regular"/>
                        </a:rPr>
                        <a:t>Model mergeAttributes(Map&lt; String,?&gt; arg)</a:t>
                      </a:r>
                    </a:p>
                  </a:txBody>
                  <a:tcPr marL="76200" marR="76200" marT="76200" marB="76200"/>
                </a:tc>
                <a:tc>
                  <a:txBody>
                    <a:bodyPr/>
                    <a:lstStyle/>
                    <a:p>
                      <a:pPr algn="just" fontAlgn="t"/>
                      <a:r>
                        <a:rPr lang="en-GB">
                          <a:solidFill>
                            <a:srgbClr val="333333"/>
                          </a:solidFill>
                          <a:latin typeface="inter-regular"/>
                        </a:rPr>
                        <a:t>It adds all attributes in the provided Map into this Map, with existing objects of the same name taking precedence.</a:t>
                      </a:r>
                    </a:p>
                  </a:txBody>
                  <a:tcPr marL="76200" marR="76200" marT="76200" marB="76200"/>
                </a:tc>
              </a:tr>
              <a:tr h="370840">
                <a:tc>
                  <a:txBody>
                    <a:bodyPr/>
                    <a:lstStyle/>
                    <a:p>
                      <a:pPr algn="just" fontAlgn="t"/>
                      <a:r>
                        <a:rPr lang="en-US">
                          <a:solidFill>
                            <a:srgbClr val="333333"/>
                          </a:solidFill>
                          <a:latin typeface="inter-regular"/>
                        </a:rPr>
                        <a:t>boolean containsAttribute(String arg)</a:t>
                      </a:r>
                    </a:p>
                  </a:txBody>
                  <a:tcPr marL="76200" marR="76200" marT="76200" marB="76200"/>
                </a:tc>
                <a:tc>
                  <a:txBody>
                    <a:bodyPr/>
                    <a:lstStyle/>
                    <a:p>
                      <a:pPr algn="just" fontAlgn="t"/>
                      <a:r>
                        <a:rPr lang="en-GB" dirty="0">
                          <a:solidFill>
                            <a:srgbClr val="333333"/>
                          </a:solidFill>
                          <a:latin typeface="inter-regular"/>
                        </a:rPr>
                        <a:t>It indicates whether this model contains an attribute of the given name</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177</a:t>
            </a:fld>
            <a:endParaRPr lang="en-US"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Model Example</a:t>
            </a:r>
            <a:br>
              <a:rPr lang="en-US" dirty="0" smtClean="0"/>
            </a:br>
            <a:endParaRPr lang="en-US" dirty="0"/>
          </a:p>
        </p:txBody>
      </p:sp>
      <p:sp>
        <p:nvSpPr>
          <p:cNvPr id="3" name="Content Placeholder 2"/>
          <p:cNvSpPr>
            <a:spLocks noGrp="1"/>
          </p:cNvSpPr>
          <p:nvPr>
            <p:ph idx="1"/>
          </p:nvPr>
        </p:nvSpPr>
        <p:spPr/>
        <p:txBody>
          <a:bodyPr/>
          <a:lstStyle/>
          <a:p>
            <a:r>
              <a:rPr lang="en-GB" dirty="0" smtClean="0"/>
              <a:t>Let's create a login page that contains a username and password. Here, we validate the password with a specific value.</a:t>
            </a:r>
          </a:p>
          <a:p>
            <a:r>
              <a:rPr lang="en-GB" dirty="0" smtClean="0"/>
              <a:t>1. Add dependencies to pom.xml</a:t>
            </a:r>
          </a:p>
          <a:p>
            <a:pPr>
              <a:spcBef>
                <a:spcPts val="0"/>
              </a:spcBef>
              <a:buNone/>
            </a:pPr>
            <a:r>
              <a:rPr lang="en-GB" dirty="0" smtClean="0"/>
              <a:t>    &lt;!-- https://mvnrepository.com/artifact/org.springframework/spring-webmvc --&gt;  </a:t>
            </a:r>
          </a:p>
          <a:p>
            <a:pPr>
              <a:spcBef>
                <a:spcPts val="0"/>
              </a:spcBef>
              <a:buNone/>
            </a:pPr>
            <a:r>
              <a:rPr lang="en-GB" b="1" dirty="0" smtClean="0"/>
              <a:t>&lt;dependency&gt;</a:t>
            </a:r>
            <a:r>
              <a:rPr lang="en-GB" dirty="0" smtClean="0"/>
              <a:t>  </a:t>
            </a:r>
          </a:p>
          <a:p>
            <a:pPr>
              <a:spcBef>
                <a:spcPts val="0"/>
              </a:spcBef>
              <a:buNone/>
            </a:pPr>
            <a:r>
              <a:rPr lang="en-GB" dirty="0" smtClean="0"/>
              <a:t>    </a:t>
            </a:r>
            <a:r>
              <a:rPr lang="en-GB" b="1" dirty="0" smtClean="0"/>
              <a:t>&lt;</a:t>
            </a:r>
            <a:r>
              <a:rPr lang="en-GB" b="1" dirty="0" err="1" smtClean="0"/>
              <a:t>groupId</a:t>
            </a:r>
            <a:r>
              <a:rPr lang="en-GB" b="1" dirty="0" smtClean="0"/>
              <a:t>&gt;</a:t>
            </a:r>
            <a:r>
              <a:rPr lang="en-GB" dirty="0" err="1" smtClean="0"/>
              <a:t>org.springframework</a:t>
            </a:r>
            <a:r>
              <a:rPr lang="en-GB" b="1" dirty="0" smtClean="0"/>
              <a:t>&lt;/</a:t>
            </a:r>
            <a:r>
              <a:rPr lang="en-GB" b="1" dirty="0" err="1" smtClean="0"/>
              <a:t>groupId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artifactId</a:t>
            </a:r>
            <a:r>
              <a:rPr lang="en-GB" b="1" dirty="0" smtClean="0"/>
              <a:t>&gt;</a:t>
            </a:r>
            <a:r>
              <a:rPr lang="en-GB" dirty="0" smtClean="0"/>
              <a:t>spring-</a:t>
            </a:r>
            <a:r>
              <a:rPr lang="en-GB" dirty="0" err="1" smtClean="0"/>
              <a:t>webmvc</a:t>
            </a:r>
            <a:r>
              <a:rPr lang="en-GB" b="1" dirty="0" smtClean="0"/>
              <a:t>&lt;/</a:t>
            </a:r>
            <a:r>
              <a:rPr lang="en-GB" b="1" dirty="0" err="1" smtClean="0"/>
              <a:t>artifactId</a:t>
            </a:r>
            <a:r>
              <a:rPr lang="en-GB" b="1" dirty="0" smtClean="0"/>
              <a:t>&gt;</a:t>
            </a:r>
            <a:r>
              <a:rPr lang="en-GB" dirty="0" smtClean="0"/>
              <a:t>  </a:t>
            </a:r>
          </a:p>
          <a:p>
            <a:pPr>
              <a:spcBef>
                <a:spcPts val="0"/>
              </a:spcBef>
              <a:buNone/>
            </a:pPr>
            <a:r>
              <a:rPr lang="en-GB" dirty="0" smtClean="0"/>
              <a:t>    </a:t>
            </a:r>
            <a:r>
              <a:rPr lang="en-GB" b="1" dirty="0" smtClean="0"/>
              <a:t>&lt;version&gt;</a:t>
            </a:r>
            <a:r>
              <a:rPr lang="en-GB" dirty="0" smtClean="0"/>
              <a:t>5.1.1.RELEASE</a:t>
            </a:r>
            <a:r>
              <a:rPr lang="en-GB" b="1" dirty="0" smtClean="0"/>
              <a:t>&lt;/version&gt;</a:t>
            </a:r>
            <a:r>
              <a:rPr lang="en-GB" dirty="0" smtClean="0"/>
              <a:t>  </a:t>
            </a:r>
          </a:p>
          <a:p>
            <a:pPr>
              <a:spcBef>
                <a:spcPts val="0"/>
              </a:spcBef>
              <a:buNone/>
            </a:pPr>
            <a:r>
              <a:rPr lang="en-GB" b="1" dirty="0" smtClean="0"/>
              <a:t>&lt;/dependency&gt;</a:t>
            </a:r>
            <a:r>
              <a:rPr lang="en-GB" dirty="0" smtClean="0"/>
              <a:t>  </a:t>
            </a:r>
          </a:p>
          <a:p>
            <a:pPr>
              <a:spcBef>
                <a:spcPts val="0"/>
              </a:spcBef>
              <a:buNone/>
            </a:pPr>
            <a:r>
              <a:rPr lang="en-GB" dirty="0" smtClean="0"/>
              <a:t>  </a:t>
            </a:r>
          </a:p>
          <a:p>
            <a:pPr>
              <a:spcBef>
                <a:spcPts val="0"/>
              </a:spcBef>
              <a:buNone/>
            </a:pPr>
            <a:r>
              <a:rPr lang="en-GB" dirty="0" smtClean="0"/>
              <a:t>&lt;!-- https://mvnrepository.com/artifact/javax.servlet/javax.servlet-api --&gt;  </a:t>
            </a:r>
          </a:p>
          <a:p>
            <a:pPr>
              <a:spcBef>
                <a:spcPts val="0"/>
              </a:spcBef>
              <a:buNone/>
            </a:pPr>
            <a:r>
              <a:rPr lang="en-GB" b="1" dirty="0" smtClean="0"/>
              <a:t>&lt;dependency&gt;</a:t>
            </a:r>
            <a:r>
              <a:rPr lang="en-GB" dirty="0" smtClean="0"/>
              <a:t>    </a:t>
            </a:r>
          </a:p>
          <a:p>
            <a:pPr>
              <a:spcBef>
                <a:spcPts val="0"/>
              </a:spcBef>
              <a:buNone/>
            </a:pPr>
            <a:r>
              <a:rPr lang="en-GB" dirty="0" smtClean="0"/>
              <a:t>    </a:t>
            </a:r>
            <a:r>
              <a:rPr lang="en-GB" b="1" dirty="0" smtClean="0"/>
              <a:t>&lt;</a:t>
            </a:r>
            <a:r>
              <a:rPr lang="en-GB" b="1" dirty="0" err="1" smtClean="0"/>
              <a:t>groupId</a:t>
            </a:r>
            <a:r>
              <a:rPr lang="en-GB" b="1" dirty="0" smtClean="0"/>
              <a:t>&gt;</a:t>
            </a:r>
            <a:r>
              <a:rPr lang="en-GB" dirty="0" err="1" smtClean="0"/>
              <a:t>javax.servlet</a:t>
            </a:r>
            <a:r>
              <a:rPr lang="en-GB" b="1" dirty="0" smtClean="0"/>
              <a:t>&lt;/</a:t>
            </a:r>
            <a:r>
              <a:rPr lang="en-GB" b="1" dirty="0" err="1" smtClean="0"/>
              <a:t>groupId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artifactId</a:t>
            </a:r>
            <a:r>
              <a:rPr lang="en-GB" b="1" dirty="0" smtClean="0"/>
              <a:t>&gt;</a:t>
            </a:r>
            <a:r>
              <a:rPr lang="en-GB" dirty="0" err="1" smtClean="0"/>
              <a:t>servlet-api</a:t>
            </a:r>
            <a:r>
              <a:rPr lang="en-GB" b="1" dirty="0" smtClean="0"/>
              <a:t>&lt;/</a:t>
            </a:r>
            <a:r>
              <a:rPr lang="en-GB" b="1" dirty="0" err="1" smtClean="0"/>
              <a:t>artifactId</a:t>
            </a:r>
            <a:r>
              <a:rPr lang="en-GB" b="1" dirty="0" smtClean="0"/>
              <a:t>&gt;</a:t>
            </a:r>
            <a:r>
              <a:rPr lang="en-GB" dirty="0" smtClean="0"/>
              <a:t>    </a:t>
            </a:r>
          </a:p>
          <a:p>
            <a:pPr>
              <a:spcBef>
                <a:spcPts val="0"/>
              </a:spcBef>
              <a:buNone/>
            </a:pPr>
            <a:r>
              <a:rPr lang="en-GB" dirty="0" smtClean="0"/>
              <a:t>    </a:t>
            </a:r>
            <a:r>
              <a:rPr lang="en-GB" b="1" dirty="0" smtClean="0"/>
              <a:t>&lt;version&gt;</a:t>
            </a:r>
            <a:r>
              <a:rPr lang="en-GB" dirty="0" smtClean="0"/>
              <a:t>3.0-alpha-1</a:t>
            </a:r>
            <a:r>
              <a:rPr lang="en-GB" b="1" dirty="0" smtClean="0"/>
              <a:t>&lt;/version&gt;</a:t>
            </a:r>
            <a:r>
              <a:rPr lang="en-GB" dirty="0" smtClean="0"/>
              <a:t>    </a:t>
            </a:r>
          </a:p>
          <a:p>
            <a:pPr>
              <a:spcBef>
                <a:spcPts val="0"/>
              </a:spcBef>
              <a:buNone/>
            </a:pPr>
            <a:r>
              <a:rPr lang="en-GB" b="1" dirty="0" smtClean="0"/>
              <a:t>&lt;/dependency&gt;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178</a:t>
            </a:fld>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Create the request page</a:t>
            </a:r>
            <a:br>
              <a:rPr lang="en-GB" dirty="0" smtClean="0"/>
            </a:br>
            <a:endParaRPr lang="en-US" dirty="0"/>
          </a:p>
        </p:txBody>
      </p:sp>
      <p:sp>
        <p:nvSpPr>
          <p:cNvPr id="3" name="Content Placeholder 2"/>
          <p:cNvSpPr>
            <a:spLocks noGrp="1"/>
          </p:cNvSpPr>
          <p:nvPr>
            <p:ph idx="1"/>
          </p:nvPr>
        </p:nvSpPr>
        <p:spPr>
          <a:xfrm>
            <a:off x="838200" y="1571612"/>
            <a:ext cx="10515600" cy="4605351"/>
          </a:xfrm>
        </p:spPr>
        <p:txBody>
          <a:bodyPr/>
          <a:lstStyle/>
          <a:p>
            <a:r>
              <a:rPr lang="en-US" dirty="0" smtClean="0"/>
              <a:t>Here, we create the login page to receive name and password from the user.</a:t>
            </a:r>
          </a:p>
          <a:p>
            <a:r>
              <a:rPr lang="en-US" b="1" dirty="0" smtClean="0"/>
              <a:t>index.jsp</a:t>
            </a:r>
            <a:endParaRPr lang="en-US" dirty="0" smtClean="0"/>
          </a:p>
          <a:p>
            <a:pPr>
              <a:spcBef>
                <a:spcPts val="0"/>
              </a:spcBef>
              <a:buNone/>
            </a:pPr>
            <a:r>
              <a:rPr lang="en-US" b="1" dirty="0" smtClean="0"/>
              <a:t>&lt;html&gt;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&lt;form</a:t>
            </a:r>
            <a:r>
              <a:rPr lang="en-US" dirty="0" smtClean="0"/>
              <a:t> action="hello"</a:t>
            </a:r>
            <a:r>
              <a:rPr lang="en-US" b="1" dirty="0" smtClean="0"/>
              <a:t>&gt;</a:t>
            </a:r>
            <a:r>
              <a:rPr lang="en-US" dirty="0" smtClean="0"/>
              <a:t>  </a:t>
            </a:r>
          </a:p>
          <a:p>
            <a:pPr>
              <a:spcBef>
                <a:spcPts val="0"/>
              </a:spcBef>
              <a:buNone/>
            </a:pPr>
            <a:r>
              <a:rPr lang="en-US" dirty="0" err="1" smtClean="0"/>
              <a:t>UserName</a:t>
            </a:r>
            <a:r>
              <a:rPr lang="en-US" dirty="0" smtClean="0"/>
              <a:t> : </a:t>
            </a:r>
            <a:r>
              <a:rPr lang="en-US" b="1" dirty="0" smtClean="0"/>
              <a:t>&lt;input</a:t>
            </a:r>
            <a:r>
              <a:rPr lang="en-US" dirty="0" smtClean="0"/>
              <a:t> type="text" name="name"</a:t>
            </a:r>
            <a:r>
              <a:rPr lang="en-US" b="1" dirty="0" smtClean="0"/>
              <a:t>/&gt;</a:t>
            </a:r>
            <a:r>
              <a:rPr lang="en-US" dirty="0" smtClean="0"/>
              <a:t> </a:t>
            </a:r>
            <a:r>
              <a:rPr lang="en-US" b="1" dirty="0" smtClean="0"/>
              <a:t>&lt;</a:t>
            </a:r>
            <a:r>
              <a:rPr lang="en-US" b="1" dirty="0" err="1" smtClean="0"/>
              <a:t>br</a:t>
            </a:r>
            <a:r>
              <a:rPr lang="en-US" b="1" dirty="0" smtClean="0"/>
              <a:t>&gt;&lt;</a:t>
            </a:r>
            <a:r>
              <a:rPr lang="en-US" b="1" dirty="0" err="1" smtClean="0"/>
              <a:t>br</a:t>
            </a:r>
            <a:r>
              <a:rPr lang="en-US" b="1" dirty="0" smtClean="0"/>
              <a:t>&gt;</a:t>
            </a:r>
            <a:r>
              <a:rPr lang="en-US" dirty="0" smtClean="0"/>
              <a:t>  </a:t>
            </a:r>
          </a:p>
          <a:p>
            <a:pPr>
              <a:spcBef>
                <a:spcPts val="0"/>
              </a:spcBef>
              <a:buNone/>
            </a:pPr>
            <a:r>
              <a:rPr lang="en-US" dirty="0" smtClean="0"/>
              <a:t>Password : </a:t>
            </a:r>
            <a:r>
              <a:rPr lang="en-US" b="1" dirty="0" smtClean="0"/>
              <a:t>&lt;input</a:t>
            </a:r>
            <a:r>
              <a:rPr lang="en-US" dirty="0" smtClean="0"/>
              <a:t> type="text" name="pass"</a:t>
            </a:r>
            <a:r>
              <a:rPr lang="en-US" b="1" dirty="0" smtClean="0"/>
              <a:t>/&gt;</a:t>
            </a:r>
            <a:r>
              <a:rPr lang="en-US" dirty="0" smtClean="0"/>
              <a:t> </a:t>
            </a:r>
            <a:r>
              <a:rPr lang="en-US" b="1" dirty="0" smtClean="0"/>
              <a:t>&lt;</a:t>
            </a:r>
            <a:r>
              <a:rPr lang="en-US" b="1" dirty="0" err="1" smtClean="0"/>
              <a:t>br</a:t>
            </a:r>
            <a:r>
              <a:rPr lang="en-US" b="1" dirty="0" smtClean="0"/>
              <a:t>&gt;&lt;</a:t>
            </a:r>
            <a:r>
              <a:rPr lang="en-US" b="1" dirty="0" err="1" smtClean="0"/>
              <a:t>br</a:t>
            </a:r>
            <a:r>
              <a:rPr lang="en-US" b="1" dirty="0" smtClean="0"/>
              <a:t>&gt;</a:t>
            </a:r>
            <a:r>
              <a:rPr lang="en-US" dirty="0" smtClean="0"/>
              <a:t>   </a:t>
            </a:r>
          </a:p>
          <a:p>
            <a:pPr>
              <a:spcBef>
                <a:spcPts val="0"/>
              </a:spcBef>
              <a:buNone/>
            </a:pPr>
            <a:r>
              <a:rPr lang="en-US" b="1" dirty="0" smtClean="0"/>
              <a:t>&lt;input</a:t>
            </a:r>
            <a:r>
              <a:rPr lang="en-US" dirty="0" smtClean="0"/>
              <a:t> type="submit" name="submit"</a:t>
            </a:r>
            <a:r>
              <a:rPr lang="en-US" b="1" dirty="0" smtClean="0"/>
              <a:t>&gt;</a:t>
            </a:r>
            <a:r>
              <a:rPr lang="en-US" dirty="0" smtClean="0"/>
              <a:t>  </a:t>
            </a:r>
          </a:p>
          <a:p>
            <a:pPr>
              <a:spcBef>
                <a:spcPts val="0"/>
              </a:spcBef>
              <a:buNone/>
            </a:pPr>
            <a:r>
              <a:rPr lang="en-US" b="1" dirty="0" smtClean="0"/>
              <a:t>&lt;/form&gt;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179</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dirty="0" smtClean="0"/>
              <a:t>2) Add spring jar files</a:t>
            </a:r>
            <a:br>
              <a:rPr lang="en-US" dirty="0" smtClean="0"/>
            </a:b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
        <p:nvSpPr>
          <p:cNvPr id="7" name="Content Placeholder 6"/>
          <p:cNvSpPr>
            <a:spLocks noGrp="1"/>
          </p:cNvSpPr>
          <p:nvPr>
            <p:ph idx="1"/>
          </p:nvPr>
        </p:nvSpPr>
        <p:spPr>
          <a:xfrm>
            <a:off x="838200" y="1357298"/>
            <a:ext cx="10515600" cy="4819665"/>
          </a:xfrm>
        </p:spPr>
        <p:txBody>
          <a:bodyPr/>
          <a:lstStyle/>
          <a:p>
            <a:r>
              <a:rPr lang="en-GB" sz="2000" dirty="0" smtClean="0"/>
              <a:t>There are mainly three jar files required to run this application.</a:t>
            </a:r>
          </a:p>
          <a:p>
            <a:r>
              <a:rPr lang="en-GB" sz="2000" b="1" dirty="0" smtClean="0"/>
              <a:t>org.springframework.core-3.0.1.RELEASE-A</a:t>
            </a:r>
            <a:endParaRPr lang="en-GB" sz="2000" dirty="0" smtClean="0"/>
          </a:p>
          <a:p>
            <a:r>
              <a:rPr lang="en-GB" sz="2000" b="1" dirty="0" smtClean="0"/>
              <a:t>com.springsource.org.apache.commons.logging-1.1.1</a:t>
            </a:r>
            <a:endParaRPr lang="en-GB" sz="2000" dirty="0" smtClean="0"/>
          </a:p>
          <a:p>
            <a:r>
              <a:rPr lang="en-GB" sz="2000" b="1" dirty="0" smtClean="0"/>
              <a:t>org.springframework.beans-3.0.1.RELEASE-A</a:t>
            </a:r>
            <a:endParaRPr lang="en-GB" sz="2000" dirty="0" smtClean="0"/>
          </a:p>
          <a:p>
            <a:r>
              <a:rPr lang="en-GB" sz="2000" dirty="0" smtClean="0"/>
              <a:t>For the future use, You can download the required jar files for spring core application.</a:t>
            </a:r>
          </a:p>
          <a:p>
            <a:r>
              <a:rPr lang="en-GB" sz="2000" dirty="0" smtClean="0">
                <a:hlinkClick r:id="rId2"/>
              </a:rPr>
              <a:t>download the core jar files for spring</a:t>
            </a:r>
            <a:endParaRPr lang="en-GB" sz="2000" dirty="0" smtClean="0"/>
          </a:p>
          <a:p>
            <a:r>
              <a:rPr lang="en-GB" sz="2000" dirty="0" smtClean="0">
                <a:hlinkClick r:id="rId3"/>
              </a:rPr>
              <a:t>download the all jar files for spring including </a:t>
            </a:r>
            <a:r>
              <a:rPr lang="en-GB" sz="2000" dirty="0" err="1" smtClean="0">
                <a:hlinkClick r:id="rId3"/>
              </a:rPr>
              <a:t>aop</a:t>
            </a:r>
            <a:r>
              <a:rPr lang="en-GB" sz="2000" dirty="0" smtClean="0">
                <a:hlinkClick r:id="rId3"/>
              </a:rPr>
              <a:t>, </a:t>
            </a:r>
            <a:r>
              <a:rPr lang="en-GB" sz="2000" dirty="0" err="1" smtClean="0">
                <a:hlinkClick r:id="rId3"/>
              </a:rPr>
              <a:t>mvc</a:t>
            </a:r>
            <a:r>
              <a:rPr lang="en-GB" sz="2000" dirty="0" smtClean="0">
                <a:hlinkClick r:id="rId3"/>
              </a:rPr>
              <a:t>, j2ee, </a:t>
            </a:r>
            <a:r>
              <a:rPr lang="en-GB" sz="2000" dirty="0" err="1" smtClean="0">
                <a:hlinkClick r:id="rId3"/>
              </a:rPr>
              <a:t>remoting</a:t>
            </a:r>
            <a:r>
              <a:rPr lang="en-GB" sz="2000" dirty="0" smtClean="0">
                <a:hlinkClick r:id="rId3"/>
              </a:rPr>
              <a:t>, </a:t>
            </a:r>
            <a:r>
              <a:rPr lang="en-GB" sz="2000" dirty="0" err="1" smtClean="0">
                <a:hlinkClick r:id="rId3"/>
              </a:rPr>
              <a:t>oxm</a:t>
            </a:r>
            <a:r>
              <a:rPr lang="en-GB" sz="2000" dirty="0" smtClean="0">
                <a:hlinkClick r:id="rId3"/>
              </a:rPr>
              <a:t>, etc.</a:t>
            </a:r>
            <a:endParaRPr lang="en-GB" sz="2000" dirty="0" smtClean="0"/>
          </a:p>
          <a:p>
            <a:r>
              <a:rPr lang="en-GB" sz="2000" dirty="0" smtClean="0"/>
              <a:t>To run this example, you need to load only spring core jar files.</a:t>
            </a:r>
          </a:p>
          <a:p>
            <a:r>
              <a:rPr lang="en-GB" sz="2000" dirty="0" smtClean="0"/>
              <a:t>To load the jar files in eclipse IDE, </a:t>
            </a:r>
            <a:r>
              <a:rPr lang="en-GB" sz="2000" b="1" dirty="0" smtClean="0"/>
              <a:t>Right click on your project</a:t>
            </a:r>
            <a:r>
              <a:rPr lang="en-GB" sz="2000" dirty="0" smtClean="0"/>
              <a:t> - </a:t>
            </a:r>
            <a:r>
              <a:rPr lang="en-GB" sz="2000" b="1" dirty="0" smtClean="0"/>
              <a:t>Build Path</a:t>
            </a:r>
            <a:r>
              <a:rPr lang="en-GB" sz="2000" dirty="0" smtClean="0"/>
              <a:t> - </a:t>
            </a:r>
            <a:r>
              <a:rPr lang="en-GB" sz="2000" b="1" dirty="0" smtClean="0"/>
              <a:t>Add external archives</a:t>
            </a:r>
            <a:r>
              <a:rPr lang="en-GB" sz="2000" dirty="0" smtClean="0"/>
              <a:t> - </a:t>
            </a:r>
            <a:r>
              <a:rPr lang="en-GB" sz="2000" b="1" dirty="0" smtClean="0"/>
              <a:t>select all the required jar files</a:t>
            </a:r>
            <a:r>
              <a:rPr lang="en-GB" sz="2000" dirty="0" smtClean="0"/>
              <a:t> - </a:t>
            </a:r>
            <a:r>
              <a:rPr lang="en-GB" sz="2000" b="1" dirty="0" smtClean="0"/>
              <a:t>finish.</a:t>
            </a:r>
            <a:r>
              <a:rPr lang="en-GB" sz="2000" dirty="0" smtClean="0"/>
              <a:t>.</a:t>
            </a:r>
          </a:p>
          <a:p>
            <a:pPr>
              <a:spcBef>
                <a:spcPts val="0"/>
              </a:spcBef>
              <a:buNone/>
            </a:pPr>
            <a:endParaRPr lang="en-US" sz="2000"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Create the controller class</a:t>
            </a:r>
            <a:br>
              <a:rPr lang="en-GB" dirty="0" smtClean="0"/>
            </a:b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In controller class:</a:t>
            </a:r>
          </a:p>
          <a:p>
            <a:r>
              <a:rPr lang="en-GB" dirty="0" smtClean="0"/>
              <a:t>The </a:t>
            </a:r>
            <a:r>
              <a:rPr lang="en-GB" b="1" dirty="0" err="1" smtClean="0"/>
              <a:t>HttpServletRequest</a:t>
            </a:r>
            <a:r>
              <a:rPr lang="en-GB" dirty="0" smtClean="0"/>
              <a:t> is used to read the HTML form data provided by the user.</a:t>
            </a:r>
          </a:p>
          <a:p>
            <a:r>
              <a:rPr lang="en-GB" dirty="0" smtClean="0"/>
              <a:t>The </a:t>
            </a:r>
            <a:r>
              <a:rPr lang="en-GB" b="1" dirty="0" smtClean="0"/>
              <a:t>Model</a:t>
            </a:r>
            <a:r>
              <a:rPr lang="en-GB" dirty="0" smtClean="0"/>
              <a:t> contains the request data and provides it to view page.</a:t>
            </a:r>
          </a:p>
          <a:p>
            <a:r>
              <a:rPr lang="en-GB" b="1" dirty="0" smtClean="0"/>
              <a:t>HelloController.java</a:t>
            </a:r>
            <a:endParaRPr lang="en-GB" dirty="0" smtClean="0"/>
          </a:p>
          <a:p>
            <a:pPr>
              <a:spcBef>
                <a:spcPts val="0"/>
              </a:spcBef>
              <a:buNone/>
            </a:pPr>
            <a:r>
              <a:rPr lang="en-GB" sz="2000" b="1" dirty="0" smtClean="0"/>
              <a:t>package</a:t>
            </a:r>
            <a:r>
              <a:rPr lang="en-GB" sz="2000" dirty="0" smtClean="0"/>
              <a:t> </a:t>
            </a:r>
            <a:r>
              <a:rPr lang="en-GB" sz="2000" dirty="0" err="1" smtClean="0"/>
              <a:t>com.javatpoint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javax.servlet.http.HttpServletRequest</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org.springframework.stereotype.Controller</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org.springframework.ui.Model</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org.springframework.web.bind.annotation.RequestMapping</a:t>
            </a:r>
            <a:r>
              <a:rPr lang="en-GB" sz="2000" dirty="0" smtClean="0"/>
              <a:t>;  </a:t>
            </a:r>
          </a:p>
          <a:p>
            <a:pPr>
              <a:spcBef>
                <a:spcPts val="0"/>
              </a:spcBef>
              <a:buNone/>
            </a:pPr>
            <a:r>
              <a:rPr lang="en-GB" sz="2000" dirty="0" smtClean="0"/>
              <a:t>  </a:t>
            </a:r>
          </a:p>
          <a:p>
            <a:pPr>
              <a:spcBef>
                <a:spcPts val="0"/>
              </a:spcBef>
              <a:buNone/>
            </a:pPr>
            <a:r>
              <a:rPr lang="en-GB" sz="2000" dirty="0" smtClean="0"/>
              <a:t>@Controller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HelloController</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RequestMapping</a:t>
            </a:r>
            <a:r>
              <a:rPr lang="en-GB" sz="2000" dirty="0" smtClean="0"/>
              <a:t>("/hello")  </a:t>
            </a:r>
          </a:p>
          <a:p>
            <a:pPr>
              <a:spcBef>
                <a:spcPts val="0"/>
              </a:spcBef>
              <a:buNone/>
            </a:pPr>
            <a:r>
              <a:rPr lang="en-GB" sz="2000" dirty="0" smtClean="0"/>
              <a:t>    </a:t>
            </a:r>
            <a:r>
              <a:rPr lang="en-GB" sz="2000" b="1" dirty="0" smtClean="0"/>
              <a:t>public</a:t>
            </a:r>
            <a:r>
              <a:rPr lang="en-GB" sz="2000" dirty="0" smtClean="0"/>
              <a:t> String display(</a:t>
            </a:r>
            <a:r>
              <a:rPr lang="en-GB" sz="2000" dirty="0" err="1" smtClean="0"/>
              <a:t>HttpServletRequest</a:t>
            </a:r>
            <a:r>
              <a:rPr lang="en-GB" sz="2000" dirty="0" smtClean="0"/>
              <a:t> </a:t>
            </a:r>
            <a:r>
              <a:rPr lang="en-GB" sz="2000" dirty="0" err="1" smtClean="0"/>
              <a:t>req,Model</a:t>
            </a:r>
            <a:r>
              <a:rPr lang="en-GB" sz="2000" dirty="0" smtClean="0"/>
              <a:t> m)  </a:t>
            </a:r>
          </a:p>
          <a:p>
            <a:pPr>
              <a:spcBef>
                <a:spcPts val="0"/>
              </a:spcBef>
              <a:buNone/>
            </a:pPr>
            <a:r>
              <a:rPr lang="en-GB" sz="2000" dirty="0" smtClean="0"/>
              <a:t>    {  </a:t>
            </a:r>
          </a:p>
          <a:p>
            <a:pPr>
              <a:spcBef>
                <a:spcPts val="0"/>
              </a:spcBef>
              <a:buNone/>
            </a:pPr>
            <a:r>
              <a:rPr lang="en-GB" sz="2000" dirty="0" smtClean="0"/>
              <a:t>        //read the provided form data  </a:t>
            </a:r>
          </a:p>
          <a:p>
            <a:pPr>
              <a:spcBef>
                <a:spcPts val="0"/>
              </a:spcBef>
              <a:buNone/>
            </a:pPr>
            <a:r>
              <a:rPr lang="en-GB" sz="2000" dirty="0" smtClean="0"/>
              <a:t>        String name=</a:t>
            </a:r>
            <a:r>
              <a:rPr lang="en-GB" sz="2000" dirty="0" err="1" smtClean="0"/>
              <a:t>req.getParameter</a:t>
            </a:r>
            <a:r>
              <a:rPr lang="en-GB" sz="2000" dirty="0" smtClean="0"/>
              <a:t>("name");  </a:t>
            </a:r>
          </a:p>
          <a:p>
            <a:pPr>
              <a:spcBef>
                <a:spcPts val="0"/>
              </a:spcBef>
              <a:buNone/>
            </a:pPr>
            <a:r>
              <a:rPr lang="en-GB" sz="2000" dirty="0" smtClean="0"/>
              <a:t>        String pass=</a:t>
            </a:r>
            <a:r>
              <a:rPr lang="en-GB" sz="2000" dirty="0" err="1" smtClean="0"/>
              <a:t>req.getParameter</a:t>
            </a:r>
            <a:r>
              <a:rPr lang="en-GB" sz="2000" dirty="0" smtClean="0"/>
              <a:t>("pass");  </a:t>
            </a:r>
          </a:p>
          <a:p>
            <a:pPr>
              <a:spcBef>
                <a:spcPts val="0"/>
              </a:spcBef>
              <a:buNone/>
            </a:pPr>
            <a:r>
              <a:rPr lang="en-GB" sz="2000" dirty="0" smtClean="0"/>
              <a:t>        </a:t>
            </a:r>
            <a:r>
              <a:rPr lang="en-GB" sz="2000" b="1" dirty="0" smtClean="0"/>
              <a:t>if</a:t>
            </a:r>
            <a:r>
              <a:rPr lang="en-GB" sz="2000" dirty="0" smtClean="0"/>
              <a:t>(</a:t>
            </a:r>
            <a:r>
              <a:rPr lang="en-GB" sz="2000" dirty="0" err="1" smtClean="0"/>
              <a:t>pass.equals</a:t>
            </a:r>
            <a:r>
              <a:rPr lang="en-GB" sz="2000" dirty="0" smtClean="0"/>
              <a:t>("admin"))  </a:t>
            </a:r>
          </a:p>
          <a:p>
            <a:pPr>
              <a:spcBef>
                <a:spcPts val="0"/>
              </a:spcBef>
              <a:buNone/>
            </a:pPr>
            <a:r>
              <a:rPr lang="en-GB" sz="2000" dirty="0" smtClean="0"/>
              <a:t>        {  </a:t>
            </a:r>
          </a:p>
          <a:p>
            <a:pPr>
              <a:spcBef>
                <a:spcPts val="0"/>
              </a:spcBef>
              <a:buNone/>
            </a:pPr>
            <a:r>
              <a:rPr lang="en-GB" sz="2000" dirty="0" smtClean="0"/>
              <a:t>            String </a:t>
            </a:r>
            <a:r>
              <a:rPr lang="en-GB" sz="2000" dirty="0" err="1" smtClean="0"/>
              <a:t>msg</a:t>
            </a:r>
            <a:r>
              <a:rPr lang="en-GB" sz="2000" dirty="0" smtClean="0"/>
              <a:t>="Hello "+ name;  </a:t>
            </a:r>
          </a:p>
          <a:p>
            <a:pPr>
              <a:spcBef>
                <a:spcPts val="0"/>
              </a:spcBef>
              <a:buNone/>
            </a:pPr>
            <a:r>
              <a:rPr lang="en-GB" sz="2000" dirty="0" smtClean="0"/>
              <a:t>            //add a message to the model  </a:t>
            </a:r>
          </a:p>
          <a:p>
            <a:pPr>
              <a:spcBef>
                <a:spcPts val="0"/>
              </a:spcBef>
              <a:buNone/>
            </a:pPr>
            <a:r>
              <a:rPr lang="en-GB" sz="2000" dirty="0" smtClean="0"/>
              <a:t>            </a:t>
            </a:r>
            <a:r>
              <a:rPr lang="en-GB" sz="2000" dirty="0" err="1" smtClean="0"/>
              <a:t>m.addAttribute</a:t>
            </a:r>
            <a:r>
              <a:rPr lang="en-GB" sz="2000" dirty="0" smtClean="0"/>
              <a:t>("message", </a:t>
            </a:r>
            <a:r>
              <a:rPr lang="en-GB" sz="2000" dirty="0" err="1" smtClean="0"/>
              <a:t>msg</a:t>
            </a:r>
            <a:r>
              <a:rPr lang="en-GB" sz="2000" dirty="0" smtClean="0"/>
              <a:t>);  </a:t>
            </a:r>
          </a:p>
          <a:p>
            <a:pPr>
              <a:spcBef>
                <a:spcPts val="0"/>
              </a:spcBef>
              <a:buNone/>
            </a:pPr>
            <a:r>
              <a:rPr lang="en-GB" sz="2000" dirty="0" smtClean="0"/>
              <a:t>            </a:t>
            </a:r>
            <a:r>
              <a:rPr lang="en-GB" sz="2000" b="1" dirty="0" smtClean="0"/>
              <a:t>return</a:t>
            </a:r>
            <a:r>
              <a:rPr lang="en-GB" sz="2000" dirty="0" smtClean="0"/>
              <a:t> "</a:t>
            </a:r>
            <a:r>
              <a:rPr lang="en-GB" sz="2000" dirty="0" err="1" smtClean="0"/>
              <a:t>viewpage</a:t>
            </a:r>
            <a:r>
              <a:rPr lang="en-GB" sz="2000" dirty="0" smtClean="0"/>
              <a:t>";  </a:t>
            </a:r>
          </a:p>
          <a:p>
            <a:pPr>
              <a:spcBef>
                <a:spcPts val="0"/>
              </a:spcBef>
              <a:buNone/>
            </a:pPr>
            <a:r>
              <a:rPr lang="en-GB" sz="2000" dirty="0" smtClean="0"/>
              <a:t>        }  </a:t>
            </a:r>
          </a:p>
          <a:p>
            <a:pPr>
              <a:spcBef>
                <a:spcPts val="0"/>
              </a:spcBef>
              <a:buNone/>
            </a:pPr>
            <a:r>
              <a:rPr lang="en-GB" sz="2000" dirty="0" smtClean="0"/>
              <a:t>        </a:t>
            </a:r>
            <a:r>
              <a:rPr lang="en-GB" sz="2000" b="1" dirty="0" smtClean="0"/>
              <a:t>else</a:t>
            </a:r>
            <a:r>
              <a:rPr lang="en-GB" sz="2000" dirty="0" smtClean="0"/>
              <a:t>  </a:t>
            </a:r>
          </a:p>
          <a:p>
            <a:pPr>
              <a:spcBef>
                <a:spcPts val="0"/>
              </a:spcBef>
              <a:buNone/>
            </a:pPr>
            <a:r>
              <a:rPr lang="en-GB" sz="2000" dirty="0" smtClean="0"/>
              <a:t>        {  </a:t>
            </a:r>
          </a:p>
          <a:p>
            <a:pPr>
              <a:spcBef>
                <a:spcPts val="0"/>
              </a:spcBef>
              <a:buNone/>
            </a:pPr>
            <a:r>
              <a:rPr lang="en-GB" sz="2000" dirty="0" smtClean="0"/>
              <a:t>            String </a:t>
            </a:r>
            <a:r>
              <a:rPr lang="en-GB" sz="2000" dirty="0" err="1" smtClean="0"/>
              <a:t>msg</a:t>
            </a:r>
            <a:r>
              <a:rPr lang="en-GB" sz="2000" dirty="0" smtClean="0"/>
              <a:t>="Sorry "+ name+". You entered an incorrect password";  </a:t>
            </a:r>
          </a:p>
          <a:p>
            <a:pPr>
              <a:spcBef>
                <a:spcPts val="0"/>
              </a:spcBef>
              <a:buNone/>
            </a:pPr>
            <a:r>
              <a:rPr lang="en-GB" sz="2000" dirty="0" smtClean="0"/>
              <a:t>            </a:t>
            </a:r>
            <a:r>
              <a:rPr lang="en-GB" sz="2000" dirty="0" err="1" smtClean="0"/>
              <a:t>m.addAttribute</a:t>
            </a:r>
            <a:r>
              <a:rPr lang="en-GB" sz="2000" dirty="0" smtClean="0"/>
              <a:t>("message", </a:t>
            </a:r>
            <a:r>
              <a:rPr lang="en-GB" sz="2000" dirty="0" err="1" smtClean="0"/>
              <a:t>msg</a:t>
            </a:r>
            <a:r>
              <a:rPr lang="en-GB" sz="2000" dirty="0" smtClean="0"/>
              <a:t>);  </a:t>
            </a:r>
          </a:p>
          <a:p>
            <a:pPr>
              <a:spcBef>
                <a:spcPts val="0"/>
              </a:spcBef>
              <a:buNone/>
            </a:pPr>
            <a:r>
              <a:rPr lang="en-GB" sz="2000" dirty="0" smtClean="0"/>
              <a:t>            </a:t>
            </a:r>
            <a:r>
              <a:rPr lang="en-GB" sz="2000" b="1" dirty="0" smtClean="0"/>
              <a:t>return</a:t>
            </a:r>
            <a:r>
              <a:rPr lang="en-GB" sz="2000" dirty="0" smtClean="0"/>
              <a:t> "</a:t>
            </a:r>
            <a:r>
              <a:rPr lang="en-GB" sz="2000" dirty="0" err="1" smtClean="0"/>
              <a:t>errorpage</a:t>
            </a:r>
            <a:r>
              <a:rPr lang="en-GB" sz="2000" dirty="0" smtClean="0"/>
              <a:t>";  </a:t>
            </a:r>
          </a:p>
          <a:p>
            <a:pPr>
              <a:spcBef>
                <a:spcPts val="0"/>
              </a:spcBef>
              <a:buNone/>
            </a:pPr>
            <a:r>
              <a:rPr lang="en-GB" sz="2000" dirty="0" smtClean="0"/>
              <a:t>        }     </a:t>
            </a:r>
          </a:p>
          <a:p>
            <a:pPr>
              <a:spcBef>
                <a:spcPts val="0"/>
              </a:spcBef>
              <a:buNone/>
            </a:pPr>
            <a:r>
              <a:rPr lang="en-GB" sz="2000" dirty="0" smtClean="0"/>
              <a:t>    }  </a:t>
            </a:r>
          </a:p>
          <a:p>
            <a:pPr>
              <a:spcBef>
                <a:spcPts val="0"/>
              </a:spcBef>
              <a:buNone/>
            </a:pPr>
            <a:r>
              <a:rPr lang="en-GB"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180</a:t>
            </a:fld>
            <a:endParaRPr lang="en-US"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Provide the entry of controller in the web.xml file</a:t>
            </a:r>
            <a:br>
              <a:rPr lang="en-GB" dirty="0" smtClean="0"/>
            </a:br>
            <a:endParaRPr lang="en-US" dirty="0"/>
          </a:p>
        </p:txBody>
      </p:sp>
      <p:sp>
        <p:nvSpPr>
          <p:cNvPr id="3" name="Content Placeholder 2"/>
          <p:cNvSpPr>
            <a:spLocks noGrp="1"/>
          </p:cNvSpPr>
          <p:nvPr>
            <p:ph idx="1"/>
          </p:nvPr>
        </p:nvSpPr>
        <p:spPr/>
        <p:txBody>
          <a:bodyPr/>
          <a:lstStyle/>
          <a:p>
            <a:r>
              <a:rPr lang="en-US" b="1" dirty="0" smtClean="0"/>
              <a:t>web.xml</a:t>
            </a:r>
            <a:endParaRPr lang="en-US" dirty="0" smtClean="0"/>
          </a:p>
          <a:p>
            <a:pPr>
              <a:spcBef>
                <a:spcPts val="0"/>
              </a:spcBef>
              <a:buNone/>
            </a:pPr>
            <a:r>
              <a:rPr lang="en-US" sz="2000" b="1" dirty="0" smtClean="0"/>
              <a:t>&lt;?xml</a:t>
            </a:r>
            <a:r>
              <a:rPr lang="en-US" sz="2000" dirty="0" smtClean="0"/>
              <a:t> version="1.0" encoding="UTF-8"</a:t>
            </a:r>
            <a:r>
              <a:rPr lang="en-US" sz="2000" b="1" dirty="0" smtClean="0"/>
              <a:t>?&gt;</a:t>
            </a:r>
            <a:r>
              <a:rPr lang="en-US" sz="2000" dirty="0" smtClean="0"/>
              <a:t>  </a:t>
            </a:r>
          </a:p>
          <a:p>
            <a:pPr>
              <a:spcBef>
                <a:spcPts val="0"/>
              </a:spcBef>
              <a:buNone/>
            </a:pPr>
            <a:r>
              <a:rPr lang="en-US" sz="2000" b="1" dirty="0" smtClean="0"/>
              <a:t>&lt;web-app</a:t>
            </a:r>
            <a:r>
              <a:rPr lang="en-US" sz="2000" dirty="0" smtClean="0"/>
              <a:t> </a:t>
            </a:r>
            <a:r>
              <a:rPr lang="en-US" sz="2000" dirty="0" err="1" smtClean="0"/>
              <a:t>xmlns:xsi</a:t>
            </a:r>
            <a:r>
              <a:rPr lang="en-US" sz="2000" dirty="0" smtClean="0"/>
              <a:t>="http://www.w3.org/2001/XMLSchema-instance" </a:t>
            </a:r>
            <a:r>
              <a:rPr lang="en-US" sz="2000" dirty="0" err="1" smtClean="0"/>
              <a:t>xmlns</a:t>
            </a:r>
            <a:r>
              <a:rPr lang="en-US" sz="2000" dirty="0" smtClean="0"/>
              <a:t>="http://java.sun.com/xml/ns/javaee" </a:t>
            </a:r>
            <a:r>
              <a:rPr lang="en-US" sz="2000" dirty="0" err="1" smtClean="0"/>
              <a:t>xsi:schemaLocation</a:t>
            </a:r>
            <a:r>
              <a:rPr lang="en-US" sz="2000" dirty="0" smtClean="0"/>
              <a:t>="http://java.sun.com/xml/ns/javaee http://java.sun.com/xml/ns/javaee/web-app_3_0.xsd" id="</a:t>
            </a:r>
            <a:r>
              <a:rPr lang="en-US" sz="2000" dirty="0" err="1" smtClean="0"/>
              <a:t>WebApp_ID</a:t>
            </a:r>
            <a:r>
              <a:rPr lang="en-US" sz="2000" dirty="0" smtClean="0"/>
              <a:t>" version="3.0"</a:t>
            </a:r>
            <a:r>
              <a:rPr lang="en-US" sz="2000" b="1" dirty="0" smtClean="0"/>
              <a:t>&gt;</a:t>
            </a:r>
            <a:r>
              <a:rPr lang="en-US" sz="2000" dirty="0" smtClean="0"/>
              <a:t>  </a:t>
            </a:r>
          </a:p>
          <a:p>
            <a:pPr>
              <a:spcBef>
                <a:spcPts val="0"/>
              </a:spcBef>
              <a:buNone/>
            </a:pPr>
            <a:r>
              <a:rPr lang="en-US" sz="2000" dirty="0" smtClean="0"/>
              <a:t>  </a:t>
            </a:r>
            <a:r>
              <a:rPr lang="en-US" sz="2000" b="1" dirty="0" smtClean="0"/>
              <a:t>&lt;display-name&gt;</a:t>
            </a:r>
            <a:r>
              <a:rPr lang="en-US" sz="2000" dirty="0" err="1" smtClean="0"/>
              <a:t>SpringMVC</a:t>
            </a:r>
            <a:r>
              <a:rPr lang="en-US" sz="2000" b="1" dirty="0" smtClean="0"/>
              <a:t>&lt;/display-name&gt;</a:t>
            </a:r>
            <a:r>
              <a:rPr lang="en-US" sz="2000" dirty="0" smtClean="0"/>
              <a:t>  </a:t>
            </a:r>
          </a:p>
          <a:p>
            <a:pPr>
              <a:spcBef>
                <a:spcPts val="0"/>
              </a:spcBef>
              <a:buNone/>
            </a:pPr>
            <a:r>
              <a:rPr lang="en-US" sz="2000" dirty="0" smtClean="0"/>
              <a:t>   </a:t>
            </a:r>
            <a:r>
              <a:rPr lang="en-US" sz="2000" b="1" dirty="0" smtClean="0"/>
              <a:t>&lt;</a:t>
            </a:r>
            <a:r>
              <a:rPr lang="en-US" sz="2000" b="1" dirty="0" err="1" smtClean="0"/>
              <a:t>servlet</a:t>
            </a:r>
            <a:r>
              <a:rPr lang="en-US" sz="2000" b="1" dirty="0" smtClean="0"/>
              <a:t>&gt;</a:t>
            </a:r>
            <a:r>
              <a:rPr lang="en-US" sz="2000" dirty="0" smtClean="0"/>
              <a:t>    </a:t>
            </a:r>
          </a:p>
          <a:p>
            <a:pPr>
              <a:spcBef>
                <a:spcPts val="0"/>
              </a:spcBef>
              <a:buNone/>
            </a:pPr>
            <a:r>
              <a:rPr lang="en-US" sz="2000" dirty="0" smtClean="0"/>
              <a:t>    </a:t>
            </a:r>
            <a:r>
              <a:rPr lang="en-US" sz="2000" b="1" dirty="0" smtClean="0"/>
              <a:t>&lt;</a:t>
            </a:r>
            <a:r>
              <a:rPr lang="en-US" sz="2000" b="1" dirty="0" err="1" smtClean="0"/>
              <a:t>servlet</a:t>
            </a:r>
            <a:r>
              <a:rPr lang="en-US" sz="2000" b="1" dirty="0" smtClean="0"/>
              <a:t>-name&gt;</a:t>
            </a:r>
            <a:r>
              <a:rPr lang="en-US" sz="2000" dirty="0" smtClean="0"/>
              <a:t>spring</a:t>
            </a:r>
            <a:r>
              <a:rPr lang="en-US" sz="2000" b="1" dirty="0" smtClean="0"/>
              <a:t>&lt;/</a:t>
            </a:r>
            <a:r>
              <a:rPr lang="en-US" sz="2000" b="1" dirty="0" err="1" smtClean="0"/>
              <a:t>servlet</a:t>
            </a:r>
            <a:r>
              <a:rPr lang="en-US" sz="2000" b="1" dirty="0" smtClean="0"/>
              <a:t>-name&gt;</a:t>
            </a:r>
            <a:r>
              <a:rPr lang="en-US" sz="2000" dirty="0" smtClean="0"/>
              <a:t>    </a:t>
            </a:r>
          </a:p>
          <a:p>
            <a:pPr>
              <a:spcBef>
                <a:spcPts val="0"/>
              </a:spcBef>
              <a:buNone/>
            </a:pPr>
            <a:r>
              <a:rPr lang="en-US" sz="2000" dirty="0" smtClean="0"/>
              <a:t>    </a:t>
            </a:r>
            <a:r>
              <a:rPr lang="en-US" sz="2000" b="1" dirty="0" smtClean="0"/>
              <a:t>&lt;</a:t>
            </a:r>
            <a:r>
              <a:rPr lang="en-US" sz="2000" b="1" dirty="0" err="1" smtClean="0"/>
              <a:t>servlet</a:t>
            </a:r>
            <a:r>
              <a:rPr lang="en-US" sz="2000" b="1" dirty="0" smtClean="0"/>
              <a:t>-class&gt;</a:t>
            </a:r>
            <a:r>
              <a:rPr lang="en-US" sz="2000" dirty="0" err="1" smtClean="0"/>
              <a:t>org.springframework.web.servlet.DispatcherServlet</a:t>
            </a:r>
            <a:r>
              <a:rPr lang="en-US" sz="2000" b="1" dirty="0" smtClean="0"/>
              <a:t>&lt;/</a:t>
            </a:r>
            <a:r>
              <a:rPr lang="en-US" sz="2000" b="1" dirty="0" err="1" smtClean="0"/>
              <a:t>servlet</a:t>
            </a:r>
            <a:r>
              <a:rPr lang="en-US" sz="2000" b="1" dirty="0" smtClean="0"/>
              <a:t>-class&gt;</a:t>
            </a:r>
            <a:r>
              <a:rPr lang="en-US" sz="2000" dirty="0" smtClean="0"/>
              <a:t>    </a:t>
            </a:r>
          </a:p>
          <a:p>
            <a:pPr>
              <a:spcBef>
                <a:spcPts val="0"/>
              </a:spcBef>
              <a:buNone/>
            </a:pPr>
            <a:r>
              <a:rPr lang="en-US" sz="2000" dirty="0" smtClean="0"/>
              <a:t>    </a:t>
            </a:r>
            <a:r>
              <a:rPr lang="en-US" sz="2000" b="1" dirty="0" smtClean="0"/>
              <a:t>&lt;load-on-startup&gt;</a:t>
            </a:r>
            <a:r>
              <a:rPr lang="en-US" sz="2000" dirty="0" smtClean="0"/>
              <a:t>1</a:t>
            </a:r>
            <a:r>
              <a:rPr lang="en-US" sz="2000" b="1" dirty="0" smtClean="0"/>
              <a:t>&lt;/load-on-startup&gt;</a:t>
            </a:r>
            <a:r>
              <a:rPr lang="en-US" sz="2000" dirty="0" smtClean="0"/>
              <a:t>      </a:t>
            </a:r>
          </a:p>
          <a:p>
            <a:pPr>
              <a:spcBef>
                <a:spcPts val="0"/>
              </a:spcBef>
              <a:buNone/>
            </a:pPr>
            <a:r>
              <a:rPr lang="en-US" sz="2000" b="1" dirty="0" smtClean="0"/>
              <a:t>&lt;/</a:t>
            </a:r>
            <a:r>
              <a:rPr lang="en-US" sz="2000" b="1" dirty="0" err="1" smtClean="0"/>
              <a:t>servlet</a:t>
            </a:r>
            <a:r>
              <a:rPr lang="en-US" sz="2000" b="1" dirty="0" smtClean="0"/>
              <a:t>&gt;</a:t>
            </a:r>
            <a:r>
              <a:rPr lang="en-US" sz="2000" dirty="0" smtClean="0"/>
              <a:t>    </a:t>
            </a:r>
          </a:p>
          <a:p>
            <a:pPr>
              <a:spcBef>
                <a:spcPts val="0"/>
              </a:spcBef>
              <a:buNone/>
            </a:pPr>
            <a:r>
              <a:rPr lang="en-US" sz="2000" b="1" dirty="0" smtClean="0"/>
              <a:t>&lt;</a:t>
            </a:r>
            <a:r>
              <a:rPr lang="en-US" sz="2000" b="1" dirty="0" err="1" smtClean="0"/>
              <a:t>servlet</a:t>
            </a:r>
            <a:r>
              <a:rPr lang="en-US" sz="2000" b="1" dirty="0" smtClean="0"/>
              <a:t>-mapping&gt;</a:t>
            </a:r>
            <a:r>
              <a:rPr lang="en-US" sz="2000" dirty="0" smtClean="0"/>
              <a:t>    </a:t>
            </a:r>
          </a:p>
          <a:p>
            <a:pPr>
              <a:spcBef>
                <a:spcPts val="0"/>
              </a:spcBef>
              <a:buNone/>
            </a:pPr>
            <a:r>
              <a:rPr lang="en-US" sz="2000" dirty="0" smtClean="0"/>
              <a:t>    </a:t>
            </a:r>
            <a:r>
              <a:rPr lang="en-US" sz="2000" b="1" dirty="0" smtClean="0"/>
              <a:t>&lt;</a:t>
            </a:r>
            <a:r>
              <a:rPr lang="en-US" sz="2000" b="1" dirty="0" err="1" smtClean="0"/>
              <a:t>servlet</a:t>
            </a:r>
            <a:r>
              <a:rPr lang="en-US" sz="2000" b="1" dirty="0" smtClean="0"/>
              <a:t>-name&gt;</a:t>
            </a:r>
            <a:r>
              <a:rPr lang="en-US" sz="2000" dirty="0" smtClean="0"/>
              <a:t>spring</a:t>
            </a:r>
            <a:r>
              <a:rPr lang="en-US" sz="2000" b="1" dirty="0" smtClean="0"/>
              <a:t>&lt;/</a:t>
            </a:r>
            <a:r>
              <a:rPr lang="en-US" sz="2000" b="1" dirty="0" err="1" smtClean="0"/>
              <a:t>servlet</a:t>
            </a:r>
            <a:r>
              <a:rPr lang="en-US" sz="2000" b="1" dirty="0" smtClean="0"/>
              <a:t>-name&gt;</a:t>
            </a:r>
            <a:r>
              <a:rPr lang="en-US" sz="2000" dirty="0" smtClean="0"/>
              <a:t>    </a:t>
            </a:r>
          </a:p>
          <a:p>
            <a:pPr>
              <a:spcBef>
                <a:spcPts val="0"/>
              </a:spcBef>
              <a:buNone/>
            </a:pPr>
            <a:r>
              <a:rPr lang="en-US" sz="2000" dirty="0" smtClean="0"/>
              <a:t>    </a:t>
            </a:r>
            <a:r>
              <a:rPr lang="en-US" sz="2000" b="1" dirty="0" smtClean="0"/>
              <a:t>&lt;</a:t>
            </a:r>
            <a:r>
              <a:rPr lang="en-US" sz="2000" b="1" dirty="0" err="1" smtClean="0"/>
              <a:t>url</a:t>
            </a:r>
            <a:r>
              <a:rPr lang="en-US" sz="2000" b="1" dirty="0" smtClean="0"/>
              <a:t>-pattern&gt;</a:t>
            </a:r>
            <a:r>
              <a:rPr lang="en-US" sz="2000" dirty="0" smtClean="0"/>
              <a:t>/</a:t>
            </a:r>
            <a:r>
              <a:rPr lang="en-US" sz="2000" b="1" dirty="0" smtClean="0"/>
              <a:t>&lt;/</a:t>
            </a:r>
            <a:r>
              <a:rPr lang="en-US" sz="2000" b="1" dirty="0" err="1" smtClean="0"/>
              <a:t>url</a:t>
            </a:r>
            <a:r>
              <a:rPr lang="en-US" sz="2000" b="1" dirty="0" smtClean="0"/>
              <a:t>-pattern&gt;</a:t>
            </a:r>
            <a:r>
              <a:rPr lang="en-US" sz="2000" dirty="0" smtClean="0"/>
              <a:t>    </a:t>
            </a:r>
          </a:p>
          <a:p>
            <a:pPr>
              <a:spcBef>
                <a:spcPts val="0"/>
              </a:spcBef>
              <a:buNone/>
            </a:pPr>
            <a:r>
              <a:rPr lang="en-US" sz="2000" b="1" dirty="0" smtClean="0"/>
              <a:t>&lt;/</a:t>
            </a:r>
            <a:r>
              <a:rPr lang="en-US" sz="2000" b="1" dirty="0" err="1" smtClean="0"/>
              <a:t>servlet</a:t>
            </a:r>
            <a:r>
              <a:rPr lang="en-US" sz="2000" b="1" dirty="0" smtClean="0"/>
              <a:t>-mapping&gt;</a:t>
            </a:r>
            <a:r>
              <a:rPr lang="en-US" sz="2000" dirty="0" smtClean="0"/>
              <a:t>    </a:t>
            </a:r>
          </a:p>
          <a:p>
            <a:pPr>
              <a:spcBef>
                <a:spcPts val="0"/>
              </a:spcBef>
              <a:buNone/>
            </a:pPr>
            <a:r>
              <a:rPr lang="en-US" sz="2000" b="1" dirty="0" smtClean="0"/>
              <a:t>&lt;/web-app&gt;</a:t>
            </a: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181</a:t>
            </a:fld>
            <a:endParaRPr lang="en-US"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Define the bean in the xml file</a:t>
            </a:r>
            <a:br>
              <a:rPr lang="en-GB" dirty="0" smtClean="0"/>
            </a:br>
            <a:endParaRPr lang="en-US" dirty="0"/>
          </a:p>
        </p:txBody>
      </p:sp>
      <p:sp>
        <p:nvSpPr>
          <p:cNvPr id="3" name="Content Placeholder 2"/>
          <p:cNvSpPr>
            <a:spLocks noGrp="1"/>
          </p:cNvSpPr>
          <p:nvPr>
            <p:ph idx="1"/>
          </p:nvPr>
        </p:nvSpPr>
        <p:spPr/>
        <p:txBody>
          <a:bodyPr/>
          <a:lstStyle/>
          <a:p>
            <a:r>
              <a:rPr lang="en-US" b="1" dirty="0" smtClean="0"/>
              <a:t>spring-servlet.xml</a:t>
            </a:r>
            <a:endParaRPr lang="en-US" dirty="0" smtClean="0"/>
          </a:p>
          <a:p>
            <a:pPr>
              <a:spcBef>
                <a:spcPts val="0"/>
              </a:spcBef>
              <a:buNone/>
            </a:pPr>
            <a:r>
              <a:rPr lang="en-US" sz="2000" b="1" dirty="0" smtClean="0"/>
              <a:t>&lt;?xml</a:t>
            </a:r>
            <a:r>
              <a:rPr lang="en-US" sz="2000" dirty="0" smtClean="0"/>
              <a:t> version="1.0" encoding="UTF-8"</a:t>
            </a:r>
            <a:r>
              <a:rPr lang="en-US" sz="2000" b="1" dirty="0" smtClean="0"/>
              <a:t>?&gt;</a:t>
            </a:r>
            <a:r>
              <a:rPr lang="en-US" sz="2000" dirty="0" smtClean="0"/>
              <a:t>  </a:t>
            </a:r>
          </a:p>
          <a:p>
            <a:pPr>
              <a:spcBef>
                <a:spcPts val="0"/>
              </a:spcBef>
              <a:buNone/>
            </a:pPr>
            <a:r>
              <a:rPr lang="en-US" sz="2000" b="1" dirty="0" smtClean="0"/>
              <a:t>&lt;beans</a:t>
            </a:r>
            <a:r>
              <a:rPr lang="en-US" sz="2000" dirty="0" smtClean="0"/>
              <a:t> </a:t>
            </a:r>
            <a:r>
              <a:rPr lang="en-US" sz="2000" dirty="0" err="1" smtClean="0"/>
              <a:t>xmlns</a:t>
            </a:r>
            <a:r>
              <a:rPr lang="en-US" sz="2000" dirty="0" smtClean="0"/>
              <a:t>="http://www.springframework.org/schema/beans"  </a:t>
            </a:r>
          </a:p>
          <a:p>
            <a:pPr>
              <a:spcBef>
                <a:spcPts val="0"/>
              </a:spcBef>
              <a:buNone/>
            </a:pPr>
            <a:r>
              <a:rPr lang="en-US" sz="2000" dirty="0" smtClean="0"/>
              <a:t>    </a:t>
            </a:r>
            <a:r>
              <a:rPr lang="en-US" sz="2000" dirty="0" err="1" smtClean="0"/>
              <a:t>xmlns:xsi</a:t>
            </a:r>
            <a:r>
              <a:rPr lang="en-US" sz="2000" dirty="0" smtClean="0"/>
              <a:t>="http://www.w3.org/2001/XMLSchema-instance"   </a:t>
            </a:r>
          </a:p>
          <a:p>
            <a:pPr>
              <a:spcBef>
                <a:spcPts val="0"/>
              </a:spcBef>
              <a:buNone/>
            </a:pPr>
            <a:r>
              <a:rPr lang="en-US" sz="2000" dirty="0" smtClean="0"/>
              <a:t>    </a:t>
            </a:r>
            <a:r>
              <a:rPr lang="en-US" sz="2000" dirty="0" err="1" smtClean="0"/>
              <a:t>xmlns:context</a:t>
            </a:r>
            <a:r>
              <a:rPr lang="en-US" sz="2000" dirty="0" smtClean="0"/>
              <a:t>="http://www.springframework.org/schema/context"  </a:t>
            </a:r>
          </a:p>
          <a:p>
            <a:pPr>
              <a:spcBef>
                <a:spcPts val="0"/>
              </a:spcBef>
              <a:buNone/>
            </a:pPr>
            <a:r>
              <a:rPr lang="en-US" sz="2000" dirty="0" smtClean="0"/>
              <a:t>    </a:t>
            </a:r>
            <a:r>
              <a:rPr lang="en-US" sz="2000" dirty="0" err="1" smtClean="0"/>
              <a:t>xmlns:mvc</a:t>
            </a:r>
            <a:r>
              <a:rPr lang="en-US" sz="2000" dirty="0" smtClean="0"/>
              <a:t>="http://www.springframework.org/schema/mvc"  </a:t>
            </a:r>
          </a:p>
          <a:p>
            <a:pPr>
              <a:spcBef>
                <a:spcPts val="0"/>
              </a:spcBef>
              <a:buNone/>
            </a:pPr>
            <a:r>
              <a:rPr lang="en-US" sz="2000" dirty="0" smtClean="0"/>
              <a:t>    </a:t>
            </a:r>
            <a:r>
              <a:rPr lang="en-US" sz="2000" dirty="0" err="1" smtClean="0"/>
              <a:t>xsi:schemaLocation</a:t>
            </a:r>
            <a:r>
              <a:rPr lang="en-US" sz="2000" dirty="0" smtClean="0"/>
              <a:t>="  </a:t>
            </a:r>
          </a:p>
          <a:p>
            <a:pPr>
              <a:spcBef>
                <a:spcPts val="0"/>
              </a:spcBef>
              <a:buNone/>
            </a:pPr>
            <a:r>
              <a:rPr lang="en-US" sz="2000" dirty="0" smtClean="0"/>
              <a:t>        http://www.springframework.org/schema/beans  </a:t>
            </a:r>
          </a:p>
          <a:p>
            <a:pPr>
              <a:spcBef>
                <a:spcPts val="0"/>
              </a:spcBef>
              <a:buNone/>
            </a:pPr>
            <a:r>
              <a:rPr lang="en-US" sz="2000" dirty="0" smtClean="0"/>
              <a:t>        http://www.springframework.org/schema/beans/spring-beans.xsd  </a:t>
            </a:r>
          </a:p>
          <a:p>
            <a:pPr>
              <a:spcBef>
                <a:spcPts val="0"/>
              </a:spcBef>
              <a:buNone/>
            </a:pPr>
            <a:r>
              <a:rPr lang="en-US" sz="2000" dirty="0" smtClean="0"/>
              <a:t>        http://www.springframework.org/schema/context  </a:t>
            </a:r>
          </a:p>
          <a:p>
            <a:pPr>
              <a:spcBef>
                <a:spcPts val="0"/>
              </a:spcBef>
              <a:buNone/>
            </a:pPr>
            <a:r>
              <a:rPr lang="en-US" sz="2000" dirty="0" smtClean="0"/>
              <a:t>        http://www.springframework.org/schema/context/spring-context.xsd  </a:t>
            </a:r>
          </a:p>
          <a:p>
            <a:pPr>
              <a:spcBef>
                <a:spcPts val="0"/>
              </a:spcBef>
              <a:buNone/>
            </a:pPr>
            <a:r>
              <a:rPr lang="en-US" sz="2000" dirty="0" smtClean="0"/>
              <a:t>        http://www.springframework.org/schema/mvc  </a:t>
            </a:r>
          </a:p>
          <a:p>
            <a:pPr>
              <a:spcBef>
                <a:spcPts val="0"/>
              </a:spcBef>
              <a:buNone/>
            </a:pPr>
            <a:r>
              <a:rPr lang="en-US" sz="2000" dirty="0" smtClean="0"/>
              <a:t>        http://www.springframework.org/schema/mvc/spring-mvc.xsd"</a:t>
            </a:r>
            <a:r>
              <a:rPr lang="en-US" sz="2000" b="1" dirty="0" smtClean="0"/>
              <a:t>&gt;</a:t>
            </a:r>
            <a:r>
              <a:rPr lang="en-US" sz="2000" dirty="0" smtClean="0"/>
              <a:t>  </a:t>
            </a:r>
          </a:p>
          <a:p>
            <a:pPr>
              <a:spcBef>
                <a:spcPts val="0"/>
              </a:spcBef>
              <a:buNone/>
            </a:pPr>
            <a:r>
              <a:rPr lang="en-US" sz="2000" dirty="0" smtClean="0"/>
              <a:t>  </a:t>
            </a:r>
          </a:p>
          <a:p>
            <a:pPr>
              <a:spcBef>
                <a:spcPts val="0"/>
              </a:spcBef>
              <a:buNone/>
            </a:pPr>
            <a:r>
              <a:rPr lang="en-US" sz="2000" dirty="0" smtClean="0"/>
              <a:t>    &lt;!-- Provide support for component scanning --&gt;  </a:t>
            </a:r>
          </a:p>
          <a:p>
            <a:pPr>
              <a:spcBef>
                <a:spcPts val="0"/>
              </a:spcBef>
              <a:buNone/>
            </a:pPr>
            <a:r>
              <a:rPr lang="en-US" sz="2000" dirty="0" smtClean="0"/>
              <a:t>    </a:t>
            </a:r>
            <a:r>
              <a:rPr lang="en-US" sz="2000" b="1" dirty="0" smtClean="0"/>
              <a:t>&lt;</a:t>
            </a:r>
            <a:r>
              <a:rPr lang="en-US" sz="2000" b="1" dirty="0" err="1" smtClean="0"/>
              <a:t>context:component</a:t>
            </a:r>
            <a:r>
              <a:rPr lang="en-US" sz="2000" b="1" dirty="0" smtClean="0"/>
              <a:t>-scan</a:t>
            </a:r>
            <a:r>
              <a:rPr lang="en-US" sz="2000" dirty="0" smtClean="0"/>
              <a:t> base-package="</a:t>
            </a:r>
            <a:r>
              <a:rPr lang="en-US" sz="2000" dirty="0" err="1" smtClean="0"/>
              <a:t>com.javatpoint</a:t>
            </a:r>
            <a:r>
              <a:rPr lang="en-US" sz="2000" dirty="0" smtClean="0"/>
              <a:t>" </a:t>
            </a:r>
            <a:r>
              <a:rPr lang="en-US" sz="2000" b="1" dirty="0" smtClean="0"/>
              <a:t>/&gt;</a:t>
            </a:r>
            <a:r>
              <a:rPr lang="en-US" sz="2000" dirty="0" smtClean="0"/>
              <a:t>  </a:t>
            </a:r>
          </a:p>
          <a:p>
            <a:pPr>
              <a:spcBef>
                <a:spcPts val="0"/>
              </a:spcBef>
              <a:buNone/>
            </a:pPr>
            <a:r>
              <a:rPr lang="en-US" sz="2000" dirty="0" smtClean="0"/>
              <a:t>  </a:t>
            </a:r>
          </a:p>
          <a:p>
            <a:pPr>
              <a:spcBef>
                <a:spcPts val="0"/>
              </a:spcBef>
              <a:buNone/>
            </a:pPr>
            <a:r>
              <a:rPr lang="en-US" sz="2000" dirty="0" smtClean="0"/>
              <a:t>    &lt;!--Provide support for conversion, formatting and validation --&gt;  </a:t>
            </a:r>
          </a:p>
          <a:p>
            <a:pPr>
              <a:spcBef>
                <a:spcPts val="0"/>
              </a:spcBef>
              <a:buNone/>
            </a:pPr>
            <a:r>
              <a:rPr lang="en-US" sz="2000" dirty="0" smtClean="0"/>
              <a:t>    </a:t>
            </a:r>
            <a:r>
              <a:rPr lang="en-US" sz="2000" b="1" dirty="0" smtClean="0"/>
              <a:t>&lt;</a:t>
            </a:r>
            <a:r>
              <a:rPr lang="en-US" sz="2000" b="1" dirty="0" err="1" smtClean="0"/>
              <a:t>mvc:annotation</a:t>
            </a:r>
            <a:r>
              <a:rPr lang="en-US" sz="2000" b="1" dirty="0" smtClean="0"/>
              <a:t>-driven/&gt;</a:t>
            </a:r>
            <a:r>
              <a:rPr lang="en-US" sz="2000" dirty="0" smtClean="0"/>
              <a:t>  </a:t>
            </a:r>
          </a:p>
          <a:p>
            <a:pPr>
              <a:spcBef>
                <a:spcPts val="0"/>
              </a:spcBef>
              <a:buNone/>
            </a:pPr>
            <a:r>
              <a:rPr lang="en-US" sz="2000" b="1" dirty="0" smtClean="0"/>
              <a:t>&lt;bean</a:t>
            </a:r>
            <a:r>
              <a:rPr lang="en-US" sz="2000" dirty="0" smtClean="0"/>
              <a:t> id="</a:t>
            </a:r>
            <a:r>
              <a:rPr lang="en-US" sz="2000" dirty="0" err="1" smtClean="0"/>
              <a:t>viewResolver</a:t>
            </a:r>
            <a:r>
              <a:rPr lang="en-US" sz="2000" dirty="0" smtClean="0"/>
              <a:t>" class="org.springframework.web.servlet.view.InternalResourceViewResolver"</a:t>
            </a:r>
            <a:r>
              <a:rPr lang="en-US" sz="2000" b="1" dirty="0" smtClean="0"/>
              <a:t>&gt;</a:t>
            </a:r>
            <a:r>
              <a:rPr lang="en-US" sz="2000" dirty="0" smtClean="0"/>
              <a:t>  </a:t>
            </a:r>
          </a:p>
          <a:p>
            <a:pPr>
              <a:spcBef>
                <a:spcPts val="0"/>
              </a:spcBef>
              <a:buNone/>
            </a:pPr>
            <a:r>
              <a:rPr lang="en-US" sz="2000" dirty="0" smtClean="0"/>
              <a:t>        </a:t>
            </a:r>
            <a:r>
              <a:rPr lang="en-US" sz="2000" b="1" dirty="0" smtClean="0"/>
              <a:t>&lt;property</a:t>
            </a:r>
            <a:r>
              <a:rPr lang="en-US" sz="2000" dirty="0" smtClean="0"/>
              <a:t> name="prefix" value="/WEB-INF/</a:t>
            </a:r>
            <a:r>
              <a:rPr lang="en-US" sz="2000" dirty="0" err="1" smtClean="0"/>
              <a:t>jsp</a:t>
            </a:r>
            <a:r>
              <a:rPr lang="en-US" sz="2000" dirty="0" smtClean="0"/>
              <a:t>/"</a:t>
            </a:r>
            <a:r>
              <a:rPr lang="en-US" sz="2000" b="1" dirty="0" smtClean="0"/>
              <a:t>&gt;&lt;/property&gt;</a:t>
            </a:r>
            <a:r>
              <a:rPr lang="en-US" sz="2000" dirty="0" smtClean="0"/>
              <a:t>  </a:t>
            </a:r>
          </a:p>
          <a:p>
            <a:pPr>
              <a:spcBef>
                <a:spcPts val="0"/>
              </a:spcBef>
              <a:buNone/>
            </a:pPr>
            <a:r>
              <a:rPr lang="en-US" sz="2000" dirty="0" smtClean="0"/>
              <a:t>        </a:t>
            </a:r>
            <a:r>
              <a:rPr lang="en-US" sz="2000" b="1" dirty="0" smtClean="0"/>
              <a:t>&lt;property</a:t>
            </a:r>
            <a:r>
              <a:rPr lang="en-US" sz="2000" dirty="0" smtClean="0"/>
              <a:t> name="suffix" value=".</a:t>
            </a:r>
            <a:r>
              <a:rPr lang="en-US" sz="2000" dirty="0" err="1" smtClean="0"/>
              <a:t>jsp</a:t>
            </a:r>
            <a:r>
              <a:rPr lang="en-US" sz="2000" dirty="0" smtClean="0"/>
              <a:t>"</a:t>
            </a:r>
            <a:r>
              <a:rPr lang="en-US" sz="2000" b="1" dirty="0" smtClean="0"/>
              <a:t>&gt;&lt;/property&gt;</a:t>
            </a:r>
            <a:r>
              <a:rPr lang="en-US" sz="2000" dirty="0" smtClean="0"/>
              <a:t>          </a:t>
            </a:r>
          </a:p>
          <a:p>
            <a:pPr>
              <a:spcBef>
                <a:spcPts val="0"/>
              </a:spcBef>
              <a:buNone/>
            </a:pPr>
            <a:r>
              <a:rPr lang="en-US" sz="2000" dirty="0" smtClean="0"/>
              <a:t>     </a:t>
            </a:r>
            <a:r>
              <a:rPr lang="en-US" sz="2000" b="1" dirty="0" smtClean="0"/>
              <a:t>&lt;/bean&gt;</a:t>
            </a:r>
            <a:r>
              <a:rPr lang="en-US" sz="2000" dirty="0" smtClean="0"/>
              <a:t>  </a:t>
            </a:r>
          </a:p>
          <a:p>
            <a:pPr>
              <a:spcBef>
                <a:spcPts val="0"/>
              </a:spcBef>
              <a:buNone/>
            </a:pPr>
            <a:r>
              <a:rPr lang="en-US" sz="2000" b="1" dirty="0" smtClean="0"/>
              <a:t>&lt;/beans&gt;</a:t>
            </a: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182</a:t>
            </a:fld>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Create the other view components</a:t>
            </a:r>
            <a:br>
              <a:rPr lang="en-GB" dirty="0" smtClean="0"/>
            </a:br>
            <a:endParaRPr lang="en-US" dirty="0"/>
          </a:p>
        </p:txBody>
      </p:sp>
      <p:sp>
        <p:nvSpPr>
          <p:cNvPr id="3" name="Content Placeholder 2"/>
          <p:cNvSpPr>
            <a:spLocks noGrp="1"/>
          </p:cNvSpPr>
          <p:nvPr>
            <p:ph idx="1"/>
          </p:nvPr>
        </p:nvSpPr>
        <p:spPr/>
        <p:txBody>
          <a:bodyPr/>
          <a:lstStyle/>
          <a:p>
            <a:r>
              <a:rPr lang="en-US" dirty="0" smtClean="0"/>
              <a:t>To run this example, the following view components must be located inside the WEB-INF/</a:t>
            </a:r>
            <a:r>
              <a:rPr lang="en-US" dirty="0" err="1" smtClean="0"/>
              <a:t>jsp</a:t>
            </a:r>
            <a:r>
              <a:rPr lang="en-US" dirty="0" smtClean="0"/>
              <a:t> directory.</a:t>
            </a:r>
          </a:p>
          <a:p>
            <a:r>
              <a:rPr lang="en-US" b="1" dirty="0" smtClean="0"/>
              <a:t>viewpage.jsp</a:t>
            </a:r>
            <a:endParaRPr lang="en-US" dirty="0" smtClean="0"/>
          </a:p>
          <a:p>
            <a:r>
              <a:rPr lang="en-US" b="1" dirty="0" smtClean="0"/>
              <a:t>&lt;html&gt;</a:t>
            </a:r>
            <a:r>
              <a:rPr lang="en-US" dirty="0" smtClean="0"/>
              <a:t>  </a:t>
            </a:r>
          </a:p>
          <a:p>
            <a:r>
              <a:rPr lang="en-US" b="1" dirty="0" smtClean="0"/>
              <a:t>&lt;body&gt;</a:t>
            </a:r>
            <a:r>
              <a:rPr lang="en-US" dirty="0" smtClean="0"/>
              <a:t>  </a:t>
            </a:r>
          </a:p>
          <a:p>
            <a:r>
              <a:rPr lang="en-US" dirty="0" smtClean="0"/>
              <a:t>${message}  </a:t>
            </a:r>
          </a:p>
          <a:p>
            <a:r>
              <a:rPr lang="en-US" b="1" dirty="0" smtClean="0"/>
              <a:t>&lt;/body&gt;</a:t>
            </a:r>
            <a:r>
              <a:rPr lang="en-US" dirty="0" smtClean="0"/>
              <a:t>  </a:t>
            </a:r>
          </a:p>
          <a:p>
            <a:r>
              <a:rPr lang="en-US" b="1" dirty="0" smtClean="0"/>
              <a:t>&lt;/html&gt;</a:t>
            </a:r>
            <a:r>
              <a:rPr lang="en-US" dirty="0" smtClean="0"/>
              <a:t>  </a:t>
            </a:r>
          </a:p>
          <a:p>
            <a:r>
              <a:rPr lang="en-US" b="1" dirty="0" smtClean="0"/>
              <a:t>errorpage.jsp</a:t>
            </a:r>
            <a:endParaRPr lang="en-US" dirty="0" smtClean="0"/>
          </a:p>
          <a:p>
            <a:r>
              <a:rPr lang="en-US" b="1" dirty="0" smtClean="0"/>
              <a:t>&lt;html&gt;</a:t>
            </a:r>
            <a:r>
              <a:rPr lang="en-US" dirty="0" smtClean="0"/>
              <a:t>  </a:t>
            </a:r>
          </a:p>
          <a:p>
            <a:r>
              <a:rPr lang="en-US" b="1" dirty="0" smtClean="0"/>
              <a:t>&lt;body&gt;</a:t>
            </a:r>
            <a:r>
              <a:rPr lang="en-US" dirty="0" smtClean="0"/>
              <a:t>  </a:t>
            </a:r>
          </a:p>
          <a:p>
            <a:r>
              <a:rPr lang="en-US" dirty="0" smtClean="0"/>
              <a:t>${message}  </a:t>
            </a:r>
          </a:p>
          <a:p>
            <a:r>
              <a:rPr lang="en-US" b="1" dirty="0" smtClean="0"/>
              <a:t>&lt;</a:t>
            </a:r>
            <a:r>
              <a:rPr lang="en-US" b="1" dirty="0" err="1" smtClean="0"/>
              <a:t>br</a:t>
            </a:r>
            <a:r>
              <a:rPr lang="en-US" b="1" dirty="0" smtClean="0"/>
              <a:t>&gt;&lt;</a:t>
            </a:r>
            <a:r>
              <a:rPr lang="en-US" b="1" dirty="0" err="1" smtClean="0"/>
              <a:t>br</a:t>
            </a:r>
            <a:r>
              <a:rPr lang="en-US" b="1" dirty="0" smtClean="0"/>
              <a:t>&gt;</a:t>
            </a:r>
            <a:r>
              <a:rPr lang="en-US" dirty="0" smtClean="0"/>
              <a:t>  </a:t>
            </a:r>
          </a:p>
          <a:p>
            <a:r>
              <a:rPr lang="en-US" b="1" dirty="0" smtClean="0"/>
              <a:t>&lt;</a:t>
            </a:r>
            <a:r>
              <a:rPr lang="en-US" b="1" dirty="0" err="1" smtClean="0"/>
              <a:t>jsp:include</a:t>
            </a:r>
            <a:r>
              <a:rPr lang="en-US" dirty="0" smtClean="0"/>
              <a:t> page="/index.jsp"</a:t>
            </a:r>
            <a:r>
              <a:rPr lang="en-US" b="1" dirty="0" smtClean="0"/>
              <a:t>&gt;&lt;/</a:t>
            </a:r>
            <a:r>
              <a:rPr lang="en-US" b="1" dirty="0" err="1" smtClean="0"/>
              <a:t>jsp:include</a:t>
            </a:r>
            <a:r>
              <a:rPr lang="en-US" b="1" dirty="0" smtClean="0"/>
              <a:t>&gt;</a:t>
            </a:r>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183</a:t>
            </a:fld>
            <a:endParaRPr lang="en-US"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184</a:t>
            </a:fld>
            <a:endParaRPr lang="en-US" altLang="en-US"/>
          </a:p>
        </p:txBody>
      </p:sp>
      <p:pic>
        <p:nvPicPr>
          <p:cNvPr id="5" name="Content Placeholder 4" descr="Spring MVC Model Interface"/>
          <p:cNvPicPr>
            <a:picLocks noGrp="1"/>
          </p:cNvPicPr>
          <p:nvPr>
            <p:ph idx="1"/>
          </p:nvPr>
        </p:nvPicPr>
        <p:blipFill>
          <a:blip r:embed="rId2"/>
          <a:srcRect/>
          <a:stretch>
            <a:fillRect/>
          </a:stretch>
        </p:blipFill>
        <p:spPr bwMode="auto">
          <a:xfrm>
            <a:off x="738150" y="1643050"/>
            <a:ext cx="5924550" cy="3419475"/>
          </a:xfrm>
          <a:prstGeom prst="rect">
            <a:avLst/>
          </a:prstGeom>
          <a:noFill/>
          <a:ln w="9525">
            <a:noFill/>
            <a:miter lim="800000"/>
            <a:headEnd/>
            <a:tailEnd/>
          </a:ln>
        </p:spPr>
      </p:pic>
      <p:pic>
        <p:nvPicPr>
          <p:cNvPr id="6" name="Picture 5" descr="Spring MVC Model Interface"/>
          <p:cNvPicPr/>
          <p:nvPr/>
        </p:nvPicPr>
        <p:blipFill>
          <a:blip r:embed="rId3"/>
          <a:srcRect/>
          <a:stretch>
            <a:fillRect/>
          </a:stretch>
        </p:blipFill>
        <p:spPr bwMode="auto">
          <a:xfrm>
            <a:off x="6257290" y="1428736"/>
            <a:ext cx="5934710" cy="3429000"/>
          </a:xfrm>
          <a:prstGeom prst="rect">
            <a:avLst/>
          </a:prstGeom>
          <a:noFill/>
          <a:ln w="9525">
            <a:noFill/>
            <a:miter lim="800000"/>
            <a:headEnd/>
            <a:tailEnd/>
          </a:ln>
        </p:spPr>
      </p:pic>
      <p:pic>
        <p:nvPicPr>
          <p:cNvPr id="7" name="Picture 6" descr="Spring MVC Model Interface"/>
          <p:cNvPicPr/>
          <p:nvPr/>
        </p:nvPicPr>
        <p:blipFill>
          <a:blip r:embed="rId4"/>
          <a:srcRect/>
          <a:stretch>
            <a:fillRect/>
          </a:stretch>
        </p:blipFill>
        <p:spPr bwMode="auto">
          <a:xfrm>
            <a:off x="595274" y="3214686"/>
            <a:ext cx="5934710" cy="3394075"/>
          </a:xfrm>
          <a:prstGeom prst="rect">
            <a:avLst/>
          </a:prstGeom>
          <a:noFill/>
          <a:ln w="9525">
            <a:noFill/>
            <a:miter lim="800000"/>
            <a:headEnd/>
            <a:tailEnd/>
          </a:ln>
        </p:spPr>
      </p:pic>
      <p:pic>
        <p:nvPicPr>
          <p:cNvPr id="8" name="Picture 7" descr="Spring MVC Model Interface"/>
          <p:cNvPicPr/>
          <p:nvPr/>
        </p:nvPicPr>
        <p:blipFill>
          <a:blip r:embed="rId5"/>
          <a:srcRect/>
          <a:stretch>
            <a:fillRect/>
          </a:stretch>
        </p:blipFill>
        <p:spPr bwMode="auto">
          <a:xfrm>
            <a:off x="3128645" y="1723390"/>
            <a:ext cx="5934710" cy="3411220"/>
          </a:xfrm>
          <a:prstGeom prst="rect">
            <a:avLst/>
          </a:prstGeom>
          <a:noFill/>
          <a:ln w="9525">
            <a:noFill/>
            <a:miter lim="800000"/>
            <a:headEnd/>
            <a:tailEnd/>
          </a:ln>
        </p:spPr>
      </p:pic>
      <p:pic>
        <p:nvPicPr>
          <p:cNvPr id="9" name="Picture 8" descr="Spring MVC Model Interface"/>
          <p:cNvPicPr/>
          <p:nvPr/>
        </p:nvPicPr>
        <p:blipFill>
          <a:blip r:embed="rId6"/>
          <a:srcRect/>
          <a:stretch>
            <a:fillRect/>
          </a:stretch>
        </p:blipFill>
        <p:spPr bwMode="auto">
          <a:xfrm>
            <a:off x="5524496" y="3643314"/>
            <a:ext cx="5934710" cy="3420110"/>
          </a:xfrm>
          <a:prstGeom prst="rect">
            <a:avLst/>
          </a:prstGeom>
          <a:noFill/>
          <a:ln w="9525">
            <a:noFill/>
            <a:miter lim="800000"/>
            <a:headEnd/>
            <a:tailEnd/>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a:t>
            </a:r>
            <a:r>
              <a:rPr lang="en-US" dirty="0" err="1" smtClean="0"/>
              <a:t>RequestParam</a:t>
            </a:r>
            <a:r>
              <a:rPr lang="en-US" dirty="0" smtClean="0"/>
              <a:t> Annotation</a:t>
            </a:r>
            <a:br>
              <a:rPr lang="en-US" dirty="0" smtClean="0"/>
            </a:br>
            <a:endParaRPr lang="en-US" dirty="0"/>
          </a:p>
        </p:txBody>
      </p:sp>
      <p:sp>
        <p:nvSpPr>
          <p:cNvPr id="3" name="Content Placeholder 2"/>
          <p:cNvSpPr>
            <a:spLocks noGrp="1"/>
          </p:cNvSpPr>
          <p:nvPr>
            <p:ph idx="1"/>
          </p:nvPr>
        </p:nvSpPr>
        <p:spPr/>
        <p:txBody>
          <a:bodyPr/>
          <a:lstStyle/>
          <a:p>
            <a:r>
              <a:rPr lang="en-GB" dirty="0" smtClean="0"/>
              <a:t>In Spring MVC, the </a:t>
            </a:r>
            <a:r>
              <a:rPr lang="en-GB" b="1" dirty="0" smtClean="0"/>
              <a:t>@</a:t>
            </a:r>
            <a:r>
              <a:rPr lang="en-GB" b="1" dirty="0" err="1" smtClean="0"/>
              <a:t>RequestParam</a:t>
            </a:r>
            <a:r>
              <a:rPr lang="en-GB" dirty="0" smtClean="0"/>
              <a:t> annotation is used to read the form data and bind it automatically to the parameter present in the provided method. So, it ignores the requirement of </a:t>
            </a:r>
            <a:r>
              <a:rPr lang="en-GB" b="1" dirty="0" err="1" smtClean="0"/>
              <a:t>HttpServletRequest</a:t>
            </a:r>
            <a:r>
              <a:rPr lang="en-GB" dirty="0" smtClean="0"/>
              <a:t> object to read the provided data.</a:t>
            </a:r>
          </a:p>
          <a:p>
            <a:r>
              <a:rPr lang="en-GB" dirty="0" smtClean="0"/>
              <a:t>Including form data, it also maps the request parameter to query parameter and parts in multipart requests. If the method parameter type is Map and a request parameter name is specified, then the request parameter value is converted to a Map else the map parameter is populated with all request parameter names and values.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185</a:t>
            </a:fld>
            <a:endParaRPr lang="en-US"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a:t>
            </a:r>
            <a:r>
              <a:rPr lang="en-US" dirty="0" err="1" smtClean="0"/>
              <a:t>RequestParam</a:t>
            </a:r>
            <a:r>
              <a:rPr lang="en-US" dirty="0" smtClean="0"/>
              <a:t> Example</a:t>
            </a:r>
            <a:br>
              <a:rPr lang="en-US" dirty="0" smtClean="0"/>
            </a:br>
            <a:endParaRPr lang="en-US" dirty="0"/>
          </a:p>
        </p:txBody>
      </p:sp>
      <p:sp>
        <p:nvSpPr>
          <p:cNvPr id="3" name="Content Placeholder 2"/>
          <p:cNvSpPr>
            <a:spLocks noGrp="1"/>
          </p:cNvSpPr>
          <p:nvPr>
            <p:ph idx="1"/>
          </p:nvPr>
        </p:nvSpPr>
        <p:spPr/>
        <p:txBody>
          <a:bodyPr/>
          <a:lstStyle/>
          <a:p>
            <a:r>
              <a:rPr lang="en-GB" dirty="0" smtClean="0"/>
              <a:t>Let's create a login page that contains a username and password. Here, we validate the password with a specific value.</a:t>
            </a:r>
          </a:p>
          <a:p>
            <a:r>
              <a:rPr lang="en-GB" dirty="0" smtClean="0"/>
              <a:t>1. Add dependencies to pom.xml</a:t>
            </a:r>
          </a:p>
          <a:p>
            <a:pPr>
              <a:spcBef>
                <a:spcPts val="0"/>
              </a:spcBef>
              <a:buNone/>
            </a:pPr>
            <a:r>
              <a:rPr lang="en-GB" dirty="0" smtClean="0"/>
              <a:t>  </a:t>
            </a:r>
            <a:r>
              <a:rPr lang="en-GB" sz="2000" dirty="0" smtClean="0"/>
              <a:t>  &lt;!-- https://mvnrepository.com/artifact/org.springframework/spring-webmvc --&gt;  </a:t>
            </a:r>
          </a:p>
          <a:p>
            <a:pPr>
              <a:spcBef>
                <a:spcPts val="0"/>
              </a:spcBef>
              <a:buNone/>
            </a:pPr>
            <a:r>
              <a:rPr lang="en-GB" sz="2000" b="1" dirty="0" smtClean="0"/>
              <a:t>&lt;dependency&gt;</a:t>
            </a:r>
            <a:r>
              <a:rPr lang="en-GB" sz="2000" dirty="0" smtClean="0"/>
              <a:t>  </a:t>
            </a:r>
          </a:p>
          <a:p>
            <a:pPr>
              <a:spcBef>
                <a:spcPts val="0"/>
              </a:spcBef>
              <a:buNone/>
            </a:pPr>
            <a:r>
              <a:rPr lang="en-GB" sz="2000" dirty="0" smtClean="0"/>
              <a:t>    </a:t>
            </a:r>
            <a:r>
              <a:rPr lang="en-GB" sz="2000" b="1" dirty="0" smtClean="0"/>
              <a:t>&lt;</a:t>
            </a:r>
            <a:r>
              <a:rPr lang="en-GB" sz="2000" b="1" dirty="0" err="1" smtClean="0"/>
              <a:t>groupId</a:t>
            </a:r>
            <a:r>
              <a:rPr lang="en-GB" sz="2000" b="1" dirty="0" smtClean="0"/>
              <a:t>&gt;</a:t>
            </a:r>
            <a:r>
              <a:rPr lang="en-GB" sz="2000" dirty="0" err="1" smtClean="0"/>
              <a:t>org.springframework</a:t>
            </a:r>
            <a:r>
              <a:rPr lang="en-GB" sz="2000" b="1" dirty="0" smtClean="0"/>
              <a:t>&lt;/</a:t>
            </a:r>
            <a:r>
              <a:rPr lang="en-GB" sz="2000" b="1" dirty="0" err="1" smtClean="0"/>
              <a:t>groupId</a:t>
            </a:r>
            <a:r>
              <a:rPr lang="en-GB" sz="2000" b="1" dirty="0" smtClean="0"/>
              <a:t>&gt;</a:t>
            </a:r>
            <a:r>
              <a:rPr lang="en-GB" sz="2000" dirty="0" smtClean="0"/>
              <a:t>  </a:t>
            </a:r>
          </a:p>
          <a:p>
            <a:pPr>
              <a:spcBef>
                <a:spcPts val="0"/>
              </a:spcBef>
              <a:buNone/>
            </a:pPr>
            <a:r>
              <a:rPr lang="en-GB" sz="2000" dirty="0" smtClean="0"/>
              <a:t>    </a:t>
            </a:r>
            <a:r>
              <a:rPr lang="en-GB" sz="2000" b="1" dirty="0" smtClean="0"/>
              <a:t>&lt;</a:t>
            </a:r>
            <a:r>
              <a:rPr lang="en-GB" sz="2000" b="1" dirty="0" err="1" smtClean="0"/>
              <a:t>artifactId</a:t>
            </a:r>
            <a:r>
              <a:rPr lang="en-GB" sz="2000" b="1" dirty="0" smtClean="0"/>
              <a:t>&gt;</a:t>
            </a:r>
            <a:r>
              <a:rPr lang="en-GB" sz="2000" dirty="0" smtClean="0"/>
              <a:t>spring-</a:t>
            </a:r>
            <a:r>
              <a:rPr lang="en-GB" sz="2000" dirty="0" err="1" smtClean="0"/>
              <a:t>webmvc</a:t>
            </a:r>
            <a:r>
              <a:rPr lang="en-GB" sz="2000" b="1" dirty="0" smtClean="0"/>
              <a:t>&lt;/</a:t>
            </a:r>
            <a:r>
              <a:rPr lang="en-GB" sz="2000" b="1" dirty="0" err="1" smtClean="0"/>
              <a:t>artifactId</a:t>
            </a:r>
            <a:r>
              <a:rPr lang="en-GB" sz="2000" b="1" dirty="0" smtClean="0"/>
              <a:t>&gt;</a:t>
            </a:r>
            <a:r>
              <a:rPr lang="en-GB" sz="2000" dirty="0" smtClean="0"/>
              <a:t>  </a:t>
            </a:r>
          </a:p>
          <a:p>
            <a:pPr>
              <a:spcBef>
                <a:spcPts val="0"/>
              </a:spcBef>
              <a:buNone/>
            </a:pPr>
            <a:r>
              <a:rPr lang="en-GB" sz="2000" dirty="0" smtClean="0"/>
              <a:t>    </a:t>
            </a:r>
            <a:r>
              <a:rPr lang="en-GB" sz="2000" b="1" dirty="0" smtClean="0"/>
              <a:t>&lt;version&gt;</a:t>
            </a:r>
            <a:r>
              <a:rPr lang="en-GB" sz="2000" dirty="0" smtClean="0"/>
              <a:t>5.1.1.RELEASE</a:t>
            </a:r>
            <a:r>
              <a:rPr lang="en-GB" sz="2000" b="1" dirty="0" smtClean="0"/>
              <a:t>&lt;/version&gt;</a:t>
            </a:r>
            <a:r>
              <a:rPr lang="en-GB" sz="2000" dirty="0" smtClean="0"/>
              <a:t>  </a:t>
            </a:r>
          </a:p>
          <a:p>
            <a:pPr>
              <a:spcBef>
                <a:spcPts val="0"/>
              </a:spcBef>
              <a:buNone/>
            </a:pPr>
            <a:r>
              <a:rPr lang="en-GB" sz="2000" b="1" dirty="0" smtClean="0"/>
              <a:t>&lt;/dependency&gt;</a:t>
            </a:r>
            <a:r>
              <a:rPr lang="en-GB" sz="2000" dirty="0" smtClean="0"/>
              <a:t>  </a:t>
            </a:r>
          </a:p>
          <a:p>
            <a:pPr>
              <a:spcBef>
                <a:spcPts val="0"/>
              </a:spcBef>
              <a:buNone/>
            </a:pPr>
            <a:r>
              <a:rPr lang="en-GB" sz="2000" dirty="0" smtClean="0"/>
              <a:t>  </a:t>
            </a:r>
          </a:p>
          <a:p>
            <a:pPr>
              <a:spcBef>
                <a:spcPts val="0"/>
              </a:spcBef>
              <a:buNone/>
            </a:pPr>
            <a:r>
              <a:rPr lang="en-GB" sz="2000" dirty="0" smtClean="0"/>
              <a:t>&lt;!-- https://mvnrepository.com/artifact/javax.servlet/javax.servlet-api --&gt;  </a:t>
            </a:r>
          </a:p>
          <a:p>
            <a:pPr>
              <a:spcBef>
                <a:spcPts val="0"/>
              </a:spcBef>
              <a:buNone/>
            </a:pPr>
            <a:r>
              <a:rPr lang="en-GB" sz="2000" b="1" dirty="0" smtClean="0"/>
              <a:t>&lt;dependency&gt;</a:t>
            </a:r>
            <a:r>
              <a:rPr lang="en-GB" sz="2000" dirty="0" smtClean="0"/>
              <a:t>    </a:t>
            </a:r>
          </a:p>
          <a:p>
            <a:pPr>
              <a:spcBef>
                <a:spcPts val="0"/>
              </a:spcBef>
              <a:buNone/>
            </a:pPr>
            <a:r>
              <a:rPr lang="en-GB" sz="2000" dirty="0" smtClean="0"/>
              <a:t>    </a:t>
            </a:r>
            <a:r>
              <a:rPr lang="en-GB" sz="2000" b="1" dirty="0" smtClean="0"/>
              <a:t>&lt;</a:t>
            </a:r>
            <a:r>
              <a:rPr lang="en-GB" sz="2000" b="1" dirty="0" err="1" smtClean="0"/>
              <a:t>groupId</a:t>
            </a:r>
            <a:r>
              <a:rPr lang="en-GB" sz="2000" b="1" dirty="0" smtClean="0"/>
              <a:t>&gt;</a:t>
            </a:r>
            <a:r>
              <a:rPr lang="en-GB" sz="2000" dirty="0" err="1" smtClean="0"/>
              <a:t>javax.servlet</a:t>
            </a:r>
            <a:r>
              <a:rPr lang="en-GB" sz="2000" b="1" dirty="0" smtClean="0"/>
              <a:t>&lt;/</a:t>
            </a:r>
            <a:r>
              <a:rPr lang="en-GB" sz="2000" b="1" dirty="0" err="1" smtClean="0"/>
              <a:t>groupId</a:t>
            </a:r>
            <a:r>
              <a:rPr lang="en-GB" sz="2000" b="1" dirty="0" smtClean="0"/>
              <a:t>&gt;</a:t>
            </a:r>
            <a:r>
              <a:rPr lang="en-GB" sz="2000" dirty="0" smtClean="0"/>
              <a:t>    </a:t>
            </a:r>
          </a:p>
          <a:p>
            <a:pPr>
              <a:spcBef>
                <a:spcPts val="0"/>
              </a:spcBef>
              <a:buNone/>
            </a:pPr>
            <a:r>
              <a:rPr lang="en-GB" sz="2000" dirty="0" smtClean="0"/>
              <a:t>    </a:t>
            </a:r>
            <a:r>
              <a:rPr lang="en-GB" sz="2000" b="1" dirty="0" smtClean="0"/>
              <a:t>&lt;</a:t>
            </a:r>
            <a:r>
              <a:rPr lang="en-GB" sz="2000" b="1" dirty="0" err="1" smtClean="0"/>
              <a:t>artifactId</a:t>
            </a:r>
            <a:r>
              <a:rPr lang="en-GB" sz="2000" b="1" dirty="0" smtClean="0"/>
              <a:t>&gt;</a:t>
            </a:r>
            <a:r>
              <a:rPr lang="en-GB" sz="2000" dirty="0" err="1" smtClean="0"/>
              <a:t>servlet-api</a:t>
            </a:r>
            <a:r>
              <a:rPr lang="en-GB" sz="2000" b="1" dirty="0" smtClean="0"/>
              <a:t>&lt;/</a:t>
            </a:r>
            <a:r>
              <a:rPr lang="en-GB" sz="2000" b="1" dirty="0" err="1" smtClean="0"/>
              <a:t>artifactId</a:t>
            </a:r>
            <a:r>
              <a:rPr lang="en-GB" sz="2000" b="1" dirty="0" smtClean="0"/>
              <a:t>&gt;</a:t>
            </a:r>
            <a:r>
              <a:rPr lang="en-GB" sz="2000" dirty="0" smtClean="0"/>
              <a:t>    </a:t>
            </a:r>
          </a:p>
          <a:p>
            <a:pPr>
              <a:spcBef>
                <a:spcPts val="0"/>
              </a:spcBef>
              <a:buNone/>
            </a:pPr>
            <a:r>
              <a:rPr lang="en-GB" sz="2000" dirty="0" smtClean="0"/>
              <a:t>    </a:t>
            </a:r>
            <a:r>
              <a:rPr lang="en-GB" sz="2000" b="1" dirty="0" smtClean="0"/>
              <a:t>&lt;version&gt;</a:t>
            </a:r>
            <a:r>
              <a:rPr lang="en-GB" sz="2000" dirty="0" smtClean="0"/>
              <a:t>3.0-alpha-1</a:t>
            </a:r>
            <a:r>
              <a:rPr lang="en-GB" sz="2000" b="1" dirty="0" smtClean="0"/>
              <a:t>&lt;/version&gt;</a:t>
            </a:r>
            <a:r>
              <a:rPr lang="en-GB" sz="2000" dirty="0" smtClean="0"/>
              <a:t>    </a:t>
            </a:r>
          </a:p>
          <a:p>
            <a:pPr>
              <a:spcBef>
                <a:spcPts val="0"/>
              </a:spcBef>
              <a:buNone/>
            </a:pPr>
            <a:r>
              <a:rPr lang="en-GB" sz="2000" b="1" dirty="0" smtClean="0"/>
              <a:t>&lt;/dependency&gt;</a:t>
            </a:r>
            <a:r>
              <a:rPr lang="en-GB"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186</a:t>
            </a:fld>
            <a:endParaRPr lang="en-US" alt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Create the request page</a:t>
            </a:r>
            <a:br>
              <a:rPr lang="en-GB" dirty="0" smtClean="0"/>
            </a:br>
            <a:endParaRPr lang="en-US" dirty="0"/>
          </a:p>
        </p:txBody>
      </p:sp>
      <p:sp>
        <p:nvSpPr>
          <p:cNvPr id="3" name="Content Placeholder 2"/>
          <p:cNvSpPr>
            <a:spLocks noGrp="1"/>
          </p:cNvSpPr>
          <p:nvPr>
            <p:ph idx="1"/>
          </p:nvPr>
        </p:nvSpPr>
        <p:spPr/>
        <p:txBody>
          <a:bodyPr/>
          <a:lstStyle/>
          <a:p>
            <a:r>
              <a:rPr lang="en-US" dirty="0" smtClean="0"/>
              <a:t>It is the login page that receive name and password from the user.</a:t>
            </a:r>
          </a:p>
          <a:p>
            <a:r>
              <a:rPr lang="en-US" b="1" dirty="0" smtClean="0"/>
              <a:t>index.jsp</a:t>
            </a:r>
            <a:endParaRPr lang="en-US" dirty="0" smtClean="0"/>
          </a:p>
          <a:p>
            <a:pPr>
              <a:spcBef>
                <a:spcPts val="0"/>
              </a:spcBef>
              <a:buNone/>
            </a:pPr>
            <a:r>
              <a:rPr lang="en-US" b="1" dirty="0" smtClean="0"/>
              <a:t>&lt;html&gt;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&lt;form</a:t>
            </a:r>
            <a:r>
              <a:rPr lang="en-US" dirty="0" smtClean="0"/>
              <a:t> action="hello"</a:t>
            </a:r>
            <a:r>
              <a:rPr lang="en-US" b="1" dirty="0" smtClean="0"/>
              <a:t>&gt;</a:t>
            </a:r>
            <a:r>
              <a:rPr lang="en-US" dirty="0" smtClean="0"/>
              <a:t>  </a:t>
            </a:r>
          </a:p>
          <a:p>
            <a:pPr>
              <a:spcBef>
                <a:spcPts val="0"/>
              </a:spcBef>
              <a:buNone/>
            </a:pPr>
            <a:r>
              <a:rPr lang="en-US" dirty="0" err="1" smtClean="0"/>
              <a:t>UserName</a:t>
            </a:r>
            <a:r>
              <a:rPr lang="en-US" dirty="0" smtClean="0"/>
              <a:t> : </a:t>
            </a:r>
            <a:r>
              <a:rPr lang="en-US" b="1" dirty="0" smtClean="0"/>
              <a:t>&lt;input</a:t>
            </a:r>
            <a:r>
              <a:rPr lang="en-US" dirty="0" smtClean="0"/>
              <a:t> type="text" name="name"</a:t>
            </a:r>
            <a:r>
              <a:rPr lang="en-US" b="1" dirty="0" smtClean="0"/>
              <a:t>/&gt;</a:t>
            </a:r>
            <a:r>
              <a:rPr lang="en-US" dirty="0" smtClean="0"/>
              <a:t> </a:t>
            </a:r>
            <a:r>
              <a:rPr lang="en-US" b="1" dirty="0" smtClean="0"/>
              <a:t>&lt;</a:t>
            </a:r>
            <a:r>
              <a:rPr lang="en-US" b="1" dirty="0" err="1" smtClean="0"/>
              <a:t>br</a:t>
            </a:r>
            <a:r>
              <a:rPr lang="en-US" b="1" dirty="0" smtClean="0"/>
              <a:t>&gt;&lt;</a:t>
            </a:r>
            <a:r>
              <a:rPr lang="en-US" b="1" dirty="0" err="1" smtClean="0"/>
              <a:t>br</a:t>
            </a:r>
            <a:r>
              <a:rPr lang="en-US" b="1" dirty="0" smtClean="0"/>
              <a:t>&gt;</a:t>
            </a:r>
            <a:r>
              <a:rPr lang="en-US" dirty="0" smtClean="0"/>
              <a:t>   </a:t>
            </a:r>
          </a:p>
          <a:p>
            <a:pPr>
              <a:spcBef>
                <a:spcPts val="0"/>
              </a:spcBef>
              <a:buNone/>
            </a:pPr>
            <a:r>
              <a:rPr lang="en-US" dirty="0" smtClean="0"/>
              <a:t>Password : </a:t>
            </a:r>
            <a:r>
              <a:rPr lang="en-US" b="1" dirty="0" smtClean="0"/>
              <a:t>&lt;input</a:t>
            </a:r>
            <a:r>
              <a:rPr lang="en-US" dirty="0" smtClean="0"/>
              <a:t> type="text" name="pass"</a:t>
            </a:r>
            <a:r>
              <a:rPr lang="en-US" b="1" dirty="0" smtClean="0"/>
              <a:t>/&gt;</a:t>
            </a:r>
            <a:r>
              <a:rPr lang="en-US" dirty="0" smtClean="0"/>
              <a:t> </a:t>
            </a:r>
            <a:r>
              <a:rPr lang="en-US" b="1" dirty="0" smtClean="0"/>
              <a:t>&lt;</a:t>
            </a:r>
            <a:r>
              <a:rPr lang="en-US" b="1" dirty="0" err="1" smtClean="0"/>
              <a:t>br</a:t>
            </a:r>
            <a:r>
              <a:rPr lang="en-US" b="1" dirty="0" smtClean="0"/>
              <a:t>&gt;&lt;</a:t>
            </a:r>
            <a:r>
              <a:rPr lang="en-US" b="1" dirty="0" err="1" smtClean="0"/>
              <a:t>br</a:t>
            </a:r>
            <a:r>
              <a:rPr lang="en-US" b="1" dirty="0" smtClean="0"/>
              <a:t>&gt;</a:t>
            </a:r>
            <a:r>
              <a:rPr lang="en-US" dirty="0" smtClean="0"/>
              <a:t>   </a:t>
            </a:r>
          </a:p>
          <a:p>
            <a:pPr>
              <a:spcBef>
                <a:spcPts val="0"/>
              </a:spcBef>
              <a:buNone/>
            </a:pPr>
            <a:r>
              <a:rPr lang="en-US" b="1" dirty="0" smtClean="0"/>
              <a:t>&lt;input</a:t>
            </a:r>
            <a:r>
              <a:rPr lang="en-US" dirty="0" smtClean="0"/>
              <a:t> type="submit" name="submit"</a:t>
            </a:r>
            <a:r>
              <a:rPr lang="en-US" b="1" dirty="0" smtClean="0"/>
              <a:t>&gt;</a:t>
            </a:r>
            <a:r>
              <a:rPr lang="en-US" dirty="0" smtClean="0"/>
              <a:t>  </a:t>
            </a:r>
          </a:p>
          <a:p>
            <a:pPr>
              <a:spcBef>
                <a:spcPts val="0"/>
              </a:spcBef>
              <a:buNone/>
            </a:pPr>
            <a:r>
              <a:rPr lang="en-US" b="1" dirty="0" smtClean="0"/>
              <a:t>&lt;/form&gt;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187</a:t>
            </a:fld>
            <a:endParaRPr lang="en-US"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Create the Controller Class</a:t>
            </a:r>
            <a:br>
              <a:rPr lang="en-GB" dirty="0" smtClean="0"/>
            </a:br>
            <a:endParaRPr lang="en-US" dirty="0"/>
          </a:p>
        </p:txBody>
      </p:sp>
      <p:sp>
        <p:nvSpPr>
          <p:cNvPr id="3" name="Content Placeholder 2"/>
          <p:cNvSpPr>
            <a:spLocks noGrp="1"/>
          </p:cNvSpPr>
          <p:nvPr>
            <p:ph idx="1"/>
          </p:nvPr>
        </p:nvSpPr>
        <p:spPr/>
        <p:txBody>
          <a:bodyPr/>
          <a:lstStyle/>
          <a:p>
            <a:r>
              <a:rPr lang="en-GB" dirty="0" smtClean="0"/>
              <a:t>In controller class:</a:t>
            </a:r>
          </a:p>
          <a:p>
            <a:r>
              <a:rPr lang="en-GB" dirty="0" smtClean="0"/>
              <a:t>The @</a:t>
            </a:r>
            <a:r>
              <a:rPr lang="en-GB" dirty="0" err="1" smtClean="0"/>
              <a:t>RequestParam</a:t>
            </a:r>
            <a:r>
              <a:rPr lang="en-GB" dirty="0" smtClean="0"/>
              <a:t> is used to read the HTML form data provided by a user and bind it to the request parameter.</a:t>
            </a:r>
          </a:p>
          <a:p>
            <a:r>
              <a:rPr lang="en-GB" dirty="0" smtClean="0"/>
              <a:t>The Model contains the request data and provides it to view page.</a:t>
            </a:r>
          </a:p>
          <a:p>
            <a:r>
              <a:rPr lang="en-GB" b="1" dirty="0" smtClean="0"/>
              <a:t>HelloController.java</a:t>
            </a:r>
            <a:endParaRPr lang="en-GB" dirty="0" smtClean="0"/>
          </a:p>
          <a:p>
            <a:pPr>
              <a:spcBef>
                <a:spcPts val="0"/>
              </a:spcBef>
              <a:buNone/>
            </a:pPr>
            <a:r>
              <a:rPr lang="en-GB" sz="2000" b="1" dirty="0" smtClean="0"/>
              <a:t>package</a:t>
            </a:r>
            <a:r>
              <a:rPr lang="en-GB" sz="2000" dirty="0" smtClean="0"/>
              <a:t> </a:t>
            </a:r>
            <a:r>
              <a:rPr lang="en-GB" sz="2000" dirty="0" err="1" smtClean="0"/>
              <a:t>com.javatpoint</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org.springframework.stereotype.Controller</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org.springframework.ui.Model</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org.springframework.web.bind.annotation.RequestMapping</a:t>
            </a:r>
            <a:r>
              <a:rPr lang="en-GB" sz="2000" dirty="0" smtClean="0"/>
              <a:t>;  </a:t>
            </a:r>
          </a:p>
          <a:p>
            <a:pPr>
              <a:spcBef>
                <a:spcPts val="0"/>
              </a:spcBef>
              <a:buNone/>
            </a:pPr>
            <a:r>
              <a:rPr lang="en-GB" sz="2000" b="1" dirty="0" smtClean="0"/>
              <a:t>import</a:t>
            </a:r>
            <a:r>
              <a:rPr lang="en-GB" sz="2000" dirty="0" smtClean="0"/>
              <a:t> </a:t>
            </a:r>
            <a:r>
              <a:rPr lang="en-GB" sz="2000" dirty="0" err="1" smtClean="0"/>
              <a:t>org.springframework.web.bind.annotation.RequestParam</a:t>
            </a:r>
            <a:r>
              <a:rPr lang="en-GB" sz="2000" dirty="0" smtClean="0"/>
              <a:t>;  </a:t>
            </a:r>
          </a:p>
          <a:p>
            <a:pPr>
              <a:spcBef>
                <a:spcPts val="0"/>
              </a:spcBef>
              <a:buNone/>
            </a:pPr>
            <a:r>
              <a:rPr lang="en-GB" sz="2000" dirty="0" smtClean="0"/>
              <a:t>  </a:t>
            </a:r>
          </a:p>
          <a:p>
            <a:pPr>
              <a:spcBef>
                <a:spcPts val="0"/>
              </a:spcBef>
              <a:buNone/>
            </a:pPr>
            <a:r>
              <a:rPr lang="en-GB" sz="2000" dirty="0" smtClean="0"/>
              <a:t>@Controller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HelloController</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RequestMapping</a:t>
            </a:r>
            <a:r>
              <a:rPr lang="en-GB" sz="2000" dirty="0" smtClean="0"/>
              <a:t>("/hello")  </a:t>
            </a:r>
          </a:p>
          <a:p>
            <a:pPr>
              <a:spcBef>
                <a:spcPts val="0"/>
              </a:spcBef>
              <a:buNone/>
            </a:pPr>
            <a:r>
              <a:rPr lang="en-GB" sz="2000" dirty="0" smtClean="0"/>
              <a:t>    //read the provided form data  </a:t>
            </a:r>
          </a:p>
          <a:p>
            <a:pPr>
              <a:spcBef>
                <a:spcPts val="0"/>
              </a:spcBef>
              <a:buNone/>
            </a:pPr>
            <a:r>
              <a:rPr lang="en-GB" sz="2000" dirty="0" smtClean="0"/>
              <a:t>    </a:t>
            </a:r>
            <a:r>
              <a:rPr lang="en-GB" sz="2000" b="1" dirty="0" smtClean="0"/>
              <a:t>public</a:t>
            </a:r>
            <a:r>
              <a:rPr lang="en-GB" sz="2000" dirty="0" smtClean="0"/>
              <a:t> String display(@</a:t>
            </a:r>
            <a:r>
              <a:rPr lang="en-GB" sz="2000" dirty="0" err="1" smtClean="0"/>
              <a:t>RequestParam</a:t>
            </a:r>
            <a:r>
              <a:rPr lang="en-GB" sz="2000" dirty="0" smtClean="0"/>
              <a:t>("name") String </a:t>
            </a:r>
            <a:r>
              <a:rPr lang="en-GB" sz="2000" dirty="0" err="1" smtClean="0"/>
              <a:t>name,@RequestParam</a:t>
            </a:r>
            <a:r>
              <a:rPr lang="en-GB" sz="2000" dirty="0" smtClean="0"/>
              <a:t>("pass") String </a:t>
            </a:r>
            <a:r>
              <a:rPr lang="en-GB" sz="2000" dirty="0" err="1" smtClean="0"/>
              <a:t>pass,Model</a:t>
            </a:r>
            <a:r>
              <a:rPr lang="en-GB" sz="2000" dirty="0" smtClean="0"/>
              <a:t> m)  </a:t>
            </a:r>
          </a:p>
          <a:p>
            <a:pPr>
              <a:spcBef>
                <a:spcPts val="0"/>
              </a:spcBef>
              <a:buNone/>
            </a:pPr>
            <a:r>
              <a:rPr lang="en-GB" sz="2000" dirty="0" smtClean="0"/>
              <a:t>    {  </a:t>
            </a:r>
          </a:p>
          <a:p>
            <a:pPr>
              <a:spcBef>
                <a:spcPts val="0"/>
              </a:spcBef>
              <a:buNone/>
            </a:pPr>
            <a:r>
              <a:rPr lang="en-GB" sz="2000" dirty="0" smtClean="0"/>
              <a:t>        </a:t>
            </a:r>
            <a:r>
              <a:rPr lang="en-GB" sz="2000" b="1" dirty="0" smtClean="0"/>
              <a:t>if</a:t>
            </a:r>
            <a:r>
              <a:rPr lang="en-GB" sz="2000" dirty="0" smtClean="0"/>
              <a:t>(</a:t>
            </a:r>
            <a:r>
              <a:rPr lang="en-GB" sz="2000" dirty="0" err="1" smtClean="0"/>
              <a:t>pass.equals</a:t>
            </a:r>
            <a:r>
              <a:rPr lang="en-GB" sz="2000" dirty="0" smtClean="0"/>
              <a:t>("admin"))  </a:t>
            </a:r>
          </a:p>
          <a:p>
            <a:pPr>
              <a:spcBef>
                <a:spcPts val="0"/>
              </a:spcBef>
              <a:buNone/>
            </a:pPr>
            <a:r>
              <a:rPr lang="en-GB" sz="2000" dirty="0" smtClean="0"/>
              <a:t>        {  </a:t>
            </a:r>
          </a:p>
          <a:p>
            <a:pPr>
              <a:spcBef>
                <a:spcPts val="0"/>
              </a:spcBef>
              <a:buNone/>
            </a:pPr>
            <a:r>
              <a:rPr lang="en-GB" sz="2000" dirty="0" smtClean="0"/>
              <a:t>            String </a:t>
            </a:r>
            <a:r>
              <a:rPr lang="en-GB" sz="2000" dirty="0" err="1" smtClean="0"/>
              <a:t>msg</a:t>
            </a:r>
            <a:r>
              <a:rPr lang="en-GB" sz="2000" dirty="0" smtClean="0"/>
              <a:t>="Hello "+ name;  </a:t>
            </a:r>
          </a:p>
          <a:p>
            <a:pPr>
              <a:spcBef>
                <a:spcPts val="0"/>
              </a:spcBef>
              <a:buNone/>
            </a:pPr>
            <a:r>
              <a:rPr lang="en-GB" sz="2000" dirty="0" smtClean="0"/>
              <a:t>            //add a message to the model  </a:t>
            </a:r>
          </a:p>
          <a:p>
            <a:pPr>
              <a:spcBef>
                <a:spcPts val="0"/>
              </a:spcBef>
              <a:buNone/>
            </a:pPr>
            <a:r>
              <a:rPr lang="en-GB" sz="2000" dirty="0" smtClean="0"/>
              <a:t>            </a:t>
            </a:r>
            <a:r>
              <a:rPr lang="en-GB" sz="2000" dirty="0" err="1" smtClean="0"/>
              <a:t>m.addAttribute</a:t>
            </a:r>
            <a:r>
              <a:rPr lang="en-GB" sz="2000" dirty="0" smtClean="0"/>
              <a:t>("message", </a:t>
            </a:r>
            <a:r>
              <a:rPr lang="en-GB" sz="2000" dirty="0" err="1" smtClean="0"/>
              <a:t>msg</a:t>
            </a:r>
            <a:r>
              <a:rPr lang="en-GB" sz="2000" dirty="0" smtClean="0"/>
              <a:t>);  </a:t>
            </a:r>
          </a:p>
          <a:p>
            <a:pPr>
              <a:spcBef>
                <a:spcPts val="0"/>
              </a:spcBef>
              <a:buNone/>
            </a:pPr>
            <a:r>
              <a:rPr lang="en-GB" sz="2000" dirty="0" smtClean="0"/>
              <a:t>            </a:t>
            </a:r>
            <a:r>
              <a:rPr lang="en-GB" sz="2000" b="1" dirty="0" smtClean="0"/>
              <a:t>return</a:t>
            </a:r>
            <a:r>
              <a:rPr lang="en-GB" sz="2000" dirty="0" smtClean="0"/>
              <a:t> "</a:t>
            </a:r>
            <a:r>
              <a:rPr lang="en-GB" sz="2000" dirty="0" err="1" smtClean="0"/>
              <a:t>viewpage</a:t>
            </a:r>
            <a:r>
              <a:rPr lang="en-GB" sz="2000" dirty="0" smtClean="0"/>
              <a:t>";  </a:t>
            </a:r>
          </a:p>
          <a:p>
            <a:pPr>
              <a:spcBef>
                <a:spcPts val="0"/>
              </a:spcBef>
              <a:buNone/>
            </a:pPr>
            <a:r>
              <a:rPr lang="en-GB" sz="2000" dirty="0" smtClean="0"/>
              <a:t>        }  </a:t>
            </a:r>
          </a:p>
          <a:p>
            <a:pPr>
              <a:spcBef>
                <a:spcPts val="0"/>
              </a:spcBef>
              <a:buNone/>
            </a:pPr>
            <a:r>
              <a:rPr lang="en-GB" sz="2000" dirty="0" smtClean="0"/>
              <a:t>        </a:t>
            </a:r>
            <a:r>
              <a:rPr lang="en-GB" sz="2000" b="1" dirty="0" smtClean="0"/>
              <a:t>else</a:t>
            </a:r>
            <a:r>
              <a:rPr lang="en-GB" sz="2000" dirty="0" smtClean="0"/>
              <a:t>  </a:t>
            </a:r>
          </a:p>
          <a:p>
            <a:pPr>
              <a:spcBef>
                <a:spcPts val="0"/>
              </a:spcBef>
              <a:buNone/>
            </a:pPr>
            <a:r>
              <a:rPr lang="en-GB" sz="2000" dirty="0" smtClean="0"/>
              <a:t>        {  </a:t>
            </a:r>
          </a:p>
          <a:p>
            <a:pPr>
              <a:spcBef>
                <a:spcPts val="0"/>
              </a:spcBef>
              <a:buNone/>
            </a:pPr>
            <a:r>
              <a:rPr lang="en-GB" sz="2000" dirty="0" smtClean="0"/>
              <a:t>            String </a:t>
            </a:r>
            <a:r>
              <a:rPr lang="en-GB" sz="2000" dirty="0" err="1" smtClean="0"/>
              <a:t>msg</a:t>
            </a:r>
            <a:r>
              <a:rPr lang="en-GB" sz="2000" dirty="0" smtClean="0"/>
              <a:t>="Sorry "+ name+". You entered an incorrect password";  </a:t>
            </a:r>
          </a:p>
          <a:p>
            <a:pPr>
              <a:spcBef>
                <a:spcPts val="0"/>
              </a:spcBef>
              <a:buNone/>
            </a:pPr>
            <a:r>
              <a:rPr lang="en-GB" sz="2000" dirty="0" smtClean="0"/>
              <a:t>            </a:t>
            </a:r>
            <a:r>
              <a:rPr lang="en-GB" sz="2000" dirty="0" err="1" smtClean="0"/>
              <a:t>m.addAttribute</a:t>
            </a:r>
            <a:r>
              <a:rPr lang="en-GB" sz="2000" dirty="0" smtClean="0"/>
              <a:t>("message", </a:t>
            </a:r>
            <a:r>
              <a:rPr lang="en-GB" sz="2000" dirty="0" err="1" smtClean="0"/>
              <a:t>msg</a:t>
            </a:r>
            <a:r>
              <a:rPr lang="en-GB" sz="2000" dirty="0" smtClean="0"/>
              <a:t>);  </a:t>
            </a:r>
          </a:p>
          <a:p>
            <a:pPr>
              <a:spcBef>
                <a:spcPts val="0"/>
              </a:spcBef>
              <a:buNone/>
            </a:pPr>
            <a:r>
              <a:rPr lang="en-GB" sz="2000" dirty="0" smtClean="0"/>
              <a:t>            </a:t>
            </a:r>
            <a:r>
              <a:rPr lang="en-GB" sz="2000" b="1" dirty="0" smtClean="0"/>
              <a:t>return</a:t>
            </a:r>
            <a:r>
              <a:rPr lang="en-GB" sz="2000" dirty="0" smtClean="0"/>
              <a:t> "</a:t>
            </a:r>
            <a:r>
              <a:rPr lang="en-GB" sz="2000" dirty="0" err="1" smtClean="0"/>
              <a:t>errorpage</a:t>
            </a:r>
            <a:r>
              <a:rPr lang="en-GB" sz="2000" dirty="0" smtClean="0"/>
              <a:t>";  </a:t>
            </a:r>
          </a:p>
          <a:p>
            <a:pPr>
              <a:spcBef>
                <a:spcPts val="0"/>
              </a:spcBef>
              <a:buNone/>
            </a:pPr>
            <a:r>
              <a:rPr lang="en-GB" sz="2000" dirty="0" smtClean="0"/>
              <a:t>        }     </a:t>
            </a:r>
          </a:p>
          <a:p>
            <a:pPr>
              <a:spcBef>
                <a:spcPts val="0"/>
              </a:spcBef>
              <a:buNone/>
            </a:pPr>
            <a:r>
              <a:rPr lang="en-GB" sz="2000" dirty="0" smtClean="0"/>
              <a:t>    }  </a:t>
            </a:r>
          </a:p>
          <a:p>
            <a:pPr>
              <a:spcBef>
                <a:spcPts val="0"/>
              </a:spcBef>
              <a:buNone/>
            </a:pPr>
            <a:r>
              <a:rPr lang="en-GB"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188</a:t>
            </a:fld>
            <a:endParaRPr lang="en-US" alt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Create the other view components</a:t>
            </a:r>
            <a:br>
              <a:rPr lang="en-GB" dirty="0" smtClean="0"/>
            </a:br>
            <a:endParaRPr lang="en-US" dirty="0"/>
          </a:p>
        </p:txBody>
      </p:sp>
      <p:sp>
        <p:nvSpPr>
          <p:cNvPr id="3" name="Content Placeholder 2"/>
          <p:cNvSpPr>
            <a:spLocks noGrp="1"/>
          </p:cNvSpPr>
          <p:nvPr>
            <p:ph idx="1"/>
          </p:nvPr>
        </p:nvSpPr>
        <p:spPr/>
        <p:txBody>
          <a:bodyPr/>
          <a:lstStyle/>
          <a:p>
            <a:r>
              <a:rPr lang="en-IN" dirty="0" smtClean="0"/>
              <a:t>T</a:t>
            </a:r>
            <a:r>
              <a:rPr lang="en-US" dirty="0" smtClean="0"/>
              <a:t>o run this example, the following view components must be located inside the WEB-INF/</a:t>
            </a:r>
            <a:r>
              <a:rPr lang="en-US" dirty="0" err="1" smtClean="0"/>
              <a:t>jsp</a:t>
            </a:r>
            <a:r>
              <a:rPr lang="en-US" dirty="0" smtClean="0"/>
              <a:t> directory.</a:t>
            </a:r>
          </a:p>
          <a:p>
            <a:r>
              <a:rPr lang="en-US" b="1" dirty="0" smtClean="0"/>
              <a:t>viewpage.jsp</a:t>
            </a:r>
            <a:endParaRPr lang="en-US" dirty="0" smtClean="0"/>
          </a:p>
          <a:p>
            <a:pPr>
              <a:spcBef>
                <a:spcPts val="0"/>
              </a:spcBef>
              <a:buNone/>
            </a:pPr>
            <a:r>
              <a:rPr lang="en-US" b="1" dirty="0" smtClean="0"/>
              <a:t>&lt;html&gt;</a:t>
            </a:r>
            <a:r>
              <a:rPr lang="en-US" dirty="0" smtClean="0"/>
              <a:t>  </a:t>
            </a:r>
          </a:p>
          <a:p>
            <a:pPr>
              <a:spcBef>
                <a:spcPts val="0"/>
              </a:spcBef>
              <a:buNone/>
            </a:pPr>
            <a:r>
              <a:rPr lang="en-US" b="1" dirty="0" smtClean="0"/>
              <a:t>&lt;body&gt;</a:t>
            </a:r>
            <a:r>
              <a:rPr lang="en-US" dirty="0" smtClean="0"/>
              <a:t>  </a:t>
            </a:r>
          </a:p>
          <a:p>
            <a:pPr>
              <a:spcBef>
                <a:spcPts val="0"/>
              </a:spcBef>
              <a:buNone/>
            </a:pPr>
            <a:r>
              <a:rPr lang="en-US" dirty="0" smtClean="0"/>
              <a:t>${message}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errorpage.jsp</a:t>
            </a:r>
            <a:endParaRPr lang="en-US" dirty="0" smtClean="0"/>
          </a:p>
          <a:p>
            <a:pPr>
              <a:spcBef>
                <a:spcPts val="0"/>
              </a:spcBef>
              <a:buNone/>
            </a:pPr>
            <a:r>
              <a:rPr lang="en-US" b="1" dirty="0" smtClean="0"/>
              <a:t>&lt;html&gt;</a:t>
            </a:r>
            <a:r>
              <a:rPr lang="en-US" dirty="0" smtClean="0"/>
              <a:t>  </a:t>
            </a:r>
          </a:p>
          <a:p>
            <a:pPr>
              <a:spcBef>
                <a:spcPts val="0"/>
              </a:spcBef>
              <a:buNone/>
            </a:pPr>
            <a:r>
              <a:rPr lang="en-US" b="1" dirty="0" smtClean="0"/>
              <a:t>&lt;body&gt;</a:t>
            </a:r>
            <a:r>
              <a:rPr lang="en-US" dirty="0" smtClean="0"/>
              <a:t>  </a:t>
            </a:r>
          </a:p>
          <a:p>
            <a:pPr>
              <a:spcBef>
                <a:spcPts val="0"/>
              </a:spcBef>
              <a:buNone/>
            </a:pPr>
            <a:r>
              <a:rPr lang="en-US" dirty="0" smtClean="0"/>
              <a:t>${message}  </a:t>
            </a:r>
          </a:p>
          <a:p>
            <a:pPr>
              <a:spcBef>
                <a:spcPts val="0"/>
              </a:spcBef>
              <a:buNone/>
            </a:pPr>
            <a:r>
              <a:rPr lang="en-US" b="1" dirty="0" smtClean="0"/>
              <a:t>&lt;</a:t>
            </a:r>
            <a:r>
              <a:rPr lang="en-US" b="1" dirty="0" err="1" smtClean="0"/>
              <a:t>br</a:t>
            </a:r>
            <a:r>
              <a:rPr lang="en-US" b="1" dirty="0" smtClean="0"/>
              <a:t>&gt;&lt;</a:t>
            </a:r>
            <a:r>
              <a:rPr lang="en-US" b="1" dirty="0" err="1" smtClean="0"/>
              <a:t>br</a:t>
            </a:r>
            <a:r>
              <a:rPr lang="en-US" b="1" dirty="0" smtClean="0"/>
              <a:t>&gt;</a:t>
            </a:r>
            <a:r>
              <a:rPr lang="en-US" dirty="0" smtClean="0"/>
              <a:t>  </a:t>
            </a:r>
          </a:p>
          <a:p>
            <a:pPr>
              <a:spcBef>
                <a:spcPts val="0"/>
              </a:spcBef>
              <a:buNone/>
            </a:pPr>
            <a:r>
              <a:rPr lang="en-US" b="1" dirty="0" smtClean="0"/>
              <a:t>&lt;</a:t>
            </a:r>
            <a:r>
              <a:rPr lang="en-US" b="1" dirty="0" err="1" smtClean="0"/>
              <a:t>jsp:include</a:t>
            </a:r>
            <a:r>
              <a:rPr lang="en-US" dirty="0" smtClean="0"/>
              <a:t> page="/index.jsp"</a:t>
            </a:r>
            <a:r>
              <a:rPr lang="en-US" b="1" dirty="0" smtClean="0"/>
              <a:t>&gt;&lt;/</a:t>
            </a:r>
            <a:r>
              <a:rPr lang="en-US" b="1" dirty="0" err="1" smtClean="0"/>
              <a:t>jsp:include</a:t>
            </a:r>
            <a:r>
              <a:rPr lang="en-US" b="1" dirty="0" smtClean="0"/>
              <a:t>&gt;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&lt;/html&gt;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189</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
            </a:r>
            <a:br>
              <a:rPr lang="en-GB" dirty="0" smtClean="0"/>
            </a:br>
            <a:r>
              <a:rPr lang="en-GB" dirty="0" smtClean="0"/>
              <a:t/>
            </a:r>
            <a:br>
              <a:rPr lang="en-GB" dirty="0" smtClean="0"/>
            </a:br>
            <a:r>
              <a:rPr lang="en-US" dirty="0" smtClean="0"/>
              <a:t>3) Create Java class</a:t>
            </a:r>
            <a:br>
              <a:rPr lang="en-US" dirty="0" smtClean="0"/>
            </a:br>
            <a:r>
              <a:rPr lang="en-GB" dirty="0" smtClean="0"/>
              <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smtClean="0"/>
              <a:t>In such case, we are simply creating the Student class have name property. The name of the student will be provided by the xml file. It is just a simple example not the actual use of spring. We will see the actual use in Dependency Injection chapter. To create the java class, </a:t>
            </a:r>
            <a:r>
              <a:rPr lang="en-GB" sz="1800" b="1" dirty="0" smtClean="0"/>
              <a:t>Right click on </a:t>
            </a:r>
            <a:r>
              <a:rPr lang="en-GB" sz="1800" b="1" dirty="0" err="1" smtClean="0"/>
              <a:t>src</a:t>
            </a:r>
            <a:r>
              <a:rPr lang="en-GB" sz="1800" dirty="0" smtClean="0"/>
              <a:t> - </a:t>
            </a:r>
            <a:r>
              <a:rPr lang="en-GB" sz="1800" b="1" dirty="0" smtClean="0"/>
              <a:t>New </a:t>
            </a:r>
            <a:r>
              <a:rPr lang="en-GB" sz="1800" dirty="0" smtClean="0"/>
              <a:t>- </a:t>
            </a:r>
            <a:r>
              <a:rPr lang="en-GB" sz="1800" b="1" dirty="0" smtClean="0"/>
              <a:t>class</a:t>
            </a:r>
            <a:r>
              <a:rPr lang="en-GB" sz="1800" dirty="0" smtClean="0"/>
              <a:t> - </a:t>
            </a:r>
            <a:r>
              <a:rPr lang="en-GB" sz="1800" b="1" dirty="0" smtClean="0"/>
              <a:t>Write the class name e.g. Student</a:t>
            </a:r>
            <a:r>
              <a:rPr lang="en-GB" sz="1800" dirty="0" smtClean="0"/>
              <a:t> - </a:t>
            </a:r>
            <a:r>
              <a:rPr lang="en-GB" sz="1800" b="1" dirty="0" smtClean="0"/>
              <a:t>finish</a:t>
            </a:r>
            <a:r>
              <a:rPr lang="en-GB" sz="1800" dirty="0" smtClean="0"/>
              <a:t>. Write the following code:</a:t>
            </a:r>
          </a:p>
          <a:p>
            <a:pPr>
              <a:spcBef>
                <a:spcPts val="0"/>
              </a:spcBef>
              <a:buNone/>
            </a:pPr>
            <a:r>
              <a:rPr lang="en-GB" sz="1800" b="1" dirty="0" smtClean="0"/>
              <a:t>package</a:t>
            </a:r>
            <a:r>
              <a:rPr lang="en-GB" sz="1800" dirty="0" smtClean="0"/>
              <a:t> </a:t>
            </a:r>
            <a:r>
              <a:rPr lang="en-GB" sz="1800" dirty="0" err="1" smtClean="0"/>
              <a:t>com.javatpoint</a:t>
            </a:r>
            <a:r>
              <a:rPr lang="en-GB" sz="1800" dirty="0" smtClean="0"/>
              <a:t>;  </a:t>
            </a:r>
          </a:p>
          <a:p>
            <a:pPr>
              <a:spcBef>
                <a:spcPts val="0"/>
              </a:spcBef>
              <a:buNone/>
            </a:pPr>
            <a:r>
              <a:rPr lang="en-GB" sz="1800" dirty="0" smtClean="0"/>
              <a:t>  </a:t>
            </a:r>
          </a:p>
          <a:p>
            <a:pPr>
              <a:spcBef>
                <a:spcPts val="0"/>
              </a:spcBef>
              <a:buNone/>
            </a:pPr>
            <a:r>
              <a:rPr lang="en-GB" sz="1800" b="1" dirty="0" smtClean="0"/>
              <a:t>public</a:t>
            </a:r>
            <a:r>
              <a:rPr lang="en-GB" sz="1800" dirty="0" smtClean="0"/>
              <a:t> </a:t>
            </a:r>
            <a:r>
              <a:rPr lang="en-GB" sz="1800" b="1" dirty="0" smtClean="0"/>
              <a:t>class</a:t>
            </a:r>
            <a:r>
              <a:rPr lang="en-GB" sz="1800" dirty="0" smtClean="0"/>
              <a:t> Student {  </a:t>
            </a:r>
          </a:p>
          <a:p>
            <a:pPr>
              <a:spcBef>
                <a:spcPts val="0"/>
              </a:spcBef>
              <a:buNone/>
            </a:pPr>
            <a:r>
              <a:rPr lang="en-GB" sz="1800" b="1" dirty="0" smtClean="0"/>
              <a:t>private</a:t>
            </a:r>
            <a:r>
              <a:rPr lang="en-GB" sz="1800" dirty="0" smtClean="0"/>
              <a:t> String name;  </a:t>
            </a:r>
          </a:p>
          <a:p>
            <a:pPr>
              <a:spcBef>
                <a:spcPts val="0"/>
              </a:spcBef>
              <a:buNone/>
            </a:pPr>
            <a:r>
              <a:rPr lang="en-GB" sz="1800" dirty="0" smtClean="0"/>
              <a:t>  </a:t>
            </a:r>
          </a:p>
          <a:p>
            <a:pPr>
              <a:spcBef>
                <a:spcPts val="0"/>
              </a:spcBef>
              <a:buNone/>
            </a:pPr>
            <a:r>
              <a:rPr lang="en-GB" sz="1800" b="1" dirty="0" smtClean="0"/>
              <a:t>public</a:t>
            </a:r>
            <a:r>
              <a:rPr lang="en-GB" sz="1800" dirty="0" smtClean="0"/>
              <a:t> String </a:t>
            </a:r>
            <a:r>
              <a:rPr lang="en-GB" sz="1800" dirty="0" err="1" smtClean="0"/>
              <a:t>getName</a:t>
            </a:r>
            <a:r>
              <a:rPr lang="en-GB" sz="1800" dirty="0" smtClean="0"/>
              <a:t>() {  </a:t>
            </a:r>
          </a:p>
          <a:p>
            <a:pPr>
              <a:spcBef>
                <a:spcPts val="0"/>
              </a:spcBef>
              <a:buNone/>
            </a:pPr>
            <a:r>
              <a:rPr lang="en-GB" sz="1800" dirty="0" smtClean="0"/>
              <a:t>    </a:t>
            </a:r>
            <a:r>
              <a:rPr lang="en-GB" sz="1800" b="1" dirty="0" smtClean="0"/>
              <a:t>return</a:t>
            </a:r>
            <a:r>
              <a:rPr lang="en-GB" sz="1800" dirty="0" smtClean="0"/>
              <a:t> name;  </a:t>
            </a:r>
          </a:p>
          <a:p>
            <a:pPr>
              <a:spcBef>
                <a:spcPts val="0"/>
              </a:spcBef>
              <a:buNone/>
            </a:pPr>
            <a:r>
              <a:rPr lang="en-GB" sz="1800" dirty="0" smtClean="0"/>
              <a:t>}  </a:t>
            </a:r>
          </a:p>
          <a:p>
            <a:pPr>
              <a:spcBef>
                <a:spcPts val="0"/>
              </a:spcBef>
              <a:buNone/>
            </a:pPr>
            <a:r>
              <a:rPr lang="en-GB" sz="1800" dirty="0" smtClean="0"/>
              <a:t>  </a:t>
            </a:r>
          </a:p>
          <a:p>
            <a:pPr>
              <a:spcBef>
                <a:spcPts val="0"/>
              </a:spcBef>
              <a:buNone/>
            </a:pPr>
            <a:r>
              <a:rPr lang="en-GB" sz="1800" b="1" dirty="0" smtClean="0"/>
              <a:t>public</a:t>
            </a:r>
            <a:r>
              <a:rPr lang="en-GB" sz="1800" dirty="0" smtClean="0"/>
              <a:t> </a:t>
            </a:r>
            <a:r>
              <a:rPr lang="en-GB" sz="1800" b="1" dirty="0" smtClean="0"/>
              <a:t>void</a:t>
            </a:r>
            <a:r>
              <a:rPr lang="en-GB" sz="1800" dirty="0" smtClean="0"/>
              <a:t> </a:t>
            </a:r>
            <a:r>
              <a:rPr lang="en-GB" sz="1800" dirty="0" err="1" smtClean="0"/>
              <a:t>setName</a:t>
            </a:r>
            <a:r>
              <a:rPr lang="en-GB" sz="1800" dirty="0" smtClean="0"/>
              <a:t>(String name) {  </a:t>
            </a:r>
          </a:p>
          <a:p>
            <a:pPr>
              <a:spcBef>
                <a:spcPts val="0"/>
              </a:spcBef>
              <a:buNone/>
            </a:pPr>
            <a:r>
              <a:rPr lang="en-GB" sz="1800" dirty="0" smtClean="0"/>
              <a:t>    </a:t>
            </a:r>
            <a:r>
              <a:rPr lang="en-GB" sz="1800" b="1" dirty="0" smtClean="0"/>
              <a:t>this</a:t>
            </a:r>
            <a:r>
              <a:rPr lang="en-GB" sz="1800" dirty="0" smtClean="0"/>
              <a:t>.name = name;  </a:t>
            </a:r>
          </a:p>
          <a:p>
            <a:pPr>
              <a:spcBef>
                <a:spcPts val="0"/>
              </a:spcBef>
              <a:buNone/>
            </a:pPr>
            <a:r>
              <a:rPr lang="en-GB" sz="1800" dirty="0" smtClean="0"/>
              <a:t>}  </a:t>
            </a:r>
          </a:p>
          <a:p>
            <a:pPr>
              <a:spcBef>
                <a:spcPts val="0"/>
              </a:spcBef>
              <a:buNone/>
            </a:pPr>
            <a:r>
              <a:rPr lang="en-GB" sz="1800" dirty="0" smtClean="0"/>
              <a:t>  </a:t>
            </a:r>
          </a:p>
          <a:p>
            <a:pPr>
              <a:spcBef>
                <a:spcPts val="0"/>
              </a:spcBef>
              <a:buNone/>
            </a:pPr>
            <a:r>
              <a:rPr lang="en-GB" sz="1800" b="1" dirty="0" smtClean="0"/>
              <a:t>public</a:t>
            </a:r>
            <a:r>
              <a:rPr lang="en-GB" sz="1800" dirty="0" smtClean="0"/>
              <a:t> </a:t>
            </a:r>
            <a:r>
              <a:rPr lang="en-GB" sz="1800" b="1" dirty="0" smtClean="0"/>
              <a:t>void</a:t>
            </a:r>
            <a:r>
              <a:rPr lang="en-GB" sz="1800" dirty="0" smtClean="0"/>
              <a:t> </a:t>
            </a:r>
            <a:r>
              <a:rPr lang="en-GB" sz="1800" dirty="0" err="1" smtClean="0"/>
              <a:t>displayInfo</a:t>
            </a:r>
            <a:r>
              <a:rPr lang="en-GB" sz="1800" dirty="0" smtClean="0"/>
              <a:t>(){  </a:t>
            </a:r>
          </a:p>
          <a:p>
            <a:pPr>
              <a:spcBef>
                <a:spcPts val="0"/>
              </a:spcBef>
              <a:buNone/>
            </a:pPr>
            <a:r>
              <a:rPr lang="en-GB" sz="1800" dirty="0" smtClean="0"/>
              <a:t>    </a:t>
            </a:r>
            <a:r>
              <a:rPr lang="en-GB" sz="1800" dirty="0" err="1" smtClean="0"/>
              <a:t>System.out.println</a:t>
            </a:r>
            <a:r>
              <a:rPr lang="en-GB" sz="1800" dirty="0" smtClean="0"/>
              <a:t>("Hello: "+name);  </a:t>
            </a:r>
          </a:p>
          <a:p>
            <a:pPr>
              <a:spcBef>
                <a:spcPts val="0"/>
              </a:spcBef>
              <a:buNone/>
            </a:pPr>
            <a:r>
              <a:rPr lang="en-GB" sz="1800" dirty="0" smtClean="0"/>
              <a:t>}  </a:t>
            </a:r>
          </a:p>
          <a:p>
            <a:pPr>
              <a:spcBef>
                <a:spcPts val="0"/>
              </a:spcBef>
              <a:buNone/>
            </a:pPr>
            <a:r>
              <a:rPr lang="en-GB" sz="1800" dirty="0" smtClean="0"/>
              <a:t>}  </a:t>
            </a:r>
          </a:p>
          <a:p>
            <a:r>
              <a:rPr lang="en-GB" sz="1800" dirty="0" smtClean="0"/>
              <a:t>This is simple bean class, containing only one property name with its getters and setters method. This class contains one extra method named </a:t>
            </a:r>
            <a:r>
              <a:rPr lang="en-GB" sz="1800" dirty="0" err="1" smtClean="0"/>
              <a:t>displayInfo</a:t>
            </a:r>
            <a:r>
              <a:rPr lang="en-GB" sz="1800" dirty="0" smtClean="0"/>
              <a:t>() that prints the student name by the hello message.</a:t>
            </a:r>
          </a:p>
          <a:p>
            <a:pPr>
              <a:spcBef>
                <a:spcPts val="60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190</a:t>
            </a:fld>
            <a:endParaRPr lang="en-US" altLang="en-US"/>
          </a:p>
        </p:txBody>
      </p:sp>
      <p:pic>
        <p:nvPicPr>
          <p:cNvPr id="5" name="Content Placeholder 4" descr="Spring MVC RequestParam Annotation"/>
          <p:cNvPicPr>
            <a:picLocks noGrp="1"/>
          </p:cNvPicPr>
          <p:nvPr>
            <p:ph idx="1"/>
          </p:nvPr>
        </p:nvPicPr>
        <p:blipFill>
          <a:blip r:embed="rId2"/>
          <a:srcRect/>
          <a:stretch>
            <a:fillRect/>
          </a:stretch>
        </p:blipFill>
        <p:spPr bwMode="auto">
          <a:xfrm>
            <a:off x="380960" y="1571612"/>
            <a:ext cx="5934075" cy="3419475"/>
          </a:xfrm>
          <a:prstGeom prst="rect">
            <a:avLst/>
          </a:prstGeom>
          <a:noFill/>
          <a:ln w="9525">
            <a:noFill/>
            <a:miter lim="800000"/>
            <a:headEnd/>
            <a:tailEnd/>
          </a:ln>
        </p:spPr>
      </p:pic>
      <p:pic>
        <p:nvPicPr>
          <p:cNvPr id="6" name="Picture 5" descr="Spring MVC RequestParam Annotation"/>
          <p:cNvPicPr/>
          <p:nvPr/>
        </p:nvPicPr>
        <p:blipFill>
          <a:blip r:embed="rId3"/>
          <a:srcRect/>
          <a:stretch>
            <a:fillRect/>
          </a:stretch>
        </p:blipFill>
        <p:spPr bwMode="auto">
          <a:xfrm>
            <a:off x="5381620" y="1357298"/>
            <a:ext cx="5908675" cy="3411220"/>
          </a:xfrm>
          <a:prstGeom prst="rect">
            <a:avLst/>
          </a:prstGeom>
          <a:noFill/>
          <a:ln w="9525">
            <a:noFill/>
            <a:miter lim="800000"/>
            <a:headEnd/>
            <a:tailEnd/>
          </a:ln>
        </p:spPr>
      </p:pic>
      <p:pic>
        <p:nvPicPr>
          <p:cNvPr id="7" name="Picture 6" descr="Spring MVC RequestParam Annotation"/>
          <p:cNvPicPr/>
          <p:nvPr/>
        </p:nvPicPr>
        <p:blipFill>
          <a:blip r:embed="rId4"/>
          <a:srcRect/>
          <a:stretch>
            <a:fillRect/>
          </a:stretch>
        </p:blipFill>
        <p:spPr bwMode="auto">
          <a:xfrm>
            <a:off x="238084" y="2928934"/>
            <a:ext cx="5916930" cy="3429000"/>
          </a:xfrm>
          <a:prstGeom prst="rect">
            <a:avLst/>
          </a:prstGeom>
          <a:noFill/>
          <a:ln w="9525">
            <a:noFill/>
            <a:miter lim="800000"/>
            <a:headEnd/>
            <a:tailEnd/>
          </a:ln>
        </p:spPr>
      </p:pic>
      <p:pic>
        <p:nvPicPr>
          <p:cNvPr id="8" name="Picture 7" descr="Spring MVC RequestParam Annotation"/>
          <p:cNvPicPr/>
          <p:nvPr/>
        </p:nvPicPr>
        <p:blipFill>
          <a:blip r:embed="rId5"/>
          <a:srcRect/>
          <a:stretch>
            <a:fillRect/>
          </a:stretch>
        </p:blipFill>
        <p:spPr bwMode="auto">
          <a:xfrm>
            <a:off x="2524100" y="3000372"/>
            <a:ext cx="5934710" cy="3437890"/>
          </a:xfrm>
          <a:prstGeom prst="rect">
            <a:avLst/>
          </a:prstGeom>
          <a:noFill/>
          <a:ln w="9525">
            <a:noFill/>
            <a:miter lim="800000"/>
            <a:headEnd/>
            <a:tailEnd/>
          </a:ln>
        </p:spPr>
      </p:pic>
      <p:pic>
        <p:nvPicPr>
          <p:cNvPr id="9" name="Picture 8" descr="Spring MVC RequestParam Annotation"/>
          <p:cNvPicPr/>
          <p:nvPr/>
        </p:nvPicPr>
        <p:blipFill>
          <a:blip r:embed="rId6"/>
          <a:srcRect/>
          <a:stretch>
            <a:fillRect/>
          </a:stretch>
        </p:blipFill>
        <p:spPr bwMode="auto">
          <a:xfrm>
            <a:off x="6024562" y="3394075"/>
            <a:ext cx="5943600" cy="3463925"/>
          </a:xfrm>
          <a:prstGeom prst="rect">
            <a:avLst/>
          </a:prstGeom>
          <a:noFill/>
          <a:ln w="9525">
            <a:noFill/>
            <a:miter lim="800000"/>
            <a:headEnd/>
            <a:tailEnd/>
          </a:ln>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 -Introduction</a:t>
            </a:r>
            <a:br>
              <a:rPr lang="en-US" dirty="0" smtClean="0"/>
            </a:br>
            <a:endParaRPr lang="en-US" dirty="0"/>
          </a:p>
        </p:txBody>
      </p:sp>
      <p:sp>
        <p:nvSpPr>
          <p:cNvPr id="3" name="Content Placeholder 2"/>
          <p:cNvSpPr>
            <a:spLocks noGrp="1"/>
          </p:cNvSpPr>
          <p:nvPr>
            <p:ph idx="1"/>
          </p:nvPr>
        </p:nvSpPr>
        <p:spPr/>
        <p:txBody>
          <a:bodyPr/>
          <a:lstStyle/>
          <a:p>
            <a:r>
              <a:rPr lang="en-GB" dirty="0" smtClean="0"/>
              <a:t>REST stands for </a:t>
            </a:r>
            <a:r>
              <a:rPr lang="en-GB" b="1" dirty="0" err="1" smtClean="0"/>
              <a:t>REpresentational</a:t>
            </a:r>
            <a:r>
              <a:rPr lang="en-GB" b="1" dirty="0" smtClean="0"/>
              <a:t> State Transfer</a:t>
            </a:r>
            <a:r>
              <a:rPr lang="en-GB" dirty="0" smtClean="0"/>
              <a:t>. It is developed by </a:t>
            </a:r>
            <a:r>
              <a:rPr lang="en-GB" b="1" dirty="0" smtClean="0"/>
              <a:t>Roy Thomas Fielding</a:t>
            </a:r>
            <a:r>
              <a:rPr lang="en-GB" dirty="0" smtClean="0"/>
              <a:t>, who also developed HTTP. The main goal of </a:t>
            </a:r>
            <a:r>
              <a:rPr lang="en-GB" dirty="0" err="1" smtClean="0"/>
              <a:t>RESTful</a:t>
            </a:r>
            <a:r>
              <a:rPr lang="en-GB" dirty="0" smtClean="0"/>
              <a:t> web services is to make web services </a:t>
            </a:r>
            <a:r>
              <a:rPr lang="en-GB" b="1" dirty="0" smtClean="0"/>
              <a:t>more effective</a:t>
            </a:r>
            <a:r>
              <a:rPr lang="en-GB" dirty="0" smtClean="0"/>
              <a:t>. </a:t>
            </a:r>
            <a:r>
              <a:rPr lang="en-GB" dirty="0" err="1" smtClean="0"/>
              <a:t>RESTful</a:t>
            </a:r>
            <a:r>
              <a:rPr lang="en-GB" dirty="0" smtClean="0"/>
              <a:t> web services try to define services using the different concepts that are already present in HTTP. REST is an </a:t>
            </a:r>
            <a:r>
              <a:rPr lang="en-GB" b="1" dirty="0" smtClean="0"/>
              <a:t>architectural approach</a:t>
            </a:r>
            <a:r>
              <a:rPr lang="en-GB" dirty="0" smtClean="0"/>
              <a:t>, not a protocol.</a:t>
            </a:r>
          </a:p>
          <a:p>
            <a:r>
              <a:rPr lang="en-GB" dirty="0" smtClean="0"/>
              <a:t>It does not define the standard message exchange format. We can build REST services with both XML and JSON. JSON is more popular format with REST. The </a:t>
            </a:r>
            <a:r>
              <a:rPr lang="en-GB" b="1" dirty="0" smtClean="0"/>
              <a:t>key abstraction</a:t>
            </a:r>
            <a:r>
              <a:rPr lang="en-GB" dirty="0" smtClean="0"/>
              <a:t> is a resource in REST. A resource can be anything. It can be accessed through a </a:t>
            </a:r>
            <a:r>
              <a:rPr lang="en-GB" b="1" dirty="0" smtClean="0"/>
              <a:t>Uniform Resource Identifier (URI)</a:t>
            </a:r>
            <a:r>
              <a:rPr lang="en-GB" dirty="0" smtClean="0"/>
              <a:t>. For example:</a:t>
            </a:r>
          </a:p>
          <a:p>
            <a:r>
              <a:rPr lang="en-GB" dirty="0" smtClean="0"/>
              <a:t>The resource has representations like XML, HTML, and JSON. The current state capture by representational resource. When we request a resource, we provide the representation of the resource. The important methods of HTTP are:</a:t>
            </a:r>
          </a:p>
          <a:p>
            <a:r>
              <a:rPr lang="en-GB" b="1" dirty="0" smtClean="0"/>
              <a:t>GET:</a:t>
            </a:r>
            <a:r>
              <a:rPr lang="en-GB" dirty="0" smtClean="0"/>
              <a:t> It reads a resource.</a:t>
            </a:r>
          </a:p>
          <a:p>
            <a:r>
              <a:rPr lang="en-GB" b="1" dirty="0" smtClean="0"/>
              <a:t>PUT:</a:t>
            </a:r>
            <a:r>
              <a:rPr lang="en-GB" dirty="0" smtClean="0"/>
              <a:t> It updates an existing resource.</a:t>
            </a:r>
          </a:p>
          <a:p>
            <a:r>
              <a:rPr lang="en-GB" b="1" dirty="0" smtClean="0"/>
              <a:t>POST:</a:t>
            </a:r>
            <a:r>
              <a:rPr lang="en-GB" dirty="0" smtClean="0"/>
              <a:t> It creates a new resource.</a:t>
            </a:r>
          </a:p>
          <a:p>
            <a:r>
              <a:rPr lang="en-GB" b="1" dirty="0" smtClean="0"/>
              <a:t>DELETE:</a:t>
            </a:r>
            <a:r>
              <a:rPr lang="en-GB" dirty="0" smtClean="0"/>
              <a:t> It deletes the resource.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191</a:t>
            </a:fld>
            <a:endParaRPr lang="en-US" alt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application</a:t>
            </a:r>
            <a:endParaRPr lang="en-US" dirty="0"/>
          </a:p>
        </p:txBody>
      </p:sp>
      <p:sp>
        <p:nvSpPr>
          <p:cNvPr id="3" name="Content Placeholder 2"/>
          <p:cNvSpPr>
            <a:spLocks noGrp="1"/>
          </p:cNvSpPr>
          <p:nvPr>
            <p:ph idx="1"/>
          </p:nvPr>
        </p:nvSpPr>
        <p:spPr/>
        <p:txBody>
          <a:bodyPr/>
          <a:lstStyle/>
          <a:p>
            <a:r>
              <a:rPr lang="en-GB" dirty="0" smtClean="0"/>
              <a:t>, we get the corresponding results.</a:t>
            </a:r>
          </a:p>
          <a:p>
            <a:r>
              <a:rPr lang="en-GB" b="1" dirty="0" smtClean="0"/>
              <a:t>POST /users:</a:t>
            </a:r>
            <a:r>
              <a:rPr lang="en-GB" dirty="0" smtClean="0"/>
              <a:t> It creates a user.</a:t>
            </a:r>
          </a:p>
          <a:p>
            <a:r>
              <a:rPr lang="en-GB" b="1" dirty="0" smtClean="0"/>
              <a:t>GET /users/{id}:</a:t>
            </a:r>
            <a:r>
              <a:rPr lang="en-GB" dirty="0" smtClean="0"/>
              <a:t> It retrieves the detail of a user.</a:t>
            </a:r>
          </a:p>
          <a:p>
            <a:r>
              <a:rPr lang="en-GB" b="1" dirty="0" smtClean="0"/>
              <a:t>GET /users:</a:t>
            </a:r>
            <a:r>
              <a:rPr lang="en-GB" dirty="0" smtClean="0"/>
              <a:t> It retrieves the detail of all users.</a:t>
            </a:r>
          </a:p>
          <a:p>
            <a:r>
              <a:rPr lang="en-GB" b="1" dirty="0" smtClean="0"/>
              <a:t>DELETE /users:</a:t>
            </a:r>
            <a:r>
              <a:rPr lang="en-GB" dirty="0" smtClean="0"/>
              <a:t> It deletes all users.</a:t>
            </a:r>
          </a:p>
          <a:p>
            <a:r>
              <a:rPr lang="en-GB" b="1" dirty="0" smtClean="0"/>
              <a:t>DELETE /users/{id}:</a:t>
            </a:r>
            <a:r>
              <a:rPr lang="en-GB" dirty="0" smtClean="0"/>
              <a:t> It deletes a user.</a:t>
            </a:r>
          </a:p>
          <a:p>
            <a:r>
              <a:rPr lang="en-GB" b="1" dirty="0" smtClean="0"/>
              <a:t>GET /users/{id}/posts/</a:t>
            </a:r>
            <a:r>
              <a:rPr lang="en-GB" b="1" dirty="0" err="1" smtClean="0"/>
              <a:t>post_id</a:t>
            </a:r>
            <a:r>
              <a:rPr lang="en-GB" b="1" dirty="0" smtClean="0"/>
              <a:t>:</a:t>
            </a:r>
            <a:r>
              <a:rPr lang="en-GB" dirty="0" smtClean="0"/>
              <a:t> It retrieve the detail of a specific post.</a:t>
            </a:r>
          </a:p>
          <a:p>
            <a:r>
              <a:rPr lang="en-GB" b="1" dirty="0" smtClean="0"/>
              <a:t>POST / users/{id}/ posts:</a:t>
            </a:r>
            <a:r>
              <a:rPr lang="en-GB" dirty="0" smtClean="0"/>
              <a:t> It creates a post of the user.</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192</a:t>
            </a:fld>
            <a:endParaRPr lang="en-US" alt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Status code</a:t>
            </a:r>
            <a:endParaRPr lang="en-US" dirty="0"/>
          </a:p>
        </p:txBody>
      </p:sp>
      <p:sp>
        <p:nvSpPr>
          <p:cNvPr id="3" name="Content Placeholder 2"/>
          <p:cNvSpPr>
            <a:spLocks noGrp="1"/>
          </p:cNvSpPr>
          <p:nvPr>
            <p:ph idx="1"/>
          </p:nvPr>
        </p:nvSpPr>
        <p:spPr/>
        <p:txBody>
          <a:bodyPr/>
          <a:lstStyle/>
          <a:p>
            <a:r>
              <a:rPr lang="en-GB" b="1" dirty="0" smtClean="0"/>
              <a:t>404:</a:t>
            </a:r>
            <a:r>
              <a:rPr lang="en-GB" dirty="0" smtClean="0"/>
              <a:t> RESOURCE NOT FOUND</a:t>
            </a:r>
          </a:p>
          <a:p>
            <a:r>
              <a:rPr lang="en-GB" b="1" dirty="0" smtClean="0"/>
              <a:t>200:</a:t>
            </a:r>
            <a:r>
              <a:rPr lang="en-GB" dirty="0" smtClean="0"/>
              <a:t> SUCCESS</a:t>
            </a:r>
          </a:p>
          <a:p>
            <a:r>
              <a:rPr lang="en-GB" b="1" dirty="0" smtClean="0"/>
              <a:t>201:</a:t>
            </a:r>
            <a:r>
              <a:rPr lang="en-GB" dirty="0" smtClean="0"/>
              <a:t> CREATED</a:t>
            </a:r>
          </a:p>
          <a:p>
            <a:r>
              <a:rPr lang="en-GB" b="1" dirty="0" smtClean="0"/>
              <a:t>401:</a:t>
            </a:r>
            <a:r>
              <a:rPr lang="en-GB" dirty="0" smtClean="0"/>
              <a:t> UNAUTHORIZED</a:t>
            </a:r>
          </a:p>
          <a:p>
            <a:r>
              <a:rPr lang="en-GB" b="1" dirty="0" smtClean="0"/>
              <a:t>500:</a:t>
            </a:r>
            <a:r>
              <a:rPr lang="en-GB" dirty="0" smtClean="0"/>
              <a:t> SERVER ERROR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193</a:t>
            </a:fld>
            <a:endParaRPr lang="en-US" alt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smtClean="0"/>
              <a:t> Service Constraints</a:t>
            </a:r>
            <a:br>
              <a:rPr lang="en-US" smtClean="0"/>
            </a:br>
            <a:endParaRPr lang="en-US"/>
          </a:p>
        </p:txBody>
      </p:sp>
      <p:sp>
        <p:nvSpPr>
          <p:cNvPr id="3" name="Content Placeholder 2"/>
          <p:cNvSpPr>
            <a:spLocks noGrp="1"/>
          </p:cNvSpPr>
          <p:nvPr>
            <p:ph idx="1"/>
          </p:nvPr>
        </p:nvSpPr>
        <p:spPr/>
        <p:txBody>
          <a:bodyPr/>
          <a:lstStyle/>
          <a:p>
            <a:r>
              <a:rPr lang="en-GB" dirty="0" smtClean="0"/>
              <a:t>There must be a service producer and service consumer.</a:t>
            </a:r>
          </a:p>
          <a:p>
            <a:r>
              <a:rPr lang="en-GB" dirty="0" smtClean="0"/>
              <a:t>The service is stateless.</a:t>
            </a:r>
          </a:p>
          <a:p>
            <a:r>
              <a:rPr lang="en-GB" dirty="0" smtClean="0"/>
              <a:t>The service result must be cacheable.</a:t>
            </a:r>
          </a:p>
          <a:p>
            <a:r>
              <a:rPr lang="en-GB" dirty="0" smtClean="0"/>
              <a:t>The interface is uniform and exposing resources.</a:t>
            </a:r>
          </a:p>
          <a:p>
            <a:r>
              <a:rPr lang="en-GB" dirty="0" smtClean="0"/>
              <a:t>The service should assume a layered architecture.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194</a:t>
            </a:fld>
            <a:endParaRPr lang="en-US" alt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RESTful</a:t>
            </a:r>
            <a:r>
              <a:rPr lang="en-GB" dirty="0" smtClean="0"/>
              <a:t> web services</a:t>
            </a:r>
            <a:br>
              <a:rPr lang="en-GB" dirty="0" smtClean="0"/>
            </a:br>
            <a:endParaRPr lang="en-US" dirty="0"/>
          </a:p>
        </p:txBody>
      </p:sp>
      <p:sp>
        <p:nvSpPr>
          <p:cNvPr id="3" name="Content Placeholder 2"/>
          <p:cNvSpPr>
            <a:spLocks noGrp="1"/>
          </p:cNvSpPr>
          <p:nvPr>
            <p:ph idx="1"/>
          </p:nvPr>
        </p:nvSpPr>
        <p:spPr/>
        <p:txBody>
          <a:bodyPr/>
          <a:lstStyle/>
          <a:p>
            <a:r>
              <a:rPr lang="en-GB" dirty="0" err="1" smtClean="0"/>
              <a:t>RESTful</a:t>
            </a:r>
            <a:r>
              <a:rPr lang="en-GB" dirty="0" smtClean="0"/>
              <a:t> web services are </a:t>
            </a:r>
            <a:r>
              <a:rPr lang="en-GB" b="1" dirty="0" smtClean="0"/>
              <a:t>platform-independent</a:t>
            </a:r>
            <a:r>
              <a:rPr lang="en-GB" dirty="0" smtClean="0"/>
              <a:t>.</a:t>
            </a:r>
          </a:p>
          <a:p>
            <a:r>
              <a:rPr lang="en-GB" dirty="0" smtClean="0"/>
              <a:t>It can be written in any programming language and can be executed on any platform.</a:t>
            </a:r>
          </a:p>
          <a:p>
            <a:r>
              <a:rPr lang="en-GB" dirty="0" smtClean="0"/>
              <a:t>It provides different data format like </a:t>
            </a:r>
            <a:r>
              <a:rPr lang="en-GB" b="1" dirty="0" smtClean="0"/>
              <a:t>JSON, text, HTML,</a:t>
            </a:r>
            <a:r>
              <a:rPr lang="en-GB" dirty="0" smtClean="0"/>
              <a:t> and </a:t>
            </a:r>
            <a:r>
              <a:rPr lang="en-GB" b="1" dirty="0" smtClean="0"/>
              <a:t>XML</a:t>
            </a:r>
            <a:r>
              <a:rPr lang="en-GB" dirty="0" smtClean="0"/>
              <a:t>.</a:t>
            </a:r>
          </a:p>
          <a:p>
            <a:r>
              <a:rPr lang="en-GB" dirty="0" smtClean="0"/>
              <a:t>It is fast in comparison to SOAP because there is no strict specification like SOAP.</a:t>
            </a:r>
          </a:p>
          <a:p>
            <a:r>
              <a:rPr lang="en-GB" dirty="0" smtClean="0"/>
              <a:t>These are </a:t>
            </a:r>
            <a:r>
              <a:rPr lang="en-GB" b="1" dirty="0" smtClean="0"/>
              <a:t>reusable</a:t>
            </a:r>
            <a:r>
              <a:rPr lang="en-GB" dirty="0" smtClean="0"/>
              <a:t>.</a:t>
            </a:r>
          </a:p>
          <a:p>
            <a:r>
              <a:rPr lang="en-GB" dirty="0" smtClean="0"/>
              <a:t>They are </a:t>
            </a:r>
            <a:r>
              <a:rPr lang="en-GB" b="1" dirty="0" smtClean="0"/>
              <a:t>language neutral</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195</a:t>
            </a:fld>
            <a:endParaRPr lang="en-US" alt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Initializing a </a:t>
            </a:r>
            <a:r>
              <a:rPr lang="en-GB" dirty="0" err="1" smtClean="0"/>
              <a:t>RESTful</a:t>
            </a:r>
            <a:r>
              <a:rPr lang="en-GB" dirty="0" smtClean="0"/>
              <a:t> Web Services Project with Spring Boot</a:t>
            </a:r>
            <a:br>
              <a:rPr lang="en-GB" dirty="0" smtClean="0"/>
            </a:br>
            <a:endParaRPr lang="en-US" dirty="0"/>
          </a:p>
        </p:txBody>
      </p:sp>
      <p:sp>
        <p:nvSpPr>
          <p:cNvPr id="3" name="Content Placeholder 2"/>
          <p:cNvSpPr>
            <a:spLocks noGrp="1"/>
          </p:cNvSpPr>
          <p:nvPr>
            <p:ph idx="1"/>
          </p:nvPr>
        </p:nvSpPr>
        <p:spPr/>
        <p:txBody>
          <a:bodyPr/>
          <a:lstStyle/>
          <a:p>
            <a:r>
              <a:rPr lang="en-GB" b="1" dirty="0" smtClean="0"/>
              <a:t>Step 1:</a:t>
            </a:r>
            <a:r>
              <a:rPr lang="en-GB" dirty="0" smtClean="0"/>
              <a:t> Download the </a:t>
            </a:r>
            <a:r>
              <a:rPr lang="en-GB" b="1" dirty="0" smtClean="0"/>
              <a:t>Spring Tool Suite (STS)</a:t>
            </a:r>
            <a:r>
              <a:rPr lang="en-GB" dirty="0" smtClean="0"/>
              <a:t> from </a:t>
            </a:r>
            <a:r>
              <a:rPr lang="en-GB" dirty="0" smtClean="0">
                <a:hlinkClick r:id="rId2"/>
              </a:rPr>
              <a:t>https://spring.io/tools3/sts/all</a:t>
            </a:r>
            <a:r>
              <a:rPr lang="en-GB" dirty="0" smtClean="0"/>
              <a:t> and extract it.</a:t>
            </a:r>
          </a:p>
          <a:p>
            <a:r>
              <a:rPr lang="en-GB" b="1" dirty="0" smtClean="0"/>
              <a:t>Step 2:</a:t>
            </a:r>
            <a:r>
              <a:rPr lang="en-GB" dirty="0" smtClean="0"/>
              <a:t> Launch the </a:t>
            </a:r>
            <a:r>
              <a:rPr lang="en-GB" b="1" dirty="0" smtClean="0"/>
              <a:t>STS</a:t>
            </a:r>
            <a:r>
              <a:rPr lang="en-GB" dirty="0" smtClean="0"/>
              <a:t>.</a:t>
            </a:r>
          </a:p>
          <a:p>
            <a:r>
              <a:rPr lang="en-GB" b="1" dirty="0" smtClean="0"/>
              <a:t>Step 3:</a:t>
            </a:r>
            <a:r>
              <a:rPr lang="en-GB" dirty="0" smtClean="0"/>
              <a:t> Click on </a:t>
            </a:r>
            <a:r>
              <a:rPr lang="en-GB" b="1" dirty="0" smtClean="0"/>
              <a:t>File menu -&gt; New -&gt; Spring Starter Project -&gt;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196</a:t>
            </a:fld>
            <a:endParaRPr lang="en-US" altLang="en-US"/>
          </a:p>
        </p:txBody>
      </p:sp>
      <p:pic>
        <p:nvPicPr>
          <p:cNvPr id="5" name="Picture 4" descr="Initializing a RESTful Web Services Project with Spring Boot"/>
          <p:cNvPicPr/>
          <p:nvPr/>
        </p:nvPicPr>
        <p:blipFill>
          <a:blip r:embed="rId3"/>
          <a:srcRect/>
          <a:stretch>
            <a:fillRect/>
          </a:stretch>
        </p:blipFill>
        <p:spPr bwMode="auto">
          <a:xfrm>
            <a:off x="1309654" y="3786190"/>
            <a:ext cx="9286940" cy="1357322"/>
          </a:xfrm>
          <a:prstGeom prst="rect">
            <a:avLst/>
          </a:prstGeom>
          <a:noFill/>
          <a:ln w="9525">
            <a:noFill/>
            <a:miter lim="800000"/>
            <a:headEnd/>
            <a:tailEnd/>
          </a:ln>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If the </a:t>
            </a:r>
            <a:r>
              <a:rPr lang="en-GB" b="1" dirty="0" smtClean="0"/>
              <a:t>Spring Starter Project</a:t>
            </a:r>
            <a:r>
              <a:rPr lang="en-GB" dirty="0" smtClean="0"/>
              <a:t> is not enlisted, then click on </a:t>
            </a:r>
            <a:r>
              <a:rPr lang="en-GB" b="1" dirty="0" smtClean="0"/>
              <a:t>Other</a:t>
            </a:r>
            <a:r>
              <a:rPr lang="en-GB" dirty="0" smtClean="0"/>
              <a:t> at the bottom of the menu. A dialog box appears on the screen. Type </a:t>
            </a:r>
            <a:r>
              <a:rPr lang="en-GB" b="1" dirty="0" smtClean="0"/>
              <a:t>Spring Starter Project</a:t>
            </a:r>
            <a:r>
              <a:rPr lang="en-GB" dirty="0" smtClean="0"/>
              <a:t> in the </a:t>
            </a:r>
            <a:r>
              <a:rPr lang="en-GB" b="1" dirty="0" smtClean="0"/>
              <a:t>Wizards</a:t>
            </a:r>
            <a:r>
              <a:rPr lang="en-GB" dirty="0" smtClean="0"/>
              <a:t> text box and click on the </a:t>
            </a:r>
            <a:r>
              <a:rPr lang="en-GB" b="1" dirty="0" smtClean="0"/>
              <a:t>Next</a:t>
            </a:r>
            <a:r>
              <a:rPr lang="en-GB" dirty="0" smtClean="0"/>
              <a:t> button.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197</a:t>
            </a:fld>
            <a:endParaRPr lang="en-US" altLang="en-US"/>
          </a:p>
        </p:txBody>
      </p:sp>
      <p:pic>
        <p:nvPicPr>
          <p:cNvPr id="5" name="Picture 4" descr="Initializing a RESTful Web Services Project with Spring Boot"/>
          <p:cNvPicPr/>
          <p:nvPr/>
        </p:nvPicPr>
        <p:blipFill>
          <a:blip r:embed="rId2"/>
          <a:srcRect/>
          <a:stretch>
            <a:fillRect/>
          </a:stretch>
        </p:blipFill>
        <p:spPr bwMode="auto">
          <a:xfrm>
            <a:off x="4238612" y="3214686"/>
            <a:ext cx="4985385" cy="3191510"/>
          </a:xfrm>
          <a:prstGeom prst="rect">
            <a:avLst/>
          </a:prstGeom>
          <a:noFill/>
          <a:ln w="9525">
            <a:noFill/>
            <a:miter lim="800000"/>
            <a:headEnd/>
            <a:tailEnd/>
          </a:ln>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Step 4:</a:t>
            </a:r>
            <a:r>
              <a:rPr lang="en-GB" dirty="0" smtClean="0"/>
              <a:t> provide the name, group, and package of the project. We have provided:</a:t>
            </a:r>
          </a:p>
          <a:p>
            <a:r>
              <a:rPr lang="en-GB" dirty="0" smtClean="0"/>
              <a:t>Name: </a:t>
            </a:r>
            <a:r>
              <a:rPr lang="en-GB" b="1" dirty="0" smtClean="0"/>
              <a:t>restful-web-services</a:t>
            </a:r>
            <a:endParaRPr lang="en-GB" dirty="0" smtClean="0"/>
          </a:p>
          <a:p>
            <a:r>
              <a:rPr lang="en-GB" dirty="0" smtClean="0"/>
              <a:t>Group: </a:t>
            </a:r>
            <a:r>
              <a:rPr lang="en-GB" b="1" dirty="0" err="1" smtClean="0"/>
              <a:t>com.javatpoint</a:t>
            </a:r>
            <a:endParaRPr lang="en-GB" dirty="0" smtClean="0"/>
          </a:p>
          <a:p>
            <a:r>
              <a:rPr lang="en-GB" dirty="0" smtClean="0"/>
              <a:t>Package: </a:t>
            </a:r>
            <a:r>
              <a:rPr lang="en-GB" b="1" dirty="0" err="1" smtClean="0"/>
              <a:t>com.javatpoint.server.main</a:t>
            </a:r>
            <a:endParaRPr lang="en-GB" dirty="0" smtClean="0"/>
          </a:p>
          <a:p>
            <a:r>
              <a:rPr lang="en-GB" dirty="0" smtClean="0"/>
              <a:t>Click on the </a:t>
            </a:r>
            <a:r>
              <a:rPr lang="en-GB" b="1" dirty="0" smtClean="0"/>
              <a:t>Next</a:t>
            </a:r>
            <a:r>
              <a:rPr lang="en-GB" dirty="0" smtClean="0"/>
              <a:t> button</a:t>
            </a:r>
            <a:r>
              <a:rPr lang="en-GB" dirty="0" smtClean="0"/>
              <a:t>.</a:t>
            </a: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198</a:t>
            </a:fld>
            <a:endParaRPr lang="en-US" alt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199</a:t>
            </a:fld>
            <a:endParaRPr lang="en-US" altLang="en-US"/>
          </a:p>
        </p:txBody>
      </p:sp>
      <p:pic>
        <p:nvPicPr>
          <p:cNvPr id="5" name="Content Placeholder 4" descr="Initializing a RESTful Web Services Project with Spring Boot"/>
          <p:cNvPicPr>
            <a:picLocks noGrp="1"/>
          </p:cNvPicPr>
          <p:nvPr>
            <p:ph idx="1"/>
          </p:nvPr>
        </p:nvPicPr>
        <p:blipFill>
          <a:blip r:embed="rId2"/>
          <a:srcRect/>
          <a:stretch>
            <a:fillRect/>
          </a:stretch>
        </p:blipFill>
        <p:spPr bwMode="auto">
          <a:xfrm>
            <a:off x="3524232" y="1825625"/>
            <a:ext cx="5643602" cy="43513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Content to be discussed</a:t>
            </a:r>
            <a:endParaRPr lang="en-US" dirty="0"/>
          </a:p>
        </p:txBody>
      </p:sp>
      <p:sp>
        <p:nvSpPr>
          <p:cNvPr id="3" name="Content Placeholder 2"/>
          <p:cNvSpPr>
            <a:spLocks noGrp="1"/>
          </p:cNvSpPr>
          <p:nvPr>
            <p:ph idx="1"/>
          </p:nvPr>
        </p:nvSpPr>
        <p:spPr/>
        <p:txBody>
          <a:bodyPr/>
          <a:lstStyle/>
          <a:p>
            <a:r>
              <a:rPr lang="en-GB" dirty="0" smtClean="0"/>
              <a:t>Spring Framework</a:t>
            </a:r>
          </a:p>
          <a:p>
            <a:r>
              <a:rPr lang="en-GB" dirty="0" smtClean="0"/>
              <a:t>Spring AOP</a:t>
            </a:r>
          </a:p>
          <a:p>
            <a:r>
              <a:rPr lang="en-US" dirty="0" smtClean="0"/>
              <a:t>Spring MVC</a:t>
            </a:r>
          </a:p>
          <a:p>
            <a:r>
              <a:rPr lang="en-GB" smtClean="0"/>
              <a:t>Database</a:t>
            </a:r>
            <a:endParaRPr lang="en-US" dirty="0" smtClean="0"/>
          </a:p>
          <a:p>
            <a:r>
              <a:rPr lang="en-GB" dirty="0" smtClean="0"/>
              <a:t>Spring REST API</a:t>
            </a:r>
          </a:p>
          <a:p>
            <a:r>
              <a:rPr lang="en-US" dirty="0" smtClean="0"/>
              <a:t> Spring Boot REST </a:t>
            </a:r>
          </a:p>
          <a:p>
            <a:pPr>
              <a:buNone/>
            </a:pPr>
            <a:endParaRPr lang="en-GB"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Create the xml file</a:t>
            </a:r>
            <a:endParaRPr lang="en-GB" dirty="0"/>
          </a:p>
        </p:txBody>
      </p:sp>
      <p:sp>
        <p:nvSpPr>
          <p:cNvPr id="3" name="Content Placeholder 2"/>
          <p:cNvSpPr>
            <a:spLocks noGrp="1"/>
          </p:cNvSpPr>
          <p:nvPr>
            <p:ph idx="1"/>
          </p:nvPr>
        </p:nvSpPr>
        <p:spPr>
          <a:xfrm>
            <a:off x="838200" y="1214422"/>
            <a:ext cx="10515600" cy="4962541"/>
          </a:xfrm>
        </p:spPr>
        <p:txBody>
          <a:bodyPr/>
          <a:lstStyle/>
          <a:p>
            <a:r>
              <a:rPr lang="en-GB" dirty="0" smtClean="0"/>
              <a:t> To create the xml file click on </a:t>
            </a:r>
            <a:r>
              <a:rPr lang="en-GB" dirty="0" err="1" smtClean="0"/>
              <a:t>src</a:t>
            </a:r>
            <a:r>
              <a:rPr lang="en-GB" dirty="0" smtClean="0"/>
              <a:t> - new - file - give the file name such as applicationContext.xml - finish. Open the applicationContext.xml file, and write the following code:</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               http://www.springframework.org/schema/beans/spring-beans-3.0.xsd"&gt;  </a:t>
            </a:r>
          </a:p>
          <a:p>
            <a:pPr>
              <a:spcBef>
                <a:spcPts val="0"/>
              </a:spcBef>
              <a:buNone/>
            </a:pPr>
            <a:r>
              <a:rPr lang="en-GB" sz="2000" dirty="0" smtClean="0"/>
              <a:t>  </a:t>
            </a:r>
          </a:p>
          <a:p>
            <a:pPr>
              <a:spcBef>
                <a:spcPts val="0"/>
              </a:spcBef>
              <a:buNone/>
            </a:pPr>
            <a:r>
              <a:rPr lang="en-GB" sz="2000" dirty="0" smtClean="0"/>
              <a:t>&lt;bean id="</a:t>
            </a:r>
            <a:r>
              <a:rPr lang="en-GB" sz="2000" dirty="0" err="1" smtClean="0"/>
              <a:t>studentbean</a:t>
            </a:r>
            <a:r>
              <a:rPr lang="en-GB" sz="2000" dirty="0" smtClean="0"/>
              <a:t>" </a:t>
            </a:r>
            <a:r>
              <a:rPr lang="en-GB" sz="2000" b="1" dirty="0" smtClean="0"/>
              <a:t>class</a:t>
            </a:r>
            <a:r>
              <a:rPr lang="en-GB" sz="2000" dirty="0" smtClean="0"/>
              <a:t>="</a:t>
            </a:r>
            <a:r>
              <a:rPr lang="en-GB" sz="2000" dirty="0" err="1" smtClean="0"/>
              <a:t>com.javatpoint.Student</a:t>
            </a:r>
            <a:r>
              <a:rPr lang="en-GB" sz="2000" dirty="0" smtClean="0"/>
              <a:t>"&gt;  </a:t>
            </a:r>
          </a:p>
          <a:p>
            <a:pPr>
              <a:spcBef>
                <a:spcPts val="0"/>
              </a:spcBef>
              <a:buNone/>
            </a:pPr>
            <a:r>
              <a:rPr lang="en-GB" sz="2000" dirty="0" smtClean="0"/>
              <a:t>&lt;property name="name" value="</a:t>
            </a:r>
            <a:r>
              <a:rPr lang="en-GB" sz="2000" dirty="0" err="1" smtClean="0"/>
              <a:t>Vimal</a:t>
            </a:r>
            <a:r>
              <a:rPr lang="en-GB" sz="2000" dirty="0" smtClean="0"/>
              <a:t> </a:t>
            </a:r>
            <a:r>
              <a:rPr lang="en-GB" sz="2000" dirty="0" err="1" smtClean="0"/>
              <a:t>Jaiswal</a:t>
            </a:r>
            <a:r>
              <a:rPr lang="en-GB" sz="2000" dirty="0" smtClean="0"/>
              <a:t>"&gt;&lt;/property&gt;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r>
              <a:rPr lang="en-GB" dirty="0" smtClean="0"/>
              <a:t>The </a:t>
            </a:r>
            <a:r>
              <a:rPr lang="en-GB" b="1" dirty="0" smtClean="0"/>
              <a:t>bean</a:t>
            </a:r>
            <a:r>
              <a:rPr lang="en-GB" dirty="0" smtClean="0"/>
              <a:t> element is used to define the bean for the given class. The </a:t>
            </a:r>
            <a:r>
              <a:rPr lang="en-GB" b="1" dirty="0" smtClean="0"/>
              <a:t>property</a:t>
            </a:r>
            <a:r>
              <a:rPr lang="en-GB" dirty="0" smtClean="0"/>
              <a:t> </a:t>
            </a:r>
            <a:r>
              <a:rPr lang="en-GB" dirty="0" err="1" smtClean="0"/>
              <a:t>subelement</a:t>
            </a:r>
            <a:r>
              <a:rPr lang="en-GB" dirty="0" smtClean="0"/>
              <a:t> of bean specifies the property of the Student class named name. The value specified in the property element will be set in the Student class object by the IOC container.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Step 5:</a:t>
            </a:r>
            <a:r>
              <a:rPr lang="en-GB" dirty="0" smtClean="0"/>
              <a:t> Choose the Spring Boot Version </a:t>
            </a:r>
            <a:r>
              <a:rPr lang="en-GB" b="1" dirty="0" smtClean="0"/>
              <a:t>2.1.8</a:t>
            </a:r>
            <a:r>
              <a:rPr lang="en-GB"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200</a:t>
            </a:fld>
            <a:endParaRPr lang="en-US" altLang="en-US"/>
          </a:p>
        </p:txBody>
      </p:sp>
      <p:pic>
        <p:nvPicPr>
          <p:cNvPr id="5" name="Content Placeholder 4" descr="Initializing a RESTful Web Services Project with Spring Boot"/>
          <p:cNvPicPr>
            <a:picLocks noGrp="1"/>
          </p:cNvPicPr>
          <p:nvPr>
            <p:ph idx="1"/>
          </p:nvPr>
        </p:nvPicPr>
        <p:blipFill>
          <a:blip r:embed="rId2"/>
          <a:srcRect/>
          <a:stretch>
            <a:fillRect/>
          </a:stretch>
        </p:blipFill>
        <p:spPr bwMode="auto">
          <a:xfrm>
            <a:off x="3238480" y="1643050"/>
            <a:ext cx="5257800" cy="3810000"/>
          </a:xfrm>
          <a:prstGeom prst="rect">
            <a:avLst/>
          </a:prstGeom>
          <a:noFill/>
          <a:ln w="9525">
            <a:noFill/>
            <a:miter lim="800000"/>
            <a:headEnd/>
            <a:tailEnd/>
          </a:ln>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Step 6:</a:t>
            </a:r>
            <a:r>
              <a:rPr lang="en-GB" dirty="0" smtClean="0"/>
              <a:t> We can see the project structure in the project explorer window.</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201</a:t>
            </a:fld>
            <a:endParaRPr lang="en-US" altLang="en-US"/>
          </a:p>
        </p:txBody>
      </p:sp>
      <p:pic>
        <p:nvPicPr>
          <p:cNvPr id="5" name="Content Placeholder 4" descr="Initializing a RESTful Web Services Project with Spring Boot"/>
          <p:cNvPicPr>
            <a:picLocks noGrp="1"/>
          </p:cNvPicPr>
          <p:nvPr>
            <p:ph idx="1"/>
          </p:nvPr>
        </p:nvPicPr>
        <p:blipFill>
          <a:blip r:embed="rId2"/>
          <a:srcRect/>
          <a:stretch>
            <a:fillRect/>
          </a:stretch>
        </p:blipFill>
        <p:spPr bwMode="auto">
          <a:xfrm>
            <a:off x="3024166" y="2000240"/>
            <a:ext cx="5286412" cy="3571900"/>
          </a:xfrm>
          <a:prstGeom prst="rect">
            <a:avLst/>
          </a:prstGeom>
          <a:noFill/>
          <a:ln w="9525">
            <a:noFill/>
            <a:miter lim="800000"/>
            <a:headEnd/>
            <a:tailEnd/>
          </a:ln>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7:</a:t>
            </a:r>
            <a:endParaRPr lang="en-US" dirty="0"/>
          </a:p>
        </p:txBody>
      </p:sp>
      <p:sp>
        <p:nvSpPr>
          <p:cNvPr id="3" name="Content Placeholder 2"/>
          <p:cNvSpPr>
            <a:spLocks noGrp="1"/>
          </p:cNvSpPr>
          <p:nvPr>
            <p:ph idx="1"/>
          </p:nvPr>
        </p:nvSpPr>
        <p:spPr/>
        <p:txBody>
          <a:bodyPr/>
          <a:lstStyle/>
          <a:p>
            <a:r>
              <a:rPr lang="en-GB" dirty="0" smtClean="0"/>
              <a:t>Go to the Maven Repository </a:t>
            </a:r>
            <a:r>
              <a:rPr lang="en-GB" dirty="0" smtClean="0">
                <a:hlinkClick r:id="rId2"/>
              </a:rPr>
              <a:t>https://mvnrepository.com/</a:t>
            </a:r>
            <a:r>
              <a:rPr lang="en-GB" dirty="0" smtClean="0"/>
              <a:t> and add </a:t>
            </a:r>
            <a:r>
              <a:rPr lang="en-GB" b="1" dirty="0" smtClean="0"/>
              <a:t>Spring Web MVC, Spring Boot </a:t>
            </a:r>
            <a:r>
              <a:rPr lang="en-GB" b="1" dirty="0" err="1" smtClean="0"/>
              <a:t>DevTools</a:t>
            </a:r>
            <a:r>
              <a:rPr lang="en-GB" b="1" dirty="0" smtClean="0"/>
              <a:t>, JPA,</a:t>
            </a:r>
            <a:r>
              <a:rPr lang="en-GB" dirty="0" smtClean="0"/>
              <a:t> and </a:t>
            </a:r>
            <a:r>
              <a:rPr lang="en-GB" b="1" dirty="0" smtClean="0"/>
              <a:t>H2</a:t>
            </a:r>
            <a:r>
              <a:rPr lang="en-GB" dirty="0" smtClean="0"/>
              <a:t> dependencies in the pom.xml. After adding the dependencies, the pom.xml file looks like the following:</a:t>
            </a:r>
          </a:p>
          <a:p>
            <a:r>
              <a:rPr lang="en-GB" b="1" dirty="0" smtClean="0"/>
              <a:t>pom.xml</a:t>
            </a:r>
            <a:endParaRPr lang="en-GB" dirty="0" smtClean="0"/>
          </a:p>
          <a:p>
            <a:pPr>
              <a:spcBef>
                <a:spcPts val="0"/>
              </a:spcBef>
              <a:buNone/>
            </a:pPr>
            <a:r>
              <a:rPr lang="en-GB" dirty="0" smtClean="0"/>
              <a:t>&lt;project </a:t>
            </a:r>
            <a:r>
              <a:rPr lang="en-GB" dirty="0" err="1" smtClean="0"/>
              <a:t>xmlns</a:t>
            </a:r>
            <a:r>
              <a:rPr lang="en-GB" dirty="0" smtClean="0"/>
              <a:t>="http://maven.apache.org/POM/4.0.0"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xsi:schemaLocation</a:t>
            </a:r>
            <a:r>
              <a:rPr lang="en-GB" dirty="0" smtClean="0"/>
              <a:t>="http://maven.apache.org/POM/4.0.0  </a:t>
            </a:r>
          </a:p>
          <a:p>
            <a:pPr>
              <a:spcBef>
                <a:spcPts val="0"/>
              </a:spcBef>
              <a:buNone/>
            </a:pPr>
            <a:r>
              <a:rPr lang="en-GB" dirty="0" smtClean="0"/>
              <a:t>                      http://maven.apache.org/xsd/maven-4.0.0.xsd"&gt;  </a:t>
            </a:r>
          </a:p>
          <a:p>
            <a:pPr>
              <a:spcBef>
                <a:spcPts val="0"/>
              </a:spcBef>
              <a:buNone/>
            </a:pPr>
            <a:r>
              <a:rPr lang="en-GB" dirty="0" smtClean="0"/>
              <a:t>&lt;</a:t>
            </a:r>
            <a:r>
              <a:rPr lang="en-GB" dirty="0" err="1" smtClean="0"/>
              <a:t>modelVersion</a:t>
            </a:r>
            <a:r>
              <a:rPr lang="en-GB" dirty="0" smtClean="0"/>
              <a:t>&gt;4.0.0&lt;/</a:t>
            </a:r>
            <a:r>
              <a:rPr lang="en-GB" dirty="0" err="1" smtClean="0"/>
              <a:t>modelVersion</a:t>
            </a:r>
            <a:r>
              <a:rPr lang="en-GB" dirty="0" smtClean="0"/>
              <a:t>&gt;  </a:t>
            </a:r>
          </a:p>
          <a:p>
            <a:pPr>
              <a:spcBef>
                <a:spcPts val="0"/>
              </a:spcBef>
              <a:buNone/>
            </a:pPr>
            <a:r>
              <a:rPr lang="en-GB" dirty="0" smtClean="0"/>
              <a:t>&lt;parent&gt;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&gt;spring-boot-starter-parent&lt;/</a:t>
            </a:r>
            <a:r>
              <a:rPr lang="en-GB" dirty="0" err="1" smtClean="0"/>
              <a:t>artifactId</a:t>
            </a:r>
            <a:r>
              <a:rPr lang="en-GB" dirty="0" smtClean="0"/>
              <a:t>&gt;  </a:t>
            </a:r>
          </a:p>
          <a:p>
            <a:pPr>
              <a:spcBef>
                <a:spcPts val="0"/>
              </a:spcBef>
              <a:buNone/>
            </a:pPr>
            <a:r>
              <a:rPr lang="en-GB" dirty="0" smtClean="0"/>
              <a:t>&lt;version&gt;2.1.8.RELEASE&lt;/version&gt;  </a:t>
            </a:r>
          </a:p>
          <a:p>
            <a:pPr>
              <a:spcBef>
                <a:spcPts val="0"/>
              </a:spcBef>
              <a:buNone/>
            </a:pPr>
            <a:r>
              <a:rPr lang="en-GB" dirty="0" smtClean="0"/>
              <a:t>&lt;</a:t>
            </a:r>
            <a:r>
              <a:rPr lang="en-GB" dirty="0" err="1" smtClean="0"/>
              <a:t>relativePath</a:t>
            </a:r>
            <a:r>
              <a:rPr lang="en-GB" dirty="0" smtClean="0"/>
              <a:t>/&gt; &lt;!-- lookup parent from repository --&gt;  </a:t>
            </a:r>
          </a:p>
          <a:p>
            <a:pPr>
              <a:spcBef>
                <a:spcPts val="0"/>
              </a:spcBef>
              <a:buNone/>
            </a:pPr>
            <a:r>
              <a:rPr lang="en-GB" dirty="0" smtClean="0"/>
              <a:t>&lt;/parent&gt;  </a:t>
            </a:r>
          </a:p>
          <a:p>
            <a:pPr>
              <a:spcBef>
                <a:spcPts val="0"/>
              </a:spcBef>
              <a:buNone/>
            </a:pPr>
            <a:r>
              <a:rPr lang="en-GB" dirty="0" smtClean="0"/>
              <a:t>&lt;</a:t>
            </a:r>
            <a:r>
              <a:rPr lang="en-GB" dirty="0" err="1" smtClean="0"/>
              <a:t>groupId</a:t>
            </a:r>
            <a:r>
              <a:rPr lang="en-GB" dirty="0" smtClean="0"/>
              <a:t>&gt;</a:t>
            </a:r>
            <a:r>
              <a:rPr lang="en-GB" dirty="0" err="1" smtClean="0"/>
              <a:t>com.javatpoint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&gt;restful-web-services&lt;/</a:t>
            </a:r>
            <a:r>
              <a:rPr lang="en-GB" dirty="0" err="1" smtClean="0"/>
              <a:t>artifactId</a:t>
            </a:r>
            <a:r>
              <a:rPr lang="en-GB" dirty="0" smtClean="0"/>
              <a:t>&gt;  </a:t>
            </a:r>
          </a:p>
          <a:p>
            <a:pPr>
              <a:spcBef>
                <a:spcPts val="0"/>
              </a:spcBef>
              <a:buNone/>
            </a:pPr>
            <a:r>
              <a:rPr lang="en-GB" dirty="0" smtClean="0"/>
              <a:t>&lt;version&gt;0.0.1-SNAPSHOT&lt;/version&gt;  </a:t>
            </a:r>
          </a:p>
          <a:p>
            <a:pPr>
              <a:spcBef>
                <a:spcPts val="0"/>
              </a:spcBef>
              <a:buNone/>
            </a:pPr>
            <a:r>
              <a:rPr lang="en-GB" dirty="0" smtClean="0"/>
              <a:t>&lt;name&gt;restful-web-services&lt;/name&gt;  </a:t>
            </a:r>
          </a:p>
          <a:p>
            <a:pPr>
              <a:spcBef>
                <a:spcPts val="0"/>
              </a:spcBef>
              <a:buNone/>
            </a:pPr>
            <a:r>
              <a:rPr lang="en-GB" dirty="0" smtClean="0"/>
              <a:t>&lt;description&gt;Demo project </a:t>
            </a:r>
            <a:r>
              <a:rPr lang="en-GB" b="1" dirty="0" smtClean="0"/>
              <a:t>for</a:t>
            </a:r>
            <a:r>
              <a:rPr lang="en-GB" dirty="0" smtClean="0"/>
              <a:t> Spring Boot&lt;/description&gt;  </a:t>
            </a:r>
          </a:p>
          <a:p>
            <a:pPr>
              <a:spcBef>
                <a:spcPts val="0"/>
              </a:spcBef>
              <a:buNone/>
            </a:pPr>
            <a:r>
              <a:rPr lang="en-GB" dirty="0" smtClean="0"/>
              <a:t>&lt;properties&gt;  </a:t>
            </a:r>
          </a:p>
          <a:p>
            <a:pPr>
              <a:spcBef>
                <a:spcPts val="0"/>
              </a:spcBef>
              <a:buNone/>
            </a:pPr>
            <a:r>
              <a:rPr lang="en-GB" dirty="0" smtClean="0"/>
              <a:t>&lt;</a:t>
            </a:r>
            <a:r>
              <a:rPr lang="en-GB" dirty="0" err="1" smtClean="0"/>
              <a:t>java.version</a:t>
            </a:r>
            <a:r>
              <a:rPr lang="en-GB" dirty="0" smtClean="0"/>
              <a:t>&gt;1.8&lt;/</a:t>
            </a:r>
            <a:r>
              <a:rPr lang="en-GB" dirty="0" err="1" smtClean="0"/>
              <a:t>java.version</a:t>
            </a:r>
            <a:r>
              <a:rPr lang="en-GB" dirty="0" smtClean="0"/>
              <a:t>&gt;  </a:t>
            </a:r>
          </a:p>
          <a:p>
            <a:pPr>
              <a:spcBef>
                <a:spcPts val="0"/>
              </a:spcBef>
              <a:buNone/>
            </a:pPr>
            <a:r>
              <a:rPr lang="en-GB" dirty="0" smtClean="0"/>
              <a:t>&lt;/properties&gt;  </a:t>
            </a:r>
          </a:p>
          <a:p>
            <a:pPr>
              <a:spcBef>
                <a:spcPts val="0"/>
              </a:spcBef>
              <a:buNone/>
            </a:pPr>
            <a:r>
              <a:rPr lang="en-GB" dirty="0" smtClean="0"/>
              <a:t>&lt;dependencies&gt;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&gt;spring-boot-starter&lt;/</a:t>
            </a:r>
            <a:r>
              <a:rPr lang="en-GB" dirty="0" err="1" smtClean="0"/>
              <a:t>artifactId</a:t>
            </a:r>
            <a:r>
              <a:rPr lang="en-GB" dirty="0" smtClean="0"/>
              <a:t>&gt;  </a:t>
            </a:r>
          </a:p>
          <a:p>
            <a:pPr>
              <a:spcBef>
                <a:spcPts val="0"/>
              </a:spcBef>
              <a:buNone/>
            </a:pPr>
            <a:r>
              <a:rPr lang="en-GB" dirty="0" smtClean="0"/>
              <a:t>&lt;/dependency&gt;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&gt;spring-boot-starter-</a:t>
            </a:r>
            <a:r>
              <a:rPr lang="en-GB" dirty="0" err="1" smtClean="0"/>
              <a:t>activemq</a:t>
            </a:r>
            <a:r>
              <a:rPr lang="en-GB" dirty="0" smtClean="0"/>
              <a:t>&lt;/</a:t>
            </a:r>
            <a:r>
              <a:rPr lang="en-GB" dirty="0" err="1" smtClean="0"/>
              <a:t>artifactId</a:t>
            </a:r>
            <a:r>
              <a:rPr lang="en-GB" dirty="0" smtClean="0"/>
              <a:t>&gt;  </a:t>
            </a:r>
          </a:p>
          <a:p>
            <a:pPr>
              <a:spcBef>
                <a:spcPts val="0"/>
              </a:spcBef>
              <a:buNone/>
            </a:pPr>
            <a:r>
              <a:rPr lang="en-GB" dirty="0" smtClean="0"/>
              <a:t>&lt;/dependency&gt;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&gt;spring-boot-starter-web&lt;/</a:t>
            </a:r>
            <a:r>
              <a:rPr lang="en-GB" dirty="0" err="1" smtClean="0"/>
              <a:t>artifactId</a:t>
            </a:r>
            <a:r>
              <a:rPr lang="en-GB" dirty="0" smtClean="0"/>
              <a:t>&gt;  </a:t>
            </a:r>
          </a:p>
          <a:p>
            <a:pPr>
              <a:spcBef>
                <a:spcPts val="0"/>
              </a:spcBef>
              <a:buNone/>
            </a:pPr>
            <a:r>
              <a:rPr lang="en-GB" dirty="0" smtClean="0"/>
              <a:t>&lt;/dependency&gt;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&gt;spring-boot-starter-tomcat&lt;/</a:t>
            </a:r>
            <a:r>
              <a:rPr lang="en-GB" dirty="0" err="1" smtClean="0"/>
              <a:t>artifactId</a:t>
            </a:r>
            <a:r>
              <a:rPr lang="en-GB" dirty="0" smtClean="0"/>
              <a:t>&gt;  </a:t>
            </a:r>
          </a:p>
          <a:p>
            <a:pPr>
              <a:spcBef>
                <a:spcPts val="0"/>
              </a:spcBef>
              <a:buNone/>
            </a:pPr>
            <a:r>
              <a:rPr lang="en-GB" dirty="0" smtClean="0"/>
              <a:t>&lt;/dependency&gt;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a:t>
            </a:r>
            <a:r>
              <a:rPr lang="en-GB" dirty="0" err="1" smtClean="0"/>
              <a:t>webmvc</a:t>
            </a:r>
            <a:r>
              <a:rPr lang="en-GB" dirty="0" smtClean="0"/>
              <a:t>&lt;/</a:t>
            </a:r>
            <a:r>
              <a:rPr lang="en-GB" dirty="0" err="1" smtClean="0"/>
              <a:t>artifactId</a:t>
            </a:r>
            <a:r>
              <a:rPr lang="en-GB" dirty="0" smtClean="0"/>
              <a:t>&gt;  </a:t>
            </a:r>
          </a:p>
          <a:p>
            <a:pPr>
              <a:spcBef>
                <a:spcPts val="0"/>
              </a:spcBef>
              <a:buNone/>
            </a:pPr>
            <a:r>
              <a:rPr lang="en-GB" dirty="0" smtClean="0"/>
              <a:t>&lt;/dependency&gt;  </a:t>
            </a:r>
          </a:p>
          <a:p>
            <a:pPr>
              <a:spcBef>
                <a:spcPts val="0"/>
              </a:spcBef>
              <a:buNone/>
            </a:pPr>
            <a:r>
              <a:rPr lang="en-GB" dirty="0" smtClean="0"/>
              <a:t>&lt;!-- https://mvnrepository.com/artifact/org.springframework.boot/spring-boot-devtools --&gt;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a:t>
            </a:r>
            <a:r>
              <a:rPr lang="en-GB" dirty="0" err="1" smtClean="0"/>
              <a:t>devtools</a:t>
            </a:r>
            <a:r>
              <a:rPr lang="en-GB" dirty="0" smtClean="0"/>
              <a:t>&lt;/</a:t>
            </a:r>
            <a:r>
              <a:rPr lang="en-GB" dirty="0" err="1" smtClean="0"/>
              <a:t>artifactId</a:t>
            </a:r>
            <a:r>
              <a:rPr lang="en-GB" dirty="0" smtClean="0"/>
              <a:t>&gt;  </a:t>
            </a:r>
          </a:p>
          <a:p>
            <a:pPr>
              <a:spcBef>
                <a:spcPts val="0"/>
              </a:spcBef>
              <a:buNone/>
            </a:pPr>
            <a:r>
              <a:rPr lang="en-GB" dirty="0" smtClean="0"/>
              <a:t>&lt;scope&gt;runtime&lt;/scope&gt;  </a:t>
            </a:r>
          </a:p>
          <a:p>
            <a:pPr>
              <a:spcBef>
                <a:spcPts val="0"/>
              </a:spcBef>
              <a:buNone/>
            </a:pPr>
            <a:r>
              <a:rPr lang="en-GB" dirty="0" smtClean="0"/>
              <a:t>&lt;/dependency&gt;  </a:t>
            </a:r>
          </a:p>
          <a:p>
            <a:pPr>
              <a:spcBef>
                <a:spcPts val="0"/>
              </a:spcBef>
              <a:buNone/>
            </a:pPr>
            <a:r>
              <a:rPr lang="en-GB" dirty="0" smtClean="0"/>
              <a:t>&lt;!-- https://mvnrepository.com/artifact/org.hibernate.javax.persistence/hibernate-jpa-2.1-api --&gt;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org.hibernate.javax.persistence</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&gt;hibernate-jpa-2.1-api&lt;/</a:t>
            </a:r>
            <a:r>
              <a:rPr lang="en-GB" dirty="0" err="1" smtClean="0"/>
              <a:t>artifactId</a:t>
            </a:r>
            <a:r>
              <a:rPr lang="en-GB" dirty="0" smtClean="0"/>
              <a:t>&gt;  </a:t>
            </a:r>
          </a:p>
          <a:p>
            <a:pPr>
              <a:spcBef>
                <a:spcPts val="0"/>
              </a:spcBef>
              <a:buNone/>
            </a:pPr>
            <a:r>
              <a:rPr lang="en-GB" dirty="0" smtClean="0"/>
              <a:t>&lt;version&gt;1.0.0.Final&lt;/version&gt;  </a:t>
            </a:r>
          </a:p>
          <a:p>
            <a:pPr>
              <a:spcBef>
                <a:spcPts val="0"/>
              </a:spcBef>
              <a:buNone/>
            </a:pPr>
            <a:r>
              <a:rPr lang="en-GB" dirty="0" smtClean="0"/>
              <a:t>&lt;/dependency&gt;  </a:t>
            </a:r>
          </a:p>
          <a:p>
            <a:pPr>
              <a:spcBef>
                <a:spcPts val="0"/>
              </a:spcBef>
              <a:buNone/>
            </a:pPr>
            <a:r>
              <a:rPr lang="en-GB" dirty="0" smtClean="0"/>
              <a:t>&lt;!-- https://mvnrepository.com/artifact/com.h2database/h2 --&gt;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&gt;com.h2database&lt;/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&gt;h2&lt;/</a:t>
            </a:r>
            <a:r>
              <a:rPr lang="en-GB" dirty="0" err="1" smtClean="0"/>
              <a:t>artifactId</a:t>
            </a:r>
            <a:r>
              <a:rPr lang="en-GB" dirty="0" smtClean="0"/>
              <a:t>&gt;  </a:t>
            </a:r>
          </a:p>
          <a:p>
            <a:pPr>
              <a:spcBef>
                <a:spcPts val="0"/>
              </a:spcBef>
              <a:buNone/>
            </a:pPr>
            <a:r>
              <a:rPr lang="en-GB" dirty="0" smtClean="0"/>
              <a:t>&lt;scope&gt;runtime&lt;/scope&gt;  </a:t>
            </a:r>
          </a:p>
          <a:p>
            <a:pPr>
              <a:spcBef>
                <a:spcPts val="0"/>
              </a:spcBef>
              <a:buNone/>
            </a:pPr>
            <a:r>
              <a:rPr lang="en-GB" dirty="0" smtClean="0"/>
              <a:t>&lt;/dependency&gt;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org.apache.maven</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&gt;maven-</a:t>
            </a:r>
            <a:r>
              <a:rPr lang="en-GB" dirty="0" err="1" smtClean="0"/>
              <a:t>archiver</a:t>
            </a:r>
            <a:r>
              <a:rPr lang="en-GB" dirty="0" smtClean="0"/>
              <a:t>&lt;/</a:t>
            </a:r>
            <a:r>
              <a:rPr lang="en-GB" dirty="0" err="1" smtClean="0"/>
              <a:t>artifactId</a:t>
            </a:r>
            <a:r>
              <a:rPr lang="en-GB" dirty="0" smtClean="0"/>
              <a:t>&gt;  </a:t>
            </a:r>
          </a:p>
          <a:p>
            <a:pPr>
              <a:spcBef>
                <a:spcPts val="0"/>
              </a:spcBef>
              <a:buNone/>
            </a:pPr>
            <a:r>
              <a:rPr lang="en-GB" dirty="0" smtClean="0"/>
              <a:t>&lt;version&gt;2.5&lt;/version&gt;  </a:t>
            </a:r>
          </a:p>
          <a:p>
            <a:pPr>
              <a:spcBef>
                <a:spcPts val="0"/>
              </a:spcBef>
              <a:buNone/>
            </a:pPr>
            <a:r>
              <a:rPr lang="en-GB" dirty="0" smtClean="0"/>
              <a:t>&lt;/dependency&gt;  </a:t>
            </a:r>
          </a:p>
          <a:p>
            <a:pPr>
              <a:spcBef>
                <a:spcPts val="0"/>
              </a:spcBef>
              <a:buNone/>
            </a:pPr>
            <a:r>
              <a:rPr lang="en-GB" dirty="0" smtClean="0"/>
              <a:t>&lt;dependency&gt;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&gt;spring-boot-starter-test&lt;/</a:t>
            </a:r>
            <a:r>
              <a:rPr lang="en-GB" dirty="0" err="1" smtClean="0"/>
              <a:t>artifactId</a:t>
            </a:r>
            <a:r>
              <a:rPr lang="en-GB" dirty="0" smtClean="0"/>
              <a:t>&gt;  </a:t>
            </a:r>
          </a:p>
          <a:p>
            <a:pPr>
              <a:spcBef>
                <a:spcPts val="0"/>
              </a:spcBef>
              <a:buNone/>
            </a:pPr>
            <a:r>
              <a:rPr lang="en-GB" dirty="0" smtClean="0"/>
              <a:t>&lt;scope&gt;test&lt;/scope&gt;  </a:t>
            </a:r>
          </a:p>
          <a:p>
            <a:pPr>
              <a:spcBef>
                <a:spcPts val="0"/>
              </a:spcBef>
              <a:buNone/>
            </a:pPr>
            <a:r>
              <a:rPr lang="en-GB" dirty="0" smtClean="0"/>
              <a:t>&lt;/dependency&gt;  </a:t>
            </a:r>
          </a:p>
          <a:p>
            <a:pPr>
              <a:spcBef>
                <a:spcPts val="0"/>
              </a:spcBef>
              <a:buNone/>
            </a:pPr>
            <a:r>
              <a:rPr lang="en-GB" dirty="0" smtClean="0"/>
              <a:t>&lt;/dependencies&gt;  </a:t>
            </a:r>
          </a:p>
          <a:p>
            <a:pPr>
              <a:spcBef>
                <a:spcPts val="0"/>
              </a:spcBef>
              <a:buNone/>
            </a:pPr>
            <a:r>
              <a:rPr lang="en-GB" dirty="0" smtClean="0"/>
              <a:t>&lt;build&gt;  </a:t>
            </a:r>
          </a:p>
          <a:p>
            <a:pPr>
              <a:spcBef>
                <a:spcPts val="0"/>
              </a:spcBef>
              <a:buNone/>
            </a:pPr>
            <a:r>
              <a:rPr lang="en-GB" dirty="0" smtClean="0"/>
              <a:t>&lt;</a:t>
            </a:r>
            <a:r>
              <a:rPr lang="en-GB" dirty="0" err="1" smtClean="0"/>
              <a:t>plugins</a:t>
            </a:r>
            <a:r>
              <a:rPr lang="en-GB" dirty="0" smtClean="0"/>
              <a:t>&gt;  </a:t>
            </a:r>
          </a:p>
          <a:p>
            <a:pPr>
              <a:spcBef>
                <a:spcPts val="0"/>
              </a:spcBef>
              <a:buNone/>
            </a:pPr>
            <a:r>
              <a:rPr lang="en-GB" dirty="0" smtClean="0"/>
              <a:t>&lt;</a:t>
            </a:r>
            <a:r>
              <a:rPr lang="en-GB" dirty="0" err="1" smtClean="0"/>
              <a:t>plugin</a:t>
            </a:r>
            <a:r>
              <a:rPr lang="en-GB" dirty="0" smtClean="0"/>
              <a:t>&gt;  </a:t>
            </a:r>
          </a:p>
          <a:p>
            <a:pPr>
              <a:spcBef>
                <a:spcPts val="0"/>
              </a:spcBef>
              <a:buNone/>
            </a:pPr>
            <a:r>
              <a:rPr lang="en-GB" dirty="0" smtClean="0"/>
              <a:t>&lt;</a:t>
            </a:r>
            <a:r>
              <a:rPr lang="en-GB" dirty="0" err="1" smtClean="0"/>
              <a:t>groupId</a:t>
            </a:r>
            <a:r>
              <a:rPr lang="en-GB" dirty="0" smtClean="0"/>
              <a:t>&gt;</a:t>
            </a:r>
            <a:r>
              <a:rPr lang="en-GB" dirty="0" err="1" smtClean="0"/>
              <a:t>org.springframework.boot</a:t>
            </a:r>
            <a:r>
              <a:rPr lang="en-GB" dirty="0" smtClean="0"/>
              <a:t>&lt;/</a:t>
            </a:r>
            <a:r>
              <a:rPr lang="en-GB" dirty="0" err="1" smtClean="0"/>
              <a:t>groupId</a:t>
            </a:r>
            <a:r>
              <a:rPr lang="en-GB" dirty="0" smtClean="0"/>
              <a:t>&gt;  </a:t>
            </a:r>
          </a:p>
          <a:p>
            <a:pPr>
              <a:spcBef>
                <a:spcPts val="0"/>
              </a:spcBef>
              <a:buNone/>
            </a:pPr>
            <a:r>
              <a:rPr lang="en-GB" dirty="0" smtClean="0"/>
              <a:t>&lt;</a:t>
            </a:r>
            <a:r>
              <a:rPr lang="en-GB" dirty="0" err="1" smtClean="0"/>
              <a:t>artifactId</a:t>
            </a:r>
            <a:r>
              <a:rPr lang="en-GB" dirty="0" smtClean="0"/>
              <a:t>&gt;spring-boot-maven-</a:t>
            </a:r>
            <a:r>
              <a:rPr lang="en-GB" dirty="0" err="1" smtClean="0"/>
              <a:t>plugin</a:t>
            </a:r>
            <a:r>
              <a:rPr lang="en-GB" dirty="0" smtClean="0"/>
              <a:t>&lt;/</a:t>
            </a:r>
            <a:r>
              <a:rPr lang="en-GB" dirty="0" err="1" smtClean="0"/>
              <a:t>artifactId</a:t>
            </a:r>
            <a:r>
              <a:rPr lang="en-GB" dirty="0" smtClean="0"/>
              <a:t>&gt;  </a:t>
            </a:r>
          </a:p>
          <a:p>
            <a:pPr>
              <a:spcBef>
                <a:spcPts val="0"/>
              </a:spcBef>
              <a:buNone/>
            </a:pPr>
            <a:r>
              <a:rPr lang="en-GB" dirty="0" smtClean="0"/>
              <a:t>&lt;/</a:t>
            </a:r>
            <a:r>
              <a:rPr lang="en-GB" dirty="0" err="1" smtClean="0"/>
              <a:t>plugin</a:t>
            </a:r>
            <a:r>
              <a:rPr lang="en-GB" dirty="0" smtClean="0"/>
              <a:t>&gt;  </a:t>
            </a:r>
          </a:p>
          <a:p>
            <a:pPr>
              <a:spcBef>
                <a:spcPts val="0"/>
              </a:spcBef>
              <a:buNone/>
            </a:pPr>
            <a:r>
              <a:rPr lang="en-GB" dirty="0" smtClean="0"/>
              <a:t>&lt;/</a:t>
            </a:r>
            <a:r>
              <a:rPr lang="en-GB" dirty="0" err="1" smtClean="0"/>
              <a:t>plugins</a:t>
            </a:r>
            <a:r>
              <a:rPr lang="en-GB" dirty="0" smtClean="0"/>
              <a:t>&gt;  </a:t>
            </a:r>
          </a:p>
          <a:p>
            <a:pPr>
              <a:spcBef>
                <a:spcPts val="0"/>
              </a:spcBef>
              <a:buNone/>
            </a:pPr>
            <a:r>
              <a:rPr lang="en-GB" dirty="0" smtClean="0"/>
              <a:t>&lt;/build&gt;  </a:t>
            </a:r>
          </a:p>
          <a:p>
            <a:pPr>
              <a:spcBef>
                <a:spcPts val="0"/>
              </a:spcBef>
              <a:buNone/>
            </a:pPr>
            <a:r>
              <a:rPr lang="en-GB" dirty="0" smtClean="0"/>
              <a:t>&lt;/project&gt;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202</a:t>
            </a:fld>
            <a:endParaRPr lang="en-US" alt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8</a:t>
            </a:r>
            <a:endParaRPr lang="en-US" dirty="0"/>
          </a:p>
        </p:txBody>
      </p:sp>
      <p:sp>
        <p:nvSpPr>
          <p:cNvPr id="3" name="Content Placeholder 2"/>
          <p:cNvSpPr>
            <a:spLocks noGrp="1"/>
          </p:cNvSpPr>
          <p:nvPr>
            <p:ph idx="1"/>
          </p:nvPr>
        </p:nvSpPr>
        <p:spPr/>
        <p:txBody>
          <a:bodyPr/>
          <a:lstStyle/>
          <a:p>
            <a:r>
              <a:rPr lang="en-GB" dirty="0" smtClean="0"/>
              <a:t>Now open the </a:t>
            </a:r>
            <a:r>
              <a:rPr lang="en-GB" b="1" dirty="0" smtClean="0"/>
              <a:t>RestfulWebServicesApplication.java</a:t>
            </a:r>
            <a:r>
              <a:rPr lang="en-GB" dirty="0" smtClean="0"/>
              <a:t> file and Run the file as Java Application.</a:t>
            </a:r>
          </a:p>
          <a:p>
            <a:pPr>
              <a:spcBef>
                <a:spcPts val="0"/>
              </a:spcBef>
              <a:buNone/>
            </a:pPr>
            <a:r>
              <a:rPr lang="en-GB" b="1" dirty="0" smtClean="0"/>
              <a:t>package</a:t>
            </a:r>
            <a:r>
              <a:rPr lang="en-GB" dirty="0" smtClean="0"/>
              <a:t> </a:t>
            </a:r>
            <a:r>
              <a:rPr lang="en-GB" dirty="0" err="1" smtClean="0"/>
              <a:t>com.javatpoint.server.main</a:t>
            </a:r>
            <a:r>
              <a:rPr lang="en-GB" dirty="0" smtClean="0"/>
              <a:t>;  </a:t>
            </a:r>
          </a:p>
          <a:p>
            <a:pPr>
              <a:spcBef>
                <a:spcPts val="0"/>
              </a:spcBef>
              <a:buNone/>
            </a:pPr>
            <a:r>
              <a:rPr lang="en-GB" b="1" dirty="0" smtClean="0"/>
              <a:t>import</a:t>
            </a:r>
            <a:r>
              <a:rPr lang="en-GB" dirty="0" smtClean="0"/>
              <a:t> </a:t>
            </a:r>
            <a:r>
              <a:rPr lang="en-GB" dirty="0" err="1" smtClean="0"/>
              <a:t>org.springframework.boot.SpringApplication</a:t>
            </a:r>
            <a:r>
              <a:rPr lang="en-GB" dirty="0" smtClean="0"/>
              <a:t>;  </a:t>
            </a:r>
          </a:p>
          <a:p>
            <a:pPr>
              <a:spcBef>
                <a:spcPts val="0"/>
              </a:spcBef>
              <a:buNone/>
            </a:pPr>
            <a:r>
              <a:rPr lang="en-GB" b="1" dirty="0" smtClean="0"/>
              <a:t>import</a:t>
            </a:r>
            <a:r>
              <a:rPr lang="en-GB" dirty="0" smtClean="0"/>
              <a:t> </a:t>
            </a:r>
            <a:r>
              <a:rPr lang="en-GB" dirty="0" err="1" smtClean="0"/>
              <a:t>org.springframework.boot.autoconfigure.SpringBootApplication</a:t>
            </a:r>
            <a:r>
              <a:rPr lang="en-GB" dirty="0" smtClean="0"/>
              <a:t>;  </a:t>
            </a:r>
          </a:p>
          <a:p>
            <a:pPr>
              <a:spcBef>
                <a:spcPts val="0"/>
              </a:spcBef>
              <a:buNone/>
            </a:pPr>
            <a:r>
              <a:rPr lang="en-GB" dirty="0" smtClean="0"/>
              <a:t>@</a:t>
            </a:r>
            <a:r>
              <a:rPr lang="en-GB" dirty="0" err="1" smtClean="0"/>
              <a:t>SpringBootApplication</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RestfulWebServicesApplication</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static</a:t>
            </a:r>
            <a:r>
              <a:rPr lang="en-GB" dirty="0" smtClean="0"/>
              <a:t> </a:t>
            </a:r>
            <a:r>
              <a:rPr lang="en-GB" b="1" dirty="0" smtClean="0"/>
              <a:t>void</a:t>
            </a:r>
            <a:r>
              <a:rPr lang="en-GB" dirty="0" smtClean="0"/>
              <a:t> main(String[] </a:t>
            </a:r>
            <a:r>
              <a:rPr lang="en-GB" dirty="0" err="1" smtClean="0"/>
              <a:t>args</a:t>
            </a:r>
            <a:r>
              <a:rPr lang="en-GB" dirty="0" smtClean="0"/>
              <a:t>)   </a:t>
            </a:r>
          </a:p>
          <a:p>
            <a:pPr>
              <a:spcBef>
                <a:spcPts val="0"/>
              </a:spcBef>
              <a:buNone/>
            </a:pPr>
            <a:r>
              <a:rPr lang="en-GB" dirty="0" smtClean="0"/>
              <a:t>{  </a:t>
            </a:r>
          </a:p>
          <a:p>
            <a:pPr>
              <a:spcBef>
                <a:spcPts val="0"/>
              </a:spcBef>
              <a:buNone/>
            </a:pPr>
            <a:r>
              <a:rPr lang="en-GB" dirty="0" err="1" smtClean="0"/>
              <a:t>SpringApplication.run</a:t>
            </a:r>
            <a:r>
              <a:rPr lang="en-GB" dirty="0" smtClean="0"/>
              <a:t>(</a:t>
            </a:r>
            <a:r>
              <a:rPr lang="en-GB" dirty="0" err="1" smtClean="0"/>
              <a:t>RestfulWebServicesApplication.</a:t>
            </a:r>
            <a:r>
              <a:rPr lang="en-GB" b="1" dirty="0" err="1" smtClean="0"/>
              <a:t>class</a:t>
            </a:r>
            <a:r>
              <a:rPr lang="en-GB" dirty="0" smtClean="0"/>
              <a:t>, </a:t>
            </a:r>
            <a:r>
              <a:rPr lang="en-GB" dirty="0" err="1" smtClean="0"/>
              <a:t>args</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It does not perform any service but ensures that the application is running properly.</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203</a:t>
            </a:fld>
            <a:endParaRPr lang="en-US" alt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204</a:t>
            </a:fld>
            <a:endParaRPr lang="en-US" altLang="en-US"/>
          </a:p>
        </p:txBody>
      </p:sp>
      <p:pic>
        <p:nvPicPr>
          <p:cNvPr id="5" name="Content Placeholder 4" descr="Initializing a RESTful Web Services Project with Spring Boot"/>
          <p:cNvPicPr>
            <a:picLocks noGrp="1"/>
          </p:cNvPicPr>
          <p:nvPr>
            <p:ph idx="1"/>
          </p:nvPr>
        </p:nvPicPr>
        <p:blipFill>
          <a:blip r:embed="rId2"/>
          <a:srcRect/>
          <a:stretch>
            <a:fillRect/>
          </a:stretch>
        </p:blipFill>
        <p:spPr bwMode="auto">
          <a:xfrm>
            <a:off x="1952596" y="2285992"/>
            <a:ext cx="8277225" cy="609600"/>
          </a:xfrm>
          <a:prstGeom prst="rect">
            <a:avLst/>
          </a:prstGeom>
          <a:noFill/>
          <a:ln w="9525">
            <a:noFill/>
            <a:miter lim="800000"/>
            <a:headEnd/>
            <a:tailEnd/>
          </a:ln>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Hello World Service</a:t>
            </a:r>
            <a:br>
              <a:rPr lang="en-GB" dirty="0" smtClean="0"/>
            </a:br>
            <a:endParaRPr lang="en-US" dirty="0"/>
          </a:p>
        </p:txBody>
      </p:sp>
      <p:sp>
        <p:nvSpPr>
          <p:cNvPr id="3" name="Content Placeholder 2"/>
          <p:cNvSpPr>
            <a:spLocks noGrp="1"/>
          </p:cNvSpPr>
          <p:nvPr>
            <p:ph idx="1"/>
          </p:nvPr>
        </p:nvSpPr>
        <p:spPr/>
        <p:txBody>
          <a:bodyPr/>
          <a:lstStyle/>
          <a:p>
            <a:r>
              <a:rPr lang="en-GB" b="1" dirty="0" smtClean="0"/>
              <a:t>Step 1:</a:t>
            </a:r>
            <a:r>
              <a:rPr lang="en-GB" dirty="0" smtClean="0"/>
              <a:t> Create a new class with the name </a:t>
            </a:r>
            <a:r>
              <a:rPr lang="en-GB" b="1" dirty="0" err="1" smtClean="0"/>
              <a:t>HelloWorldController</a:t>
            </a:r>
            <a:r>
              <a:rPr lang="en-GB" dirty="0" smtClean="0"/>
              <a:t> in the package </a:t>
            </a:r>
            <a:r>
              <a:rPr lang="en-GB" b="1" dirty="0" err="1" smtClean="0"/>
              <a:t>com.javatpoint.server.main</a:t>
            </a:r>
            <a:r>
              <a:rPr lang="en-GB" dirty="0" smtClean="0"/>
              <a:t>.</a:t>
            </a:r>
          </a:p>
          <a:p>
            <a:r>
              <a:rPr lang="en-GB" b="1" dirty="0" smtClean="0"/>
              <a:t>Step 2:</a:t>
            </a:r>
            <a:r>
              <a:rPr lang="en-GB" dirty="0" smtClean="0"/>
              <a:t> Whenever we create a web service, we need to define two things </a:t>
            </a:r>
            <a:r>
              <a:rPr lang="en-GB" b="1" dirty="0" smtClean="0"/>
              <a:t>Get</a:t>
            </a:r>
            <a:r>
              <a:rPr lang="en-GB" dirty="0" smtClean="0"/>
              <a:t> method and the </a:t>
            </a:r>
            <a:r>
              <a:rPr lang="en-GB" b="1" dirty="0" smtClean="0"/>
              <a:t>URI</a:t>
            </a:r>
            <a:r>
              <a:rPr lang="en-GB" dirty="0" smtClean="0"/>
              <a:t>. Now create the </a:t>
            </a:r>
            <a:r>
              <a:rPr lang="en-GB" b="1" dirty="0" err="1" smtClean="0"/>
              <a:t>helloWorld</a:t>
            </a:r>
            <a:r>
              <a:rPr lang="en-GB" b="1" dirty="0" smtClean="0"/>
              <a:t>()</a:t>
            </a:r>
            <a:r>
              <a:rPr lang="en-GB" dirty="0" smtClean="0"/>
              <a:t> method which returns the string "Hello World." If we want to tell the spring MVC that it is going to handle the REST request, we have to add </a:t>
            </a:r>
            <a:r>
              <a:rPr lang="en-GB" b="1" dirty="0" smtClean="0"/>
              <a:t>@</a:t>
            </a:r>
            <a:r>
              <a:rPr lang="en-GB" b="1" dirty="0" err="1" smtClean="0"/>
              <a:t>RestController</a:t>
            </a:r>
            <a:r>
              <a:rPr lang="en-GB" dirty="0" smtClean="0"/>
              <a:t> annotation. Now it becomes a rest controller which can handle the Rest request.</a:t>
            </a:r>
          </a:p>
          <a:p>
            <a:r>
              <a:rPr lang="en-GB" dirty="0" smtClean="0"/>
              <a:t>The next thing we have to do is create a mapping for the method. Add </a:t>
            </a:r>
            <a:r>
              <a:rPr lang="en-GB" b="1" dirty="0" smtClean="0"/>
              <a:t>@</a:t>
            </a:r>
            <a:r>
              <a:rPr lang="en-GB" b="1" dirty="0" err="1" smtClean="0"/>
              <a:t>RequestMapping</a:t>
            </a:r>
            <a:r>
              <a:rPr lang="en-GB" dirty="0" smtClean="0"/>
              <a:t> annotation just above the </a:t>
            </a:r>
            <a:r>
              <a:rPr lang="en-GB" dirty="0" err="1" smtClean="0"/>
              <a:t>helloWorld</a:t>
            </a:r>
            <a:r>
              <a:rPr lang="en-GB" dirty="0" smtClean="0"/>
              <a:t>()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205</a:t>
            </a:fld>
            <a:endParaRPr lang="en-US" alt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HelloWorldController</a:t>
            </a:r>
            <a:endParaRPr lang="en-US" dirty="0"/>
          </a:p>
        </p:txBody>
      </p:sp>
      <p:sp>
        <p:nvSpPr>
          <p:cNvPr id="3" name="Content Placeholder 2"/>
          <p:cNvSpPr>
            <a:spLocks noGrp="1"/>
          </p:cNvSpPr>
          <p:nvPr>
            <p:ph idx="1"/>
          </p:nvPr>
        </p:nvSpPr>
        <p:spPr/>
        <p:txBody>
          <a:bodyPr/>
          <a:lstStyle/>
          <a:p>
            <a:r>
              <a:rPr lang="en-GB" dirty="0" smtClean="0"/>
              <a:t>The </a:t>
            </a:r>
            <a:r>
              <a:rPr lang="en-GB" dirty="0" err="1" smtClean="0"/>
              <a:t>HelloWorldController</a:t>
            </a:r>
            <a:r>
              <a:rPr lang="en-GB" dirty="0" smtClean="0"/>
              <a:t> looks like the following:</a:t>
            </a:r>
          </a:p>
          <a:p>
            <a:pPr>
              <a:spcBef>
                <a:spcPts val="0"/>
              </a:spcBef>
              <a:buNone/>
            </a:pPr>
            <a:r>
              <a:rPr lang="en-GB" b="1" dirty="0" smtClean="0"/>
              <a:t>package</a:t>
            </a:r>
            <a:r>
              <a:rPr lang="en-GB" dirty="0" smtClean="0"/>
              <a:t> </a:t>
            </a:r>
            <a:r>
              <a:rPr lang="en-GB" dirty="0" err="1" smtClean="0"/>
              <a:t>com.javatpoint.server.main</a:t>
            </a:r>
            <a:r>
              <a:rPr lang="en-GB" dirty="0" smtClean="0"/>
              <a:t>;  </a:t>
            </a:r>
          </a:p>
          <a:p>
            <a:pPr>
              <a:spcBef>
                <a:spcPts val="0"/>
              </a:spcBef>
              <a:buNone/>
            </a:pPr>
            <a:r>
              <a:rPr lang="en-GB" b="1" dirty="0" smtClean="0"/>
              <a:t>import</a:t>
            </a:r>
            <a:r>
              <a:rPr lang="en-GB" dirty="0" smtClean="0"/>
              <a:t> </a:t>
            </a:r>
            <a:r>
              <a:rPr lang="en-GB" dirty="0" err="1" smtClean="0"/>
              <a:t>org.springframework.web.bind.annotation.RequestMapping</a:t>
            </a:r>
            <a:r>
              <a:rPr lang="en-GB" dirty="0" smtClean="0"/>
              <a:t>;  </a:t>
            </a:r>
          </a:p>
          <a:p>
            <a:pPr>
              <a:spcBef>
                <a:spcPts val="0"/>
              </a:spcBef>
              <a:buNone/>
            </a:pPr>
            <a:r>
              <a:rPr lang="en-GB" b="1" dirty="0" smtClean="0"/>
              <a:t>import</a:t>
            </a:r>
            <a:r>
              <a:rPr lang="en-GB" dirty="0" smtClean="0"/>
              <a:t> </a:t>
            </a:r>
            <a:r>
              <a:rPr lang="en-GB" dirty="0" err="1" smtClean="0"/>
              <a:t>org.springframework.web.bind.annotation.RequestMethod</a:t>
            </a:r>
            <a:r>
              <a:rPr lang="en-GB" dirty="0" smtClean="0"/>
              <a:t>;  </a:t>
            </a:r>
          </a:p>
          <a:p>
            <a:pPr>
              <a:spcBef>
                <a:spcPts val="0"/>
              </a:spcBef>
              <a:buNone/>
            </a:pPr>
            <a:r>
              <a:rPr lang="en-GB" b="1" dirty="0" smtClean="0"/>
              <a:t>import</a:t>
            </a:r>
            <a:r>
              <a:rPr lang="en-GB" dirty="0" smtClean="0"/>
              <a:t> </a:t>
            </a:r>
            <a:r>
              <a:rPr lang="en-GB" dirty="0" err="1" smtClean="0"/>
              <a:t>org.springframework.web.bind.annotation.RestController</a:t>
            </a:r>
            <a:r>
              <a:rPr lang="en-GB" dirty="0" smtClean="0"/>
              <a:t>;  </a:t>
            </a:r>
          </a:p>
          <a:p>
            <a:pPr>
              <a:spcBef>
                <a:spcPts val="0"/>
              </a:spcBef>
              <a:buNone/>
            </a:pPr>
            <a:r>
              <a:rPr lang="en-GB" dirty="0" smtClean="0"/>
              <a:t>//Controller  </a:t>
            </a:r>
          </a:p>
          <a:p>
            <a:pPr>
              <a:spcBef>
                <a:spcPts val="0"/>
              </a:spcBef>
              <a:buNone/>
            </a:pPr>
            <a:r>
              <a:rPr lang="en-GB" dirty="0" smtClean="0"/>
              <a:t>@</a:t>
            </a:r>
            <a:r>
              <a:rPr lang="en-GB" dirty="0" err="1" smtClean="0"/>
              <a:t>RestController</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HelloWorldController</a:t>
            </a:r>
            <a:r>
              <a:rPr lang="en-GB" dirty="0" smtClean="0"/>
              <a:t>   </a:t>
            </a:r>
          </a:p>
          <a:p>
            <a:pPr>
              <a:spcBef>
                <a:spcPts val="0"/>
              </a:spcBef>
              <a:buNone/>
            </a:pPr>
            <a:r>
              <a:rPr lang="en-GB" dirty="0" smtClean="0"/>
              <a:t>{  </a:t>
            </a:r>
          </a:p>
          <a:p>
            <a:pPr>
              <a:spcBef>
                <a:spcPts val="0"/>
              </a:spcBef>
              <a:buNone/>
            </a:pPr>
            <a:r>
              <a:rPr lang="en-GB" dirty="0" smtClean="0"/>
              <a:t>//using get method and hello-world as URI  </a:t>
            </a:r>
          </a:p>
          <a:p>
            <a:pPr>
              <a:spcBef>
                <a:spcPts val="0"/>
              </a:spcBef>
              <a:buNone/>
            </a:pPr>
            <a:r>
              <a:rPr lang="en-GB" dirty="0" smtClean="0"/>
              <a:t>@</a:t>
            </a:r>
            <a:r>
              <a:rPr lang="en-GB" dirty="0" err="1" smtClean="0"/>
              <a:t>RequestMapping</a:t>
            </a:r>
            <a:r>
              <a:rPr lang="en-GB" dirty="0" smtClean="0"/>
              <a:t>(method=</a:t>
            </a:r>
            <a:r>
              <a:rPr lang="en-GB" dirty="0" err="1" smtClean="0"/>
              <a:t>RequestMethod.GET</a:t>
            </a:r>
            <a:r>
              <a:rPr lang="en-GB" dirty="0" smtClean="0"/>
              <a:t>, path="/hello-world")  </a:t>
            </a:r>
          </a:p>
          <a:p>
            <a:pPr>
              <a:spcBef>
                <a:spcPts val="0"/>
              </a:spcBef>
              <a:buNone/>
            </a:pPr>
            <a:r>
              <a:rPr lang="en-GB" b="1" dirty="0" smtClean="0"/>
              <a:t>public</a:t>
            </a:r>
            <a:r>
              <a:rPr lang="en-GB" dirty="0" smtClean="0"/>
              <a:t> String </a:t>
            </a:r>
            <a:r>
              <a:rPr lang="en-GB" dirty="0" err="1" smtClean="0"/>
              <a:t>helloWorld</a:t>
            </a:r>
            <a:r>
              <a:rPr lang="en-GB" dirty="0" smtClean="0"/>
              <a:t>()  </a:t>
            </a:r>
          </a:p>
          <a:p>
            <a:pPr>
              <a:spcBef>
                <a:spcPts val="0"/>
              </a:spcBef>
              <a:buNone/>
            </a:pPr>
            <a:r>
              <a:rPr lang="en-GB" dirty="0" smtClean="0"/>
              <a:t>{  </a:t>
            </a:r>
          </a:p>
          <a:p>
            <a:pPr>
              <a:spcBef>
                <a:spcPts val="0"/>
              </a:spcBef>
              <a:buNone/>
            </a:pPr>
            <a:r>
              <a:rPr lang="en-GB" b="1" dirty="0" smtClean="0"/>
              <a:t>return</a:t>
            </a:r>
            <a:r>
              <a:rPr lang="en-GB" dirty="0" smtClean="0"/>
              <a:t> "Hello World";  </a:t>
            </a:r>
          </a:p>
          <a:p>
            <a:pPr>
              <a:spcBef>
                <a:spcPts val="0"/>
              </a:spcBef>
              <a:buNone/>
            </a:pPr>
            <a:r>
              <a:rPr lang="en-GB" dirty="0" smtClean="0"/>
              <a:t>}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206</a:t>
            </a:fld>
            <a:endParaRPr lang="en-US" alt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b="1" dirty="0" smtClean="0"/>
              <a:t>@</a:t>
            </a:r>
            <a:r>
              <a:rPr lang="en-GB" b="1" dirty="0" err="1" smtClean="0"/>
              <a:t>GetMapping</a:t>
            </a:r>
            <a:r>
              <a:rPr lang="en-GB" dirty="0" smtClean="0"/>
              <a:t> annotation instead of @</a:t>
            </a:r>
            <a:r>
              <a:rPr lang="en-GB" dirty="0" err="1" smtClean="0"/>
              <a:t>RequestMapping</a:t>
            </a:r>
            <a:r>
              <a:rPr lang="en-GB" dirty="0" smtClean="0"/>
              <a:t>. </a:t>
            </a:r>
            <a:endParaRPr lang="en-US" dirty="0"/>
          </a:p>
        </p:txBody>
      </p:sp>
      <p:sp>
        <p:nvSpPr>
          <p:cNvPr id="3" name="Content Placeholder 2"/>
          <p:cNvSpPr>
            <a:spLocks noGrp="1"/>
          </p:cNvSpPr>
          <p:nvPr>
            <p:ph idx="1"/>
          </p:nvPr>
        </p:nvSpPr>
        <p:spPr/>
        <p:txBody>
          <a:bodyPr/>
          <a:lstStyle/>
          <a:p>
            <a:r>
              <a:rPr lang="en-GB" dirty="0" smtClean="0"/>
              <a:t>We can also improve the above code by using the </a:t>
            </a:r>
            <a:r>
              <a:rPr lang="en-GB" b="1" dirty="0" smtClean="0"/>
              <a:t>@</a:t>
            </a:r>
            <a:r>
              <a:rPr lang="en-GB" b="1" dirty="0" err="1" smtClean="0"/>
              <a:t>GetMapping</a:t>
            </a:r>
            <a:r>
              <a:rPr lang="en-GB" dirty="0" smtClean="0"/>
              <a:t> annotation instead of @</a:t>
            </a:r>
            <a:r>
              <a:rPr lang="en-GB" dirty="0" err="1" smtClean="0"/>
              <a:t>RequestMapping</a:t>
            </a:r>
            <a:r>
              <a:rPr lang="en-GB" dirty="0" smtClean="0"/>
              <a:t>. Here the method specification is not required.</a:t>
            </a:r>
          </a:p>
          <a:p>
            <a:pPr>
              <a:spcBef>
                <a:spcPts val="0"/>
              </a:spcBef>
              <a:buNone/>
            </a:pPr>
            <a:r>
              <a:rPr lang="en-GB" b="1" dirty="0" smtClean="0"/>
              <a:t>package</a:t>
            </a:r>
            <a:r>
              <a:rPr lang="en-GB" dirty="0" smtClean="0"/>
              <a:t> </a:t>
            </a:r>
            <a:r>
              <a:rPr lang="en-GB" dirty="0" err="1" smtClean="0"/>
              <a:t>com.javatpoint.server.main</a:t>
            </a:r>
            <a:r>
              <a:rPr lang="en-GB" dirty="0" smtClean="0"/>
              <a:t>;  </a:t>
            </a:r>
          </a:p>
          <a:p>
            <a:pPr>
              <a:spcBef>
                <a:spcPts val="0"/>
              </a:spcBef>
              <a:buNone/>
            </a:pPr>
            <a:r>
              <a:rPr lang="en-GB" b="1" dirty="0" smtClean="0"/>
              <a:t>import</a:t>
            </a:r>
            <a:r>
              <a:rPr lang="en-GB" dirty="0" smtClean="0"/>
              <a:t> </a:t>
            </a:r>
            <a:r>
              <a:rPr lang="en-GB" dirty="0" err="1" smtClean="0"/>
              <a:t>org.springframework.web.bind.annotation.GetMapping</a:t>
            </a:r>
            <a:r>
              <a:rPr lang="en-GB" dirty="0" smtClean="0"/>
              <a:t>;  </a:t>
            </a:r>
          </a:p>
          <a:p>
            <a:pPr>
              <a:spcBef>
                <a:spcPts val="0"/>
              </a:spcBef>
              <a:buNone/>
            </a:pPr>
            <a:r>
              <a:rPr lang="en-GB" b="1" dirty="0" smtClean="0"/>
              <a:t>import</a:t>
            </a:r>
            <a:r>
              <a:rPr lang="en-GB" dirty="0" smtClean="0"/>
              <a:t> </a:t>
            </a:r>
            <a:r>
              <a:rPr lang="en-GB" dirty="0" err="1" smtClean="0"/>
              <a:t>org.springframework.web.bind.annotation.RestController</a:t>
            </a:r>
            <a:r>
              <a:rPr lang="en-GB" dirty="0" smtClean="0"/>
              <a:t>;  </a:t>
            </a:r>
          </a:p>
          <a:p>
            <a:pPr>
              <a:spcBef>
                <a:spcPts val="0"/>
              </a:spcBef>
              <a:buNone/>
            </a:pPr>
            <a:r>
              <a:rPr lang="en-GB" dirty="0" smtClean="0"/>
              <a:t>//Controller  </a:t>
            </a:r>
          </a:p>
          <a:p>
            <a:pPr>
              <a:spcBef>
                <a:spcPts val="0"/>
              </a:spcBef>
              <a:buNone/>
            </a:pPr>
            <a:r>
              <a:rPr lang="en-GB" dirty="0" smtClean="0"/>
              <a:t>@</a:t>
            </a:r>
            <a:r>
              <a:rPr lang="en-GB" dirty="0" err="1" smtClean="0"/>
              <a:t>RestController</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HelloWorldController</a:t>
            </a:r>
            <a:r>
              <a:rPr lang="en-GB" dirty="0" smtClean="0"/>
              <a:t>   </a:t>
            </a:r>
          </a:p>
          <a:p>
            <a:pPr>
              <a:spcBef>
                <a:spcPts val="0"/>
              </a:spcBef>
              <a:buNone/>
            </a:pPr>
            <a:r>
              <a:rPr lang="en-GB" dirty="0" smtClean="0"/>
              <a:t>{  </a:t>
            </a:r>
          </a:p>
          <a:p>
            <a:pPr>
              <a:spcBef>
                <a:spcPts val="0"/>
              </a:spcBef>
              <a:buNone/>
            </a:pPr>
            <a:r>
              <a:rPr lang="en-GB" dirty="0" smtClean="0"/>
              <a:t>//using get method and hello-world as URI  </a:t>
            </a:r>
          </a:p>
          <a:p>
            <a:pPr>
              <a:spcBef>
                <a:spcPts val="0"/>
              </a:spcBef>
              <a:buNone/>
            </a:pPr>
            <a:r>
              <a:rPr lang="en-GB" dirty="0" smtClean="0"/>
              <a:t>@</a:t>
            </a:r>
            <a:r>
              <a:rPr lang="en-GB" dirty="0" err="1" smtClean="0"/>
              <a:t>GetMapping</a:t>
            </a:r>
            <a:r>
              <a:rPr lang="en-GB" dirty="0" smtClean="0"/>
              <a:t>(path="/hello-world")  </a:t>
            </a:r>
          </a:p>
          <a:p>
            <a:pPr>
              <a:spcBef>
                <a:spcPts val="0"/>
              </a:spcBef>
              <a:buNone/>
            </a:pPr>
            <a:r>
              <a:rPr lang="en-GB" b="1" dirty="0" smtClean="0"/>
              <a:t>public</a:t>
            </a:r>
            <a:r>
              <a:rPr lang="en-GB" dirty="0" smtClean="0"/>
              <a:t> String </a:t>
            </a:r>
            <a:r>
              <a:rPr lang="en-GB" dirty="0" err="1" smtClean="0"/>
              <a:t>helloWorld</a:t>
            </a:r>
            <a:r>
              <a:rPr lang="en-GB" dirty="0" smtClean="0"/>
              <a:t>()  </a:t>
            </a:r>
          </a:p>
          <a:p>
            <a:pPr>
              <a:spcBef>
                <a:spcPts val="0"/>
              </a:spcBef>
              <a:buNone/>
            </a:pPr>
            <a:r>
              <a:rPr lang="en-GB" dirty="0" smtClean="0"/>
              <a:t>{  </a:t>
            </a:r>
          </a:p>
          <a:p>
            <a:pPr>
              <a:spcBef>
                <a:spcPts val="0"/>
              </a:spcBef>
              <a:buNone/>
            </a:pPr>
            <a:r>
              <a:rPr lang="en-GB" b="1" dirty="0" smtClean="0"/>
              <a:t>return</a:t>
            </a:r>
            <a:r>
              <a:rPr lang="en-GB" dirty="0" smtClean="0"/>
              <a:t> "Hello World";  </a:t>
            </a:r>
          </a:p>
          <a:p>
            <a:pPr>
              <a:spcBef>
                <a:spcPts val="0"/>
              </a:spcBef>
              <a:buNone/>
            </a:pPr>
            <a:r>
              <a:rPr lang="en-GB" dirty="0" smtClean="0"/>
              <a:t>}  </a:t>
            </a:r>
          </a:p>
          <a:p>
            <a:pPr>
              <a:spcBef>
                <a:spcPts val="0"/>
              </a:spcBef>
              <a:buNone/>
            </a:pPr>
            <a:r>
              <a:rPr lang="en-GB" dirty="0" smtClean="0"/>
              <a:t>}  </a:t>
            </a:r>
          </a:p>
          <a:p>
            <a:r>
              <a:rPr lang="en-GB" b="1" dirty="0" smtClean="0"/>
              <a:t>Step 3:</a:t>
            </a:r>
            <a:r>
              <a:rPr lang="en-GB" dirty="0" smtClean="0"/>
              <a:t> Run the </a:t>
            </a:r>
            <a:r>
              <a:rPr lang="en-GB" b="1" dirty="0" err="1" smtClean="0"/>
              <a:t>RestfulWebServiceApplication</a:t>
            </a:r>
            <a:r>
              <a:rPr lang="en-GB" dirty="0" smtClean="0"/>
              <a:t>. It displays the string </a:t>
            </a:r>
            <a:r>
              <a:rPr lang="en-GB" b="1" dirty="0" smtClean="0"/>
              <a:t>Hello World</a:t>
            </a:r>
            <a:r>
              <a:rPr lang="en-GB" dirty="0" smtClean="0"/>
              <a:t> on the browser.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207</a:t>
            </a:fld>
            <a:endParaRPr lang="en-US" alt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Enhancing the Hello World Service to Return a Bean</a:t>
            </a:r>
            <a:br>
              <a:rPr lang="en-GB" dirty="0" smtClean="0"/>
            </a:br>
            <a:endParaRPr lang="en-US" dirty="0"/>
          </a:p>
        </p:txBody>
      </p:sp>
      <p:sp>
        <p:nvSpPr>
          <p:cNvPr id="3" name="Content Placeholder 2"/>
          <p:cNvSpPr>
            <a:spLocks noGrp="1"/>
          </p:cNvSpPr>
          <p:nvPr>
            <p:ph idx="1"/>
          </p:nvPr>
        </p:nvSpPr>
        <p:spPr/>
        <p:txBody>
          <a:bodyPr/>
          <a:lstStyle/>
          <a:p>
            <a:r>
              <a:rPr lang="en-GB" dirty="0" smtClean="0"/>
              <a:t>In this section, we are going to generate a bean for the method </a:t>
            </a:r>
            <a:r>
              <a:rPr lang="en-GB" dirty="0" err="1" smtClean="0"/>
              <a:t>helloWorld</a:t>
            </a:r>
            <a:r>
              <a:rPr lang="en-GB" dirty="0" smtClean="0"/>
              <a:t>().</a:t>
            </a:r>
          </a:p>
          <a:p>
            <a:r>
              <a:rPr lang="en-GB" b="1" dirty="0" smtClean="0"/>
              <a:t>Step 1:</a:t>
            </a:r>
            <a:r>
              <a:rPr lang="en-GB" dirty="0" smtClean="0"/>
              <a:t> Create a </a:t>
            </a:r>
            <a:r>
              <a:rPr lang="en-GB" b="1" dirty="0" err="1" smtClean="0"/>
              <a:t>helloWorldBean</a:t>
            </a:r>
            <a:r>
              <a:rPr lang="en-GB" b="1" dirty="0" smtClean="0"/>
              <a:t>()</a:t>
            </a:r>
            <a:r>
              <a:rPr lang="en-GB" dirty="0" smtClean="0"/>
              <a:t> method in </a:t>
            </a:r>
            <a:r>
              <a:rPr lang="en-GB" b="1" dirty="0" smtClean="0"/>
              <a:t>HelloWordController.java</a:t>
            </a:r>
            <a:r>
              <a:rPr lang="en-GB" dirty="0" smtClean="0"/>
              <a:t> file. Map the URI to "</a:t>
            </a:r>
            <a:r>
              <a:rPr lang="en-GB" b="1" dirty="0" smtClean="0"/>
              <a:t>/hello-world-bean</a:t>
            </a:r>
            <a:r>
              <a:rPr lang="en-GB" dirty="0" smtClean="0"/>
              <a:t>" and return </a:t>
            </a:r>
            <a:r>
              <a:rPr lang="en-GB" b="1" dirty="0" err="1" smtClean="0"/>
              <a:t>HelloWorldBean</a:t>
            </a:r>
            <a:r>
              <a:rPr lang="en-GB" dirty="0" smtClean="0"/>
              <a:t>.</a:t>
            </a:r>
          </a:p>
          <a:p>
            <a:r>
              <a:rPr lang="en-GB" b="1" dirty="0" smtClean="0"/>
              <a:t>HelloWorldController.java</a:t>
            </a:r>
            <a:endParaRPr lang="en-GB" dirty="0" smtClean="0"/>
          </a:p>
          <a:p>
            <a:pPr>
              <a:spcBef>
                <a:spcPts val="0"/>
              </a:spcBef>
              <a:buNone/>
            </a:pPr>
            <a:r>
              <a:rPr lang="en-GB" b="1" dirty="0" smtClean="0"/>
              <a:t>package</a:t>
            </a:r>
            <a:r>
              <a:rPr lang="en-GB" dirty="0" smtClean="0"/>
              <a:t> </a:t>
            </a:r>
            <a:r>
              <a:rPr lang="en-GB" dirty="0" err="1" smtClean="0"/>
              <a:t>com.javatpoint.server.main</a:t>
            </a:r>
            <a:r>
              <a:rPr lang="en-GB" dirty="0" smtClean="0"/>
              <a:t>;  </a:t>
            </a:r>
          </a:p>
          <a:p>
            <a:pPr>
              <a:spcBef>
                <a:spcPts val="0"/>
              </a:spcBef>
              <a:buNone/>
            </a:pPr>
            <a:r>
              <a:rPr lang="en-GB" b="1" dirty="0" smtClean="0"/>
              <a:t>import</a:t>
            </a:r>
            <a:r>
              <a:rPr lang="en-GB" dirty="0" smtClean="0"/>
              <a:t> </a:t>
            </a:r>
            <a:r>
              <a:rPr lang="en-GB" dirty="0" err="1" smtClean="0"/>
              <a:t>org.springframework.web.bind.annotation.GetMapping</a:t>
            </a:r>
            <a:r>
              <a:rPr lang="en-GB" dirty="0" smtClean="0"/>
              <a:t>;  </a:t>
            </a:r>
          </a:p>
          <a:p>
            <a:pPr>
              <a:spcBef>
                <a:spcPts val="0"/>
              </a:spcBef>
              <a:buNone/>
            </a:pPr>
            <a:r>
              <a:rPr lang="en-GB" b="1" dirty="0" smtClean="0"/>
              <a:t>import</a:t>
            </a:r>
            <a:r>
              <a:rPr lang="en-GB" dirty="0" smtClean="0"/>
              <a:t> </a:t>
            </a:r>
            <a:r>
              <a:rPr lang="en-GB" dirty="0" err="1" smtClean="0"/>
              <a:t>org.springframework.web.bind.annotation.RestController</a:t>
            </a:r>
            <a:r>
              <a:rPr lang="en-GB" dirty="0" smtClean="0"/>
              <a:t>;  </a:t>
            </a:r>
          </a:p>
          <a:p>
            <a:pPr>
              <a:spcBef>
                <a:spcPts val="0"/>
              </a:spcBef>
              <a:buNone/>
            </a:pPr>
            <a:r>
              <a:rPr lang="en-GB" dirty="0" smtClean="0"/>
              <a:t>//Controller  </a:t>
            </a:r>
          </a:p>
          <a:p>
            <a:pPr>
              <a:spcBef>
                <a:spcPts val="0"/>
              </a:spcBef>
              <a:buNone/>
            </a:pPr>
            <a:r>
              <a:rPr lang="en-GB" dirty="0" smtClean="0"/>
              <a:t>@</a:t>
            </a:r>
            <a:r>
              <a:rPr lang="en-GB" dirty="0" err="1" smtClean="0"/>
              <a:t>RestController</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HelloWorldController</a:t>
            </a:r>
            <a:r>
              <a:rPr lang="en-GB" dirty="0" smtClean="0"/>
              <a:t>   </a:t>
            </a:r>
          </a:p>
          <a:p>
            <a:pPr>
              <a:spcBef>
                <a:spcPts val="0"/>
              </a:spcBef>
              <a:buNone/>
            </a:pPr>
            <a:r>
              <a:rPr lang="en-GB" dirty="0" smtClean="0"/>
              <a:t>{  </a:t>
            </a:r>
          </a:p>
          <a:p>
            <a:pPr>
              <a:spcBef>
                <a:spcPts val="0"/>
              </a:spcBef>
              <a:buNone/>
            </a:pPr>
            <a:r>
              <a:rPr lang="en-GB" dirty="0" smtClean="0"/>
              <a:t>//using get method and hello-world URI  </a:t>
            </a:r>
          </a:p>
          <a:p>
            <a:pPr>
              <a:spcBef>
                <a:spcPts val="0"/>
              </a:spcBef>
              <a:buNone/>
            </a:pPr>
            <a:r>
              <a:rPr lang="en-GB" dirty="0" smtClean="0"/>
              <a:t>@</a:t>
            </a:r>
            <a:r>
              <a:rPr lang="en-GB" dirty="0" err="1" smtClean="0"/>
              <a:t>GetMapping</a:t>
            </a:r>
            <a:r>
              <a:rPr lang="en-GB" dirty="0" smtClean="0"/>
              <a:t>(path="/hello-world")  </a:t>
            </a:r>
          </a:p>
          <a:p>
            <a:pPr>
              <a:spcBef>
                <a:spcPts val="0"/>
              </a:spcBef>
              <a:buNone/>
            </a:pPr>
            <a:r>
              <a:rPr lang="en-GB" b="1" dirty="0" smtClean="0"/>
              <a:t>public</a:t>
            </a:r>
            <a:r>
              <a:rPr lang="en-GB" dirty="0" smtClean="0"/>
              <a:t> String </a:t>
            </a:r>
            <a:r>
              <a:rPr lang="en-GB" dirty="0" err="1" smtClean="0"/>
              <a:t>helloWorld</a:t>
            </a:r>
            <a:r>
              <a:rPr lang="en-GB" dirty="0" smtClean="0"/>
              <a:t>()  </a:t>
            </a:r>
          </a:p>
          <a:p>
            <a:pPr>
              <a:spcBef>
                <a:spcPts val="0"/>
              </a:spcBef>
              <a:buNone/>
            </a:pPr>
            <a:r>
              <a:rPr lang="en-GB" dirty="0" smtClean="0"/>
              <a:t>{  </a:t>
            </a:r>
          </a:p>
          <a:p>
            <a:pPr>
              <a:spcBef>
                <a:spcPts val="0"/>
              </a:spcBef>
              <a:buNone/>
            </a:pPr>
            <a:r>
              <a:rPr lang="en-GB" b="1" dirty="0" smtClean="0"/>
              <a:t>return</a:t>
            </a:r>
            <a:r>
              <a:rPr lang="en-GB" dirty="0" smtClean="0"/>
              <a:t> "Hello World";  </a:t>
            </a:r>
          </a:p>
          <a:p>
            <a:pPr>
              <a:spcBef>
                <a:spcPts val="0"/>
              </a:spcBef>
              <a:buNone/>
            </a:pPr>
            <a:r>
              <a:rPr lang="en-GB" dirty="0" smtClean="0"/>
              <a:t>}  </a:t>
            </a:r>
          </a:p>
          <a:p>
            <a:pPr>
              <a:spcBef>
                <a:spcPts val="0"/>
              </a:spcBef>
              <a:buNone/>
            </a:pPr>
            <a:r>
              <a:rPr lang="en-GB" dirty="0" smtClean="0"/>
              <a:t>@</a:t>
            </a:r>
            <a:r>
              <a:rPr lang="en-GB" dirty="0" err="1" smtClean="0"/>
              <a:t>GetMapping</a:t>
            </a:r>
            <a:r>
              <a:rPr lang="en-GB" dirty="0" smtClean="0"/>
              <a:t>(path="/hello-world-bean")  </a:t>
            </a:r>
          </a:p>
          <a:p>
            <a:pPr>
              <a:spcBef>
                <a:spcPts val="0"/>
              </a:spcBef>
              <a:buNone/>
            </a:pPr>
            <a:r>
              <a:rPr lang="en-GB" b="1" dirty="0" smtClean="0"/>
              <a:t>public</a:t>
            </a:r>
            <a:r>
              <a:rPr lang="en-GB" dirty="0" smtClean="0"/>
              <a:t> </a:t>
            </a:r>
            <a:r>
              <a:rPr lang="en-GB" dirty="0" err="1" smtClean="0"/>
              <a:t>HelloWorldBean</a:t>
            </a:r>
            <a:r>
              <a:rPr lang="en-GB" dirty="0" smtClean="0"/>
              <a:t> </a:t>
            </a:r>
            <a:r>
              <a:rPr lang="en-GB" dirty="0" err="1" smtClean="0"/>
              <a:t>helloWorldBean</a:t>
            </a:r>
            <a:r>
              <a:rPr lang="en-GB" dirty="0" smtClean="0"/>
              <a:t>()  </a:t>
            </a:r>
          </a:p>
          <a:p>
            <a:pPr>
              <a:spcBef>
                <a:spcPts val="0"/>
              </a:spcBef>
              <a:buNone/>
            </a:pPr>
            <a:r>
              <a:rPr lang="en-GB" dirty="0" smtClean="0"/>
              <a:t>{  </a:t>
            </a:r>
          </a:p>
          <a:p>
            <a:pPr>
              <a:spcBef>
                <a:spcPts val="0"/>
              </a:spcBef>
              <a:buNone/>
            </a:pPr>
            <a:r>
              <a:rPr lang="en-GB" b="1" dirty="0" smtClean="0"/>
              <a:t>return</a:t>
            </a:r>
            <a:r>
              <a:rPr lang="en-GB" dirty="0" smtClean="0"/>
              <a:t> </a:t>
            </a:r>
            <a:r>
              <a:rPr lang="en-GB" b="1" dirty="0" smtClean="0"/>
              <a:t>new</a:t>
            </a:r>
            <a:r>
              <a:rPr lang="en-GB" dirty="0" smtClean="0"/>
              <a:t> </a:t>
            </a:r>
            <a:r>
              <a:rPr lang="en-GB" dirty="0" err="1" smtClean="0"/>
              <a:t>HelloWorldBean</a:t>
            </a:r>
            <a:r>
              <a:rPr lang="en-GB" dirty="0" smtClean="0"/>
              <a:t>("Hello World"); //constructor of </a:t>
            </a:r>
            <a:r>
              <a:rPr lang="en-GB" dirty="0" err="1" smtClean="0"/>
              <a:t>HelloWorldBean</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208</a:t>
            </a:fld>
            <a:endParaRPr lang="en-US" alt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Step 2:</a:t>
            </a:r>
            <a:r>
              <a:rPr lang="en-GB" dirty="0" smtClean="0"/>
              <a:t> Create a class </a:t>
            </a:r>
            <a:r>
              <a:rPr lang="en-GB" b="1" dirty="0" err="1" smtClean="0"/>
              <a:t>HelloWorldBean</a:t>
            </a:r>
            <a:r>
              <a:rPr lang="en-GB" dirty="0" smtClean="0"/>
              <a:t>.</a:t>
            </a:r>
          </a:p>
          <a:p>
            <a:r>
              <a:rPr lang="en-GB" b="1" dirty="0" smtClean="0"/>
              <a:t>Step 3:</a:t>
            </a:r>
            <a:r>
              <a:rPr lang="en-GB" dirty="0" smtClean="0"/>
              <a:t> Generate Getters and </a:t>
            </a:r>
            <a:r>
              <a:rPr lang="en-GB" b="1" dirty="0" smtClean="0"/>
              <a:t>Setters</a:t>
            </a:r>
            <a:r>
              <a:rPr lang="en-GB" dirty="0" smtClean="0"/>
              <a:t>.</a:t>
            </a:r>
          </a:p>
          <a:p>
            <a:r>
              <a:rPr lang="en-GB" dirty="0" smtClean="0"/>
              <a:t>Right-click -&gt; Source -&gt; Generate Getters and Setters -&gt; check the box -&gt; Ok</a:t>
            </a:r>
          </a:p>
          <a:p>
            <a:r>
              <a:rPr lang="en-GB" b="1" dirty="0" smtClean="0"/>
              <a:t>Step 4:</a:t>
            </a:r>
            <a:r>
              <a:rPr lang="en-GB" dirty="0" smtClean="0"/>
              <a:t> Generate </a:t>
            </a:r>
            <a:r>
              <a:rPr lang="en-GB" b="1" dirty="0" err="1" smtClean="0"/>
              <a:t>toString</a:t>
            </a:r>
            <a:r>
              <a:rPr lang="en-GB" b="1" dirty="0" smtClean="0"/>
              <a:t>()</a:t>
            </a:r>
            <a:r>
              <a:rPr lang="en-GB" dirty="0" smtClean="0"/>
              <a:t>..</a:t>
            </a:r>
          </a:p>
          <a:p>
            <a:r>
              <a:rPr lang="en-GB" dirty="0" smtClean="0"/>
              <a:t>Right-click -&gt; Source -&gt; Generate </a:t>
            </a:r>
            <a:r>
              <a:rPr lang="en-GB" dirty="0" err="1" smtClean="0"/>
              <a:t>toString</a:t>
            </a:r>
            <a:r>
              <a:rPr lang="en-GB" dirty="0" smtClean="0"/>
              <a:t>().. -&gt; Ok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209</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5) Create the test class</a:t>
            </a:r>
            <a:br>
              <a:rPr lang="en-GB" dirty="0" smtClean="0"/>
            </a:br>
            <a:endParaRPr lang="en-GB" dirty="0"/>
          </a:p>
        </p:txBody>
      </p:sp>
      <p:sp>
        <p:nvSpPr>
          <p:cNvPr id="3" name="Content Placeholder 2"/>
          <p:cNvSpPr>
            <a:spLocks noGrp="1"/>
          </p:cNvSpPr>
          <p:nvPr>
            <p:ph idx="1"/>
          </p:nvPr>
        </p:nvSpPr>
        <p:spPr>
          <a:xfrm>
            <a:off x="838200" y="1000108"/>
            <a:ext cx="10515600" cy="5176855"/>
          </a:xfrm>
        </p:spPr>
        <p:txBody>
          <a:bodyPr/>
          <a:lstStyle/>
          <a:p>
            <a:r>
              <a:rPr lang="en-US" sz="2000" dirty="0" smtClean="0"/>
              <a:t>Create the java class e.g. Test. Here we are getting the object of Student class from the IOC container using the </a:t>
            </a:r>
            <a:r>
              <a:rPr lang="en-US" sz="2000" dirty="0" err="1" smtClean="0"/>
              <a:t>getBean</a:t>
            </a:r>
            <a:r>
              <a:rPr lang="en-US" sz="2000" dirty="0" smtClean="0"/>
              <a:t>() method of </a:t>
            </a:r>
            <a:r>
              <a:rPr lang="en-US" sz="2000" dirty="0" err="1" smtClean="0"/>
              <a:t>BeanFactory</a:t>
            </a:r>
            <a:r>
              <a:rPr lang="en-US" sz="2000" dirty="0" smtClean="0"/>
              <a:t>. Let's see the code of test class.</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a:t>
            </a:r>
            <a:r>
              <a:rPr lang="en-US" sz="2000" dirty="0" err="1" smtClean="0"/>
              <a:t>resource</a:t>
            </a:r>
            <a:r>
              <a:rPr lang="en-US" sz="2000" dirty="0" smtClean="0"/>
              <a:t>=</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(resource);  </a:t>
            </a:r>
          </a:p>
          <a:p>
            <a:pPr>
              <a:spcBef>
                <a:spcPts val="0"/>
              </a:spcBef>
              <a:buNone/>
            </a:pPr>
            <a:r>
              <a:rPr lang="en-US" sz="2000" dirty="0" smtClean="0"/>
              <a:t>      </a:t>
            </a:r>
          </a:p>
          <a:p>
            <a:pPr>
              <a:spcBef>
                <a:spcPts val="0"/>
              </a:spcBef>
              <a:buNone/>
            </a:pPr>
            <a:r>
              <a:rPr lang="en-US" sz="2000" dirty="0" smtClean="0"/>
              <a:t>    Student </a:t>
            </a:r>
            <a:r>
              <a:rPr lang="en-US" sz="2000" dirty="0" err="1" smtClean="0"/>
              <a:t>student</a:t>
            </a:r>
            <a:r>
              <a:rPr lang="en-US" sz="2000" dirty="0" smtClean="0"/>
              <a:t>=(Student)</a:t>
            </a:r>
            <a:r>
              <a:rPr lang="en-US" sz="2000" dirty="0" err="1" smtClean="0"/>
              <a:t>factory.getBean</a:t>
            </a:r>
            <a:r>
              <a:rPr lang="en-US" sz="2000" dirty="0" smtClean="0"/>
              <a:t>("</a:t>
            </a:r>
            <a:r>
              <a:rPr lang="en-US" sz="2000" dirty="0" err="1" smtClean="0"/>
              <a:t>studentbean</a:t>
            </a:r>
            <a:r>
              <a:rPr lang="en-US" sz="2000" dirty="0" smtClean="0"/>
              <a:t>");  </a:t>
            </a:r>
          </a:p>
          <a:p>
            <a:pPr>
              <a:spcBef>
                <a:spcPts val="0"/>
              </a:spcBef>
              <a:buNone/>
            </a:pPr>
            <a:r>
              <a:rPr lang="en-US" sz="2000" dirty="0" smtClean="0"/>
              <a:t>    </a:t>
            </a:r>
            <a:r>
              <a:rPr lang="en-US" sz="2000" dirty="0" err="1" smtClean="0"/>
              <a:t>student.displayInfo</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HelloWorldBean.java</a:t>
            </a:r>
            <a:endParaRPr lang="en-US" dirty="0"/>
          </a:p>
        </p:txBody>
      </p:sp>
      <p:sp>
        <p:nvSpPr>
          <p:cNvPr id="3" name="Content Placeholder 2"/>
          <p:cNvSpPr>
            <a:spLocks noGrp="1"/>
          </p:cNvSpPr>
          <p:nvPr>
            <p:ph idx="1"/>
          </p:nvPr>
        </p:nvSpPr>
        <p:spPr/>
        <p:txBody>
          <a:bodyPr/>
          <a:lstStyle/>
          <a:p>
            <a:pPr>
              <a:spcBef>
                <a:spcPts val="0"/>
              </a:spcBef>
              <a:buNone/>
            </a:pPr>
            <a:r>
              <a:rPr lang="en-GB" b="1" dirty="0" smtClean="0"/>
              <a:t>package</a:t>
            </a:r>
            <a:r>
              <a:rPr lang="en-GB" dirty="0" smtClean="0"/>
              <a:t> </a:t>
            </a:r>
            <a:r>
              <a:rPr lang="en-GB" dirty="0" err="1" smtClean="0"/>
              <a:t>com.javatpoint.server.main</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HelloWorldBean</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String message;  </a:t>
            </a:r>
          </a:p>
          <a:p>
            <a:pPr>
              <a:spcBef>
                <a:spcPts val="0"/>
              </a:spcBef>
              <a:buNone/>
            </a:pPr>
            <a:r>
              <a:rPr lang="en-GB" dirty="0" smtClean="0"/>
              <a:t>//constructor of </a:t>
            </a:r>
            <a:r>
              <a:rPr lang="en-GB" dirty="0" err="1" smtClean="0"/>
              <a:t>HelloWorldBean</a:t>
            </a:r>
            <a:r>
              <a:rPr lang="en-GB" dirty="0" smtClean="0"/>
              <a:t>  </a:t>
            </a:r>
          </a:p>
          <a:p>
            <a:pPr>
              <a:spcBef>
                <a:spcPts val="0"/>
              </a:spcBef>
              <a:buNone/>
            </a:pPr>
            <a:r>
              <a:rPr lang="en-GB" b="1" dirty="0" smtClean="0"/>
              <a:t>public</a:t>
            </a:r>
            <a:r>
              <a:rPr lang="en-GB" dirty="0" smtClean="0"/>
              <a:t> </a:t>
            </a:r>
            <a:r>
              <a:rPr lang="en-GB" dirty="0" err="1" smtClean="0"/>
              <a:t>HelloWorldBean</a:t>
            </a:r>
            <a:r>
              <a:rPr lang="en-GB" dirty="0" smtClean="0"/>
              <a:t>(String message)  </a:t>
            </a:r>
          </a:p>
          <a:p>
            <a:pPr>
              <a:spcBef>
                <a:spcPts val="0"/>
              </a:spcBef>
              <a:buNone/>
            </a:pPr>
            <a:r>
              <a:rPr lang="en-GB" dirty="0" smtClean="0"/>
              <a:t>{  </a:t>
            </a:r>
          </a:p>
          <a:p>
            <a:pPr>
              <a:spcBef>
                <a:spcPts val="0"/>
              </a:spcBef>
              <a:buNone/>
            </a:pPr>
            <a:r>
              <a:rPr lang="en-GB" b="1" dirty="0" err="1" smtClean="0"/>
              <a:t>this</a:t>
            </a:r>
            <a:r>
              <a:rPr lang="en-GB" dirty="0" err="1" smtClean="0"/>
              <a:t>.message</a:t>
            </a:r>
            <a:r>
              <a:rPr lang="en-GB" dirty="0" smtClean="0"/>
              <a:t>=message;  </a:t>
            </a:r>
          </a:p>
          <a:p>
            <a:pPr>
              <a:spcBef>
                <a:spcPts val="0"/>
              </a:spcBef>
              <a:buNone/>
            </a:pPr>
            <a:r>
              <a:rPr lang="en-GB" dirty="0" smtClean="0"/>
              <a:t>}  </a:t>
            </a:r>
          </a:p>
          <a:p>
            <a:pPr>
              <a:spcBef>
                <a:spcPts val="0"/>
              </a:spcBef>
              <a:buNone/>
            </a:pPr>
            <a:r>
              <a:rPr lang="en-GB" dirty="0" smtClean="0"/>
              <a:t>//generating getters and setters  </a:t>
            </a:r>
          </a:p>
          <a:p>
            <a:pPr>
              <a:spcBef>
                <a:spcPts val="0"/>
              </a:spcBef>
              <a:buNone/>
            </a:pPr>
            <a:r>
              <a:rPr lang="en-GB" b="1" dirty="0" smtClean="0"/>
              <a:t>public</a:t>
            </a:r>
            <a:r>
              <a:rPr lang="en-GB" dirty="0" smtClean="0"/>
              <a:t> String </a:t>
            </a:r>
            <a:r>
              <a:rPr lang="en-GB" dirty="0" err="1" smtClean="0"/>
              <a:t>getMessage</a:t>
            </a:r>
            <a:r>
              <a:rPr lang="en-GB" dirty="0" smtClean="0"/>
              <a:t>()  </a:t>
            </a:r>
          </a:p>
          <a:p>
            <a:pPr>
              <a:spcBef>
                <a:spcPts val="0"/>
              </a:spcBef>
              <a:buNone/>
            </a:pPr>
            <a:r>
              <a:rPr lang="en-GB" dirty="0" smtClean="0"/>
              <a:t>{  </a:t>
            </a:r>
          </a:p>
          <a:p>
            <a:pPr>
              <a:spcBef>
                <a:spcPts val="0"/>
              </a:spcBef>
              <a:buNone/>
            </a:pPr>
            <a:r>
              <a:rPr lang="en-GB" b="1" dirty="0" smtClean="0"/>
              <a:t>return</a:t>
            </a:r>
            <a:r>
              <a:rPr lang="en-GB" dirty="0" smtClean="0"/>
              <a:t> message;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void</a:t>
            </a:r>
            <a:r>
              <a:rPr lang="en-GB" dirty="0" smtClean="0"/>
              <a:t> </a:t>
            </a:r>
            <a:r>
              <a:rPr lang="en-GB" dirty="0" err="1" smtClean="0"/>
              <a:t>setMessage</a:t>
            </a:r>
            <a:r>
              <a:rPr lang="en-GB" dirty="0" smtClean="0"/>
              <a:t>(String message)   </a:t>
            </a:r>
          </a:p>
          <a:p>
            <a:pPr>
              <a:spcBef>
                <a:spcPts val="0"/>
              </a:spcBef>
              <a:buNone/>
            </a:pPr>
            <a:r>
              <a:rPr lang="en-GB" dirty="0" smtClean="0"/>
              <a:t>{  </a:t>
            </a:r>
          </a:p>
          <a:p>
            <a:pPr>
              <a:spcBef>
                <a:spcPts val="0"/>
              </a:spcBef>
              <a:buNone/>
            </a:pPr>
            <a:r>
              <a:rPr lang="en-GB" b="1" dirty="0" err="1" smtClean="0"/>
              <a:t>this</a:t>
            </a:r>
            <a:r>
              <a:rPr lang="en-GB" dirty="0" err="1" smtClean="0"/>
              <a:t>.message</a:t>
            </a:r>
            <a:r>
              <a:rPr lang="en-GB" dirty="0" smtClean="0"/>
              <a:t> = message;  </a:t>
            </a:r>
          </a:p>
          <a:p>
            <a:pPr>
              <a:spcBef>
                <a:spcPts val="0"/>
              </a:spcBef>
              <a:buNone/>
            </a:pPr>
            <a:r>
              <a:rPr lang="en-GB" dirty="0" smtClean="0"/>
              <a:t>}  </a:t>
            </a:r>
          </a:p>
          <a:p>
            <a:pPr>
              <a:spcBef>
                <a:spcPts val="0"/>
              </a:spcBef>
              <a:buNone/>
            </a:pPr>
            <a:r>
              <a:rPr lang="en-GB" dirty="0" smtClean="0"/>
              <a:t>@Override  </a:t>
            </a:r>
          </a:p>
          <a:p>
            <a:pPr>
              <a:spcBef>
                <a:spcPts val="0"/>
              </a:spcBef>
              <a:buNone/>
            </a:pPr>
            <a:r>
              <a:rPr lang="en-GB" dirty="0" smtClean="0"/>
              <a:t>//generate </a:t>
            </a:r>
            <a:r>
              <a:rPr lang="en-GB" dirty="0" err="1" smtClean="0"/>
              <a:t>toString</a:t>
            </a:r>
            <a:r>
              <a:rPr lang="en-GB" dirty="0" smtClean="0"/>
              <a:t>  </a:t>
            </a:r>
          </a:p>
          <a:p>
            <a:pPr>
              <a:spcBef>
                <a:spcPts val="0"/>
              </a:spcBef>
              <a:buNone/>
            </a:pPr>
            <a:r>
              <a:rPr lang="en-GB" b="1" dirty="0" smtClean="0"/>
              <a:t>public</a:t>
            </a:r>
            <a:r>
              <a:rPr lang="en-GB" dirty="0" smtClean="0"/>
              <a:t> String </a:t>
            </a:r>
            <a:r>
              <a:rPr lang="en-GB" dirty="0" err="1" smtClean="0"/>
              <a:t>toString</a:t>
            </a:r>
            <a:r>
              <a:rPr lang="en-GB" dirty="0" smtClean="0"/>
              <a:t>()   </a:t>
            </a:r>
          </a:p>
          <a:p>
            <a:pPr>
              <a:spcBef>
                <a:spcPts val="0"/>
              </a:spcBef>
              <a:buNone/>
            </a:pPr>
            <a:r>
              <a:rPr lang="en-GB" dirty="0" smtClean="0"/>
              <a:t>{  </a:t>
            </a:r>
          </a:p>
          <a:p>
            <a:pPr>
              <a:spcBef>
                <a:spcPts val="0"/>
              </a:spcBef>
              <a:buNone/>
            </a:pPr>
            <a:r>
              <a:rPr lang="en-GB" b="1" dirty="0" smtClean="0"/>
              <a:t>return</a:t>
            </a:r>
            <a:r>
              <a:rPr lang="en-GB" dirty="0" smtClean="0"/>
              <a:t> </a:t>
            </a:r>
            <a:r>
              <a:rPr lang="en-GB" dirty="0" err="1" smtClean="0"/>
              <a:t>String.format</a:t>
            </a:r>
            <a:r>
              <a:rPr lang="en-GB" dirty="0" smtClean="0"/>
              <a:t> ("</a:t>
            </a:r>
            <a:r>
              <a:rPr lang="en-GB" dirty="0" err="1" smtClean="0"/>
              <a:t>HelloWorldBean</a:t>
            </a:r>
            <a:r>
              <a:rPr lang="en-GB" dirty="0" smtClean="0"/>
              <a:t> [message=%s]", message);  </a:t>
            </a:r>
          </a:p>
          <a:p>
            <a:pPr>
              <a:spcBef>
                <a:spcPts val="0"/>
              </a:spcBef>
              <a:buNone/>
            </a:pPr>
            <a:r>
              <a:rPr lang="en-GB" dirty="0" smtClean="0"/>
              <a:t>}  </a:t>
            </a:r>
          </a:p>
          <a:p>
            <a:pPr>
              <a:spcBef>
                <a:spcPts val="0"/>
              </a:spcBef>
              <a:buNone/>
            </a:pPr>
            <a:r>
              <a:rPr lang="en-GB" dirty="0" smtClean="0"/>
              <a:t>}  </a:t>
            </a:r>
          </a:p>
          <a:p>
            <a:pPr>
              <a:spcBef>
                <a:spcPts val="0"/>
              </a:spcBef>
            </a:pPr>
            <a:r>
              <a:rPr lang="en-GB" b="1" dirty="0" smtClean="0"/>
              <a:t>Step 5:</a:t>
            </a:r>
            <a:r>
              <a:rPr lang="en-GB" dirty="0" smtClean="0"/>
              <a:t> Launch the </a:t>
            </a:r>
            <a:r>
              <a:rPr lang="en-GB" b="1" dirty="0" err="1" smtClean="0"/>
              <a:t>HelloWorldController</a:t>
            </a:r>
            <a:r>
              <a:rPr lang="en-GB" dirty="0" smtClean="0"/>
              <a:t>. The URL of the browser changes to </a:t>
            </a:r>
            <a:r>
              <a:rPr lang="en-GB" b="1" dirty="0" smtClean="0"/>
              <a:t>localhost:8080/hello-world-bean</a:t>
            </a:r>
            <a:r>
              <a:rPr lang="en-GB" dirty="0" smtClean="0"/>
              <a:t>.</a:t>
            </a:r>
          </a:p>
          <a:p>
            <a:pPr>
              <a:spcBef>
                <a:spcPts val="0"/>
              </a:spcBef>
              <a:buNone/>
            </a:pPr>
            <a:r>
              <a:rPr lang="en-GB" dirty="0" smtClean="0"/>
              <a:t>It returns the message "</a:t>
            </a:r>
            <a:r>
              <a:rPr lang="en-GB" b="1" dirty="0" smtClean="0"/>
              <a:t>Hello World</a:t>
            </a:r>
            <a:r>
              <a:rPr lang="en-GB" dirty="0" smtClean="0"/>
              <a:t>" in JSON format.</a:t>
            </a:r>
          </a:p>
          <a:p>
            <a:pPr>
              <a:spcBef>
                <a:spcPts val="0"/>
              </a:spcBef>
              <a:buNone/>
            </a:pPr>
            <a:r>
              <a:rPr lang="en-GB" dirty="0" smtClean="0"/>
              <a:t>{  </a:t>
            </a:r>
          </a:p>
          <a:p>
            <a:pPr>
              <a:spcBef>
                <a:spcPts val="0"/>
              </a:spcBef>
              <a:buNone/>
            </a:pPr>
            <a:r>
              <a:rPr lang="en-GB" dirty="0" smtClean="0"/>
              <a:t>message: "Hello World"  </a:t>
            </a:r>
          </a:p>
          <a:p>
            <a:pPr>
              <a:spcBef>
                <a:spcPts val="0"/>
              </a:spcBef>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210</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6) Run the application</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 Now run this class. You will get the output Hello: </a:t>
            </a:r>
            <a:r>
              <a:rPr lang="en-GB" dirty="0" err="1" smtClean="0"/>
              <a:t>Vimal</a:t>
            </a:r>
            <a:r>
              <a:rPr lang="en-GB" dirty="0" smtClean="0"/>
              <a:t> </a:t>
            </a:r>
            <a:r>
              <a:rPr lang="en-GB" dirty="0" err="1" smtClean="0"/>
              <a:t>Jaiswal</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pic>
        <p:nvPicPr>
          <p:cNvPr id="6" name="Picture 5" descr="spring with eclipse IDE"/>
          <p:cNvPicPr/>
          <p:nvPr/>
        </p:nvPicPr>
        <p:blipFill>
          <a:blip r:embed="rId2"/>
          <a:srcRect/>
          <a:stretch>
            <a:fillRect/>
          </a:stretch>
        </p:blipFill>
        <p:spPr bwMode="auto">
          <a:xfrm>
            <a:off x="1523968" y="1500174"/>
            <a:ext cx="8501122" cy="439610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err="1" smtClean="0"/>
              <a:t>IoC</a:t>
            </a:r>
            <a:r>
              <a:rPr lang="en-US" dirty="0" smtClean="0"/>
              <a:t> Container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The </a:t>
            </a:r>
            <a:r>
              <a:rPr lang="en-GB" dirty="0" err="1" smtClean="0"/>
              <a:t>IoC</a:t>
            </a:r>
            <a:r>
              <a:rPr lang="en-GB" dirty="0" smtClean="0"/>
              <a:t> container is responsible to instantiate, configure and assemble the objects. The </a:t>
            </a:r>
            <a:r>
              <a:rPr lang="en-GB" dirty="0" err="1" smtClean="0"/>
              <a:t>IoC</a:t>
            </a:r>
            <a:r>
              <a:rPr lang="en-GB" dirty="0" smtClean="0"/>
              <a:t> container gets </a:t>
            </a:r>
            <a:r>
              <a:rPr lang="en-GB" dirty="0" err="1" smtClean="0"/>
              <a:t>informations</a:t>
            </a:r>
            <a:r>
              <a:rPr lang="en-GB" dirty="0" smtClean="0"/>
              <a:t> from the XML file and works accordingly. </a:t>
            </a:r>
          </a:p>
          <a:p>
            <a:r>
              <a:rPr lang="en-GB" dirty="0" smtClean="0"/>
              <a:t>The main tasks performed by </a:t>
            </a:r>
            <a:r>
              <a:rPr lang="en-GB" dirty="0" err="1" smtClean="0"/>
              <a:t>IoC</a:t>
            </a:r>
            <a:r>
              <a:rPr lang="en-GB" dirty="0" smtClean="0"/>
              <a:t> container are:</a:t>
            </a:r>
          </a:p>
          <a:p>
            <a:pPr marL="514350" indent="-514350">
              <a:buFont typeface="+mj-lt"/>
              <a:buAutoNum type="arabicPeriod"/>
            </a:pPr>
            <a:r>
              <a:rPr lang="en-GB" dirty="0" smtClean="0"/>
              <a:t>to instantiate the application class</a:t>
            </a:r>
          </a:p>
          <a:p>
            <a:pPr marL="514350" indent="-514350">
              <a:buFont typeface="+mj-lt"/>
              <a:buAutoNum type="arabicPeriod"/>
            </a:pPr>
            <a:r>
              <a:rPr lang="en-GB" dirty="0" smtClean="0"/>
              <a:t>to configure the object</a:t>
            </a:r>
          </a:p>
          <a:p>
            <a:pPr marL="514350" indent="-514350">
              <a:buFont typeface="+mj-lt"/>
              <a:buAutoNum type="arabicPeriod"/>
            </a:pPr>
            <a:r>
              <a:rPr lang="en-GB" dirty="0" smtClean="0"/>
              <a:t>to assemble the dependencies between the objects</a:t>
            </a:r>
          </a:p>
          <a:p>
            <a:r>
              <a:rPr lang="en-GB" dirty="0" smtClean="0"/>
              <a:t>There are two types of </a:t>
            </a:r>
            <a:r>
              <a:rPr lang="en-GB" dirty="0" err="1" smtClean="0"/>
              <a:t>IoC</a:t>
            </a:r>
            <a:r>
              <a:rPr lang="en-GB" dirty="0" smtClean="0"/>
              <a:t> containers. They are:</a:t>
            </a:r>
          </a:p>
          <a:p>
            <a:pPr marL="514350" indent="-514350">
              <a:buFont typeface="+mj-lt"/>
              <a:buAutoNum type="arabicPeriod"/>
            </a:pPr>
            <a:r>
              <a:rPr lang="en-GB" b="1" dirty="0" err="1" smtClean="0"/>
              <a:t>BeanFactory</a:t>
            </a:r>
            <a:endParaRPr lang="en-GB" dirty="0" smtClean="0"/>
          </a:p>
          <a:p>
            <a:pPr marL="514350" indent="-514350">
              <a:buFont typeface="+mj-lt"/>
              <a:buAutoNum type="arabicPeriod"/>
            </a:pPr>
            <a:r>
              <a:rPr lang="en-GB" b="1" dirty="0" err="1" smtClean="0"/>
              <a:t>ApplicationContext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
            </a:r>
            <a:br>
              <a:rPr lang="en-GB" dirty="0" smtClean="0"/>
            </a:br>
            <a:r>
              <a:rPr lang="en-GB" dirty="0" smtClean="0"/>
              <a:t>Difference between </a:t>
            </a:r>
            <a:r>
              <a:rPr lang="en-GB" dirty="0" err="1" smtClean="0"/>
              <a:t>BeanFactory</a:t>
            </a:r>
            <a:r>
              <a:rPr lang="en-GB" dirty="0" smtClean="0"/>
              <a:t> and the </a:t>
            </a:r>
            <a:r>
              <a:rPr lang="en-GB" dirty="0" err="1" smtClean="0"/>
              <a:t>ApplicationContext</a:t>
            </a:r>
            <a:r>
              <a:rPr lang="en-GB" dirty="0" smtClean="0"/>
              <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The </a:t>
            </a:r>
            <a:r>
              <a:rPr lang="en-GB" dirty="0" err="1" smtClean="0"/>
              <a:t>org.springframework.beans.factory.</a:t>
            </a:r>
            <a:r>
              <a:rPr lang="en-GB" b="1" dirty="0" err="1" smtClean="0"/>
              <a:t>BeanFactory</a:t>
            </a:r>
            <a:r>
              <a:rPr lang="en-GB" dirty="0" smtClean="0"/>
              <a:t> and the </a:t>
            </a:r>
            <a:r>
              <a:rPr lang="en-GB" dirty="0" err="1" smtClean="0"/>
              <a:t>org.springframework.context.</a:t>
            </a:r>
            <a:r>
              <a:rPr lang="en-GB" b="1" dirty="0" err="1" smtClean="0"/>
              <a:t>ApplicationContext</a:t>
            </a:r>
            <a:r>
              <a:rPr lang="en-GB" dirty="0" smtClean="0"/>
              <a:t> interfaces acts as the </a:t>
            </a:r>
            <a:r>
              <a:rPr lang="en-GB" dirty="0" err="1" smtClean="0"/>
              <a:t>IoC</a:t>
            </a:r>
            <a:r>
              <a:rPr lang="en-GB" dirty="0" smtClean="0"/>
              <a:t> container. </a:t>
            </a:r>
          </a:p>
          <a:p>
            <a:r>
              <a:rPr lang="en-GB" dirty="0" smtClean="0"/>
              <a:t>The </a:t>
            </a:r>
            <a:r>
              <a:rPr lang="en-GB" dirty="0" err="1" smtClean="0"/>
              <a:t>ApplicationContext</a:t>
            </a:r>
            <a:r>
              <a:rPr lang="en-GB" dirty="0" smtClean="0"/>
              <a:t> interface is built on top of the </a:t>
            </a:r>
            <a:r>
              <a:rPr lang="en-GB" dirty="0" err="1" smtClean="0"/>
              <a:t>BeanFactory</a:t>
            </a:r>
            <a:r>
              <a:rPr lang="en-GB" dirty="0" smtClean="0"/>
              <a:t> interface. It adds some extra functionality than </a:t>
            </a:r>
            <a:r>
              <a:rPr lang="en-GB" dirty="0" err="1" smtClean="0"/>
              <a:t>BeanFactory</a:t>
            </a:r>
            <a:r>
              <a:rPr lang="en-GB" dirty="0" smtClean="0"/>
              <a:t> such as simple integration with Spring's AOP, message resource handling (for I18N), event propagation, application layer specific context (e.g. </a:t>
            </a:r>
            <a:r>
              <a:rPr lang="en-GB" dirty="0" err="1" smtClean="0"/>
              <a:t>WebApplicationContext</a:t>
            </a:r>
            <a:r>
              <a:rPr lang="en-GB" dirty="0" smtClean="0"/>
              <a:t>) for web application. So it is better to use </a:t>
            </a:r>
            <a:r>
              <a:rPr lang="en-GB" dirty="0" err="1" smtClean="0"/>
              <a:t>ApplicationContext</a:t>
            </a:r>
            <a:r>
              <a:rPr lang="en-GB" dirty="0" smtClean="0"/>
              <a:t> than </a:t>
            </a:r>
            <a:r>
              <a:rPr lang="en-GB" dirty="0" err="1" smtClean="0"/>
              <a:t>BeanFactory</a:t>
            </a:r>
            <a:r>
              <a:rPr lang="en-GB" dirty="0" smtClean="0"/>
              <a:t>.</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
        <p:nvSpPr>
          <p:cNvPr id="6" name="Title 1"/>
          <p:cNvSpPr txBox="1">
            <a:spLocks/>
          </p:cNvSpPr>
          <p:nvPr/>
        </p:nvSpPr>
        <p:spPr bwMode="auto">
          <a:xfrm>
            <a:off x="990600" y="517525"/>
            <a:ext cx="10515600" cy="920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GB" sz="4400" b="0" i="0" u="none" strike="noStrike" kern="1200" cap="none" spc="0" normalizeH="0" baseline="0" noProof="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bwMode="auto">
          <a:xfrm>
            <a:off x="1143000" y="669925"/>
            <a:ext cx="10515600" cy="920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4400" dirty="0" smtClean="0"/>
              <a:t>Using </a:t>
            </a:r>
            <a:r>
              <a:rPr lang="en-US" sz="4400" dirty="0" err="1" smtClean="0"/>
              <a:t>BeanFactory</a:t>
            </a:r>
            <a:endParaRPr lang="en-US" sz="4400" dirty="0"/>
          </a:p>
        </p:txBody>
      </p:sp>
      <p:sp>
        <p:nvSpPr>
          <p:cNvPr id="8" name="Content Placeholder 7"/>
          <p:cNvSpPr>
            <a:spLocks noGrp="1"/>
          </p:cNvSpPr>
          <p:nvPr>
            <p:ph idx="1"/>
          </p:nvPr>
        </p:nvSpPr>
        <p:spPr>
          <a:xfrm>
            <a:off x="523836" y="1825625"/>
            <a:ext cx="10829964" cy="4351338"/>
          </a:xfrm>
        </p:spPr>
        <p:txBody>
          <a:bodyPr/>
          <a:lstStyle/>
          <a:p>
            <a:r>
              <a:rPr lang="en-GB" dirty="0" smtClean="0"/>
              <a:t>The </a:t>
            </a:r>
            <a:r>
              <a:rPr lang="en-GB" dirty="0" err="1" smtClean="0"/>
              <a:t>XmlBeanFactory</a:t>
            </a:r>
            <a:r>
              <a:rPr lang="en-GB" dirty="0" smtClean="0"/>
              <a:t> is the implementation class for the </a:t>
            </a:r>
            <a:r>
              <a:rPr lang="en-GB" dirty="0" err="1" smtClean="0"/>
              <a:t>BeanFactory</a:t>
            </a:r>
            <a:r>
              <a:rPr lang="en-GB" dirty="0" smtClean="0"/>
              <a:t> interface. To use the </a:t>
            </a:r>
            <a:r>
              <a:rPr lang="en-GB" dirty="0" err="1" smtClean="0"/>
              <a:t>BeanFactory</a:t>
            </a:r>
            <a:r>
              <a:rPr lang="en-GB" dirty="0" smtClean="0"/>
              <a:t>, we need to create the instance of </a:t>
            </a:r>
            <a:r>
              <a:rPr lang="en-GB" dirty="0" err="1" smtClean="0"/>
              <a:t>XmlBeanFactory</a:t>
            </a:r>
            <a:r>
              <a:rPr lang="en-GB" dirty="0" smtClean="0"/>
              <a:t> class as given below:</a:t>
            </a:r>
          </a:p>
          <a:p>
            <a:r>
              <a:rPr lang="en-GB" dirty="0" smtClean="0"/>
              <a:t>Resource </a:t>
            </a:r>
            <a:r>
              <a:rPr lang="en-GB" dirty="0" err="1" smtClean="0"/>
              <a:t>resource</a:t>
            </a:r>
            <a:r>
              <a:rPr lang="en-GB" dirty="0" smtClean="0"/>
              <a:t>=</a:t>
            </a:r>
            <a:r>
              <a:rPr lang="en-GB" b="1" dirty="0" smtClean="0"/>
              <a:t>new</a:t>
            </a:r>
            <a:r>
              <a:rPr lang="en-GB" dirty="0" smtClean="0"/>
              <a:t> </a:t>
            </a:r>
            <a:r>
              <a:rPr lang="en-GB" dirty="0" err="1" smtClean="0"/>
              <a:t>ClassPathResource</a:t>
            </a:r>
            <a:r>
              <a:rPr lang="en-GB" dirty="0" smtClean="0"/>
              <a:t>("applicationContext.xml");  </a:t>
            </a:r>
          </a:p>
          <a:p>
            <a:r>
              <a:rPr lang="en-GB" dirty="0" err="1" smtClean="0"/>
              <a:t>BeanFactory</a:t>
            </a:r>
            <a:r>
              <a:rPr lang="en-GB" dirty="0" smtClean="0"/>
              <a:t> factory=</a:t>
            </a:r>
            <a:r>
              <a:rPr lang="en-GB" b="1" dirty="0" smtClean="0"/>
              <a:t>new</a:t>
            </a:r>
            <a:r>
              <a:rPr lang="en-GB" dirty="0" smtClean="0"/>
              <a:t> </a:t>
            </a:r>
            <a:r>
              <a:rPr lang="en-GB" dirty="0" err="1" smtClean="0"/>
              <a:t>XmlBeanFactory</a:t>
            </a:r>
            <a:r>
              <a:rPr lang="en-GB" dirty="0" smtClean="0"/>
              <a:t>(resource);  </a:t>
            </a:r>
          </a:p>
          <a:p>
            <a:r>
              <a:rPr lang="en-GB" dirty="0" smtClean="0"/>
              <a:t>The constructor of </a:t>
            </a:r>
            <a:r>
              <a:rPr lang="en-GB" dirty="0" err="1" smtClean="0"/>
              <a:t>XmlBeanFactory</a:t>
            </a:r>
            <a:r>
              <a:rPr lang="en-GB" dirty="0" smtClean="0"/>
              <a:t> class receives the Resource object so we need to pass the resource object to create the object of </a:t>
            </a:r>
            <a:r>
              <a:rPr lang="en-GB" dirty="0" err="1" smtClean="0"/>
              <a:t>BeanFactory</a:t>
            </a:r>
            <a:r>
              <a:rPr lang="en-GB"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sz="3200" dirty="0" smtClean="0"/>
              <a:t> </a:t>
            </a:r>
            <a:r>
              <a:rPr lang="en-US" sz="3200" dirty="0" smtClean="0"/>
              <a:t>Using </a:t>
            </a:r>
            <a:r>
              <a:rPr lang="en-US" sz="3200" dirty="0" err="1" smtClean="0"/>
              <a:t>ApplicationContext</a:t>
            </a:r>
            <a:r>
              <a:rPr lang="en-US" sz="3200" dirty="0" smtClean="0"/>
              <a:t/>
            </a:r>
            <a:br>
              <a:rPr lang="en-US" sz="3200" dirty="0" smtClean="0"/>
            </a:br>
            <a:endParaRPr lang="en-GB" sz="3200" dirty="0"/>
          </a:p>
        </p:txBody>
      </p:sp>
      <p:sp>
        <p:nvSpPr>
          <p:cNvPr id="3" name="Content Placeholder 2"/>
          <p:cNvSpPr>
            <a:spLocks noGrp="1"/>
          </p:cNvSpPr>
          <p:nvPr>
            <p:ph idx="1"/>
          </p:nvPr>
        </p:nvSpPr>
        <p:spPr>
          <a:xfrm>
            <a:off x="838200" y="1071546"/>
            <a:ext cx="10687088" cy="5105417"/>
          </a:xfrm>
        </p:spPr>
        <p:txBody>
          <a:bodyPr/>
          <a:lstStyle/>
          <a:p>
            <a:r>
              <a:rPr lang="en-GB" sz="2400" dirty="0" smtClean="0"/>
              <a:t>The </a:t>
            </a:r>
            <a:r>
              <a:rPr lang="en-GB" sz="2400" dirty="0" err="1" smtClean="0"/>
              <a:t>ClassPathXmlApplicationContext</a:t>
            </a:r>
            <a:r>
              <a:rPr lang="en-GB" sz="2400" dirty="0" smtClean="0"/>
              <a:t> class is the implementation class of </a:t>
            </a:r>
            <a:r>
              <a:rPr lang="en-GB" sz="2400" dirty="0" err="1" smtClean="0"/>
              <a:t>ApplicationContext</a:t>
            </a:r>
            <a:r>
              <a:rPr lang="en-GB" sz="2400" dirty="0" smtClean="0"/>
              <a:t> interface. We need to instantiate the </a:t>
            </a:r>
            <a:r>
              <a:rPr lang="en-GB" sz="2400" dirty="0" err="1" smtClean="0"/>
              <a:t>ClassPathXmlApplicationContext</a:t>
            </a:r>
            <a:r>
              <a:rPr lang="en-GB" sz="2400" dirty="0" smtClean="0"/>
              <a:t> class to use the </a:t>
            </a:r>
            <a:r>
              <a:rPr lang="en-GB" sz="2400" dirty="0" err="1" smtClean="0"/>
              <a:t>ApplicationContext</a:t>
            </a:r>
            <a:r>
              <a:rPr lang="en-GB" sz="2400" dirty="0" smtClean="0"/>
              <a:t> as given below:</a:t>
            </a:r>
          </a:p>
          <a:p>
            <a:r>
              <a:rPr lang="en-GB" sz="2400" dirty="0" err="1" smtClean="0"/>
              <a:t>ApplicationContext</a:t>
            </a:r>
            <a:r>
              <a:rPr lang="en-GB" sz="2400" dirty="0" smtClean="0"/>
              <a:t> context =   </a:t>
            </a:r>
          </a:p>
          <a:p>
            <a:pPr>
              <a:buNone/>
            </a:pPr>
            <a:r>
              <a:rPr lang="en-GB" sz="2400" dirty="0" smtClean="0"/>
              <a:t>    </a:t>
            </a:r>
            <a:r>
              <a:rPr lang="en-GB" sz="2400" b="1" dirty="0" smtClean="0"/>
              <a:t>new</a:t>
            </a:r>
            <a:r>
              <a:rPr lang="en-GB" sz="2400" dirty="0" smtClean="0"/>
              <a:t> </a:t>
            </a:r>
            <a:r>
              <a:rPr lang="en-GB" sz="2400" dirty="0" err="1" smtClean="0"/>
              <a:t>ClassPathXmlApplicationContext</a:t>
            </a:r>
            <a:r>
              <a:rPr lang="en-GB" sz="2400" dirty="0" smtClean="0"/>
              <a:t>("applicationContext.xml");  </a:t>
            </a:r>
          </a:p>
          <a:p>
            <a:r>
              <a:rPr lang="en-GB" sz="2400" dirty="0" smtClean="0"/>
              <a:t>The constructor of </a:t>
            </a:r>
            <a:r>
              <a:rPr lang="en-GB" sz="2400" dirty="0" err="1" smtClean="0"/>
              <a:t>ClassPathXmlApplicationContext</a:t>
            </a:r>
            <a:r>
              <a:rPr lang="en-GB" sz="2400" dirty="0" smtClean="0"/>
              <a:t> class receives string, so we can pass the name of the xml file to create the instance of </a:t>
            </a:r>
            <a:r>
              <a:rPr lang="en-GB" sz="2400" dirty="0" err="1" smtClean="0"/>
              <a:t>ApplicationContext</a:t>
            </a:r>
            <a:r>
              <a:rPr lang="en-GB" sz="2400" dirty="0" smtClean="0"/>
              <a:t>.</a:t>
            </a:r>
          </a:p>
          <a:p>
            <a:pPr>
              <a:spcBef>
                <a:spcPts val="0"/>
              </a:spcBef>
              <a:buNone/>
            </a:pPr>
            <a:endParaRPr lang="en-US" sz="24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sz="2800" dirty="0" smtClean="0"/>
              <a:t/>
            </a:r>
            <a:br>
              <a:rPr lang="en-GB" sz="2800" dirty="0" smtClean="0"/>
            </a:br>
            <a:r>
              <a:rPr lang="en-US" sz="2800" dirty="0" smtClean="0"/>
              <a:t>Dependency Injection in Spring</a:t>
            </a:r>
            <a:br>
              <a:rPr lang="en-US" sz="2800" dirty="0" smtClean="0"/>
            </a:br>
            <a:endParaRPr lang="en-US" sz="2800"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dirty="0" smtClean="0"/>
              <a:t> </a:t>
            </a:r>
          </a:p>
          <a:p>
            <a:pPr>
              <a:buNone/>
            </a:pPr>
            <a:r>
              <a:rPr lang="en-GB" dirty="0" smtClean="0"/>
              <a:t>Dependency Injection (DI) is a design pattern that removes the dependency from the programming code so that it can be easy to manage and test the application. </a:t>
            </a:r>
          </a:p>
          <a:p>
            <a:pPr>
              <a:buNone/>
            </a:pPr>
            <a:r>
              <a:rPr lang="en-GB" dirty="0" smtClean="0"/>
              <a:t>Dependency Injection makes our programming code loosely coupled. To understand the DI better, Let's understand the Dependency Lookup (DL) first: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
            </a:r>
            <a:br>
              <a:rPr lang="en-GB" dirty="0" smtClean="0"/>
            </a:br>
            <a:r>
              <a:rPr lang="en-US" dirty="0" smtClean="0"/>
              <a:t>Dependency Lookup</a:t>
            </a:r>
            <a:br>
              <a:rPr lang="en-US" dirty="0" smtClean="0"/>
            </a:br>
            <a:r>
              <a:rPr lang="en-GB" dirty="0" smtClean="0"/>
              <a:t>.</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The Dependency Lookup is an approach where we get the resource after demand. There can be various ways to get the resource for example:</a:t>
            </a:r>
          </a:p>
          <a:p>
            <a:r>
              <a:rPr lang="en-GB" sz="2000" dirty="0" smtClean="0"/>
              <a:t>A </a:t>
            </a:r>
            <a:r>
              <a:rPr lang="en-GB" sz="2000" dirty="0" err="1" smtClean="0"/>
              <a:t>obj</a:t>
            </a:r>
            <a:r>
              <a:rPr lang="en-GB" sz="2000" dirty="0" smtClean="0"/>
              <a:t> = </a:t>
            </a:r>
            <a:r>
              <a:rPr lang="en-GB" sz="2000" b="1" dirty="0" smtClean="0"/>
              <a:t>new</a:t>
            </a:r>
            <a:r>
              <a:rPr lang="en-GB" sz="2000" dirty="0" smtClean="0"/>
              <a:t> </a:t>
            </a:r>
            <a:r>
              <a:rPr lang="en-GB" sz="2000" dirty="0" err="1" smtClean="0"/>
              <a:t>AImpl</a:t>
            </a:r>
            <a:r>
              <a:rPr lang="en-GB" sz="2000" dirty="0" smtClean="0"/>
              <a:t>();  </a:t>
            </a:r>
          </a:p>
          <a:p>
            <a:r>
              <a:rPr lang="en-GB" sz="2000" dirty="0" smtClean="0"/>
              <a:t>In such way, we get the resource(instance of A class) directly by new keyword. Another way is factory method:</a:t>
            </a:r>
          </a:p>
          <a:p>
            <a:r>
              <a:rPr lang="en-GB" sz="2000" dirty="0" smtClean="0"/>
              <a:t>A </a:t>
            </a:r>
            <a:r>
              <a:rPr lang="en-GB" sz="2000" dirty="0" err="1" smtClean="0"/>
              <a:t>obj</a:t>
            </a:r>
            <a:r>
              <a:rPr lang="en-GB" sz="2000" dirty="0" smtClean="0"/>
              <a:t> = </a:t>
            </a:r>
            <a:r>
              <a:rPr lang="en-GB" sz="2000" dirty="0" err="1" smtClean="0"/>
              <a:t>A.getA</a:t>
            </a:r>
            <a:r>
              <a:rPr lang="en-GB" sz="2000" dirty="0" smtClean="0"/>
              <a:t>();  </a:t>
            </a:r>
          </a:p>
          <a:p>
            <a:r>
              <a:rPr lang="en-GB" sz="2000" dirty="0" smtClean="0"/>
              <a:t>This way, we get the resource (instance of A class) by calling the static factory method </a:t>
            </a:r>
            <a:r>
              <a:rPr lang="en-GB" sz="2000" dirty="0" err="1" smtClean="0"/>
              <a:t>getA</a:t>
            </a:r>
            <a:r>
              <a:rPr lang="en-GB" sz="2000" dirty="0" smtClean="0"/>
              <a:t>().</a:t>
            </a:r>
          </a:p>
          <a:p>
            <a:r>
              <a:rPr lang="en-GB" sz="2000" dirty="0" smtClean="0"/>
              <a:t>Alternatively, we can get the resource by JNDI (Java Naming Directory Interface) as:</a:t>
            </a:r>
          </a:p>
          <a:p>
            <a:pPr>
              <a:spcBef>
                <a:spcPts val="0"/>
              </a:spcBef>
              <a:buNone/>
            </a:pPr>
            <a:r>
              <a:rPr lang="en-GB" sz="2000" dirty="0" smtClean="0"/>
              <a:t>Context </a:t>
            </a:r>
            <a:r>
              <a:rPr lang="en-GB" sz="2000" dirty="0" err="1" smtClean="0"/>
              <a:t>ctx</a:t>
            </a:r>
            <a:r>
              <a:rPr lang="en-GB" sz="2000" dirty="0" smtClean="0"/>
              <a:t> = </a:t>
            </a:r>
            <a:r>
              <a:rPr lang="en-GB" sz="2000" b="1" dirty="0" smtClean="0"/>
              <a:t>new</a:t>
            </a:r>
            <a:r>
              <a:rPr lang="en-GB" sz="2000" dirty="0" smtClean="0"/>
              <a:t> </a:t>
            </a:r>
            <a:r>
              <a:rPr lang="en-GB" sz="2000" dirty="0" err="1" smtClean="0"/>
              <a:t>InitialContext</a:t>
            </a:r>
            <a:r>
              <a:rPr lang="en-GB" sz="2000" dirty="0" smtClean="0"/>
              <a:t>();  </a:t>
            </a:r>
          </a:p>
          <a:p>
            <a:pPr>
              <a:spcBef>
                <a:spcPts val="0"/>
              </a:spcBef>
              <a:buNone/>
            </a:pPr>
            <a:r>
              <a:rPr lang="en-GB" sz="2000" dirty="0" smtClean="0"/>
              <a:t>Context </a:t>
            </a:r>
            <a:r>
              <a:rPr lang="en-GB" sz="2000" dirty="0" err="1" smtClean="0"/>
              <a:t>environmentCtx</a:t>
            </a:r>
            <a:r>
              <a:rPr lang="en-GB" sz="2000" dirty="0" smtClean="0"/>
              <a:t> = (Context) </a:t>
            </a:r>
            <a:r>
              <a:rPr lang="en-GB" sz="2000" dirty="0" err="1" smtClean="0"/>
              <a:t>ctx.lookup</a:t>
            </a:r>
            <a:r>
              <a:rPr lang="en-GB" sz="2000" dirty="0" smtClean="0"/>
              <a:t>("</a:t>
            </a:r>
            <a:r>
              <a:rPr lang="en-GB" sz="2000" dirty="0" err="1" smtClean="0"/>
              <a:t>java:comp</a:t>
            </a:r>
            <a:r>
              <a:rPr lang="en-GB" sz="2000" dirty="0" smtClean="0"/>
              <a:t>/</a:t>
            </a:r>
            <a:r>
              <a:rPr lang="en-GB" sz="2000" dirty="0" err="1" smtClean="0"/>
              <a:t>env</a:t>
            </a:r>
            <a:r>
              <a:rPr lang="en-GB" sz="2000" dirty="0" smtClean="0"/>
              <a:t>");  </a:t>
            </a:r>
          </a:p>
          <a:p>
            <a:pPr>
              <a:spcBef>
                <a:spcPts val="0"/>
              </a:spcBef>
              <a:buNone/>
            </a:pPr>
            <a:r>
              <a:rPr lang="en-GB" sz="2000" dirty="0" smtClean="0"/>
              <a:t>A </a:t>
            </a:r>
            <a:r>
              <a:rPr lang="en-GB" sz="2000" dirty="0" err="1" smtClean="0"/>
              <a:t>obj</a:t>
            </a:r>
            <a:r>
              <a:rPr lang="en-GB" sz="2000" dirty="0" smtClean="0"/>
              <a:t> = (A)</a:t>
            </a:r>
            <a:r>
              <a:rPr lang="en-GB" sz="2000" dirty="0" err="1" smtClean="0"/>
              <a:t>environmentCtx.lookup</a:t>
            </a:r>
            <a:r>
              <a:rPr lang="en-GB" sz="2000" dirty="0" smtClean="0"/>
              <a:t>("A");  </a:t>
            </a:r>
          </a:p>
          <a:p>
            <a:r>
              <a:rPr lang="en-GB" sz="2000" dirty="0" smtClean="0"/>
              <a:t>There can be various ways to get the resource to obtain the resource. Let's see the problem in this approach.</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 </a:t>
            </a:r>
            <a:br>
              <a:rPr lang="en-GB" dirty="0" smtClean="0"/>
            </a:br>
            <a:r>
              <a:rPr lang="en-US" dirty="0" smtClean="0"/>
              <a:t>Problems of Dependency Lookup</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b="1" dirty="0" smtClean="0"/>
              <a:t>tight coupling</a:t>
            </a:r>
            <a:r>
              <a:rPr lang="en-GB" dirty="0" smtClean="0"/>
              <a:t> The dependency lookup approach makes the code tightly coupled. If resource is changed, we need to perform a lot of modification in the code.</a:t>
            </a:r>
          </a:p>
          <a:p>
            <a:r>
              <a:rPr lang="en-GB" b="1" dirty="0" smtClean="0"/>
              <a:t>Not easy for testing</a:t>
            </a:r>
            <a:r>
              <a:rPr lang="en-GB" dirty="0" smtClean="0"/>
              <a:t> This approach creates a lot of problems while testing the application especially in black box testing.</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
            </a:r>
            <a:br>
              <a:rPr lang="en-US" dirty="0" smtClean="0"/>
            </a:br>
            <a:r>
              <a:rPr lang="en-US" dirty="0" smtClean="0"/>
              <a:t>Spring Framework</a:t>
            </a:r>
            <a:r>
              <a:rPr lang="en-IN" dirty="0" smtClean="0"/>
              <a:t/>
            </a:r>
            <a:br>
              <a:rPr lang="en-IN"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 </a:t>
            </a:r>
            <a:r>
              <a:rPr lang="en-GB" b="1" dirty="0" smtClean="0"/>
              <a:t>developed by Rod Johnson in 2003</a:t>
            </a:r>
            <a:r>
              <a:rPr lang="en-GB" dirty="0" smtClean="0"/>
              <a:t>. first released under the Apache 2.0 license in June 2003.</a:t>
            </a:r>
          </a:p>
          <a:p>
            <a:r>
              <a:rPr lang="en-GB" dirty="0" smtClean="0"/>
              <a:t>Spring framework makes the easy development of </a:t>
            </a:r>
            <a:r>
              <a:rPr lang="en-GB" dirty="0" err="1" smtClean="0"/>
              <a:t>JavaEE</a:t>
            </a:r>
            <a:r>
              <a:rPr lang="en-GB" dirty="0" smtClean="0"/>
              <a:t> application.</a:t>
            </a:r>
          </a:p>
          <a:p>
            <a:r>
              <a:rPr lang="en-GB" dirty="0" smtClean="0"/>
              <a:t>It is helpful for beginners and experienced persons.</a:t>
            </a:r>
          </a:p>
          <a:p>
            <a:r>
              <a:rPr lang="en-GB" dirty="0" smtClean="0"/>
              <a:t>Spring is a </a:t>
            </a:r>
            <a:r>
              <a:rPr lang="en-GB" i="1" dirty="0" smtClean="0"/>
              <a:t>lightweight</a:t>
            </a:r>
            <a:r>
              <a:rPr lang="en-GB" dirty="0" smtClean="0"/>
              <a:t> framework. </a:t>
            </a:r>
          </a:p>
          <a:p>
            <a:r>
              <a:rPr lang="en-GB" dirty="0" smtClean="0"/>
              <a:t>It can be thought of as a </a:t>
            </a:r>
            <a:r>
              <a:rPr lang="en-GB" i="1" dirty="0" smtClean="0"/>
              <a:t>framework of frameworks</a:t>
            </a:r>
            <a:r>
              <a:rPr lang="en-GB" dirty="0" smtClean="0"/>
              <a:t> because it provides support to various frameworks such as </a:t>
            </a:r>
            <a:r>
              <a:rPr lang="en-GB" dirty="0" smtClean="0">
                <a:hlinkClick r:id="rId2"/>
              </a:rPr>
              <a:t>Struts</a:t>
            </a:r>
            <a:r>
              <a:rPr lang="en-GB" dirty="0" smtClean="0"/>
              <a:t>, </a:t>
            </a:r>
            <a:r>
              <a:rPr lang="en-GB" dirty="0" smtClean="0">
                <a:hlinkClick r:id="rId3"/>
              </a:rPr>
              <a:t>Hibernate</a:t>
            </a:r>
            <a:r>
              <a:rPr lang="en-GB" dirty="0" smtClean="0"/>
              <a:t>, Tapestry, </a:t>
            </a:r>
            <a:r>
              <a:rPr lang="en-GB" dirty="0" smtClean="0">
                <a:hlinkClick r:id="rId4"/>
              </a:rPr>
              <a:t>EJB</a:t>
            </a:r>
            <a:r>
              <a:rPr lang="en-GB" dirty="0" smtClean="0"/>
              <a:t>, </a:t>
            </a:r>
            <a:r>
              <a:rPr lang="en-GB" dirty="0" smtClean="0">
                <a:hlinkClick r:id="rId5"/>
              </a:rPr>
              <a:t>JSF</a:t>
            </a:r>
            <a:r>
              <a:rPr lang="en-GB" dirty="0" smtClean="0"/>
              <a:t>, etc. </a:t>
            </a:r>
          </a:p>
          <a:p>
            <a:r>
              <a:rPr lang="en-GB" dirty="0" smtClean="0"/>
              <a:t>The framework, in broader sense, can be defined as a structure where we find solution of the various technical problems.</a:t>
            </a:r>
          </a:p>
          <a:p>
            <a:r>
              <a:rPr lang="en-GB" dirty="0" smtClean="0"/>
              <a:t>The Spring framework comprises several modules such as IOC, AOP, DAO, Context, ORM, WEB MVC etc. </a:t>
            </a:r>
          </a:p>
          <a:p>
            <a:endParaRPr lang="en-US"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sz="3600" dirty="0" smtClean="0"/>
              <a:t>Dependency Injection</a:t>
            </a:r>
            <a:br>
              <a:rPr lang="en-US" sz="3600" dirty="0" smtClean="0"/>
            </a:br>
            <a:endParaRPr lang="en-US" sz="3600" dirty="0"/>
          </a:p>
        </p:txBody>
      </p:sp>
      <p:sp>
        <p:nvSpPr>
          <p:cNvPr id="3" name="Content Placeholder 2"/>
          <p:cNvSpPr>
            <a:spLocks noGrp="1"/>
          </p:cNvSpPr>
          <p:nvPr>
            <p:ph idx="1"/>
          </p:nvPr>
        </p:nvSpPr>
        <p:spPr>
          <a:xfrm>
            <a:off x="838200" y="1428736"/>
            <a:ext cx="10515600" cy="4748227"/>
          </a:xfrm>
        </p:spPr>
        <p:txBody>
          <a:bodyPr/>
          <a:lstStyle/>
          <a:p>
            <a:r>
              <a:rPr lang="en-GB" dirty="0" smtClean="0"/>
              <a:t>The Dependency Injection is a design pattern that removes the dependency of the programs. In such case we provide the information from the external source such as XML file. It makes our code loosely coupled and easier for testing. In such case we write the code as:</a:t>
            </a:r>
          </a:p>
          <a:p>
            <a:pPr>
              <a:spcBef>
                <a:spcPts val="0"/>
              </a:spcBef>
              <a:buNone/>
            </a:pPr>
            <a:r>
              <a:rPr lang="en-GB" b="1" dirty="0" smtClean="0"/>
              <a:t>class</a:t>
            </a:r>
            <a:r>
              <a:rPr lang="en-GB" dirty="0" smtClean="0"/>
              <a:t> Employee{  </a:t>
            </a:r>
          </a:p>
          <a:p>
            <a:pPr>
              <a:spcBef>
                <a:spcPts val="0"/>
              </a:spcBef>
              <a:buNone/>
            </a:pPr>
            <a:r>
              <a:rPr lang="en-GB" dirty="0" smtClean="0"/>
              <a:t>Address </a:t>
            </a:r>
            <a:r>
              <a:rPr lang="en-GB" dirty="0" err="1" smtClean="0"/>
              <a:t>address</a:t>
            </a:r>
            <a:r>
              <a:rPr lang="en-GB" dirty="0" smtClean="0"/>
              <a:t>;  </a:t>
            </a:r>
          </a:p>
          <a:p>
            <a:pPr>
              <a:spcBef>
                <a:spcPts val="0"/>
              </a:spcBef>
              <a:buNone/>
            </a:pPr>
            <a:r>
              <a:rPr lang="en-GB" dirty="0" smtClean="0"/>
              <a:t>  </a:t>
            </a:r>
          </a:p>
          <a:p>
            <a:pPr>
              <a:spcBef>
                <a:spcPts val="0"/>
              </a:spcBef>
              <a:buNone/>
            </a:pPr>
            <a:r>
              <a:rPr lang="en-GB" dirty="0" smtClean="0"/>
              <a:t>Employee(Address </a:t>
            </a:r>
            <a:r>
              <a:rPr lang="en-GB" dirty="0" err="1" smtClean="0"/>
              <a:t>address</a:t>
            </a:r>
            <a:r>
              <a:rPr lang="en-GB" dirty="0" smtClean="0"/>
              <a:t>){  </a:t>
            </a:r>
          </a:p>
          <a:p>
            <a:pPr>
              <a:spcBef>
                <a:spcPts val="0"/>
              </a:spcBef>
              <a:buNone/>
            </a:pPr>
            <a:r>
              <a:rPr lang="en-GB" b="1" dirty="0" err="1" smtClean="0"/>
              <a:t>this</a:t>
            </a:r>
            <a:r>
              <a:rPr lang="en-GB" dirty="0" err="1" smtClean="0"/>
              <a:t>.address</a:t>
            </a:r>
            <a:r>
              <a:rPr lang="en-GB" dirty="0" smtClean="0"/>
              <a:t>=address;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void</a:t>
            </a:r>
            <a:r>
              <a:rPr lang="en-GB" dirty="0" smtClean="0"/>
              <a:t> </a:t>
            </a:r>
            <a:r>
              <a:rPr lang="en-GB" dirty="0" err="1" smtClean="0"/>
              <a:t>setAddress</a:t>
            </a:r>
            <a:r>
              <a:rPr lang="en-GB" dirty="0" smtClean="0"/>
              <a:t>(Address </a:t>
            </a:r>
            <a:r>
              <a:rPr lang="en-GB" dirty="0" err="1" smtClean="0"/>
              <a:t>address</a:t>
            </a:r>
            <a:r>
              <a:rPr lang="en-GB" dirty="0" smtClean="0"/>
              <a:t>){  </a:t>
            </a:r>
          </a:p>
          <a:p>
            <a:pPr>
              <a:spcBef>
                <a:spcPts val="0"/>
              </a:spcBef>
              <a:buNone/>
            </a:pPr>
            <a:r>
              <a:rPr lang="en-GB" b="1" dirty="0" err="1" smtClean="0"/>
              <a:t>this</a:t>
            </a:r>
            <a:r>
              <a:rPr lang="en-GB" dirty="0" err="1" smtClean="0"/>
              <a:t>.address</a:t>
            </a:r>
            <a:r>
              <a:rPr lang="en-GB" dirty="0" smtClean="0"/>
              <a:t>=address;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In such case, instance of Address class is provided by external source such as XML file either by constructor or setter method.</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
            </a:r>
            <a:br>
              <a:rPr lang="en-GB" dirty="0" smtClean="0"/>
            </a:br>
            <a:r>
              <a:rPr lang="en-GB" dirty="0" smtClean="0"/>
              <a:t>Two ways to perform Dependency Injection in Spring framework</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81026" y="1357298"/>
            <a:ext cx="10515600" cy="4891103"/>
          </a:xfrm>
        </p:spPr>
        <p:txBody>
          <a:bodyPr/>
          <a:lstStyle/>
          <a:p>
            <a:r>
              <a:rPr lang="en-GB" dirty="0" smtClean="0"/>
              <a:t>Spring framework provides two ways to inject dependency</a:t>
            </a:r>
          </a:p>
          <a:p>
            <a:pPr marL="514350" indent="-514350">
              <a:buFont typeface="+mj-lt"/>
              <a:buAutoNum type="arabicPeriod"/>
            </a:pPr>
            <a:r>
              <a:rPr lang="en-GB" dirty="0" smtClean="0"/>
              <a:t>By Constructor</a:t>
            </a:r>
          </a:p>
          <a:p>
            <a:pPr marL="514350" indent="-514350">
              <a:buFont typeface="+mj-lt"/>
              <a:buAutoNum type="arabicPeriod"/>
            </a:pPr>
            <a:r>
              <a:rPr lang="en-GB" dirty="0" smtClean="0"/>
              <a:t>By Setter method</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Dependency Injection by Constructor Example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 We can inject the dependency by constructor. The </a:t>
            </a:r>
            <a:r>
              <a:rPr lang="en-GB" b="1" dirty="0" smtClean="0"/>
              <a:t>&lt;constructor-</a:t>
            </a:r>
            <a:r>
              <a:rPr lang="en-GB" b="1" dirty="0" err="1" smtClean="0"/>
              <a:t>arg</a:t>
            </a:r>
            <a:r>
              <a:rPr lang="en-GB" b="1" dirty="0" smtClean="0"/>
              <a:t>&gt;</a:t>
            </a:r>
            <a:r>
              <a:rPr lang="en-GB" dirty="0" smtClean="0"/>
              <a:t> </a:t>
            </a:r>
            <a:r>
              <a:rPr lang="en-GB" dirty="0" err="1" smtClean="0"/>
              <a:t>subelement</a:t>
            </a:r>
            <a:r>
              <a:rPr lang="en-GB" dirty="0" smtClean="0"/>
              <a:t> of </a:t>
            </a:r>
            <a:r>
              <a:rPr lang="en-GB" b="1" dirty="0" smtClean="0"/>
              <a:t>&lt;bean&gt;</a:t>
            </a:r>
            <a:r>
              <a:rPr lang="en-GB" dirty="0" smtClean="0"/>
              <a:t> is used for constructor injection. Here we are going to inject</a:t>
            </a:r>
          </a:p>
          <a:p>
            <a:r>
              <a:rPr lang="en-GB" dirty="0" smtClean="0"/>
              <a:t>primitive and String-based values</a:t>
            </a:r>
          </a:p>
          <a:p>
            <a:r>
              <a:rPr lang="en-GB" dirty="0" smtClean="0"/>
              <a:t>Dependent object (contained object)</a:t>
            </a:r>
          </a:p>
          <a:p>
            <a:r>
              <a:rPr lang="en-GB" dirty="0" smtClean="0"/>
              <a:t>Collection values etc.</a:t>
            </a:r>
          </a:p>
          <a:p>
            <a:endParaRPr lang="en-US" b="1"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Injecting primitive and string-based values</a:t>
            </a:r>
            <a:endParaRPr lang="en-GB" dirty="0"/>
          </a:p>
        </p:txBody>
      </p:sp>
      <p:sp>
        <p:nvSpPr>
          <p:cNvPr id="3" name="Content Placeholder 2"/>
          <p:cNvSpPr>
            <a:spLocks noGrp="1"/>
          </p:cNvSpPr>
          <p:nvPr>
            <p:ph idx="1"/>
          </p:nvPr>
        </p:nvSpPr>
        <p:spPr/>
        <p:txBody>
          <a:bodyPr/>
          <a:lstStyle/>
          <a:p>
            <a:r>
              <a:rPr lang="en-GB" dirty="0" smtClean="0"/>
              <a:t> the simple example to inject primitive and string-based values. We have created three files here:</a:t>
            </a:r>
          </a:p>
          <a:p>
            <a:r>
              <a:rPr lang="en-GB" dirty="0" smtClean="0"/>
              <a:t>Employee.java</a:t>
            </a:r>
          </a:p>
          <a:p>
            <a:r>
              <a:rPr lang="en-GB" dirty="0" smtClean="0"/>
              <a:t>applicationContext.xml</a:t>
            </a:r>
          </a:p>
          <a:p>
            <a:r>
              <a:rPr lang="en-GB" dirty="0" smtClean="0"/>
              <a:t>Test.java</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Employee.java</a:t>
            </a: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US" dirty="0" smtClean="0"/>
              <a:t>It is a simple class containing two fields id and name. There are four constructors and one method in this class.</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Employee {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name;  </a:t>
            </a:r>
          </a:p>
          <a:p>
            <a:pPr>
              <a:spcBef>
                <a:spcPts val="0"/>
              </a:spcBef>
              <a:buNone/>
            </a:pPr>
            <a:r>
              <a:rPr lang="en-US" dirty="0" smtClean="0"/>
              <a:t>  </a:t>
            </a:r>
          </a:p>
          <a:p>
            <a:pPr>
              <a:spcBef>
                <a:spcPts val="0"/>
              </a:spcBef>
              <a:buNone/>
            </a:pPr>
            <a:r>
              <a:rPr lang="en-US" b="1" dirty="0" smtClean="0"/>
              <a:t>public</a:t>
            </a:r>
            <a:r>
              <a:rPr lang="en-US" dirty="0" smtClean="0"/>
              <a:t> Employee() {</a:t>
            </a:r>
            <a:r>
              <a:rPr lang="en-US" dirty="0" err="1" smtClean="0"/>
              <a:t>System.out.println</a:t>
            </a:r>
            <a:r>
              <a:rPr lang="en-US" dirty="0" smtClean="0"/>
              <a:t>("def cons");}  </a:t>
            </a:r>
          </a:p>
          <a:p>
            <a:pPr>
              <a:spcBef>
                <a:spcPts val="0"/>
              </a:spcBef>
              <a:buNone/>
            </a:pPr>
            <a:r>
              <a:rPr lang="en-US" dirty="0" smtClean="0"/>
              <a:t>  </a:t>
            </a:r>
          </a:p>
          <a:p>
            <a:pPr>
              <a:spcBef>
                <a:spcPts val="0"/>
              </a:spcBef>
              <a:buNone/>
            </a:pPr>
            <a:r>
              <a:rPr lang="en-US" b="1" dirty="0" smtClean="0"/>
              <a:t>public</a:t>
            </a:r>
            <a:r>
              <a:rPr lang="en-US" dirty="0" smtClean="0"/>
              <a:t> Employee(</a:t>
            </a:r>
            <a:r>
              <a:rPr lang="en-US" b="1" dirty="0" err="1" smtClean="0"/>
              <a:t>int</a:t>
            </a:r>
            <a:r>
              <a:rPr lang="en-US" dirty="0" smtClean="0"/>
              <a:t> id) {</a:t>
            </a:r>
            <a:r>
              <a:rPr lang="en-US" b="1" dirty="0" smtClean="0"/>
              <a:t>this</a:t>
            </a:r>
            <a:r>
              <a:rPr lang="en-US" dirty="0" smtClean="0"/>
              <a:t>.id = id;}  </a:t>
            </a:r>
          </a:p>
          <a:p>
            <a:pPr>
              <a:spcBef>
                <a:spcPts val="0"/>
              </a:spcBef>
              <a:buNone/>
            </a:pPr>
            <a:r>
              <a:rPr lang="en-US" dirty="0" smtClean="0"/>
              <a:t>  </a:t>
            </a:r>
          </a:p>
          <a:p>
            <a:pPr>
              <a:spcBef>
                <a:spcPts val="0"/>
              </a:spcBef>
              <a:buNone/>
            </a:pPr>
            <a:r>
              <a:rPr lang="en-US" b="1" dirty="0" smtClean="0"/>
              <a:t>public</a:t>
            </a:r>
            <a:r>
              <a:rPr lang="en-US" dirty="0" smtClean="0"/>
              <a:t> Employee(String name) {  </a:t>
            </a:r>
            <a:r>
              <a:rPr lang="en-US" b="1" dirty="0" smtClean="0"/>
              <a:t>this</a:t>
            </a:r>
            <a:r>
              <a:rPr lang="en-US" dirty="0" smtClean="0"/>
              <a:t>.name = name;}  </a:t>
            </a:r>
          </a:p>
          <a:p>
            <a:pPr>
              <a:spcBef>
                <a:spcPts val="0"/>
              </a:spcBef>
              <a:buNone/>
            </a:pPr>
            <a:r>
              <a:rPr lang="en-US" dirty="0" smtClean="0"/>
              <a:t>  </a:t>
            </a:r>
          </a:p>
          <a:p>
            <a:pPr>
              <a:spcBef>
                <a:spcPts val="0"/>
              </a:spcBef>
              <a:buNone/>
            </a:pPr>
            <a:r>
              <a:rPr lang="en-US" b="1" dirty="0" smtClean="0"/>
              <a:t>public</a:t>
            </a:r>
            <a:r>
              <a:rPr lang="en-US" dirty="0" smtClean="0"/>
              <a:t> Employee(</a:t>
            </a:r>
            <a:r>
              <a:rPr lang="en-US" b="1" dirty="0" err="1" smtClean="0"/>
              <a:t>int</a:t>
            </a:r>
            <a:r>
              <a:rPr lang="en-US" dirty="0" smtClean="0"/>
              <a:t> id, String name) {  </a:t>
            </a:r>
          </a:p>
          <a:p>
            <a:pPr>
              <a:spcBef>
                <a:spcPts val="0"/>
              </a:spcBef>
              <a:buNone/>
            </a:pPr>
            <a:r>
              <a:rPr lang="en-US" dirty="0" smtClean="0"/>
              <a:t>    </a:t>
            </a:r>
            <a:r>
              <a:rPr lang="en-US" b="1" dirty="0" smtClean="0"/>
              <a:t>this</a:t>
            </a:r>
            <a:r>
              <a:rPr lang="en-US" dirty="0" smtClean="0"/>
              <a:t>.id = id;  </a:t>
            </a:r>
          </a:p>
          <a:p>
            <a:pPr>
              <a:spcBef>
                <a:spcPts val="0"/>
              </a:spcBef>
              <a:buNone/>
            </a:pPr>
            <a:r>
              <a:rPr lang="en-US" dirty="0" smtClean="0"/>
              <a:t>    </a:t>
            </a:r>
            <a:r>
              <a:rPr lang="en-US" b="1" dirty="0" smtClean="0"/>
              <a:t>this</a:t>
            </a:r>
            <a:r>
              <a:rPr lang="en-US" dirty="0" smtClean="0"/>
              <a:t>.name = name;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void</a:t>
            </a:r>
            <a:r>
              <a:rPr lang="en-US" dirty="0" smtClean="0"/>
              <a:t> show(){  </a:t>
            </a:r>
          </a:p>
          <a:p>
            <a:pPr>
              <a:spcBef>
                <a:spcPts val="0"/>
              </a:spcBef>
              <a:buNone/>
            </a:pPr>
            <a:r>
              <a:rPr lang="en-US" dirty="0" smtClean="0"/>
              <a:t>    </a:t>
            </a:r>
            <a:r>
              <a:rPr lang="en-US" dirty="0" err="1" smtClean="0"/>
              <a:t>System.out.println</a:t>
            </a:r>
            <a:r>
              <a:rPr lang="en-US" dirty="0" smtClean="0"/>
              <a:t>(id+" "+name);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b="1" dirty="0" smtClean="0"/>
              <a:t>applicationContext.xml</a:t>
            </a: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We are providing the information into the bean by this file. The constructor-</a:t>
            </a:r>
            <a:r>
              <a:rPr lang="en-GB" dirty="0" err="1" smtClean="0"/>
              <a:t>arg</a:t>
            </a:r>
            <a:r>
              <a:rPr lang="en-GB" dirty="0" smtClean="0"/>
              <a:t> element invokes the constructor. In such case, parameterized constructor of </a:t>
            </a:r>
            <a:r>
              <a:rPr lang="en-GB" dirty="0" err="1" smtClean="0"/>
              <a:t>int</a:t>
            </a:r>
            <a:r>
              <a:rPr lang="en-GB" dirty="0" smtClean="0"/>
              <a:t> type will be invoked. The value attribute of constructor-</a:t>
            </a:r>
            <a:r>
              <a:rPr lang="en-GB" dirty="0" err="1" smtClean="0"/>
              <a:t>arg</a:t>
            </a:r>
            <a:r>
              <a:rPr lang="en-GB" dirty="0" smtClean="0"/>
              <a:t> element will assign the specified value. The type attribute specifies that </a:t>
            </a:r>
            <a:r>
              <a:rPr lang="en-GB" dirty="0" err="1" smtClean="0"/>
              <a:t>int</a:t>
            </a:r>
            <a:r>
              <a:rPr lang="en-GB" dirty="0" smtClean="0"/>
              <a:t> parameter constructor will be invoked.</a:t>
            </a:r>
          </a:p>
          <a:p>
            <a:pPr>
              <a:spcBef>
                <a:spcPts val="0"/>
              </a:spcBef>
              <a:buNone/>
            </a:pPr>
            <a:r>
              <a:rPr lang="en-GB" dirty="0" smtClean="0"/>
              <a:t>&lt;?xml version="1.0" encoding="UTF-8"?&gt;  </a:t>
            </a:r>
          </a:p>
          <a:p>
            <a:pPr>
              <a:spcBef>
                <a:spcPts val="0"/>
              </a:spcBef>
              <a:buNone/>
            </a:pPr>
            <a:r>
              <a:rPr lang="en-GB" dirty="0" smtClean="0"/>
              <a:t>&lt;beans  </a:t>
            </a:r>
          </a:p>
          <a:p>
            <a:pPr>
              <a:spcBef>
                <a:spcPts val="0"/>
              </a:spcBef>
              <a:buNone/>
            </a:pP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xmlns:p</a:t>
            </a:r>
            <a:r>
              <a:rPr lang="en-GB" dirty="0" smtClean="0"/>
              <a:t>="http://www.springframework.org/schema/p"  </a:t>
            </a:r>
          </a:p>
          <a:p>
            <a:pPr>
              <a:spcBef>
                <a:spcPts val="0"/>
              </a:spcBef>
              <a:buNone/>
            </a:pPr>
            <a:r>
              <a:rPr lang="en-GB" dirty="0" smtClean="0"/>
              <a:t>    </a:t>
            </a:r>
            <a:r>
              <a:rPr lang="en-GB" dirty="0" err="1" smtClean="0"/>
              <a:t>xsi:schemaLocation</a:t>
            </a:r>
            <a:r>
              <a:rPr lang="en-GB" dirty="0" smtClean="0"/>
              <a:t>="http://www.springframework.org/schema/beans  </a:t>
            </a:r>
          </a:p>
          <a:p>
            <a:pPr>
              <a:spcBef>
                <a:spcPts val="0"/>
              </a:spcBef>
              <a:buNone/>
            </a:pPr>
            <a:r>
              <a:rPr lang="en-GB" dirty="0" smtClean="0"/>
              <a:t>                http://www.springframework.org/schema/beans/spring-beans-3.0.xsd"&gt;  </a:t>
            </a:r>
          </a:p>
          <a:p>
            <a:pPr>
              <a:spcBef>
                <a:spcPts val="0"/>
              </a:spcBef>
              <a:buNone/>
            </a:pPr>
            <a:r>
              <a:rPr lang="en-GB" dirty="0" smtClean="0"/>
              <a:t>  </a:t>
            </a:r>
          </a:p>
          <a:p>
            <a:pPr>
              <a:spcBef>
                <a:spcPts val="0"/>
              </a:spcBef>
              <a:buNone/>
            </a:pPr>
            <a:r>
              <a:rPr lang="en-GB" dirty="0" smtClean="0"/>
              <a:t>&lt;bean id="e" </a:t>
            </a:r>
            <a:r>
              <a:rPr lang="en-GB" b="1" dirty="0" smtClean="0"/>
              <a:t>class</a:t>
            </a:r>
            <a:r>
              <a:rPr lang="en-GB" dirty="0" smtClean="0"/>
              <a:t>="</a:t>
            </a:r>
            <a:r>
              <a:rPr lang="en-GB" dirty="0" err="1" smtClean="0"/>
              <a:t>com.javatpoint.Employee</a:t>
            </a:r>
            <a:r>
              <a:rPr lang="en-GB" dirty="0" smtClean="0"/>
              <a:t>"&gt;  </a:t>
            </a:r>
          </a:p>
          <a:p>
            <a:pPr>
              <a:spcBef>
                <a:spcPts val="0"/>
              </a:spcBef>
              <a:buNone/>
            </a:pPr>
            <a:r>
              <a:rPr lang="en-GB" dirty="0" smtClean="0"/>
              <a:t>&lt;constructor-</a:t>
            </a:r>
            <a:r>
              <a:rPr lang="en-GB" dirty="0" err="1" smtClean="0"/>
              <a:t>arg</a:t>
            </a:r>
            <a:r>
              <a:rPr lang="en-GB" dirty="0" smtClean="0"/>
              <a:t> value="10" type="</a:t>
            </a:r>
            <a:r>
              <a:rPr lang="en-GB" dirty="0" err="1" smtClean="0"/>
              <a:t>int</a:t>
            </a:r>
            <a:r>
              <a:rPr lang="en-GB" dirty="0" smtClean="0"/>
              <a:t>"&gt;&lt;/constructor-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&lt;/beans&gt;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b="1" dirty="0" smtClean="0"/>
              <a:t>Test.java</a:t>
            </a:r>
            <a:endParaRPr lang="en-US" dirty="0"/>
          </a:p>
        </p:txBody>
      </p:sp>
      <p:sp>
        <p:nvSpPr>
          <p:cNvPr id="3" name="Content Placeholder 2"/>
          <p:cNvSpPr>
            <a:spLocks noGrp="1"/>
          </p:cNvSpPr>
          <p:nvPr>
            <p:ph idx="1"/>
          </p:nvPr>
        </p:nvSpPr>
        <p:spPr/>
        <p:txBody>
          <a:bodyPr/>
          <a:lstStyle/>
          <a:p>
            <a:r>
              <a:rPr lang="en-US" dirty="0" smtClean="0"/>
              <a:t>This class gets the bean from the applicationContext.xml file and calls the show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org.springframework.core.io.*;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Employee s=(Employee)</a:t>
            </a:r>
            <a:r>
              <a:rPr lang="en-US" dirty="0" err="1" smtClean="0"/>
              <a:t>factory.getBean</a:t>
            </a:r>
            <a:r>
              <a:rPr lang="en-US" dirty="0" smtClean="0"/>
              <a:t>("e");  </a:t>
            </a:r>
          </a:p>
          <a:p>
            <a:pPr>
              <a:spcBef>
                <a:spcPts val="0"/>
              </a:spcBef>
              <a:buNone/>
            </a:pPr>
            <a:r>
              <a:rPr lang="en-US" dirty="0" smtClean="0"/>
              <a:t>        </a:t>
            </a:r>
            <a:r>
              <a:rPr lang="en-US" dirty="0" err="1" smtClean="0"/>
              <a:t>s.show</a:t>
            </a:r>
            <a:r>
              <a:rPr lang="en-US" dirty="0" smtClean="0"/>
              <a:t>();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dirty="0" smtClean="0"/>
              <a:t>Injecting string-based values</a:t>
            </a:r>
            <a:br>
              <a:rPr lang="en-US" dirty="0" smtClean="0"/>
            </a:br>
            <a:endParaRPr lang="en-US" dirty="0"/>
          </a:p>
        </p:txBody>
      </p:sp>
      <p:sp>
        <p:nvSpPr>
          <p:cNvPr id="3" name="Content Placeholder 2"/>
          <p:cNvSpPr>
            <a:spLocks noGrp="1"/>
          </p:cNvSpPr>
          <p:nvPr>
            <p:ph idx="1"/>
          </p:nvPr>
        </p:nvSpPr>
        <p:spPr/>
        <p:txBody>
          <a:bodyPr/>
          <a:lstStyle/>
          <a:p>
            <a:r>
              <a:rPr lang="en-GB" dirty="0" smtClean="0"/>
              <a:t>If you don't specify the type attribute in the constructor-</a:t>
            </a:r>
            <a:r>
              <a:rPr lang="en-GB" dirty="0" err="1" smtClean="0"/>
              <a:t>arg</a:t>
            </a:r>
            <a:r>
              <a:rPr lang="en-GB" dirty="0" smtClean="0"/>
              <a:t> element, by default string type constructor will be invoked.</a:t>
            </a:r>
          </a:p>
          <a:p>
            <a:r>
              <a:rPr lang="en-GB" dirty="0" smtClean="0"/>
              <a:t>....  </a:t>
            </a:r>
          </a:p>
          <a:p>
            <a:r>
              <a:rPr lang="en-GB" dirty="0" smtClean="0"/>
              <a:t>&lt;bean id="e" </a:t>
            </a:r>
            <a:r>
              <a:rPr lang="en-GB" b="1" dirty="0" smtClean="0"/>
              <a:t>class</a:t>
            </a:r>
            <a:r>
              <a:rPr lang="en-GB" dirty="0" smtClean="0"/>
              <a:t>="</a:t>
            </a:r>
            <a:r>
              <a:rPr lang="en-GB" dirty="0" err="1" smtClean="0"/>
              <a:t>com.javatpoint.Employee</a:t>
            </a:r>
            <a:r>
              <a:rPr lang="en-GB" dirty="0" smtClean="0"/>
              <a:t>"&gt;  </a:t>
            </a:r>
          </a:p>
          <a:p>
            <a:r>
              <a:rPr lang="en-GB" dirty="0" smtClean="0"/>
              <a:t>&lt;constructor-</a:t>
            </a:r>
            <a:r>
              <a:rPr lang="en-GB" dirty="0" err="1" smtClean="0"/>
              <a:t>arg</a:t>
            </a:r>
            <a:r>
              <a:rPr lang="en-GB" dirty="0" smtClean="0"/>
              <a:t> value="10"&gt;&lt;/constructor-</a:t>
            </a:r>
            <a:r>
              <a:rPr lang="en-GB" dirty="0" err="1" smtClean="0"/>
              <a:t>arg</a:t>
            </a:r>
            <a:r>
              <a:rPr lang="en-GB" dirty="0" smtClean="0"/>
              <a:t>&gt;  </a:t>
            </a:r>
          </a:p>
          <a:p>
            <a:r>
              <a:rPr lang="en-GB" dirty="0" smtClean="0"/>
              <a:t>&lt;/bean&gt;  </a:t>
            </a:r>
          </a:p>
          <a:p>
            <a:r>
              <a:rPr lang="en-GB" dirty="0" smtClean="0"/>
              <a:t>....  </a:t>
            </a:r>
          </a:p>
          <a:p>
            <a:r>
              <a:rPr lang="en-GB" dirty="0" smtClean="0"/>
              <a:t>If you change the bean element as given above, string parameter constructor will be invoked and the output will be 0 10.</a:t>
            </a:r>
          </a:p>
          <a:p>
            <a:r>
              <a:rPr lang="en-US" dirty="0" smtClean="0"/>
              <a:t>....  </a:t>
            </a:r>
          </a:p>
          <a:p>
            <a:r>
              <a:rPr lang="en-US" dirty="0" smtClean="0"/>
              <a:t>&lt;bean id="e" </a:t>
            </a:r>
            <a:r>
              <a:rPr lang="en-US" b="1" dirty="0" smtClean="0"/>
              <a:t>class</a:t>
            </a:r>
            <a:r>
              <a:rPr lang="en-US" dirty="0" smtClean="0"/>
              <a:t>="</a:t>
            </a:r>
            <a:r>
              <a:rPr lang="en-US" dirty="0" err="1" smtClean="0"/>
              <a:t>com.javatpoint.Employee</a:t>
            </a:r>
            <a:r>
              <a:rPr lang="en-US" dirty="0" smtClean="0"/>
              <a:t>"&gt;  </a:t>
            </a:r>
          </a:p>
          <a:p>
            <a:r>
              <a:rPr lang="en-US" dirty="0" smtClean="0"/>
              <a:t>&lt;constructor-</a:t>
            </a:r>
            <a:r>
              <a:rPr lang="en-US" dirty="0" err="1" smtClean="0"/>
              <a:t>arg</a:t>
            </a:r>
            <a:r>
              <a:rPr lang="en-US" dirty="0" smtClean="0"/>
              <a:t> value="</a:t>
            </a:r>
            <a:r>
              <a:rPr lang="en-US" dirty="0" err="1" smtClean="0"/>
              <a:t>Sonoo</a:t>
            </a:r>
            <a:r>
              <a:rPr lang="en-US" dirty="0" smtClean="0"/>
              <a:t>"&gt;&lt;/constructor-</a:t>
            </a:r>
            <a:r>
              <a:rPr lang="en-US" dirty="0" err="1" smtClean="0"/>
              <a:t>arg</a:t>
            </a:r>
            <a:r>
              <a:rPr lang="en-US" dirty="0" smtClean="0"/>
              <a:t>&gt;  </a:t>
            </a:r>
          </a:p>
          <a:p>
            <a:r>
              <a:rPr lang="en-US" dirty="0" smtClean="0"/>
              <a:t>&lt;/bean&gt;  </a:t>
            </a:r>
          </a:p>
          <a:p>
            <a:r>
              <a:rPr lang="en-US" dirty="0" smtClean="0"/>
              <a:t>....  </a:t>
            </a:r>
          </a:p>
          <a:p>
            <a:r>
              <a:rPr lang="en-US" dirty="0" smtClean="0"/>
              <a:t>....  </a:t>
            </a:r>
          </a:p>
          <a:p>
            <a:r>
              <a:rPr lang="en-US" dirty="0" smtClean="0"/>
              <a:t>&lt;bean id="e" </a:t>
            </a:r>
            <a:r>
              <a:rPr lang="en-US" b="1" dirty="0" smtClean="0"/>
              <a:t>class</a:t>
            </a:r>
            <a:r>
              <a:rPr lang="en-US" dirty="0" smtClean="0"/>
              <a:t>="</a:t>
            </a:r>
            <a:r>
              <a:rPr lang="en-US" dirty="0" err="1" smtClean="0"/>
              <a:t>com.javatpoint.Employee</a:t>
            </a:r>
            <a:r>
              <a:rPr lang="en-US" dirty="0" smtClean="0"/>
              <a:t>"&gt;  </a:t>
            </a:r>
          </a:p>
          <a:p>
            <a:r>
              <a:rPr lang="en-US" dirty="0" smtClean="0"/>
              <a:t>&lt;constructor-</a:t>
            </a:r>
            <a:r>
              <a:rPr lang="en-US" dirty="0" err="1" smtClean="0"/>
              <a:t>arg</a:t>
            </a:r>
            <a:r>
              <a:rPr lang="en-US" dirty="0" smtClean="0"/>
              <a:t> value="10" type="</a:t>
            </a:r>
            <a:r>
              <a:rPr lang="en-US" dirty="0" err="1" smtClean="0"/>
              <a:t>int</a:t>
            </a:r>
            <a:r>
              <a:rPr lang="en-US" dirty="0" smtClean="0"/>
              <a:t>" &gt;&lt;/constructor-</a:t>
            </a:r>
            <a:r>
              <a:rPr lang="en-US" dirty="0" err="1" smtClean="0"/>
              <a:t>arg</a:t>
            </a:r>
            <a:r>
              <a:rPr lang="en-US" dirty="0" smtClean="0"/>
              <a:t>&gt;  </a:t>
            </a:r>
          </a:p>
          <a:p>
            <a:r>
              <a:rPr lang="en-US" dirty="0" smtClean="0"/>
              <a:t>&lt;constructor-</a:t>
            </a:r>
            <a:r>
              <a:rPr lang="en-US" dirty="0" err="1" smtClean="0"/>
              <a:t>arg</a:t>
            </a:r>
            <a:r>
              <a:rPr lang="en-US" dirty="0" smtClean="0"/>
              <a:t> value="</a:t>
            </a:r>
            <a:r>
              <a:rPr lang="en-US" dirty="0" err="1" smtClean="0"/>
              <a:t>Sonoo</a:t>
            </a:r>
            <a:r>
              <a:rPr lang="en-US" dirty="0" smtClean="0"/>
              <a:t>"&gt;&lt;/constructor-</a:t>
            </a:r>
            <a:r>
              <a:rPr lang="en-US" dirty="0" err="1" smtClean="0"/>
              <a:t>arg</a:t>
            </a:r>
            <a:r>
              <a:rPr lang="en-US" dirty="0" smtClean="0"/>
              <a:t>&gt;  </a:t>
            </a:r>
          </a:p>
          <a:p>
            <a:r>
              <a:rPr lang="en-US" dirty="0" smtClean="0"/>
              <a:t>&lt;/bean&gt;  </a:t>
            </a:r>
          </a:p>
          <a:p>
            <a:r>
              <a:rPr lang="en-US" dirty="0" smtClean="0"/>
              <a:t>....  </a:t>
            </a:r>
            <a:endParaRPr lang="en-US"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GB" dirty="0" smtClean="0"/>
              <a:t>Constructor Injection with Dependent Object</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lgn="just"/>
            <a:r>
              <a:rPr lang="en-GB" dirty="0" smtClean="0"/>
              <a:t>If there is HAS-A relationship between the classes, we create the instance of dependent object (contained object) first then pass it as an argument of the main class constructor. </a:t>
            </a:r>
          </a:p>
          <a:p>
            <a:pPr algn="just"/>
            <a:r>
              <a:rPr lang="en-GB" dirty="0" smtClean="0"/>
              <a:t>Here, our scenario is Employee HAS-A Address. The Address class object will be termed as the dependent object.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Address.java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This class contains three properties, one constructor and </a:t>
            </a:r>
            <a:r>
              <a:rPr lang="en-GB" dirty="0" err="1" smtClean="0"/>
              <a:t>toString</a:t>
            </a:r>
            <a:r>
              <a:rPr lang="en-GB" dirty="0" smtClean="0"/>
              <a:t>() method to return the values of these object.</a:t>
            </a:r>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Address {  </a:t>
            </a:r>
          </a:p>
          <a:p>
            <a:pPr>
              <a:spcBef>
                <a:spcPts val="0"/>
              </a:spcBef>
              <a:buNone/>
            </a:pPr>
            <a:r>
              <a:rPr lang="en-GB" b="1" dirty="0" smtClean="0"/>
              <a:t>private</a:t>
            </a:r>
            <a:r>
              <a:rPr lang="en-GB" dirty="0" smtClean="0"/>
              <a:t> String city;  </a:t>
            </a:r>
          </a:p>
          <a:p>
            <a:pPr>
              <a:spcBef>
                <a:spcPts val="0"/>
              </a:spcBef>
              <a:buNone/>
            </a:pPr>
            <a:r>
              <a:rPr lang="en-GB" b="1" dirty="0" smtClean="0"/>
              <a:t>private</a:t>
            </a:r>
            <a:r>
              <a:rPr lang="en-GB" dirty="0" smtClean="0"/>
              <a:t> String state;  </a:t>
            </a:r>
          </a:p>
          <a:p>
            <a:pPr>
              <a:spcBef>
                <a:spcPts val="0"/>
              </a:spcBef>
              <a:buNone/>
            </a:pPr>
            <a:r>
              <a:rPr lang="en-GB" b="1" dirty="0" smtClean="0"/>
              <a:t>private</a:t>
            </a:r>
            <a:r>
              <a:rPr lang="en-GB" dirty="0" smtClean="0"/>
              <a:t> String country;  </a:t>
            </a:r>
          </a:p>
          <a:p>
            <a:pPr>
              <a:spcBef>
                <a:spcPts val="0"/>
              </a:spcBef>
              <a:buNone/>
            </a:pPr>
            <a:r>
              <a:rPr lang="en-GB" dirty="0" smtClean="0"/>
              <a:t>  </a:t>
            </a:r>
          </a:p>
          <a:p>
            <a:pPr>
              <a:spcBef>
                <a:spcPts val="0"/>
              </a:spcBef>
              <a:buNone/>
            </a:pPr>
            <a:r>
              <a:rPr lang="en-GB" b="1" dirty="0" smtClean="0"/>
              <a:t>public</a:t>
            </a:r>
            <a:r>
              <a:rPr lang="en-GB" dirty="0" smtClean="0"/>
              <a:t> Address(String city, String state, String country) {  </a:t>
            </a:r>
          </a:p>
          <a:p>
            <a:pPr>
              <a:spcBef>
                <a:spcPts val="0"/>
              </a:spcBef>
              <a:buNone/>
            </a:pPr>
            <a:r>
              <a:rPr lang="en-GB" dirty="0" smtClean="0"/>
              <a:t>    </a:t>
            </a:r>
            <a:r>
              <a:rPr lang="en-GB" b="1" dirty="0" smtClean="0"/>
              <a:t>super</a:t>
            </a:r>
            <a:r>
              <a:rPr lang="en-GB" dirty="0" smtClean="0"/>
              <a:t>();  </a:t>
            </a:r>
          </a:p>
          <a:p>
            <a:pPr>
              <a:spcBef>
                <a:spcPts val="0"/>
              </a:spcBef>
              <a:buNone/>
            </a:pPr>
            <a:r>
              <a:rPr lang="en-GB" dirty="0" smtClean="0"/>
              <a:t>    </a:t>
            </a:r>
            <a:r>
              <a:rPr lang="en-GB" b="1" dirty="0" err="1" smtClean="0"/>
              <a:t>this</a:t>
            </a:r>
            <a:r>
              <a:rPr lang="en-GB" dirty="0" err="1" smtClean="0"/>
              <a:t>.city</a:t>
            </a:r>
            <a:r>
              <a:rPr lang="en-GB" dirty="0" smtClean="0"/>
              <a:t> = city;  </a:t>
            </a:r>
          </a:p>
          <a:p>
            <a:pPr>
              <a:spcBef>
                <a:spcPts val="0"/>
              </a:spcBef>
              <a:buNone/>
            </a:pPr>
            <a:r>
              <a:rPr lang="en-GB" dirty="0" smtClean="0"/>
              <a:t>    </a:t>
            </a:r>
            <a:r>
              <a:rPr lang="en-GB" b="1" dirty="0" err="1" smtClean="0"/>
              <a:t>this</a:t>
            </a:r>
            <a:r>
              <a:rPr lang="en-GB" dirty="0" err="1" smtClean="0"/>
              <a:t>.state</a:t>
            </a:r>
            <a:r>
              <a:rPr lang="en-GB" dirty="0" smtClean="0"/>
              <a:t> = state;  </a:t>
            </a:r>
          </a:p>
          <a:p>
            <a:pPr>
              <a:spcBef>
                <a:spcPts val="0"/>
              </a:spcBef>
              <a:buNone/>
            </a:pPr>
            <a:r>
              <a:rPr lang="en-GB" dirty="0" smtClean="0"/>
              <a:t>    </a:t>
            </a:r>
            <a:r>
              <a:rPr lang="en-GB" b="1" dirty="0" err="1" smtClean="0"/>
              <a:t>this</a:t>
            </a:r>
            <a:r>
              <a:rPr lang="en-GB" dirty="0" err="1" smtClean="0"/>
              <a:t>.country</a:t>
            </a:r>
            <a:r>
              <a:rPr lang="en-GB" dirty="0" smtClean="0"/>
              <a:t> = country;  </a:t>
            </a:r>
          </a:p>
          <a:p>
            <a:pPr>
              <a:spcBef>
                <a:spcPts val="0"/>
              </a:spcBef>
              <a:buNone/>
            </a:pP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String </a:t>
            </a:r>
            <a:r>
              <a:rPr lang="en-GB" dirty="0" err="1" smtClean="0"/>
              <a:t>toString</a:t>
            </a:r>
            <a:r>
              <a:rPr lang="en-GB" dirty="0" smtClean="0"/>
              <a:t>(){  </a:t>
            </a:r>
          </a:p>
          <a:p>
            <a:pPr>
              <a:spcBef>
                <a:spcPts val="0"/>
              </a:spcBef>
              <a:buNone/>
            </a:pPr>
            <a:r>
              <a:rPr lang="en-GB" dirty="0" smtClean="0"/>
              <a:t>    </a:t>
            </a:r>
            <a:r>
              <a:rPr lang="en-GB" b="1" dirty="0" smtClean="0"/>
              <a:t>return</a:t>
            </a:r>
            <a:r>
              <a:rPr lang="en-GB" dirty="0" smtClean="0"/>
              <a:t> city+" "+state+" "+country;  </a:t>
            </a:r>
          </a:p>
          <a:p>
            <a:pPr>
              <a:spcBef>
                <a:spcPts val="0"/>
              </a:spcBef>
              <a:buNone/>
            </a:pPr>
            <a:r>
              <a:rPr lang="en-GB" dirty="0" smtClean="0"/>
              <a:t>}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r>
              <a:rPr lang="en-GB" dirty="0" smtClean="0"/>
              <a:t>Inversion Of Control (IOC) and Dependency Injection</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These are the design patterns that are used to remove dependency from the programming code. They make the code easier to test and maintain. Let's understand this with the following code:</a:t>
            </a:r>
          </a:p>
          <a:p>
            <a:pPr>
              <a:spcBef>
                <a:spcPts val="0"/>
              </a:spcBef>
              <a:buNone/>
            </a:pPr>
            <a:r>
              <a:rPr lang="en-GB" b="1" dirty="0" smtClean="0"/>
              <a:t>class</a:t>
            </a:r>
            <a:r>
              <a:rPr lang="en-GB" dirty="0" smtClean="0"/>
              <a:t> Employee{  </a:t>
            </a:r>
          </a:p>
          <a:p>
            <a:pPr>
              <a:spcBef>
                <a:spcPts val="0"/>
              </a:spcBef>
              <a:buNone/>
            </a:pPr>
            <a:r>
              <a:rPr lang="en-GB" dirty="0" smtClean="0"/>
              <a:t>Address </a:t>
            </a:r>
            <a:r>
              <a:rPr lang="en-GB" dirty="0" err="1" smtClean="0"/>
              <a:t>address</a:t>
            </a:r>
            <a:r>
              <a:rPr lang="en-GB" dirty="0" smtClean="0"/>
              <a:t>;  </a:t>
            </a:r>
          </a:p>
          <a:p>
            <a:pPr>
              <a:spcBef>
                <a:spcPts val="0"/>
              </a:spcBef>
              <a:buNone/>
            </a:pPr>
            <a:r>
              <a:rPr lang="en-GB" dirty="0" smtClean="0"/>
              <a:t>Employee(){  </a:t>
            </a:r>
          </a:p>
          <a:p>
            <a:pPr>
              <a:spcBef>
                <a:spcPts val="0"/>
              </a:spcBef>
              <a:buNone/>
            </a:pPr>
            <a:r>
              <a:rPr lang="en-GB" dirty="0" smtClean="0"/>
              <a:t>address=</a:t>
            </a:r>
            <a:r>
              <a:rPr lang="en-GB" b="1" dirty="0" smtClean="0"/>
              <a:t>new</a:t>
            </a:r>
            <a:r>
              <a:rPr lang="en-GB" dirty="0" smtClean="0"/>
              <a:t> Address();  </a:t>
            </a:r>
          </a:p>
          <a:p>
            <a:pPr>
              <a:spcBef>
                <a:spcPts val="0"/>
              </a:spcBef>
              <a:buNone/>
            </a:pPr>
            <a:r>
              <a:rPr lang="en-GB" dirty="0" smtClean="0"/>
              <a:t>}  </a:t>
            </a:r>
          </a:p>
          <a:p>
            <a:pPr>
              <a:spcBef>
                <a:spcPts val="0"/>
              </a:spcBef>
              <a:buNone/>
            </a:pPr>
            <a:r>
              <a:rPr lang="en-GB" dirty="0" smtClean="0"/>
              <a:t>}  </a:t>
            </a:r>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Employee.java</a:t>
            </a:r>
            <a:endParaRPr lang="en-US" dirty="0"/>
          </a:p>
        </p:txBody>
      </p:sp>
      <p:sp>
        <p:nvSpPr>
          <p:cNvPr id="3" name="Content Placeholder 2"/>
          <p:cNvSpPr>
            <a:spLocks noGrp="1"/>
          </p:cNvSpPr>
          <p:nvPr>
            <p:ph idx="1"/>
          </p:nvPr>
        </p:nvSpPr>
        <p:spPr/>
        <p:txBody>
          <a:bodyPr/>
          <a:lstStyle/>
          <a:p>
            <a:r>
              <a:rPr lang="en-GB" dirty="0" smtClean="0"/>
              <a:t>It contains three properties id, name and address(dependent object) ,two constructors and show() method to show the records of the current object including the </a:t>
            </a:r>
            <a:r>
              <a:rPr lang="en-GB" dirty="0" err="1" smtClean="0"/>
              <a:t>depedent</a:t>
            </a:r>
            <a:r>
              <a:rPr lang="en-GB" dirty="0" smtClean="0"/>
              <a:t> object.</a:t>
            </a:r>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Employee {  </a:t>
            </a:r>
          </a:p>
          <a:p>
            <a:pPr>
              <a:spcBef>
                <a:spcPts val="0"/>
              </a:spcBef>
              <a:buNone/>
            </a:pPr>
            <a:r>
              <a:rPr lang="en-GB" b="1" dirty="0" smtClean="0"/>
              <a:t>private</a:t>
            </a:r>
            <a:r>
              <a:rPr lang="en-GB" dirty="0" smtClean="0"/>
              <a:t> </a:t>
            </a:r>
            <a:r>
              <a:rPr lang="en-GB" b="1" dirty="0" err="1" smtClean="0"/>
              <a:t>int</a:t>
            </a:r>
            <a:r>
              <a:rPr lang="en-GB" dirty="0" smtClean="0"/>
              <a:t> id;  </a:t>
            </a:r>
          </a:p>
          <a:p>
            <a:pPr>
              <a:spcBef>
                <a:spcPts val="0"/>
              </a:spcBef>
              <a:buNone/>
            </a:pPr>
            <a:r>
              <a:rPr lang="en-GB" b="1" dirty="0" smtClean="0"/>
              <a:t>private</a:t>
            </a:r>
            <a:r>
              <a:rPr lang="en-GB" dirty="0" smtClean="0"/>
              <a:t> String name;  </a:t>
            </a:r>
          </a:p>
          <a:p>
            <a:pPr>
              <a:spcBef>
                <a:spcPts val="0"/>
              </a:spcBef>
              <a:buNone/>
            </a:pPr>
            <a:r>
              <a:rPr lang="en-GB" b="1" dirty="0" smtClean="0"/>
              <a:t>private</a:t>
            </a:r>
            <a:r>
              <a:rPr lang="en-GB" dirty="0" smtClean="0"/>
              <a:t> Address </a:t>
            </a:r>
            <a:r>
              <a:rPr lang="en-GB" dirty="0" err="1" smtClean="0"/>
              <a:t>address</a:t>
            </a:r>
            <a:r>
              <a:rPr lang="en-GB" dirty="0" smtClean="0"/>
              <a:t>;//Aggregation  </a:t>
            </a:r>
          </a:p>
          <a:p>
            <a:pPr>
              <a:spcBef>
                <a:spcPts val="0"/>
              </a:spcBef>
              <a:buNone/>
            </a:pPr>
            <a:r>
              <a:rPr lang="en-GB" dirty="0" smtClean="0"/>
              <a:t>  </a:t>
            </a:r>
          </a:p>
          <a:p>
            <a:pPr>
              <a:spcBef>
                <a:spcPts val="0"/>
              </a:spcBef>
              <a:buNone/>
            </a:pPr>
            <a:r>
              <a:rPr lang="en-GB" b="1" dirty="0" smtClean="0"/>
              <a:t>public</a:t>
            </a:r>
            <a:r>
              <a:rPr lang="en-GB" dirty="0" smtClean="0"/>
              <a:t> Employee() {</a:t>
            </a:r>
            <a:r>
              <a:rPr lang="en-GB" dirty="0" err="1" smtClean="0"/>
              <a:t>System.out.println</a:t>
            </a:r>
            <a:r>
              <a:rPr lang="en-GB" dirty="0" smtClean="0"/>
              <a:t>("def cons");}  </a:t>
            </a:r>
          </a:p>
          <a:p>
            <a:pPr>
              <a:spcBef>
                <a:spcPts val="0"/>
              </a:spcBef>
              <a:buNone/>
            </a:pPr>
            <a:r>
              <a:rPr lang="en-GB" dirty="0" smtClean="0"/>
              <a:t>  </a:t>
            </a:r>
          </a:p>
          <a:p>
            <a:pPr>
              <a:spcBef>
                <a:spcPts val="0"/>
              </a:spcBef>
              <a:buNone/>
            </a:pPr>
            <a:r>
              <a:rPr lang="en-GB" b="1" dirty="0" smtClean="0"/>
              <a:t>public</a:t>
            </a:r>
            <a:r>
              <a:rPr lang="en-GB" dirty="0" smtClean="0"/>
              <a:t> Employee(</a:t>
            </a:r>
            <a:r>
              <a:rPr lang="en-GB" b="1" dirty="0" err="1" smtClean="0"/>
              <a:t>int</a:t>
            </a:r>
            <a:r>
              <a:rPr lang="en-GB" dirty="0" smtClean="0"/>
              <a:t> id, String name, Address </a:t>
            </a:r>
            <a:r>
              <a:rPr lang="en-GB" dirty="0" err="1" smtClean="0"/>
              <a:t>address</a:t>
            </a:r>
            <a:r>
              <a:rPr lang="en-GB" dirty="0" smtClean="0"/>
              <a:t>) {  </a:t>
            </a:r>
          </a:p>
          <a:p>
            <a:pPr>
              <a:spcBef>
                <a:spcPts val="0"/>
              </a:spcBef>
              <a:buNone/>
            </a:pPr>
            <a:r>
              <a:rPr lang="en-GB" dirty="0" smtClean="0"/>
              <a:t>    </a:t>
            </a:r>
            <a:r>
              <a:rPr lang="en-GB" b="1" dirty="0" smtClean="0"/>
              <a:t>super</a:t>
            </a:r>
            <a:r>
              <a:rPr lang="en-GB" dirty="0" smtClean="0"/>
              <a:t>();  </a:t>
            </a:r>
          </a:p>
          <a:p>
            <a:pPr>
              <a:spcBef>
                <a:spcPts val="0"/>
              </a:spcBef>
              <a:buNone/>
            </a:pPr>
            <a:r>
              <a:rPr lang="en-GB" dirty="0" smtClean="0"/>
              <a:t>    </a:t>
            </a:r>
            <a:r>
              <a:rPr lang="en-GB" b="1" dirty="0" smtClean="0"/>
              <a:t>this</a:t>
            </a:r>
            <a:r>
              <a:rPr lang="en-GB" dirty="0" smtClean="0"/>
              <a:t>.id = id;  </a:t>
            </a:r>
          </a:p>
          <a:p>
            <a:pPr>
              <a:spcBef>
                <a:spcPts val="0"/>
              </a:spcBef>
              <a:buNone/>
            </a:pPr>
            <a:r>
              <a:rPr lang="en-GB" dirty="0" smtClean="0"/>
              <a:t>    </a:t>
            </a:r>
            <a:r>
              <a:rPr lang="en-GB" b="1" dirty="0" smtClean="0"/>
              <a:t>this</a:t>
            </a:r>
            <a:r>
              <a:rPr lang="en-GB" dirty="0" smtClean="0"/>
              <a:t>.name = name;  </a:t>
            </a:r>
          </a:p>
          <a:p>
            <a:pPr>
              <a:spcBef>
                <a:spcPts val="0"/>
              </a:spcBef>
              <a:buNone/>
            </a:pPr>
            <a:r>
              <a:rPr lang="en-GB" dirty="0" smtClean="0"/>
              <a:t>    </a:t>
            </a:r>
            <a:r>
              <a:rPr lang="en-GB" b="1" dirty="0" err="1" smtClean="0"/>
              <a:t>this</a:t>
            </a:r>
            <a:r>
              <a:rPr lang="en-GB" dirty="0" err="1" smtClean="0"/>
              <a:t>.address</a:t>
            </a:r>
            <a:r>
              <a:rPr lang="en-GB" dirty="0" smtClean="0"/>
              <a:t> = address;  </a:t>
            </a:r>
          </a:p>
          <a:p>
            <a:pPr>
              <a:spcBef>
                <a:spcPts val="0"/>
              </a:spcBef>
              <a:buNone/>
            </a:pPr>
            <a:r>
              <a:rPr lang="en-GB" dirty="0" smtClean="0"/>
              <a:t>}  </a:t>
            </a:r>
          </a:p>
          <a:p>
            <a:pPr>
              <a:spcBef>
                <a:spcPts val="0"/>
              </a:spcBef>
              <a:buNone/>
            </a:pPr>
            <a:r>
              <a:rPr lang="en-GB" dirty="0" smtClean="0"/>
              <a:t>  </a:t>
            </a:r>
          </a:p>
          <a:p>
            <a:pPr>
              <a:spcBef>
                <a:spcPts val="0"/>
              </a:spcBef>
              <a:buNone/>
            </a:pPr>
            <a:r>
              <a:rPr lang="en-GB" b="1" dirty="0" smtClean="0"/>
              <a:t>void</a:t>
            </a:r>
            <a:r>
              <a:rPr lang="en-GB" dirty="0" smtClean="0"/>
              <a:t> show(){  </a:t>
            </a:r>
          </a:p>
          <a:p>
            <a:pPr>
              <a:spcBef>
                <a:spcPts val="0"/>
              </a:spcBef>
              <a:buNone/>
            </a:pPr>
            <a:r>
              <a:rPr lang="en-GB" dirty="0" smtClean="0"/>
              <a:t>    </a:t>
            </a:r>
            <a:r>
              <a:rPr lang="en-GB" dirty="0" err="1" smtClean="0"/>
              <a:t>System.out.println</a:t>
            </a:r>
            <a:r>
              <a:rPr lang="en-GB" dirty="0" smtClean="0"/>
              <a:t>(id+" "+name);  </a:t>
            </a:r>
          </a:p>
          <a:p>
            <a:pPr>
              <a:spcBef>
                <a:spcPts val="0"/>
              </a:spcBef>
              <a:buNone/>
            </a:pPr>
            <a:r>
              <a:rPr lang="en-GB" dirty="0" smtClean="0"/>
              <a:t>    </a:t>
            </a:r>
            <a:r>
              <a:rPr lang="en-GB" dirty="0" err="1" smtClean="0"/>
              <a:t>System.out.println</a:t>
            </a:r>
            <a:r>
              <a:rPr lang="en-GB" dirty="0" smtClean="0"/>
              <a:t>(</a:t>
            </a:r>
            <a:r>
              <a:rPr lang="en-GB" dirty="0" err="1" smtClean="0"/>
              <a:t>address.toString</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applicationContext.xml</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The </a:t>
            </a:r>
            <a:r>
              <a:rPr lang="en-GB" sz="2000" b="1" dirty="0" smtClean="0"/>
              <a:t>ref</a:t>
            </a:r>
            <a:r>
              <a:rPr lang="en-GB" sz="2000" dirty="0" smtClean="0"/>
              <a:t> attribute is used to define the reference of another object, such way we are passing the dependent object as an constructor argument.</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                http://www.springframework.org/schema/beans/spring-beans-3.0.xsd"&gt;  </a:t>
            </a:r>
          </a:p>
          <a:p>
            <a:pPr>
              <a:spcBef>
                <a:spcPts val="0"/>
              </a:spcBef>
              <a:buNone/>
            </a:pPr>
            <a:r>
              <a:rPr lang="en-GB" sz="2000" dirty="0" smtClean="0"/>
              <a:t>  </a:t>
            </a:r>
          </a:p>
          <a:p>
            <a:pPr>
              <a:spcBef>
                <a:spcPts val="0"/>
              </a:spcBef>
              <a:buNone/>
            </a:pPr>
            <a:r>
              <a:rPr lang="en-GB" sz="2000" dirty="0" smtClean="0"/>
              <a:t>&lt;bean id="a1" </a:t>
            </a:r>
            <a:r>
              <a:rPr lang="en-GB" sz="2000" b="1" dirty="0" smtClean="0"/>
              <a:t>class</a:t>
            </a:r>
            <a:r>
              <a:rPr lang="en-GB" sz="2000" dirty="0" smtClean="0"/>
              <a:t>="</a:t>
            </a:r>
            <a:r>
              <a:rPr lang="en-GB" sz="2000" dirty="0" err="1" smtClean="0"/>
              <a:t>com.javatpoint.Address</a:t>
            </a:r>
            <a:r>
              <a:rPr lang="en-GB" sz="2000" dirty="0" smtClean="0"/>
              <a:t>"&gt;  </a:t>
            </a:r>
          </a:p>
          <a:p>
            <a:pPr>
              <a:spcBef>
                <a:spcPts val="0"/>
              </a:spcBef>
              <a:buNone/>
            </a:pPr>
            <a:r>
              <a:rPr lang="en-GB" sz="2000" dirty="0" smtClean="0"/>
              <a:t>&lt;constructor-</a:t>
            </a:r>
            <a:r>
              <a:rPr lang="en-GB" sz="2000" dirty="0" err="1" smtClean="0"/>
              <a:t>arg</a:t>
            </a:r>
            <a:r>
              <a:rPr lang="en-GB" sz="2000" dirty="0" smtClean="0"/>
              <a:t> value="</a:t>
            </a:r>
            <a:r>
              <a:rPr lang="en-GB" sz="2000" dirty="0" err="1" smtClean="0"/>
              <a:t>ghaziabad</a:t>
            </a:r>
            <a:r>
              <a:rPr lang="en-GB" sz="2000" dirty="0" smtClean="0"/>
              <a:t>"&gt;&lt;/constructor-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 value="UP"&gt;&lt;/constructor-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 value="India"&gt;&lt;/constructor-</a:t>
            </a:r>
            <a:r>
              <a:rPr lang="en-GB" sz="2000" dirty="0" err="1" smtClean="0"/>
              <a:t>arg</a:t>
            </a:r>
            <a:r>
              <a:rPr lang="en-GB" sz="2000" dirty="0" smtClean="0"/>
              <a:t>&gt;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&lt;bean id="e" </a:t>
            </a:r>
            <a:r>
              <a:rPr lang="en-GB" sz="2000" b="1" dirty="0" smtClean="0"/>
              <a:t>class</a:t>
            </a:r>
            <a:r>
              <a:rPr lang="en-GB" sz="2000" dirty="0" smtClean="0"/>
              <a:t>="</a:t>
            </a:r>
            <a:r>
              <a:rPr lang="en-GB" sz="2000" dirty="0" err="1" smtClean="0"/>
              <a:t>com.javatpoint.Employee</a:t>
            </a:r>
            <a:r>
              <a:rPr lang="en-GB" sz="2000" dirty="0" smtClean="0"/>
              <a:t>"&gt;  </a:t>
            </a:r>
          </a:p>
          <a:p>
            <a:pPr>
              <a:spcBef>
                <a:spcPts val="0"/>
              </a:spcBef>
              <a:buNone/>
            </a:pPr>
            <a:r>
              <a:rPr lang="en-GB" sz="2000" dirty="0" smtClean="0"/>
              <a:t>&lt;constructor-</a:t>
            </a:r>
            <a:r>
              <a:rPr lang="en-GB" sz="2000" dirty="0" err="1" smtClean="0"/>
              <a:t>arg</a:t>
            </a:r>
            <a:r>
              <a:rPr lang="en-GB" sz="2000" dirty="0" smtClean="0"/>
              <a:t> value="12" type="</a:t>
            </a:r>
            <a:r>
              <a:rPr lang="en-GB" sz="2000" dirty="0" err="1" smtClean="0"/>
              <a:t>int</a:t>
            </a:r>
            <a:r>
              <a:rPr lang="en-GB" sz="2000" dirty="0" smtClean="0"/>
              <a:t>"&gt;&lt;/constructor-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 value="</a:t>
            </a:r>
            <a:r>
              <a:rPr lang="en-GB" sz="2000" dirty="0" err="1" smtClean="0"/>
              <a:t>Sonoo</a:t>
            </a:r>
            <a:r>
              <a:rPr lang="en-GB" sz="2000" dirty="0" smtClean="0"/>
              <a:t>"&gt;&lt;/constructor-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&gt;  </a:t>
            </a:r>
          </a:p>
          <a:p>
            <a:pPr>
              <a:spcBef>
                <a:spcPts val="0"/>
              </a:spcBef>
              <a:buNone/>
            </a:pPr>
            <a:r>
              <a:rPr lang="en-GB" sz="2000" dirty="0" smtClean="0"/>
              <a:t>&lt;ref bean="a1"/&gt;  </a:t>
            </a:r>
          </a:p>
          <a:p>
            <a:pPr>
              <a:spcBef>
                <a:spcPts val="0"/>
              </a:spcBef>
              <a:buNone/>
            </a:pPr>
            <a:r>
              <a:rPr lang="en-GB" sz="2000" dirty="0" smtClean="0"/>
              <a:t>&lt;/constructor-</a:t>
            </a:r>
            <a:r>
              <a:rPr lang="en-GB" sz="2000" dirty="0" err="1" smtClean="0"/>
              <a:t>arg</a:t>
            </a:r>
            <a:r>
              <a:rPr lang="en-GB" sz="2000" dirty="0" smtClean="0"/>
              <a:t>&gt;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pPr>
              <a:spcBef>
                <a:spcPts val="0"/>
              </a:spcBef>
              <a:buNone/>
            </a:pPr>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3" name="Content Placeholder 2"/>
          <p:cNvSpPr>
            <a:spLocks noGrp="1"/>
          </p:cNvSpPr>
          <p:nvPr>
            <p:ph idx="1"/>
          </p:nvPr>
        </p:nvSpPr>
        <p:spPr/>
        <p:txBody>
          <a:bodyPr/>
          <a:lstStyle/>
          <a:p>
            <a:r>
              <a:rPr lang="en-US" dirty="0" smtClean="0"/>
              <a:t>This class gets the bean from the applicationContext.xml file and calls the show method. https://static.javatpoint.com/src/sp/eclipse/ci2.zip</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org.springframework.core.io.*;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Employee s=(Employee)</a:t>
            </a:r>
            <a:r>
              <a:rPr lang="en-US" sz="2000" dirty="0" err="1" smtClean="0"/>
              <a:t>factory.getBean</a:t>
            </a:r>
            <a:r>
              <a:rPr lang="en-US" sz="2000" dirty="0" smtClean="0"/>
              <a:t>("e");  </a:t>
            </a:r>
          </a:p>
          <a:p>
            <a:pPr>
              <a:spcBef>
                <a:spcPts val="0"/>
              </a:spcBef>
              <a:buNone/>
            </a:pPr>
            <a:r>
              <a:rPr lang="en-US" sz="2000" dirty="0" smtClean="0"/>
              <a:t>        </a:t>
            </a:r>
            <a:r>
              <a:rPr lang="en-US" sz="2000" dirty="0" err="1" smtClean="0"/>
              <a:t>s.show</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Injection with Collection</a:t>
            </a:r>
            <a:br>
              <a:rPr lang="en-US" dirty="0" smtClean="0"/>
            </a:br>
            <a:r>
              <a:rPr lang="en-US" sz="2000" dirty="0" smtClean="0"/>
              <a:t/>
            </a:r>
            <a:br>
              <a:rPr lang="en-US" sz="2000" dirty="0" smtClean="0"/>
            </a:b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
        <p:nvSpPr>
          <p:cNvPr id="6" name="Content Placeholder 5"/>
          <p:cNvSpPr>
            <a:spLocks noGrp="1"/>
          </p:cNvSpPr>
          <p:nvPr>
            <p:ph idx="1"/>
          </p:nvPr>
        </p:nvSpPr>
        <p:spPr/>
        <p:txBody>
          <a:bodyPr/>
          <a:lstStyle/>
          <a:p>
            <a:r>
              <a:rPr lang="en-GB" dirty="0" smtClean="0"/>
              <a:t>We can inject collection values by constructor in spring framework. There can be used three elements inside the </a:t>
            </a:r>
            <a:r>
              <a:rPr lang="en-GB" b="1" dirty="0" smtClean="0"/>
              <a:t>constructor-</a:t>
            </a:r>
            <a:r>
              <a:rPr lang="en-GB" b="1" dirty="0" err="1" smtClean="0"/>
              <a:t>arg</a:t>
            </a:r>
            <a:r>
              <a:rPr lang="en-GB" dirty="0" smtClean="0"/>
              <a:t> element.</a:t>
            </a:r>
          </a:p>
          <a:p>
            <a:r>
              <a:rPr lang="en-GB" dirty="0" smtClean="0"/>
              <a:t>It can be:</a:t>
            </a:r>
          </a:p>
          <a:p>
            <a:r>
              <a:rPr lang="en-GB" b="1" dirty="0" smtClean="0"/>
              <a:t>list</a:t>
            </a:r>
            <a:endParaRPr lang="en-GB" dirty="0" smtClean="0"/>
          </a:p>
          <a:p>
            <a:r>
              <a:rPr lang="en-GB" b="1" dirty="0" smtClean="0"/>
              <a:t>set</a:t>
            </a:r>
            <a:endParaRPr lang="en-GB" dirty="0" smtClean="0"/>
          </a:p>
          <a:p>
            <a:r>
              <a:rPr lang="en-GB" b="1" dirty="0" smtClean="0"/>
              <a:t>map</a:t>
            </a:r>
            <a:endParaRPr lang="en-GB" dirty="0" smtClean="0"/>
          </a:p>
          <a:p>
            <a:r>
              <a:rPr lang="en-GB" dirty="0" smtClean="0"/>
              <a:t>Each collection can have string based and non-string based values.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GB" dirty="0" smtClean="0"/>
              <a:t>In this example, we are taking the example of Forum where </a:t>
            </a:r>
            <a:r>
              <a:rPr lang="en-GB" b="1" dirty="0" smtClean="0"/>
              <a:t>One question can have multiple answers</a:t>
            </a:r>
            <a:r>
              <a:rPr lang="en-GB" dirty="0" smtClean="0"/>
              <a:t>. There are three pages:</a:t>
            </a:r>
          </a:p>
          <a:p>
            <a:r>
              <a:rPr lang="en-GB" b="1" dirty="0" smtClean="0"/>
              <a:t>Question.java</a:t>
            </a:r>
            <a:endParaRPr lang="en-GB" dirty="0" smtClean="0"/>
          </a:p>
          <a:p>
            <a:r>
              <a:rPr lang="en-GB" b="1" dirty="0" smtClean="0"/>
              <a:t>applicationContext.xml</a:t>
            </a:r>
            <a:endParaRPr lang="en-GB" dirty="0" smtClean="0"/>
          </a:p>
          <a:p>
            <a:r>
              <a:rPr lang="en-GB" b="1" dirty="0" smtClean="0"/>
              <a:t>Test.java</a:t>
            </a:r>
            <a:endParaRPr lang="en-GB" dirty="0" smtClean="0"/>
          </a:p>
          <a:p>
            <a:r>
              <a:rPr lang="en-GB" dirty="0" smtClean="0"/>
              <a:t>In this example, we are using list that can have duplicate elements, you may use set that have only unique elements. But, you need to change list to set in the applicationContext.xml file and List to Set in the Question.java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Question.java</a:t>
            </a:r>
            <a:endParaRPr lang="en-US" dirty="0"/>
          </a:p>
        </p:txBody>
      </p:sp>
      <p:sp>
        <p:nvSpPr>
          <p:cNvPr id="3" name="Content Placeholder 2"/>
          <p:cNvSpPr>
            <a:spLocks noGrp="1"/>
          </p:cNvSpPr>
          <p:nvPr>
            <p:ph idx="1"/>
          </p:nvPr>
        </p:nvSpPr>
        <p:spPr/>
        <p:txBody>
          <a:bodyPr/>
          <a:lstStyle/>
          <a:p>
            <a:r>
              <a:rPr lang="en-US" dirty="0" smtClean="0"/>
              <a:t>This class contains three properties, two constructors and </a:t>
            </a:r>
            <a:r>
              <a:rPr lang="en-US" dirty="0" err="1" smtClean="0"/>
              <a:t>displayInfo</a:t>
            </a:r>
            <a:r>
              <a:rPr lang="en-US" dirty="0" smtClean="0"/>
              <a:t>() method that prints the information. Here, we are using List to contain the multiple answers.</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List&lt;String&gt; answers;  </a:t>
            </a:r>
          </a:p>
          <a:p>
            <a:pPr>
              <a:spcBef>
                <a:spcPts val="0"/>
              </a:spcBef>
              <a:buNone/>
            </a:pPr>
            <a:r>
              <a:rPr lang="en-US" sz="2000" dirty="0" smtClean="0"/>
              <a:t>  </a:t>
            </a:r>
          </a:p>
          <a:p>
            <a:pPr>
              <a:spcBef>
                <a:spcPts val="0"/>
              </a:spcBef>
              <a:buNone/>
            </a:pPr>
            <a:r>
              <a:rPr lang="en-US" sz="2000" b="1" dirty="0" smtClean="0"/>
              <a:t>public</a:t>
            </a:r>
            <a:r>
              <a:rPr lang="en-US" sz="2000" dirty="0" smtClean="0"/>
              <a:t> Question() {}  </a:t>
            </a:r>
          </a:p>
          <a:p>
            <a:pPr>
              <a:spcBef>
                <a:spcPts val="0"/>
              </a:spcBef>
              <a:buNone/>
            </a:pPr>
            <a:r>
              <a:rPr lang="en-US" sz="2000" b="1" dirty="0" smtClean="0"/>
              <a:t>public</a:t>
            </a:r>
            <a:r>
              <a:rPr lang="en-US" sz="2000" dirty="0" smtClean="0"/>
              <a:t> Question(</a:t>
            </a:r>
            <a:r>
              <a:rPr lang="en-US" sz="2000" b="1" dirty="0" err="1" smtClean="0"/>
              <a:t>int</a:t>
            </a:r>
            <a:r>
              <a:rPr lang="en-US" sz="2000" dirty="0" smtClean="0"/>
              <a:t> id, String name, List&lt;String&gt; answers)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.answers</a:t>
            </a:r>
            <a:r>
              <a:rPr lang="en-US" sz="2000" dirty="0" smtClean="0"/>
              <a:t> = answers;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(id+" "+name);  </a:t>
            </a:r>
          </a:p>
          <a:p>
            <a:pPr>
              <a:spcBef>
                <a:spcPts val="0"/>
              </a:spcBef>
              <a:buNone/>
            </a:pPr>
            <a:r>
              <a:rPr lang="en-US" sz="2000" dirty="0" smtClean="0"/>
              <a:t>    </a:t>
            </a:r>
            <a:r>
              <a:rPr lang="en-US" sz="2000" dirty="0" err="1" smtClean="0"/>
              <a:t>System.out.println</a:t>
            </a:r>
            <a:r>
              <a:rPr lang="en-US" sz="2000" dirty="0" smtClean="0"/>
              <a:t>("answers are:");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itr</a:t>
            </a:r>
            <a:r>
              <a:rPr lang="en-US" sz="2000" dirty="0" smtClean="0"/>
              <a:t>=</a:t>
            </a:r>
            <a:r>
              <a:rPr lang="en-US" sz="2000" dirty="0" err="1" smtClean="0"/>
              <a:t>answers.iterator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applicationContext.xml</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smtClean="0"/>
              <a:t>The list element of constructor-</a:t>
            </a:r>
            <a:r>
              <a:rPr lang="en-GB" dirty="0" err="1" smtClean="0"/>
              <a:t>arg</a:t>
            </a:r>
            <a:r>
              <a:rPr lang="en-GB" dirty="0" smtClean="0"/>
              <a:t> is used here to define the list.</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 http://www.springframework.org/schema/beans/spring-beans-3.0.xsd"&gt;  </a:t>
            </a:r>
          </a:p>
          <a:p>
            <a:pPr>
              <a:spcBef>
                <a:spcPts val="0"/>
              </a:spcBef>
              <a:buNone/>
            </a:pPr>
            <a:r>
              <a:rPr lang="en-GB" sz="2000" dirty="0" smtClean="0"/>
              <a:t>  </a:t>
            </a:r>
          </a:p>
          <a:p>
            <a:pPr>
              <a:spcBef>
                <a:spcPts val="0"/>
              </a:spcBef>
              <a:buNone/>
            </a:pPr>
            <a:r>
              <a:rPr lang="en-GB" sz="2000" dirty="0" smtClean="0"/>
              <a:t>&lt;bean id="q" </a:t>
            </a:r>
            <a:r>
              <a:rPr lang="en-GB" sz="2000" b="1" dirty="0" smtClean="0"/>
              <a:t>class</a:t>
            </a:r>
            <a:r>
              <a:rPr lang="en-GB" sz="2000" dirty="0" smtClean="0"/>
              <a:t>="</a:t>
            </a:r>
            <a:r>
              <a:rPr lang="en-GB" sz="2000" dirty="0" err="1" smtClean="0"/>
              <a:t>com.javatpoint.Question</a:t>
            </a:r>
            <a:r>
              <a:rPr lang="en-GB" sz="2000" dirty="0" smtClean="0"/>
              <a:t>"&gt;  </a:t>
            </a:r>
          </a:p>
          <a:p>
            <a:pPr>
              <a:spcBef>
                <a:spcPts val="0"/>
              </a:spcBef>
              <a:buNone/>
            </a:pPr>
            <a:r>
              <a:rPr lang="en-GB" sz="2000" dirty="0" smtClean="0"/>
              <a:t>&lt;constructor-</a:t>
            </a:r>
            <a:r>
              <a:rPr lang="en-GB" sz="2000" dirty="0" err="1" smtClean="0"/>
              <a:t>arg</a:t>
            </a:r>
            <a:r>
              <a:rPr lang="en-GB" sz="2000" dirty="0" smtClean="0"/>
              <a:t> value="111"&gt;&lt;/constructor-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 value="What is java?"&gt;&lt;/constructor-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&gt;  </a:t>
            </a:r>
          </a:p>
          <a:p>
            <a:pPr>
              <a:spcBef>
                <a:spcPts val="0"/>
              </a:spcBef>
              <a:buNone/>
            </a:pPr>
            <a:r>
              <a:rPr lang="en-GB" sz="2000" dirty="0" smtClean="0"/>
              <a:t>&lt;list&gt;  </a:t>
            </a:r>
          </a:p>
          <a:p>
            <a:pPr>
              <a:spcBef>
                <a:spcPts val="0"/>
              </a:spcBef>
              <a:buNone/>
            </a:pPr>
            <a:r>
              <a:rPr lang="en-GB" sz="2000" dirty="0" smtClean="0"/>
              <a:t>&lt;value&gt;Java is a programming language&lt;/value&gt;  </a:t>
            </a:r>
          </a:p>
          <a:p>
            <a:pPr>
              <a:spcBef>
                <a:spcPts val="0"/>
              </a:spcBef>
              <a:buNone/>
            </a:pPr>
            <a:r>
              <a:rPr lang="en-GB" sz="2000" dirty="0" smtClean="0"/>
              <a:t>&lt;value&gt;Java is a Platform&lt;/value&gt;  </a:t>
            </a:r>
          </a:p>
          <a:p>
            <a:pPr>
              <a:spcBef>
                <a:spcPts val="0"/>
              </a:spcBef>
              <a:buNone/>
            </a:pPr>
            <a:r>
              <a:rPr lang="en-GB" sz="2000" dirty="0" smtClean="0"/>
              <a:t>&lt;value&gt;Java is an Island of </a:t>
            </a:r>
            <a:r>
              <a:rPr lang="en-GB" sz="2000" dirty="0" err="1" smtClean="0"/>
              <a:t>Indonasia</a:t>
            </a:r>
            <a:r>
              <a:rPr lang="en-GB" sz="2000" dirty="0" smtClean="0"/>
              <a:t>&lt;/value&gt;  </a:t>
            </a:r>
          </a:p>
          <a:p>
            <a:pPr>
              <a:spcBef>
                <a:spcPts val="0"/>
              </a:spcBef>
              <a:buNone/>
            </a:pPr>
            <a:r>
              <a:rPr lang="en-GB" sz="2000" dirty="0" smtClean="0"/>
              <a:t>&lt;/list&gt;  </a:t>
            </a:r>
          </a:p>
          <a:p>
            <a:pPr>
              <a:spcBef>
                <a:spcPts val="0"/>
              </a:spcBef>
              <a:buNone/>
            </a:pPr>
            <a:r>
              <a:rPr lang="en-GB" sz="2000" dirty="0" smtClean="0"/>
              <a:t>&lt;/constructor-</a:t>
            </a:r>
            <a:r>
              <a:rPr lang="en-GB" sz="2000" dirty="0" err="1" smtClean="0"/>
              <a:t>arg</a:t>
            </a:r>
            <a:r>
              <a:rPr lang="en-GB" sz="2000" dirty="0" smtClean="0"/>
              <a:t>&gt;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sz="2000" dirty="0" smtClean="0"/>
              <a:t>This class gets the bean from the applicationContext.xml file and calls the </a:t>
            </a:r>
            <a:r>
              <a:rPr lang="en-US" sz="2000" dirty="0" err="1" smtClean="0"/>
              <a:t>displayInfo</a:t>
            </a:r>
            <a:r>
              <a:rPr lang="en-US" sz="2000" dirty="0" smtClean="0"/>
              <a:t> method.</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Question q=(Question)</a:t>
            </a:r>
            <a:r>
              <a:rPr lang="en-US" sz="2000" dirty="0" err="1" smtClean="0"/>
              <a:t>factory.getBean</a:t>
            </a:r>
            <a:r>
              <a:rPr lang="en-US" sz="2000" dirty="0" smtClean="0"/>
              <a:t>("q");  </a:t>
            </a:r>
          </a:p>
          <a:p>
            <a:pPr>
              <a:spcBef>
                <a:spcPts val="0"/>
              </a:spcBef>
              <a:buNone/>
            </a:pPr>
            <a:r>
              <a:rPr lang="en-US" sz="2000" dirty="0" smtClean="0"/>
              <a:t>    </a:t>
            </a:r>
            <a:r>
              <a:rPr lang="en-US" sz="2000" dirty="0" err="1" smtClean="0"/>
              <a:t>q.displayInfo</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Constructor Injection with Non-String Collection (having Dependent Object) Example</a:t>
            </a:r>
            <a:br>
              <a:rPr lang="en-GB" dirty="0" smtClean="0"/>
            </a:br>
            <a:endParaRPr lang="en-US" dirty="0"/>
          </a:p>
        </p:txBody>
      </p:sp>
      <p:sp>
        <p:nvSpPr>
          <p:cNvPr id="3" name="Content Placeholder 2"/>
          <p:cNvSpPr>
            <a:spLocks noGrp="1"/>
          </p:cNvSpPr>
          <p:nvPr>
            <p:ph idx="1"/>
          </p:nvPr>
        </p:nvSpPr>
        <p:spPr/>
        <p:txBody>
          <a:bodyPr/>
          <a:lstStyle/>
          <a:p>
            <a:r>
              <a:rPr lang="en-GB" dirty="0" smtClean="0"/>
              <a:t>If we have dependent object in the collection, we can inject these information by using the </a:t>
            </a:r>
            <a:r>
              <a:rPr lang="en-GB" b="1" dirty="0" smtClean="0"/>
              <a:t>ref</a:t>
            </a:r>
            <a:r>
              <a:rPr lang="en-GB" dirty="0" smtClean="0"/>
              <a:t> element inside the </a:t>
            </a:r>
            <a:r>
              <a:rPr lang="en-GB" b="1" dirty="0" smtClean="0"/>
              <a:t>list</a:t>
            </a:r>
            <a:r>
              <a:rPr lang="en-GB" dirty="0" smtClean="0"/>
              <a:t>, </a:t>
            </a:r>
            <a:r>
              <a:rPr lang="en-GB" b="1" dirty="0" smtClean="0"/>
              <a:t>set</a:t>
            </a:r>
            <a:r>
              <a:rPr lang="en-GB" dirty="0" smtClean="0"/>
              <a:t> or </a:t>
            </a:r>
            <a:r>
              <a:rPr lang="en-GB" b="1" dirty="0" smtClean="0"/>
              <a:t>map</a:t>
            </a:r>
            <a:r>
              <a:rPr lang="en-GB" dirty="0" smtClean="0"/>
              <a:t>.</a:t>
            </a:r>
          </a:p>
          <a:p>
            <a:r>
              <a:rPr lang="en-GB" dirty="0" smtClean="0"/>
              <a:t>In this example, we are taking the example of Forum where </a:t>
            </a:r>
            <a:r>
              <a:rPr lang="en-GB" b="1" dirty="0" smtClean="0"/>
              <a:t>One question can have multiple answers</a:t>
            </a:r>
            <a:r>
              <a:rPr lang="en-GB" dirty="0" smtClean="0"/>
              <a:t>. But Answer has its own information such as </a:t>
            </a:r>
            <a:r>
              <a:rPr lang="en-GB" dirty="0" err="1" smtClean="0"/>
              <a:t>answerId</a:t>
            </a:r>
            <a:r>
              <a:rPr lang="en-GB" dirty="0" smtClean="0"/>
              <a:t>, answer and </a:t>
            </a:r>
            <a:r>
              <a:rPr lang="en-GB" dirty="0" err="1" smtClean="0"/>
              <a:t>postedBy</a:t>
            </a:r>
            <a:r>
              <a:rPr lang="en-GB" dirty="0" smtClean="0"/>
              <a:t>. There are four pages used in this example:</a:t>
            </a:r>
          </a:p>
          <a:p>
            <a:pPr marL="514350" indent="-514350">
              <a:buFont typeface="+mj-lt"/>
              <a:buAutoNum type="arabicPeriod"/>
            </a:pPr>
            <a:r>
              <a:rPr lang="en-GB" b="1" dirty="0" smtClean="0"/>
              <a:t>Question.java</a:t>
            </a:r>
            <a:endParaRPr lang="en-GB" dirty="0" smtClean="0"/>
          </a:p>
          <a:p>
            <a:pPr marL="514350" indent="-514350">
              <a:buFont typeface="+mj-lt"/>
              <a:buAutoNum type="arabicPeriod"/>
            </a:pPr>
            <a:r>
              <a:rPr lang="en-GB" b="1" dirty="0" smtClean="0"/>
              <a:t>Answer.java</a:t>
            </a:r>
            <a:endParaRPr lang="en-GB" dirty="0" smtClean="0"/>
          </a:p>
          <a:p>
            <a:pPr marL="514350" indent="-514350">
              <a:buFont typeface="+mj-lt"/>
              <a:buAutoNum type="arabicPeriod"/>
            </a:pPr>
            <a:r>
              <a:rPr lang="en-GB" b="1" dirty="0" smtClean="0"/>
              <a:t>applicationContext.xml</a:t>
            </a:r>
            <a:endParaRPr lang="en-GB" dirty="0" smtClean="0"/>
          </a:p>
          <a:p>
            <a:pPr marL="514350" indent="-514350">
              <a:buFont typeface="+mj-lt"/>
              <a:buAutoNum type="arabicPeriod"/>
            </a:pPr>
            <a:r>
              <a:rPr lang="en-GB" b="1" dirty="0" smtClean="0"/>
              <a:t>Test.java</a:t>
            </a:r>
            <a:endParaRPr lang="en-GB" dirty="0" smtClean="0"/>
          </a:p>
          <a:p>
            <a:r>
              <a:rPr lang="en-GB" dirty="0" smtClean="0"/>
              <a:t>In this example, we are using list that can have duplicate elements, you may use set that have only unique elements. But, you need to change list to set in the applicationContext.xml file and List to Set in the Question.java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Question.java</a:t>
            </a:r>
            <a:r>
              <a:rPr lang="en-GB" dirty="0" smtClean="0"/>
              <a:t/>
            </a:r>
            <a:br>
              <a:rPr lang="en-GB"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US" sz="2000" dirty="0" smtClean="0"/>
              <a:t>This class contains three properties, two constructors and </a:t>
            </a:r>
            <a:r>
              <a:rPr lang="en-US" sz="2000" dirty="0" err="1" smtClean="0"/>
              <a:t>displayInfo</a:t>
            </a:r>
            <a:r>
              <a:rPr lang="en-US" sz="2000" dirty="0" smtClean="0"/>
              <a:t>() method that prints the information. Here, we are using List to contain the multiple answers.</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List&lt;Answer&gt; answers;  </a:t>
            </a:r>
          </a:p>
          <a:p>
            <a:pPr>
              <a:spcBef>
                <a:spcPts val="0"/>
              </a:spcBef>
              <a:buNone/>
            </a:pPr>
            <a:r>
              <a:rPr lang="en-US" sz="2000" dirty="0" smtClean="0"/>
              <a:t>  </a:t>
            </a:r>
          </a:p>
          <a:p>
            <a:pPr>
              <a:spcBef>
                <a:spcPts val="0"/>
              </a:spcBef>
              <a:buNone/>
            </a:pPr>
            <a:r>
              <a:rPr lang="en-US" sz="2000" b="1" dirty="0" smtClean="0"/>
              <a:t>public</a:t>
            </a:r>
            <a:r>
              <a:rPr lang="en-US" sz="2000" dirty="0" smtClean="0"/>
              <a:t> Question() {}  </a:t>
            </a:r>
          </a:p>
          <a:p>
            <a:pPr>
              <a:spcBef>
                <a:spcPts val="0"/>
              </a:spcBef>
              <a:buNone/>
            </a:pPr>
            <a:r>
              <a:rPr lang="en-US" sz="2000" b="1" dirty="0" smtClean="0"/>
              <a:t>public</a:t>
            </a:r>
            <a:r>
              <a:rPr lang="en-US" sz="2000" dirty="0" smtClean="0"/>
              <a:t> Question(</a:t>
            </a:r>
            <a:r>
              <a:rPr lang="en-US" sz="2000" b="1" dirty="0" err="1" smtClean="0"/>
              <a:t>int</a:t>
            </a:r>
            <a:r>
              <a:rPr lang="en-US" sz="2000" dirty="0" smtClean="0"/>
              <a:t> id, String name, List&lt;Answer&gt; answers)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.answers</a:t>
            </a:r>
            <a:r>
              <a:rPr lang="en-US" sz="2000" dirty="0" smtClean="0"/>
              <a:t> = answers;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(id+" "+name);  </a:t>
            </a:r>
          </a:p>
          <a:p>
            <a:pPr>
              <a:spcBef>
                <a:spcPts val="0"/>
              </a:spcBef>
              <a:buNone/>
            </a:pPr>
            <a:r>
              <a:rPr lang="en-US" sz="2000" dirty="0" smtClean="0"/>
              <a:t>    </a:t>
            </a:r>
            <a:r>
              <a:rPr lang="en-US" sz="2000" dirty="0" err="1" smtClean="0"/>
              <a:t>System.out.println</a:t>
            </a:r>
            <a:r>
              <a:rPr lang="en-US" sz="2000" dirty="0" smtClean="0"/>
              <a:t>("answers are:");  </a:t>
            </a:r>
          </a:p>
          <a:p>
            <a:pPr>
              <a:spcBef>
                <a:spcPts val="0"/>
              </a:spcBef>
              <a:buNone/>
            </a:pPr>
            <a:r>
              <a:rPr lang="en-US" sz="2000" dirty="0" smtClean="0"/>
              <a:t>    </a:t>
            </a:r>
            <a:r>
              <a:rPr lang="en-US" sz="2000" dirty="0" err="1" smtClean="0"/>
              <a:t>Iterator</a:t>
            </a:r>
            <a:r>
              <a:rPr lang="en-US" sz="2000" dirty="0" smtClean="0"/>
              <a:t>&lt;Answer&gt; </a:t>
            </a:r>
            <a:r>
              <a:rPr lang="en-US" sz="2000" dirty="0" err="1" smtClean="0"/>
              <a:t>itr</a:t>
            </a:r>
            <a:r>
              <a:rPr lang="en-US" sz="2000" dirty="0" smtClean="0"/>
              <a:t>=</a:t>
            </a:r>
            <a:r>
              <a:rPr lang="en-US" sz="2000" dirty="0" err="1" smtClean="0"/>
              <a:t>answers.iterator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IOC</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 </a:t>
            </a:r>
            <a:r>
              <a:rPr lang="en-GB" sz="2000" dirty="0" smtClean="0"/>
              <a:t>In such case, there is dependency between the Employee and Address (tight coupling). In the Inversion of Control scenario, we do this something like this:</a:t>
            </a:r>
          </a:p>
          <a:p>
            <a:pPr>
              <a:spcBef>
                <a:spcPts val="0"/>
              </a:spcBef>
              <a:buNone/>
            </a:pPr>
            <a:r>
              <a:rPr lang="en-GB" sz="2000" b="1" dirty="0" smtClean="0"/>
              <a:t>class</a:t>
            </a:r>
            <a:r>
              <a:rPr lang="en-GB" sz="2000" dirty="0" smtClean="0"/>
              <a:t> Employee{  </a:t>
            </a:r>
          </a:p>
          <a:p>
            <a:pPr>
              <a:spcBef>
                <a:spcPts val="0"/>
              </a:spcBef>
              <a:buNone/>
            </a:pPr>
            <a:r>
              <a:rPr lang="en-GB" sz="2000" dirty="0" smtClean="0"/>
              <a:t>Address </a:t>
            </a:r>
            <a:r>
              <a:rPr lang="en-GB" sz="2000" dirty="0" err="1" smtClean="0"/>
              <a:t>address</a:t>
            </a:r>
            <a:r>
              <a:rPr lang="en-GB" sz="2000" dirty="0" smtClean="0"/>
              <a:t>;  </a:t>
            </a:r>
          </a:p>
          <a:p>
            <a:pPr>
              <a:spcBef>
                <a:spcPts val="0"/>
              </a:spcBef>
              <a:buNone/>
            </a:pPr>
            <a:r>
              <a:rPr lang="en-GB" sz="2000" dirty="0" smtClean="0"/>
              <a:t>Employee(Address </a:t>
            </a:r>
            <a:r>
              <a:rPr lang="en-GB" sz="2000" dirty="0" err="1" smtClean="0"/>
              <a:t>address</a:t>
            </a:r>
            <a:r>
              <a:rPr lang="en-GB" sz="2000" dirty="0" smtClean="0"/>
              <a:t>){  </a:t>
            </a:r>
          </a:p>
          <a:p>
            <a:pPr>
              <a:spcBef>
                <a:spcPts val="0"/>
              </a:spcBef>
              <a:buNone/>
            </a:pPr>
            <a:r>
              <a:rPr lang="en-GB" sz="2000" b="1" dirty="0" err="1" smtClean="0"/>
              <a:t>this</a:t>
            </a:r>
            <a:r>
              <a:rPr lang="en-GB" sz="2000" dirty="0" err="1" smtClean="0"/>
              <a:t>.address</a:t>
            </a:r>
            <a:r>
              <a:rPr lang="en-GB" sz="2000" dirty="0" smtClean="0"/>
              <a:t>=address;  </a:t>
            </a:r>
          </a:p>
          <a:p>
            <a:pPr>
              <a:spcBef>
                <a:spcPts val="0"/>
              </a:spcBef>
              <a:buNone/>
            </a:pPr>
            <a:r>
              <a:rPr lang="en-GB" sz="2000" dirty="0" smtClean="0"/>
              <a:t>}  </a:t>
            </a:r>
          </a:p>
          <a:p>
            <a:pPr>
              <a:spcBef>
                <a:spcPts val="0"/>
              </a:spcBef>
              <a:buNone/>
            </a:pPr>
            <a:r>
              <a:rPr lang="en-GB" sz="2000" dirty="0" smtClean="0"/>
              <a:t>}  </a:t>
            </a:r>
          </a:p>
          <a:p>
            <a:r>
              <a:rPr lang="en-GB" sz="2000" dirty="0" smtClean="0"/>
              <a:t>Thus, IOC makes the code loosely coupled. In such case, there is no need to modify the code if our logic is moved to new environment.</a:t>
            </a:r>
          </a:p>
          <a:p>
            <a:r>
              <a:rPr lang="en-GB" sz="2000" dirty="0" smtClean="0"/>
              <a:t>In Spring framework, IOC container is responsible to inject the dependency. We provide metadata to the IOC container either by XML file or annotation.</a:t>
            </a:r>
          </a:p>
          <a:p>
            <a:r>
              <a:rPr lang="en-GB" sz="2000" dirty="0" smtClean="0"/>
              <a:t>Advantage of Dependency Injection</a:t>
            </a:r>
          </a:p>
          <a:p>
            <a:r>
              <a:rPr lang="en-GB" sz="2000" dirty="0" smtClean="0"/>
              <a:t>makes the code loosely coupled so easy to maintain</a:t>
            </a:r>
          </a:p>
          <a:p>
            <a:r>
              <a:rPr lang="en-GB" sz="2000" dirty="0" smtClean="0"/>
              <a:t>makes the code easy to test</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Answer.java</a:t>
            </a: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sz="2000" dirty="0" smtClean="0"/>
              <a:t>This class has three properties id, name and by with constructor and </a:t>
            </a:r>
            <a:r>
              <a:rPr lang="en-GB" sz="2000" dirty="0" err="1" smtClean="0"/>
              <a:t>toString</a:t>
            </a:r>
            <a:r>
              <a:rPr lang="en-GB" sz="2000" dirty="0" smtClean="0"/>
              <a:t>() method.</a:t>
            </a:r>
          </a:p>
          <a:p>
            <a:pPr>
              <a:spcBef>
                <a:spcPts val="0"/>
              </a:spcBef>
              <a:buNone/>
            </a:pPr>
            <a:r>
              <a:rPr lang="en-GB" sz="2000" b="1" dirty="0" smtClean="0"/>
              <a:t>package</a:t>
            </a:r>
            <a:r>
              <a:rPr lang="en-GB" sz="2000" dirty="0" smtClean="0"/>
              <a:t> </a:t>
            </a:r>
            <a:r>
              <a:rPr lang="en-GB" sz="2000" dirty="0" err="1" smtClean="0"/>
              <a:t>com.javatpoint</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Answer {  </a:t>
            </a:r>
          </a:p>
          <a:p>
            <a:pPr>
              <a:spcBef>
                <a:spcPts val="0"/>
              </a:spcBef>
              <a:buNone/>
            </a:pPr>
            <a:r>
              <a:rPr lang="en-GB" sz="2000" b="1" dirty="0" smtClean="0"/>
              <a:t>private</a:t>
            </a:r>
            <a:r>
              <a:rPr lang="en-GB" sz="2000" dirty="0" smtClean="0"/>
              <a:t> </a:t>
            </a:r>
            <a:r>
              <a:rPr lang="en-GB" sz="2000" b="1" dirty="0" err="1" smtClean="0"/>
              <a:t>int</a:t>
            </a:r>
            <a:r>
              <a:rPr lang="en-GB" sz="2000" dirty="0" smtClean="0"/>
              <a:t> id;  </a:t>
            </a:r>
          </a:p>
          <a:p>
            <a:pPr>
              <a:spcBef>
                <a:spcPts val="0"/>
              </a:spcBef>
              <a:buNone/>
            </a:pPr>
            <a:r>
              <a:rPr lang="en-GB" sz="2000" b="1" dirty="0" smtClean="0"/>
              <a:t>private</a:t>
            </a:r>
            <a:r>
              <a:rPr lang="en-GB" sz="2000" dirty="0" smtClean="0"/>
              <a:t> String name;  </a:t>
            </a:r>
          </a:p>
          <a:p>
            <a:pPr>
              <a:spcBef>
                <a:spcPts val="0"/>
              </a:spcBef>
              <a:buNone/>
            </a:pPr>
            <a:r>
              <a:rPr lang="en-GB" sz="2000" b="1" dirty="0" smtClean="0"/>
              <a:t>private</a:t>
            </a:r>
            <a:r>
              <a:rPr lang="en-GB" sz="2000" dirty="0" smtClean="0"/>
              <a:t> String by;  </a:t>
            </a:r>
          </a:p>
          <a:p>
            <a:pPr>
              <a:spcBef>
                <a:spcPts val="0"/>
              </a:spcBef>
              <a:buNone/>
            </a:pPr>
            <a:r>
              <a:rPr lang="en-GB" sz="2000" dirty="0" smtClean="0"/>
              <a:t>  </a:t>
            </a:r>
          </a:p>
          <a:p>
            <a:pPr>
              <a:spcBef>
                <a:spcPts val="0"/>
              </a:spcBef>
              <a:buNone/>
            </a:pPr>
            <a:r>
              <a:rPr lang="en-GB" sz="2000" b="1" dirty="0" smtClean="0"/>
              <a:t>public</a:t>
            </a:r>
            <a:r>
              <a:rPr lang="en-GB" sz="2000" dirty="0" smtClean="0"/>
              <a:t> Answer() {}  </a:t>
            </a:r>
          </a:p>
          <a:p>
            <a:pPr>
              <a:spcBef>
                <a:spcPts val="0"/>
              </a:spcBef>
              <a:buNone/>
            </a:pPr>
            <a:r>
              <a:rPr lang="en-GB" sz="2000" b="1" dirty="0" smtClean="0"/>
              <a:t>public</a:t>
            </a:r>
            <a:r>
              <a:rPr lang="en-GB" sz="2000" dirty="0" smtClean="0"/>
              <a:t> Answer(</a:t>
            </a:r>
            <a:r>
              <a:rPr lang="en-GB" sz="2000" b="1" dirty="0" err="1" smtClean="0"/>
              <a:t>int</a:t>
            </a:r>
            <a:r>
              <a:rPr lang="en-GB" sz="2000" dirty="0" smtClean="0"/>
              <a:t> id, String name, String by)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a:t>
            </a:r>
            <a:r>
              <a:rPr lang="en-GB" sz="2000" b="1" dirty="0" smtClean="0"/>
              <a:t>this</a:t>
            </a:r>
            <a:r>
              <a:rPr lang="en-GB" sz="2000" dirty="0" smtClean="0"/>
              <a:t>.id = id;  </a:t>
            </a:r>
          </a:p>
          <a:p>
            <a:pPr>
              <a:spcBef>
                <a:spcPts val="0"/>
              </a:spcBef>
              <a:buNone/>
            </a:pPr>
            <a:r>
              <a:rPr lang="en-GB" sz="2000" dirty="0" smtClean="0"/>
              <a:t>    </a:t>
            </a:r>
            <a:r>
              <a:rPr lang="en-GB" sz="2000" b="1" dirty="0" smtClean="0"/>
              <a:t>this</a:t>
            </a:r>
            <a:r>
              <a:rPr lang="en-GB" sz="2000" dirty="0" smtClean="0"/>
              <a:t>.name = name;  </a:t>
            </a:r>
          </a:p>
          <a:p>
            <a:pPr>
              <a:spcBef>
                <a:spcPts val="0"/>
              </a:spcBef>
              <a:buNone/>
            </a:pPr>
            <a:r>
              <a:rPr lang="en-GB" sz="2000" dirty="0" smtClean="0"/>
              <a:t>    </a:t>
            </a:r>
            <a:r>
              <a:rPr lang="en-GB" sz="2000" b="1" dirty="0" err="1" smtClean="0"/>
              <a:t>this</a:t>
            </a:r>
            <a:r>
              <a:rPr lang="en-GB" sz="2000" dirty="0" err="1" smtClean="0"/>
              <a:t>.by</a:t>
            </a:r>
            <a:r>
              <a:rPr lang="en-GB" sz="2000" dirty="0" smtClean="0"/>
              <a:t> = by;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String </a:t>
            </a:r>
            <a:r>
              <a:rPr lang="en-GB" sz="2000" dirty="0" err="1" smtClean="0"/>
              <a:t>toString</a:t>
            </a:r>
            <a:r>
              <a:rPr lang="en-GB" sz="2000" dirty="0" smtClean="0"/>
              <a:t>(){  </a:t>
            </a:r>
          </a:p>
          <a:p>
            <a:pPr>
              <a:spcBef>
                <a:spcPts val="0"/>
              </a:spcBef>
              <a:buNone/>
            </a:pPr>
            <a:r>
              <a:rPr lang="en-GB" sz="2000" dirty="0" smtClean="0"/>
              <a:t>    </a:t>
            </a:r>
            <a:r>
              <a:rPr lang="en-GB" sz="2000" b="1" dirty="0" smtClean="0"/>
              <a:t>return</a:t>
            </a:r>
            <a:r>
              <a:rPr lang="en-GB" sz="2000" dirty="0" smtClean="0"/>
              <a:t> id+" "+name+" "+by;  </a:t>
            </a:r>
          </a:p>
          <a:p>
            <a:pPr>
              <a:spcBef>
                <a:spcPts val="0"/>
              </a:spcBef>
              <a:buNone/>
            </a:pPr>
            <a:r>
              <a:rPr lang="en-GB" sz="2000" dirty="0" smtClean="0"/>
              <a:t>}  </a:t>
            </a:r>
          </a:p>
          <a:p>
            <a:pPr>
              <a:spcBef>
                <a:spcPts val="0"/>
              </a:spcBef>
              <a:buNone/>
            </a:pPr>
            <a:r>
              <a:rPr lang="en-GB"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
        <p:nvSpPr>
          <p:cNvPr id="7" name="Content Placeholder 6"/>
          <p:cNvSpPr>
            <a:spLocks noGrp="1"/>
          </p:cNvSpPr>
          <p:nvPr>
            <p:ph idx="1"/>
          </p:nvPr>
        </p:nvSpPr>
        <p:spPr/>
        <p:txBody>
          <a:bodyPr/>
          <a:lstStyle/>
          <a:p>
            <a:r>
              <a:rPr lang="en-GB" dirty="0" smtClean="0"/>
              <a:t>The </a:t>
            </a:r>
            <a:r>
              <a:rPr lang="en-GB" b="1" dirty="0" smtClean="0"/>
              <a:t>ref</a:t>
            </a:r>
            <a:r>
              <a:rPr lang="en-GB" dirty="0" smtClean="0"/>
              <a:t> element is used to define the reference of another bean. Here, we are using </a:t>
            </a:r>
            <a:r>
              <a:rPr lang="en-GB" b="1" dirty="0" smtClean="0"/>
              <a:t>bean</a:t>
            </a:r>
            <a:r>
              <a:rPr lang="en-GB" dirty="0" smtClean="0"/>
              <a:t> attribute of </a:t>
            </a:r>
            <a:r>
              <a:rPr lang="en-GB" b="1" dirty="0" smtClean="0"/>
              <a:t>ref</a:t>
            </a:r>
            <a:r>
              <a:rPr lang="en-GB" dirty="0" smtClean="0"/>
              <a:t> element to specify the reference of another bean.</a:t>
            </a:r>
          </a:p>
          <a:p>
            <a:pPr>
              <a:spcBef>
                <a:spcPts val="0"/>
              </a:spcBef>
              <a:buNone/>
            </a:pPr>
            <a:r>
              <a:rPr lang="en-GB" dirty="0" smtClean="0"/>
              <a:t>&lt;?xml version="1.0" encoding="UTF-8"?&gt;  </a:t>
            </a:r>
          </a:p>
          <a:p>
            <a:pPr>
              <a:spcBef>
                <a:spcPts val="0"/>
              </a:spcBef>
              <a:buNone/>
            </a:pPr>
            <a:r>
              <a:rPr lang="en-GB" dirty="0" smtClean="0"/>
              <a:t>&lt;beans  </a:t>
            </a:r>
          </a:p>
          <a:p>
            <a:pPr>
              <a:spcBef>
                <a:spcPts val="0"/>
              </a:spcBef>
              <a:buNone/>
            </a:pP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xmlns:p</a:t>
            </a:r>
            <a:r>
              <a:rPr lang="en-GB" dirty="0" smtClean="0"/>
              <a:t>="http://www.springframework.org/schema/p"  </a:t>
            </a:r>
          </a:p>
          <a:p>
            <a:pPr>
              <a:spcBef>
                <a:spcPts val="0"/>
              </a:spcBef>
              <a:buNone/>
            </a:pPr>
            <a:r>
              <a:rPr lang="en-GB" dirty="0" smtClean="0"/>
              <a:t>    </a:t>
            </a:r>
            <a:r>
              <a:rPr lang="en-GB" dirty="0" err="1" smtClean="0"/>
              <a:t>xsi:schemaLocation</a:t>
            </a:r>
            <a:r>
              <a:rPr lang="en-GB" dirty="0" smtClean="0"/>
              <a:t>="http://www.springframework.org/schema/beans   </a:t>
            </a:r>
          </a:p>
          <a:p>
            <a:pPr>
              <a:spcBef>
                <a:spcPts val="0"/>
              </a:spcBef>
              <a:buNone/>
            </a:pPr>
            <a:r>
              <a:rPr lang="en-GB" dirty="0" smtClean="0"/>
              <a:t>http://www.springframework.org/schema/beans/spring-beans-3.0.xsd"&gt;  </a:t>
            </a:r>
          </a:p>
          <a:p>
            <a:pPr>
              <a:spcBef>
                <a:spcPts val="0"/>
              </a:spcBef>
              <a:buNone/>
            </a:pPr>
            <a:r>
              <a:rPr lang="en-GB" dirty="0" smtClean="0"/>
              <a:t>  </a:t>
            </a:r>
          </a:p>
          <a:p>
            <a:pPr>
              <a:spcBef>
                <a:spcPts val="0"/>
              </a:spcBef>
              <a:buNone/>
            </a:pPr>
            <a:r>
              <a:rPr lang="en-GB" dirty="0" smtClean="0"/>
              <a:t>&lt;bean id="ans1" </a:t>
            </a:r>
            <a:r>
              <a:rPr lang="en-GB" b="1" dirty="0" smtClean="0"/>
              <a:t>class</a:t>
            </a:r>
            <a:r>
              <a:rPr lang="en-GB" dirty="0" smtClean="0"/>
              <a:t>="</a:t>
            </a:r>
            <a:r>
              <a:rPr lang="en-GB" dirty="0" err="1" smtClean="0"/>
              <a:t>com.javatpoint.Answer</a:t>
            </a:r>
            <a:r>
              <a:rPr lang="en-GB" dirty="0" smtClean="0"/>
              <a:t>"&gt;  </a:t>
            </a:r>
          </a:p>
          <a:p>
            <a:pPr>
              <a:spcBef>
                <a:spcPts val="0"/>
              </a:spcBef>
              <a:buNone/>
            </a:pPr>
            <a:r>
              <a:rPr lang="en-GB" dirty="0" smtClean="0"/>
              <a:t>&lt;constructor-</a:t>
            </a:r>
            <a:r>
              <a:rPr lang="en-GB" dirty="0" err="1" smtClean="0"/>
              <a:t>arg</a:t>
            </a:r>
            <a:r>
              <a:rPr lang="en-GB" dirty="0" smtClean="0"/>
              <a:t> value="1"&gt;&lt;/constructor-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value="Java is a programming language"&gt;&lt;/constructor-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value="John"&gt;&lt;/constructor-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 id="ans2" </a:t>
            </a:r>
            <a:r>
              <a:rPr lang="en-GB" b="1" dirty="0" smtClean="0"/>
              <a:t>class</a:t>
            </a:r>
            <a:r>
              <a:rPr lang="en-GB" dirty="0" smtClean="0"/>
              <a:t>="</a:t>
            </a:r>
            <a:r>
              <a:rPr lang="en-GB" dirty="0" err="1" smtClean="0"/>
              <a:t>com.javatpoint.Answer</a:t>
            </a:r>
            <a:r>
              <a:rPr lang="en-GB" dirty="0" smtClean="0"/>
              <a:t>"&gt;  </a:t>
            </a:r>
          </a:p>
          <a:p>
            <a:pPr>
              <a:spcBef>
                <a:spcPts val="0"/>
              </a:spcBef>
              <a:buNone/>
            </a:pPr>
            <a:r>
              <a:rPr lang="en-GB" dirty="0" smtClean="0"/>
              <a:t>&lt;constructor-</a:t>
            </a:r>
            <a:r>
              <a:rPr lang="en-GB" dirty="0" err="1" smtClean="0"/>
              <a:t>arg</a:t>
            </a:r>
            <a:r>
              <a:rPr lang="en-GB" dirty="0" smtClean="0"/>
              <a:t> value="2"&gt;&lt;/constructor-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value="Java is a Platform"&gt;&lt;/constructor-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value="Ravi"&gt;&lt;/constructor-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 id="q" </a:t>
            </a:r>
            <a:r>
              <a:rPr lang="en-GB" b="1" dirty="0" smtClean="0"/>
              <a:t>class</a:t>
            </a:r>
            <a:r>
              <a:rPr lang="en-GB" dirty="0" smtClean="0"/>
              <a:t>="</a:t>
            </a:r>
            <a:r>
              <a:rPr lang="en-GB" dirty="0" err="1" smtClean="0"/>
              <a:t>com.javatpoint.Question</a:t>
            </a:r>
            <a:r>
              <a:rPr lang="en-GB" dirty="0" smtClean="0"/>
              <a:t>"&gt;  </a:t>
            </a:r>
          </a:p>
          <a:p>
            <a:pPr>
              <a:spcBef>
                <a:spcPts val="0"/>
              </a:spcBef>
              <a:buNone/>
            </a:pPr>
            <a:r>
              <a:rPr lang="en-GB" dirty="0" smtClean="0"/>
              <a:t>&lt;constructor-</a:t>
            </a:r>
            <a:r>
              <a:rPr lang="en-GB" dirty="0" err="1" smtClean="0"/>
              <a:t>arg</a:t>
            </a:r>
            <a:r>
              <a:rPr lang="en-GB" dirty="0" smtClean="0"/>
              <a:t> value="111"&gt;&lt;/constructor-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value="What is java?"&gt;&lt;/constructor-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&gt;  </a:t>
            </a:r>
          </a:p>
          <a:p>
            <a:pPr>
              <a:spcBef>
                <a:spcPts val="0"/>
              </a:spcBef>
              <a:buNone/>
            </a:pPr>
            <a:r>
              <a:rPr lang="en-GB" dirty="0" smtClean="0"/>
              <a:t>&lt;list&gt;  </a:t>
            </a:r>
          </a:p>
          <a:p>
            <a:pPr>
              <a:spcBef>
                <a:spcPts val="0"/>
              </a:spcBef>
              <a:buNone/>
            </a:pPr>
            <a:r>
              <a:rPr lang="en-GB" dirty="0" smtClean="0"/>
              <a:t>&lt;ref bean="ans1"/&gt;  </a:t>
            </a:r>
          </a:p>
          <a:p>
            <a:pPr>
              <a:spcBef>
                <a:spcPts val="0"/>
              </a:spcBef>
              <a:buNone/>
            </a:pPr>
            <a:r>
              <a:rPr lang="en-GB" dirty="0" smtClean="0"/>
              <a:t>&lt;ref bean="ans2"/&gt;  </a:t>
            </a:r>
          </a:p>
          <a:p>
            <a:pPr>
              <a:spcBef>
                <a:spcPts val="0"/>
              </a:spcBef>
              <a:buNone/>
            </a:pPr>
            <a:r>
              <a:rPr lang="en-GB" dirty="0" smtClean="0"/>
              <a:t>&lt;/list&gt;  </a:t>
            </a:r>
          </a:p>
          <a:p>
            <a:pPr>
              <a:spcBef>
                <a:spcPts val="0"/>
              </a:spcBef>
              <a:buNone/>
            </a:pPr>
            <a:r>
              <a:rPr lang="en-GB" dirty="0" smtClean="0"/>
              <a: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&lt;/beans&gt;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b="1" dirty="0" smtClean="0"/>
              <a:t>Test.java</a:t>
            </a:r>
            <a:endParaRPr lang="en-US" dirty="0"/>
          </a:p>
        </p:txBody>
      </p:sp>
      <p:sp>
        <p:nvSpPr>
          <p:cNvPr id="3" name="Content Placeholder 2"/>
          <p:cNvSpPr>
            <a:spLocks noGrp="1"/>
          </p:cNvSpPr>
          <p:nvPr>
            <p:ph idx="1"/>
          </p:nvPr>
        </p:nvSpPr>
        <p:spPr>
          <a:xfrm>
            <a:off x="838200" y="1428736"/>
            <a:ext cx="10515600" cy="4748227"/>
          </a:xfrm>
        </p:spPr>
        <p:txBody>
          <a:bodyPr/>
          <a:lstStyle/>
          <a:p>
            <a:r>
              <a:rPr lang="en-US" dirty="0" smtClean="0"/>
              <a:t>This class gets the bean from the applicationContext.xml file and calls the </a:t>
            </a:r>
            <a:r>
              <a:rPr lang="en-US" dirty="0" err="1" smtClean="0"/>
              <a:t>displayInfo</a:t>
            </a:r>
            <a:r>
              <a:rPr lang="en-US" dirty="0" smtClean="0"/>
              <a:t> method.</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Question q=(Question)</a:t>
            </a:r>
            <a:r>
              <a:rPr lang="en-US" sz="2000" dirty="0" err="1" smtClean="0"/>
              <a:t>factory.getBean</a:t>
            </a:r>
            <a:r>
              <a:rPr lang="en-US" sz="2000" dirty="0" smtClean="0"/>
              <a:t>("q");  </a:t>
            </a:r>
          </a:p>
          <a:p>
            <a:pPr>
              <a:spcBef>
                <a:spcPts val="0"/>
              </a:spcBef>
              <a:buNone/>
            </a:pPr>
            <a:r>
              <a:rPr lang="en-US" sz="2000" dirty="0" smtClean="0"/>
              <a:t>    </a:t>
            </a:r>
            <a:r>
              <a:rPr lang="en-US" sz="2000" dirty="0" err="1" smtClean="0"/>
              <a:t>q.displayInfo</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Constructor Injection with Map Example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 In this example, we are using </a:t>
            </a:r>
            <a:r>
              <a:rPr lang="en-GB" b="1" dirty="0" smtClean="0"/>
              <a:t>map</a:t>
            </a:r>
            <a:r>
              <a:rPr lang="en-GB" dirty="0" smtClean="0"/>
              <a:t> as the answer that have answer with posted username. Here, we are using key and value pair both as a string.</a:t>
            </a:r>
          </a:p>
          <a:p>
            <a:r>
              <a:rPr lang="en-GB" dirty="0" smtClean="0"/>
              <a:t>Like previous examples, it is the example of forum where </a:t>
            </a:r>
            <a:r>
              <a:rPr lang="en-GB" b="1" dirty="0" smtClean="0"/>
              <a:t>one question can have multiple answers</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Question.java</a:t>
            </a:r>
            <a:endParaRPr lang="en-US" dirty="0"/>
          </a:p>
        </p:txBody>
      </p:sp>
      <p:sp>
        <p:nvSpPr>
          <p:cNvPr id="3" name="Content Placeholder 2"/>
          <p:cNvSpPr>
            <a:spLocks noGrp="1"/>
          </p:cNvSpPr>
          <p:nvPr>
            <p:ph idx="1"/>
          </p:nvPr>
        </p:nvSpPr>
        <p:spPr/>
        <p:txBody>
          <a:bodyPr/>
          <a:lstStyle/>
          <a:p>
            <a:r>
              <a:rPr lang="en-US" dirty="0" smtClean="0"/>
              <a:t>This class contains three properties, two constructors and </a:t>
            </a:r>
            <a:r>
              <a:rPr lang="en-US" dirty="0" err="1" smtClean="0"/>
              <a:t>displayInfo</a:t>
            </a:r>
            <a:r>
              <a:rPr lang="en-US" dirty="0" smtClean="0"/>
              <a:t>() method to display the information.</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java.util.Map</a:t>
            </a:r>
            <a:r>
              <a:rPr lang="en-US" sz="2000" dirty="0" smtClean="0"/>
              <a:t>;  </a:t>
            </a:r>
          </a:p>
          <a:p>
            <a:pPr>
              <a:spcBef>
                <a:spcPts val="0"/>
              </a:spcBef>
              <a:buNone/>
            </a:pPr>
            <a:r>
              <a:rPr lang="en-US" sz="2000" b="1" dirty="0" smtClean="0"/>
              <a:t>import</a:t>
            </a:r>
            <a:r>
              <a:rPr lang="en-US" sz="2000" dirty="0" smtClean="0"/>
              <a:t> </a:t>
            </a:r>
            <a:r>
              <a:rPr lang="en-US" sz="2000" dirty="0" err="1" smtClean="0"/>
              <a:t>java.util.Set</a:t>
            </a:r>
            <a:r>
              <a:rPr lang="en-US" sz="2000" dirty="0" smtClean="0"/>
              <a:t>;  </a:t>
            </a:r>
          </a:p>
          <a:p>
            <a:pPr>
              <a:spcBef>
                <a:spcPts val="0"/>
              </a:spcBef>
              <a:buNone/>
            </a:pPr>
            <a:r>
              <a:rPr lang="en-US" sz="2000" b="1" dirty="0" smtClean="0"/>
              <a:t>import</a:t>
            </a:r>
            <a:r>
              <a:rPr lang="en-US" sz="2000" dirty="0" smtClean="0"/>
              <a:t> </a:t>
            </a:r>
            <a:r>
              <a:rPr lang="en-US" sz="2000" dirty="0" err="1" smtClean="0"/>
              <a:t>java.util.Map.Entry</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Map&lt;</a:t>
            </a:r>
            <a:r>
              <a:rPr lang="en-US" sz="2000" dirty="0" err="1" smtClean="0"/>
              <a:t>String,String</a:t>
            </a:r>
            <a:r>
              <a:rPr lang="en-US" sz="2000" dirty="0" smtClean="0"/>
              <a:t>&gt; answers;  </a:t>
            </a:r>
          </a:p>
          <a:p>
            <a:pPr>
              <a:spcBef>
                <a:spcPts val="0"/>
              </a:spcBef>
              <a:buNone/>
            </a:pPr>
            <a:r>
              <a:rPr lang="en-US" sz="2000" dirty="0" smtClean="0"/>
              <a:t>  </a:t>
            </a:r>
          </a:p>
          <a:p>
            <a:pPr>
              <a:spcBef>
                <a:spcPts val="0"/>
              </a:spcBef>
              <a:buNone/>
            </a:pPr>
            <a:r>
              <a:rPr lang="en-US" sz="2000" b="1" dirty="0" smtClean="0"/>
              <a:t>public</a:t>
            </a:r>
            <a:r>
              <a:rPr lang="en-US" sz="2000" dirty="0" smtClean="0"/>
              <a:t> Question() {}  </a:t>
            </a:r>
          </a:p>
          <a:p>
            <a:pPr>
              <a:spcBef>
                <a:spcPts val="0"/>
              </a:spcBef>
              <a:buNone/>
            </a:pPr>
            <a:r>
              <a:rPr lang="en-US" sz="2000" b="1" dirty="0" smtClean="0"/>
              <a:t>public</a:t>
            </a:r>
            <a:r>
              <a:rPr lang="en-US" sz="2000" dirty="0" smtClean="0"/>
              <a:t> Question(</a:t>
            </a:r>
            <a:r>
              <a:rPr lang="en-US" sz="2000" b="1" dirty="0" err="1" smtClean="0"/>
              <a:t>int</a:t>
            </a:r>
            <a:r>
              <a:rPr lang="en-US" sz="2000" dirty="0" smtClean="0"/>
              <a:t> id, String name, Map&lt;String, String&gt; answers)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.answers</a:t>
            </a:r>
            <a:r>
              <a:rPr lang="en-US" sz="2000" dirty="0" smtClean="0"/>
              <a:t> = answers;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("question id:"+id);  </a:t>
            </a:r>
          </a:p>
          <a:p>
            <a:pPr>
              <a:spcBef>
                <a:spcPts val="0"/>
              </a:spcBef>
              <a:buNone/>
            </a:pPr>
            <a:r>
              <a:rPr lang="en-US" sz="2000" dirty="0" smtClean="0"/>
              <a:t>    </a:t>
            </a:r>
            <a:r>
              <a:rPr lang="en-US" sz="2000" dirty="0" err="1" smtClean="0"/>
              <a:t>System.out.println</a:t>
            </a:r>
            <a:r>
              <a:rPr lang="en-US" sz="2000" dirty="0" smtClean="0"/>
              <a:t>("question name:"+name);  </a:t>
            </a:r>
          </a:p>
          <a:p>
            <a:pPr>
              <a:spcBef>
                <a:spcPts val="0"/>
              </a:spcBef>
              <a:buNone/>
            </a:pPr>
            <a:r>
              <a:rPr lang="en-US" sz="2000" dirty="0" smtClean="0"/>
              <a:t>    </a:t>
            </a:r>
            <a:r>
              <a:rPr lang="en-US" sz="2000" dirty="0" err="1" smtClean="0"/>
              <a:t>System.out.println</a:t>
            </a:r>
            <a:r>
              <a:rPr lang="en-US" sz="2000" dirty="0" smtClean="0"/>
              <a:t>("Answers....");  </a:t>
            </a:r>
          </a:p>
          <a:p>
            <a:pPr>
              <a:spcBef>
                <a:spcPts val="0"/>
              </a:spcBef>
              <a:buNone/>
            </a:pPr>
            <a:r>
              <a:rPr lang="en-US" sz="2000" dirty="0" smtClean="0"/>
              <a:t>    Set&lt;Entry&lt;String, String&gt;&gt; set=</a:t>
            </a:r>
            <a:r>
              <a:rPr lang="en-US" sz="2000" dirty="0" err="1" smtClean="0"/>
              <a:t>answers.entrySet</a:t>
            </a:r>
            <a:r>
              <a:rPr lang="en-US" sz="2000" dirty="0" smtClean="0"/>
              <a:t>();  </a:t>
            </a:r>
          </a:p>
          <a:p>
            <a:pPr>
              <a:spcBef>
                <a:spcPts val="0"/>
              </a:spcBef>
              <a:buNone/>
            </a:pPr>
            <a:r>
              <a:rPr lang="en-US" sz="2000" dirty="0" smtClean="0"/>
              <a:t>    </a:t>
            </a:r>
            <a:r>
              <a:rPr lang="en-US" sz="2000" dirty="0" err="1" smtClean="0"/>
              <a:t>Iterator</a:t>
            </a:r>
            <a:r>
              <a:rPr lang="en-US" sz="2000" dirty="0" smtClean="0"/>
              <a:t>&lt;Entry&lt;String, String&gt;&gt;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Entry&lt;</a:t>
            </a:r>
            <a:r>
              <a:rPr lang="en-US" sz="2000" dirty="0" err="1" smtClean="0"/>
              <a:t>String,String</a:t>
            </a:r>
            <a:r>
              <a:rPr lang="en-US" sz="2000" dirty="0" smtClean="0"/>
              <a:t>&gt; entry=</a:t>
            </a:r>
            <a:r>
              <a:rPr lang="en-US" sz="2000" dirty="0" err="1" smtClean="0"/>
              <a:t>itr.next</a:t>
            </a:r>
            <a:r>
              <a:rPr lang="en-US" sz="2000" dirty="0" smtClean="0"/>
              <a:t>();  </a:t>
            </a:r>
          </a:p>
          <a:p>
            <a:pPr>
              <a:spcBef>
                <a:spcPts val="0"/>
              </a:spcBef>
              <a:buNone/>
            </a:pPr>
            <a:r>
              <a:rPr lang="en-US" sz="2000" dirty="0" smtClean="0"/>
              <a:t>        </a:t>
            </a:r>
            <a:r>
              <a:rPr lang="en-US" sz="2000" dirty="0" err="1" smtClean="0"/>
              <a:t>System.out.println</a:t>
            </a:r>
            <a:r>
              <a:rPr lang="en-US" sz="2000" dirty="0" smtClean="0"/>
              <a:t>("Answer:"+</a:t>
            </a:r>
            <a:r>
              <a:rPr lang="en-US" sz="2000" dirty="0" err="1" smtClean="0"/>
              <a:t>entry.getKey</a:t>
            </a:r>
            <a:r>
              <a:rPr lang="en-US" sz="2000" dirty="0" smtClean="0"/>
              <a:t>()+" Posted By:"+</a:t>
            </a:r>
            <a:r>
              <a:rPr lang="en-US" sz="2000" dirty="0" err="1" smtClean="0"/>
              <a:t>entry.getValue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smtClean="0"/>
              <a:t>entry</a:t>
            </a:r>
            <a:r>
              <a:rPr lang="en-GB" dirty="0" smtClean="0"/>
              <a:t> attribute of </a:t>
            </a:r>
            <a:r>
              <a:rPr lang="en-GB" b="1" dirty="0" smtClean="0"/>
              <a:t>map</a:t>
            </a:r>
            <a:r>
              <a:rPr lang="en-GB" dirty="0" smtClean="0"/>
              <a:t> is used to define the key and value information.</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http://www.springframework.org/schema/beans/spring-beans-3.0.xsd"&gt;  </a:t>
            </a:r>
          </a:p>
          <a:p>
            <a:pPr>
              <a:spcBef>
                <a:spcPts val="0"/>
              </a:spcBef>
              <a:buNone/>
            </a:pPr>
            <a:r>
              <a:rPr lang="en-GB" sz="2000" dirty="0" smtClean="0"/>
              <a:t>  </a:t>
            </a:r>
          </a:p>
          <a:p>
            <a:pPr>
              <a:spcBef>
                <a:spcPts val="0"/>
              </a:spcBef>
              <a:buNone/>
            </a:pPr>
            <a:r>
              <a:rPr lang="en-GB" sz="2000" dirty="0" smtClean="0"/>
              <a:t>&lt;bean id="q" </a:t>
            </a:r>
            <a:r>
              <a:rPr lang="en-GB" sz="2000" b="1" dirty="0" smtClean="0"/>
              <a:t>class</a:t>
            </a:r>
            <a:r>
              <a:rPr lang="en-GB" sz="2000" dirty="0" smtClean="0"/>
              <a:t>="</a:t>
            </a:r>
            <a:r>
              <a:rPr lang="en-GB" sz="2000" dirty="0" err="1" smtClean="0"/>
              <a:t>com.javatpoint.Question</a:t>
            </a:r>
            <a:r>
              <a:rPr lang="en-GB" sz="2000" dirty="0" smtClean="0"/>
              <a:t>"&gt;  </a:t>
            </a:r>
          </a:p>
          <a:p>
            <a:pPr>
              <a:spcBef>
                <a:spcPts val="0"/>
              </a:spcBef>
              <a:buNone/>
            </a:pPr>
            <a:r>
              <a:rPr lang="en-GB" sz="2000" dirty="0" smtClean="0"/>
              <a:t>&lt;constructor-</a:t>
            </a:r>
            <a:r>
              <a:rPr lang="en-GB" sz="2000" dirty="0" err="1" smtClean="0"/>
              <a:t>arg</a:t>
            </a:r>
            <a:r>
              <a:rPr lang="en-GB" sz="2000" dirty="0" smtClean="0"/>
              <a:t> value="11"&gt;&lt;/constructor-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 value="What is Java?"&gt;&lt;/constructor-</a:t>
            </a:r>
            <a:r>
              <a:rPr lang="en-GB" sz="2000" dirty="0" err="1" smtClean="0"/>
              <a:t>arg</a:t>
            </a:r>
            <a:r>
              <a:rPr lang="en-GB" sz="2000" dirty="0" smtClean="0"/>
              <a:t>&gt;  </a:t>
            </a:r>
          </a:p>
          <a:p>
            <a:pPr>
              <a:spcBef>
                <a:spcPts val="0"/>
              </a:spcBef>
              <a:buNone/>
            </a:pPr>
            <a:r>
              <a:rPr lang="en-GB" sz="2000" dirty="0" smtClean="0"/>
              <a:t>&lt;constructor-</a:t>
            </a:r>
            <a:r>
              <a:rPr lang="en-GB" sz="2000" dirty="0" err="1" smtClean="0"/>
              <a:t>arg</a:t>
            </a:r>
            <a:r>
              <a:rPr lang="en-GB" sz="2000" dirty="0" smtClean="0"/>
              <a:t>&gt;  </a:t>
            </a:r>
          </a:p>
          <a:p>
            <a:pPr>
              <a:spcBef>
                <a:spcPts val="0"/>
              </a:spcBef>
              <a:buNone/>
            </a:pPr>
            <a:r>
              <a:rPr lang="en-GB" sz="2000" dirty="0" smtClean="0"/>
              <a:t>&lt;map&gt;  </a:t>
            </a:r>
          </a:p>
          <a:p>
            <a:pPr>
              <a:spcBef>
                <a:spcPts val="0"/>
              </a:spcBef>
              <a:buNone/>
            </a:pPr>
            <a:r>
              <a:rPr lang="en-GB" sz="2000" dirty="0" smtClean="0"/>
              <a:t>&lt;entry key="Java is a Programming Language"  value="Ajay Kumar"&gt;&lt;/entry&gt;  </a:t>
            </a:r>
          </a:p>
          <a:p>
            <a:pPr>
              <a:spcBef>
                <a:spcPts val="0"/>
              </a:spcBef>
              <a:buNone/>
            </a:pPr>
            <a:r>
              <a:rPr lang="en-GB" sz="2000" dirty="0" smtClean="0"/>
              <a:t>&lt;entry key="Java is a Platform" value="John Smith"&gt;&lt;/entry&gt;  </a:t>
            </a:r>
          </a:p>
          <a:p>
            <a:pPr>
              <a:spcBef>
                <a:spcPts val="0"/>
              </a:spcBef>
              <a:buNone/>
            </a:pPr>
            <a:r>
              <a:rPr lang="en-GB" sz="2000" dirty="0" smtClean="0"/>
              <a:t>&lt;entry key="Java is an Island" value="Raj Kumar"&gt;&lt;/entry&gt;  </a:t>
            </a:r>
          </a:p>
          <a:p>
            <a:pPr>
              <a:spcBef>
                <a:spcPts val="0"/>
              </a:spcBef>
              <a:buNone/>
            </a:pPr>
            <a:r>
              <a:rPr lang="en-GB" sz="2000" dirty="0" smtClean="0"/>
              <a:t>&lt;/map&gt;  </a:t>
            </a:r>
          </a:p>
          <a:p>
            <a:pPr>
              <a:spcBef>
                <a:spcPts val="0"/>
              </a:spcBef>
              <a:buNone/>
            </a:pPr>
            <a:r>
              <a:rPr lang="en-GB" sz="2000" dirty="0" smtClean="0"/>
              <a:t>&lt;/constructor-</a:t>
            </a:r>
            <a:r>
              <a:rPr lang="en-GB" sz="2000" dirty="0" err="1" smtClean="0"/>
              <a:t>arg</a:t>
            </a:r>
            <a:r>
              <a:rPr lang="en-GB" sz="2000" dirty="0" smtClean="0"/>
              <a:t>&gt;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US" dirty="0" smtClean="0"/>
              <a:t>This class gets the bean from the applicationContext.xml file and calls the </a:t>
            </a:r>
            <a:r>
              <a:rPr lang="en-US" dirty="0" err="1" smtClean="0"/>
              <a:t>displayInfo</a:t>
            </a:r>
            <a:r>
              <a:rPr lang="en-US" dirty="0" smtClean="0"/>
              <a:t>() method.</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Question q=(Question)</a:t>
            </a:r>
            <a:r>
              <a:rPr lang="en-US" sz="2000" dirty="0" err="1" smtClean="0"/>
              <a:t>factory.getBean</a:t>
            </a:r>
            <a:r>
              <a:rPr lang="en-US" sz="2000" dirty="0" smtClean="0"/>
              <a:t>("q");  </a:t>
            </a:r>
          </a:p>
          <a:p>
            <a:pPr>
              <a:spcBef>
                <a:spcPts val="0"/>
              </a:spcBef>
              <a:buNone/>
            </a:pPr>
            <a:r>
              <a:rPr lang="en-US" sz="2000" dirty="0" smtClean="0"/>
              <a:t>    </a:t>
            </a:r>
            <a:r>
              <a:rPr lang="en-US" sz="2000" dirty="0" err="1" smtClean="0"/>
              <a:t>q.displayInfo</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Constructor Injection with Non-String Map (having dependent Object) Example</a:t>
            </a:r>
            <a:endParaRPr lang="en-GB" dirty="0"/>
          </a:p>
        </p:txBody>
      </p:sp>
      <p:sp>
        <p:nvSpPr>
          <p:cNvPr id="3" name="Content Placeholder 2"/>
          <p:cNvSpPr>
            <a:spLocks noGrp="1"/>
          </p:cNvSpPr>
          <p:nvPr>
            <p:ph idx="1"/>
          </p:nvPr>
        </p:nvSpPr>
        <p:spPr/>
        <p:txBody>
          <a:bodyPr/>
          <a:lstStyle/>
          <a:p>
            <a:r>
              <a:rPr lang="en-GB" dirty="0" smtClean="0"/>
              <a:t>In this example, we are using </a:t>
            </a:r>
            <a:r>
              <a:rPr lang="en-GB" b="1" dirty="0" smtClean="0"/>
              <a:t>map</a:t>
            </a:r>
            <a:r>
              <a:rPr lang="en-GB" dirty="0" smtClean="0"/>
              <a:t> as the answer that have Answer and User. Here, we are using key and value pair both as an object. Answer has its own information such as </a:t>
            </a:r>
            <a:r>
              <a:rPr lang="en-GB" dirty="0" err="1" smtClean="0"/>
              <a:t>answerId</a:t>
            </a:r>
            <a:r>
              <a:rPr lang="en-GB" dirty="0" smtClean="0"/>
              <a:t>, answer and </a:t>
            </a:r>
            <a:r>
              <a:rPr lang="en-GB" dirty="0" err="1" smtClean="0"/>
              <a:t>postedDate</a:t>
            </a:r>
            <a:r>
              <a:rPr lang="en-GB" dirty="0" smtClean="0"/>
              <a:t>, User has its own information such as </a:t>
            </a:r>
            <a:r>
              <a:rPr lang="en-GB" dirty="0" err="1" smtClean="0"/>
              <a:t>userId</a:t>
            </a:r>
            <a:r>
              <a:rPr lang="en-GB" dirty="0" smtClean="0"/>
              <a:t>, username, </a:t>
            </a:r>
            <a:r>
              <a:rPr lang="en-GB" dirty="0" err="1" smtClean="0"/>
              <a:t>emailId</a:t>
            </a:r>
            <a:r>
              <a:rPr lang="en-GB" dirty="0" smtClean="0"/>
              <a:t>.</a:t>
            </a:r>
          </a:p>
          <a:p>
            <a:r>
              <a:rPr lang="en-GB" dirty="0" smtClean="0"/>
              <a:t>Like previous examples, it is the example of forum where </a:t>
            </a:r>
            <a:r>
              <a:rPr lang="en-GB" b="1" dirty="0" smtClean="0"/>
              <a:t>one question can have multiple answers</a:t>
            </a:r>
            <a:r>
              <a:rPr lang="en-GB" dirty="0" smtClean="0"/>
              <a:t>.</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Question.java</a:t>
            </a:r>
            <a:endParaRPr lang="en-US" dirty="0"/>
          </a:p>
        </p:txBody>
      </p:sp>
      <p:sp>
        <p:nvSpPr>
          <p:cNvPr id="3" name="Content Placeholder 2"/>
          <p:cNvSpPr>
            <a:spLocks noGrp="1"/>
          </p:cNvSpPr>
          <p:nvPr>
            <p:ph idx="1"/>
          </p:nvPr>
        </p:nvSpPr>
        <p:spPr>
          <a:xfrm>
            <a:off x="838200" y="1500174"/>
            <a:ext cx="10515600" cy="4676789"/>
          </a:xfrm>
        </p:spPr>
        <p:txBody>
          <a:bodyPr/>
          <a:lstStyle/>
          <a:p>
            <a:r>
              <a:rPr lang="en-GB" dirty="0" smtClean="0"/>
              <a:t> </a:t>
            </a:r>
            <a:r>
              <a:rPr lang="en-US" dirty="0" smtClean="0"/>
              <a:t>This class contains three properties, two constructors and </a:t>
            </a:r>
            <a:r>
              <a:rPr lang="en-US" dirty="0" err="1" smtClean="0"/>
              <a:t>displayInfo</a:t>
            </a:r>
            <a:r>
              <a:rPr lang="en-US" dirty="0" smtClean="0"/>
              <a:t>() method to display the information.</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java.util.Map</a:t>
            </a:r>
            <a:r>
              <a:rPr lang="en-US" sz="2000" dirty="0" smtClean="0"/>
              <a:t>;  </a:t>
            </a:r>
          </a:p>
          <a:p>
            <a:pPr>
              <a:spcBef>
                <a:spcPts val="0"/>
              </a:spcBef>
              <a:buNone/>
            </a:pPr>
            <a:r>
              <a:rPr lang="en-US" sz="2000" b="1" dirty="0" smtClean="0"/>
              <a:t>import</a:t>
            </a:r>
            <a:r>
              <a:rPr lang="en-US" sz="2000" dirty="0" smtClean="0"/>
              <a:t> </a:t>
            </a:r>
            <a:r>
              <a:rPr lang="en-US" sz="2000" dirty="0" err="1" smtClean="0"/>
              <a:t>java.util.Set</a:t>
            </a:r>
            <a:r>
              <a:rPr lang="en-US" sz="2000" dirty="0" smtClean="0"/>
              <a:t>;  </a:t>
            </a:r>
          </a:p>
          <a:p>
            <a:pPr>
              <a:spcBef>
                <a:spcPts val="0"/>
              </a:spcBef>
              <a:buNone/>
            </a:pPr>
            <a:r>
              <a:rPr lang="en-US" sz="2000" b="1" dirty="0" smtClean="0"/>
              <a:t>import</a:t>
            </a:r>
            <a:r>
              <a:rPr lang="en-US" sz="2000" dirty="0" smtClean="0"/>
              <a:t> </a:t>
            </a:r>
            <a:r>
              <a:rPr lang="en-US" sz="2000" dirty="0" err="1" smtClean="0"/>
              <a:t>java.util.Map.Entry</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Map&lt;</a:t>
            </a:r>
            <a:r>
              <a:rPr lang="en-US" sz="2000" dirty="0" err="1" smtClean="0"/>
              <a:t>Answer,User</a:t>
            </a:r>
            <a:r>
              <a:rPr lang="en-US" sz="2000" dirty="0" smtClean="0"/>
              <a:t>&gt; answers;  </a:t>
            </a:r>
          </a:p>
          <a:p>
            <a:pPr>
              <a:spcBef>
                <a:spcPts val="0"/>
              </a:spcBef>
              <a:buNone/>
            </a:pPr>
            <a:r>
              <a:rPr lang="en-US" sz="2000" dirty="0" smtClean="0"/>
              <a:t>  </a:t>
            </a:r>
          </a:p>
          <a:p>
            <a:pPr>
              <a:spcBef>
                <a:spcPts val="0"/>
              </a:spcBef>
              <a:buNone/>
            </a:pPr>
            <a:r>
              <a:rPr lang="en-US" sz="2000" b="1" dirty="0" smtClean="0"/>
              <a:t>public</a:t>
            </a:r>
            <a:r>
              <a:rPr lang="en-US" sz="2000" dirty="0" smtClean="0"/>
              <a:t> Question() {}  </a:t>
            </a:r>
          </a:p>
          <a:p>
            <a:pPr>
              <a:spcBef>
                <a:spcPts val="0"/>
              </a:spcBef>
              <a:buNone/>
            </a:pPr>
            <a:r>
              <a:rPr lang="en-US" sz="2000" b="1" dirty="0" smtClean="0"/>
              <a:t>public</a:t>
            </a:r>
            <a:r>
              <a:rPr lang="en-US" sz="2000" dirty="0" smtClean="0"/>
              <a:t> Question(</a:t>
            </a:r>
            <a:r>
              <a:rPr lang="en-US" sz="2000" b="1" dirty="0" err="1" smtClean="0"/>
              <a:t>int</a:t>
            </a:r>
            <a:r>
              <a:rPr lang="en-US" sz="2000" dirty="0" smtClean="0"/>
              <a:t> id, String name, Map&lt;Answer, User&gt; answers)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.answers</a:t>
            </a:r>
            <a:r>
              <a:rPr lang="en-US" sz="2000" dirty="0" smtClean="0"/>
              <a:t> = answers;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("question id:"+id);  </a:t>
            </a:r>
          </a:p>
          <a:p>
            <a:pPr>
              <a:spcBef>
                <a:spcPts val="0"/>
              </a:spcBef>
              <a:buNone/>
            </a:pPr>
            <a:r>
              <a:rPr lang="en-US" sz="2000" dirty="0" smtClean="0"/>
              <a:t>    </a:t>
            </a:r>
            <a:r>
              <a:rPr lang="en-US" sz="2000" dirty="0" err="1" smtClean="0"/>
              <a:t>System.out.println</a:t>
            </a:r>
            <a:r>
              <a:rPr lang="en-US" sz="2000" dirty="0" smtClean="0"/>
              <a:t>("question name:"+name);  </a:t>
            </a:r>
          </a:p>
          <a:p>
            <a:pPr>
              <a:spcBef>
                <a:spcPts val="0"/>
              </a:spcBef>
              <a:buNone/>
            </a:pPr>
            <a:r>
              <a:rPr lang="en-US" sz="2000" dirty="0" smtClean="0"/>
              <a:t>    </a:t>
            </a:r>
            <a:r>
              <a:rPr lang="en-US" sz="2000" dirty="0" err="1" smtClean="0"/>
              <a:t>System.out.println</a:t>
            </a:r>
            <a:r>
              <a:rPr lang="en-US" sz="2000" dirty="0" smtClean="0"/>
              <a:t>("Answers....");  </a:t>
            </a:r>
          </a:p>
          <a:p>
            <a:pPr>
              <a:spcBef>
                <a:spcPts val="0"/>
              </a:spcBef>
              <a:buNone/>
            </a:pPr>
            <a:r>
              <a:rPr lang="en-US" sz="2000" dirty="0" smtClean="0"/>
              <a:t>    Set&lt;Entry&lt;Answer, User&gt;&gt; set=</a:t>
            </a:r>
            <a:r>
              <a:rPr lang="en-US" sz="2000" dirty="0" err="1" smtClean="0"/>
              <a:t>answers.entrySet</a:t>
            </a:r>
            <a:r>
              <a:rPr lang="en-US" sz="2000" dirty="0" smtClean="0"/>
              <a:t>();  </a:t>
            </a:r>
          </a:p>
          <a:p>
            <a:pPr>
              <a:spcBef>
                <a:spcPts val="0"/>
              </a:spcBef>
              <a:buNone/>
            </a:pPr>
            <a:r>
              <a:rPr lang="en-US" sz="2000" dirty="0" smtClean="0"/>
              <a:t>    </a:t>
            </a:r>
            <a:r>
              <a:rPr lang="en-US" sz="2000" dirty="0" err="1" smtClean="0"/>
              <a:t>Iterator</a:t>
            </a:r>
            <a:r>
              <a:rPr lang="en-US" sz="2000" dirty="0" smtClean="0"/>
              <a:t>&lt;Entry&lt;Answer, User&gt;&gt;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Entry&lt;Answer, User&gt; entry=</a:t>
            </a:r>
            <a:r>
              <a:rPr lang="en-US" sz="2000" dirty="0" err="1" smtClean="0"/>
              <a:t>itr.next</a:t>
            </a:r>
            <a:r>
              <a:rPr lang="en-US" sz="2000" dirty="0" smtClean="0"/>
              <a:t>();  </a:t>
            </a:r>
          </a:p>
          <a:p>
            <a:pPr>
              <a:spcBef>
                <a:spcPts val="0"/>
              </a:spcBef>
              <a:buNone/>
            </a:pPr>
            <a:r>
              <a:rPr lang="en-US" sz="2000" dirty="0" smtClean="0"/>
              <a:t>        Answer </a:t>
            </a:r>
            <a:r>
              <a:rPr lang="en-US" sz="2000" dirty="0" err="1" smtClean="0"/>
              <a:t>ans</a:t>
            </a:r>
            <a:r>
              <a:rPr lang="en-US" sz="2000" dirty="0" smtClean="0"/>
              <a:t>=</a:t>
            </a:r>
            <a:r>
              <a:rPr lang="en-US" sz="2000" dirty="0" err="1" smtClean="0"/>
              <a:t>entry.getKey</a:t>
            </a:r>
            <a:r>
              <a:rPr lang="en-US" sz="2000" dirty="0" smtClean="0"/>
              <a:t>();  </a:t>
            </a:r>
          </a:p>
          <a:p>
            <a:pPr>
              <a:spcBef>
                <a:spcPts val="0"/>
              </a:spcBef>
              <a:buNone/>
            </a:pPr>
            <a:r>
              <a:rPr lang="en-US" sz="2000" dirty="0" smtClean="0"/>
              <a:t>        User </a:t>
            </a:r>
            <a:r>
              <a:rPr lang="en-US" sz="2000" dirty="0" err="1" smtClean="0"/>
              <a:t>user</a:t>
            </a:r>
            <a:r>
              <a:rPr lang="en-US" sz="2000" dirty="0" smtClean="0"/>
              <a:t>=</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("Answer Information:");  </a:t>
            </a:r>
          </a:p>
          <a:p>
            <a:pPr>
              <a:spcBef>
                <a:spcPts val="0"/>
              </a:spcBef>
              <a:buNone/>
            </a:pPr>
            <a:r>
              <a:rPr lang="en-US" sz="2000" dirty="0" smtClean="0"/>
              <a:t>        </a:t>
            </a:r>
            <a:r>
              <a:rPr lang="en-US" sz="2000" dirty="0" err="1" smtClean="0"/>
              <a:t>System.out.println</a:t>
            </a:r>
            <a:r>
              <a:rPr lang="en-US" sz="2000" dirty="0" smtClean="0"/>
              <a:t>(</a:t>
            </a:r>
            <a:r>
              <a:rPr lang="en-US" sz="2000" dirty="0" err="1" smtClean="0"/>
              <a:t>ans</a:t>
            </a:r>
            <a:r>
              <a:rPr lang="en-US" sz="2000" dirty="0" smtClean="0"/>
              <a:t>);  </a:t>
            </a:r>
          </a:p>
          <a:p>
            <a:pPr>
              <a:spcBef>
                <a:spcPts val="0"/>
              </a:spcBef>
              <a:buNone/>
            </a:pPr>
            <a:r>
              <a:rPr lang="en-US" sz="2000" dirty="0" smtClean="0"/>
              <a:t>        </a:t>
            </a:r>
            <a:r>
              <a:rPr lang="en-US" sz="2000" dirty="0" err="1" smtClean="0"/>
              <a:t>System.out.println</a:t>
            </a:r>
            <a:r>
              <a:rPr lang="en-US" sz="2000" dirty="0" smtClean="0"/>
              <a:t>("Posted By:");  </a:t>
            </a:r>
          </a:p>
          <a:p>
            <a:pPr>
              <a:spcBef>
                <a:spcPts val="0"/>
              </a:spcBef>
              <a:buNone/>
            </a:pPr>
            <a:r>
              <a:rPr lang="en-US" sz="2000" dirty="0" smtClean="0"/>
              <a:t>        </a:t>
            </a:r>
            <a:r>
              <a:rPr lang="en-US" sz="2000" dirty="0" err="1" smtClean="0"/>
              <a:t>System.out.println</a:t>
            </a:r>
            <a:r>
              <a:rPr lang="en-US" sz="2000" dirty="0" smtClean="0"/>
              <a:t>(user);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IN" dirty="0" smtClean="0"/>
              <a:t> </a:t>
            </a:r>
            <a:r>
              <a:rPr lang="en-US" b="1" dirty="0" smtClean="0"/>
              <a:t>Answer.java</a:t>
            </a:r>
            <a:endParaRPr lang="en-US" dirty="0"/>
          </a:p>
        </p:txBody>
      </p:sp>
      <p:sp>
        <p:nvSpPr>
          <p:cNvPr id="3" name="Content Placeholder 2"/>
          <p:cNvSpPr>
            <a:spLocks noGrp="1"/>
          </p:cNvSpPr>
          <p:nvPr>
            <p:ph idx="1"/>
          </p:nvPr>
        </p:nvSpPr>
        <p:spPr>
          <a:xfrm>
            <a:off x="838200" y="857232"/>
            <a:ext cx="10515600" cy="5319731"/>
          </a:xfrm>
        </p:spPr>
        <p:txBody>
          <a:bodyPr/>
          <a:lstStyle/>
          <a:p>
            <a:pPr>
              <a:spcBef>
                <a:spcPts val="0"/>
              </a:spcBef>
              <a:buNone/>
            </a:pPr>
            <a:r>
              <a:rPr lang="en-GB" dirty="0" smtClean="0"/>
              <a:t> </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java.util.Date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Answer {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answer;  </a:t>
            </a:r>
          </a:p>
          <a:p>
            <a:pPr>
              <a:spcBef>
                <a:spcPts val="0"/>
              </a:spcBef>
              <a:buNone/>
            </a:pPr>
            <a:r>
              <a:rPr lang="en-US" b="1" dirty="0" smtClean="0"/>
              <a:t>private</a:t>
            </a:r>
            <a:r>
              <a:rPr lang="en-US" dirty="0" smtClean="0"/>
              <a:t> Date </a:t>
            </a:r>
            <a:r>
              <a:rPr lang="en-US" dirty="0" err="1" smtClean="0"/>
              <a:t>postedDate</a:t>
            </a:r>
            <a:r>
              <a:rPr lang="en-US" dirty="0" smtClean="0"/>
              <a:t>;  </a:t>
            </a:r>
          </a:p>
          <a:p>
            <a:pPr>
              <a:spcBef>
                <a:spcPts val="0"/>
              </a:spcBef>
              <a:buNone/>
            </a:pPr>
            <a:r>
              <a:rPr lang="en-US" b="1" dirty="0" smtClean="0"/>
              <a:t>public</a:t>
            </a:r>
            <a:r>
              <a:rPr lang="en-US" dirty="0" smtClean="0"/>
              <a:t> Answer() {}  </a:t>
            </a:r>
          </a:p>
          <a:p>
            <a:pPr>
              <a:spcBef>
                <a:spcPts val="0"/>
              </a:spcBef>
              <a:buNone/>
            </a:pPr>
            <a:r>
              <a:rPr lang="en-US" b="1" dirty="0" smtClean="0"/>
              <a:t>public</a:t>
            </a:r>
            <a:r>
              <a:rPr lang="en-US" dirty="0" smtClean="0"/>
              <a:t> Answer(</a:t>
            </a:r>
            <a:r>
              <a:rPr lang="en-US" b="1" dirty="0" err="1" smtClean="0"/>
              <a:t>int</a:t>
            </a:r>
            <a:r>
              <a:rPr lang="en-US" dirty="0" smtClean="0"/>
              <a:t> id, String answer, Date </a:t>
            </a:r>
            <a:r>
              <a:rPr lang="en-US" dirty="0" err="1" smtClean="0"/>
              <a:t>postedDate</a:t>
            </a:r>
            <a:r>
              <a:rPr lang="en-US" dirty="0" smtClean="0"/>
              <a:t>) {  </a:t>
            </a:r>
          </a:p>
          <a:p>
            <a:pPr>
              <a:spcBef>
                <a:spcPts val="0"/>
              </a:spcBef>
              <a:buNone/>
            </a:pPr>
            <a:r>
              <a:rPr lang="en-US" dirty="0" smtClean="0"/>
              <a:t>    </a:t>
            </a:r>
            <a:r>
              <a:rPr lang="en-US" b="1" dirty="0" smtClean="0"/>
              <a:t>super</a:t>
            </a:r>
            <a:r>
              <a:rPr lang="en-US" dirty="0" smtClean="0"/>
              <a:t>();  </a:t>
            </a:r>
          </a:p>
          <a:p>
            <a:pPr>
              <a:spcBef>
                <a:spcPts val="0"/>
              </a:spcBef>
              <a:buNone/>
            </a:pPr>
            <a:r>
              <a:rPr lang="en-US" dirty="0" smtClean="0"/>
              <a:t>    </a:t>
            </a:r>
            <a:r>
              <a:rPr lang="en-US" b="1" dirty="0" smtClean="0"/>
              <a:t>this</a:t>
            </a:r>
            <a:r>
              <a:rPr lang="en-US" dirty="0" smtClean="0"/>
              <a:t>.id = id;  </a:t>
            </a:r>
          </a:p>
          <a:p>
            <a:pPr>
              <a:spcBef>
                <a:spcPts val="0"/>
              </a:spcBef>
              <a:buNone/>
            </a:pPr>
            <a:r>
              <a:rPr lang="en-US" dirty="0" smtClean="0"/>
              <a:t>    </a:t>
            </a:r>
            <a:r>
              <a:rPr lang="en-US" b="1" dirty="0" err="1" smtClean="0"/>
              <a:t>this</a:t>
            </a:r>
            <a:r>
              <a:rPr lang="en-US" dirty="0" err="1" smtClean="0"/>
              <a:t>.answer</a:t>
            </a:r>
            <a:r>
              <a:rPr lang="en-US" dirty="0" smtClean="0"/>
              <a:t> = answer;  </a:t>
            </a:r>
          </a:p>
          <a:p>
            <a:pPr>
              <a:spcBef>
                <a:spcPts val="0"/>
              </a:spcBef>
              <a:buNone/>
            </a:pPr>
            <a:r>
              <a:rPr lang="en-US" dirty="0" smtClean="0"/>
              <a:t>    </a:t>
            </a:r>
            <a:r>
              <a:rPr lang="en-US" b="1" dirty="0" err="1" smtClean="0"/>
              <a:t>this</a:t>
            </a:r>
            <a:r>
              <a:rPr lang="en-US" dirty="0" err="1" smtClean="0"/>
              <a:t>.postedDate</a:t>
            </a:r>
            <a:r>
              <a:rPr lang="en-US" dirty="0" smtClean="0"/>
              <a:t> = </a:t>
            </a:r>
            <a:r>
              <a:rPr lang="en-US" dirty="0" err="1" smtClean="0"/>
              <a:t>postedDate</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toString</a:t>
            </a:r>
            <a:r>
              <a:rPr lang="en-US" dirty="0" smtClean="0"/>
              <a:t>(){  </a:t>
            </a:r>
          </a:p>
          <a:p>
            <a:pPr>
              <a:spcBef>
                <a:spcPts val="0"/>
              </a:spcBef>
              <a:buNone/>
            </a:pPr>
            <a:r>
              <a:rPr lang="en-US" dirty="0" smtClean="0"/>
              <a:t>    </a:t>
            </a:r>
            <a:r>
              <a:rPr lang="en-US" b="1" dirty="0" smtClean="0"/>
              <a:t>return</a:t>
            </a:r>
            <a:r>
              <a:rPr lang="en-US" dirty="0" smtClean="0"/>
              <a:t> "Id:"+id+" Answer:"+answer+" Posted Date:"+</a:t>
            </a:r>
            <a:r>
              <a:rPr lang="en-US" dirty="0" err="1" smtClean="0"/>
              <a:t>postedDate</a:t>
            </a: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Advantages of Spring Framework</a:t>
            </a:r>
            <a:endParaRPr lang="en-US" dirty="0"/>
          </a:p>
        </p:txBody>
      </p:sp>
      <p:sp>
        <p:nvSpPr>
          <p:cNvPr id="3" name="Content Placeholder 2"/>
          <p:cNvSpPr>
            <a:spLocks noGrp="1"/>
          </p:cNvSpPr>
          <p:nvPr>
            <p:ph idx="1"/>
          </p:nvPr>
        </p:nvSpPr>
        <p:spPr>
          <a:xfrm>
            <a:off x="838200" y="1285860"/>
            <a:ext cx="10515600" cy="4891103"/>
          </a:xfrm>
        </p:spPr>
        <p:txBody>
          <a:bodyPr/>
          <a:lstStyle/>
          <a:p>
            <a:pPr>
              <a:buNone/>
            </a:pPr>
            <a:r>
              <a:rPr lang="en-GB" sz="2000" dirty="0" smtClean="0"/>
              <a:t>1) Predefined Templates - provides templates for JDBC, Hibernate, JPA etc. technologies. So there is no need to write too much code. It hides the basic steps of these technologies.</a:t>
            </a:r>
          </a:p>
          <a:p>
            <a:pPr>
              <a:buNone/>
            </a:pPr>
            <a:r>
              <a:rPr lang="en-GB" sz="2000" dirty="0" smtClean="0"/>
              <a:t>2) Loose Coupling - The Spring applications are loosely coupled because of dependency injection.</a:t>
            </a:r>
          </a:p>
          <a:p>
            <a:pPr>
              <a:buNone/>
            </a:pPr>
            <a:r>
              <a:rPr lang="en-GB" sz="2000" dirty="0" smtClean="0"/>
              <a:t>3) Easy to test - The Dependency Injection makes easier to test the application. The EJB or Struts application require server to run the application but Spring framework doesn't require server.</a:t>
            </a:r>
          </a:p>
          <a:p>
            <a:pPr>
              <a:buNone/>
            </a:pPr>
            <a:r>
              <a:rPr lang="en-GB" sz="2000" dirty="0" smtClean="0"/>
              <a:t>4) Lightweight - because of its POJO implementation. doesn't force the programmer to inherit any class or implement any interface. That is why it is said non-invasive.</a:t>
            </a:r>
          </a:p>
          <a:p>
            <a:pPr>
              <a:buNone/>
            </a:pPr>
            <a:r>
              <a:rPr lang="en-GB" sz="2000" dirty="0" smtClean="0"/>
              <a:t>5) Fast Development - The Dependency Injection feature of Spring Framework and it support to various frameworks makes the easy development of </a:t>
            </a:r>
            <a:r>
              <a:rPr lang="en-GB" sz="2000" dirty="0" err="1" smtClean="0"/>
              <a:t>JavaEE</a:t>
            </a:r>
            <a:r>
              <a:rPr lang="en-GB" sz="2000" dirty="0" smtClean="0"/>
              <a:t> application.</a:t>
            </a:r>
          </a:p>
          <a:p>
            <a:pPr>
              <a:buNone/>
            </a:pPr>
            <a:r>
              <a:rPr lang="en-GB" sz="2000" dirty="0" smtClean="0"/>
              <a:t>6) Powerful abstraction -  provides powerful abstraction to </a:t>
            </a:r>
            <a:r>
              <a:rPr lang="en-GB" sz="2000" dirty="0" err="1" smtClean="0"/>
              <a:t>JavaEE</a:t>
            </a:r>
            <a:r>
              <a:rPr lang="en-GB" sz="2000" dirty="0" smtClean="0"/>
              <a:t> specifications such as </a:t>
            </a:r>
            <a:r>
              <a:rPr lang="en-GB" sz="2000" dirty="0" smtClean="0">
                <a:hlinkClick r:id="rId2"/>
              </a:rPr>
              <a:t>JMS</a:t>
            </a:r>
            <a:r>
              <a:rPr lang="en-GB" sz="2000" dirty="0" smtClean="0"/>
              <a:t>, </a:t>
            </a:r>
            <a:r>
              <a:rPr lang="en-GB" sz="2000" dirty="0" smtClean="0">
                <a:hlinkClick r:id="rId3"/>
              </a:rPr>
              <a:t>JDBC</a:t>
            </a:r>
            <a:r>
              <a:rPr lang="en-GB" sz="2000" dirty="0" smtClean="0"/>
              <a:t>, JPA and JTA.</a:t>
            </a:r>
          </a:p>
          <a:p>
            <a:pPr>
              <a:buNone/>
            </a:pPr>
            <a:r>
              <a:rPr lang="en-GB" sz="2000" dirty="0" smtClean="0"/>
              <a:t>7) Declarative support - It provides declarative support for caching, validation, transactions and formatting.</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16" y="357166"/>
            <a:ext cx="10515600" cy="706421"/>
          </a:xfrm>
        </p:spPr>
        <p:txBody>
          <a:bodyPr/>
          <a:lstStyle/>
          <a:p>
            <a:r>
              <a:rPr lang="en-US" b="1" dirty="0" smtClean="0"/>
              <a:t>User.java</a:t>
            </a: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User {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a:t>
            </a:r>
            <a:r>
              <a:rPr lang="en-US" dirty="0" err="1" smtClean="0"/>
              <a:t>name,email</a:t>
            </a:r>
            <a:r>
              <a:rPr lang="en-US" dirty="0" smtClean="0"/>
              <a:t>;  </a:t>
            </a:r>
          </a:p>
          <a:p>
            <a:pPr>
              <a:spcBef>
                <a:spcPts val="0"/>
              </a:spcBef>
              <a:buNone/>
            </a:pPr>
            <a:r>
              <a:rPr lang="en-US" b="1" dirty="0" smtClean="0"/>
              <a:t>public</a:t>
            </a:r>
            <a:r>
              <a:rPr lang="en-US" dirty="0" smtClean="0"/>
              <a:t> User() {}  </a:t>
            </a:r>
          </a:p>
          <a:p>
            <a:pPr>
              <a:spcBef>
                <a:spcPts val="0"/>
              </a:spcBef>
              <a:buNone/>
            </a:pPr>
            <a:r>
              <a:rPr lang="en-US" b="1" dirty="0" smtClean="0"/>
              <a:t>public</a:t>
            </a:r>
            <a:r>
              <a:rPr lang="en-US" dirty="0" smtClean="0"/>
              <a:t> User(</a:t>
            </a:r>
            <a:r>
              <a:rPr lang="en-US" b="1" dirty="0" err="1" smtClean="0"/>
              <a:t>int</a:t>
            </a:r>
            <a:r>
              <a:rPr lang="en-US" dirty="0" smtClean="0"/>
              <a:t> id, String name, String email) {  </a:t>
            </a:r>
          </a:p>
          <a:p>
            <a:pPr>
              <a:spcBef>
                <a:spcPts val="0"/>
              </a:spcBef>
              <a:buNone/>
            </a:pPr>
            <a:r>
              <a:rPr lang="en-US" dirty="0" smtClean="0"/>
              <a:t>    </a:t>
            </a:r>
            <a:r>
              <a:rPr lang="en-US" b="1" dirty="0" smtClean="0"/>
              <a:t>super</a:t>
            </a:r>
            <a:r>
              <a:rPr lang="en-US" dirty="0" smtClean="0"/>
              <a:t>();  </a:t>
            </a:r>
          </a:p>
          <a:p>
            <a:pPr>
              <a:spcBef>
                <a:spcPts val="0"/>
              </a:spcBef>
              <a:buNone/>
            </a:pPr>
            <a:r>
              <a:rPr lang="en-US" dirty="0" smtClean="0"/>
              <a:t>    </a:t>
            </a:r>
            <a:r>
              <a:rPr lang="en-US" b="1" dirty="0" smtClean="0"/>
              <a:t>this</a:t>
            </a:r>
            <a:r>
              <a:rPr lang="en-US" dirty="0" smtClean="0"/>
              <a:t>.id = id;  </a:t>
            </a:r>
          </a:p>
          <a:p>
            <a:pPr>
              <a:spcBef>
                <a:spcPts val="0"/>
              </a:spcBef>
              <a:buNone/>
            </a:pPr>
            <a:r>
              <a:rPr lang="en-US" dirty="0" smtClean="0"/>
              <a:t>    </a:t>
            </a:r>
            <a:r>
              <a:rPr lang="en-US" b="1" dirty="0" smtClean="0"/>
              <a:t>this</a:t>
            </a:r>
            <a:r>
              <a:rPr lang="en-US" dirty="0" smtClean="0"/>
              <a:t>.name = name;  </a:t>
            </a:r>
          </a:p>
          <a:p>
            <a:pPr>
              <a:spcBef>
                <a:spcPts val="0"/>
              </a:spcBef>
              <a:buNone/>
            </a:pPr>
            <a:r>
              <a:rPr lang="en-US" dirty="0" smtClean="0"/>
              <a:t>    </a:t>
            </a:r>
            <a:r>
              <a:rPr lang="en-US" b="1" dirty="0" err="1" smtClean="0"/>
              <a:t>this</a:t>
            </a:r>
            <a:r>
              <a:rPr lang="en-US" dirty="0" err="1" smtClean="0"/>
              <a:t>.email</a:t>
            </a:r>
            <a:r>
              <a:rPr lang="en-US" dirty="0" smtClean="0"/>
              <a:t> = email;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toString</a:t>
            </a:r>
            <a:r>
              <a:rPr lang="en-US" dirty="0" smtClean="0"/>
              <a:t>(){  </a:t>
            </a:r>
          </a:p>
          <a:p>
            <a:pPr>
              <a:spcBef>
                <a:spcPts val="0"/>
              </a:spcBef>
              <a:buNone/>
            </a:pPr>
            <a:r>
              <a:rPr lang="en-US" dirty="0" smtClean="0"/>
              <a:t>    </a:t>
            </a:r>
            <a:r>
              <a:rPr lang="en-US" b="1" dirty="0" smtClean="0"/>
              <a:t>return</a:t>
            </a:r>
            <a:r>
              <a:rPr lang="en-US" dirty="0" smtClean="0"/>
              <a:t> "Id:"+id+" Name:"+name+" Email Id:"+email;  </a:t>
            </a:r>
          </a:p>
          <a:p>
            <a:pPr>
              <a:spcBef>
                <a:spcPts val="0"/>
              </a:spcBef>
              <a:buNone/>
            </a:pPr>
            <a:r>
              <a:rPr lang="en-US" dirty="0" smtClean="0"/>
              <a:t>}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endParaRPr lang="en-US" dirty="0"/>
          </a:p>
        </p:txBody>
      </p:sp>
      <p:sp>
        <p:nvSpPr>
          <p:cNvPr id="3" name="Content Placeholder 2"/>
          <p:cNvSpPr>
            <a:spLocks noGrp="1"/>
          </p:cNvSpPr>
          <p:nvPr>
            <p:ph idx="1"/>
          </p:nvPr>
        </p:nvSpPr>
        <p:spPr>
          <a:xfrm>
            <a:off x="838200" y="1825625"/>
            <a:ext cx="10901402" cy="4351338"/>
          </a:xfrm>
        </p:spPr>
        <p:txBody>
          <a:bodyPr/>
          <a:lstStyle/>
          <a:p>
            <a:pPr>
              <a:spcBef>
                <a:spcPts val="0"/>
              </a:spcBef>
              <a:buNone/>
            </a:pPr>
            <a:r>
              <a:rPr lang="en-GB" dirty="0" smtClean="0"/>
              <a:t>The </a:t>
            </a:r>
            <a:r>
              <a:rPr lang="en-GB" b="1" dirty="0" smtClean="0"/>
              <a:t>key-ref</a:t>
            </a:r>
            <a:r>
              <a:rPr lang="en-GB" dirty="0" smtClean="0"/>
              <a:t> and </a:t>
            </a:r>
            <a:r>
              <a:rPr lang="en-GB" b="1" dirty="0" smtClean="0"/>
              <a:t>value-ref</a:t>
            </a:r>
            <a:r>
              <a:rPr lang="en-GB" dirty="0" smtClean="0"/>
              <a:t> attributes of entry </a:t>
            </a:r>
            <a:r>
              <a:rPr lang="en-GB" b="1" dirty="0" smtClean="0"/>
              <a:t>element</a:t>
            </a:r>
            <a:r>
              <a:rPr lang="en-GB" dirty="0" smtClean="0"/>
              <a:t> is used to define the reference of bean in the map.</a:t>
            </a:r>
          </a:p>
          <a:p>
            <a:pPr>
              <a:spcBef>
                <a:spcPts val="0"/>
              </a:spcBef>
              <a:buNone/>
            </a:pPr>
            <a:r>
              <a:rPr lang="en-GB" dirty="0" smtClean="0"/>
              <a:t>&lt;?xml version="1.0" encoding="UTF-8"?&gt;  </a:t>
            </a:r>
          </a:p>
          <a:p>
            <a:pPr>
              <a:spcBef>
                <a:spcPts val="0"/>
              </a:spcBef>
              <a:buNone/>
            </a:pPr>
            <a:r>
              <a:rPr lang="en-GB" dirty="0" smtClean="0"/>
              <a:t>&lt;beans  </a:t>
            </a:r>
          </a:p>
          <a:p>
            <a:pPr>
              <a:spcBef>
                <a:spcPts val="0"/>
              </a:spcBef>
              <a:buNone/>
            </a:pP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xmlns:p</a:t>
            </a:r>
            <a:r>
              <a:rPr lang="en-GB" dirty="0" smtClean="0"/>
              <a:t>="http://www.springframework.org/schema/p"  </a:t>
            </a:r>
          </a:p>
          <a:p>
            <a:pPr>
              <a:spcBef>
                <a:spcPts val="0"/>
              </a:spcBef>
              <a:buNone/>
            </a:pPr>
            <a:r>
              <a:rPr lang="en-GB" dirty="0" smtClean="0"/>
              <a:t>    </a:t>
            </a:r>
            <a:r>
              <a:rPr lang="en-GB" dirty="0" err="1" smtClean="0"/>
              <a:t>xsi:schemaLocation</a:t>
            </a:r>
            <a:r>
              <a:rPr lang="en-GB" dirty="0" smtClean="0"/>
              <a:t>="http://www.springframework.org/schema/beans   </a:t>
            </a:r>
          </a:p>
          <a:p>
            <a:pPr>
              <a:spcBef>
                <a:spcPts val="0"/>
              </a:spcBef>
              <a:buNone/>
            </a:pPr>
            <a:r>
              <a:rPr lang="en-GB" dirty="0" smtClean="0"/>
              <a:t>http://www.springframework.org/schema/beans/spring-beans-3.0.xsd"&gt;  </a:t>
            </a:r>
          </a:p>
          <a:p>
            <a:pPr>
              <a:spcBef>
                <a:spcPts val="0"/>
              </a:spcBef>
              <a:buNone/>
            </a:pPr>
            <a:r>
              <a:rPr lang="en-GB" dirty="0" smtClean="0"/>
              <a:t>  </a:t>
            </a:r>
          </a:p>
          <a:p>
            <a:pPr>
              <a:spcBef>
                <a:spcPts val="0"/>
              </a:spcBef>
              <a:buNone/>
            </a:pPr>
            <a:r>
              <a:rPr lang="en-GB" dirty="0" smtClean="0"/>
              <a:t>&lt;bean id="answer1" </a:t>
            </a:r>
            <a:r>
              <a:rPr lang="en-GB" b="1" dirty="0" smtClean="0"/>
              <a:t>class</a:t>
            </a:r>
            <a:r>
              <a:rPr lang="en-GB" dirty="0" smtClean="0"/>
              <a:t>="</a:t>
            </a:r>
            <a:r>
              <a:rPr lang="en-GB" dirty="0" err="1" smtClean="0"/>
              <a:t>com.javatpoint.Answer</a:t>
            </a:r>
            <a:r>
              <a:rPr lang="en-GB" dirty="0" smtClean="0"/>
              <a:t>"&gt;  </a:t>
            </a:r>
          </a:p>
          <a:p>
            <a:pPr>
              <a:spcBef>
                <a:spcPts val="0"/>
              </a:spcBef>
              <a:buNone/>
            </a:pPr>
            <a:r>
              <a:rPr lang="en-GB" dirty="0" smtClean="0"/>
              <a:t>&lt;constructor-</a:t>
            </a:r>
            <a:r>
              <a:rPr lang="en-GB" dirty="0" err="1" smtClean="0"/>
              <a:t>arg</a:t>
            </a:r>
            <a:r>
              <a:rPr lang="en-GB" dirty="0" smtClean="0"/>
              <a:t> value="1"&gt;&lt;/constructor-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value="Java is a Programming Language"&gt;&lt;/constructor-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value="12/12/2001"&gt;&lt;/constructor-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&lt;bean id="answer2" </a:t>
            </a:r>
            <a:r>
              <a:rPr lang="en-GB" b="1" dirty="0" smtClean="0"/>
              <a:t>class</a:t>
            </a:r>
            <a:r>
              <a:rPr lang="en-GB" dirty="0" smtClean="0"/>
              <a:t>="</a:t>
            </a:r>
            <a:r>
              <a:rPr lang="en-GB" dirty="0" err="1" smtClean="0"/>
              <a:t>com.javatpoint.Answer</a:t>
            </a:r>
            <a:r>
              <a:rPr lang="en-GB" dirty="0" smtClean="0"/>
              <a:t>"&gt;  </a:t>
            </a:r>
          </a:p>
          <a:p>
            <a:pPr>
              <a:spcBef>
                <a:spcPts val="0"/>
              </a:spcBef>
              <a:buNone/>
            </a:pPr>
            <a:r>
              <a:rPr lang="en-GB" dirty="0" smtClean="0"/>
              <a:t>&lt;constructor-</a:t>
            </a:r>
            <a:r>
              <a:rPr lang="en-GB" dirty="0" err="1" smtClean="0"/>
              <a:t>arg</a:t>
            </a:r>
            <a:r>
              <a:rPr lang="en-GB" dirty="0" smtClean="0"/>
              <a:t> value="2"&gt;&lt;/constructor-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value="Java is a Platform"&gt;&lt;/constructor-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value="12/12/2003"&gt;&lt;/constructor-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 id="user1" </a:t>
            </a:r>
            <a:r>
              <a:rPr lang="en-GB" b="1" dirty="0" smtClean="0"/>
              <a:t>class</a:t>
            </a:r>
            <a:r>
              <a:rPr lang="en-GB" dirty="0" smtClean="0"/>
              <a:t>="</a:t>
            </a:r>
            <a:r>
              <a:rPr lang="en-GB" dirty="0" err="1" smtClean="0"/>
              <a:t>com.javatpoint.User</a:t>
            </a:r>
            <a:r>
              <a:rPr lang="en-GB" dirty="0" smtClean="0"/>
              <a:t>"&gt;  </a:t>
            </a:r>
          </a:p>
          <a:p>
            <a:pPr>
              <a:spcBef>
                <a:spcPts val="0"/>
              </a:spcBef>
              <a:buNone/>
            </a:pPr>
            <a:r>
              <a:rPr lang="en-GB" dirty="0" smtClean="0"/>
              <a:t>&lt;constructor-</a:t>
            </a:r>
            <a:r>
              <a:rPr lang="en-GB" dirty="0" err="1" smtClean="0"/>
              <a:t>arg</a:t>
            </a:r>
            <a:r>
              <a:rPr lang="en-GB" dirty="0" smtClean="0"/>
              <a:t> value="1"&gt;&lt;/constructor-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a:t>
            </a:r>
            <a:r>
              <a:rPr lang="en-GB" dirty="0" err="1" smtClean="0"/>
              <a:t>Arun</a:t>
            </a:r>
            <a:r>
              <a:rPr lang="en-GB" dirty="0" smtClean="0"/>
              <a:t> Kumar"&gt;&lt;/constructor-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value="arun@gmail.com"&gt;&lt;/constructor-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&lt;bean id="user2" </a:t>
            </a:r>
            <a:r>
              <a:rPr lang="en-GB" b="1" dirty="0" smtClean="0"/>
              <a:t>class</a:t>
            </a:r>
            <a:r>
              <a:rPr lang="en-GB" dirty="0" smtClean="0"/>
              <a:t>="</a:t>
            </a:r>
            <a:r>
              <a:rPr lang="en-GB" dirty="0" err="1" smtClean="0"/>
              <a:t>com.javatpoint.User</a:t>
            </a:r>
            <a:r>
              <a:rPr lang="en-GB" dirty="0" smtClean="0"/>
              <a:t>"&gt;  </a:t>
            </a:r>
          </a:p>
          <a:p>
            <a:pPr>
              <a:spcBef>
                <a:spcPts val="0"/>
              </a:spcBef>
              <a:buNone/>
            </a:pPr>
            <a:r>
              <a:rPr lang="en-GB" dirty="0" smtClean="0"/>
              <a:t>&lt;constructor-</a:t>
            </a:r>
            <a:r>
              <a:rPr lang="en-GB" dirty="0" err="1" smtClean="0"/>
              <a:t>arg</a:t>
            </a:r>
            <a:r>
              <a:rPr lang="en-GB" dirty="0" smtClean="0"/>
              <a:t> value="2"&gt;&lt;/constructor-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a:t>
            </a:r>
            <a:r>
              <a:rPr lang="en-GB" dirty="0" err="1" smtClean="0"/>
              <a:t>Varun</a:t>
            </a:r>
            <a:r>
              <a:rPr lang="en-GB" dirty="0" smtClean="0"/>
              <a:t> Kumar"&gt;&lt;/constructor-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value="Varun@gmail.com"&gt;&lt;/constructor-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 id="q" </a:t>
            </a:r>
            <a:r>
              <a:rPr lang="en-GB" b="1" dirty="0" smtClean="0"/>
              <a:t>class</a:t>
            </a:r>
            <a:r>
              <a:rPr lang="en-GB" dirty="0" smtClean="0"/>
              <a:t>="</a:t>
            </a:r>
            <a:r>
              <a:rPr lang="en-GB" dirty="0" err="1" smtClean="0"/>
              <a:t>com.javatpoint.Question</a:t>
            </a:r>
            <a:r>
              <a:rPr lang="en-GB" dirty="0" smtClean="0"/>
              <a:t>"&gt;  </a:t>
            </a:r>
          </a:p>
          <a:p>
            <a:pPr>
              <a:spcBef>
                <a:spcPts val="0"/>
              </a:spcBef>
              <a:buNone/>
            </a:pPr>
            <a:r>
              <a:rPr lang="en-GB" dirty="0" smtClean="0"/>
              <a:t>&lt;constructor-</a:t>
            </a:r>
            <a:r>
              <a:rPr lang="en-GB" dirty="0" err="1" smtClean="0"/>
              <a:t>arg</a:t>
            </a:r>
            <a:r>
              <a:rPr lang="en-GB" dirty="0" smtClean="0"/>
              <a:t> value="1"&gt;&lt;/constructor-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 value="What is Java?"&gt;&lt;/constructor-</a:t>
            </a:r>
            <a:r>
              <a:rPr lang="en-GB" dirty="0" err="1" smtClean="0"/>
              <a:t>arg</a:t>
            </a:r>
            <a:r>
              <a:rPr lang="en-GB" dirty="0" smtClean="0"/>
              <a:t>&gt;  </a:t>
            </a:r>
          </a:p>
          <a:p>
            <a:pPr>
              <a:spcBef>
                <a:spcPts val="0"/>
              </a:spcBef>
              <a:buNone/>
            </a:pPr>
            <a:r>
              <a:rPr lang="en-GB" dirty="0" smtClean="0"/>
              <a:t>&lt;constructor-</a:t>
            </a:r>
            <a:r>
              <a:rPr lang="en-GB" dirty="0" err="1" smtClean="0"/>
              <a:t>arg</a:t>
            </a:r>
            <a:r>
              <a:rPr lang="en-GB" dirty="0" smtClean="0"/>
              <a:t>&gt;  </a:t>
            </a:r>
          </a:p>
          <a:p>
            <a:pPr>
              <a:spcBef>
                <a:spcPts val="0"/>
              </a:spcBef>
              <a:buNone/>
            </a:pPr>
            <a:r>
              <a:rPr lang="en-GB" dirty="0" smtClean="0"/>
              <a:t>&lt;map&gt;  </a:t>
            </a:r>
          </a:p>
          <a:p>
            <a:pPr>
              <a:spcBef>
                <a:spcPts val="0"/>
              </a:spcBef>
              <a:buNone/>
            </a:pPr>
            <a:r>
              <a:rPr lang="en-GB" dirty="0" smtClean="0"/>
              <a:t>&lt;entry key-ref="answer1" value-ref="user1"&gt;&lt;/entry&gt;  </a:t>
            </a:r>
          </a:p>
          <a:p>
            <a:pPr>
              <a:spcBef>
                <a:spcPts val="0"/>
              </a:spcBef>
              <a:buNone/>
            </a:pPr>
            <a:r>
              <a:rPr lang="en-GB" dirty="0" smtClean="0"/>
              <a:t>&lt;entry key-ref="answer2" value-ref="user2"&gt;&lt;/entry&gt;  </a:t>
            </a:r>
          </a:p>
          <a:p>
            <a:pPr>
              <a:spcBef>
                <a:spcPts val="0"/>
              </a:spcBef>
              <a:buNone/>
            </a:pPr>
            <a:r>
              <a:rPr lang="en-GB" dirty="0" smtClean="0"/>
              <a:t>&lt;/map&gt;  </a:t>
            </a:r>
          </a:p>
          <a:p>
            <a:pPr>
              <a:spcBef>
                <a:spcPts val="0"/>
              </a:spcBef>
              <a:buNone/>
            </a:pPr>
            <a:r>
              <a:rPr lang="en-GB" dirty="0" smtClean="0"/>
              <a:t>&lt;/constructor-</a:t>
            </a:r>
            <a:r>
              <a:rPr lang="en-GB" dirty="0" err="1" smtClean="0"/>
              <a:t>arg</a:t>
            </a:r>
            <a:r>
              <a:rPr lang="en-GB" dirty="0" smtClean="0"/>
              <a:t>&gt;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&lt;/beans&gt;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
        <p:nvSpPr>
          <p:cNvPr id="6" name="Content Placeholder 5"/>
          <p:cNvSpPr>
            <a:spLocks noGrp="1"/>
          </p:cNvSpPr>
          <p:nvPr>
            <p:ph idx="1"/>
          </p:nvPr>
        </p:nvSpPr>
        <p:spPr/>
        <p:txBody>
          <a:bodyPr/>
          <a:lstStyle/>
          <a:p>
            <a:pPr>
              <a:spcBef>
                <a:spcPts val="0"/>
              </a:spcBef>
              <a:buNone/>
            </a:pPr>
            <a:r>
              <a:rPr lang="en-US" dirty="0" smtClean="0"/>
              <a:t>This class gets the bean from the applicationContext.xml file and calls the </a:t>
            </a:r>
            <a:r>
              <a:rPr lang="en-US" dirty="0" err="1" smtClean="0"/>
              <a:t>displayInfo</a:t>
            </a:r>
            <a:r>
              <a:rPr lang="en-US" dirty="0" smtClean="0"/>
              <a:t>() method to display the information.</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a:t>
            </a:r>
            <a:r>
              <a:rPr lang="en-US" dirty="0" err="1" smtClean="0"/>
              <a:t>org.springframework.core.io.ClassPathResource</a:t>
            </a:r>
            <a:r>
              <a:rPr lang="en-US" dirty="0" smtClean="0"/>
              <a:t>;  </a:t>
            </a:r>
          </a:p>
          <a:p>
            <a:pPr>
              <a:spcBef>
                <a:spcPts val="0"/>
              </a:spcBef>
              <a:buNone/>
            </a:pPr>
            <a:r>
              <a:rPr lang="en-US" b="1" dirty="0" smtClean="0"/>
              <a:t>import</a:t>
            </a:r>
            <a:r>
              <a:rPr lang="en-US" dirty="0" smtClean="0"/>
              <a:t> </a:t>
            </a:r>
            <a:r>
              <a:rPr lang="en-US" dirty="0" err="1" smtClean="0"/>
              <a:t>org.springframework.core.io.Resource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Question q=(Question)</a:t>
            </a:r>
            <a:r>
              <a:rPr lang="en-US" dirty="0" err="1" smtClean="0"/>
              <a:t>factory.getBean</a:t>
            </a:r>
            <a:r>
              <a:rPr lang="en-US" dirty="0" smtClean="0"/>
              <a:t>("q");  </a:t>
            </a:r>
          </a:p>
          <a:p>
            <a:pPr>
              <a:spcBef>
                <a:spcPts val="0"/>
              </a:spcBef>
              <a:buNone/>
            </a:pPr>
            <a:r>
              <a:rPr lang="en-US" dirty="0" smtClean="0"/>
              <a:t>    </a:t>
            </a:r>
            <a:r>
              <a:rPr lang="en-US" dirty="0" err="1" smtClean="0"/>
              <a:t>q.displayInfo</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Inheriting Bean in Spring</a:t>
            </a:r>
            <a:endParaRPr lang="en-US" dirty="0"/>
          </a:p>
        </p:txBody>
      </p:sp>
      <p:sp>
        <p:nvSpPr>
          <p:cNvPr id="3" name="Content Placeholder 2"/>
          <p:cNvSpPr>
            <a:spLocks noGrp="1"/>
          </p:cNvSpPr>
          <p:nvPr>
            <p:ph idx="1"/>
          </p:nvPr>
        </p:nvSpPr>
        <p:spPr/>
        <p:txBody>
          <a:bodyPr/>
          <a:lstStyle/>
          <a:p>
            <a:r>
              <a:rPr lang="en-GB" u="sng" dirty="0" smtClean="0"/>
              <a:t> </a:t>
            </a:r>
            <a:r>
              <a:rPr lang="en-GB" dirty="0" smtClean="0"/>
              <a:t>By using the </a:t>
            </a:r>
            <a:r>
              <a:rPr lang="en-GB" b="1" dirty="0" smtClean="0"/>
              <a:t>parent</a:t>
            </a:r>
            <a:r>
              <a:rPr lang="en-GB" dirty="0" smtClean="0"/>
              <a:t> attribute of </a:t>
            </a:r>
            <a:r>
              <a:rPr lang="en-GB" b="1" dirty="0" smtClean="0"/>
              <a:t>bean</a:t>
            </a:r>
            <a:r>
              <a:rPr lang="en-GB" dirty="0" smtClean="0"/>
              <a:t>, we can specify the inheritance relation between the beans. In such case, parent bean values will be inherited to the current bean.</a:t>
            </a:r>
          </a:p>
          <a:p>
            <a:r>
              <a:rPr lang="en-GB" dirty="0" smtClean="0"/>
              <a:t>Let's see the simple example to inherit the bean.</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Employee.java</a:t>
            </a:r>
            <a:endParaRPr lang="en-US" dirty="0"/>
          </a:p>
        </p:txBody>
      </p:sp>
      <p:sp>
        <p:nvSpPr>
          <p:cNvPr id="3" name="Content Placeholder 2"/>
          <p:cNvSpPr>
            <a:spLocks noGrp="1"/>
          </p:cNvSpPr>
          <p:nvPr>
            <p:ph idx="1"/>
          </p:nvPr>
        </p:nvSpPr>
        <p:spPr/>
        <p:txBody>
          <a:bodyPr/>
          <a:lstStyle/>
          <a:p>
            <a:r>
              <a:rPr lang="en-US" sz="1800" dirty="0" smtClean="0"/>
              <a:t>This class contains three properties, three constructor and show() method to display the values.</a:t>
            </a:r>
          </a:p>
          <a:p>
            <a:pPr>
              <a:spcBef>
                <a:spcPts val="0"/>
              </a:spcBef>
              <a:buNone/>
            </a:pPr>
            <a:r>
              <a:rPr lang="en-US" sz="1800" b="1" dirty="0" smtClean="0"/>
              <a:t>package</a:t>
            </a:r>
            <a:r>
              <a:rPr lang="en-US" sz="1800" dirty="0" smtClean="0"/>
              <a:t> </a:t>
            </a:r>
            <a:r>
              <a:rPr lang="en-US" sz="1800" dirty="0" err="1" smtClean="0"/>
              <a:t>com.javatpoint</a:t>
            </a:r>
            <a:r>
              <a:rPr lang="en-US" sz="1800" dirty="0" smtClean="0"/>
              <a:t>;  </a:t>
            </a:r>
          </a:p>
          <a:p>
            <a:pPr>
              <a:spcBef>
                <a:spcPts val="0"/>
              </a:spcBef>
              <a:buNone/>
            </a:pPr>
            <a:r>
              <a:rPr lang="en-US" sz="1800" dirty="0" smtClean="0"/>
              <a:t>  </a:t>
            </a:r>
          </a:p>
          <a:p>
            <a:pPr>
              <a:spcBef>
                <a:spcPts val="0"/>
              </a:spcBef>
              <a:buNone/>
            </a:pPr>
            <a:r>
              <a:rPr lang="en-US" sz="1800" b="1" dirty="0" smtClean="0"/>
              <a:t>public</a:t>
            </a:r>
            <a:r>
              <a:rPr lang="en-US" sz="1800" dirty="0" smtClean="0"/>
              <a:t> </a:t>
            </a:r>
            <a:r>
              <a:rPr lang="en-US" sz="1800" b="1" dirty="0" smtClean="0"/>
              <a:t>class</a:t>
            </a:r>
            <a:r>
              <a:rPr lang="en-US" sz="1800" dirty="0" smtClean="0"/>
              <a:t> Employee {  </a:t>
            </a:r>
          </a:p>
          <a:p>
            <a:pPr>
              <a:spcBef>
                <a:spcPts val="0"/>
              </a:spcBef>
              <a:buNone/>
            </a:pPr>
            <a:r>
              <a:rPr lang="en-US" sz="1800" b="1" dirty="0" smtClean="0"/>
              <a:t>private</a:t>
            </a:r>
            <a:r>
              <a:rPr lang="en-US" sz="1800" dirty="0" smtClean="0"/>
              <a:t> </a:t>
            </a:r>
            <a:r>
              <a:rPr lang="en-US" sz="1800" b="1" dirty="0" err="1" smtClean="0"/>
              <a:t>int</a:t>
            </a:r>
            <a:r>
              <a:rPr lang="en-US" sz="1800" dirty="0" smtClean="0"/>
              <a:t> id;  </a:t>
            </a:r>
          </a:p>
          <a:p>
            <a:pPr>
              <a:spcBef>
                <a:spcPts val="0"/>
              </a:spcBef>
              <a:buNone/>
            </a:pPr>
            <a:r>
              <a:rPr lang="en-US" sz="1800" b="1" dirty="0" smtClean="0"/>
              <a:t>private</a:t>
            </a:r>
            <a:r>
              <a:rPr lang="en-US" sz="1800" dirty="0" smtClean="0"/>
              <a:t> String name;  </a:t>
            </a:r>
          </a:p>
          <a:p>
            <a:pPr>
              <a:spcBef>
                <a:spcPts val="0"/>
              </a:spcBef>
              <a:buNone/>
            </a:pPr>
            <a:r>
              <a:rPr lang="en-US" sz="1800" b="1" dirty="0" smtClean="0"/>
              <a:t>private</a:t>
            </a:r>
            <a:r>
              <a:rPr lang="en-US" sz="1800" dirty="0" smtClean="0"/>
              <a:t> Address </a:t>
            </a:r>
            <a:r>
              <a:rPr lang="en-US" sz="1800" dirty="0" err="1" smtClean="0"/>
              <a:t>address</a:t>
            </a:r>
            <a:r>
              <a:rPr lang="en-US" sz="1800" dirty="0" smtClean="0"/>
              <a:t>;  </a:t>
            </a:r>
          </a:p>
          <a:p>
            <a:pPr>
              <a:spcBef>
                <a:spcPts val="0"/>
              </a:spcBef>
              <a:buNone/>
            </a:pPr>
            <a:r>
              <a:rPr lang="en-US" sz="1800" b="1" dirty="0" smtClean="0"/>
              <a:t>public</a:t>
            </a:r>
            <a:r>
              <a:rPr lang="en-US" sz="1800" dirty="0" smtClean="0"/>
              <a:t> Employee() {}  </a:t>
            </a:r>
          </a:p>
          <a:p>
            <a:pPr>
              <a:spcBef>
                <a:spcPts val="0"/>
              </a:spcBef>
              <a:buNone/>
            </a:pPr>
            <a:r>
              <a:rPr lang="en-US" sz="1800" dirty="0" smtClean="0"/>
              <a:t>  </a:t>
            </a:r>
          </a:p>
          <a:p>
            <a:pPr>
              <a:spcBef>
                <a:spcPts val="0"/>
              </a:spcBef>
              <a:buNone/>
            </a:pPr>
            <a:r>
              <a:rPr lang="en-US" sz="1800" b="1" dirty="0" smtClean="0"/>
              <a:t>public</a:t>
            </a:r>
            <a:r>
              <a:rPr lang="en-US" sz="1800" dirty="0" smtClean="0"/>
              <a:t> Employee(</a:t>
            </a:r>
            <a:r>
              <a:rPr lang="en-US" sz="1800" b="1" dirty="0" err="1" smtClean="0"/>
              <a:t>int</a:t>
            </a:r>
            <a:r>
              <a:rPr lang="en-US" sz="1800" dirty="0" smtClean="0"/>
              <a:t> id, String name) {  </a:t>
            </a:r>
          </a:p>
          <a:p>
            <a:pPr>
              <a:spcBef>
                <a:spcPts val="0"/>
              </a:spcBef>
              <a:buNone/>
            </a:pPr>
            <a:r>
              <a:rPr lang="en-US" sz="1800" dirty="0" smtClean="0"/>
              <a:t>    </a:t>
            </a:r>
            <a:r>
              <a:rPr lang="en-US" sz="1800" b="1" dirty="0" smtClean="0"/>
              <a:t>super</a:t>
            </a:r>
            <a:r>
              <a:rPr lang="en-US" sz="1800" dirty="0" smtClean="0"/>
              <a:t>();  </a:t>
            </a:r>
          </a:p>
          <a:p>
            <a:pPr>
              <a:spcBef>
                <a:spcPts val="0"/>
              </a:spcBef>
              <a:buNone/>
            </a:pPr>
            <a:r>
              <a:rPr lang="en-US" sz="1800" dirty="0" smtClean="0"/>
              <a:t>    </a:t>
            </a:r>
            <a:r>
              <a:rPr lang="en-US" sz="1800" b="1" dirty="0" smtClean="0"/>
              <a:t>this</a:t>
            </a:r>
            <a:r>
              <a:rPr lang="en-US" sz="1800" dirty="0" smtClean="0"/>
              <a:t>.id = id;  </a:t>
            </a:r>
          </a:p>
          <a:p>
            <a:pPr>
              <a:spcBef>
                <a:spcPts val="0"/>
              </a:spcBef>
              <a:buNone/>
            </a:pPr>
            <a:r>
              <a:rPr lang="en-US" sz="1800" dirty="0" smtClean="0"/>
              <a:t>    </a:t>
            </a:r>
            <a:r>
              <a:rPr lang="en-US" sz="1800" b="1" dirty="0" smtClean="0"/>
              <a:t>this</a:t>
            </a:r>
            <a:r>
              <a:rPr lang="en-US" sz="1800" dirty="0" smtClean="0"/>
              <a:t>.name = name;  </a:t>
            </a:r>
          </a:p>
          <a:p>
            <a:pPr>
              <a:spcBef>
                <a:spcPts val="0"/>
              </a:spcBef>
              <a:buNone/>
            </a:pPr>
            <a:r>
              <a:rPr lang="en-US" sz="1800" dirty="0" smtClean="0"/>
              <a:t>}  </a:t>
            </a:r>
          </a:p>
          <a:p>
            <a:pPr>
              <a:spcBef>
                <a:spcPts val="0"/>
              </a:spcBef>
              <a:buNone/>
            </a:pPr>
            <a:r>
              <a:rPr lang="en-US" sz="1800" b="1" dirty="0" smtClean="0"/>
              <a:t>public</a:t>
            </a:r>
            <a:r>
              <a:rPr lang="en-US" sz="1800" dirty="0" smtClean="0"/>
              <a:t> Employee(</a:t>
            </a:r>
            <a:r>
              <a:rPr lang="en-US" sz="1800" b="1" dirty="0" err="1" smtClean="0"/>
              <a:t>int</a:t>
            </a:r>
            <a:r>
              <a:rPr lang="en-US" sz="1800" dirty="0" smtClean="0"/>
              <a:t> id, String name, Address </a:t>
            </a:r>
            <a:r>
              <a:rPr lang="en-US" sz="1800" dirty="0" err="1" smtClean="0"/>
              <a:t>address</a:t>
            </a:r>
            <a:r>
              <a:rPr lang="en-US" sz="1800" dirty="0" smtClean="0"/>
              <a:t>) {  </a:t>
            </a:r>
          </a:p>
          <a:p>
            <a:pPr>
              <a:spcBef>
                <a:spcPts val="0"/>
              </a:spcBef>
              <a:buNone/>
            </a:pPr>
            <a:r>
              <a:rPr lang="en-US" sz="1800" dirty="0" smtClean="0"/>
              <a:t>    </a:t>
            </a:r>
            <a:r>
              <a:rPr lang="en-US" sz="1800" b="1" dirty="0" smtClean="0"/>
              <a:t>super</a:t>
            </a:r>
            <a:r>
              <a:rPr lang="en-US" sz="1800" dirty="0" smtClean="0"/>
              <a:t>();  </a:t>
            </a:r>
          </a:p>
          <a:p>
            <a:pPr>
              <a:spcBef>
                <a:spcPts val="0"/>
              </a:spcBef>
              <a:buNone/>
            </a:pPr>
            <a:r>
              <a:rPr lang="en-US" sz="1800" dirty="0" smtClean="0"/>
              <a:t>    </a:t>
            </a:r>
            <a:r>
              <a:rPr lang="en-US" sz="1800" b="1" dirty="0" smtClean="0"/>
              <a:t>this</a:t>
            </a:r>
            <a:r>
              <a:rPr lang="en-US" sz="1800" dirty="0" smtClean="0"/>
              <a:t>.id = id;  </a:t>
            </a:r>
          </a:p>
          <a:p>
            <a:pPr>
              <a:spcBef>
                <a:spcPts val="0"/>
              </a:spcBef>
              <a:buNone/>
            </a:pPr>
            <a:r>
              <a:rPr lang="en-US" sz="1800" dirty="0" smtClean="0"/>
              <a:t>    </a:t>
            </a:r>
            <a:r>
              <a:rPr lang="en-US" sz="1800" b="1" dirty="0" smtClean="0"/>
              <a:t>this</a:t>
            </a:r>
            <a:r>
              <a:rPr lang="en-US" sz="1800" dirty="0" smtClean="0"/>
              <a:t>.name = name;  </a:t>
            </a:r>
          </a:p>
          <a:p>
            <a:pPr>
              <a:spcBef>
                <a:spcPts val="0"/>
              </a:spcBef>
              <a:buNone/>
            </a:pPr>
            <a:r>
              <a:rPr lang="en-US" sz="1800" dirty="0" smtClean="0"/>
              <a:t>    </a:t>
            </a:r>
            <a:r>
              <a:rPr lang="en-US" sz="1800" b="1" dirty="0" err="1" smtClean="0"/>
              <a:t>this</a:t>
            </a:r>
            <a:r>
              <a:rPr lang="en-US" sz="1800" dirty="0" err="1" smtClean="0"/>
              <a:t>.address</a:t>
            </a:r>
            <a:r>
              <a:rPr lang="en-US" sz="1800" dirty="0" smtClean="0"/>
              <a:t> = address;  </a:t>
            </a:r>
          </a:p>
          <a:p>
            <a:pPr>
              <a:spcBef>
                <a:spcPts val="0"/>
              </a:spcBef>
              <a:buNone/>
            </a:pPr>
            <a:r>
              <a:rPr lang="en-US" sz="1800" dirty="0" smtClean="0"/>
              <a:t>}  </a:t>
            </a:r>
          </a:p>
          <a:p>
            <a:pPr>
              <a:spcBef>
                <a:spcPts val="0"/>
              </a:spcBef>
              <a:buNone/>
            </a:pPr>
            <a:r>
              <a:rPr lang="en-US" sz="1800" dirty="0" smtClean="0"/>
              <a:t>  </a:t>
            </a:r>
          </a:p>
          <a:p>
            <a:pPr>
              <a:spcBef>
                <a:spcPts val="0"/>
              </a:spcBef>
              <a:buNone/>
            </a:pPr>
            <a:r>
              <a:rPr lang="en-US" sz="1800" b="1" dirty="0" smtClean="0"/>
              <a:t>void</a:t>
            </a:r>
            <a:r>
              <a:rPr lang="en-US" sz="1800" dirty="0" smtClean="0"/>
              <a:t> show(){  </a:t>
            </a:r>
          </a:p>
          <a:p>
            <a:pPr>
              <a:spcBef>
                <a:spcPts val="0"/>
              </a:spcBef>
              <a:buNone/>
            </a:pPr>
            <a:r>
              <a:rPr lang="en-US" sz="1800" dirty="0" smtClean="0"/>
              <a:t>    </a:t>
            </a:r>
            <a:r>
              <a:rPr lang="en-US" sz="1800" dirty="0" err="1" smtClean="0"/>
              <a:t>System.out.println</a:t>
            </a:r>
            <a:r>
              <a:rPr lang="en-US" sz="1800" dirty="0" smtClean="0"/>
              <a:t>(id+" "+name);  </a:t>
            </a:r>
          </a:p>
          <a:p>
            <a:pPr>
              <a:spcBef>
                <a:spcPts val="0"/>
              </a:spcBef>
              <a:buNone/>
            </a:pPr>
            <a:r>
              <a:rPr lang="en-US" sz="1800" dirty="0" smtClean="0"/>
              <a:t>    </a:t>
            </a:r>
            <a:r>
              <a:rPr lang="en-US" sz="1800" dirty="0" err="1" smtClean="0"/>
              <a:t>System.out.println</a:t>
            </a:r>
            <a:r>
              <a:rPr lang="en-US" sz="1800" dirty="0" smtClean="0"/>
              <a:t>(address);  </a:t>
            </a:r>
          </a:p>
          <a:p>
            <a:pPr>
              <a:spcBef>
                <a:spcPts val="0"/>
              </a:spcBef>
              <a:buNone/>
            </a:pPr>
            <a:r>
              <a:rPr lang="en-US" sz="1800" dirty="0" smtClean="0"/>
              <a:t>}  </a:t>
            </a:r>
          </a:p>
          <a:p>
            <a:pPr>
              <a:spcBef>
                <a:spcPts val="0"/>
              </a:spcBef>
              <a:buNone/>
            </a:pPr>
            <a:r>
              <a:rPr lang="en-US" sz="1800" dirty="0" smtClean="0"/>
              <a:t>  </a:t>
            </a:r>
          </a:p>
          <a:p>
            <a:pPr>
              <a:spcBef>
                <a:spcPts val="0"/>
              </a:spcBef>
              <a:buNone/>
            </a:pPr>
            <a:r>
              <a:rPr lang="en-US" sz="1800" dirty="0" smtClean="0"/>
              <a:t>}  </a:t>
            </a:r>
          </a:p>
          <a:p>
            <a:pPr>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Address.java</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Address {  </a:t>
            </a:r>
          </a:p>
          <a:p>
            <a:pPr>
              <a:spcBef>
                <a:spcPts val="0"/>
              </a:spcBef>
              <a:buNone/>
            </a:pPr>
            <a:r>
              <a:rPr lang="en-GB" b="1" dirty="0" smtClean="0"/>
              <a:t>private</a:t>
            </a:r>
            <a:r>
              <a:rPr lang="en-GB" dirty="0" smtClean="0"/>
              <a:t> String addressLine1,city,state,country;  </a:t>
            </a:r>
          </a:p>
          <a:p>
            <a:pPr>
              <a:spcBef>
                <a:spcPts val="0"/>
              </a:spcBef>
              <a:buNone/>
            </a:pPr>
            <a:r>
              <a:rPr lang="en-GB" dirty="0" smtClean="0"/>
              <a:t>  </a:t>
            </a:r>
          </a:p>
          <a:p>
            <a:pPr>
              <a:spcBef>
                <a:spcPts val="0"/>
              </a:spcBef>
              <a:buNone/>
            </a:pPr>
            <a:r>
              <a:rPr lang="en-GB" b="1" dirty="0" smtClean="0"/>
              <a:t>public</a:t>
            </a:r>
            <a:r>
              <a:rPr lang="en-GB" dirty="0" smtClean="0"/>
              <a:t> Address(String addressLine1, String city, String state, String country) {  </a:t>
            </a:r>
          </a:p>
          <a:p>
            <a:pPr>
              <a:spcBef>
                <a:spcPts val="0"/>
              </a:spcBef>
              <a:buNone/>
            </a:pPr>
            <a:r>
              <a:rPr lang="en-GB" dirty="0" smtClean="0"/>
              <a:t>    </a:t>
            </a:r>
            <a:r>
              <a:rPr lang="en-GB" b="1" dirty="0" smtClean="0"/>
              <a:t>super</a:t>
            </a:r>
            <a:r>
              <a:rPr lang="en-GB" dirty="0" smtClean="0"/>
              <a:t>();  </a:t>
            </a:r>
          </a:p>
          <a:p>
            <a:pPr>
              <a:spcBef>
                <a:spcPts val="0"/>
              </a:spcBef>
              <a:buNone/>
            </a:pPr>
            <a:r>
              <a:rPr lang="en-GB" dirty="0" smtClean="0"/>
              <a:t>    </a:t>
            </a:r>
            <a:r>
              <a:rPr lang="en-GB" b="1" dirty="0" smtClean="0"/>
              <a:t>this</a:t>
            </a:r>
            <a:r>
              <a:rPr lang="en-GB" dirty="0" smtClean="0"/>
              <a:t>.addressLine1 = addressLine1;  </a:t>
            </a:r>
          </a:p>
          <a:p>
            <a:pPr>
              <a:spcBef>
                <a:spcPts val="0"/>
              </a:spcBef>
              <a:buNone/>
            </a:pPr>
            <a:r>
              <a:rPr lang="en-GB" dirty="0" smtClean="0"/>
              <a:t>    </a:t>
            </a:r>
            <a:r>
              <a:rPr lang="en-GB" b="1" dirty="0" err="1" smtClean="0"/>
              <a:t>this</a:t>
            </a:r>
            <a:r>
              <a:rPr lang="en-GB" dirty="0" err="1" smtClean="0"/>
              <a:t>.city</a:t>
            </a:r>
            <a:r>
              <a:rPr lang="en-GB" dirty="0" smtClean="0"/>
              <a:t> = city;  </a:t>
            </a:r>
          </a:p>
          <a:p>
            <a:pPr>
              <a:spcBef>
                <a:spcPts val="0"/>
              </a:spcBef>
              <a:buNone/>
            </a:pPr>
            <a:r>
              <a:rPr lang="en-GB" dirty="0" smtClean="0"/>
              <a:t>    </a:t>
            </a:r>
            <a:r>
              <a:rPr lang="en-GB" b="1" dirty="0" err="1" smtClean="0"/>
              <a:t>this</a:t>
            </a:r>
            <a:r>
              <a:rPr lang="en-GB" dirty="0" err="1" smtClean="0"/>
              <a:t>.state</a:t>
            </a:r>
            <a:r>
              <a:rPr lang="en-GB" dirty="0" smtClean="0"/>
              <a:t> = state;  </a:t>
            </a:r>
          </a:p>
          <a:p>
            <a:pPr>
              <a:spcBef>
                <a:spcPts val="0"/>
              </a:spcBef>
              <a:buNone/>
            </a:pPr>
            <a:r>
              <a:rPr lang="en-GB" dirty="0" smtClean="0"/>
              <a:t>    </a:t>
            </a:r>
            <a:r>
              <a:rPr lang="en-GB" b="1" dirty="0" err="1" smtClean="0"/>
              <a:t>this</a:t>
            </a:r>
            <a:r>
              <a:rPr lang="en-GB" dirty="0" err="1" smtClean="0"/>
              <a:t>.country</a:t>
            </a:r>
            <a:r>
              <a:rPr lang="en-GB" dirty="0" smtClean="0"/>
              <a:t> = country;  </a:t>
            </a:r>
          </a:p>
          <a:p>
            <a:pPr>
              <a:spcBef>
                <a:spcPts val="0"/>
              </a:spcBef>
              <a:buNone/>
            </a:pPr>
            <a:r>
              <a:rPr lang="en-GB" dirty="0" smtClean="0"/>
              <a:t>}  </a:t>
            </a:r>
          </a:p>
          <a:p>
            <a:pPr>
              <a:spcBef>
                <a:spcPts val="0"/>
              </a:spcBef>
              <a:buNone/>
            </a:pPr>
            <a:r>
              <a:rPr lang="en-GB" b="1" dirty="0" smtClean="0"/>
              <a:t>public</a:t>
            </a:r>
            <a:r>
              <a:rPr lang="en-GB" dirty="0" smtClean="0"/>
              <a:t> String </a:t>
            </a:r>
            <a:r>
              <a:rPr lang="en-GB" dirty="0" err="1" smtClean="0"/>
              <a:t>toString</a:t>
            </a:r>
            <a:r>
              <a:rPr lang="en-GB" dirty="0" smtClean="0"/>
              <a:t>(){  </a:t>
            </a:r>
          </a:p>
          <a:p>
            <a:pPr>
              <a:spcBef>
                <a:spcPts val="0"/>
              </a:spcBef>
              <a:buNone/>
            </a:pPr>
            <a:r>
              <a:rPr lang="en-GB" dirty="0" smtClean="0"/>
              <a:t>    </a:t>
            </a:r>
            <a:r>
              <a:rPr lang="en-GB" b="1" dirty="0" smtClean="0"/>
              <a:t>return</a:t>
            </a:r>
            <a:r>
              <a:rPr lang="en-GB" dirty="0" smtClean="0"/>
              <a:t> addressLine1+" "+city+" "+state+" "+country;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b="1" dirty="0" smtClean="0"/>
              <a:t>applicationContext.xml</a:t>
            </a:r>
            <a:endParaRPr lang="en-GB" dirty="0" smtClean="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dirty="0" smtClean="0"/>
              <a:t>&lt;?xml version="1.0" encoding="UTF-8"?&gt;  </a:t>
            </a:r>
          </a:p>
          <a:p>
            <a:pPr>
              <a:spcBef>
                <a:spcPts val="0"/>
              </a:spcBef>
              <a:buNone/>
            </a:pPr>
            <a:r>
              <a:rPr lang="en-US" sz="2000" dirty="0" smtClean="0"/>
              <a:t>&lt;beans  </a:t>
            </a:r>
          </a:p>
          <a:p>
            <a:pPr>
              <a:spcBef>
                <a:spcPts val="0"/>
              </a:spcBef>
              <a:buNone/>
            </a:pPr>
            <a:r>
              <a:rPr lang="en-US" sz="2000" dirty="0" smtClean="0"/>
              <a:t>    </a:t>
            </a:r>
            <a:r>
              <a:rPr lang="en-US" sz="2000" dirty="0" err="1" smtClean="0"/>
              <a:t>xmlns</a:t>
            </a:r>
            <a:r>
              <a:rPr lang="en-US" sz="2000" dirty="0" smtClean="0"/>
              <a:t>="http://www.springframework.org/schema/beans"  </a:t>
            </a:r>
          </a:p>
          <a:p>
            <a:pPr>
              <a:spcBef>
                <a:spcPts val="0"/>
              </a:spcBef>
              <a:buNone/>
            </a:pPr>
            <a:r>
              <a:rPr lang="en-US" sz="2000" dirty="0" smtClean="0"/>
              <a:t>    </a:t>
            </a:r>
            <a:r>
              <a:rPr lang="en-US" sz="2000" dirty="0" err="1" smtClean="0"/>
              <a:t>xmlns:xsi</a:t>
            </a:r>
            <a:r>
              <a:rPr lang="en-US" sz="2000" dirty="0" smtClean="0"/>
              <a:t>="http://www.w3.org/2001/XMLSchema-instance"  </a:t>
            </a:r>
          </a:p>
          <a:p>
            <a:pPr>
              <a:spcBef>
                <a:spcPts val="0"/>
              </a:spcBef>
              <a:buNone/>
            </a:pPr>
            <a:r>
              <a:rPr lang="en-US" sz="2000" dirty="0" smtClean="0"/>
              <a:t>    </a:t>
            </a:r>
            <a:r>
              <a:rPr lang="en-US" sz="2000" dirty="0" err="1" smtClean="0"/>
              <a:t>xmlns:p</a:t>
            </a:r>
            <a:r>
              <a:rPr lang="en-US" sz="2000" dirty="0" smtClean="0"/>
              <a:t>="http://www.springframework.org/schema/p"  </a:t>
            </a:r>
          </a:p>
          <a:p>
            <a:pPr>
              <a:spcBef>
                <a:spcPts val="0"/>
              </a:spcBef>
              <a:buNone/>
            </a:pPr>
            <a:r>
              <a:rPr lang="en-US" sz="2000" dirty="0" smtClean="0"/>
              <a:t>    </a:t>
            </a:r>
            <a:r>
              <a:rPr lang="en-US" sz="2000" dirty="0" err="1" smtClean="0"/>
              <a:t>xsi:schemaLocation</a:t>
            </a:r>
            <a:r>
              <a:rPr lang="en-US" sz="2000" dirty="0" smtClean="0"/>
              <a:t>="http://www.springframework.org/schema/beans   </a:t>
            </a:r>
          </a:p>
          <a:p>
            <a:pPr>
              <a:spcBef>
                <a:spcPts val="0"/>
              </a:spcBef>
              <a:buNone/>
            </a:pPr>
            <a:r>
              <a:rPr lang="en-US" sz="2000" dirty="0" smtClean="0"/>
              <a:t>http://www.springframework.org/schema/beans/spring-beans-3.0.xsd"&gt;  </a:t>
            </a:r>
          </a:p>
          <a:p>
            <a:pPr>
              <a:spcBef>
                <a:spcPts val="0"/>
              </a:spcBef>
              <a:buNone/>
            </a:pPr>
            <a:r>
              <a:rPr lang="en-US" sz="2000" dirty="0" smtClean="0"/>
              <a:t>  </a:t>
            </a:r>
          </a:p>
          <a:p>
            <a:pPr>
              <a:spcBef>
                <a:spcPts val="0"/>
              </a:spcBef>
              <a:buNone/>
            </a:pPr>
            <a:r>
              <a:rPr lang="en-US" sz="2000" dirty="0" smtClean="0"/>
              <a:t>&lt;bean id="e1" </a:t>
            </a:r>
            <a:r>
              <a:rPr lang="en-US" sz="2000" b="1" dirty="0" smtClean="0"/>
              <a:t>class</a:t>
            </a:r>
            <a:r>
              <a:rPr lang="en-US" sz="2000" dirty="0" smtClean="0"/>
              <a:t>="</a:t>
            </a:r>
            <a:r>
              <a:rPr lang="en-US" sz="2000" dirty="0" err="1" smtClean="0"/>
              <a:t>com.javatpoint.Employee</a:t>
            </a:r>
            <a:r>
              <a:rPr lang="en-US" sz="2000" dirty="0" smtClean="0"/>
              <a:t>"&gt;  </a:t>
            </a:r>
          </a:p>
          <a:p>
            <a:pPr>
              <a:spcBef>
                <a:spcPts val="0"/>
              </a:spcBef>
              <a:buNone/>
            </a:pPr>
            <a:r>
              <a:rPr lang="en-US" sz="2000" dirty="0" smtClean="0"/>
              <a:t>&lt;constructor-</a:t>
            </a:r>
            <a:r>
              <a:rPr lang="en-US" sz="2000" dirty="0" err="1" smtClean="0"/>
              <a:t>arg</a:t>
            </a:r>
            <a:r>
              <a:rPr lang="en-US" sz="2000" dirty="0" smtClean="0"/>
              <a:t> value="101"&gt;&lt;/constructor-</a:t>
            </a:r>
            <a:r>
              <a:rPr lang="en-US" sz="2000" dirty="0" err="1" smtClean="0"/>
              <a:t>arg</a:t>
            </a:r>
            <a:r>
              <a:rPr lang="en-US" sz="2000" dirty="0" smtClean="0"/>
              <a:t>&gt;  </a:t>
            </a:r>
          </a:p>
          <a:p>
            <a:pPr>
              <a:spcBef>
                <a:spcPts val="0"/>
              </a:spcBef>
              <a:buNone/>
            </a:pPr>
            <a:r>
              <a:rPr lang="en-US" sz="2000" dirty="0" smtClean="0"/>
              <a:t>&lt;constructor-</a:t>
            </a:r>
            <a:r>
              <a:rPr lang="en-US" sz="2000" dirty="0" err="1" smtClean="0"/>
              <a:t>arg</a:t>
            </a:r>
            <a:r>
              <a:rPr lang="en-US" sz="2000" dirty="0" smtClean="0"/>
              <a:t>  value="</a:t>
            </a:r>
            <a:r>
              <a:rPr lang="en-US" sz="2000" dirty="0" err="1" smtClean="0"/>
              <a:t>Sachin</a:t>
            </a:r>
            <a:r>
              <a:rPr lang="en-US" sz="2000" dirty="0" smtClean="0"/>
              <a:t>"&gt;&lt;/constructor-</a:t>
            </a:r>
            <a:r>
              <a:rPr lang="en-US" sz="2000" dirty="0" err="1" smtClean="0"/>
              <a:t>arg</a:t>
            </a:r>
            <a:r>
              <a:rPr lang="en-US" sz="2000" dirty="0" smtClean="0"/>
              <a:t>&gt;  </a:t>
            </a:r>
          </a:p>
          <a:p>
            <a:pPr>
              <a:spcBef>
                <a:spcPts val="0"/>
              </a:spcBef>
              <a:buNone/>
            </a:pPr>
            <a:r>
              <a:rPr lang="en-US" sz="2000" dirty="0" smtClean="0"/>
              <a:t>&lt;/bean&gt;  </a:t>
            </a:r>
          </a:p>
          <a:p>
            <a:pPr>
              <a:spcBef>
                <a:spcPts val="0"/>
              </a:spcBef>
              <a:buNone/>
            </a:pPr>
            <a:r>
              <a:rPr lang="en-US" sz="2000" dirty="0" smtClean="0"/>
              <a:t>  </a:t>
            </a:r>
          </a:p>
          <a:p>
            <a:pPr>
              <a:spcBef>
                <a:spcPts val="0"/>
              </a:spcBef>
              <a:buNone/>
            </a:pPr>
            <a:r>
              <a:rPr lang="en-US" sz="2000" dirty="0" smtClean="0"/>
              <a:t>&lt;bean id="address1" </a:t>
            </a:r>
            <a:r>
              <a:rPr lang="en-US" sz="2000" b="1" dirty="0" smtClean="0"/>
              <a:t>class</a:t>
            </a:r>
            <a:r>
              <a:rPr lang="en-US" sz="2000" dirty="0" smtClean="0"/>
              <a:t>="</a:t>
            </a:r>
            <a:r>
              <a:rPr lang="en-US" sz="2000" dirty="0" err="1" smtClean="0"/>
              <a:t>com.javatpoint.Address</a:t>
            </a:r>
            <a:r>
              <a:rPr lang="en-US" sz="2000" dirty="0" smtClean="0"/>
              <a:t>"&gt;  </a:t>
            </a:r>
          </a:p>
          <a:p>
            <a:pPr>
              <a:spcBef>
                <a:spcPts val="0"/>
              </a:spcBef>
              <a:buNone/>
            </a:pPr>
            <a:r>
              <a:rPr lang="en-US" sz="2000" dirty="0" smtClean="0"/>
              <a:t>&lt;constructor-</a:t>
            </a:r>
            <a:r>
              <a:rPr lang="en-US" sz="2000" dirty="0" err="1" smtClean="0"/>
              <a:t>arg</a:t>
            </a:r>
            <a:r>
              <a:rPr lang="en-US" sz="2000" dirty="0" smtClean="0"/>
              <a:t> value="21,Lohianagar"&gt;&lt;/constructor-</a:t>
            </a:r>
            <a:r>
              <a:rPr lang="en-US" sz="2000" dirty="0" err="1" smtClean="0"/>
              <a:t>arg</a:t>
            </a:r>
            <a:r>
              <a:rPr lang="en-US" sz="2000" dirty="0" smtClean="0"/>
              <a:t>&gt;  </a:t>
            </a:r>
          </a:p>
          <a:p>
            <a:pPr>
              <a:spcBef>
                <a:spcPts val="0"/>
              </a:spcBef>
              <a:buNone/>
            </a:pPr>
            <a:r>
              <a:rPr lang="en-US" sz="2000" dirty="0" smtClean="0"/>
              <a:t>&lt;constructor-</a:t>
            </a:r>
            <a:r>
              <a:rPr lang="en-US" sz="2000" dirty="0" err="1" smtClean="0"/>
              <a:t>arg</a:t>
            </a:r>
            <a:r>
              <a:rPr lang="en-US" sz="2000" dirty="0" smtClean="0"/>
              <a:t> value="Ghaziabad"&gt;&lt;/constructor-</a:t>
            </a:r>
            <a:r>
              <a:rPr lang="en-US" sz="2000" dirty="0" err="1" smtClean="0"/>
              <a:t>arg</a:t>
            </a:r>
            <a:r>
              <a:rPr lang="en-US" sz="2000" dirty="0" smtClean="0"/>
              <a:t>&gt;  </a:t>
            </a:r>
          </a:p>
          <a:p>
            <a:pPr>
              <a:spcBef>
                <a:spcPts val="0"/>
              </a:spcBef>
              <a:buNone/>
            </a:pPr>
            <a:r>
              <a:rPr lang="en-US" sz="2000" dirty="0" smtClean="0"/>
              <a:t>&lt;constructor-</a:t>
            </a:r>
            <a:r>
              <a:rPr lang="en-US" sz="2000" dirty="0" err="1" smtClean="0"/>
              <a:t>arg</a:t>
            </a:r>
            <a:r>
              <a:rPr lang="en-US" sz="2000" dirty="0" smtClean="0"/>
              <a:t> value="UP"&gt;&lt;/constructor-</a:t>
            </a:r>
            <a:r>
              <a:rPr lang="en-US" sz="2000" dirty="0" err="1" smtClean="0"/>
              <a:t>arg</a:t>
            </a:r>
            <a:r>
              <a:rPr lang="en-US" sz="2000" dirty="0" smtClean="0"/>
              <a:t>&gt;  </a:t>
            </a:r>
          </a:p>
          <a:p>
            <a:pPr>
              <a:spcBef>
                <a:spcPts val="0"/>
              </a:spcBef>
              <a:buNone/>
            </a:pPr>
            <a:r>
              <a:rPr lang="en-US" sz="2000" dirty="0" smtClean="0"/>
              <a:t>&lt;constructor-</a:t>
            </a:r>
            <a:r>
              <a:rPr lang="en-US" sz="2000" dirty="0" err="1" smtClean="0"/>
              <a:t>arg</a:t>
            </a:r>
            <a:r>
              <a:rPr lang="en-US" sz="2000" dirty="0" smtClean="0"/>
              <a:t> value="USA"&gt;&lt;/constructor-</a:t>
            </a:r>
            <a:r>
              <a:rPr lang="en-US" sz="2000" dirty="0" err="1" smtClean="0"/>
              <a:t>arg</a:t>
            </a:r>
            <a:r>
              <a:rPr lang="en-US" sz="2000" dirty="0" smtClean="0"/>
              <a:t>&gt;  </a:t>
            </a:r>
          </a:p>
          <a:p>
            <a:pPr>
              <a:spcBef>
                <a:spcPts val="0"/>
              </a:spcBef>
              <a:buNone/>
            </a:pPr>
            <a:r>
              <a:rPr lang="en-US" sz="2000" dirty="0" smtClean="0"/>
              <a:t>&lt;/bean&gt;  </a:t>
            </a:r>
          </a:p>
          <a:p>
            <a:pPr>
              <a:spcBef>
                <a:spcPts val="0"/>
              </a:spcBef>
              <a:buNone/>
            </a:pPr>
            <a:r>
              <a:rPr lang="en-US" sz="2000" dirty="0" smtClean="0"/>
              <a:t>  </a:t>
            </a:r>
          </a:p>
          <a:p>
            <a:pPr>
              <a:spcBef>
                <a:spcPts val="0"/>
              </a:spcBef>
              <a:buNone/>
            </a:pPr>
            <a:r>
              <a:rPr lang="en-US" sz="2000" dirty="0" smtClean="0"/>
              <a:t>&lt;bean id="e2" </a:t>
            </a:r>
            <a:r>
              <a:rPr lang="en-US" sz="2000" b="1" dirty="0" smtClean="0"/>
              <a:t>class</a:t>
            </a:r>
            <a:r>
              <a:rPr lang="en-US" sz="2000" dirty="0" smtClean="0"/>
              <a:t>="</a:t>
            </a:r>
            <a:r>
              <a:rPr lang="en-US" sz="2000" dirty="0" err="1" smtClean="0"/>
              <a:t>com.javatpoint.Employee</a:t>
            </a:r>
            <a:r>
              <a:rPr lang="en-US" sz="2000" dirty="0" smtClean="0"/>
              <a:t>" parent="e1"&gt;  </a:t>
            </a:r>
          </a:p>
          <a:p>
            <a:pPr>
              <a:spcBef>
                <a:spcPts val="0"/>
              </a:spcBef>
              <a:buNone/>
            </a:pPr>
            <a:r>
              <a:rPr lang="en-US" sz="2000" dirty="0" smtClean="0"/>
              <a:t>&lt;constructor-</a:t>
            </a:r>
            <a:r>
              <a:rPr lang="en-US" sz="2000" dirty="0" err="1" smtClean="0"/>
              <a:t>arg</a:t>
            </a:r>
            <a:r>
              <a:rPr lang="en-US" sz="2000" dirty="0" smtClean="0"/>
              <a:t> ref="address1"&gt;&lt;/constructor-</a:t>
            </a:r>
            <a:r>
              <a:rPr lang="en-US" sz="2000" dirty="0" err="1" smtClean="0"/>
              <a:t>arg</a:t>
            </a:r>
            <a:r>
              <a:rPr lang="en-US" sz="2000" dirty="0" smtClean="0"/>
              <a:t>&gt;  </a:t>
            </a:r>
          </a:p>
          <a:p>
            <a:pPr>
              <a:spcBef>
                <a:spcPts val="0"/>
              </a:spcBef>
              <a:buNone/>
            </a:pPr>
            <a:r>
              <a:rPr lang="en-US" sz="2000" dirty="0" smtClean="0"/>
              <a:t>&lt;/bean&gt;  </a:t>
            </a:r>
          </a:p>
          <a:p>
            <a:pPr>
              <a:spcBef>
                <a:spcPts val="0"/>
              </a:spcBef>
              <a:buNone/>
            </a:pPr>
            <a:r>
              <a:rPr lang="en-US" sz="2000" dirty="0" smtClean="0"/>
              <a:t>  </a:t>
            </a:r>
          </a:p>
          <a:p>
            <a:pPr>
              <a:spcBef>
                <a:spcPts val="0"/>
              </a:spcBef>
              <a:buNone/>
            </a:pPr>
            <a:r>
              <a:rPr lang="en-US" sz="2000" dirty="0" smtClean="0"/>
              <a:t>&lt;/beans&gt;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3" name="Content Placeholder 2"/>
          <p:cNvSpPr>
            <a:spLocks noGrp="1"/>
          </p:cNvSpPr>
          <p:nvPr>
            <p:ph idx="1"/>
          </p:nvPr>
        </p:nvSpPr>
        <p:spPr>
          <a:xfrm>
            <a:off x="838200" y="1571612"/>
            <a:ext cx="10515600" cy="4605351"/>
          </a:xfrm>
        </p:spPr>
        <p:txBody>
          <a:bodyPr/>
          <a:lstStyle/>
          <a:p>
            <a:r>
              <a:rPr lang="en-US" dirty="0" smtClean="0"/>
              <a:t>This class gets the bean from the applicationContext.xml file and calls the show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a:t>
            </a:r>
            <a:r>
              <a:rPr lang="en-US" dirty="0" err="1" smtClean="0"/>
              <a:t>org.springframework.core.io.ClassPathResource</a:t>
            </a:r>
            <a:r>
              <a:rPr lang="en-US" dirty="0" smtClean="0"/>
              <a:t>;  </a:t>
            </a:r>
          </a:p>
          <a:p>
            <a:pPr>
              <a:spcBef>
                <a:spcPts val="0"/>
              </a:spcBef>
              <a:buNone/>
            </a:pPr>
            <a:r>
              <a:rPr lang="en-US" b="1" dirty="0" smtClean="0"/>
              <a:t>import</a:t>
            </a:r>
            <a:r>
              <a:rPr lang="en-US" dirty="0" smtClean="0"/>
              <a:t> </a:t>
            </a:r>
            <a:r>
              <a:rPr lang="en-US" dirty="0" err="1" smtClean="0"/>
              <a:t>org.springframework.core.io.Resource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Employee e1=(Employee)</a:t>
            </a:r>
            <a:r>
              <a:rPr lang="en-US" dirty="0" err="1" smtClean="0"/>
              <a:t>factory.getBean</a:t>
            </a:r>
            <a:r>
              <a:rPr lang="en-US" dirty="0" smtClean="0"/>
              <a:t>("e2");  </a:t>
            </a:r>
          </a:p>
          <a:p>
            <a:pPr>
              <a:spcBef>
                <a:spcPts val="0"/>
              </a:spcBef>
              <a:buNone/>
            </a:pPr>
            <a:r>
              <a:rPr lang="en-US" dirty="0" smtClean="0"/>
              <a:t>    e1.show();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Dependency Injection by setter method</a:t>
            </a:r>
            <a:endParaRPr lang="en-GB" dirty="0"/>
          </a:p>
        </p:txBody>
      </p:sp>
      <p:sp>
        <p:nvSpPr>
          <p:cNvPr id="3" name="Content Placeholder 2"/>
          <p:cNvSpPr>
            <a:spLocks noGrp="1"/>
          </p:cNvSpPr>
          <p:nvPr>
            <p:ph idx="1"/>
          </p:nvPr>
        </p:nvSpPr>
        <p:spPr>
          <a:xfrm>
            <a:off x="838200" y="1857364"/>
            <a:ext cx="10515600" cy="4319599"/>
          </a:xfrm>
        </p:spPr>
        <p:txBody>
          <a:bodyPr/>
          <a:lstStyle/>
          <a:p>
            <a:r>
              <a:rPr lang="en-GB" dirty="0" smtClean="0"/>
              <a:t>We can inject the dependency by setter method also. The </a:t>
            </a:r>
            <a:r>
              <a:rPr lang="en-GB" b="1" dirty="0" smtClean="0"/>
              <a:t>&lt;property&gt;</a:t>
            </a:r>
            <a:r>
              <a:rPr lang="en-GB" dirty="0" smtClean="0"/>
              <a:t> </a:t>
            </a:r>
            <a:r>
              <a:rPr lang="en-GB" dirty="0" err="1" smtClean="0"/>
              <a:t>subelement</a:t>
            </a:r>
            <a:r>
              <a:rPr lang="en-GB" dirty="0" smtClean="0"/>
              <a:t> of </a:t>
            </a:r>
            <a:r>
              <a:rPr lang="en-GB" b="1" dirty="0" smtClean="0"/>
              <a:t>&lt;bean&gt;</a:t>
            </a:r>
            <a:r>
              <a:rPr lang="en-GB" dirty="0" smtClean="0"/>
              <a:t> is used for setter injection. Here we are going to inject</a:t>
            </a:r>
          </a:p>
          <a:p>
            <a:pPr marL="514350" indent="-514350">
              <a:buFont typeface="+mj-lt"/>
              <a:buAutoNum type="arabicPeriod"/>
            </a:pPr>
            <a:r>
              <a:rPr lang="en-GB" dirty="0" smtClean="0"/>
              <a:t>primitive and String-based values</a:t>
            </a:r>
          </a:p>
          <a:p>
            <a:pPr marL="514350" indent="-514350">
              <a:buFont typeface="+mj-lt"/>
              <a:buAutoNum type="arabicPeriod"/>
            </a:pPr>
            <a:r>
              <a:rPr lang="en-GB" dirty="0" smtClean="0"/>
              <a:t>Dependent object (contained object)</a:t>
            </a:r>
          </a:p>
          <a:p>
            <a:pPr marL="514350" indent="-514350">
              <a:buFont typeface="+mj-lt"/>
              <a:buAutoNum type="arabicPeriod"/>
            </a:pPr>
            <a:r>
              <a:rPr lang="en-GB" dirty="0" smtClean="0"/>
              <a:t>Collection values etc.</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Injecting primitive and string-based values by setter method</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Let's see the simple example to inject primitive and string-based values by setter method. We have created three files here:</a:t>
            </a:r>
          </a:p>
          <a:p>
            <a:pPr marL="514350" indent="-514350">
              <a:buFont typeface="+mj-lt"/>
              <a:buAutoNum type="arabicPeriod"/>
            </a:pPr>
            <a:r>
              <a:rPr lang="en-GB" dirty="0" smtClean="0"/>
              <a:t>Employee.java</a:t>
            </a:r>
          </a:p>
          <a:p>
            <a:pPr marL="514350" indent="-514350">
              <a:buFont typeface="+mj-lt"/>
              <a:buAutoNum type="arabicPeriod"/>
            </a:pPr>
            <a:r>
              <a:rPr lang="en-GB" dirty="0" smtClean="0"/>
              <a:t>applicationContext.xml</a:t>
            </a:r>
          </a:p>
          <a:p>
            <a:pPr marL="514350" indent="-514350">
              <a:buFont typeface="+mj-lt"/>
              <a:buAutoNum type="arabicPeriod"/>
            </a:pPr>
            <a:r>
              <a:rPr lang="en-GB" dirty="0" smtClean="0"/>
              <a:t>Test.java</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Spring Modules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
        <p:nvSpPr>
          <p:cNvPr id="7" name="Content Placeholder 6"/>
          <p:cNvSpPr>
            <a:spLocks noGrp="1"/>
          </p:cNvSpPr>
          <p:nvPr>
            <p:ph idx="1"/>
          </p:nvPr>
        </p:nvSpPr>
        <p:spPr>
          <a:xfrm>
            <a:off x="838200" y="1428736"/>
            <a:ext cx="10515600" cy="4748227"/>
          </a:xfrm>
        </p:spPr>
        <p:txBody>
          <a:bodyPr/>
          <a:lstStyle/>
          <a:p>
            <a:r>
              <a:rPr lang="en-US" dirty="0" smtClean="0"/>
              <a:t>The Spring framework comprises of many modules such as core, beans, context, expression language, AOP, Aspects, Instrumentation, JDBC, ORM, OXM, JMS, Transaction, Web, </a:t>
            </a:r>
            <a:r>
              <a:rPr lang="en-US" dirty="0" err="1" smtClean="0"/>
              <a:t>Servlet</a:t>
            </a:r>
            <a:r>
              <a:rPr lang="en-US" dirty="0" smtClean="0"/>
              <a:t>, Struts etc. </a:t>
            </a:r>
          </a:p>
          <a:p>
            <a:r>
              <a:rPr lang="en-US" dirty="0" smtClean="0"/>
              <a:t>These modules are grouped into Test, Core Container, AOP, Aspects, Instrumentation, Data Access / Integration, Web (MVC / </a:t>
            </a:r>
            <a:r>
              <a:rPr lang="en-US" dirty="0" err="1" smtClean="0"/>
              <a:t>Remoting</a:t>
            </a:r>
            <a:r>
              <a:rPr lang="en-US" dirty="0" smtClean="0"/>
              <a:t>) as displayed in the following diagram.</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Employee.java</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t>
            </a:r>
            <a:r>
              <a:rPr lang="en-US" dirty="0" smtClean="0"/>
              <a:t>It is a simple class containing three fields id, name and city with its setters and getters and a method to display these </a:t>
            </a:r>
            <a:r>
              <a:rPr lang="en-US" dirty="0" err="1" smtClean="0"/>
              <a:t>informations</a:t>
            </a:r>
            <a:r>
              <a:rPr lang="en-US" dirty="0" smtClean="0"/>
              <a:t>.</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String city;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 {  </a:t>
            </a:r>
          </a:p>
          <a:p>
            <a:pPr>
              <a:spcBef>
                <a:spcPts val="0"/>
              </a:spcBef>
              <a:buNone/>
            </a:pPr>
            <a:r>
              <a:rPr lang="en-US" sz="2000" dirty="0" smtClean="0"/>
              <a:t>    </a:t>
            </a:r>
            <a:r>
              <a:rPr lang="en-US" sz="2000" b="1" dirty="0" smtClean="0"/>
              <a:t>return</a:t>
            </a:r>
            <a:r>
              <a:rPr lang="en-US" sz="2000" dirty="0" smtClean="0"/>
              <a:t> id;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getName</a:t>
            </a:r>
            <a:r>
              <a:rPr lang="en-US" sz="2000" dirty="0" smtClean="0"/>
              <a:t>() {  </a:t>
            </a:r>
          </a:p>
          <a:p>
            <a:pPr>
              <a:spcBef>
                <a:spcPts val="0"/>
              </a:spcBef>
              <a:buNone/>
            </a:pPr>
            <a:r>
              <a:rPr lang="en-US" sz="2000" dirty="0" smtClean="0"/>
              <a:t>    </a:t>
            </a:r>
            <a:r>
              <a:rPr lang="en-US" sz="2000" b="1" dirty="0" smtClean="0"/>
              <a:t>return</a:t>
            </a:r>
            <a:r>
              <a:rPr lang="en-US" sz="2000" dirty="0" smtClean="0"/>
              <a:t> name;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getCity</a:t>
            </a:r>
            <a:r>
              <a:rPr lang="en-US" sz="2000" dirty="0" smtClean="0"/>
              <a:t>() {  </a:t>
            </a:r>
          </a:p>
          <a:p>
            <a:pPr>
              <a:spcBef>
                <a:spcPts val="0"/>
              </a:spcBef>
              <a:buNone/>
            </a:pPr>
            <a:r>
              <a:rPr lang="en-US" sz="2000" dirty="0" smtClean="0"/>
              <a:t>    </a:t>
            </a:r>
            <a:r>
              <a:rPr lang="en-US" sz="2000" b="1" dirty="0" smtClean="0"/>
              <a:t>return</a:t>
            </a:r>
            <a:r>
              <a:rPr lang="en-US" sz="2000" dirty="0" smtClean="0"/>
              <a:t> city;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setCity</a:t>
            </a:r>
            <a:r>
              <a:rPr lang="en-US" sz="2000" dirty="0" smtClean="0"/>
              <a:t>(String city) {  </a:t>
            </a:r>
          </a:p>
          <a:p>
            <a:pPr>
              <a:spcBef>
                <a:spcPts val="0"/>
              </a:spcBef>
              <a:buNone/>
            </a:pPr>
            <a:r>
              <a:rPr lang="en-US" sz="2000" dirty="0" smtClean="0"/>
              <a:t>    </a:t>
            </a:r>
            <a:r>
              <a:rPr lang="en-US" sz="2000" b="1" dirty="0" err="1" smtClean="0"/>
              <a:t>this</a:t>
            </a:r>
            <a:r>
              <a:rPr lang="en-US" sz="2000" dirty="0" err="1" smtClean="0"/>
              <a:t>.city</a:t>
            </a:r>
            <a:r>
              <a:rPr lang="en-US" sz="2000" dirty="0" smtClean="0"/>
              <a:t> = city;  </a:t>
            </a:r>
          </a:p>
          <a:p>
            <a:pPr>
              <a:spcBef>
                <a:spcPts val="0"/>
              </a:spcBef>
              <a:buNone/>
            </a:pPr>
            <a:r>
              <a:rPr lang="en-US" sz="2000" dirty="0" smtClean="0"/>
              <a:t>}  </a:t>
            </a:r>
          </a:p>
          <a:p>
            <a:pPr>
              <a:spcBef>
                <a:spcPts val="0"/>
              </a:spcBef>
              <a:buNone/>
            </a:pPr>
            <a:r>
              <a:rPr lang="en-US" sz="2000" b="1" dirty="0" smtClean="0"/>
              <a:t>void</a:t>
            </a:r>
            <a:r>
              <a:rPr lang="en-US" sz="2000" dirty="0" smtClean="0"/>
              <a:t> display(){  </a:t>
            </a:r>
          </a:p>
          <a:p>
            <a:pPr>
              <a:spcBef>
                <a:spcPts val="0"/>
              </a:spcBef>
              <a:buNone/>
            </a:pPr>
            <a:r>
              <a:rPr lang="en-US" sz="2000" dirty="0" smtClean="0"/>
              <a:t>    </a:t>
            </a:r>
            <a:r>
              <a:rPr lang="en-US" sz="2000" dirty="0" err="1" smtClean="0"/>
              <a:t>System.out.println</a:t>
            </a:r>
            <a:r>
              <a:rPr lang="en-US" sz="2000" dirty="0" smtClean="0"/>
              <a:t>(id+" "+name+" "+city);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endParaRPr lang="en-US" dirty="0"/>
          </a:p>
        </p:txBody>
      </p:sp>
      <p:sp>
        <p:nvSpPr>
          <p:cNvPr id="3" name="Content Placeholder 2"/>
          <p:cNvSpPr>
            <a:spLocks noGrp="1"/>
          </p:cNvSpPr>
          <p:nvPr>
            <p:ph idx="1"/>
          </p:nvPr>
        </p:nvSpPr>
        <p:spPr/>
        <p:txBody>
          <a:bodyPr/>
          <a:lstStyle/>
          <a:p>
            <a:r>
              <a:rPr lang="en-GB" dirty="0" smtClean="0"/>
              <a:t>We are providing the information into the bean by this file. The property element invokes the setter method. The value </a:t>
            </a:r>
            <a:r>
              <a:rPr lang="en-GB" dirty="0" err="1" smtClean="0"/>
              <a:t>subelement</a:t>
            </a:r>
            <a:r>
              <a:rPr lang="en-GB" dirty="0" smtClean="0"/>
              <a:t> of property will assign the specified value.</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                http://www.springframework.org/schema/beans/spring-beans-3.0.xsd"&gt;  </a:t>
            </a:r>
          </a:p>
          <a:p>
            <a:pPr>
              <a:spcBef>
                <a:spcPts val="0"/>
              </a:spcBef>
              <a:buNone/>
            </a:pPr>
            <a:r>
              <a:rPr lang="en-GB" sz="2000" dirty="0" smtClean="0"/>
              <a:t>  </a:t>
            </a:r>
          </a:p>
          <a:p>
            <a:pPr>
              <a:spcBef>
                <a:spcPts val="0"/>
              </a:spcBef>
              <a:buNone/>
            </a:pPr>
            <a:r>
              <a:rPr lang="en-GB" sz="2000" dirty="0" smtClean="0"/>
              <a:t>&lt;bean id="</a:t>
            </a:r>
            <a:r>
              <a:rPr lang="en-GB" sz="2000" dirty="0" err="1" smtClean="0"/>
              <a:t>obj</a:t>
            </a:r>
            <a:r>
              <a:rPr lang="en-GB" sz="2000" dirty="0" smtClean="0"/>
              <a:t>" </a:t>
            </a:r>
            <a:r>
              <a:rPr lang="en-GB" sz="2000" b="1" dirty="0" smtClean="0"/>
              <a:t>class</a:t>
            </a:r>
            <a:r>
              <a:rPr lang="en-GB" sz="2000" dirty="0" smtClean="0"/>
              <a:t>="</a:t>
            </a:r>
            <a:r>
              <a:rPr lang="en-GB" sz="2000" dirty="0" err="1" smtClean="0"/>
              <a:t>com.javatpoint.Employee</a:t>
            </a:r>
            <a:r>
              <a:rPr lang="en-GB" sz="2000" dirty="0" smtClean="0"/>
              <a:t>"&gt;  </a:t>
            </a:r>
          </a:p>
          <a:p>
            <a:pPr>
              <a:spcBef>
                <a:spcPts val="0"/>
              </a:spcBef>
              <a:buNone/>
            </a:pPr>
            <a:r>
              <a:rPr lang="en-GB" sz="2000" dirty="0" smtClean="0"/>
              <a:t>&lt;property name="id"&gt;  </a:t>
            </a:r>
          </a:p>
          <a:p>
            <a:pPr>
              <a:spcBef>
                <a:spcPts val="0"/>
              </a:spcBef>
              <a:buNone/>
            </a:pPr>
            <a:r>
              <a:rPr lang="en-GB" sz="2000" dirty="0" smtClean="0"/>
              <a:t>&lt;value&gt;20&lt;/value&gt;  </a:t>
            </a:r>
          </a:p>
          <a:p>
            <a:pPr>
              <a:spcBef>
                <a:spcPts val="0"/>
              </a:spcBef>
              <a:buNone/>
            </a:pPr>
            <a:r>
              <a:rPr lang="en-GB" sz="2000" dirty="0" smtClean="0"/>
              <a:t>&lt;/property&gt;  </a:t>
            </a:r>
          </a:p>
          <a:p>
            <a:pPr>
              <a:spcBef>
                <a:spcPts val="0"/>
              </a:spcBef>
              <a:buNone/>
            </a:pPr>
            <a:r>
              <a:rPr lang="en-GB" sz="2000" dirty="0" smtClean="0"/>
              <a:t>&lt;property name="name"&gt;  </a:t>
            </a:r>
          </a:p>
          <a:p>
            <a:pPr>
              <a:spcBef>
                <a:spcPts val="0"/>
              </a:spcBef>
              <a:buNone/>
            </a:pPr>
            <a:r>
              <a:rPr lang="en-GB" sz="2000" dirty="0" smtClean="0"/>
              <a:t>&lt;value&gt;</a:t>
            </a:r>
            <a:r>
              <a:rPr lang="en-GB" sz="2000" dirty="0" err="1" smtClean="0"/>
              <a:t>Arun</a:t>
            </a:r>
            <a:r>
              <a:rPr lang="en-GB" sz="2000" dirty="0" smtClean="0"/>
              <a:t>&lt;/value&gt;  </a:t>
            </a:r>
          </a:p>
          <a:p>
            <a:pPr>
              <a:spcBef>
                <a:spcPts val="0"/>
              </a:spcBef>
              <a:buNone/>
            </a:pPr>
            <a:r>
              <a:rPr lang="en-GB" sz="2000" dirty="0" smtClean="0"/>
              <a:t>&lt;/property&gt;  </a:t>
            </a:r>
          </a:p>
          <a:p>
            <a:pPr>
              <a:spcBef>
                <a:spcPts val="0"/>
              </a:spcBef>
              <a:buNone/>
            </a:pPr>
            <a:r>
              <a:rPr lang="en-GB" sz="2000" dirty="0" smtClean="0"/>
              <a:t>&lt;property name="city"&gt;  </a:t>
            </a:r>
          </a:p>
          <a:p>
            <a:pPr>
              <a:spcBef>
                <a:spcPts val="0"/>
              </a:spcBef>
              <a:buNone/>
            </a:pPr>
            <a:r>
              <a:rPr lang="en-GB" sz="2000" dirty="0" smtClean="0"/>
              <a:t>&lt;value&gt;</a:t>
            </a:r>
            <a:r>
              <a:rPr lang="en-GB" sz="2000" dirty="0" err="1" smtClean="0"/>
              <a:t>ghaziabad</a:t>
            </a:r>
            <a:r>
              <a:rPr lang="en-GB" sz="2000" dirty="0" smtClean="0"/>
              <a:t>&lt;/value&gt;  </a:t>
            </a:r>
          </a:p>
          <a:p>
            <a:pPr>
              <a:spcBef>
                <a:spcPts val="0"/>
              </a:spcBef>
              <a:buNone/>
            </a:pPr>
            <a:r>
              <a:rPr lang="en-GB" sz="2000" dirty="0" smtClean="0"/>
              <a:t>&lt;/property&gt;  </a:t>
            </a:r>
          </a:p>
          <a:p>
            <a:pPr>
              <a:spcBef>
                <a:spcPts val="0"/>
              </a:spcBef>
              <a:buNone/>
            </a:pPr>
            <a:r>
              <a:rPr lang="en-GB" sz="2000" dirty="0" smtClean="0"/>
              <a: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r>
              <a:rPr lang="en-GB" dirty="0" smtClean="0"/>
              <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dirty="0" smtClean="0"/>
              <a:t>This class gets the bean from the applicationContext.xml file and calls the display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org.springframework.core.io.*;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Employee e=(Employee)</a:t>
            </a:r>
            <a:r>
              <a:rPr lang="en-US" dirty="0" err="1" smtClean="0"/>
              <a:t>factory.getBean</a:t>
            </a:r>
            <a:r>
              <a:rPr lang="en-US" dirty="0" smtClean="0"/>
              <a:t>("</a:t>
            </a:r>
            <a:r>
              <a:rPr lang="en-US" dirty="0" err="1" smtClean="0"/>
              <a:t>obj</a:t>
            </a:r>
            <a:r>
              <a:rPr lang="en-US" dirty="0" smtClean="0"/>
              <a:t>");  </a:t>
            </a:r>
          </a:p>
          <a:p>
            <a:pPr>
              <a:spcBef>
                <a:spcPts val="0"/>
              </a:spcBef>
              <a:buNone/>
            </a:pPr>
            <a:r>
              <a:rPr lang="en-US" dirty="0" smtClean="0"/>
              <a:t>        </a:t>
            </a:r>
            <a:r>
              <a:rPr lang="en-US" dirty="0" err="1" smtClean="0"/>
              <a:t>s.display</a:t>
            </a:r>
            <a:r>
              <a:rPr lang="en-US" dirty="0" smtClean="0"/>
              <a:t>();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GB" dirty="0" smtClean="0"/>
              <a:t/>
            </a:r>
            <a:br>
              <a:rPr lang="en-GB" dirty="0" smtClean="0"/>
            </a:br>
            <a:r>
              <a:rPr lang="en-GB" dirty="0" smtClean="0"/>
              <a:t>Setter Injection with Dependent Object Example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buNone/>
            </a:pPr>
            <a:endParaRPr lang="en-GB" dirty="0" smtClean="0"/>
          </a:p>
          <a:p>
            <a:r>
              <a:rPr lang="en-GB" dirty="0" smtClean="0"/>
              <a:t>Like Constructor Injection, we can inject the dependency of another bean using setters. In such case, we use </a:t>
            </a:r>
            <a:r>
              <a:rPr lang="en-GB" b="1" dirty="0" smtClean="0"/>
              <a:t>property</a:t>
            </a:r>
            <a:r>
              <a:rPr lang="en-GB" dirty="0" smtClean="0"/>
              <a:t> element. Here, our scenario is </a:t>
            </a:r>
            <a:r>
              <a:rPr lang="en-GB" b="1" dirty="0" smtClean="0"/>
              <a:t>Employee HAS-A Address</a:t>
            </a:r>
            <a:r>
              <a:rPr lang="en-GB" dirty="0" smtClean="0"/>
              <a:t>. The Address class object will be termed as the dependent object. Let's see the Address class first: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Address.java</a:t>
            </a: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This class contains four properties, setters and getters and </a:t>
            </a:r>
            <a:r>
              <a:rPr lang="en-GB" dirty="0" err="1" smtClean="0"/>
              <a:t>toString</a:t>
            </a:r>
            <a:r>
              <a:rPr lang="en-GB" dirty="0" smtClean="0"/>
              <a:t>() method.</a:t>
            </a:r>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Address {  </a:t>
            </a:r>
          </a:p>
          <a:p>
            <a:pPr>
              <a:spcBef>
                <a:spcPts val="0"/>
              </a:spcBef>
              <a:buNone/>
            </a:pPr>
            <a:r>
              <a:rPr lang="en-GB" b="1" dirty="0" smtClean="0"/>
              <a:t>private</a:t>
            </a:r>
            <a:r>
              <a:rPr lang="en-GB" dirty="0" smtClean="0"/>
              <a:t> String addressLine1,city,state,country;  </a:t>
            </a:r>
          </a:p>
          <a:p>
            <a:pPr>
              <a:spcBef>
                <a:spcPts val="0"/>
              </a:spcBef>
              <a:buNone/>
            </a:pPr>
            <a:r>
              <a:rPr lang="en-GB" dirty="0" smtClean="0"/>
              <a:t>  </a:t>
            </a:r>
          </a:p>
          <a:p>
            <a:pPr>
              <a:spcBef>
                <a:spcPts val="0"/>
              </a:spcBef>
              <a:buNone/>
            </a:pPr>
            <a:r>
              <a:rPr lang="en-GB" dirty="0" smtClean="0"/>
              <a:t>//getters and setters  </a:t>
            </a:r>
          </a:p>
          <a:p>
            <a:pPr>
              <a:spcBef>
                <a:spcPts val="0"/>
              </a:spcBef>
              <a:buNone/>
            </a:pPr>
            <a:r>
              <a:rPr lang="en-GB" dirty="0" smtClean="0"/>
              <a:t>  </a:t>
            </a:r>
          </a:p>
          <a:p>
            <a:pPr>
              <a:spcBef>
                <a:spcPts val="0"/>
              </a:spcBef>
              <a:buNone/>
            </a:pPr>
            <a:r>
              <a:rPr lang="en-GB" b="1" dirty="0" smtClean="0"/>
              <a:t>public</a:t>
            </a:r>
            <a:r>
              <a:rPr lang="en-GB" dirty="0" smtClean="0"/>
              <a:t> String </a:t>
            </a:r>
            <a:r>
              <a:rPr lang="en-GB" dirty="0" err="1" smtClean="0"/>
              <a:t>toString</a:t>
            </a:r>
            <a:r>
              <a:rPr lang="en-GB" dirty="0" smtClean="0"/>
              <a:t>(){  </a:t>
            </a:r>
          </a:p>
          <a:p>
            <a:pPr>
              <a:spcBef>
                <a:spcPts val="0"/>
              </a:spcBef>
              <a:buNone/>
            </a:pPr>
            <a:r>
              <a:rPr lang="en-GB" dirty="0" smtClean="0"/>
              <a:t>    </a:t>
            </a:r>
            <a:r>
              <a:rPr lang="en-GB" b="1" dirty="0" smtClean="0"/>
              <a:t>return</a:t>
            </a:r>
            <a:r>
              <a:rPr lang="en-GB" dirty="0" smtClean="0"/>
              <a:t> addressLine1+" "+city+" "+state+" "+country;  </a:t>
            </a:r>
          </a:p>
          <a:p>
            <a:pPr>
              <a:spcBef>
                <a:spcPts val="0"/>
              </a:spcBef>
              <a:buNone/>
            </a:pP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12" y="357166"/>
            <a:ext cx="10515600" cy="849297"/>
          </a:xfrm>
        </p:spPr>
        <p:txBody>
          <a:bodyPr/>
          <a:lstStyle/>
          <a:p>
            <a:r>
              <a:rPr lang="en-GB" dirty="0" smtClean="0"/>
              <a:t> </a:t>
            </a:r>
            <a:br>
              <a:rPr lang="en-GB" dirty="0" smtClean="0"/>
            </a:br>
            <a:r>
              <a:rPr lang="en-US" b="1" dirty="0" smtClean="0"/>
              <a:t>Employee.java</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US" dirty="0" smtClean="0"/>
              <a:t>It contains three properties id, name and address(dependent object) , setters and getters with </a:t>
            </a:r>
            <a:r>
              <a:rPr lang="en-US" dirty="0" err="1" smtClean="0"/>
              <a:t>displayInfo</a:t>
            </a:r>
            <a:r>
              <a:rPr lang="en-US" dirty="0" smtClean="0"/>
              <a:t>()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Employee {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name;  </a:t>
            </a:r>
          </a:p>
          <a:p>
            <a:pPr>
              <a:spcBef>
                <a:spcPts val="0"/>
              </a:spcBef>
              <a:buNone/>
            </a:pPr>
            <a:r>
              <a:rPr lang="en-US" b="1" dirty="0" smtClean="0"/>
              <a:t>private</a:t>
            </a:r>
            <a:r>
              <a:rPr lang="en-US" dirty="0" smtClean="0"/>
              <a:t> Address </a:t>
            </a:r>
            <a:r>
              <a:rPr lang="en-US" dirty="0" err="1" smtClean="0"/>
              <a:t>address</a:t>
            </a:r>
            <a:r>
              <a:rPr lang="en-US" dirty="0" smtClean="0"/>
              <a:t>;  </a:t>
            </a:r>
          </a:p>
          <a:p>
            <a:pPr>
              <a:spcBef>
                <a:spcPts val="0"/>
              </a:spcBef>
              <a:buNone/>
            </a:pPr>
            <a:r>
              <a:rPr lang="en-US" dirty="0" smtClean="0"/>
              <a:t>  </a:t>
            </a:r>
          </a:p>
          <a:p>
            <a:pPr>
              <a:spcBef>
                <a:spcPts val="0"/>
              </a:spcBef>
              <a:buNone/>
            </a:pPr>
            <a:r>
              <a:rPr lang="en-US" dirty="0" smtClean="0"/>
              <a:t>//setters and getters  </a:t>
            </a:r>
          </a:p>
          <a:p>
            <a:pPr>
              <a:spcBef>
                <a:spcPts val="0"/>
              </a:spcBef>
              <a:buNone/>
            </a:pPr>
            <a:r>
              <a:rPr lang="en-US" dirty="0" smtClean="0"/>
              <a:t>  </a:t>
            </a:r>
          </a:p>
          <a:p>
            <a:pPr>
              <a:spcBef>
                <a:spcPts val="0"/>
              </a:spcBef>
              <a:buNone/>
            </a:pPr>
            <a:r>
              <a:rPr lang="en-US" b="1" dirty="0" smtClean="0"/>
              <a:t>void</a:t>
            </a:r>
            <a:r>
              <a:rPr lang="en-US" dirty="0" smtClean="0"/>
              <a:t> </a:t>
            </a:r>
            <a:r>
              <a:rPr lang="en-US" dirty="0" err="1" smtClean="0"/>
              <a:t>displayInfo</a:t>
            </a:r>
            <a:r>
              <a:rPr lang="en-US" dirty="0" smtClean="0"/>
              <a:t>(){  </a:t>
            </a:r>
          </a:p>
          <a:p>
            <a:pPr>
              <a:spcBef>
                <a:spcPts val="0"/>
              </a:spcBef>
              <a:buNone/>
            </a:pPr>
            <a:r>
              <a:rPr lang="en-US" dirty="0" smtClean="0"/>
              <a:t>    </a:t>
            </a:r>
            <a:r>
              <a:rPr lang="en-US" dirty="0" err="1" smtClean="0"/>
              <a:t>System.out.println</a:t>
            </a:r>
            <a:r>
              <a:rPr lang="en-US" dirty="0" smtClean="0"/>
              <a:t>(id+" "+name);  </a:t>
            </a:r>
          </a:p>
          <a:p>
            <a:pPr>
              <a:spcBef>
                <a:spcPts val="0"/>
              </a:spcBef>
              <a:buNone/>
            </a:pPr>
            <a:r>
              <a:rPr lang="en-US" dirty="0" smtClean="0"/>
              <a:t>    </a:t>
            </a:r>
            <a:r>
              <a:rPr lang="en-US" dirty="0" err="1" smtClean="0"/>
              <a:t>System.out.println</a:t>
            </a:r>
            <a:r>
              <a:rPr lang="en-US" dirty="0" smtClean="0"/>
              <a:t>(address);  </a:t>
            </a:r>
          </a:p>
          <a:p>
            <a:pPr>
              <a:spcBef>
                <a:spcPts val="0"/>
              </a:spcBef>
              <a:buNone/>
            </a:pPr>
            <a:r>
              <a:rPr lang="en-US" dirty="0" smtClean="0"/>
              <a:t>}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applicationContext.xml</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b="1" dirty="0" smtClean="0"/>
              <a:t>ref</a:t>
            </a:r>
            <a:r>
              <a:rPr lang="en-GB" dirty="0" smtClean="0"/>
              <a:t> attribute of </a:t>
            </a:r>
            <a:r>
              <a:rPr lang="en-GB" b="1" dirty="0" smtClean="0"/>
              <a:t>property</a:t>
            </a:r>
            <a:r>
              <a:rPr lang="en-GB" dirty="0" smtClean="0"/>
              <a:t> elements is used to define the reference of another bean.</a:t>
            </a:r>
          </a:p>
          <a:p>
            <a:pPr>
              <a:spcBef>
                <a:spcPts val="0"/>
              </a:spcBef>
              <a:buNone/>
            </a:pPr>
            <a:r>
              <a:rPr lang="en-GB" dirty="0" smtClean="0"/>
              <a:t>&lt;?xml version="1.0" encoding="UTF-8"?&gt;  </a:t>
            </a:r>
          </a:p>
          <a:p>
            <a:pPr>
              <a:spcBef>
                <a:spcPts val="0"/>
              </a:spcBef>
              <a:buNone/>
            </a:pPr>
            <a:r>
              <a:rPr lang="en-GB" dirty="0" smtClean="0"/>
              <a:t>&lt;beans  </a:t>
            </a:r>
          </a:p>
          <a:p>
            <a:pPr>
              <a:spcBef>
                <a:spcPts val="0"/>
              </a:spcBef>
              <a:buNone/>
            </a:pPr>
            <a:r>
              <a:rPr lang="en-GB" dirty="0" smtClean="0"/>
              <a:t>    </a:t>
            </a:r>
            <a:r>
              <a:rPr lang="en-GB" dirty="0" err="1" smtClean="0"/>
              <a:t>xmlns</a:t>
            </a:r>
            <a:r>
              <a:rPr lang="en-GB" dirty="0" smtClean="0"/>
              <a:t>="http://www.springframework.org/schema/beans"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xmlns:p</a:t>
            </a:r>
            <a:r>
              <a:rPr lang="en-GB" dirty="0" smtClean="0"/>
              <a:t>="http://www.springframework.org/schema/p"  </a:t>
            </a:r>
          </a:p>
          <a:p>
            <a:pPr>
              <a:spcBef>
                <a:spcPts val="0"/>
              </a:spcBef>
              <a:buNone/>
            </a:pPr>
            <a:r>
              <a:rPr lang="en-GB" dirty="0" smtClean="0"/>
              <a:t>    </a:t>
            </a:r>
            <a:r>
              <a:rPr lang="en-GB" dirty="0" err="1" smtClean="0"/>
              <a:t>xsi:schemaLocation</a:t>
            </a:r>
            <a:r>
              <a:rPr lang="en-GB" dirty="0" smtClean="0"/>
              <a:t>="http://www.springframework.org/schema/beans   </a:t>
            </a:r>
          </a:p>
          <a:p>
            <a:pPr>
              <a:spcBef>
                <a:spcPts val="0"/>
              </a:spcBef>
              <a:buNone/>
            </a:pPr>
            <a:r>
              <a:rPr lang="en-GB" dirty="0" smtClean="0"/>
              <a:t>http://www.springframework.org/schema/beans/spring-beans-3.0.xsd"&gt;  </a:t>
            </a:r>
          </a:p>
          <a:p>
            <a:pPr>
              <a:spcBef>
                <a:spcPts val="0"/>
              </a:spcBef>
              <a:buNone/>
            </a:pPr>
            <a:r>
              <a:rPr lang="en-GB" dirty="0" smtClean="0"/>
              <a:t>  </a:t>
            </a:r>
          </a:p>
          <a:p>
            <a:pPr>
              <a:spcBef>
                <a:spcPts val="0"/>
              </a:spcBef>
              <a:buNone/>
            </a:pPr>
            <a:r>
              <a:rPr lang="en-GB" dirty="0" smtClean="0"/>
              <a:t>&lt;bean id="address1" </a:t>
            </a:r>
            <a:r>
              <a:rPr lang="en-GB" b="1" dirty="0" smtClean="0"/>
              <a:t>class</a:t>
            </a:r>
            <a:r>
              <a:rPr lang="en-GB" dirty="0" smtClean="0"/>
              <a:t>="</a:t>
            </a:r>
            <a:r>
              <a:rPr lang="en-GB" dirty="0" err="1" smtClean="0"/>
              <a:t>com.javatpoint.Address</a:t>
            </a:r>
            <a:r>
              <a:rPr lang="en-GB" dirty="0" smtClean="0"/>
              <a:t>"&gt;  </a:t>
            </a:r>
          </a:p>
          <a:p>
            <a:pPr>
              <a:spcBef>
                <a:spcPts val="0"/>
              </a:spcBef>
              <a:buNone/>
            </a:pPr>
            <a:r>
              <a:rPr lang="en-GB" dirty="0" smtClean="0"/>
              <a:t>&lt;property name="addressLine1" value="51,Lohianagar"&gt;&lt;/property&gt;  </a:t>
            </a:r>
          </a:p>
          <a:p>
            <a:pPr>
              <a:spcBef>
                <a:spcPts val="0"/>
              </a:spcBef>
              <a:buNone/>
            </a:pPr>
            <a:r>
              <a:rPr lang="en-GB" dirty="0" smtClean="0"/>
              <a:t>&lt;property name="city" value="Ghaziabad"&gt;&lt;/property&gt;  </a:t>
            </a:r>
          </a:p>
          <a:p>
            <a:pPr>
              <a:spcBef>
                <a:spcPts val="0"/>
              </a:spcBef>
              <a:buNone/>
            </a:pPr>
            <a:r>
              <a:rPr lang="en-GB" dirty="0" smtClean="0"/>
              <a:t>&lt;property name="state" value="UP"&gt;&lt;/property&gt;  </a:t>
            </a:r>
          </a:p>
          <a:p>
            <a:pPr>
              <a:spcBef>
                <a:spcPts val="0"/>
              </a:spcBef>
              <a:buNone/>
            </a:pPr>
            <a:r>
              <a:rPr lang="en-GB" dirty="0" smtClean="0"/>
              <a:t>&lt;property name="country" value="India"&gt;&lt;/property&gt;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 id="</a:t>
            </a:r>
            <a:r>
              <a:rPr lang="en-GB" dirty="0" err="1" smtClean="0"/>
              <a:t>obj</a:t>
            </a:r>
            <a:r>
              <a:rPr lang="en-GB" dirty="0" smtClean="0"/>
              <a:t>" </a:t>
            </a:r>
            <a:r>
              <a:rPr lang="en-GB" b="1" dirty="0" smtClean="0"/>
              <a:t>class</a:t>
            </a:r>
            <a:r>
              <a:rPr lang="en-GB" dirty="0" smtClean="0"/>
              <a:t>="</a:t>
            </a:r>
            <a:r>
              <a:rPr lang="en-GB" dirty="0" err="1" smtClean="0"/>
              <a:t>com.javatpoint.Employee</a:t>
            </a:r>
            <a:r>
              <a:rPr lang="en-GB" dirty="0" smtClean="0"/>
              <a:t>"&gt;  </a:t>
            </a:r>
          </a:p>
          <a:p>
            <a:pPr>
              <a:spcBef>
                <a:spcPts val="0"/>
              </a:spcBef>
              <a:buNone/>
            </a:pPr>
            <a:r>
              <a:rPr lang="en-GB" dirty="0" smtClean="0"/>
              <a:t>&lt;property name="id" value="1"&gt;&lt;/property&gt;  </a:t>
            </a:r>
          </a:p>
          <a:p>
            <a:pPr>
              <a:spcBef>
                <a:spcPts val="0"/>
              </a:spcBef>
              <a:buNone/>
            </a:pPr>
            <a:r>
              <a:rPr lang="en-GB" dirty="0" smtClean="0"/>
              <a:t>&lt;property name="name" value="</a:t>
            </a:r>
            <a:r>
              <a:rPr lang="en-GB" dirty="0" err="1" smtClean="0"/>
              <a:t>Sachin</a:t>
            </a:r>
            <a:r>
              <a:rPr lang="en-GB" dirty="0" smtClean="0"/>
              <a:t> </a:t>
            </a:r>
            <a:r>
              <a:rPr lang="en-GB" dirty="0" err="1" smtClean="0"/>
              <a:t>Yadav</a:t>
            </a:r>
            <a:r>
              <a:rPr lang="en-GB" dirty="0" smtClean="0"/>
              <a:t>"&gt;&lt;/property&gt;  </a:t>
            </a:r>
          </a:p>
          <a:p>
            <a:pPr>
              <a:spcBef>
                <a:spcPts val="0"/>
              </a:spcBef>
              <a:buNone/>
            </a:pPr>
            <a:r>
              <a:rPr lang="en-GB" dirty="0" smtClean="0"/>
              <a:t>&lt;property name="address" ref="address1"&gt;&lt;/property&gt;  </a:t>
            </a:r>
          </a:p>
          <a:p>
            <a:pPr>
              <a:spcBef>
                <a:spcPts val="0"/>
              </a:spcBef>
              <a:buNone/>
            </a:pPr>
            <a:r>
              <a:rPr lang="en-GB" dirty="0" smtClean="0"/>
              <a:t>&lt;/bean&gt;  </a:t>
            </a:r>
          </a:p>
          <a:p>
            <a:pPr>
              <a:spcBef>
                <a:spcPts val="0"/>
              </a:spcBef>
              <a:buNone/>
            </a:pPr>
            <a:r>
              <a:rPr lang="en-GB" dirty="0" smtClean="0"/>
              <a:t>  </a:t>
            </a:r>
          </a:p>
          <a:p>
            <a:pPr>
              <a:spcBef>
                <a:spcPts val="0"/>
              </a:spcBef>
              <a:buNone/>
            </a:pPr>
            <a:r>
              <a:rPr lang="en-GB" dirty="0" smtClean="0"/>
              <a:t>&lt;/beans&gt;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t>
            </a:r>
            <a:r>
              <a:rPr lang="en-US" dirty="0" smtClean="0"/>
              <a:t>This class gets the bean from the applicationContext.xml file and calls the </a:t>
            </a:r>
            <a:r>
              <a:rPr lang="en-US" dirty="0" err="1" smtClean="0"/>
              <a:t>displayInfo</a:t>
            </a:r>
            <a:r>
              <a:rPr lang="en-US" dirty="0" smtClean="0"/>
              <a:t>()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a:t>
            </a:r>
            <a:r>
              <a:rPr lang="en-US" dirty="0" err="1" smtClean="0"/>
              <a:t>org.springframework.context.ApplicationContext</a:t>
            </a:r>
            <a:r>
              <a:rPr lang="en-US" dirty="0" smtClean="0"/>
              <a:t>;  </a:t>
            </a:r>
          </a:p>
          <a:p>
            <a:pPr>
              <a:spcBef>
                <a:spcPts val="0"/>
              </a:spcBef>
              <a:buNone/>
            </a:pPr>
            <a:r>
              <a:rPr lang="en-US" b="1" dirty="0" smtClean="0"/>
              <a:t>import</a:t>
            </a:r>
            <a:r>
              <a:rPr lang="en-US" dirty="0" smtClean="0"/>
              <a:t> org.springframework.context.support.ClassPathXmlApplicationContext;  </a:t>
            </a:r>
          </a:p>
          <a:p>
            <a:pPr>
              <a:spcBef>
                <a:spcPts val="0"/>
              </a:spcBef>
              <a:buNone/>
            </a:pPr>
            <a:r>
              <a:rPr lang="en-US" b="1" dirty="0" smtClean="0"/>
              <a:t>import</a:t>
            </a:r>
            <a:r>
              <a:rPr lang="en-US" dirty="0" smtClean="0"/>
              <a:t> </a:t>
            </a:r>
            <a:r>
              <a:rPr lang="en-US" dirty="0" err="1" smtClean="0"/>
              <a:t>org.springframework.core.io.ClassPathResource</a:t>
            </a:r>
            <a:r>
              <a:rPr lang="en-US" dirty="0" smtClean="0"/>
              <a:t>;  </a:t>
            </a:r>
          </a:p>
          <a:p>
            <a:pPr>
              <a:spcBef>
                <a:spcPts val="0"/>
              </a:spcBef>
              <a:buNone/>
            </a:pPr>
            <a:r>
              <a:rPr lang="en-US" b="1" dirty="0" smtClean="0"/>
              <a:t>import</a:t>
            </a:r>
            <a:r>
              <a:rPr lang="en-US" dirty="0" smtClean="0"/>
              <a:t> </a:t>
            </a:r>
            <a:r>
              <a:rPr lang="en-US" dirty="0" err="1" smtClean="0"/>
              <a:t>org.springframework.core.io.Resource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Employee e=(Employee)</a:t>
            </a:r>
            <a:r>
              <a:rPr lang="en-US" dirty="0" err="1" smtClean="0"/>
              <a:t>factory.getBean</a:t>
            </a:r>
            <a:r>
              <a:rPr lang="en-US" dirty="0" smtClean="0"/>
              <a:t>("</a:t>
            </a:r>
            <a:r>
              <a:rPr lang="en-US" dirty="0" err="1" smtClean="0"/>
              <a:t>obj</a:t>
            </a:r>
            <a:r>
              <a:rPr lang="en-US" dirty="0" smtClean="0"/>
              <a:t>");  </a:t>
            </a:r>
          </a:p>
          <a:p>
            <a:pPr>
              <a:spcBef>
                <a:spcPts val="0"/>
              </a:spcBef>
              <a:buNone/>
            </a:pPr>
            <a:r>
              <a:rPr lang="en-US" dirty="0" smtClean="0"/>
              <a:t>    </a:t>
            </a:r>
            <a:r>
              <a:rPr lang="en-US" dirty="0" err="1" smtClean="0"/>
              <a:t>e.displayInfo</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
            </a:r>
            <a:br>
              <a:rPr lang="en-GB" dirty="0" smtClean="0"/>
            </a:br>
            <a:r>
              <a:rPr lang="en-GB" dirty="0" smtClean="0"/>
              <a:t>Setter Injection with Collection Example</a:t>
            </a:r>
            <a:br>
              <a:rPr lang="en-GB"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We can inject collection values by setter method in spring framework. There can be used three elements inside the </a:t>
            </a:r>
            <a:r>
              <a:rPr lang="en-GB" b="1" dirty="0" smtClean="0"/>
              <a:t>property</a:t>
            </a:r>
            <a:r>
              <a:rPr lang="en-GB" dirty="0" smtClean="0"/>
              <a:t> element.</a:t>
            </a:r>
          </a:p>
          <a:p>
            <a:r>
              <a:rPr lang="en-GB" dirty="0" smtClean="0"/>
              <a:t>It can be:</a:t>
            </a:r>
          </a:p>
          <a:p>
            <a:pPr marL="514350" indent="-514350">
              <a:buFont typeface="+mj-lt"/>
              <a:buAutoNum type="arabicPeriod"/>
            </a:pPr>
            <a:r>
              <a:rPr lang="en-GB" b="1" dirty="0" smtClean="0"/>
              <a:t>list</a:t>
            </a:r>
            <a:endParaRPr lang="en-GB" dirty="0" smtClean="0"/>
          </a:p>
          <a:p>
            <a:pPr marL="514350" indent="-514350">
              <a:buFont typeface="+mj-lt"/>
              <a:buAutoNum type="arabicPeriod"/>
            </a:pPr>
            <a:r>
              <a:rPr lang="en-GB" b="1" dirty="0" smtClean="0"/>
              <a:t>set</a:t>
            </a:r>
            <a:endParaRPr lang="en-GB" dirty="0" smtClean="0"/>
          </a:p>
          <a:p>
            <a:pPr marL="514350" indent="-514350">
              <a:buFont typeface="+mj-lt"/>
              <a:buAutoNum type="arabicPeriod"/>
            </a:pPr>
            <a:r>
              <a:rPr lang="en-GB" b="1" dirty="0" smtClean="0"/>
              <a:t>map</a:t>
            </a:r>
            <a:endParaRPr lang="en-GB" dirty="0" smtClean="0"/>
          </a:p>
          <a:p>
            <a:r>
              <a:rPr lang="en-GB" dirty="0" smtClean="0"/>
              <a:t>Each collection can have string based and non-string based </a:t>
            </a:r>
            <a:r>
              <a:rPr lang="en-GB" dirty="0" err="1" smtClean="0"/>
              <a:t>values.In</a:t>
            </a:r>
            <a:r>
              <a:rPr lang="en-GB" dirty="0" smtClean="0"/>
              <a:t> this example, we are taking the example of Forum where </a:t>
            </a:r>
            <a:r>
              <a:rPr lang="en-GB" b="1" dirty="0" smtClean="0"/>
              <a:t>One question can have multiple answers</a:t>
            </a:r>
            <a:r>
              <a:rPr lang="en-GB" dirty="0" smtClean="0"/>
              <a:t>. There are three pages:</a:t>
            </a:r>
          </a:p>
          <a:p>
            <a:pPr marL="514350" indent="-514350">
              <a:buFont typeface="+mj-lt"/>
              <a:buAutoNum type="arabicPeriod"/>
            </a:pPr>
            <a:r>
              <a:rPr lang="en-GB" b="1" dirty="0" smtClean="0"/>
              <a:t>Question.java</a:t>
            </a:r>
            <a:endParaRPr lang="en-GB" dirty="0" smtClean="0"/>
          </a:p>
          <a:p>
            <a:pPr marL="514350" indent="-514350">
              <a:buFont typeface="+mj-lt"/>
              <a:buAutoNum type="arabicPeriod"/>
            </a:pPr>
            <a:r>
              <a:rPr lang="en-GB" b="1" dirty="0" smtClean="0"/>
              <a:t>applicationContext.xml</a:t>
            </a:r>
            <a:endParaRPr lang="en-GB" dirty="0" smtClean="0"/>
          </a:p>
          <a:p>
            <a:pPr marL="514350" indent="-514350">
              <a:buFont typeface="+mj-lt"/>
              <a:buAutoNum type="arabicPeriod"/>
            </a:pPr>
            <a:r>
              <a:rPr lang="en-GB" b="1" dirty="0" smtClean="0"/>
              <a:t>Test.java</a:t>
            </a:r>
            <a:endParaRPr lang="en-GB" dirty="0" smtClean="0"/>
          </a:p>
          <a:p>
            <a:r>
              <a:rPr lang="en-GB" dirty="0" smtClean="0"/>
              <a:t>In this example, we are using list that can have duplicate elements, you may use set that have only unique elements. But, you need to change list to set in the applicationContext.xml file and List to Set in the Question.java file.</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Question.java</a:t>
            </a:r>
            <a:endParaRPr lang="en-GB" dirty="0"/>
          </a:p>
        </p:txBody>
      </p:sp>
      <p:sp>
        <p:nvSpPr>
          <p:cNvPr id="3" name="Content Placeholder 2"/>
          <p:cNvSpPr>
            <a:spLocks noGrp="1"/>
          </p:cNvSpPr>
          <p:nvPr>
            <p:ph idx="1"/>
          </p:nvPr>
        </p:nvSpPr>
        <p:spPr/>
        <p:txBody>
          <a:bodyPr/>
          <a:lstStyle/>
          <a:p>
            <a:r>
              <a:rPr lang="en-US" dirty="0" smtClean="0"/>
              <a:t>This class contains three properties with setters and getters and </a:t>
            </a:r>
            <a:r>
              <a:rPr lang="en-US" dirty="0" err="1" smtClean="0"/>
              <a:t>displayInfo</a:t>
            </a:r>
            <a:r>
              <a:rPr lang="en-US" dirty="0" smtClean="0"/>
              <a:t>() method that prints the information. Here, we are using List to contain the multiple answers.</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import</a:t>
            </a:r>
            <a:r>
              <a:rPr lang="en-US" dirty="0" smtClean="0"/>
              <a:t> </a:t>
            </a:r>
            <a:r>
              <a:rPr lang="en-US" dirty="0" err="1" smtClean="0"/>
              <a:t>java.util.Iterator</a:t>
            </a:r>
            <a:r>
              <a:rPr lang="en-US" dirty="0" smtClean="0"/>
              <a:t>;  </a:t>
            </a:r>
          </a:p>
          <a:p>
            <a:pPr>
              <a:spcBef>
                <a:spcPts val="0"/>
              </a:spcBef>
              <a:buNone/>
            </a:pPr>
            <a:r>
              <a:rPr lang="en-US" b="1" dirty="0" smtClean="0"/>
              <a:t>import</a:t>
            </a:r>
            <a:r>
              <a:rPr lang="en-US" dirty="0" smtClean="0"/>
              <a:t> </a:t>
            </a:r>
            <a:r>
              <a:rPr lang="en-US" dirty="0" err="1" smtClean="0"/>
              <a:t>java.util.List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Question {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name;  </a:t>
            </a:r>
          </a:p>
          <a:p>
            <a:pPr>
              <a:spcBef>
                <a:spcPts val="0"/>
              </a:spcBef>
              <a:buNone/>
            </a:pPr>
            <a:r>
              <a:rPr lang="en-US" b="1" dirty="0" smtClean="0"/>
              <a:t>private</a:t>
            </a:r>
            <a:r>
              <a:rPr lang="en-US" dirty="0" smtClean="0"/>
              <a:t> List&lt;String&gt; answers;  </a:t>
            </a:r>
          </a:p>
          <a:p>
            <a:pPr>
              <a:spcBef>
                <a:spcPts val="0"/>
              </a:spcBef>
              <a:buNone/>
            </a:pPr>
            <a:r>
              <a:rPr lang="en-US" dirty="0" smtClean="0"/>
              <a:t>  </a:t>
            </a:r>
          </a:p>
          <a:p>
            <a:pPr>
              <a:spcBef>
                <a:spcPts val="0"/>
              </a:spcBef>
              <a:buNone/>
            </a:pPr>
            <a:r>
              <a:rPr lang="en-US" dirty="0" smtClean="0"/>
              <a:t>//setters and getters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displayInfo</a:t>
            </a:r>
            <a:r>
              <a:rPr lang="en-US" dirty="0" smtClean="0"/>
              <a:t>(){  </a:t>
            </a:r>
          </a:p>
          <a:p>
            <a:pPr>
              <a:spcBef>
                <a:spcPts val="0"/>
              </a:spcBef>
              <a:buNone/>
            </a:pPr>
            <a:r>
              <a:rPr lang="en-US" dirty="0" smtClean="0"/>
              <a:t>    </a:t>
            </a:r>
            <a:r>
              <a:rPr lang="en-US" dirty="0" err="1" smtClean="0"/>
              <a:t>System.out.println</a:t>
            </a:r>
            <a:r>
              <a:rPr lang="en-US" dirty="0" smtClean="0"/>
              <a:t>(id+" "+name);  </a:t>
            </a:r>
          </a:p>
          <a:p>
            <a:pPr>
              <a:spcBef>
                <a:spcPts val="0"/>
              </a:spcBef>
              <a:buNone/>
            </a:pPr>
            <a:r>
              <a:rPr lang="en-US" dirty="0" smtClean="0"/>
              <a:t>    </a:t>
            </a:r>
            <a:r>
              <a:rPr lang="en-US" dirty="0" err="1" smtClean="0"/>
              <a:t>System.out.println</a:t>
            </a:r>
            <a:r>
              <a:rPr lang="en-US" dirty="0" smtClean="0"/>
              <a:t>("answers are:");  </a:t>
            </a:r>
          </a:p>
          <a:p>
            <a:pPr>
              <a:spcBef>
                <a:spcPts val="0"/>
              </a:spcBef>
              <a:buNone/>
            </a:pPr>
            <a:r>
              <a:rPr lang="en-US" dirty="0" smtClean="0"/>
              <a:t>    </a:t>
            </a:r>
            <a:r>
              <a:rPr lang="en-US" dirty="0" err="1" smtClean="0"/>
              <a:t>Iterator</a:t>
            </a:r>
            <a:r>
              <a:rPr lang="en-US" dirty="0" smtClean="0"/>
              <a:t>&lt;String&gt; </a:t>
            </a:r>
            <a:r>
              <a:rPr lang="en-US" dirty="0" err="1" smtClean="0"/>
              <a:t>itr</a:t>
            </a:r>
            <a:r>
              <a:rPr lang="en-US" dirty="0" smtClean="0"/>
              <a:t>=</a:t>
            </a:r>
            <a:r>
              <a:rPr lang="en-US" dirty="0" err="1" smtClean="0"/>
              <a:t>answers.iterator</a:t>
            </a:r>
            <a:r>
              <a:rPr lang="en-US" dirty="0" smtClean="0"/>
              <a:t>();  </a:t>
            </a:r>
          </a:p>
          <a:p>
            <a:pPr>
              <a:spcBef>
                <a:spcPts val="0"/>
              </a:spcBef>
              <a:buNone/>
            </a:pPr>
            <a:r>
              <a:rPr lang="en-US" dirty="0" smtClean="0"/>
              <a:t>    </a:t>
            </a:r>
            <a:r>
              <a:rPr lang="en-US" b="1" dirty="0" smtClean="0"/>
              <a:t>while</a:t>
            </a:r>
            <a:r>
              <a:rPr lang="en-US" dirty="0" smtClean="0"/>
              <a:t>(</a:t>
            </a:r>
            <a:r>
              <a:rPr lang="en-US" dirty="0" err="1" smtClean="0"/>
              <a:t>itr.hasNext</a:t>
            </a:r>
            <a:r>
              <a:rPr lang="en-US" dirty="0" smtClean="0"/>
              <a:t>()){  </a:t>
            </a:r>
          </a:p>
          <a:p>
            <a:pPr>
              <a:spcBef>
                <a:spcPts val="0"/>
              </a:spcBef>
              <a:buNone/>
            </a:pPr>
            <a:r>
              <a:rPr lang="en-US" dirty="0" smtClean="0"/>
              <a:t>        </a:t>
            </a:r>
            <a:r>
              <a:rPr lang="en-US" dirty="0" err="1" smtClean="0"/>
              <a:t>System.out.println</a:t>
            </a:r>
            <a:r>
              <a:rPr lang="en-US" dirty="0" smtClean="0"/>
              <a:t>(</a:t>
            </a:r>
            <a:r>
              <a:rPr lang="en-US" dirty="0" err="1" smtClean="0"/>
              <a:t>itr.next</a:t>
            </a: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High Level Architecture</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7" name="Picture 6" descr="Spring modules"/>
          <p:cNvPicPr/>
          <p:nvPr/>
        </p:nvPicPr>
        <p:blipFill>
          <a:blip r:embed="rId2"/>
          <a:srcRect/>
          <a:stretch>
            <a:fillRect/>
          </a:stretch>
        </p:blipFill>
        <p:spPr bwMode="auto">
          <a:xfrm>
            <a:off x="952464" y="1214423"/>
            <a:ext cx="9787006" cy="4500594"/>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US" b="1" dirty="0" smtClean="0"/>
              <a:t>applicationContext.xml</a:t>
            </a:r>
            <a:r>
              <a:rPr lang="en-GB" dirty="0" smtClean="0"/>
              <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  The list element of constructor-</a:t>
            </a:r>
            <a:r>
              <a:rPr lang="en-GB" dirty="0" err="1" smtClean="0"/>
              <a:t>arg</a:t>
            </a:r>
            <a:r>
              <a:rPr lang="en-GB" dirty="0" smtClean="0"/>
              <a:t> is used here to define the list.</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http://www.springframework.org/schema/beans/spring-beans-3.0.xsd"&gt;  </a:t>
            </a:r>
          </a:p>
          <a:p>
            <a:pPr>
              <a:spcBef>
                <a:spcPts val="0"/>
              </a:spcBef>
              <a:buNone/>
            </a:pPr>
            <a:r>
              <a:rPr lang="en-GB" sz="2000" dirty="0" smtClean="0"/>
              <a:t>  </a:t>
            </a:r>
          </a:p>
          <a:p>
            <a:pPr>
              <a:spcBef>
                <a:spcPts val="0"/>
              </a:spcBef>
              <a:buNone/>
            </a:pPr>
            <a:r>
              <a:rPr lang="en-GB" sz="2000" dirty="0" smtClean="0"/>
              <a:t>&lt;bean id="q" </a:t>
            </a:r>
            <a:r>
              <a:rPr lang="en-GB" sz="2000" b="1" dirty="0" smtClean="0"/>
              <a:t>class</a:t>
            </a:r>
            <a:r>
              <a:rPr lang="en-GB" sz="2000" dirty="0" smtClean="0"/>
              <a:t>="</a:t>
            </a:r>
            <a:r>
              <a:rPr lang="en-GB" sz="2000" dirty="0" err="1" smtClean="0"/>
              <a:t>com.javatpoint.Question</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name="name" value="What is Java?"&gt;&lt;/property&gt;  </a:t>
            </a:r>
          </a:p>
          <a:p>
            <a:pPr>
              <a:spcBef>
                <a:spcPts val="0"/>
              </a:spcBef>
              <a:buNone/>
            </a:pPr>
            <a:r>
              <a:rPr lang="en-GB" sz="2000" dirty="0" smtClean="0"/>
              <a:t>&lt;property name="answers"&gt;  </a:t>
            </a:r>
          </a:p>
          <a:p>
            <a:pPr>
              <a:spcBef>
                <a:spcPts val="0"/>
              </a:spcBef>
              <a:buNone/>
            </a:pPr>
            <a:r>
              <a:rPr lang="en-GB" sz="2000" dirty="0" smtClean="0"/>
              <a:t>&lt;list&gt;  </a:t>
            </a:r>
          </a:p>
          <a:p>
            <a:pPr>
              <a:spcBef>
                <a:spcPts val="0"/>
              </a:spcBef>
              <a:buNone/>
            </a:pPr>
            <a:r>
              <a:rPr lang="en-GB" sz="2000" dirty="0" smtClean="0"/>
              <a:t>&lt;value&gt;Java is a programming language&lt;/value&gt;  </a:t>
            </a:r>
          </a:p>
          <a:p>
            <a:pPr>
              <a:spcBef>
                <a:spcPts val="0"/>
              </a:spcBef>
              <a:buNone/>
            </a:pPr>
            <a:r>
              <a:rPr lang="en-GB" sz="2000" dirty="0" smtClean="0"/>
              <a:t>&lt;value&gt;Java is a platform&lt;/value&gt;  </a:t>
            </a:r>
          </a:p>
          <a:p>
            <a:pPr>
              <a:spcBef>
                <a:spcPts val="0"/>
              </a:spcBef>
              <a:buNone/>
            </a:pPr>
            <a:r>
              <a:rPr lang="en-GB" sz="2000" dirty="0" smtClean="0"/>
              <a:t>&lt;value&gt;Java is an Island&lt;/value&gt;  </a:t>
            </a:r>
          </a:p>
          <a:p>
            <a:pPr>
              <a:spcBef>
                <a:spcPts val="0"/>
              </a:spcBef>
              <a:buNone/>
            </a:pPr>
            <a:r>
              <a:rPr lang="en-GB" sz="2000" dirty="0" smtClean="0"/>
              <a:t>&lt;/list&gt;  </a:t>
            </a:r>
          </a:p>
          <a:p>
            <a:pPr>
              <a:spcBef>
                <a:spcPts val="0"/>
              </a:spcBef>
              <a:buNone/>
            </a:pPr>
            <a:r>
              <a:rPr lang="en-GB" sz="2000" dirty="0" smtClean="0"/>
              <a: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US" dirty="0" smtClean="0"/>
              <a:t> </a:t>
            </a:r>
            <a:br>
              <a:rPr lang="en-US" dirty="0" smtClean="0"/>
            </a:br>
            <a:r>
              <a:rPr lang="en-US" b="1" dirty="0" smtClean="0"/>
              <a:t>Test.java</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 </a:t>
            </a:r>
            <a:r>
              <a:rPr lang="en-US" dirty="0" smtClean="0"/>
              <a:t>This class gets the bean from the applicationContext.xml file and calls the </a:t>
            </a:r>
            <a:r>
              <a:rPr lang="en-US" dirty="0" err="1" smtClean="0"/>
              <a:t>displayInfo</a:t>
            </a:r>
            <a:r>
              <a:rPr lang="en-US" dirty="0" smtClean="0"/>
              <a:t> method.</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Question q=(Question)</a:t>
            </a:r>
            <a:r>
              <a:rPr lang="en-US" sz="2000" dirty="0" err="1" smtClean="0"/>
              <a:t>factory.getBean</a:t>
            </a:r>
            <a:r>
              <a:rPr lang="en-US" sz="2000" dirty="0" smtClean="0"/>
              <a:t>("q");  </a:t>
            </a:r>
          </a:p>
          <a:p>
            <a:pPr>
              <a:spcBef>
                <a:spcPts val="0"/>
              </a:spcBef>
              <a:buNone/>
            </a:pPr>
            <a:r>
              <a:rPr lang="en-US" sz="2000" dirty="0" smtClean="0"/>
              <a:t>    </a:t>
            </a:r>
            <a:r>
              <a:rPr lang="en-US" sz="2000" dirty="0" err="1" smtClean="0"/>
              <a:t>q.displayInfo</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dirty="0" smtClean="0"/>
              <a:t>Setter Injection with Non-String Collection (having Dependent Object) Example</a:t>
            </a:r>
            <a:br>
              <a:rPr lang="en-GB" dirty="0" smtClean="0"/>
            </a:br>
            <a:endParaRPr lang="en-US" dirty="0"/>
          </a:p>
        </p:txBody>
      </p:sp>
      <p:sp>
        <p:nvSpPr>
          <p:cNvPr id="3" name="Content Placeholder 2"/>
          <p:cNvSpPr>
            <a:spLocks noGrp="1"/>
          </p:cNvSpPr>
          <p:nvPr>
            <p:ph idx="1"/>
          </p:nvPr>
        </p:nvSpPr>
        <p:spPr/>
        <p:txBody>
          <a:bodyPr/>
          <a:lstStyle/>
          <a:p>
            <a:r>
              <a:rPr lang="en-IN" dirty="0" smtClean="0"/>
              <a:t> </a:t>
            </a:r>
            <a:r>
              <a:rPr lang="en-GB" dirty="0" smtClean="0"/>
              <a:t>If we have dependent object in the collection, we can inject these information by using the </a:t>
            </a:r>
            <a:r>
              <a:rPr lang="en-GB" b="1" dirty="0" smtClean="0"/>
              <a:t>ref</a:t>
            </a:r>
            <a:r>
              <a:rPr lang="en-GB" dirty="0" smtClean="0"/>
              <a:t> element inside the </a:t>
            </a:r>
            <a:r>
              <a:rPr lang="en-GB" b="1" dirty="0" smtClean="0"/>
              <a:t>list</a:t>
            </a:r>
            <a:r>
              <a:rPr lang="en-GB" dirty="0" smtClean="0"/>
              <a:t>, </a:t>
            </a:r>
            <a:r>
              <a:rPr lang="en-GB" b="1" dirty="0" smtClean="0"/>
              <a:t>set</a:t>
            </a:r>
            <a:r>
              <a:rPr lang="en-GB" dirty="0" smtClean="0"/>
              <a:t> or </a:t>
            </a:r>
            <a:r>
              <a:rPr lang="en-GB" b="1" dirty="0" smtClean="0"/>
              <a:t>map</a:t>
            </a:r>
            <a:r>
              <a:rPr lang="en-GB" dirty="0" smtClean="0"/>
              <a:t>. Here, we will use list, set or map element inside the </a:t>
            </a:r>
            <a:r>
              <a:rPr lang="en-GB" b="1" dirty="0" smtClean="0"/>
              <a:t>property</a:t>
            </a:r>
            <a:r>
              <a:rPr lang="en-GB" dirty="0" smtClean="0"/>
              <a:t> element.</a:t>
            </a:r>
          </a:p>
          <a:p>
            <a:r>
              <a:rPr lang="en-GB" dirty="0" smtClean="0"/>
              <a:t>In this example, we are taking the example of Forum where </a:t>
            </a:r>
            <a:r>
              <a:rPr lang="en-GB" b="1" dirty="0" smtClean="0"/>
              <a:t>One question can have multiple answers</a:t>
            </a:r>
            <a:r>
              <a:rPr lang="en-GB" dirty="0" smtClean="0"/>
              <a:t>. But Answer has its own information such as </a:t>
            </a:r>
            <a:r>
              <a:rPr lang="en-GB" dirty="0" err="1" smtClean="0"/>
              <a:t>answerId</a:t>
            </a:r>
            <a:r>
              <a:rPr lang="en-GB" dirty="0" smtClean="0"/>
              <a:t>, answer and </a:t>
            </a:r>
            <a:r>
              <a:rPr lang="en-GB" dirty="0" err="1" smtClean="0"/>
              <a:t>postedBy</a:t>
            </a:r>
            <a:r>
              <a:rPr lang="en-GB" dirty="0" smtClean="0"/>
              <a:t>. There are four pages used in this example:</a:t>
            </a:r>
          </a:p>
          <a:p>
            <a:pPr marL="514350" indent="-514350">
              <a:buFont typeface="+mj-lt"/>
              <a:buAutoNum type="arabicPeriod"/>
            </a:pPr>
            <a:r>
              <a:rPr lang="en-GB" b="1" dirty="0" smtClean="0"/>
              <a:t>Question.java</a:t>
            </a:r>
            <a:endParaRPr lang="en-GB" dirty="0" smtClean="0"/>
          </a:p>
          <a:p>
            <a:pPr marL="514350" indent="-514350">
              <a:buFont typeface="+mj-lt"/>
              <a:buAutoNum type="arabicPeriod"/>
            </a:pPr>
            <a:r>
              <a:rPr lang="en-GB" b="1" dirty="0" smtClean="0"/>
              <a:t>Answer.java</a:t>
            </a:r>
            <a:endParaRPr lang="en-GB" dirty="0" smtClean="0"/>
          </a:p>
          <a:p>
            <a:pPr marL="514350" indent="-514350">
              <a:buFont typeface="+mj-lt"/>
              <a:buAutoNum type="arabicPeriod"/>
            </a:pPr>
            <a:r>
              <a:rPr lang="en-GB" b="1" dirty="0" smtClean="0"/>
              <a:t>applicationContext.xml</a:t>
            </a:r>
            <a:endParaRPr lang="en-GB" dirty="0" smtClean="0"/>
          </a:p>
          <a:p>
            <a:pPr marL="514350" indent="-514350">
              <a:buFont typeface="+mj-lt"/>
              <a:buAutoNum type="arabicPeriod"/>
            </a:pPr>
            <a:r>
              <a:rPr lang="en-GB" b="1" dirty="0" smtClean="0"/>
              <a:t>Test.java</a:t>
            </a:r>
            <a:endParaRPr lang="en-GB" dirty="0" smtClean="0"/>
          </a:p>
          <a:p>
            <a:r>
              <a:rPr lang="en-GB" dirty="0" smtClean="0"/>
              <a:t>In this example, we are using list that can have duplicate elements, you may use set that have only unique elements. But, you need to change list to set in the applicationContext.xml file and List to Set in the Question.java file.</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Question.java</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smtClean="0"/>
              <a:t> </a:t>
            </a:r>
            <a:r>
              <a:rPr lang="en-GB" dirty="0" smtClean="0"/>
              <a:t> </a:t>
            </a:r>
            <a:r>
              <a:rPr lang="en-US" dirty="0" smtClean="0"/>
              <a:t>This class contains three properties, two constructors and </a:t>
            </a:r>
            <a:r>
              <a:rPr lang="en-US" dirty="0" err="1" smtClean="0"/>
              <a:t>displayInfo</a:t>
            </a:r>
            <a:r>
              <a:rPr lang="en-US" dirty="0" smtClean="0"/>
              <a:t>() method that prints the information. Here, we are using List to contain the multiple answers.</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List&lt;Answer&gt; answers;  </a:t>
            </a:r>
          </a:p>
          <a:p>
            <a:pPr>
              <a:spcBef>
                <a:spcPts val="0"/>
              </a:spcBef>
              <a:buNone/>
            </a:pPr>
            <a:r>
              <a:rPr lang="en-US" sz="2000" dirty="0" smtClean="0"/>
              <a:t>  </a:t>
            </a:r>
          </a:p>
          <a:p>
            <a:pPr>
              <a:spcBef>
                <a:spcPts val="0"/>
              </a:spcBef>
              <a:buNone/>
            </a:pPr>
            <a:r>
              <a:rPr lang="en-US" sz="2000" dirty="0" smtClean="0"/>
              <a:t>//setters and getters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(id+" "+name);  </a:t>
            </a:r>
          </a:p>
          <a:p>
            <a:pPr>
              <a:spcBef>
                <a:spcPts val="0"/>
              </a:spcBef>
              <a:buNone/>
            </a:pPr>
            <a:r>
              <a:rPr lang="en-US" sz="2000" dirty="0" smtClean="0"/>
              <a:t>    </a:t>
            </a:r>
            <a:r>
              <a:rPr lang="en-US" sz="2000" dirty="0" err="1" smtClean="0"/>
              <a:t>System.out.println</a:t>
            </a:r>
            <a:r>
              <a:rPr lang="en-US" sz="2000" dirty="0" smtClean="0"/>
              <a:t>("answers are:");  </a:t>
            </a:r>
          </a:p>
          <a:p>
            <a:pPr>
              <a:spcBef>
                <a:spcPts val="0"/>
              </a:spcBef>
              <a:buNone/>
            </a:pPr>
            <a:r>
              <a:rPr lang="en-US" sz="2000" dirty="0" smtClean="0"/>
              <a:t>    </a:t>
            </a:r>
            <a:r>
              <a:rPr lang="en-US" sz="2000" dirty="0" err="1" smtClean="0"/>
              <a:t>Iterator</a:t>
            </a:r>
            <a:r>
              <a:rPr lang="en-US" sz="2000" dirty="0" smtClean="0"/>
              <a:t>&lt;Answer&gt; </a:t>
            </a:r>
            <a:r>
              <a:rPr lang="en-US" sz="2000" dirty="0" err="1" smtClean="0"/>
              <a:t>itr</a:t>
            </a:r>
            <a:r>
              <a:rPr lang="en-US" sz="2000" dirty="0" smtClean="0"/>
              <a:t>=</a:t>
            </a:r>
            <a:r>
              <a:rPr lang="en-US" sz="2000" dirty="0" err="1" smtClean="0"/>
              <a:t>answers.iterator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Answer.java</a:t>
            </a:r>
            <a:endParaRPr lang="en-US" dirty="0"/>
          </a:p>
        </p:txBody>
      </p:sp>
      <p:sp>
        <p:nvSpPr>
          <p:cNvPr id="3" name="Content Placeholder 2"/>
          <p:cNvSpPr>
            <a:spLocks noGrp="1"/>
          </p:cNvSpPr>
          <p:nvPr>
            <p:ph idx="1"/>
          </p:nvPr>
        </p:nvSpPr>
        <p:spPr>
          <a:xfrm>
            <a:off x="838200" y="1214422"/>
            <a:ext cx="10515600" cy="4962541"/>
          </a:xfrm>
        </p:spPr>
        <p:txBody>
          <a:bodyPr/>
          <a:lstStyle/>
          <a:p>
            <a:endParaRPr lang="en-GB" dirty="0" smtClean="0"/>
          </a:p>
          <a:p>
            <a:r>
              <a:rPr lang="en-GB" dirty="0" smtClean="0"/>
              <a:t> This class has three properties id, name and by with constructor and </a:t>
            </a:r>
            <a:r>
              <a:rPr lang="en-GB" dirty="0" err="1" smtClean="0"/>
              <a:t>toString</a:t>
            </a:r>
            <a:r>
              <a:rPr lang="en-GB" dirty="0" smtClean="0"/>
              <a:t>() method.</a:t>
            </a:r>
          </a:p>
          <a:p>
            <a:pPr>
              <a:spcBef>
                <a:spcPts val="0"/>
              </a:spcBef>
              <a:buNone/>
            </a:pPr>
            <a:r>
              <a:rPr lang="en-GB" sz="2000" b="1" dirty="0" smtClean="0"/>
              <a:t>package</a:t>
            </a:r>
            <a:r>
              <a:rPr lang="en-GB" sz="2000" dirty="0" smtClean="0"/>
              <a:t> </a:t>
            </a:r>
            <a:r>
              <a:rPr lang="en-GB" sz="2000" dirty="0" err="1" smtClean="0"/>
              <a:t>com.javatpoint</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Answer {  </a:t>
            </a:r>
          </a:p>
          <a:p>
            <a:pPr>
              <a:spcBef>
                <a:spcPts val="0"/>
              </a:spcBef>
              <a:buNone/>
            </a:pPr>
            <a:r>
              <a:rPr lang="en-GB" sz="2000" b="1" dirty="0" smtClean="0"/>
              <a:t>private</a:t>
            </a:r>
            <a:r>
              <a:rPr lang="en-GB" sz="2000" dirty="0" smtClean="0"/>
              <a:t> </a:t>
            </a:r>
            <a:r>
              <a:rPr lang="en-GB" sz="2000" b="1" dirty="0" err="1" smtClean="0"/>
              <a:t>int</a:t>
            </a:r>
            <a:r>
              <a:rPr lang="en-GB" sz="2000" dirty="0" smtClean="0"/>
              <a:t> id;  </a:t>
            </a:r>
          </a:p>
          <a:p>
            <a:pPr>
              <a:spcBef>
                <a:spcPts val="0"/>
              </a:spcBef>
              <a:buNone/>
            </a:pPr>
            <a:r>
              <a:rPr lang="en-GB" sz="2000" b="1" dirty="0" smtClean="0"/>
              <a:t>private</a:t>
            </a:r>
            <a:r>
              <a:rPr lang="en-GB" sz="2000" dirty="0" smtClean="0"/>
              <a:t> String name;  </a:t>
            </a:r>
          </a:p>
          <a:p>
            <a:pPr>
              <a:spcBef>
                <a:spcPts val="0"/>
              </a:spcBef>
              <a:buNone/>
            </a:pPr>
            <a:r>
              <a:rPr lang="en-GB" sz="2000" b="1" dirty="0" smtClean="0"/>
              <a:t>private</a:t>
            </a:r>
            <a:r>
              <a:rPr lang="en-GB" sz="2000" dirty="0" smtClean="0"/>
              <a:t> String by;  </a:t>
            </a:r>
          </a:p>
          <a:p>
            <a:pPr>
              <a:spcBef>
                <a:spcPts val="0"/>
              </a:spcBef>
              <a:buNone/>
            </a:pPr>
            <a:r>
              <a:rPr lang="en-GB" sz="2000" dirty="0" smtClean="0"/>
              <a:t>  </a:t>
            </a:r>
          </a:p>
          <a:p>
            <a:pPr>
              <a:spcBef>
                <a:spcPts val="0"/>
              </a:spcBef>
              <a:buNone/>
            </a:pPr>
            <a:r>
              <a:rPr lang="en-GB" sz="2000" dirty="0" smtClean="0"/>
              <a:t>//setters and getters  </a:t>
            </a:r>
          </a:p>
          <a:p>
            <a:pPr>
              <a:spcBef>
                <a:spcPts val="0"/>
              </a:spcBef>
              <a:buNone/>
            </a:pPr>
            <a:r>
              <a:rPr lang="en-GB" sz="2000" dirty="0" smtClean="0"/>
              <a:t>  </a:t>
            </a:r>
          </a:p>
          <a:p>
            <a:pPr>
              <a:spcBef>
                <a:spcPts val="0"/>
              </a:spcBef>
              <a:buNone/>
            </a:pPr>
            <a:r>
              <a:rPr lang="en-GB" sz="2000" b="1" dirty="0" smtClean="0"/>
              <a:t>public</a:t>
            </a:r>
            <a:r>
              <a:rPr lang="en-GB" sz="2000" dirty="0" smtClean="0"/>
              <a:t> String </a:t>
            </a:r>
            <a:r>
              <a:rPr lang="en-GB" sz="2000" dirty="0" err="1" smtClean="0"/>
              <a:t>toString</a:t>
            </a:r>
            <a:r>
              <a:rPr lang="en-GB" sz="2000" dirty="0" smtClean="0"/>
              <a:t>(){  </a:t>
            </a:r>
          </a:p>
          <a:p>
            <a:pPr>
              <a:spcBef>
                <a:spcPts val="0"/>
              </a:spcBef>
              <a:buNone/>
            </a:pPr>
            <a:r>
              <a:rPr lang="en-GB" sz="2000" dirty="0" smtClean="0"/>
              <a:t>    </a:t>
            </a:r>
            <a:r>
              <a:rPr lang="en-GB" sz="2000" b="1" dirty="0" smtClean="0"/>
              <a:t>return</a:t>
            </a:r>
            <a:r>
              <a:rPr lang="en-GB" sz="2000" dirty="0" smtClean="0"/>
              <a:t> id+" "+name+" "+by;  </a:t>
            </a:r>
          </a:p>
          <a:p>
            <a:pPr>
              <a:spcBef>
                <a:spcPts val="0"/>
              </a:spcBef>
              <a:buNone/>
            </a:pPr>
            <a:r>
              <a:rPr lang="en-GB" sz="2000" dirty="0" smtClean="0"/>
              <a:t>}  </a:t>
            </a:r>
          </a:p>
          <a:p>
            <a:pPr>
              <a:spcBef>
                <a:spcPts val="0"/>
              </a:spcBef>
              <a:buNone/>
            </a:pPr>
            <a:r>
              <a:rPr lang="en-GB"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357166"/>
            <a:ext cx="10515600" cy="777859"/>
          </a:xfrm>
        </p:spPr>
        <p:txBody>
          <a:bodyPr/>
          <a:lstStyle/>
          <a:p>
            <a:r>
              <a:rPr lang="en-US" b="1" dirty="0" smtClean="0"/>
              <a:t>applicationContext.xml</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
        <p:nvSpPr>
          <p:cNvPr id="5" name="Content Placeholder 4"/>
          <p:cNvSpPr>
            <a:spLocks noGrp="1"/>
          </p:cNvSpPr>
          <p:nvPr>
            <p:ph idx="1"/>
          </p:nvPr>
        </p:nvSpPr>
        <p:spPr>
          <a:xfrm>
            <a:off x="838200" y="1071546"/>
            <a:ext cx="10515600" cy="5105417"/>
          </a:xfrm>
        </p:spPr>
        <p:txBody>
          <a:bodyPr/>
          <a:lstStyle/>
          <a:p>
            <a:r>
              <a:rPr lang="en-GB" dirty="0" smtClean="0"/>
              <a:t>The </a:t>
            </a:r>
            <a:r>
              <a:rPr lang="en-GB" b="1" dirty="0" smtClean="0"/>
              <a:t>ref</a:t>
            </a:r>
            <a:r>
              <a:rPr lang="en-GB" dirty="0" smtClean="0"/>
              <a:t> element is used to define the reference of another bean. Here, we are using </a:t>
            </a:r>
            <a:r>
              <a:rPr lang="en-GB" b="1" dirty="0" smtClean="0"/>
              <a:t>bean</a:t>
            </a:r>
            <a:r>
              <a:rPr lang="en-GB" dirty="0" smtClean="0"/>
              <a:t> attribute of </a:t>
            </a:r>
            <a:r>
              <a:rPr lang="en-GB" b="1" dirty="0" smtClean="0"/>
              <a:t>ref</a:t>
            </a:r>
            <a:r>
              <a:rPr lang="en-GB" dirty="0" smtClean="0"/>
              <a:t> element to specify the reference of another bean.</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http://www.springframework.org/schema/beans/spring-beans-3.0.xsd"&gt;  </a:t>
            </a:r>
          </a:p>
          <a:p>
            <a:pPr>
              <a:spcBef>
                <a:spcPts val="0"/>
              </a:spcBef>
              <a:buNone/>
            </a:pPr>
            <a:r>
              <a:rPr lang="en-GB" sz="2000" dirty="0" smtClean="0"/>
              <a:t>  </a:t>
            </a:r>
          </a:p>
          <a:p>
            <a:pPr>
              <a:spcBef>
                <a:spcPts val="0"/>
              </a:spcBef>
              <a:buNone/>
            </a:pPr>
            <a:r>
              <a:rPr lang="en-GB" sz="2000" dirty="0" smtClean="0"/>
              <a:t>&lt;bean id="answer1" </a:t>
            </a:r>
            <a:r>
              <a:rPr lang="en-GB" sz="2000" b="1" dirty="0" smtClean="0"/>
              <a:t>class</a:t>
            </a:r>
            <a:r>
              <a:rPr lang="en-GB" sz="2000" dirty="0" smtClean="0"/>
              <a:t>="</a:t>
            </a:r>
            <a:r>
              <a:rPr lang="en-GB" sz="2000" dirty="0" err="1" smtClean="0"/>
              <a:t>com.javatpoint.Answer</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name="name" value="Java is a programming language"&gt;&lt;/property&gt;  </a:t>
            </a:r>
          </a:p>
          <a:p>
            <a:pPr>
              <a:spcBef>
                <a:spcPts val="0"/>
              </a:spcBef>
              <a:buNone/>
            </a:pPr>
            <a:r>
              <a:rPr lang="en-GB" sz="2000" dirty="0" smtClean="0"/>
              <a:t>&lt;property name="by" value="Ravi </a:t>
            </a:r>
            <a:r>
              <a:rPr lang="en-GB" sz="2000" dirty="0" err="1" smtClean="0"/>
              <a:t>Malik</a:t>
            </a:r>
            <a:r>
              <a:rPr lang="en-GB" sz="2000" dirty="0" smtClean="0"/>
              <a:t>"&gt;&lt;/property&gt;  </a:t>
            </a:r>
          </a:p>
          <a:p>
            <a:pPr>
              <a:spcBef>
                <a:spcPts val="0"/>
              </a:spcBef>
              <a:buNone/>
            </a:pPr>
            <a:r>
              <a:rPr lang="en-GB" sz="2000" dirty="0" smtClean="0"/>
              <a:t>&lt;/bean&gt;  </a:t>
            </a:r>
          </a:p>
          <a:p>
            <a:pPr>
              <a:spcBef>
                <a:spcPts val="0"/>
              </a:spcBef>
              <a:buNone/>
            </a:pPr>
            <a:r>
              <a:rPr lang="en-GB" sz="2000" dirty="0" smtClean="0"/>
              <a:t>&lt;bean id="answer2" </a:t>
            </a:r>
            <a:r>
              <a:rPr lang="en-GB" sz="2000" b="1" dirty="0" smtClean="0"/>
              <a:t>class</a:t>
            </a:r>
            <a:r>
              <a:rPr lang="en-GB" sz="2000" dirty="0" smtClean="0"/>
              <a:t>="</a:t>
            </a:r>
            <a:r>
              <a:rPr lang="en-GB" sz="2000" dirty="0" err="1" smtClean="0"/>
              <a:t>com.javatpoint.Answer</a:t>
            </a:r>
            <a:r>
              <a:rPr lang="en-GB" sz="2000" dirty="0" smtClean="0"/>
              <a:t>"&gt;  </a:t>
            </a:r>
          </a:p>
          <a:p>
            <a:pPr>
              <a:spcBef>
                <a:spcPts val="0"/>
              </a:spcBef>
              <a:buNone/>
            </a:pPr>
            <a:r>
              <a:rPr lang="en-GB" sz="2000" dirty="0" smtClean="0"/>
              <a:t>&lt;property name="id" value="2"&gt;&lt;/property&gt;  </a:t>
            </a:r>
          </a:p>
          <a:p>
            <a:pPr>
              <a:spcBef>
                <a:spcPts val="0"/>
              </a:spcBef>
              <a:buNone/>
            </a:pPr>
            <a:r>
              <a:rPr lang="en-GB" sz="2000" dirty="0" smtClean="0"/>
              <a:t>&lt;property name="name" value="Java is a platform"&gt;&lt;/property&gt;  </a:t>
            </a:r>
          </a:p>
          <a:p>
            <a:pPr>
              <a:spcBef>
                <a:spcPts val="0"/>
              </a:spcBef>
              <a:buNone/>
            </a:pPr>
            <a:r>
              <a:rPr lang="en-GB" sz="2000" dirty="0" smtClean="0"/>
              <a:t>&lt;property name="by" value="</a:t>
            </a:r>
            <a:r>
              <a:rPr lang="en-GB" sz="2000" dirty="0" err="1" smtClean="0"/>
              <a:t>Sachin</a:t>
            </a:r>
            <a:r>
              <a:rPr lang="en-GB" sz="2000" dirty="0" smtClean="0"/>
              <a:t>"&gt;&lt;/property&gt;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 id="q" </a:t>
            </a:r>
            <a:r>
              <a:rPr lang="en-GB" sz="2000" b="1" dirty="0" smtClean="0"/>
              <a:t>class</a:t>
            </a:r>
            <a:r>
              <a:rPr lang="en-GB" sz="2000" dirty="0" smtClean="0"/>
              <a:t>="</a:t>
            </a:r>
            <a:r>
              <a:rPr lang="en-GB" sz="2000" dirty="0" err="1" smtClean="0"/>
              <a:t>com.javatpoint.Question</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name="name" value="What is Java?"&gt;&lt;/property&gt;  </a:t>
            </a:r>
          </a:p>
          <a:p>
            <a:pPr>
              <a:spcBef>
                <a:spcPts val="0"/>
              </a:spcBef>
              <a:buNone/>
            </a:pPr>
            <a:r>
              <a:rPr lang="en-GB" sz="2000" dirty="0" smtClean="0"/>
              <a:t>&lt;property name="answers"&gt;  </a:t>
            </a:r>
          </a:p>
          <a:p>
            <a:pPr>
              <a:spcBef>
                <a:spcPts val="0"/>
              </a:spcBef>
              <a:buNone/>
            </a:pPr>
            <a:r>
              <a:rPr lang="en-GB" sz="2000" dirty="0" smtClean="0"/>
              <a:t>&lt;list&gt;  </a:t>
            </a:r>
          </a:p>
          <a:p>
            <a:pPr>
              <a:spcBef>
                <a:spcPts val="0"/>
              </a:spcBef>
              <a:buNone/>
            </a:pPr>
            <a:r>
              <a:rPr lang="en-GB" sz="2000" dirty="0" smtClean="0"/>
              <a:t>&lt;ref bean="answer1"/&gt;  </a:t>
            </a:r>
          </a:p>
          <a:p>
            <a:pPr>
              <a:spcBef>
                <a:spcPts val="0"/>
              </a:spcBef>
              <a:buNone/>
            </a:pPr>
            <a:r>
              <a:rPr lang="en-GB" sz="2000" dirty="0" smtClean="0"/>
              <a:t>&lt;ref bean="answer2"/&gt;  </a:t>
            </a:r>
          </a:p>
          <a:p>
            <a:pPr>
              <a:spcBef>
                <a:spcPts val="0"/>
              </a:spcBef>
              <a:buNone/>
            </a:pPr>
            <a:r>
              <a:rPr lang="en-GB" sz="2000" dirty="0" smtClean="0"/>
              <a:t>&lt;/list&gt;  </a:t>
            </a:r>
          </a:p>
          <a:p>
            <a:pPr>
              <a:spcBef>
                <a:spcPts val="0"/>
              </a:spcBef>
              <a:buNone/>
            </a:pPr>
            <a:r>
              <a:rPr lang="en-GB" sz="2000" dirty="0" smtClean="0"/>
              <a: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a:t>
            </a:r>
          </a:p>
          <a:p>
            <a:pPr>
              <a:spcBef>
                <a:spcPts val="0"/>
              </a:spcBef>
              <a:buNone/>
            </a:pP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b="1" dirty="0" smtClean="0"/>
              <a:t>Test.java</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endParaRPr lang="en-GB" dirty="0" smtClean="0"/>
          </a:p>
          <a:p>
            <a:r>
              <a:rPr lang="en-US" dirty="0" smtClean="0"/>
              <a:t>This class gets the bean from the applicationContext.xml file and calls the </a:t>
            </a:r>
            <a:r>
              <a:rPr lang="en-US" dirty="0" err="1" smtClean="0"/>
              <a:t>displayInfo</a:t>
            </a:r>
            <a:r>
              <a:rPr lang="en-US" dirty="0" smtClean="0"/>
              <a:t>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a:t>
            </a:r>
            <a:r>
              <a:rPr lang="en-US" dirty="0" err="1" smtClean="0"/>
              <a:t>org.springframework.core.io.ClassPathResource</a:t>
            </a:r>
            <a:r>
              <a:rPr lang="en-US" dirty="0" smtClean="0"/>
              <a:t>;  </a:t>
            </a:r>
          </a:p>
          <a:p>
            <a:pPr>
              <a:spcBef>
                <a:spcPts val="0"/>
              </a:spcBef>
              <a:buNone/>
            </a:pPr>
            <a:r>
              <a:rPr lang="en-US" b="1" dirty="0" smtClean="0"/>
              <a:t>import</a:t>
            </a:r>
            <a:r>
              <a:rPr lang="en-US" dirty="0" smtClean="0"/>
              <a:t> </a:t>
            </a:r>
            <a:r>
              <a:rPr lang="en-US" dirty="0" err="1" smtClean="0"/>
              <a:t>org.springframework.core.io.Resource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Question q=(Question)</a:t>
            </a:r>
            <a:r>
              <a:rPr lang="en-US" dirty="0" err="1" smtClean="0"/>
              <a:t>factory.getBean</a:t>
            </a:r>
            <a:r>
              <a:rPr lang="en-US" dirty="0" smtClean="0"/>
              <a:t>("q");  </a:t>
            </a:r>
          </a:p>
          <a:p>
            <a:pPr>
              <a:spcBef>
                <a:spcPts val="0"/>
              </a:spcBef>
              <a:buNone/>
            </a:pPr>
            <a:r>
              <a:rPr lang="en-US" dirty="0" smtClean="0"/>
              <a:t>    </a:t>
            </a:r>
            <a:r>
              <a:rPr lang="en-US" dirty="0" err="1" smtClean="0"/>
              <a:t>q.displayInfo</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Setter Injection with Map Example</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
        <p:nvSpPr>
          <p:cNvPr id="6" name="Content Placeholder 5"/>
          <p:cNvSpPr>
            <a:spLocks noGrp="1"/>
          </p:cNvSpPr>
          <p:nvPr>
            <p:ph idx="1"/>
          </p:nvPr>
        </p:nvSpPr>
        <p:spPr/>
        <p:txBody>
          <a:bodyPr/>
          <a:lstStyle/>
          <a:p>
            <a:r>
              <a:rPr lang="en-GB" dirty="0" smtClean="0"/>
              <a:t>In this example, we are using </a:t>
            </a:r>
            <a:r>
              <a:rPr lang="en-GB" b="1" dirty="0" smtClean="0"/>
              <a:t>map</a:t>
            </a:r>
            <a:r>
              <a:rPr lang="en-GB" dirty="0" smtClean="0"/>
              <a:t> as the answer for a question that have answer as the key and username as the value. Here, we are using key and value pair both as a string.</a:t>
            </a:r>
          </a:p>
          <a:p>
            <a:r>
              <a:rPr lang="en-GB" dirty="0" smtClean="0"/>
              <a:t>Like previous examples, it is the example of forum where </a:t>
            </a:r>
            <a:r>
              <a:rPr lang="en-GB" b="1" dirty="0" smtClean="0"/>
              <a:t>one question can have multiple answers</a:t>
            </a:r>
            <a:r>
              <a:rPr lang="en-GB" dirty="0" smtClean="0"/>
              <a:t>.</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b="1" dirty="0" smtClean="0"/>
              <a:t>Question.java</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US" sz="2000" dirty="0" smtClean="0"/>
              <a:t>This class contains three properties, getters &amp; setters and </a:t>
            </a:r>
            <a:r>
              <a:rPr lang="en-US" sz="2000" dirty="0" err="1" smtClean="0"/>
              <a:t>displayInfo</a:t>
            </a:r>
            <a:r>
              <a:rPr lang="en-US" sz="2000" dirty="0" smtClean="0"/>
              <a:t>() method to display the information.</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java.util.Map</a:t>
            </a:r>
            <a:r>
              <a:rPr lang="en-US" sz="2000" dirty="0" smtClean="0"/>
              <a:t>;  </a:t>
            </a:r>
          </a:p>
          <a:p>
            <a:pPr>
              <a:spcBef>
                <a:spcPts val="0"/>
              </a:spcBef>
              <a:buNone/>
            </a:pPr>
            <a:r>
              <a:rPr lang="en-US" sz="2000" b="1" dirty="0" smtClean="0"/>
              <a:t>import</a:t>
            </a:r>
            <a:r>
              <a:rPr lang="en-US" sz="2000" dirty="0" smtClean="0"/>
              <a:t> </a:t>
            </a:r>
            <a:r>
              <a:rPr lang="en-US" sz="2000" dirty="0" err="1" smtClean="0"/>
              <a:t>java.util.Set</a:t>
            </a:r>
            <a:r>
              <a:rPr lang="en-US" sz="2000" dirty="0" smtClean="0"/>
              <a:t>;  </a:t>
            </a:r>
          </a:p>
          <a:p>
            <a:pPr>
              <a:spcBef>
                <a:spcPts val="0"/>
              </a:spcBef>
              <a:buNone/>
            </a:pPr>
            <a:r>
              <a:rPr lang="en-US" sz="2000" b="1" dirty="0" smtClean="0"/>
              <a:t>import</a:t>
            </a:r>
            <a:r>
              <a:rPr lang="en-US" sz="2000" dirty="0" smtClean="0"/>
              <a:t> </a:t>
            </a:r>
            <a:r>
              <a:rPr lang="en-US" sz="2000" dirty="0" err="1" smtClean="0"/>
              <a:t>java.util.Map.Entry</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Map&lt;</a:t>
            </a:r>
            <a:r>
              <a:rPr lang="en-US" sz="2000" dirty="0" err="1" smtClean="0"/>
              <a:t>String,String</a:t>
            </a:r>
            <a:r>
              <a:rPr lang="en-US" sz="2000" dirty="0" smtClean="0"/>
              <a:t>&gt; answers;  </a:t>
            </a:r>
          </a:p>
          <a:p>
            <a:pPr>
              <a:spcBef>
                <a:spcPts val="0"/>
              </a:spcBef>
              <a:buNone/>
            </a:pPr>
            <a:r>
              <a:rPr lang="en-US" sz="2000" dirty="0" smtClean="0"/>
              <a:t>  </a:t>
            </a:r>
          </a:p>
          <a:p>
            <a:pPr>
              <a:spcBef>
                <a:spcPts val="0"/>
              </a:spcBef>
              <a:buNone/>
            </a:pPr>
            <a:r>
              <a:rPr lang="en-US" sz="2000" dirty="0" smtClean="0"/>
              <a:t>//getters and setters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("question id:"+id);  </a:t>
            </a:r>
          </a:p>
          <a:p>
            <a:pPr>
              <a:spcBef>
                <a:spcPts val="0"/>
              </a:spcBef>
              <a:buNone/>
            </a:pPr>
            <a:r>
              <a:rPr lang="en-US" sz="2000" dirty="0" smtClean="0"/>
              <a:t>    </a:t>
            </a:r>
            <a:r>
              <a:rPr lang="en-US" sz="2000" dirty="0" err="1" smtClean="0"/>
              <a:t>System.out.println</a:t>
            </a:r>
            <a:r>
              <a:rPr lang="en-US" sz="2000" dirty="0" smtClean="0"/>
              <a:t>("question name:"+name);  </a:t>
            </a:r>
          </a:p>
          <a:p>
            <a:pPr>
              <a:spcBef>
                <a:spcPts val="0"/>
              </a:spcBef>
              <a:buNone/>
            </a:pPr>
            <a:r>
              <a:rPr lang="en-US" sz="2000" dirty="0" smtClean="0"/>
              <a:t>    </a:t>
            </a:r>
            <a:r>
              <a:rPr lang="en-US" sz="2000" dirty="0" err="1" smtClean="0"/>
              <a:t>System.out.println</a:t>
            </a:r>
            <a:r>
              <a:rPr lang="en-US" sz="2000" dirty="0" smtClean="0"/>
              <a:t>("Answers....");  </a:t>
            </a:r>
          </a:p>
          <a:p>
            <a:pPr>
              <a:spcBef>
                <a:spcPts val="0"/>
              </a:spcBef>
              <a:buNone/>
            </a:pPr>
            <a:r>
              <a:rPr lang="en-US" sz="2000" dirty="0" smtClean="0"/>
              <a:t>    Set&lt;Entry&lt;String, String&gt;&gt; set=</a:t>
            </a:r>
            <a:r>
              <a:rPr lang="en-US" sz="2000" dirty="0" err="1" smtClean="0"/>
              <a:t>answers.entrySet</a:t>
            </a:r>
            <a:r>
              <a:rPr lang="en-US" sz="2000" dirty="0" smtClean="0"/>
              <a:t>();  </a:t>
            </a:r>
          </a:p>
          <a:p>
            <a:pPr>
              <a:spcBef>
                <a:spcPts val="0"/>
              </a:spcBef>
              <a:buNone/>
            </a:pPr>
            <a:r>
              <a:rPr lang="en-US" sz="2000" dirty="0" smtClean="0"/>
              <a:t>    </a:t>
            </a:r>
            <a:r>
              <a:rPr lang="en-US" sz="2000" dirty="0" err="1" smtClean="0"/>
              <a:t>Iterator</a:t>
            </a:r>
            <a:r>
              <a:rPr lang="en-US" sz="2000" dirty="0" smtClean="0"/>
              <a:t>&lt;Entry&lt;String, String&gt;&gt;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Entry&lt;</a:t>
            </a:r>
            <a:r>
              <a:rPr lang="en-US" sz="2000" dirty="0" err="1" smtClean="0"/>
              <a:t>String,String</a:t>
            </a:r>
            <a:r>
              <a:rPr lang="en-US" sz="2000" dirty="0" smtClean="0"/>
              <a:t>&gt; entry=</a:t>
            </a:r>
            <a:r>
              <a:rPr lang="en-US" sz="2000" dirty="0" err="1" smtClean="0"/>
              <a:t>itr.next</a:t>
            </a:r>
            <a:r>
              <a:rPr lang="en-US" sz="2000" dirty="0" smtClean="0"/>
              <a:t>();  </a:t>
            </a:r>
          </a:p>
          <a:p>
            <a:pPr>
              <a:spcBef>
                <a:spcPts val="0"/>
              </a:spcBef>
              <a:buNone/>
            </a:pPr>
            <a:r>
              <a:rPr lang="en-US" sz="2000" dirty="0" smtClean="0"/>
              <a:t>        </a:t>
            </a:r>
            <a:r>
              <a:rPr lang="en-US" sz="2000" dirty="0" err="1" smtClean="0"/>
              <a:t>System.out.println</a:t>
            </a:r>
            <a:r>
              <a:rPr lang="en-US" sz="2000" dirty="0" smtClean="0"/>
              <a:t>("Answer:"+</a:t>
            </a:r>
            <a:r>
              <a:rPr lang="en-US" sz="2000" dirty="0" err="1" smtClean="0"/>
              <a:t>entry.getKey</a:t>
            </a:r>
            <a:r>
              <a:rPr lang="en-US" sz="2000" dirty="0" smtClean="0"/>
              <a:t>()+" Posted By:"+</a:t>
            </a:r>
            <a:r>
              <a:rPr lang="en-US" sz="2000" dirty="0" err="1" smtClean="0"/>
              <a:t>entry.getValue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t>
            </a:r>
            <a:br>
              <a:rPr lang="en-US" dirty="0" smtClean="0"/>
            </a:br>
            <a:r>
              <a:rPr lang="en-US" b="1" dirty="0" smtClean="0"/>
              <a:t>applicationContext.xml</a:t>
            </a:r>
            <a:endParaRPr lang="en-US" dirty="0"/>
          </a:p>
        </p:txBody>
      </p:sp>
      <p:sp>
        <p:nvSpPr>
          <p:cNvPr id="3" name="Content Placeholder 2"/>
          <p:cNvSpPr>
            <a:spLocks noGrp="1"/>
          </p:cNvSpPr>
          <p:nvPr>
            <p:ph idx="1"/>
          </p:nvPr>
        </p:nvSpPr>
        <p:spPr>
          <a:xfrm>
            <a:off x="838200" y="1214422"/>
            <a:ext cx="10515600" cy="4962541"/>
          </a:xfrm>
        </p:spPr>
        <p:txBody>
          <a:bodyPr/>
          <a:lstStyle/>
          <a:p>
            <a:endParaRPr lang="en-US" dirty="0" smtClean="0"/>
          </a:p>
          <a:p>
            <a:r>
              <a:rPr lang="en-GB" dirty="0" smtClean="0"/>
              <a:t>The </a:t>
            </a:r>
            <a:r>
              <a:rPr lang="en-GB" b="1" dirty="0" smtClean="0"/>
              <a:t>entry</a:t>
            </a:r>
            <a:r>
              <a:rPr lang="en-GB" dirty="0" smtClean="0"/>
              <a:t> attribute of </a:t>
            </a:r>
            <a:r>
              <a:rPr lang="en-GB" b="1" dirty="0" smtClean="0"/>
              <a:t>map</a:t>
            </a:r>
            <a:r>
              <a:rPr lang="en-GB" dirty="0" smtClean="0"/>
              <a:t> is used to define the key and value information.</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http://www.springframework.org/schema/beans/spring-beans-3.0.xsd"&gt;  </a:t>
            </a:r>
          </a:p>
          <a:p>
            <a:pPr>
              <a:spcBef>
                <a:spcPts val="0"/>
              </a:spcBef>
              <a:buNone/>
            </a:pPr>
            <a:r>
              <a:rPr lang="en-GB" sz="2000" dirty="0" smtClean="0"/>
              <a:t>  </a:t>
            </a:r>
          </a:p>
          <a:p>
            <a:pPr>
              <a:spcBef>
                <a:spcPts val="0"/>
              </a:spcBef>
              <a:buNone/>
            </a:pPr>
            <a:r>
              <a:rPr lang="en-GB" sz="2000" dirty="0" smtClean="0"/>
              <a:t>&lt;bean id="q" </a:t>
            </a:r>
            <a:r>
              <a:rPr lang="en-GB" sz="2000" b="1" dirty="0" smtClean="0"/>
              <a:t>class</a:t>
            </a:r>
            <a:r>
              <a:rPr lang="en-GB" sz="2000" dirty="0" smtClean="0"/>
              <a:t>="</a:t>
            </a:r>
            <a:r>
              <a:rPr lang="en-GB" sz="2000" dirty="0" err="1" smtClean="0"/>
              <a:t>com.javatpoint.Question</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name="name" value="What is Java?"&gt;&lt;/property&gt;  </a:t>
            </a:r>
          </a:p>
          <a:p>
            <a:pPr>
              <a:spcBef>
                <a:spcPts val="0"/>
              </a:spcBef>
              <a:buNone/>
            </a:pPr>
            <a:r>
              <a:rPr lang="en-GB" sz="2000" dirty="0" smtClean="0"/>
              <a:t>&lt;property name="answers"&gt;  </a:t>
            </a:r>
          </a:p>
          <a:p>
            <a:pPr>
              <a:spcBef>
                <a:spcPts val="0"/>
              </a:spcBef>
              <a:buNone/>
            </a:pPr>
            <a:r>
              <a:rPr lang="en-GB" sz="2000" dirty="0" smtClean="0"/>
              <a:t>&lt;map&gt;  </a:t>
            </a:r>
          </a:p>
          <a:p>
            <a:pPr>
              <a:spcBef>
                <a:spcPts val="0"/>
              </a:spcBef>
              <a:buNone/>
            </a:pPr>
            <a:r>
              <a:rPr lang="en-GB" sz="2000" dirty="0" smtClean="0"/>
              <a:t>&lt;entry key="Java is a programming language"  value="</a:t>
            </a:r>
            <a:r>
              <a:rPr lang="en-GB" sz="2000" dirty="0" err="1" smtClean="0"/>
              <a:t>Sonoo</a:t>
            </a:r>
            <a:r>
              <a:rPr lang="en-GB" sz="2000" dirty="0" smtClean="0"/>
              <a:t> </a:t>
            </a:r>
            <a:r>
              <a:rPr lang="en-GB" sz="2000" dirty="0" err="1" smtClean="0"/>
              <a:t>Jaiswal</a:t>
            </a:r>
            <a:r>
              <a:rPr lang="en-GB" sz="2000" dirty="0" smtClean="0"/>
              <a:t>"&gt;&lt;/entry&gt;  </a:t>
            </a:r>
          </a:p>
          <a:p>
            <a:pPr>
              <a:spcBef>
                <a:spcPts val="0"/>
              </a:spcBef>
              <a:buNone/>
            </a:pPr>
            <a:r>
              <a:rPr lang="en-GB" sz="2000" dirty="0" smtClean="0"/>
              <a:t>&lt;entry key="Java is a Platform" value="</a:t>
            </a:r>
            <a:r>
              <a:rPr lang="en-GB" sz="2000" dirty="0" err="1" smtClean="0"/>
              <a:t>Sachin</a:t>
            </a:r>
            <a:r>
              <a:rPr lang="en-GB" sz="2000" dirty="0" smtClean="0"/>
              <a:t> </a:t>
            </a:r>
            <a:r>
              <a:rPr lang="en-GB" sz="2000" dirty="0" err="1" smtClean="0"/>
              <a:t>Yadav</a:t>
            </a:r>
            <a:r>
              <a:rPr lang="en-GB" sz="2000" dirty="0" smtClean="0"/>
              <a:t>"&gt;&lt;/entry&gt;  </a:t>
            </a:r>
          </a:p>
          <a:p>
            <a:pPr>
              <a:spcBef>
                <a:spcPts val="0"/>
              </a:spcBef>
              <a:buNone/>
            </a:pPr>
            <a:r>
              <a:rPr lang="en-GB" sz="2000" dirty="0" smtClean="0"/>
              <a:t>&lt;/map&gt;  </a:t>
            </a:r>
          </a:p>
          <a:p>
            <a:pPr>
              <a:spcBef>
                <a:spcPts val="0"/>
              </a:spcBef>
              <a:buNone/>
            </a:pPr>
            <a:r>
              <a:rPr lang="en-GB" sz="2000" dirty="0" smtClean="0"/>
              <a: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Elements of Spring Module</a:t>
            </a: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dirty="0" smtClean="0"/>
              <a:t>Test - This layer provides support of testing with </a:t>
            </a:r>
            <a:r>
              <a:rPr lang="en-GB" sz="2000" dirty="0" err="1" smtClean="0"/>
              <a:t>JUnit</a:t>
            </a:r>
            <a:r>
              <a:rPr lang="en-GB" sz="2000" dirty="0" smtClean="0"/>
              <a:t> and </a:t>
            </a:r>
            <a:r>
              <a:rPr lang="en-GB" sz="2000" dirty="0" err="1" smtClean="0"/>
              <a:t>TestNG</a:t>
            </a:r>
            <a:r>
              <a:rPr lang="en-GB" sz="2000" dirty="0" smtClean="0"/>
              <a:t>.</a:t>
            </a:r>
          </a:p>
          <a:p>
            <a:r>
              <a:rPr lang="en-GB" sz="2000" dirty="0" smtClean="0"/>
              <a:t>Spring Core Container - contains core, beans, context and expression language (EL) modules.</a:t>
            </a:r>
          </a:p>
          <a:p>
            <a:r>
              <a:rPr lang="en-GB" sz="2000" dirty="0" smtClean="0"/>
              <a:t>Core and Beans - These modules provide IOC and Dependency Injection features.</a:t>
            </a:r>
          </a:p>
          <a:p>
            <a:r>
              <a:rPr lang="en-GB" sz="2000" dirty="0" smtClean="0"/>
              <a:t>Context - This module supports internationalization (I18N), EJB, JMS, Basic </a:t>
            </a:r>
            <a:r>
              <a:rPr lang="en-GB" sz="2000" dirty="0" err="1" smtClean="0"/>
              <a:t>Remoting</a:t>
            </a:r>
            <a:r>
              <a:rPr lang="en-GB" sz="2000" dirty="0" smtClean="0"/>
              <a:t>.</a:t>
            </a:r>
          </a:p>
          <a:p>
            <a:r>
              <a:rPr lang="en-GB" sz="2000" dirty="0" smtClean="0"/>
              <a:t>Expression Language - It is an extension to the EL defined in JSP. It provides support to setting and getting property values, method invocation, accessing collections and indexers, named variables, logical and arithmetic operators, retrieval of objects by name etc.</a:t>
            </a:r>
          </a:p>
          <a:p>
            <a:r>
              <a:rPr lang="en-GB" sz="2000" dirty="0" smtClean="0"/>
              <a:t>AOP, Aspects and Instrumentation - These modules support aspect oriented programming implementation where you can use Advices, </a:t>
            </a:r>
            <a:r>
              <a:rPr lang="en-GB" sz="2000" dirty="0" err="1" smtClean="0"/>
              <a:t>Pointcuts</a:t>
            </a:r>
            <a:r>
              <a:rPr lang="en-GB" sz="2000" dirty="0" smtClean="0"/>
              <a:t> etc. to decouple the code. The aspects module provides support to integration with </a:t>
            </a:r>
            <a:r>
              <a:rPr lang="en-GB" sz="2000" dirty="0" err="1" smtClean="0"/>
              <a:t>AspectJ</a:t>
            </a:r>
            <a:r>
              <a:rPr lang="en-GB" sz="2000" dirty="0" smtClean="0"/>
              <a:t>. The instrumentation module provides support to class instrumentation and </a:t>
            </a:r>
            <a:r>
              <a:rPr lang="en-GB" sz="2000" dirty="0" err="1" smtClean="0"/>
              <a:t>classloader</a:t>
            </a:r>
            <a:r>
              <a:rPr lang="en-GB" sz="2000" dirty="0" smtClean="0"/>
              <a:t> implementations.</a:t>
            </a:r>
          </a:p>
          <a:p>
            <a:r>
              <a:rPr lang="en-GB" sz="2000" dirty="0" smtClean="0"/>
              <a:t>Data Access / Integration - This group comprises of JDBC, ORM, OXM, JMS and Transaction modules. These modules basically provide support to interact with the database.</a:t>
            </a:r>
          </a:p>
          <a:p>
            <a:r>
              <a:rPr lang="en-GB" sz="2000" dirty="0" smtClean="0"/>
              <a:t>Web - This group comprises of Web, Web-</a:t>
            </a:r>
            <a:r>
              <a:rPr lang="en-GB" sz="2000" dirty="0" err="1" smtClean="0"/>
              <a:t>Servlet</a:t>
            </a:r>
            <a:r>
              <a:rPr lang="en-GB" sz="2000" dirty="0" smtClean="0"/>
              <a:t>, Web-Struts and Web-</a:t>
            </a:r>
            <a:r>
              <a:rPr lang="en-GB" sz="2000" dirty="0" err="1" smtClean="0"/>
              <a:t>Portlet</a:t>
            </a:r>
            <a:r>
              <a:rPr lang="en-GB" sz="2000" dirty="0" smtClean="0"/>
              <a:t>. These modules provide support to create web application.</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Test.java</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US" dirty="0" smtClean="0"/>
              <a:t>This class gets the bean from the applicationContext.xml file and calls the </a:t>
            </a:r>
            <a:r>
              <a:rPr lang="en-US" dirty="0" err="1" smtClean="0"/>
              <a:t>displayInfo</a:t>
            </a:r>
            <a:r>
              <a:rPr lang="en-US" dirty="0" smtClean="0"/>
              <a:t>() method.</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org.springframework.beans.factory.BeanFactory</a:t>
            </a:r>
            <a:r>
              <a:rPr lang="en-US" dirty="0" smtClean="0"/>
              <a:t>;  </a:t>
            </a:r>
          </a:p>
          <a:p>
            <a:pPr>
              <a:spcBef>
                <a:spcPts val="0"/>
              </a:spcBef>
              <a:buNone/>
            </a:pPr>
            <a:r>
              <a:rPr lang="en-US" b="1" dirty="0" smtClean="0"/>
              <a:t>import</a:t>
            </a:r>
            <a:r>
              <a:rPr lang="en-US" dirty="0" smtClean="0"/>
              <a:t> </a:t>
            </a:r>
            <a:r>
              <a:rPr lang="en-US" dirty="0" err="1" smtClean="0"/>
              <a:t>org.springframework.beans.factory.xml.XmlBeanFactory</a:t>
            </a:r>
            <a:r>
              <a:rPr lang="en-US" dirty="0" smtClean="0"/>
              <a:t>;  </a:t>
            </a:r>
          </a:p>
          <a:p>
            <a:pPr>
              <a:spcBef>
                <a:spcPts val="0"/>
              </a:spcBef>
              <a:buNone/>
            </a:pPr>
            <a:r>
              <a:rPr lang="en-US" b="1" dirty="0" smtClean="0"/>
              <a:t>import</a:t>
            </a:r>
            <a:r>
              <a:rPr lang="en-US" dirty="0" smtClean="0"/>
              <a:t> </a:t>
            </a:r>
            <a:r>
              <a:rPr lang="en-US" dirty="0" err="1" smtClean="0"/>
              <a:t>org.springframework.core.io.ClassPathResource</a:t>
            </a:r>
            <a:r>
              <a:rPr lang="en-US" dirty="0" smtClean="0"/>
              <a:t>;  </a:t>
            </a:r>
          </a:p>
          <a:p>
            <a:pPr>
              <a:spcBef>
                <a:spcPts val="0"/>
              </a:spcBef>
              <a:buNone/>
            </a:pPr>
            <a:r>
              <a:rPr lang="en-US" b="1" dirty="0" smtClean="0"/>
              <a:t>import</a:t>
            </a:r>
            <a:r>
              <a:rPr lang="en-US" dirty="0" smtClean="0"/>
              <a:t> </a:t>
            </a:r>
            <a:r>
              <a:rPr lang="en-US" dirty="0" err="1" smtClean="0"/>
              <a:t>org.springframework.core.io.Resource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Test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spcBef>
                <a:spcPts val="0"/>
              </a:spcBef>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spcBef>
                <a:spcPts val="0"/>
              </a:spcBef>
              <a:buNone/>
            </a:pPr>
            <a:r>
              <a:rPr lang="en-US" dirty="0" smtClean="0"/>
              <a:t>      </a:t>
            </a:r>
          </a:p>
          <a:p>
            <a:pPr>
              <a:spcBef>
                <a:spcPts val="0"/>
              </a:spcBef>
              <a:buNone/>
            </a:pPr>
            <a:r>
              <a:rPr lang="en-US" dirty="0" smtClean="0"/>
              <a:t>    Question q=(Question)</a:t>
            </a:r>
            <a:r>
              <a:rPr lang="en-US" dirty="0" err="1" smtClean="0"/>
              <a:t>factory.getBean</a:t>
            </a:r>
            <a:r>
              <a:rPr lang="en-US" dirty="0" smtClean="0"/>
              <a:t>("q");  </a:t>
            </a:r>
          </a:p>
          <a:p>
            <a:pPr>
              <a:spcBef>
                <a:spcPts val="0"/>
              </a:spcBef>
              <a:buNone/>
            </a:pPr>
            <a:r>
              <a:rPr lang="en-US" dirty="0" smtClean="0"/>
              <a:t>    </a:t>
            </a:r>
            <a:r>
              <a:rPr lang="en-US" dirty="0" err="1" smtClean="0"/>
              <a:t>q.displayInfo</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r>
            <a:br>
              <a:rPr lang="en-GB" dirty="0" smtClean="0"/>
            </a:br>
            <a:r>
              <a:rPr lang="en-GB" dirty="0" smtClean="0"/>
              <a:t/>
            </a:r>
            <a:br>
              <a:rPr lang="en-GB" dirty="0" smtClean="0"/>
            </a:br>
            <a:r>
              <a:rPr lang="en-GB" dirty="0" smtClean="0"/>
              <a:t>Setter Injection with Non-String Map (having dependent Object) Example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In this example, we are using </a:t>
            </a:r>
            <a:r>
              <a:rPr lang="en-GB" b="1" dirty="0" smtClean="0"/>
              <a:t>map</a:t>
            </a:r>
            <a:r>
              <a:rPr lang="en-GB" dirty="0" smtClean="0"/>
              <a:t> as the answer that have Answer and User. Here, we are using key and value pair both as an object. Answer has its own information such as </a:t>
            </a:r>
            <a:r>
              <a:rPr lang="en-GB" dirty="0" err="1" smtClean="0"/>
              <a:t>answerId</a:t>
            </a:r>
            <a:r>
              <a:rPr lang="en-GB" dirty="0" smtClean="0"/>
              <a:t>, answer and </a:t>
            </a:r>
            <a:r>
              <a:rPr lang="en-GB" dirty="0" err="1" smtClean="0"/>
              <a:t>postedDate</a:t>
            </a:r>
            <a:r>
              <a:rPr lang="en-GB" dirty="0" smtClean="0"/>
              <a:t>, User has its own information such as </a:t>
            </a:r>
            <a:r>
              <a:rPr lang="en-GB" dirty="0" err="1" smtClean="0"/>
              <a:t>userId</a:t>
            </a:r>
            <a:r>
              <a:rPr lang="en-GB" dirty="0" smtClean="0"/>
              <a:t>, username, </a:t>
            </a:r>
            <a:r>
              <a:rPr lang="en-GB" dirty="0" err="1" smtClean="0"/>
              <a:t>emailId</a:t>
            </a:r>
            <a:r>
              <a:rPr lang="en-GB" dirty="0" smtClean="0"/>
              <a:t>.</a:t>
            </a:r>
          </a:p>
          <a:p>
            <a:r>
              <a:rPr lang="en-GB" dirty="0" smtClean="0"/>
              <a:t>Like previous examples, it is the example of forum where </a:t>
            </a:r>
            <a:r>
              <a:rPr lang="en-GB" b="1" dirty="0" smtClean="0"/>
              <a:t>one question can have multiple answers</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Question.java</a:t>
            </a: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US" dirty="0" smtClean="0"/>
              <a:t>This class contains three properties, getters &amp; setters and </a:t>
            </a:r>
            <a:r>
              <a:rPr lang="en-US" dirty="0" err="1" smtClean="0"/>
              <a:t>displayInfo</a:t>
            </a:r>
            <a:r>
              <a:rPr lang="en-US" dirty="0" smtClean="0"/>
              <a:t>() method to display the information.</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b="1" dirty="0" smtClean="0"/>
              <a:t>import</a:t>
            </a:r>
            <a:r>
              <a:rPr lang="en-US" sz="2000" dirty="0" smtClean="0"/>
              <a:t> </a:t>
            </a:r>
            <a:r>
              <a:rPr lang="en-US" sz="2000" dirty="0" err="1" smtClean="0"/>
              <a:t>java.util.Iterator</a:t>
            </a:r>
            <a:r>
              <a:rPr lang="en-US" sz="2000" dirty="0" smtClean="0"/>
              <a:t>;  </a:t>
            </a:r>
          </a:p>
          <a:p>
            <a:pPr>
              <a:spcBef>
                <a:spcPts val="0"/>
              </a:spcBef>
              <a:buNone/>
            </a:pPr>
            <a:r>
              <a:rPr lang="en-US" sz="2000" b="1" dirty="0" smtClean="0"/>
              <a:t>import</a:t>
            </a:r>
            <a:r>
              <a:rPr lang="en-US" sz="2000" dirty="0" smtClean="0"/>
              <a:t> </a:t>
            </a:r>
            <a:r>
              <a:rPr lang="en-US" sz="2000" dirty="0" err="1" smtClean="0"/>
              <a:t>java.util.Map</a:t>
            </a:r>
            <a:r>
              <a:rPr lang="en-US" sz="2000" dirty="0" smtClean="0"/>
              <a:t>;  </a:t>
            </a:r>
          </a:p>
          <a:p>
            <a:pPr>
              <a:spcBef>
                <a:spcPts val="0"/>
              </a:spcBef>
              <a:buNone/>
            </a:pPr>
            <a:r>
              <a:rPr lang="en-US" sz="2000" b="1" dirty="0" smtClean="0"/>
              <a:t>import</a:t>
            </a:r>
            <a:r>
              <a:rPr lang="en-US" sz="2000" dirty="0" smtClean="0"/>
              <a:t> </a:t>
            </a:r>
            <a:r>
              <a:rPr lang="en-US" sz="2000" dirty="0" err="1" smtClean="0"/>
              <a:t>java.util.Set</a:t>
            </a:r>
            <a:r>
              <a:rPr lang="en-US" sz="2000" dirty="0" smtClean="0"/>
              <a:t>;  </a:t>
            </a:r>
          </a:p>
          <a:p>
            <a:pPr>
              <a:spcBef>
                <a:spcPts val="0"/>
              </a:spcBef>
              <a:buNone/>
            </a:pPr>
            <a:r>
              <a:rPr lang="en-US" sz="2000" b="1" dirty="0" smtClean="0"/>
              <a:t>import</a:t>
            </a:r>
            <a:r>
              <a:rPr lang="en-US" sz="2000" dirty="0" smtClean="0"/>
              <a:t> </a:t>
            </a:r>
            <a:r>
              <a:rPr lang="en-US" sz="2000" dirty="0" err="1" smtClean="0"/>
              <a:t>java.util.Map.Entry</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Question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private</a:t>
            </a:r>
            <a:r>
              <a:rPr lang="en-US" sz="2000" dirty="0" smtClean="0"/>
              <a:t> Map&lt;</a:t>
            </a:r>
            <a:r>
              <a:rPr lang="en-US" sz="2000" dirty="0" err="1" smtClean="0"/>
              <a:t>Answer,User</a:t>
            </a:r>
            <a:r>
              <a:rPr lang="en-US" sz="2000" dirty="0" smtClean="0"/>
              <a:t>&gt; answers;  </a:t>
            </a:r>
          </a:p>
          <a:p>
            <a:pPr>
              <a:spcBef>
                <a:spcPts val="0"/>
              </a:spcBef>
              <a:buNone/>
            </a:pPr>
            <a:r>
              <a:rPr lang="en-US" sz="2000" dirty="0" smtClean="0"/>
              <a:t>  </a:t>
            </a:r>
          </a:p>
          <a:p>
            <a:pPr>
              <a:spcBef>
                <a:spcPts val="0"/>
              </a:spcBef>
              <a:buNone/>
            </a:pPr>
            <a:r>
              <a:rPr lang="en-US" sz="2000" dirty="0" smtClean="0"/>
              <a:t>//getters and setters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displayInfo</a:t>
            </a:r>
            <a:r>
              <a:rPr lang="en-US" sz="2000" dirty="0" smtClean="0"/>
              <a:t>(){  </a:t>
            </a:r>
          </a:p>
          <a:p>
            <a:pPr>
              <a:spcBef>
                <a:spcPts val="0"/>
              </a:spcBef>
              <a:buNone/>
            </a:pPr>
            <a:r>
              <a:rPr lang="en-US" sz="2000" dirty="0" smtClean="0"/>
              <a:t>    </a:t>
            </a:r>
            <a:r>
              <a:rPr lang="en-US" sz="2000" dirty="0" err="1" smtClean="0"/>
              <a:t>System.out.println</a:t>
            </a:r>
            <a:r>
              <a:rPr lang="en-US" sz="2000" dirty="0" smtClean="0"/>
              <a:t>("question id:"+id);  </a:t>
            </a:r>
          </a:p>
          <a:p>
            <a:pPr>
              <a:spcBef>
                <a:spcPts val="0"/>
              </a:spcBef>
              <a:buNone/>
            </a:pPr>
            <a:r>
              <a:rPr lang="en-US" sz="2000" dirty="0" smtClean="0"/>
              <a:t>    </a:t>
            </a:r>
            <a:r>
              <a:rPr lang="en-US" sz="2000" dirty="0" err="1" smtClean="0"/>
              <a:t>System.out.println</a:t>
            </a:r>
            <a:r>
              <a:rPr lang="en-US" sz="2000" dirty="0" smtClean="0"/>
              <a:t>("question name:"+name);  </a:t>
            </a:r>
          </a:p>
          <a:p>
            <a:pPr>
              <a:spcBef>
                <a:spcPts val="0"/>
              </a:spcBef>
              <a:buNone/>
            </a:pPr>
            <a:r>
              <a:rPr lang="en-US" sz="2000" dirty="0" smtClean="0"/>
              <a:t>    </a:t>
            </a:r>
            <a:r>
              <a:rPr lang="en-US" sz="2000" dirty="0" err="1" smtClean="0"/>
              <a:t>System.out.println</a:t>
            </a:r>
            <a:r>
              <a:rPr lang="en-US" sz="2000" dirty="0" smtClean="0"/>
              <a:t>("Answers....");  </a:t>
            </a:r>
          </a:p>
          <a:p>
            <a:pPr>
              <a:spcBef>
                <a:spcPts val="0"/>
              </a:spcBef>
              <a:buNone/>
            </a:pPr>
            <a:r>
              <a:rPr lang="en-US" sz="2000" dirty="0" smtClean="0"/>
              <a:t>    Set&lt;Entry&lt;Answer, User&gt;&gt; set=</a:t>
            </a:r>
            <a:r>
              <a:rPr lang="en-US" sz="2000" dirty="0" err="1" smtClean="0"/>
              <a:t>answers.entrySet</a:t>
            </a:r>
            <a:r>
              <a:rPr lang="en-US" sz="2000" dirty="0" smtClean="0"/>
              <a:t>();  </a:t>
            </a:r>
          </a:p>
          <a:p>
            <a:pPr>
              <a:spcBef>
                <a:spcPts val="0"/>
              </a:spcBef>
              <a:buNone/>
            </a:pPr>
            <a:r>
              <a:rPr lang="en-US" sz="2000" dirty="0" smtClean="0"/>
              <a:t>    </a:t>
            </a:r>
            <a:r>
              <a:rPr lang="en-US" sz="2000" dirty="0" err="1" smtClean="0"/>
              <a:t>Iterator</a:t>
            </a:r>
            <a:r>
              <a:rPr lang="en-US" sz="2000" dirty="0" smtClean="0"/>
              <a:t>&lt;Entry&lt;Answer, User&gt;&gt;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Entry&lt;Answer, User&gt; entry=</a:t>
            </a:r>
            <a:r>
              <a:rPr lang="en-US" sz="2000" dirty="0" err="1" smtClean="0"/>
              <a:t>itr.next</a:t>
            </a:r>
            <a:r>
              <a:rPr lang="en-US" sz="2000" dirty="0" smtClean="0"/>
              <a:t>();  </a:t>
            </a:r>
          </a:p>
          <a:p>
            <a:pPr>
              <a:spcBef>
                <a:spcPts val="0"/>
              </a:spcBef>
              <a:buNone/>
            </a:pPr>
            <a:r>
              <a:rPr lang="en-US" sz="2000" dirty="0" smtClean="0"/>
              <a:t>        Answer </a:t>
            </a:r>
            <a:r>
              <a:rPr lang="en-US" sz="2000" dirty="0" err="1" smtClean="0"/>
              <a:t>ans</a:t>
            </a:r>
            <a:r>
              <a:rPr lang="en-US" sz="2000" dirty="0" smtClean="0"/>
              <a:t>=</a:t>
            </a:r>
            <a:r>
              <a:rPr lang="en-US" sz="2000" dirty="0" err="1" smtClean="0"/>
              <a:t>entry.getKey</a:t>
            </a:r>
            <a:r>
              <a:rPr lang="en-US" sz="2000" dirty="0" smtClean="0"/>
              <a:t>();  </a:t>
            </a:r>
          </a:p>
          <a:p>
            <a:pPr>
              <a:spcBef>
                <a:spcPts val="0"/>
              </a:spcBef>
              <a:buNone/>
            </a:pPr>
            <a:r>
              <a:rPr lang="en-US" sz="2000" dirty="0" smtClean="0"/>
              <a:t>        User </a:t>
            </a:r>
            <a:r>
              <a:rPr lang="en-US" sz="2000" dirty="0" err="1" smtClean="0"/>
              <a:t>user</a:t>
            </a:r>
            <a:r>
              <a:rPr lang="en-US" sz="2000" dirty="0" smtClean="0"/>
              <a:t>=</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("Answer Information:");  </a:t>
            </a:r>
          </a:p>
          <a:p>
            <a:pPr>
              <a:spcBef>
                <a:spcPts val="0"/>
              </a:spcBef>
              <a:buNone/>
            </a:pPr>
            <a:r>
              <a:rPr lang="en-US" sz="2000" dirty="0" smtClean="0"/>
              <a:t>        </a:t>
            </a:r>
            <a:r>
              <a:rPr lang="en-US" sz="2000" dirty="0" err="1" smtClean="0"/>
              <a:t>System.out.println</a:t>
            </a:r>
            <a:r>
              <a:rPr lang="en-US" sz="2000" dirty="0" smtClean="0"/>
              <a:t>(</a:t>
            </a:r>
            <a:r>
              <a:rPr lang="en-US" sz="2000" dirty="0" err="1" smtClean="0"/>
              <a:t>ans</a:t>
            </a:r>
            <a:r>
              <a:rPr lang="en-US" sz="2000" dirty="0" smtClean="0"/>
              <a:t>);  </a:t>
            </a:r>
          </a:p>
          <a:p>
            <a:pPr>
              <a:spcBef>
                <a:spcPts val="0"/>
              </a:spcBef>
              <a:buNone/>
            </a:pPr>
            <a:r>
              <a:rPr lang="en-US" sz="2000" dirty="0" smtClean="0"/>
              <a:t>        </a:t>
            </a:r>
            <a:r>
              <a:rPr lang="en-US" sz="2000" dirty="0" err="1" smtClean="0"/>
              <a:t>System.out.println</a:t>
            </a:r>
            <a:r>
              <a:rPr lang="en-US" sz="2000" dirty="0" smtClean="0"/>
              <a:t>("Posted By:");  </a:t>
            </a:r>
          </a:p>
          <a:p>
            <a:pPr>
              <a:spcBef>
                <a:spcPts val="0"/>
              </a:spcBef>
              <a:buNone/>
            </a:pPr>
            <a:r>
              <a:rPr lang="en-US" sz="2000" dirty="0" smtClean="0"/>
              <a:t>        </a:t>
            </a:r>
            <a:r>
              <a:rPr lang="en-US" sz="2000" dirty="0" err="1" smtClean="0"/>
              <a:t>System.out.println</a:t>
            </a:r>
            <a:r>
              <a:rPr lang="en-US" sz="2000" dirty="0" smtClean="0"/>
              <a:t>(user);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b="1" dirty="0" smtClean="0"/>
              <a:t>Answer.java</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java.util.Date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Answer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answer;  </a:t>
            </a:r>
          </a:p>
          <a:p>
            <a:pPr>
              <a:spcBef>
                <a:spcPts val="0"/>
              </a:spcBef>
              <a:buNone/>
            </a:pPr>
            <a:r>
              <a:rPr lang="en-US" sz="2000" b="1" dirty="0" smtClean="0"/>
              <a:t>private</a:t>
            </a:r>
            <a:r>
              <a:rPr lang="en-US" sz="2000" dirty="0" smtClean="0"/>
              <a:t> Date </a:t>
            </a:r>
            <a:r>
              <a:rPr lang="en-US" sz="2000" dirty="0" err="1" smtClean="0"/>
              <a:t>postedDate</a:t>
            </a:r>
            <a:r>
              <a:rPr lang="en-US" sz="2000" dirty="0" smtClean="0"/>
              <a:t>;  </a:t>
            </a:r>
          </a:p>
          <a:p>
            <a:pPr>
              <a:spcBef>
                <a:spcPts val="0"/>
              </a:spcBef>
              <a:buNone/>
            </a:pPr>
            <a:r>
              <a:rPr lang="en-US" sz="2000" b="1" dirty="0" smtClean="0"/>
              <a:t>public</a:t>
            </a:r>
            <a:r>
              <a:rPr lang="en-US" sz="2000" dirty="0" smtClean="0"/>
              <a:t> Answer() {}  </a:t>
            </a:r>
          </a:p>
          <a:p>
            <a:pPr>
              <a:spcBef>
                <a:spcPts val="0"/>
              </a:spcBef>
              <a:buNone/>
            </a:pPr>
            <a:r>
              <a:rPr lang="en-US" sz="2000" b="1" dirty="0" smtClean="0"/>
              <a:t>public</a:t>
            </a:r>
            <a:r>
              <a:rPr lang="en-US" sz="2000" dirty="0" smtClean="0"/>
              <a:t> Answer(</a:t>
            </a:r>
            <a:r>
              <a:rPr lang="en-US" sz="2000" b="1" dirty="0" err="1" smtClean="0"/>
              <a:t>int</a:t>
            </a:r>
            <a:r>
              <a:rPr lang="en-US" sz="2000" dirty="0" smtClean="0"/>
              <a:t> id, String answer, Date </a:t>
            </a:r>
            <a:r>
              <a:rPr lang="en-US" sz="2000" dirty="0" err="1" smtClean="0"/>
              <a:t>postedDate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err="1" smtClean="0"/>
              <a:t>this</a:t>
            </a:r>
            <a:r>
              <a:rPr lang="en-US" sz="2000" dirty="0" err="1" smtClean="0"/>
              <a:t>.answer</a:t>
            </a:r>
            <a:r>
              <a:rPr lang="en-US" sz="2000" dirty="0" smtClean="0"/>
              <a:t> = answer;  </a:t>
            </a:r>
          </a:p>
          <a:p>
            <a:pPr>
              <a:spcBef>
                <a:spcPts val="0"/>
              </a:spcBef>
              <a:buNone/>
            </a:pPr>
            <a:r>
              <a:rPr lang="en-US" sz="2000" dirty="0" smtClean="0"/>
              <a:t>    </a:t>
            </a:r>
            <a:r>
              <a:rPr lang="en-US" sz="2000" b="1" dirty="0" err="1" smtClean="0"/>
              <a:t>this</a:t>
            </a:r>
            <a:r>
              <a:rPr lang="en-US" sz="2000" dirty="0" err="1" smtClean="0"/>
              <a:t>.postedDate</a:t>
            </a:r>
            <a:r>
              <a:rPr lang="en-US" sz="2000" dirty="0" smtClean="0"/>
              <a:t> = </a:t>
            </a:r>
            <a:r>
              <a:rPr lang="en-US" sz="2000" dirty="0" err="1" smtClean="0"/>
              <a:t>postedDate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toString</a:t>
            </a:r>
            <a:r>
              <a:rPr lang="en-US" sz="2000" dirty="0" smtClean="0"/>
              <a:t>(){  </a:t>
            </a:r>
          </a:p>
          <a:p>
            <a:pPr>
              <a:spcBef>
                <a:spcPts val="0"/>
              </a:spcBef>
              <a:buNone/>
            </a:pPr>
            <a:r>
              <a:rPr lang="en-US" sz="2000" dirty="0" smtClean="0"/>
              <a:t>    </a:t>
            </a:r>
            <a:r>
              <a:rPr lang="en-US" sz="2000" b="1" dirty="0" smtClean="0"/>
              <a:t>return</a:t>
            </a:r>
            <a:r>
              <a:rPr lang="en-US" sz="2000" dirty="0" smtClean="0"/>
              <a:t> "Id:"+id+" Answer:"+answer+" Posted Date:"+</a:t>
            </a:r>
            <a:r>
              <a:rPr lang="en-US" sz="2000" dirty="0" err="1" smtClean="0"/>
              <a:t>postedDate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User.java</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User {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a:t>
            </a:r>
            <a:r>
              <a:rPr lang="en-US" dirty="0" err="1" smtClean="0"/>
              <a:t>name,email</a:t>
            </a:r>
            <a:r>
              <a:rPr lang="en-US" dirty="0" smtClean="0"/>
              <a:t>;  </a:t>
            </a:r>
          </a:p>
          <a:p>
            <a:pPr>
              <a:spcBef>
                <a:spcPts val="0"/>
              </a:spcBef>
              <a:buNone/>
            </a:pPr>
            <a:r>
              <a:rPr lang="en-US" b="1" dirty="0" smtClean="0"/>
              <a:t>public</a:t>
            </a:r>
            <a:r>
              <a:rPr lang="en-US" dirty="0" smtClean="0"/>
              <a:t> User() {}  </a:t>
            </a:r>
          </a:p>
          <a:p>
            <a:pPr>
              <a:spcBef>
                <a:spcPts val="0"/>
              </a:spcBef>
              <a:buNone/>
            </a:pPr>
            <a:r>
              <a:rPr lang="en-US" b="1" dirty="0" smtClean="0"/>
              <a:t>public</a:t>
            </a:r>
            <a:r>
              <a:rPr lang="en-US" dirty="0" smtClean="0"/>
              <a:t> User(</a:t>
            </a:r>
            <a:r>
              <a:rPr lang="en-US" b="1" dirty="0" err="1" smtClean="0"/>
              <a:t>int</a:t>
            </a:r>
            <a:r>
              <a:rPr lang="en-US" dirty="0" smtClean="0"/>
              <a:t> id, String name, String email) {  </a:t>
            </a:r>
          </a:p>
          <a:p>
            <a:pPr>
              <a:spcBef>
                <a:spcPts val="0"/>
              </a:spcBef>
              <a:buNone/>
            </a:pPr>
            <a:r>
              <a:rPr lang="en-US" dirty="0" smtClean="0"/>
              <a:t>    </a:t>
            </a:r>
            <a:r>
              <a:rPr lang="en-US" b="1" dirty="0" smtClean="0"/>
              <a:t>super</a:t>
            </a:r>
            <a:r>
              <a:rPr lang="en-US" dirty="0" smtClean="0"/>
              <a:t>();  </a:t>
            </a:r>
          </a:p>
          <a:p>
            <a:pPr>
              <a:spcBef>
                <a:spcPts val="0"/>
              </a:spcBef>
              <a:buNone/>
            </a:pPr>
            <a:r>
              <a:rPr lang="en-US" dirty="0" smtClean="0"/>
              <a:t>    </a:t>
            </a:r>
            <a:r>
              <a:rPr lang="en-US" b="1" dirty="0" smtClean="0"/>
              <a:t>this</a:t>
            </a:r>
            <a:r>
              <a:rPr lang="en-US" dirty="0" smtClean="0"/>
              <a:t>.id = id;  </a:t>
            </a:r>
          </a:p>
          <a:p>
            <a:pPr>
              <a:spcBef>
                <a:spcPts val="0"/>
              </a:spcBef>
              <a:buNone/>
            </a:pPr>
            <a:r>
              <a:rPr lang="en-US" dirty="0" smtClean="0"/>
              <a:t>    </a:t>
            </a:r>
            <a:r>
              <a:rPr lang="en-US" b="1" dirty="0" smtClean="0"/>
              <a:t>this</a:t>
            </a:r>
            <a:r>
              <a:rPr lang="en-US" dirty="0" smtClean="0"/>
              <a:t>.name = name;  </a:t>
            </a:r>
          </a:p>
          <a:p>
            <a:pPr>
              <a:spcBef>
                <a:spcPts val="0"/>
              </a:spcBef>
              <a:buNone/>
            </a:pPr>
            <a:r>
              <a:rPr lang="en-US" dirty="0" smtClean="0"/>
              <a:t>    </a:t>
            </a:r>
            <a:r>
              <a:rPr lang="en-US" b="1" dirty="0" err="1" smtClean="0"/>
              <a:t>this</a:t>
            </a:r>
            <a:r>
              <a:rPr lang="en-US" dirty="0" err="1" smtClean="0"/>
              <a:t>.email</a:t>
            </a:r>
            <a:r>
              <a:rPr lang="en-US" dirty="0" smtClean="0"/>
              <a:t> = email;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toString</a:t>
            </a:r>
            <a:r>
              <a:rPr lang="en-US" dirty="0" smtClean="0"/>
              <a:t>(){  </a:t>
            </a:r>
          </a:p>
          <a:p>
            <a:pPr>
              <a:spcBef>
                <a:spcPts val="0"/>
              </a:spcBef>
              <a:buNone/>
            </a:pPr>
            <a:r>
              <a:rPr lang="en-US" dirty="0" smtClean="0"/>
              <a:t>    </a:t>
            </a:r>
            <a:r>
              <a:rPr lang="en-US" b="1" dirty="0" smtClean="0"/>
              <a:t>return</a:t>
            </a:r>
            <a:r>
              <a:rPr lang="en-US" dirty="0" smtClean="0"/>
              <a:t> "Id:"+id+" Name:"+name+" Email Id:"+email;  </a:t>
            </a:r>
          </a:p>
          <a:p>
            <a:pPr>
              <a:spcBef>
                <a:spcPts val="0"/>
              </a:spcBef>
              <a:buNone/>
            </a:pPr>
            <a:r>
              <a:rPr lang="en-US" dirty="0" smtClean="0"/>
              <a:t>}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b="1" dirty="0" smtClean="0"/>
              <a:t>applicationContext.xml</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
        <p:nvSpPr>
          <p:cNvPr id="6" name="Content Placeholder 5"/>
          <p:cNvSpPr>
            <a:spLocks noGrp="1"/>
          </p:cNvSpPr>
          <p:nvPr>
            <p:ph idx="1"/>
          </p:nvPr>
        </p:nvSpPr>
        <p:spPr/>
        <p:txBody>
          <a:bodyPr/>
          <a:lstStyle/>
          <a:p>
            <a:r>
              <a:rPr lang="en-GB" dirty="0" smtClean="0"/>
              <a:t>The </a:t>
            </a:r>
            <a:r>
              <a:rPr lang="en-GB" b="1" dirty="0" smtClean="0"/>
              <a:t>key-ref</a:t>
            </a:r>
            <a:r>
              <a:rPr lang="en-GB" dirty="0" smtClean="0"/>
              <a:t> and </a:t>
            </a:r>
            <a:r>
              <a:rPr lang="en-GB" b="1" dirty="0" smtClean="0"/>
              <a:t>value-ref</a:t>
            </a:r>
            <a:r>
              <a:rPr lang="en-GB" dirty="0" smtClean="0"/>
              <a:t> attributes of entry </a:t>
            </a:r>
            <a:r>
              <a:rPr lang="en-GB" b="1" dirty="0" smtClean="0"/>
              <a:t>element</a:t>
            </a:r>
            <a:r>
              <a:rPr lang="en-GB" dirty="0" smtClean="0"/>
              <a:t> is used to define the reference of bean in the map.</a:t>
            </a:r>
          </a:p>
          <a:p>
            <a:pPr>
              <a:spcBef>
                <a:spcPts val="0"/>
              </a:spcBef>
              <a:buNone/>
            </a:pPr>
            <a:r>
              <a:rPr lang="en-GB" sz="2000" dirty="0" smtClean="0"/>
              <a:t>&lt;?xml version="1.0" encoding="UTF-8"?&gt;  </a:t>
            </a:r>
          </a:p>
          <a:p>
            <a:pPr>
              <a:spcBef>
                <a:spcPts val="0"/>
              </a:spcBef>
              <a:buNone/>
            </a:pPr>
            <a:r>
              <a:rPr lang="en-GB" sz="2000" dirty="0" smtClean="0"/>
              <a:t>&lt;beans  </a:t>
            </a:r>
          </a:p>
          <a:p>
            <a:pPr>
              <a:spcBef>
                <a:spcPts val="0"/>
              </a:spcBef>
              <a:buNone/>
            </a:pPr>
            <a:r>
              <a:rPr lang="en-GB" sz="2000" dirty="0" smtClean="0"/>
              <a:t>    </a:t>
            </a:r>
            <a:r>
              <a:rPr lang="en-GB" sz="2000" dirty="0" err="1" smtClean="0"/>
              <a:t>xmlns</a:t>
            </a:r>
            <a:r>
              <a:rPr lang="en-GB" sz="2000" dirty="0" smtClean="0"/>
              <a:t>="http://www.springframework.org/schema/beans"  </a:t>
            </a:r>
          </a:p>
          <a:p>
            <a:pPr>
              <a:spcBef>
                <a:spcPts val="0"/>
              </a:spcBef>
              <a:buNone/>
            </a:pPr>
            <a:r>
              <a:rPr lang="en-GB" sz="2000" dirty="0" smtClean="0"/>
              <a:t>    </a:t>
            </a:r>
            <a:r>
              <a:rPr lang="en-GB" sz="2000" dirty="0" err="1" smtClean="0"/>
              <a:t>xmlns:xsi</a:t>
            </a:r>
            <a:r>
              <a:rPr lang="en-GB" sz="2000" dirty="0" smtClean="0"/>
              <a:t>="http://www.w3.org/2001/XMLSchema-instance"  </a:t>
            </a:r>
          </a:p>
          <a:p>
            <a:pPr>
              <a:spcBef>
                <a:spcPts val="0"/>
              </a:spcBef>
              <a:buNone/>
            </a:pPr>
            <a:r>
              <a:rPr lang="en-GB" sz="2000" dirty="0" smtClean="0"/>
              <a:t>    </a:t>
            </a:r>
            <a:r>
              <a:rPr lang="en-GB" sz="2000" dirty="0" err="1" smtClean="0"/>
              <a:t>xmlns:p</a:t>
            </a:r>
            <a:r>
              <a:rPr lang="en-GB" sz="2000" dirty="0" smtClean="0"/>
              <a:t>="http://www.springframework.org/schema/p"  </a:t>
            </a:r>
          </a:p>
          <a:p>
            <a:pPr>
              <a:spcBef>
                <a:spcPts val="0"/>
              </a:spcBef>
              <a:buNone/>
            </a:pPr>
            <a:r>
              <a:rPr lang="en-GB" sz="2000" dirty="0" smtClean="0"/>
              <a:t>    </a:t>
            </a:r>
            <a:r>
              <a:rPr lang="en-GB" sz="2000" dirty="0" err="1" smtClean="0"/>
              <a:t>xsi:schemaLocation</a:t>
            </a:r>
            <a:r>
              <a:rPr lang="en-GB" sz="2000" dirty="0" smtClean="0"/>
              <a:t>="http://www.springframework.org/schema/beans   </a:t>
            </a:r>
          </a:p>
          <a:p>
            <a:pPr>
              <a:spcBef>
                <a:spcPts val="0"/>
              </a:spcBef>
              <a:buNone/>
            </a:pPr>
            <a:r>
              <a:rPr lang="en-GB" sz="2000" dirty="0" smtClean="0"/>
              <a:t>http://www.springframework.org/schema/beans/spring-beans-3.0.xsd"&gt;  </a:t>
            </a:r>
          </a:p>
          <a:p>
            <a:pPr>
              <a:spcBef>
                <a:spcPts val="0"/>
              </a:spcBef>
              <a:buNone/>
            </a:pPr>
            <a:r>
              <a:rPr lang="en-GB" sz="2000" dirty="0" smtClean="0"/>
              <a:t>  </a:t>
            </a:r>
          </a:p>
          <a:p>
            <a:pPr>
              <a:spcBef>
                <a:spcPts val="0"/>
              </a:spcBef>
              <a:buNone/>
            </a:pPr>
            <a:r>
              <a:rPr lang="en-GB" sz="2000" dirty="0" smtClean="0"/>
              <a:t>&lt;bean id="answer1" </a:t>
            </a:r>
            <a:r>
              <a:rPr lang="en-GB" sz="2000" b="1" dirty="0" smtClean="0"/>
              <a:t>class</a:t>
            </a:r>
            <a:r>
              <a:rPr lang="en-GB" sz="2000" dirty="0" smtClean="0"/>
              <a:t>="</a:t>
            </a:r>
            <a:r>
              <a:rPr lang="en-GB" sz="2000" dirty="0" err="1" smtClean="0"/>
              <a:t>com.javatpoint.Answer</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name="answer" value="Java is a Programming Language"&gt;&lt;/property&gt;  </a:t>
            </a:r>
          </a:p>
          <a:p>
            <a:pPr>
              <a:spcBef>
                <a:spcPts val="0"/>
              </a:spcBef>
              <a:buNone/>
            </a:pPr>
            <a:r>
              <a:rPr lang="en-GB" sz="2000" dirty="0" smtClean="0"/>
              <a:t>&lt;property name="</a:t>
            </a:r>
            <a:r>
              <a:rPr lang="en-GB" sz="2000" dirty="0" err="1" smtClean="0"/>
              <a:t>postedDate</a:t>
            </a:r>
            <a:r>
              <a:rPr lang="en-GB" sz="2000" dirty="0" smtClean="0"/>
              <a:t>" value="12/12/2001"&gt;&lt;/property&gt;  </a:t>
            </a:r>
          </a:p>
          <a:p>
            <a:pPr>
              <a:spcBef>
                <a:spcPts val="0"/>
              </a:spcBef>
              <a:buNone/>
            </a:pPr>
            <a:r>
              <a:rPr lang="en-GB" sz="2000" dirty="0" smtClean="0"/>
              <a:t>&lt;/bean&gt;  </a:t>
            </a:r>
          </a:p>
          <a:p>
            <a:pPr>
              <a:spcBef>
                <a:spcPts val="0"/>
              </a:spcBef>
              <a:buNone/>
            </a:pPr>
            <a:r>
              <a:rPr lang="en-GB" sz="2000" dirty="0" smtClean="0"/>
              <a:t>&lt;bean id="answer2" </a:t>
            </a:r>
            <a:r>
              <a:rPr lang="en-GB" sz="2000" b="1" dirty="0" smtClean="0"/>
              <a:t>class</a:t>
            </a:r>
            <a:r>
              <a:rPr lang="en-GB" sz="2000" dirty="0" smtClean="0"/>
              <a:t>="</a:t>
            </a:r>
            <a:r>
              <a:rPr lang="en-GB" sz="2000" dirty="0" err="1" smtClean="0"/>
              <a:t>com.javatpoint.Answer</a:t>
            </a:r>
            <a:r>
              <a:rPr lang="en-GB" sz="2000" dirty="0" smtClean="0"/>
              <a:t>"&gt;  </a:t>
            </a:r>
          </a:p>
          <a:p>
            <a:pPr>
              <a:spcBef>
                <a:spcPts val="0"/>
              </a:spcBef>
              <a:buNone/>
            </a:pPr>
            <a:r>
              <a:rPr lang="en-GB" sz="2000" dirty="0" smtClean="0"/>
              <a:t>&lt;property name="id" value="2"&gt;&lt;/property&gt;  </a:t>
            </a:r>
          </a:p>
          <a:p>
            <a:pPr>
              <a:spcBef>
                <a:spcPts val="0"/>
              </a:spcBef>
              <a:buNone/>
            </a:pPr>
            <a:r>
              <a:rPr lang="en-GB" sz="2000" dirty="0" smtClean="0"/>
              <a:t>&lt;property name="answer" value="Java is a Platform"&gt;&lt;/property&gt;  </a:t>
            </a:r>
          </a:p>
          <a:p>
            <a:pPr>
              <a:spcBef>
                <a:spcPts val="0"/>
              </a:spcBef>
              <a:buNone/>
            </a:pPr>
            <a:r>
              <a:rPr lang="en-GB" sz="2000" dirty="0" smtClean="0"/>
              <a:t>&lt;property name="</a:t>
            </a:r>
            <a:r>
              <a:rPr lang="en-GB" sz="2000" dirty="0" err="1" smtClean="0"/>
              <a:t>postedDate</a:t>
            </a:r>
            <a:r>
              <a:rPr lang="en-GB" sz="2000" dirty="0" smtClean="0"/>
              <a:t>" value="12/12/2003"&gt;&lt;/property&gt;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 id="user1" </a:t>
            </a:r>
            <a:r>
              <a:rPr lang="en-GB" sz="2000" b="1" dirty="0" smtClean="0"/>
              <a:t>class</a:t>
            </a:r>
            <a:r>
              <a:rPr lang="en-GB" sz="2000" dirty="0" smtClean="0"/>
              <a:t>="</a:t>
            </a:r>
            <a:r>
              <a:rPr lang="en-GB" sz="2000" dirty="0" err="1" smtClean="0"/>
              <a:t>com.javatpoint.User</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name="name" value="</a:t>
            </a:r>
            <a:r>
              <a:rPr lang="en-GB" sz="2000" dirty="0" err="1" smtClean="0"/>
              <a:t>Arun</a:t>
            </a:r>
            <a:r>
              <a:rPr lang="en-GB" sz="2000" dirty="0" smtClean="0"/>
              <a:t> Kumar"&gt;&lt;/property&gt;  </a:t>
            </a:r>
          </a:p>
          <a:p>
            <a:pPr>
              <a:spcBef>
                <a:spcPts val="0"/>
              </a:spcBef>
              <a:buNone/>
            </a:pPr>
            <a:r>
              <a:rPr lang="en-GB" sz="2000" dirty="0" smtClean="0"/>
              <a:t>&lt;property name="email" value="arun@gmail.com"&gt;&lt;/property&gt;  </a:t>
            </a:r>
          </a:p>
          <a:p>
            <a:pPr>
              <a:spcBef>
                <a:spcPts val="0"/>
              </a:spcBef>
              <a:buNone/>
            </a:pPr>
            <a:r>
              <a:rPr lang="en-GB" sz="2000" dirty="0" smtClean="0"/>
              <a:t>&lt;/bean&gt;  </a:t>
            </a:r>
          </a:p>
          <a:p>
            <a:pPr>
              <a:spcBef>
                <a:spcPts val="0"/>
              </a:spcBef>
              <a:buNone/>
            </a:pPr>
            <a:r>
              <a:rPr lang="en-GB" sz="2000" dirty="0" smtClean="0"/>
              <a:t>&lt;bean id="user2" </a:t>
            </a:r>
            <a:r>
              <a:rPr lang="en-GB" sz="2000" b="1" dirty="0" smtClean="0"/>
              <a:t>class</a:t>
            </a:r>
            <a:r>
              <a:rPr lang="en-GB" sz="2000" dirty="0" smtClean="0"/>
              <a:t>="</a:t>
            </a:r>
            <a:r>
              <a:rPr lang="en-GB" sz="2000" dirty="0" err="1" smtClean="0"/>
              <a:t>com.javatpoint.User</a:t>
            </a:r>
            <a:r>
              <a:rPr lang="en-GB" sz="2000" dirty="0" smtClean="0"/>
              <a:t>"&gt;  </a:t>
            </a:r>
          </a:p>
          <a:p>
            <a:pPr>
              <a:spcBef>
                <a:spcPts val="0"/>
              </a:spcBef>
              <a:buNone/>
            </a:pPr>
            <a:r>
              <a:rPr lang="en-GB" sz="2000" dirty="0" smtClean="0"/>
              <a:t>&lt;property name="id" value="2"&gt;&lt;/property&gt;  </a:t>
            </a:r>
          </a:p>
          <a:p>
            <a:pPr>
              <a:spcBef>
                <a:spcPts val="0"/>
              </a:spcBef>
              <a:buNone/>
            </a:pPr>
            <a:r>
              <a:rPr lang="en-GB" sz="2000" dirty="0" smtClean="0"/>
              <a:t>&lt;property name="name" value="</a:t>
            </a:r>
            <a:r>
              <a:rPr lang="en-GB" sz="2000" dirty="0" err="1" smtClean="0"/>
              <a:t>Varun</a:t>
            </a:r>
            <a:r>
              <a:rPr lang="en-GB" sz="2000" dirty="0" smtClean="0"/>
              <a:t> Kumar"&gt;&lt;/property&gt;  </a:t>
            </a:r>
          </a:p>
          <a:p>
            <a:pPr>
              <a:spcBef>
                <a:spcPts val="0"/>
              </a:spcBef>
              <a:buNone/>
            </a:pPr>
            <a:r>
              <a:rPr lang="en-GB" sz="2000" dirty="0" smtClean="0"/>
              <a:t>&lt;property name="email" value="Varun@gmail.com"&gt;&lt;/property&gt;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 id="q" </a:t>
            </a:r>
            <a:r>
              <a:rPr lang="en-GB" sz="2000" b="1" dirty="0" smtClean="0"/>
              <a:t>class</a:t>
            </a:r>
            <a:r>
              <a:rPr lang="en-GB" sz="2000" dirty="0" smtClean="0"/>
              <a:t>="</a:t>
            </a:r>
            <a:r>
              <a:rPr lang="en-GB" sz="2000" dirty="0" err="1" smtClean="0"/>
              <a:t>com.javatpoint.Question</a:t>
            </a:r>
            <a:r>
              <a:rPr lang="en-GB" sz="2000" dirty="0" smtClean="0"/>
              <a:t>"&gt;  </a:t>
            </a:r>
          </a:p>
          <a:p>
            <a:pPr>
              <a:spcBef>
                <a:spcPts val="0"/>
              </a:spcBef>
              <a:buNone/>
            </a:pPr>
            <a:r>
              <a:rPr lang="en-GB" sz="2000" dirty="0" smtClean="0"/>
              <a:t>&lt;property name="id" value="1"&gt;&lt;/property&gt;  </a:t>
            </a:r>
          </a:p>
          <a:p>
            <a:pPr>
              <a:spcBef>
                <a:spcPts val="0"/>
              </a:spcBef>
              <a:buNone/>
            </a:pPr>
            <a:r>
              <a:rPr lang="en-GB" sz="2000" dirty="0" smtClean="0"/>
              <a:t>&lt;property name="name" value="What is Java?"&gt;&lt;/property&gt;  </a:t>
            </a:r>
          </a:p>
          <a:p>
            <a:pPr>
              <a:spcBef>
                <a:spcPts val="0"/>
              </a:spcBef>
              <a:buNone/>
            </a:pPr>
            <a:r>
              <a:rPr lang="en-GB" sz="2000" dirty="0" smtClean="0"/>
              <a:t>&lt;property name="answers"&gt;  </a:t>
            </a:r>
          </a:p>
          <a:p>
            <a:pPr>
              <a:spcBef>
                <a:spcPts val="0"/>
              </a:spcBef>
              <a:buNone/>
            </a:pPr>
            <a:r>
              <a:rPr lang="en-GB" sz="2000" dirty="0" smtClean="0"/>
              <a:t>&lt;map&gt;  </a:t>
            </a:r>
          </a:p>
          <a:p>
            <a:pPr>
              <a:spcBef>
                <a:spcPts val="0"/>
              </a:spcBef>
              <a:buNone/>
            </a:pPr>
            <a:r>
              <a:rPr lang="en-GB" sz="2000" dirty="0" smtClean="0"/>
              <a:t>&lt;entry key-ref="answer1" value-ref="user1"&gt;&lt;/entry&gt;  </a:t>
            </a:r>
          </a:p>
          <a:p>
            <a:pPr>
              <a:spcBef>
                <a:spcPts val="0"/>
              </a:spcBef>
              <a:buNone/>
            </a:pPr>
            <a:r>
              <a:rPr lang="en-GB" sz="2000" dirty="0" smtClean="0"/>
              <a:t>&lt;entry key-ref="answer2" value-ref="user2"&gt;&lt;/entry&gt;  </a:t>
            </a:r>
          </a:p>
          <a:p>
            <a:pPr>
              <a:spcBef>
                <a:spcPts val="0"/>
              </a:spcBef>
              <a:buNone/>
            </a:pPr>
            <a:r>
              <a:rPr lang="en-GB" sz="2000" dirty="0" smtClean="0"/>
              <a:t>&lt;/map&gt;  </a:t>
            </a:r>
          </a:p>
          <a:p>
            <a:pPr>
              <a:spcBef>
                <a:spcPts val="0"/>
              </a:spcBef>
              <a:buNone/>
            </a:pPr>
            <a:r>
              <a:rPr lang="en-GB" sz="2000" dirty="0" smtClean="0"/>
              <a:t>&lt;/property&gt;  </a:t>
            </a:r>
          </a:p>
          <a:p>
            <a:pPr>
              <a:spcBef>
                <a:spcPts val="0"/>
              </a:spcBef>
              <a:buNone/>
            </a:pPr>
            <a:r>
              <a:rPr lang="en-GB" sz="2000" dirty="0" smtClean="0"/>
              <a:t>&lt;/bean&gt;  </a:t>
            </a:r>
          </a:p>
          <a:p>
            <a:pPr>
              <a:spcBef>
                <a:spcPts val="0"/>
              </a:spcBef>
              <a:buNone/>
            </a:pPr>
            <a:r>
              <a:rPr lang="en-GB" sz="2000" dirty="0" smtClean="0"/>
              <a:t>  </a:t>
            </a:r>
          </a:p>
          <a:p>
            <a:pPr>
              <a:spcBef>
                <a:spcPts val="0"/>
              </a:spcBef>
              <a:buNone/>
            </a:pPr>
            <a:r>
              <a:rPr lang="en-GB" sz="2000" dirty="0" smtClean="0"/>
              <a:t>&lt;/beans&gt;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Test.java</a:t>
            </a:r>
            <a:endParaRPr lang="en-US" dirty="0"/>
          </a:p>
        </p:txBody>
      </p:sp>
      <p:sp>
        <p:nvSpPr>
          <p:cNvPr id="3" name="Content Placeholder 2"/>
          <p:cNvSpPr>
            <a:spLocks noGrp="1"/>
          </p:cNvSpPr>
          <p:nvPr>
            <p:ph idx="1"/>
          </p:nvPr>
        </p:nvSpPr>
        <p:spPr/>
        <p:txBody>
          <a:bodyPr/>
          <a:lstStyle/>
          <a:p>
            <a:r>
              <a:rPr lang="en-US" dirty="0" smtClean="0"/>
              <a:t>This class gets the bean from the applicationContext.xml file and calls the </a:t>
            </a:r>
            <a:r>
              <a:rPr lang="en-US" dirty="0" err="1" smtClean="0"/>
              <a:t>displayInfo</a:t>
            </a:r>
            <a:r>
              <a:rPr lang="en-US" dirty="0" smtClean="0"/>
              <a:t>() method to display the information.</a:t>
            </a:r>
          </a:p>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org.springframework.beans.factory.xml.XmlBeanFactory</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org.springframework.core.io.ClassPathResource</a:t>
            </a:r>
            <a:r>
              <a:rPr lang="en-US" sz="2000" dirty="0" smtClean="0"/>
              <a:t>;  </a:t>
            </a:r>
          </a:p>
          <a:p>
            <a:pPr>
              <a:spcBef>
                <a:spcPts val="0"/>
              </a:spcBef>
              <a:buNone/>
            </a:pPr>
            <a:r>
              <a:rPr lang="en-US" sz="2000" b="1" dirty="0" smtClean="0"/>
              <a:t>import</a:t>
            </a:r>
            <a:r>
              <a:rPr lang="en-US" sz="2000" dirty="0" smtClean="0"/>
              <a:t> </a:t>
            </a:r>
            <a:r>
              <a:rPr lang="en-US" sz="2000" dirty="0" err="1" smtClean="0"/>
              <a:t>org.springframework.core.io.Resource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Resource r=</a:t>
            </a:r>
            <a:r>
              <a:rPr lang="en-US" sz="2000" b="1" dirty="0" smtClean="0"/>
              <a:t>new</a:t>
            </a:r>
            <a:r>
              <a:rPr lang="en-US" sz="2000" dirty="0" smtClean="0"/>
              <a:t> </a:t>
            </a:r>
            <a:r>
              <a:rPr lang="en-US" sz="2000" dirty="0" err="1" smtClean="0"/>
              <a:t>ClassPathResource</a:t>
            </a:r>
            <a:r>
              <a:rPr lang="en-US" sz="2000" dirty="0" smtClean="0"/>
              <a:t>("applicationContext.xml");  </a:t>
            </a:r>
          </a:p>
          <a:p>
            <a:pPr>
              <a:spcBef>
                <a:spcPts val="0"/>
              </a:spcBef>
              <a:buNone/>
            </a:pPr>
            <a:r>
              <a:rPr lang="en-US" sz="2000" dirty="0" smtClean="0"/>
              <a:t>    </a:t>
            </a:r>
            <a:r>
              <a:rPr lang="en-US" sz="2000" dirty="0" err="1" smtClean="0"/>
              <a:t>BeanFactory</a:t>
            </a:r>
            <a:r>
              <a:rPr lang="en-US" sz="2000" dirty="0" smtClean="0"/>
              <a:t> factory=</a:t>
            </a:r>
            <a:r>
              <a:rPr lang="en-US" sz="2000" b="1" dirty="0" smtClean="0"/>
              <a:t>new</a:t>
            </a:r>
            <a:r>
              <a:rPr lang="en-US" sz="2000" dirty="0" smtClean="0"/>
              <a:t> </a:t>
            </a:r>
            <a:r>
              <a:rPr lang="en-US" sz="2000" dirty="0" err="1" smtClean="0"/>
              <a:t>XmlBeanFactory</a:t>
            </a:r>
            <a:r>
              <a:rPr lang="en-US" sz="2000" dirty="0" smtClean="0"/>
              <a:t>(r);  </a:t>
            </a:r>
          </a:p>
          <a:p>
            <a:pPr>
              <a:spcBef>
                <a:spcPts val="0"/>
              </a:spcBef>
              <a:buNone/>
            </a:pPr>
            <a:r>
              <a:rPr lang="en-US" sz="2000" dirty="0" smtClean="0"/>
              <a:t>      </a:t>
            </a:r>
          </a:p>
          <a:p>
            <a:pPr>
              <a:spcBef>
                <a:spcPts val="0"/>
              </a:spcBef>
              <a:buNone/>
            </a:pPr>
            <a:r>
              <a:rPr lang="en-US" sz="2000" dirty="0" smtClean="0"/>
              <a:t>    Question q=(Question)</a:t>
            </a:r>
            <a:r>
              <a:rPr lang="en-US" sz="2000" dirty="0" err="1" smtClean="0"/>
              <a:t>factory.getBean</a:t>
            </a:r>
            <a:r>
              <a:rPr lang="en-US" sz="2000" dirty="0" smtClean="0"/>
              <a:t>("q");  </a:t>
            </a:r>
          </a:p>
          <a:p>
            <a:pPr>
              <a:spcBef>
                <a:spcPts val="0"/>
              </a:spcBef>
              <a:buNone/>
            </a:pPr>
            <a:r>
              <a:rPr lang="en-US" sz="2000" dirty="0" smtClean="0"/>
              <a:t>    </a:t>
            </a:r>
            <a:r>
              <a:rPr lang="en-US" sz="2000" dirty="0" err="1" smtClean="0"/>
              <a:t>q.displayInfo</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constructor and setter injection</a:t>
            </a:r>
            <a:endParaRPr lang="en-GB" dirty="0"/>
          </a:p>
        </p:txBody>
      </p:sp>
      <p:sp>
        <p:nvSpPr>
          <p:cNvPr id="3" name="Content Placeholder 2"/>
          <p:cNvSpPr>
            <a:spLocks noGrp="1"/>
          </p:cNvSpPr>
          <p:nvPr>
            <p:ph idx="1"/>
          </p:nvPr>
        </p:nvSpPr>
        <p:spPr>
          <a:xfrm>
            <a:off x="838200" y="1428736"/>
            <a:ext cx="10515600" cy="4748227"/>
          </a:xfrm>
        </p:spPr>
        <p:txBody>
          <a:bodyPr/>
          <a:lstStyle/>
          <a:p>
            <a:r>
              <a:rPr lang="en-GB" dirty="0" smtClean="0"/>
              <a:t> </a:t>
            </a:r>
          </a:p>
          <a:p>
            <a:r>
              <a:rPr lang="en-GB" dirty="0" smtClean="0"/>
              <a:t>There are many key differences between constructor injection and setter injection.</a:t>
            </a:r>
          </a:p>
          <a:p>
            <a:r>
              <a:rPr lang="en-GB" b="1" dirty="0" smtClean="0"/>
              <a:t>Partial dependency</a:t>
            </a:r>
            <a:r>
              <a:rPr lang="en-GB" dirty="0" smtClean="0"/>
              <a:t>: can be injected using setter injection but it is not possible by constructor. Suppose there are 3 properties in a class, having 3 </a:t>
            </a:r>
            <a:r>
              <a:rPr lang="en-GB" dirty="0" err="1" smtClean="0"/>
              <a:t>arg</a:t>
            </a:r>
            <a:r>
              <a:rPr lang="en-GB" dirty="0" smtClean="0"/>
              <a:t> constructor and setters methods. In such case, if you want to pass information for only one property, it is possible by setter method only.</a:t>
            </a:r>
          </a:p>
          <a:p>
            <a:r>
              <a:rPr lang="en-GB" b="1" dirty="0" smtClean="0"/>
              <a:t>Overriding</a:t>
            </a:r>
            <a:r>
              <a:rPr lang="en-GB" dirty="0" smtClean="0"/>
              <a:t>: Setter injection overrides the constructor injection. If we use both constructor and setter injection, IOC container will use the setter injection.</a:t>
            </a:r>
          </a:p>
          <a:p>
            <a:r>
              <a:rPr lang="en-GB" b="1" dirty="0" smtClean="0"/>
              <a:t>Changes</a:t>
            </a:r>
            <a:r>
              <a:rPr lang="en-GB" dirty="0" smtClean="0"/>
              <a:t>: We can easily change the value by setter injection. It doesn't create a new bean instance always like constructor. So setter injection is flexible than constructor injection.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err="1" smtClean="0"/>
              <a:t>Autowiring</a:t>
            </a:r>
            <a:r>
              <a:rPr lang="en-US" dirty="0" smtClean="0"/>
              <a:t> in Spring</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err="1" smtClean="0"/>
              <a:t>Autowiring</a:t>
            </a:r>
            <a:r>
              <a:rPr lang="en-GB" dirty="0" smtClean="0"/>
              <a:t> feature of spring framework enables you to inject the object dependency implicitly. It internally uses setter or constructor injection.</a:t>
            </a:r>
          </a:p>
          <a:p>
            <a:r>
              <a:rPr lang="en-GB" dirty="0" err="1" smtClean="0"/>
              <a:t>Autowiring</a:t>
            </a:r>
            <a:r>
              <a:rPr lang="en-GB" dirty="0" smtClean="0"/>
              <a:t> can't be used to inject primitive and string values. It works with reference only.</a:t>
            </a:r>
          </a:p>
          <a:p>
            <a:r>
              <a:rPr lang="en-GB" dirty="0" smtClean="0"/>
              <a:t>Advantage of </a:t>
            </a:r>
            <a:r>
              <a:rPr lang="en-GB" dirty="0" err="1" smtClean="0"/>
              <a:t>Autowiring</a:t>
            </a:r>
            <a:endParaRPr lang="en-GB" dirty="0" smtClean="0"/>
          </a:p>
          <a:p>
            <a:r>
              <a:rPr lang="en-GB" dirty="0" smtClean="0"/>
              <a:t>It requires the </a:t>
            </a:r>
            <a:r>
              <a:rPr lang="en-GB" b="1" dirty="0" smtClean="0"/>
              <a:t>less code</a:t>
            </a:r>
            <a:r>
              <a:rPr lang="en-GB" dirty="0" smtClean="0"/>
              <a:t> because we don't need to write the code to inject the dependency explicitly.</a:t>
            </a:r>
          </a:p>
          <a:p>
            <a:r>
              <a:rPr lang="en-GB" dirty="0" smtClean="0"/>
              <a:t>Disadvantage of </a:t>
            </a:r>
            <a:r>
              <a:rPr lang="en-GB" dirty="0" err="1" smtClean="0"/>
              <a:t>Autowiring</a:t>
            </a:r>
            <a:endParaRPr lang="en-GB" dirty="0" smtClean="0"/>
          </a:p>
          <a:p>
            <a:r>
              <a:rPr lang="en-GB" dirty="0" smtClean="0"/>
              <a:t>No control of programmer.</a:t>
            </a:r>
          </a:p>
          <a:p>
            <a:r>
              <a:rPr lang="en-GB" dirty="0" smtClean="0"/>
              <a:t>It can't be used for primitive and string values.</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err="1" smtClean="0"/>
              <a:t>Autowiring</a:t>
            </a:r>
            <a:r>
              <a:rPr lang="en-US" dirty="0" smtClean="0"/>
              <a:t> Modes</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There are many </a:t>
            </a:r>
            <a:r>
              <a:rPr lang="en-GB" dirty="0" err="1" smtClean="0"/>
              <a:t>autowiring</a:t>
            </a:r>
            <a:r>
              <a:rPr lang="en-GB" dirty="0" smtClean="0"/>
              <a:t> modes: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graphicFrame>
        <p:nvGraphicFramePr>
          <p:cNvPr id="6" name="Table 5"/>
          <p:cNvGraphicFramePr>
            <a:graphicFrameLocks noGrp="1"/>
          </p:cNvGraphicFramePr>
          <p:nvPr/>
        </p:nvGraphicFramePr>
        <p:xfrm>
          <a:off x="1381092" y="1643050"/>
          <a:ext cx="8127999" cy="4831080"/>
        </p:xfrm>
        <a:graphic>
          <a:graphicData uri="http://schemas.openxmlformats.org/drawingml/2006/table">
            <a:tbl>
              <a:tblPr firstRow="1" bandRow="1">
                <a:tableStyleId>{5C22544A-7EE6-4342-B048-85BDC9FD1C3A}</a:tableStyleId>
              </a:tblPr>
              <a:tblGrid>
                <a:gridCol w="714380"/>
                <a:gridCol w="1714512"/>
                <a:gridCol w="5699107"/>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Mode</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c>
                  <a:txBody>
                    <a:bodyPr/>
                    <a:lstStyle/>
                    <a:p>
                      <a:pPr algn="just" fontAlgn="t"/>
                      <a:r>
                        <a:rPr lang="en-GB">
                          <a:solidFill>
                            <a:srgbClr val="333333"/>
                          </a:solidFill>
                          <a:latin typeface="inter-regular"/>
                        </a:rPr>
                        <a:t>It is the default autowiring mode. It means no autowiring bydefault.</a:t>
                      </a:r>
                    </a:p>
                  </a:txBody>
                  <a:tcPr marL="76200" marR="76200" marT="76200" marB="76200"/>
                </a:tc>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US">
                          <a:solidFill>
                            <a:srgbClr val="333333"/>
                          </a:solidFill>
                          <a:latin typeface="inter-regular"/>
                        </a:rPr>
                        <a:t>byName</a:t>
                      </a:r>
                    </a:p>
                  </a:txBody>
                  <a:tcPr marL="76200" marR="76200" marT="76200" marB="76200"/>
                </a:tc>
                <a:tc>
                  <a:txBody>
                    <a:bodyPr/>
                    <a:lstStyle/>
                    <a:p>
                      <a:pPr algn="just" fontAlgn="t"/>
                      <a:r>
                        <a:rPr lang="en-GB">
                          <a:solidFill>
                            <a:srgbClr val="333333"/>
                          </a:solidFill>
                          <a:latin typeface="inter-regular"/>
                        </a:rPr>
                        <a:t>The byName mode injects the object dependency according to name of the bean. In such case, property name and bean name must be same. It internally calls setter method.</a:t>
                      </a:r>
                    </a:p>
                  </a:txBody>
                  <a:tcPr marL="76200" marR="76200" marT="76200" marB="76200"/>
                </a:tc>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byType</a:t>
                      </a:r>
                    </a:p>
                  </a:txBody>
                  <a:tcPr marL="76200" marR="76200" marT="76200" marB="76200"/>
                </a:tc>
                <a:tc>
                  <a:txBody>
                    <a:bodyPr/>
                    <a:lstStyle/>
                    <a:p>
                      <a:pPr algn="just" fontAlgn="t"/>
                      <a:r>
                        <a:rPr lang="en-GB">
                          <a:solidFill>
                            <a:srgbClr val="333333"/>
                          </a:solidFill>
                          <a:latin typeface="inter-regular"/>
                        </a:rPr>
                        <a:t>The byType mode injects the object dependency according to type. So property name and bean name can be different. It internally calls setter method.</a:t>
                      </a:r>
                    </a:p>
                  </a:txBody>
                  <a:tcPr marL="76200" marR="76200" marT="76200" marB="76200"/>
                </a:tc>
              </a:tr>
              <a:tr h="370840">
                <a:tc>
                  <a:txBody>
                    <a:bodyPr/>
                    <a:lstStyle/>
                    <a:p>
                      <a:pPr algn="just" fontAlgn="t"/>
                      <a:r>
                        <a:rPr lang="en-US">
                          <a:solidFill>
                            <a:srgbClr val="333333"/>
                          </a:solidFill>
                          <a:latin typeface="inter-regular"/>
                        </a:rPr>
                        <a:t>4)</a:t>
                      </a:r>
                    </a:p>
                  </a:txBody>
                  <a:tcPr marL="76200" marR="76200" marT="76200" marB="76200"/>
                </a:tc>
                <a:tc>
                  <a:txBody>
                    <a:bodyPr/>
                    <a:lstStyle/>
                    <a:p>
                      <a:pPr algn="just" fontAlgn="t"/>
                      <a:r>
                        <a:rPr lang="en-US">
                          <a:solidFill>
                            <a:srgbClr val="333333"/>
                          </a:solidFill>
                          <a:latin typeface="inter-regular"/>
                        </a:rPr>
                        <a:t>constructor</a:t>
                      </a:r>
                    </a:p>
                  </a:txBody>
                  <a:tcPr marL="76200" marR="76200" marT="76200" marB="76200"/>
                </a:tc>
                <a:tc>
                  <a:txBody>
                    <a:bodyPr/>
                    <a:lstStyle/>
                    <a:p>
                      <a:pPr algn="just" fontAlgn="t"/>
                      <a:r>
                        <a:rPr lang="en-GB">
                          <a:solidFill>
                            <a:srgbClr val="333333"/>
                          </a:solidFill>
                          <a:latin typeface="inter-regular"/>
                        </a:rPr>
                        <a:t>The constructor mode injects the dependency by calling the constructor of the class. It calls the constructor having large number of parameters.</a:t>
                      </a:r>
                    </a:p>
                  </a:txBody>
                  <a:tcPr marL="76200" marR="76200" marT="76200" marB="76200"/>
                </a:tc>
              </a:tr>
              <a:tr h="370840">
                <a:tc>
                  <a:txBody>
                    <a:bodyPr/>
                    <a:lstStyle/>
                    <a:p>
                      <a:pPr algn="just" fontAlgn="t"/>
                      <a:r>
                        <a:rPr lang="en-US">
                          <a:solidFill>
                            <a:srgbClr val="333333"/>
                          </a:solidFill>
                          <a:latin typeface="inter-regular"/>
                        </a:rPr>
                        <a:t>5)</a:t>
                      </a:r>
                    </a:p>
                  </a:txBody>
                  <a:tcPr marL="76200" marR="76200" marT="76200" marB="76200"/>
                </a:tc>
                <a:tc>
                  <a:txBody>
                    <a:bodyPr/>
                    <a:lstStyle/>
                    <a:p>
                      <a:pPr algn="just" fontAlgn="t"/>
                      <a:r>
                        <a:rPr lang="en-US">
                          <a:solidFill>
                            <a:srgbClr val="333333"/>
                          </a:solidFill>
                          <a:latin typeface="inter-regular"/>
                        </a:rPr>
                        <a:t>autodetect</a:t>
                      </a:r>
                    </a:p>
                  </a:txBody>
                  <a:tcPr marL="76200" marR="76200" marT="76200" marB="76200"/>
                </a:tc>
                <a:tc>
                  <a:txBody>
                    <a:bodyPr/>
                    <a:lstStyle/>
                    <a:p>
                      <a:pPr algn="just" fontAlgn="t"/>
                      <a:r>
                        <a:rPr lang="en-GB" dirty="0">
                          <a:solidFill>
                            <a:srgbClr val="333333"/>
                          </a:solidFill>
                          <a:latin typeface="inter-regular"/>
                        </a:rPr>
                        <a:t>It is deprecated since Spring 3.</a:t>
                      </a:r>
                    </a:p>
                  </a:txBody>
                  <a:tcPr marL="76200" marR="76200" marT="76200" marB="7620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18064</TotalTime>
  <Words>5424</Words>
  <Application>Microsoft Office PowerPoint</Application>
  <PresentationFormat>Custom</PresentationFormat>
  <Paragraphs>3148</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Module 4 </vt:lpstr>
      <vt:lpstr> Content to be discussed</vt:lpstr>
      <vt:lpstr> Spring Framework </vt:lpstr>
      <vt:lpstr>  Inversion Of Control (IOC) and Dependency Injection  </vt:lpstr>
      <vt:lpstr>IOC</vt:lpstr>
      <vt:lpstr>Advantages of Spring Framework</vt:lpstr>
      <vt:lpstr>Spring Modules</vt:lpstr>
      <vt:lpstr>High Level Architecture</vt:lpstr>
      <vt:lpstr>Elements of Spring Module</vt:lpstr>
      <vt:lpstr>Spring Example</vt:lpstr>
      <vt:lpstr>  1) Create Java class  </vt:lpstr>
      <vt:lpstr> 2) Create the XML file  </vt:lpstr>
      <vt:lpstr>3) Create the test class</vt:lpstr>
      <vt:lpstr>  4) Load the jar files required for spring framework  </vt:lpstr>
      <vt:lpstr>  5) Run the test class   </vt:lpstr>
      <vt:lpstr> Creating spring application in Eclipse IDE  </vt:lpstr>
      <vt:lpstr>1) Create the Java Project</vt:lpstr>
      <vt:lpstr> 2) Add spring jar files </vt:lpstr>
      <vt:lpstr>   3) Create Java class   </vt:lpstr>
      <vt:lpstr>4) Create the xml file</vt:lpstr>
      <vt:lpstr> 5) Create the test class </vt:lpstr>
      <vt:lpstr>6) Run the application</vt:lpstr>
      <vt:lpstr>  IoC Container  </vt:lpstr>
      <vt:lpstr>  Difference between BeanFactory and the ApplicationContext  </vt:lpstr>
      <vt:lpstr> </vt:lpstr>
      <vt:lpstr>  Using ApplicationContext </vt:lpstr>
      <vt:lpstr> Dependency Injection in Spring </vt:lpstr>
      <vt:lpstr>  Dependency Lookup .  </vt:lpstr>
      <vt:lpstr>  Problems of Dependency Lookup  </vt:lpstr>
      <vt:lpstr> Dependency Injection </vt:lpstr>
      <vt:lpstr>  Two ways to perform Dependency Injection in Spring framework  </vt:lpstr>
      <vt:lpstr> Dependency Injection by Constructor Example  </vt:lpstr>
      <vt:lpstr>Injecting primitive and string-based values</vt:lpstr>
      <vt:lpstr>Employee.java </vt:lpstr>
      <vt:lpstr> applicationContext.xml </vt:lpstr>
      <vt:lpstr> Test.java</vt:lpstr>
      <vt:lpstr> Injecting string-based values </vt:lpstr>
      <vt:lpstr>  Constructor Injection with Dependent Object  </vt:lpstr>
      <vt:lpstr>Address.java </vt:lpstr>
      <vt:lpstr>Employee.java</vt:lpstr>
      <vt:lpstr>applicationContext.xml </vt:lpstr>
      <vt:lpstr>Test.java</vt:lpstr>
      <vt:lpstr>Constructor Injection with Collection  </vt:lpstr>
      <vt:lpstr>Example</vt:lpstr>
      <vt:lpstr>Question.java</vt:lpstr>
      <vt:lpstr>applicationContext.xml</vt:lpstr>
      <vt:lpstr>Test.java </vt:lpstr>
      <vt:lpstr> Constructor Injection with Non-String Collection (having Dependent Object) Example </vt:lpstr>
      <vt:lpstr>Question.java </vt:lpstr>
      <vt:lpstr>Answer.java </vt:lpstr>
      <vt:lpstr>applicationContext.xml</vt:lpstr>
      <vt:lpstr> Test.java</vt:lpstr>
      <vt:lpstr>Constructor Injection with Map Example  </vt:lpstr>
      <vt:lpstr>Question.java</vt:lpstr>
      <vt:lpstr>applicationContext.xml </vt:lpstr>
      <vt:lpstr>Test.java </vt:lpstr>
      <vt:lpstr>Constructor Injection with Non-String Map (having dependent Object) Example</vt:lpstr>
      <vt:lpstr>Question.java</vt:lpstr>
      <vt:lpstr> Answer.java</vt:lpstr>
      <vt:lpstr>User.java </vt:lpstr>
      <vt:lpstr>applicationContext.xml</vt:lpstr>
      <vt:lpstr>Test.java</vt:lpstr>
      <vt:lpstr>Inheriting Bean in Spring</vt:lpstr>
      <vt:lpstr>Employee.java</vt:lpstr>
      <vt:lpstr>Address.java</vt:lpstr>
      <vt:lpstr>applicationContext.xml</vt:lpstr>
      <vt:lpstr>Test.java</vt:lpstr>
      <vt:lpstr>Dependency Injection by setter method</vt:lpstr>
      <vt:lpstr> Injecting primitive and string-based values by setter method  </vt:lpstr>
      <vt:lpstr>Employee.java  </vt:lpstr>
      <vt:lpstr>applicationContext.xml</vt:lpstr>
      <vt:lpstr>Test.java  </vt:lpstr>
      <vt:lpstr>   Setter Injection with Dependent Object Example  </vt:lpstr>
      <vt:lpstr>Address.java </vt:lpstr>
      <vt:lpstr>  Employee.java </vt:lpstr>
      <vt:lpstr>applicationContext.xml</vt:lpstr>
      <vt:lpstr>Test.java </vt:lpstr>
      <vt:lpstr>  Setter Injection with Collection Example   </vt:lpstr>
      <vt:lpstr>Question.java</vt:lpstr>
      <vt:lpstr> applicationContext.xml  </vt:lpstr>
      <vt:lpstr>   Test.java  </vt:lpstr>
      <vt:lpstr> Setter Injection with Non-String Collection (having Dependent Object) Example </vt:lpstr>
      <vt:lpstr> Question.java</vt:lpstr>
      <vt:lpstr>Answer.java</vt:lpstr>
      <vt:lpstr>applicationContext.xml </vt:lpstr>
      <vt:lpstr> Test.java  </vt:lpstr>
      <vt:lpstr>Setter Injection with Map Example</vt:lpstr>
      <vt:lpstr>Question.java </vt:lpstr>
      <vt:lpstr>  applicationContext.xml</vt:lpstr>
      <vt:lpstr>Test.java </vt:lpstr>
      <vt:lpstr>  Setter Injection with Non-String Map (having dependent Object) Example  </vt:lpstr>
      <vt:lpstr>Question.java </vt:lpstr>
      <vt:lpstr> Answer.java </vt:lpstr>
      <vt:lpstr>User.java</vt:lpstr>
      <vt:lpstr>applicationContext.xml</vt:lpstr>
      <vt:lpstr>Test.java</vt:lpstr>
      <vt:lpstr>Difference between constructor and setter injection</vt:lpstr>
      <vt:lpstr> Autowiring in Spring </vt:lpstr>
      <vt:lpstr>Autowiring Modes</vt:lpstr>
      <vt:lpstr>  Example of Autowiring  </vt:lpstr>
      <vt:lpstr>B.java </vt:lpstr>
      <vt:lpstr> A.java </vt:lpstr>
      <vt:lpstr>applicationContext.xml</vt:lpstr>
      <vt:lpstr>Test.java</vt:lpstr>
      <vt:lpstr> 1) byName autowiring mode  </vt:lpstr>
      <vt:lpstr> 2) byType autowiring mode  </vt:lpstr>
      <vt:lpstr>3) constructor autowiring mode</vt:lpstr>
      <vt:lpstr>4) no autowiring mode </vt:lpstr>
      <vt:lpstr>Dependency Injection with Factory Method in Spring</vt:lpstr>
      <vt:lpstr> Factory Method Types  </vt:lpstr>
      <vt:lpstr> Type 1  </vt:lpstr>
      <vt:lpstr>A.java </vt:lpstr>
      <vt:lpstr>applicationContext.xml </vt:lpstr>
      <vt:lpstr>Test.java</vt:lpstr>
      <vt:lpstr> Type 2 </vt:lpstr>
      <vt:lpstr>Printable.java</vt:lpstr>
      <vt:lpstr>A.java</vt:lpstr>
      <vt:lpstr>B.java </vt:lpstr>
      <vt:lpstr>PrintableFactory.java</vt:lpstr>
      <vt:lpstr>applicationContext.xml</vt:lpstr>
      <vt:lpstr>Test.java</vt:lpstr>
      <vt:lpstr>Type 3</vt:lpstr>
      <vt:lpstr>PrintableFactory.java</vt:lpstr>
      <vt:lpstr>applicationContext.xml</vt:lpstr>
      <vt:lpstr> Spring AOP - Aspect Oriented Programming  </vt:lpstr>
      <vt:lpstr> Why use AOP?  </vt:lpstr>
      <vt:lpstr>   Where use AOP?  </vt:lpstr>
      <vt:lpstr>AOP Concepts and Terminology</vt:lpstr>
      <vt:lpstr>AOP Implementations</vt:lpstr>
      <vt:lpstr>Spring AOP usage</vt:lpstr>
      <vt:lpstr>Spring1.2 old style AOP (dtd based) implementation.</vt:lpstr>
      <vt:lpstr> hierarchy of advice interfaces  </vt:lpstr>
      <vt:lpstr> 1) MethodBeforeAdvice Example  </vt:lpstr>
      <vt:lpstr>File: applicationContext.xml</vt:lpstr>
      <vt:lpstr>Understanding ProxyFactoryBean class:</vt:lpstr>
      <vt:lpstr>Printing additional information in MethodBeforeAdvice</vt:lpstr>
      <vt:lpstr>2) AfterReturningAdvice Example</vt:lpstr>
      <vt:lpstr>  File: applicationContext.xml </vt:lpstr>
      <vt:lpstr>3) MethodInterceptor (AroundAdvice) Example</vt:lpstr>
      <vt:lpstr>File: applicationContext.xml</vt:lpstr>
      <vt:lpstr>4) ThrowsAdvice Example</vt:lpstr>
      <vt:lpstr>File: applicationContext.xml</vt:lpstr>
      <vt:lpstr>Spring MVC </vt:lpstr>
      <vt:lpstr>Spring  MVC</vt:lpstr>
      <vt:lpstr> Spring Web Model-View-Controller </vt:lpstr>
      <vt:lpstr>Understanding the flow of Spring Web MVC</vt:lpstr>
      <vt:lpstr>Flow  of Spring Web MVC</vt:lpstr>
      <vt:lpstr> Advantages of Spring MVC Framework  </vt:lpstr>
      <vt:lpstr>Spring Web MVC Framework Example  </vt:lpstr>
      <vt:lpstr>Directory Structure of Spring MVC  </vt:lpstr>
      <vt:lpstr>  Directory Structure of Spring MVC using Maven  </vt:lpstr>
      <vt:lpstr>Required Jar files or Maven Dependency</vt:lpstr>
      <vt:lpstr>1. Provide project information and configuration in the pom.xml file.</vt:lpstr>
      <vt:lpstr>2. Create the controller class</vt:lpstr>
      <vt:lpstr>3. Provide the entry of controller in the web.xml file</vt:lpstr>
      <vt:lpstr>4. Define the bean in the xml file</vt:lpstr>
      <vt:lpstr>5. Display the message in the JSP page  </vt:lpstr>
      <vt:lpstr>Output</vt:lpstr>
      <vt:lpstr>Spring MVC Multiple View page Example</vt:lpstr>
      <vt:lpstr>   Directory Structure of Spring MVC  </vt:lpstr>
      <vt:lpstr>1. Add dependencies to pom.xml</vt:lpstr>
      <vt:lpstr>2. Create the request page</vt:lpstr>
      <vt:lpstr>3. Create the controller class </vt:lpstr>
      <vt:lpstr>4. Provide the entry of controller in the web.xml file</vt:lpstr>
      <vt:lpstr>5. Define the bean in the xml file</vt:lpstr>
      <vt:lpstr>6. Create the other view components</vt:lpstr>
      <vt:lpstr>Output:</vt:lpstr>
      <vt:lpstr>Spring MVC Multiple Controller Example </vt:lpstr>
      <vt:lpstr>Directory Structure of Spring MVC </vt:lpstr>
      <vt:lpstr>1. Add dependencies to pom.xml </vt:lpstr>
      <vt:lpstr>2. Create the request page </vt:lpstr>
      <vt:lpstr>4. Provide the entry of controller in the web.xml file </vt:lpstr>
      <vt:lpstr>5. Define the bean in the xml file </vt:lpstr>
      <vt:lpstr>6. Create the other view components </vt:lpstr>
      <vt:lpstr>Output:</vt:lpstr>
      <vt:lpstr>Spring MVC Model Interface </vt:lpstr>
      <vt:lpstr>Methods of Model Interface </vt:lpstr>
      <vt:lpstr>Spring MVC Model Example </vt:lpstr>
      <vt:lpstr>2. Create the request page </vt:lpstr>
      <vt:lpstr>3. Create the controller class </vt:lpstr>
      <vt:lpstr>4. Provide the entry of controller in the web.xml file </vt:lpstr>
      <vt:lpstr>5. Define the bean in the xml file </vt:lpstr>
      <vt:lpstr>6. Create the other view components </vt:lpstr>
      <vt:lpstr>Output:</vt:lpstr>
      <vt:lpstr>Spring MVC RequestParam Annotation </vt:lpstr>
      <vt:lpstr>Spring MVC RequestParam Example </vt:lpstr>
      <vt:lpstr>2. Create the request page </vt:lpstr>
      <vt:lpstr>3. Create the Controller Class </vt:lpstr>
      <vt:lpstr>4. Create the other view components </vt:lpstr>
      <vt:lpstr>OUTPUT:</vt:lpstr>
      <vt:lpstr>RESTful Web Services -Introduction </vt:lpstr>
      <vt:lpstr>social media application</vt:lpstr>
      <vt:lpstr>HTTP Status code</vt:lpstr>
      <vt:lpstr>RESTful Service Constraints </vt:lpstr>
      <vt:lpstr>Advantages of RESTful web services </vt:lpstr>
      <vt:lpstr>Initializing a RESTful Web Services Project with Spring Boot </vt:lpstr>
      <vt:lpstr>Slide 197</vt:lpstr>
      <vt:lpstr>Slide 198</vt:lpstr>
      <vt:lpstr>Slide 199</vt:lpstr>
      <vt:lpstr>Step 5: Choose the Spring Boot Version 2.1.8.</vt:lpstr>
      <vt:lpstr>Step 6: We can see the project structure in the project explorer window.</vt:lpstr>
      <vt:lpstr>Step 7:</vt:lpstr>
      <vt:lpstr>Step 8</vt:lpstr>
      <vt:lpstr>Output</vt:lpstr>
      <vt:lpstr>Creating a Hello World Service </vt:lpstr>
      <vt:lpstr>HelloWorldController</vt:lpstr>
      <vt:lpstr> @GetMapping annotation instead of @RequestMapping. </vt:lpstr>
      <vt:lpstr>Enhancing the Hello World Service to Return a Bean </vt:lpstr>
      <vt:lpstr>Slide 209</vt:lpstr>
      <vt:lpstr>HelloWorldBean.java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996</cp:revision>
  <dcterms:created xsi:type="dcterms:W3CDTF">2007-08-28T09:12:38Z</dcterms:created>
  <dcterms:modified xsi:type="dcterms:W3CDTF">2023-05-07T07:29:54Z</dcterms:modified>
</cp:coreProperties>
</file>