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69"/>
  </p:notesMasterIdLst>
  <p:handoutMasterIdLst>
    <p:handoutMasterId r:id="rId70"/>
  </p:handoutMasterIdLst>
  <p:sldIdLst>
    <p:sldId id="520" r:id="rId2"/>
    <p:sldId id="845" r:id="rId3"/>
    <p:sldId id="732" r:id="rId4"/>
    <p:sldId id="748" r:id="rId5"/>
    <p:sldId id="749" r:id="rId6"/>
    <p:sldId id="750" r:id="rId7"/>
    <p:sldId id="751" r:id="rId8"/>
    <p:sldId id="752" r:id="rId9"/>
    <p:sldId id="753" r:id="rId10"/>
    <p:sldId id="754" r:id="rId11"/>
    <p:sldId id="755" r:id="rId12"/>
    <p:sldId id="756" r:id="rId13"/>
    <p:sldId id="757" r:id="rId14"/>
    <p:sldId id="759" r:id="rId15"/>
    <p:sldId id="758" r:id="rId16"/>
    <p:sldId id="727" r:id="rId17"/>
    <p:sldId id="760" r:id="rId18"/>
    <p:sldId id="761" r:id="rId19"/>
    <p:sldId id="762" r:id="rId20"/>
    <p:sldId id="846" r:id="rId21"/>
    <p:sldId id="847" r:id="rId22"/>
    <p:sldId id="848" r:id="rId23"/>
    <p:sldId id="849" r:id="rId24"/>
    <p:sldId id="850" r:id="rId25"/>
    <p:sldId id="851" r:id="rId26"/>
    <p:sldId id="852" r:id="rId27"/>
    <p:sldId id="853" r:id="rId28"/>
    <p:sldId id="854" r:id="rId29"/>
    <p:sldId id="855" r:id="rId30"/>
    <p:sldId id="856" r:id="rId31"/>
    <p:sldId id="857" r:id="rId32"/>
    <p:sldId id="858" r:id="rId33"/>
    <p:sldId id="859" r:id="rId34"/>
    <p:sldId id="860" r:id="rId35"/>
    <p:sldId id="861" r:id="rId36"/>
    <p:sldId id="862" r:id="rId37"/>
    <p:sldId id="863" r:id="rId38"/>
    <p:sldId id="864" r:id="rId39"/>
    <p:sldId id="865" r:id="rId40"/>
    <p:sldId id="866" r:id="rId41"/>
    <p:sldId id="867" r:id="rId42"/>
    <p:sldId id="868" r:id="rId43"/>
    <p:sldId id="869" r:id="rId44"/>
    <p:sldId id="870" r:id="rId45"/>
    <p:sldId id="871" r:id="rId46"/>
    <p:sldId id="872" r:id="rId47"/>
    <p:sldId id="873" r:id="rId48"/>
    <p:sldId id="874" r:id="rId49"/>
    <p:sldId id="875" r:id="rId50"/>
    <p:sldId id="876" r:id="rId51"/>
    <p:sldId id="877" r:id="rId52"/>
    <p:sldId id="878" r:id="rId53"/>
    <p:sldId id="879" r:id="rId54"/>
    <p:sldId id="880" r:id="rId55"/>
    <p:sldId id="881" r:id="rId56"/>
    <p:sldId id="882" r:id="rId57"/>
    <p:sldId id="883" r:id="rId58"/>
    <p:sldId id="884" r:id="rId59"/>
    <p:sldId id="885" r:id="rId60"/>
    <p:sldId id="886" r:id="rId61"/>
    <p:sldId id="887" r:id="rId62"/>
    <p:sldId id="888" r:id="rId63"/>
    <p:sldId id="889" r:id="rId64"/>
    <p:sldId id="890" r:id="rId65"/>
    <p:sldId id="891" r:id="rId66"/>
    <p:sldId id="892" r:id="rId67"/>
    <p:sldId id="893" r:id="rId6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FEB29A"/>
    <a:srgbClr val="000F2E"/>
    <a:srgbClr val="00194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12" autoAdjust="0"/>
    <p:restoredTop sz="94434" autoAdjust="0"/>
  </p:normalViewPr>
  <p:slideViewPr>
    <p:cSldViewPr>
      <p:cViewPr varScale="1">
        <p:scale>
          <a:sx n="73" d="100"/>
          <a:sy n="73" d="100"/>
        </p:scale>
        <p:origin x="-546"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163DD-12C9-4B8E-91F3-BECE4B548A1F}" type="datetimeFigureOut">
              <a:rPr lang="en-US" smtClean="0"/>
              <a:pPr/>
              <a:t>5/9/2023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84565-77A9-41BC-A3D1-C71554A711C1}" type="slidenum">
              <a:rPr lang="en-US" smtClean="0"/>
              <a:pPr/>
              <a:t>‹#›</a:t>
            </a:fld>
            <a:endParaRPr lang="en-US"/>
          </a:p>
        </p:txBody>
      </p:sp>
    </p:spTree>
    <p:extLst>
      <p:ext uri="{BB962C8B-B14F-4D97-AF65-F5344CB8AC3E}">
        <p14:creationId xmlns="" xmlns:p14="http://schemas.microsoft.com/office/powerpoint/2010/main" val="5344151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35E0ABE-3FD2-4491-A84F-F5DF78F574D2}" type="datetimeFigureOut">
              <a:rPr lang="en-US"/>
              <a:pPr>
                <a:defRPr/>
              </a:pPr>
              <a:t>5/9/2023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D763F7-5C11-4DBC-83B1-39D83E1FBE10}" type="slidenum">
              <a:rPr lang="en-US" altLang="en-US"/>
              <a:pPr>
                <a:defRPr/>
              </a:pPr>
              <a:t>‹#›</a:t>
            </a:fld>
            <a:endParaRPr lang="en-US" altLang="en-US"/>
          </a:p>
        </p:txBody>
      </p:sp>
    </p:spTree>
    <p:extLst>
      <p:ext uri="{BB962C8B-B14F-4D97-AF65-F5344CB8AC3E}">
        <p14:creationId xmlns="" xmlns:p14="http://schemas.microsoft.com/office/powerpoint/2010/main" val="217198571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763F7-5C11-4DBC-83B1-39D83E1FBE10}" type="slidenum">
              <a:rPr lang="en-US" altLang="en-US" smtClean="0"/>
              <a:pPr>
                <a:defRPr/>
              </a:pPr>
              <a:t>1</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 xmlns:p14="http://schemas.microsoft.com/office/powerpoint/2010/main" val="4180037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2292E83-4E84-4740-8999-21B99A524EB4}" type="datetime1">
              <a:rPr lang="en-US" smtClean="0"/>
              <a:pPr>
                <a:defRPr/>
              </a:pPr>
              <a:t>5/9/2023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2A8AC2-F0C4-4335-A6D7-C22D8A222454}" type="slidenum">
              <a:rPr lang="en-US" altLang="en-US"/>
              <a:pPr>
                <a:defRPr/>
              </a:pPr>
              <a:t>‹#›</a:t>
            </a:fld>
            <a:endParaRPr lang="en-US" altLang="en-US"/>
          </a:p>
        </p:txBody>
      </p:sp>
    </p:spTree>
    <p:extLst>
      <p:ext uri="{BB962C8B-B14F-4D97-AF65-F5344CB8AC3E}">
        <p14:creationId xmlns="" xmlns:p14="http://schemas.microsoft.com/office/powerpoint/2010/main" val="209659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4AD883A-3962-435F-9831-24ADC35CB10C}" type="datetime1">
              <a:rPr lang="en-US" smtClean="0"/>
              <a:pPr>
                <a:defRPr/>
              </a:pPr>
              <a:t>5/9/2023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110372-953E-4601-976C-D82CD9FCE073}" type="slidenum">
              <a:rPr lang="en-US" altLang="en-US"/>
              <a:pPr>
                <a:defRPr/>
              </a:pPr>
              <a:t>‹#›</a:t>
            </a:fld>
            <a:endParaRPr lang="en-US" altLang="en-US"/>
          </a:p>
        </p:txBody>
      </p:sp>
    </p:spTree>
    <p:extLst>
      <p:ext uri="{BB962C8B-B14F-4D97-AF65-F5344CB8AC3E}">
        <p14:creationId xmlns="" xmlns:p14="http://schemas.microsoft.com/office/powerpoint/2010/main" val="231491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ADF5F9B-46DC-4E4F-98F8-47F377D811C8}" type="datetime1">
              <a:rPr lang="en-US" smtClean="0"/>
              <a:pPr>
                <a:defRPr/>
              </a:pPr>
              <a:t>5/9/2023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CDF80F-6F68-4B94-9701-0F2026993C48}" type="slidenum">
              <a:rPr lang="en-US" altLang="en-US"/>
              <a:pPr>
                <a:defRPr/>
              </a:pPr>
              <a:t>‹#›</a:t>
            </a:fld>
            <a:endParaRPr lang="en-US" altLang="en-US"/>
          </a:p>
        </p:txBody>
      </p:sp>
    </p:spTree>
    <p:extLst>
      <p:ext uri="{BB962C8B-B14F-4D97-AF65-F5344CB8AC3E}">
        <p14:creationId xmlns="" xmlns:p14="http://schemas.microsoft.com/office/powerpoint/2010/main" val="214401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3B847F-E800-49BB-B888-ECFD11F24C1D}" type="datetime1">
              <a:rPr lang="en-US" smtClean="0"/>
              <a:pPr>
                <a:defRPr/>
              </a:pPr>
              <a:t>5/9/2023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1CA5F2-CD08-4EF5-BAD9-872B7BB27165}" type="slidenum">
              <a:rPr lang="en-US" altLang="en-US"/>
              <a:pPr>
                <a:defRPr/>
              </a:pPr>
              <a:t>‹#›</a:t>
            </a:fld>
            <a:endParaRPr lang="en-US" altLang="en-US"/>
          </a:p>
        </p:txBody>
      </p:sp>
    </p:spTree>
    <p:extLst>
      <p:ext uri="{BB962C8B-B14F-4D97-AF65-F5344CB8AC3E}">
        <p14:creationId xmlns="" xmlns:p14="http://schemas.microsoft.com/office/powerpoint/2010/main" val="363367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A39EC45-EBE1-44DB-AD55-76A5CDEE8551}" type="datetime1">
              <a:rPr lang="en-US" smtClean="0"/>
              <a:pPr>
                <a:defRPr/>
              </a:pPr>
              <a:t>5/9/2023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B43365-358E-4EFB-9D2F-D6778ADA2A33}" type="slidenum">
              <a:rPr lang="en-US" altLang="en-US"/>
              <a:pPr>
                <a:defRPr/>
              </a:pPr>
              <a:t>‹#›</a:t>
            </a:fld>
            <a:endParaRPr lang="en-US" altLang="en-US"/>
          </a:p>
        </p:txBody>
      </p:sp>
    </p:spTree>
    <p:extLst>
      <p:ext uri="{BB962C8B-B14F-4D97-AF65-F5344CB8AC3E}">
        <p14:creationId xmlns="" xmlns:p14="http://schemas.microsoft.com/office/powerpoint/2010/main" val="8111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3A84E65-0CE4-4441-ACE8-8E023A7A741C}" type="datetime1">
              <a:rPr lang="en-US" smtClean="0"/>
              <a:pPr>
                <a:defRPr/>
              </a:pPr>
              <a:t>5/9/2023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61B66A-860D-4F77-A12A-57453AAB16AB}" type="slidenum">
              <a:rPr lang="en-US" altLang="en-US"/>
              <a:pPr>
                <a:defRPr/>
              </a:pPr>
              <a:t>‹#›</a:t>
            </a:fld>
            <a:endParaRPr lang="en-US" altLang="en-US"/>
          </a:p>
        </p:txBody>
      </p:sp>
    </p:spTree>
    <p:extLst>
      <p:ext uri="{BB962C8B-B14F-4D97-AF65-F5344CB8AC3E}">
        <p14:creationId xmlns="" xmlns:p14="http://schemas.microsoft.com/office/powerpoint/2010/main" val="39459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BC930A8-B92B-4AD0-9CA2-E3573C2D7B68}" type="datetime1">
              <a:rPr lang="en-US" smtClean="0"/>
              <a:pPr>
                <a:defRPr/>
              </a:pPr>
              <a:t>5/9/2023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19E9FAA-A59B-4AE0-A044-7FE2AB03AB9B}" type="slidenum">
              <a:rPr lang="en-US" altLang="en-US"/>
              <a:pPr>
                <a:defRPr/>
              </a:pPr>
              <a:t>‹#›</a:t>
            </a:fld>
            <a:endParaRPr lang="en-US" altLang="en-US"/>
          </a:p>
        </p:txBody>
      </p:sp>
    </p:spTree>
    <p:extLst>
      <p:ext uri="{BB962C8B-B14F-4D97-AF65-F5344CB8AC3E}">
        <p14:creationId xmlns="" xmlns:p14="http://schemas.microsoft.com/office/powerpoint/2010/main" val="97007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BFAF9F0-86F4-41BA-BF04-7A68BB35962C}" type="datetime1">
              <a:rPr lang="en-US" smtClean="0"/>
              <a:pPr>
                <a:defRPr/>
              </a:pPr>
              <a:t>5/9/2023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FF55CBD-5A35-43A0-8B72-DFEEFFF78235}" type="slidenum">
              <a:rPr lang="en-US" altLang="en-US"/>
              <a:pPr>
                <a:defRPr/>
              </a:pPr>
              <a:t>‹#›</a:t>
            </a:fld>
            <a:endParaRPr lang="en-US" altLang="en-US"/>
          </a:p>
        </p:txBody>
      </p:sp>
    </p:spTree>
    <p:extLst>
      <p:ext uri="{BB962C8B-B14F-4D97-AF65-F5344CB8AC3E}">
        <p14:creationId xmlns="" xmlns:p14="http://schemas.microsoft.com/office/powerpoint/2010/main" val="378413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284C8E-89B8-4DD1-9A54-0E190BA47E5D}" type="datetime1">
              <a:rPr lang="en-US" smtClean="0"/>
              <a:pPr>
                <a:defRPr/>
              </a:pPr>
              <a:t>5/9/2023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EDAE260-203A-48BA-B1E0-2820BBC6B005}" type="slidenum">
              <a:rPr lang="en-US" altLang="en-US"/>
              <a:pPr>
                <a:defRPr/>
              </a:pPr>
              <a:t>‹#›</a:t>
            </a:fld>
            <a:endParaRPr lang="en-US" altLang="en-US"/>
          </a:p>
        </p:txBody>
      </p:sp>
    </p:spTree>
    <p:extLst>
      <p:ext uri="{BB962C8B-B14F-4D97-AF65-F5344CB8AC3E}">
        <p14:creationId xmlns="" xmlns:p14="http://schemas.microsoft.com/office/powerpoint/2010/main" val="351190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53A74D-7B57-49DB-9938-D92105508A1C}" type="datetime1">
              <a:rPr lang="en-US" smtClean="0"/>
              <a:pPr>
                <a:defRPr/>
              </a:pPr>
              <a:t>5/9/2023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43378E-E05F-4D65-B4F7-A87FC0276302}" type="slidenum">
              <a:rPr lang="en-US" altLang="en-US"/>
              <a:pPr>
                <a:defRPr/>
              </a:pPr>
              <a:t>‹#›</a:t>
            </a:fld>
            <a:endParaRPr lang="en-US" altLang="en-US"/>
          </a:p>
        </p:txBody>
      </p:sp>
    </p:spTree>
    <p:extLst>
      <p:ext uri="{BB962C8B-B14F-4D97-AF65-F5344CB8AC3E}">
        <p14:creationId xmlns="" xmlns:p14="http://schemas.microsoft.com/office/powerpoint/2010/main" val="239891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F7E326-5233-47C9-9183-AB0FCA1C5179}" type="datetime1">
              <a:rPr lang="en-US" smtClean="0"/>
              <a:pPr>
                <a:defRPr/>
              </a:pPr>
              <a:t>5/9/2023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2A09E5-A14B-4738-A48E-EF064E453217}" type="slidenum">
              <a:rPr lang="en-US" altLang="en-US"/>
              <a:pPr>
                <a:defRPr/>
              </a:pPr>
              <a:t>‹#›</a:t>
            </a:fld>
            <a:endParaRPr lang="en-US" altLang="en-US"/>
          </a:p>
        </p:txBody>
      </p:sp>
    </p:spTree>
    <p:extLst>
      <p:ext uri="{BB962C8B-B14F-4D97-AF65-F5344CB8AC3E}">
        <p14:creationId xmlns="" xmlns:p14="http://schemas.microsoft.com/office/powerpoint/2010/main" val="39493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4A44C2B-9FC4-482D-A60E-5D6C377FC33F}" type="datetime1">
              <a:rPr lang="en-US" smtClean="0"/>
              <a:pPr>
                <a:defRPr/>
              </a:pPr>
              <a:t>5/9/2023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3391736-D1CD-4256-BC31-406FE5C1CD1F}" type="slidenum">
              <a:rPr lang="en-US" altLang="en-US"/>
              <a:pPr>
                <a:defRPr/>
              </a:pPr>
              <a:t>‹#›</a:t>
            </a:fld>
            <a:endParaRPr lang="en-US" altLang="en-US"/>
          </a:p>
        </p:txBody>
      </p:sp>
      <p:pic>
        <p:nvPicPr>
          <p:cNvPr id="1031" name="Picture 7"/>
          <p:cNvPicPr>
            <a:picLocks noChangeAspect="1"/>
          </p:cNvPicPr>
          <p:nvPr userDrawn="1"/>
        </p:nvPicPr>
        <p:blipFill>
          <a:blip r:embed="rId13">
            <a:extLst>
              <a:ext uri="{28A0092B-C50C-407E-A947-70E740481C1C}">
                <a14:useLocalDpi xmlns=""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aven.apache.org/download.cg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arch.maven.org/" TargetMode="External"/><Relationship Id="rId2" Type="http://schemas.openxmlformats.org/officeDocument/2006/relationships/hyperlink" Target="http://repo1.maven.org/maven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repo.maven.apache.org/maven2/org/apache/maven/plugin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addons.mozilla.org/en-us/firefox/addon/selenium-ide/"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javatpoint.com/selenium-ide-first-test-case" TargetMode="External"/><Relationship Id="rId2" Type="http://schemas.openxmlformats.org/officeDocument/2006/relationships/hyperlink" Target="https://www.javatpoint.com/selenium-ide-features" TargetMode="External"/><Relationship Id="rId1" Type="http://schemas.openxmlformats.org/officeDocument/2006/relationships/slideLayout" Target="../slideLayouts/slideLayout2.xml"/><Relationship Id="rId5" Type="http://schemas.openxmlformats.org/officeDocument/2006/relationships/hyperlink" Target="https://www.javatpoint.com/selenium-ide-commands" TargetMode="External"/><Relationship Id="rId4" Type="http://schemas.openxmlformats.org/officeDocument/2006/relationships/hyperlink" Target="https://www.javatpoint.com/selenium-ide-login-tes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Module 5</a:t>
            </a:r>
            <a:endParaRPr lang="en-US" dirty="0"/>
          </a:p>
        </p:txBody>
      </p:sp>
      <p:sp>
        <p:nvSpPr>
          <p:cNvPr id="5" name="Subtitle 4"/>
          <p:cNvSpPr>
            <a:spLocks noGrp="1"/>
          </p:cNvSpPr>
          <p:nvPr>
            <p:ph type="subTitle" idx="1"/>
          </p:nvPr>
        </p:nvSpPr>
        <p:spPr/>
        <p:txBody>
          <a:bodyPr/>
          <a:lstStyle/>
          <a:p>
            <a:r>
              <a:rPr lang="en-US" sz="2800" dirty="0" smtClean="0"/>
              <a:t>Automation Tool</a:t>
            </a:r>
            <a:endParaRPr lang="en-US" sz="2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cs typeface="Arial" panose="020B0604020202020204" pitchFamily="34" charset="0"/>
              </a:rPr>
              <a:pPr>
                <a:defRPr/>
              </a:pPr>
              <a:t>1</a:t>
            </a:fld>
            <a:endParaRPr lang="en-US" altLang="en-US">
              <a:cs typeface="Arial" panose="020B06040202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1) Download Maven</a:t>
            </a: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smtClean="0"/>
              <a:t>To install maven on windows, you need to download apache maven first.</a:t>
            </a:r>
          </a:p>
          <a:p>
            <a:r>
              <a:rPr lang="en-GB" dirty="0" smtClean="0"/>
              <a:t>Download Maven latest Maven software from </a:t>
            </a:r>
            <a:r>
              <a:rPr lang="en-GB" dirty="0" smtClean="0">
                <a:hlinkClick r:id="rId2"/>
              </a:rPr>
              <a:t>Download latest version of Maven</a:t>
            </a:r>
            <a:endParaRPr lang="en-GB" dirty="0" smtClean="0"/>
          </a:p>
          <a:p>
            <a:r>
              <a:rPr lang="en-GB" dirty="0" smtClean="0"/>
              <a:t>For example: </a:t>
            </a:r>
            <a:r>
              <a:rPr lang="en-GB" b="1" dirty="0" smtClean="0"/>
              <a:t>apache-maven-3.1.1-bin.zip</a:t>
            </a:r>
            <a:endParaRPr lang="en-GB" dirty="0" smtClean="0"/>
          </a:p>
          <a:p>
            <a:r>
              <a:rPr lang="en-GB" dirty="0" smtClean="0"/>
              <a:t>Extract it. Now it will look like this:</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i="1" dirty="0" smtClean="0"/>
              <a:t>Installation procedure</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a:t>
            </a:fld>
            <a:endParaRPr lang="en-US" altLang="en-US"/>
          </a:p>
        </p:txBody>
      </p:sp>
      <p:pic>
        <p:nvPicPr>
          <p:cNvPr id="5" name="Content Placeholder 4" descr="maven structure"/>
          <p:cNvPicPr>
            <a:picLocks noGrp="1"/>
          </p:cNvPicPr>
          <p:nvPr>
            <p:ph idx="1"/>
          </p:nvPr>
        </p:nvPicPr>
        <p:blipFill>
          <a:blip r:embed="rId2"/>
          <a:srcRect/>
          <a:stretch>
            <a:fillRect/>
          </a:stretch>
        </p:blipFill>
        <p:spPr bwMode="auto">
          <a:xfrm>
            <a:off x="2433637" y="1273969"/>
            <a:ext cx="7324725" cy="46291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2) Add MAVEN_HOME in environment variable</a:t>
            </a:r>
            <a:endParaRPr lang="en-GB" dirty="0"/>
          </a:p>
        </p:txBody>
      </p:sp>
      <p:sp>
        <p:nvSpPr>
          <p:cNvPr id="3" name="Content Placeholder 2"/>
          <p:cNvSpPr>
            <a:spLocks noGrp="1"/>
          </p:cNvSpPr>
          <p:nvPr>
            <p:ph idx="1"/>
          </p:nvPr>
        </p:nvSpPr>
        <p:spPr>
          <a:xfrm>
            <a:off x="838200" y="1000108"/>
            <a:ext cx="10515600" cy="5176855"/>
          </a:xfrm>
        </p:spPr>
        <p:txBody>
          <a:bodyPr/>
          <a:lstStyle/>
          <a:p>
            <a:r>
              <a:rPr lang="en-GB" dirty="0" smtClean="0"/>
              <a:t>Right click on </a:t>
            </a:r>
            <a:r>
              <a:rPr lang="en-GB" b="1" dirty="0" err="1" smtClean="0"/>
              <a:t>MyComputer</a:t>
            </a:r>
            <a:r>
              <a:rPr lang="en-GB" dirty="0" smtClean="0"/>
              <a:t> -&gt; </a:t>
            </a:r>
            <a:r>
              <a:rPr lang="en-GB" b="1" dirty="0" smtClean="0"/>
              <a:t>properties</a:t>
            </a:r>
            <a:r>
              <a:rPr lang="en-GB" dirty="0" smtClean="0"/>
              <a:t> -&gt; </a:t>
            </a:r>
            <a:r>
              <a:rPr lang="en-GB" b="1" dirty="0" smtClean="0"/>
              <a:t>Advanced System Settings</a:t>
            </a:r>
            <a:r>
              <a:rPr lang="en-GB" dirty="0" smtClean="0"/>
              <a:t> -&gt; </a:t>
            </a:r>
            <a:r>
              <a:rPr lang="en-GB" b="1" dirty="0" smtClean="0"/>
              <a:t>Environment variables</a:t>
            </a:r>
            <a:r>
              <a:rPr lang="en-GB" dirty="0" smtClean="0"/>
              <a:t> -&gt; </a:t>
            </a:r>
            <a:r>
              <a:rPr lang="en-GB" b="1" dirty="0" smtClean="0"/>
              <a:t>click new button</a:t>
            </a:r>
            <a:endParaRPr lang="en-GB" dirty="0" smtClean="0"/>
          </a:p>
          <a:p>
            <a:r>
              <a:rPr lang="en-GB" dirty="0" smtClean="0"/>
              <a:t>Now </a:t>
            </a:r>
            <a:r>
              <a:rPr lang="en-GB" b="1" dirty="0" smtClean="0"/>
              <a:t>add MAVEN_HOME</a:t>
            </a:r>
            <a:r>
              <a:rPr lang="en-GB" dirty="0" smtClean="0"/>
              <a:t> in variable name and path of maven in variable value. It must be the home directory of maven i.e. outer directory of bin. For example: </a:t>
            </a:r>
            <a:r>
              <a:rPr lang="en-GB" b="1" dirty="0" smtClean="0"/>
              <a:t>E:\apache-maven-3.1.1</a:t>
            </a:r>
            <a:r>
              <a:rPr lang="en-GB" dirty="0" smtClean="0"/>
              <a:t> .It is displayed below:</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b="1" dirty="0" smtClean="0"/>
              <a:t/>
            </a:r>
            <a:br>
              <a:rPr lang="en-US" b="1" dirty="0" smtClean="0"/>
            </a:br>
            <a:r>
              <a:rPr lang="en-US" b="1" dirty="0" smtClean="0"/>
              <a:t/>
            </a:r>
            <a:br>
              <a:rPr lang="en-US" b="1" dirty="0" smtClean="0"/>
            </a:br>
            <a:r>
              <a:rPr lang="en-US" b="1" dirty="0" smtClean="0"/>
              <a:t>Setup</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pPr>
              <a:buNone/>
            </a:pPr>
            <a:r>
              <a:rPr lang="en-US" dirty="0" smtClean="0"/>
              <a:t> </a:t>
            </a:r>
          </a:p>
          <a:p>
            <a:pPr>
              <a:buNone/>
            </a:pPr>
            <a:r>
              <a:rPr lang="en-GB" dirty="0" smtClean="0"/>
              <a:t>Now click on </a:t>
            </a:r>
            <a:r>
              <a:rPr lang="en-GB" b="1" dirty="0" smtClean="0"/>
              <a:t>OK</a:t>
            </a:r>
            <a:r>
              <a:rPr lang="en-GB" dirty="0" smtClean="0"/>
              <a:t> button.</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a:t>
            </a:fld>
            <a:endParaRPr lang="en-US" altLang="en-US"/>
          </a:p>
        </p:txBody>
      </p:sp>
      <p:pic>
        <p:nvPicPr>
          <p:cNvPr id="5" name="Picture 4" descr="maven home directory"/>
          <p:cNvPicPr/>
          <p:nvPr/>
        </p:nvPicPr>
        <p:blipFill>
          <a:blip r:embed="rId2"/>
          <a:srcRect/>
          <a:stretch>
            <a:fillRect/>
          </a:stretch>
        </p:blipFill>
        <p:spPr bwMode="auto">
          <a:xfrm>
            <a:off x="5810248" y="785794"/>
            <a:ext cx="3857652" cy="371477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US" b="1" dirty="0" smtClean="0"/>
              <a:t> </a:t>
            </a:r>
            <a:br>
              <a:rPr lang="en-US" b="1" dirty="0" smtClean="0"/>
            </a:br>
            <a:r>
              <a:rPr lang="en-GB" dirty="0" smtClean="0"/>
              <a:t>3) Add Maven Path in environment variable</a:t>
            </a:r>
            <a:br>
              <a:rPr lang="en-GB" dirty="0" smtClean="0"/>
            </a:b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GB" dirty="0" smtClean="0"/>
              <a:t>Click on new tab if path is not set, then set the path of maven. If it is set, edit the path and append the path of maven.</a:t>
            </a:r>
          </a:p>
          <a:p>
            <a:r>
              <a:rPr lang="en-GB" dirty="0" smtClean="0"/>
              <a:t>Here, we have installed JDK and its path is set by default, so we are going to append the path of maven.</a:t>
            </a:r>
          </a:p>
          <a:p>
            <a:r>
              <a:rPr lang="en-GB" dirty="0" smtClean="0"/>
              <a:t>The path of maven should be </a:t>
            </a:r>
            <a:r>
              <a:rPr lang="en-GB" b="1" dirty="0" smtClean="0"/>
              <a:t>%maven home%/bin</a:t>
            </a:r>
            <a:r>
              <a:rPr lang="en-GB" dirty="0" smtClean="0"/>
              <a:t>. For example, </a:t>
            </a:r>
            <a:r>
              <a:rPr lang="en-GB" b="1" dirty="0" smtClean="0"/>
              <a:t>E:\apache-maven-3.1.1\bin</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b="1" dirty="0" smtClean="0"/>
              <a:t/>
            </a:r>
            <a:br>
              <a:rPr lang="en-US" b="1" dirty="0" smtClean="0"/>
            </a:br>
            <a:r>
              <a:rPr lang="en-US" b="1" dirty="0" smtClean="0"/>
              <a:t/>
            </a:r>
            <a:br>
              <a:rPr lang="en-US" b="1" dirty="0" smtClean="0"/>
            </a:br>
            <a:r>
              <a:rPr lang="en-US" b="1" dirty="0" smtClean="0"/>
              <a:t>Install procedure</a:t>
            </a:r>
            <a:br>
              <a:rPr lang="en-US" b="1"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a:t>
            </a:fld>
            <a:endParaRPr lang="en-US" altLang="en-US"/>
          </a:p>
        </p:txBody>
      </p:sp>
      <p:pic>
        <p:nvPicPr>
          <p:cNvPr id="5" name="Content Placeholder 4" descr="maven path"/>
          <p:cNvPicPr>
            <a:picLocks noGrp="1"/>
          </p:cNvPicPr>
          <p:nvPr>
            <p:ph idx="1"/>
          </p:nvPr>
        </p:nvPicPr>
        <p:blipFill>
          <a:blip r:embed="rId2"/>
          <a:srcRect/>
          <a:stretch>
            <a:fillRect/>
          </a:stretch>
        </p:blipFill>
        <p:spPr bwMode="auto">
          <a:xfrm>
            <a:off x="4876307" y="2121129"/>
            <a:ext cx="2439386" cy="279195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428604"/>
            <a:ext cx="10515600" cy="1325563"/>
          </a:xfrm>
        </p:spPr>
        <p:txBody>
          <a:bodyPr/>
          <a:lstStyle/>
          <a:p>
            <a:r>
              <a:rPr lang="en-US" dirty="0" smtClean="0"/>
              <a:t>4)Verify maven</a:t>
            </a:r>
            <a:endParaRPr lang="en-US" dirty="0"/>
          </a:p>
        </p:txBody>
      </p:sp>
      <p:sp>
        <p:nvSpPr>
          <p:cNvPr id="3" name="Content Placeholder 2"/>
          <p:cNvSpPr>
            <a:spLocks noGrp="1"/>
          </p:cNvSpPr>
          <p:nvPr>
            <p:ph idx="1"/>
          </p:nvPr>
        </p:nvSpPr>
        <p:spPr>
          <a:xfrm>
            <a:off x="838200" y="1500174"/>
            <a:ext cx="10515600" cy="4676789"/>
          </a:xfrm>
        </p:spPr>
        <p:txBody>
          <a:bodyPr/>
          <a:lstStyle/>
          <a:p>
            <a:r>
              <a:rPr lang="en-GB" dirty="0" smtClean="0"/>
              <a:t>To verify whether maven is installed or not, open the command prompt and write:</a:t>
            </a:r>
          </a:p>
          <a:p>
            <a:r>
              <a:rPr lang="en-GB" dirty="0" err="1" smtClean="0"/>
              <a:t>mvn</a:t>
            </a:r>
            <a:r>
              <a:rPr lang="en-GB" dirty="0" smtClean="0"/>
              <a:t> −version  </a:t>
            </a:r>
          </a:p>
          <a:p>
            <a:r>
              <a:rPr lang="en-GB" dirty="0" smtClean="0"/>
              <a:t>Now it will display the version of maven and </a:t>
            </a:r>
            <a:r>
              <a:rPr lang="en-GB" dirty="0" err="1" smtClean="0"/>
              <a:t>jdk</a:t>
            </a:r>
            <a:r>
              <a:rPr lang="en-GB" dirty="0" smtClean="0"/>
              <a:t> including the maven home and java home.</a:t>
            </a:r>
          </a:p>
          <a:p>
            <a:r>
              <a:rPr lang="en-GB" dirty="0" smtClean="0"/>
              <a:t>Let's see the output:</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a:t>
            </a:fld>
            <a:endParaRPr lang="en-US" altLang="en-US"/>
          </a:p>
        </p:txBody>
      </p:sp>
      <p:pic>
        <p:nvPicPr>
          <p:cNvPr id="5" name="Picture 4" descr="maven verification output"/>
          <p:cNvPicPr/>
          <p:nvPr/>
        </p:nvPicPr>
        <p:blipFill>
          <a:blip r:embed="rId2"/>
          <a:srcRect/>
          <a:stretch>
            <a:fillRect/>
          </a:stretch>
        </p:blipFill>
        <p:spPr bwMode="auto">
          <a:xfrm>
            <a:off x="4452926" y="4000504"/>
            <a:ext cx="5600700" cy="248793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Maven </a:t>
            </a:r>
            <a:r>
              <a:rPr lang="en-US" dirty="0" smtClean="0"/>
              <a:t>Repository</a:t>
            </a:r>
            <a:br>
              <a:rPr lang="en-US" dirty="0" smtClean="0"/>
            </a:br>
            <a:r>
              <a:rPr lang="en-US" b="1" dirty="0" smtClean="0"/>
              <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A </a:t>
            </a:r>
            <a:r>
              <a:rPr lang="en-GB" b="1" dirty="0" smtClean="0"/>
              <a:t>maven repository</a:t>
            </a:r>
            <a:r>
              <a:rPr lang="en-GB" dirty="0" smtClean="0"/>
              <a:t> is a directory of packaged JAR file with pom.xml file. Maven searches for dependencies in the repositories. There are 3 types of maven repository:</a:t>
            </a:r>
          </a:p>
          <a:p>
            <a:r>
              <a:rPr lang="en-GB" dirty="0" smtClean="0"/>
              <a:t>Local Repository</a:t>
            </a:r>
          </a:p>
          <a:p>
            <a:r>
              <a:rPr lang="en-GB" dirty="0" smtClean="0"/>
              <a:t>Central Repository</a:t>
            </a:r>
          </a:p>
          <a:p>
            <a:r>
              <a:rPr lang="en-GB" dirty="0" smtClean="0"/>
              <a:t>Remote Repository</a:t>
            </a:r>
          </a:p>
          <a:p>
            <a:r>
              <a:rPr lang="en-GB" dirty="0" smtClean="0"/>
              <a:t>Maven searches for the dependencies in the following order:</a:t>
            </a:r>
          </a:p>
          <a:p>
            <a:r>
              <a:rPr lang="en-GB" b="1" dirty="0" smtClean="0"/>
              <a:t>Local repository</a:t>
            </a:r>
            <a:r>
              <a:rPr lang="en-GB" dirty="0" smtClean="0"/>
              <a:t> then </a:t>
            </a:r>
            <a:r>
              <a:rPr lang="en-GB" b="1" dirty="0" smtClean="0"/>
              <a:t>Central repository</a:t>
            </a:r>
            <a:r>
              <a:rPr lang="en-GB" dirty="0" smtClean="0"/>
              <a:t> then </a:t>
            </a:r>
            <a:r>
              <a:rPr lang="en-GB" b="1" dirty="0" smtClean="0"/>
              <a:t>Remote repository</a:t>
            </a:r>
            <a:r>
              <a:rPr lang="en-GB" dirty="0" smtClean="0"/>
              <a:t>.</a:t>
            </a:r>
          </a:p>
          <a:p>
            <a:r>
              <a:rPr lang="en-GB" dirty="0" smtClean="0"/>
              <a:t>If dependency is not found in these repositories, maven stops processing and throws an error.</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a:t>
            </a:fld>
            <a:endParaRPr lang="en-US" altLang="en-US"/>
          </a:p>
        </p:txBody>
      </p:sp>
      <p:pic>
        <p:nvPicPr>
          <p:cNvPr id="5" name="Picture 4" descr="maven repositories"/>
          <p:cNvPicPr/>
          <p:nvPr/>
        </p:nvPicPr>
        <p:blipFill>
          <a:blip r:embed="rId2"/>
          <a:srcRect/>
          <a:stretch>
            <a:fillRect/>
          </a:stretch>
        </p:blipFill>
        <p:spPr bwMode="auto">
          <a:xfrm>
            <a:off x="5310182" y="2357430"/>
            <a:ext cx="5943600" cy="110511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smtClean="0"/>
              <a:t>1) Maven Local Repository</a:t>
            </a: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Maven </a:t>
            </a:r>
            <a:r>
              <a:rPr lang="en-GB" b="1" dirty="0" smtClean="0"/>
              <a:t>local repository</a:t>
            </a:r>
            <a:r>
              <a:rPr lang="en-GB" dirty="0" smtClean="0"/>
              <a:t> is located in your local system. It is created by the maven when you run any maven command.</a:t>
            </a:r>
          </a:p>
          <a:p>
            <a:r>
              <a:rPr lang="en-GB" dirty="0" smtClean="0"/>
              <a:t>By default, maven local repository is %USER_HOME%/.m2 directory. For example: </a:t>
            </a:r>
            <a:r>
              <a:rPr lang="en-GB" b="1" dirty="0" smtClean="0"/>
              <a:t>C:\Users\SSS IT\.m2</a:t>
            </a:r>
            <a:r>
              <a:rPr lang="en-GB" dirty="0" smtClean="0"/>
              <a:t>.</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a:t>
            </a:fld>
            <a:endParaRPr lang="en-US" altLang="en-US"/>
          </a:p>
        </p:txBody>
      </p:sp>
      <p:pic>
        <p:nvPicPr>
          <p:cNvPr id="5" name="Picture 4" descr="maven local repository"/>
          <p:cNvPicPr/>
          <p:nvPr/>
        </p:nvPicPr>
        <p:blipFill>
          <a:blip r:embed="rId2"/>
          <a:srcRect/>
          <a:stretch>
            <a:fillRect/>
          </a:stretch>
        </p:blipFill>
        <p:spPr bwMode="auto">
          <a:xfrm>
            <a:off x="4595802" y="2643182"/>
            <a:ext cx="5943600" cy="339961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 </a:t>
            </a:r>
            <a:br>
              <a:rPr lang="en-US" dirty="0" smtClean="0"/>
            </a:br>
            <a:r>
              <a:rPr lang="en-GB" dirty="0" smtClean="0"/>
              <a:t>Update location of Local Repository</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We can change the location of maven local repository by changing the </a:t>
            </a:r>
            <a:r>
              <a:rPr lang="en-GB" b="1" dirty="0" smtClean="0"/>
              <a:t>settings.xml</a:t>
            </a:r>
            <a:r>
              <a:rPr lang="en-GB" dirty="0" smtClean="0"/>
              <a:t> file. It is located in </a:t>
            </a:r>
            <a:r>
              <a:rPr lang="en-GB" b="1" dirty="0" smtClean="0"/>
              <a:t>MAVEN_HOME/conf/settings.xml</a:t>
            </a:r>
            <a:r>
              <a:rPr lang="en-GB" dirty="0" smtClean="0"/>
              <a:t>, for example: </a:t>
            </a:r>
            <a:r>
              <a:rPr lang="en-GB" b="1" dirty="0" smtClean="0"/>
              <a:t>E:\apache-maven-3.1.1\conf\settings.xml</a:t>
            </a:r>
            <a:r>
              <a:rPr lang="en-GB" dirty="0" smtClean="0"/>
              <a:t>.</a:t>
            </a:r>
          </a:p>
          <a:p>
            <a:r>
              <a:rPr lang="en-GB" dirty="0" smtClean="0"/>
              <a:t>Let's see the default code of settings.xml file.</a:t>
            </a:r>
          </a:p>
          <a:p>
            <a:r>
              <a:rPr lang="en-GB" i="1" dirty="0" smtClean="0"/>
              <a:t>settings.xml</a:t>
            </a:r>
          </a:p>
          <a:p>
            <a:r>
              <a:rPr lang="en-GB" dirty="0" smtClean="0"/>
              <a:t>...  </a:t>
            </a:r>
          </a:p>
          <a:p>
            <a:pPr>
              <a:spcBef>
                <a:spcPts val="0"/>
              </a:spcBef>
              <a:buNone/>
            </a:pPr>
            <a:r>
              <a:rPr lang="en-GB" b="1" dirty="0" smtClean="0"/>
              <a:t>&lt;settings</a:t>
            </a:r>
            <a:r>
              <a:rPr lang="en-GB" dirty="0" smtClean="0"/>
              <a:t> </a:t>
            </a:r>
            <a:r>
              <a:rPr lang="en-GB" dirty="0" err="1" smtClean="0"/>
              <a:t>xmlns</a:t>
            </a:r>
            <a:r>
              <a:rPr lang="en-GB" dirty="0" smtClean="0"/>
              <a:t>="http://maven.apache.org/SETTINGS/1.0.0"   </a:t>
            </a:r>
          </a:p>
          <a:p>
            <a:pPr>
              <a:spcBef>
                <a:spcPts val="0"/>
              </a:spcBef>
              <a:buNone/>
            </a:pPr>
            <a:r>
              <a:rPr lang="en-GB" dirty="0" smtClean="0"/>
              <a:t>   </a:t>
            </a:r>
            <a:r>
              <a:rPr lang="en-GB" dirty="0" err="1" smtClean="0"/>
              <a:t>xmlns:xsi</a:t>
            </a:r>
            <a:r>
              <a:rPr lang="en-GB" dirty="0" smtClean="0"/>
              <a:t>="http://www.w3.org/2001/XMLSchema-instance"   </a:t>
            </a:r>
          </a:p>
          <a:p>
            <a:pPr>
              <a:spcBef>
                <a:spcPts val="0"/>
              </a:spcBef>
              <a:buNone/>
            </a:pPr>
            <a:r>
              <a:rPr lang="en-GB" dirty="0" smtClean="0"/>
              <a:t>   </a:t>
            </a:r>
            <a:r>
              <a:rPr lang="en-GB" dirty="0" err="1" smtClean="0"/>
              <a:t>xsi:schemaLocation</a:t>
            </a:r>
            <a:r>
              <a:rPr lang="en-GB" dirty="0" smtClean="0"/>
              <a:t>="http://maven.apache.org/SETTINGS/1.0.0 http://maven.apache.org/xsd/settings-1.0.0.xsd"</a:t>
            </a:r>
            <a:r>
              <a:rPr lang="en-GB" b="1" dirty="0" smtClean="0"/>
              <a:t>&gt;</a:t>
            </a:r>
            <a:r>
              <a:rPr lang="en-GB" dirty="0" smtClean="0"/>
              <a:t>  </a:t>
            </a:r>
          </a:p>
          <a:p>
            <a:pPr>
              <a:spcBef>
                <a:spcPts val="0"/>
              </a:spcBef>
              <a:buNone/>
            </a:pPr>
            <a:r>
              <a:rPr lang="en-GB" dirty="0" smtClean="0"/>
              <a:t>  &lt;!-- </a:t>
            </a:r>
            <a:r>
              <a:rPr lang="en-GB" dirty="0" err="1" smtClean="0"/>
              <a:t>localRepository</a:t>
            </a:r>
            <a:r>
              <a:rPr lang="en-GB" dirty="0" smtClean="0"/>
              <a:t>  </a:t>
            </a:r>
          </a:p>
          <a:p>
            <a:pPr>
              <a:spcBef>
                <a:spcPts val="0"/>
              </a:spcBef>
              <a:buNone/>
            </a:pPr>
            <a:r>
              <a:rPr lang="en-GB" dirty="0" smtClean="0"/>
              <a:t>   | The path to the local repository maven will use to store </a:t>
            </a:r>
            <a:r>
              <a:rPr lang="en-GB" dirty="0" err="1" smtClean="0"/>
              <a:t>artifacts</a:t>
            </a:r>
            <a:r>
              <a:rPr lang="en-GB" dirty="0" smtClean="0"/>
              <a:t>.  </a:t>
            </a:r>
          </a:p>
          <a:p>
            <a:pPr>
              <a:spcBef>
                <a:spcPts val="0"/>
              </a:spcBef>
              <a:buNone/>
            </a:pPr>
            <a:r>
              <a:rPr lang="en-GB" dirty="0" smtClean="0"/>
              <a:t>   |  </a:t>
            </a:r>
          </a:p>
          <a:p>
            <a:pPr>
              <a:spcBef>
                <a:spcPts val="0"/>
              </a:spcBef>
              <a:buNone/>
            </a:pPr>
            <a:r>
              <a:rPr lang="en-GB" dirty="0" smtClean="0"/>
              <a:t>   | Default: ${</a:t>
            </a:r>
            <a:r>
              <a:rPr lang="en-GB" dirty="0" err="1" smtClean="0"/>
              <a:t>user.home</a:t>
            </a:r>
            <a:r>
              <a:rPr lang="en-GB" dirty="0" smtClean="0"/>
              <a:t>}/.m2/repository  </a:t>
            </a:r>
          </a:p>
          <a:p>
            <a:pPr>
              <a:spcBef>
                <a:spcPts val="0"/>
              </a:spcBef>
              <a:buNone/>
            </a:pPr>
            <a:r>
              <a:rPr lang="en-GB" dirty="0" smtClean="0"/>
              <a:t>  </a:t>
            </a:r>
            <a:r>
              <a:rPr lang="en-GB" b="1" dirty="0" smtClean="0"/>
              <a:t>&lt;</a:t>
            </a:r>
            <a:r>
              <a:rPr lang="en-GB" b="1" dirty="0" err="1" smtClean="0"/>
              <a:t>localRepository</a:t>
            </a:r>
            <a:r>
              <a:rPr lang="en-GB" b="1" dirty="0" smtClean="0"/>
              <a:t>&gt;</a:t>
            </a:r>
            <a:r>
              <a:rPr lang="en-GB" dirty="0" smtClean="0"/>
              <a:t>/path/to/local/repo</a:t>
            </a:r>
            <a:r>
              <a:rPr lang="en-GB" b="1" dirty="0" smtClean="0"/>
              <a:t>&lt;/</a:t>
            </a:r>
            <a:r>
              <a:rPr lang="en-GB" b="1" dirty="0" err="1" smtClean="0"/>
              <a:t>localRepository</a:t>
            </a:r>
            <a:r>
              <a:rPr lang="en-GB" b="1" dirty="0" smtClean="0"/>
              <a:t>&gt;</a:t>
            </a:r>
            <a:r>
              <a:rPr lang="en-GB" dirty="0" smtClean="0"/>
              <a:t>  </a:t>
            </a:r>
          </a:p>
          <a:p>
            <a:pPr>
              <a:spcBef>
                <a:spcPts val="0"/>
              </a:spcBef>
              <a:buNone/>
            </a:pPr>
            <a:r>
              <a:rPr lang="en-GB" dirty="0" smtClean="0"/>
              <a:t>  --</a:t>
            </a:r>
            <a:r>
              <a:rPr lang="en-GB" b="1" dirty="0" smtClean="0"/>
              <a:t>&gt;</a:t>
            </a:r>
            <a:r>
              <a:rPr lang="en-GB" dirty="0" smtClean="0"/>
              <a:t>  </a:t>
            </a:r>
          </a:p>
          <a:p>
            <a:pPr>
              <a:spcBef>
                <a:spcPts val="0"/>
              </a:spcBef>
              <a:buNone/>
            </a:pPr>
            <a:r>
              <a:rPr lang="en-GB" dirty="0" smtClean="0"/>
              <a:t>  </a:t>
            </a:r>
          </a:p>
          <a:p>
            <a:pPr>
              <a:spcBef>
                <a:spcPts val="0"/>
              </a:spcBef>
              <a:buNone/>
            </a:pPr>
            <a:r>
              <a:rPr lang="en-GB" dirty="0" smtClean="0"/>
              <a:t>...  </a:t>
            </a:r>
          </a:p>
          <a:p>
            <a:pPr>
              <a:spcBef>
                <a:spcPts val="0"/>
              </a:spcBef>
              <a:buNone/>
            </a:pPr>
            <a:r>
              <a:rPr lang="en-GB" b="1" dirty="0" smtClean="0"/>
              <a:t>&lt;/settings&gt;</a:t>
            </a:r>
            <a:r>
              <a:rPr lang="en-GB" dirty="0" smtClean="0"/>
              <a:t>  </a:t>
            </a:r>
          </a:p>
          <a:p>
            <a:pPr>
              <a:spcBef>
                <a:spcPts val="0"/>
              </a:spcBef>
              <a:buNone/>
            </a:pPr>
            <a:r>
              <a:rPr lang="en-GB" dirty="0" smtClean="0"/>
              <a:t>Now change the path to local repository. After changing the path of local repository, it will look like this:</a:t>
            </a:r>
          </a:p>
          <a:p>
            <a:r>
              <a:rPr lang="en-GB" i="1" dirty="0" smtClean="0"/>
              <a:t>settings.xml</a:t>
            </a:r>
          </a:p>
          <a:p>
            <a:pPr>
              <a:spcBef>
                <a:spcPts val="0"/>
              </a:spcBef>
              <a:buNone/>
            </a:pPr>
            <a:r>
              <a:rPr lang="en-GB" dirty="0" smtClean="0"/>
              <a:t>...  </a:t>
            </a:r>
          </a:p>
          <a:p>
            <a:pPr>
              <a:spcBef>
                <a:spcPts val="0"/>
              </a:spcBef>
              <a:buNone/>
            </a:pPr>
            <a:r>
              <a:rPr lang="en-GB" b="1" dirty="0" smtClean="0"/>
              <a:t>&lt;settings</a:t>
            </a:r>
            <a:r>
              <a:rPr lang="en-GB" dirty="0" smtClean="0"/>
              <a:t> </a:t>
            </a:r>
            <a:r>
              <a:rPr lang="en-GB" dirty="0" err="1" smtClean="0"/>
              <a:t>xmlns</a:t>
            </a:r>
            <a:r>
              <a:rPr lang="en-GB" dirty="0" smtClean="0"/>
              <a:t>="http://maven.apache.org/SETTINGS/1.0.0"   </a:t>
            </a:r>
          </a:p>
          <a:p>
            <a:pPr>
              <a:spcBef>
                <a:spcPts val="0"/>
              </a:spcBef>
              <a:buNone/>
            </a:pPr>
            <a:r>
              <a:rPr lang="en-GB" dirty="0" smtClean="0"/>
              <a:t>   </a:t>
            </a:r>
            <a:r>
              <a:rPr lang="en-GB" dirty="0" err="1" smtClean="0"/>
              <a:t>xmlns:xsi</a:t>
            </a:r>
            <a:r>
              <a:rPr lang="en-GB" dirty="0" smtClean="0"/>
              <a:t>="http://www.w3.org/2001/XMLSchema-instance"   </a:t>
            </a:r>
          </a:p>
          <a:p>
            <a:pPr>
              <a:spcBef>
                <a:spcPts val="0"/>
              </a:spcBef>
              <a:buNone/>
            </a:pPr>
            <a:r>
              <a:rPr lang="en-GB" dirty="0" smtClean="0"/>
              <a:t>   </a:t>
            </a:r>
            <a:r>
              <a:rPr lang="en-GB" dirty="0" err="1" smtClean="0"/>
              <a:t>xsi:schemaLocation</a:t>
            </a:r>
            <a:r>
              <a:rPr lang="en-GB" dirty="0" smtClean="0"/>
              <a:t>="http://maven.apache.org/SETTINGS/1.0.0 http://maven.apache.org/xsd/settings-1.0.0.xsd"</a:t>
            </a:r>
            <a:r>
              <a:rPr lang="en-GB" b="1" dirty="0" smtClean="0"/>
              <a:t>&gt;</a:t>
            </a:r>
            <a:r>
              <a:rPr lang="en-GB" dirty="0" smtClean="0"/>
              <a:t>  </a:t>
            </a:r>
          </a:p>
          <a:p>
            <a:pPr>
              <a:spcBef>
                <a:spcPts val="0"/>
              </a:spcBef>
              <a:buNone/>
            </a:pPr>
            <a:r>
              <a:rPr lang="en-GB" dirty="0" smtClean="0"/>
              <a:t>   </a:t>
            </a:r>
            <a:r>
              <a:rPr lang="en-GB" b="1" dirty="0" smtClean="0"/>
              <a:t>&lt;</a:t>
            </a:r>
            <a:r>
              <a:rPr lang="en-GB" b="1" dirty="0" err="1" smtClean="0"/>
              <a:t>localRepository</a:t>
            </a:r>
            <a:r>
              <a:rPr lang="en-GB" b="1" dirty="0" smtClean="0"/>
              <a:t>&gt;</a:t>
            </a:r>
            <a:r>
              <a:rPr lang="en-GB" dirty="0" smtClean="0"/>
              <a:t>e:/mavenlocalrepository</a:t>
            </a:r>
            <a:r>
              <a:rPr lang="en-GB" b="1" dirty="0" smtClean="0"/>
              <a:t>&lt;/</a:t>
            </a:r>
            <a:r>
              <a:rPr lang="en-GB" b="1" dirty="0" err="1" smtClean="0"/>
              <a:t>localRepository</a:t>
            </a:r>
            <a:r>
              <a:rPr lang="en-GB" b="1" dirty="0" smtClean="0"/>
              <a:t>&gt;</a:t>
            </a:r>
            <a:r>
              <a:rPr lang="en-GB" dirty="0" smtClean="0"/>
              <a:t>  </a:t>
            </a:r>
          </a:p>
          <a:p>
            <a:pPr>
              <a:spcBef>
                <a:spcPts val="0"/>
              </a:spcBef>
              <a:buNone/>
            </a:pPr>
            <a:r>
              <a:rPr lang="en-GB" dirty="0" smtClean="0"/>
              <a:t>    </a:t>
            </a:r>
          </a:p>
          <a:p>
            <a:pPr>
              <a:spcBef>
                <a:spcPts val="0"/>
              </a:spcBef>
              <a:buNone/>
            </a:pPr>
            <a:r>
              <a:rPr lang="en-GB" dirty="0" smtClean="0"/>
              <a:t>...  </a:t>
            </a:r>
          </a:p>
          <a:p>
            <a:pPr>
              <a:spcBef>
                <a:spcPts val="0"/>
              </a:spcBef>
              <a:buNone/>
            </a:pPr>
            <a:r>
              <a:rPr lang="en-GB" b="1" dirty="0" smtClean="0"/>
              <a:t>&lt;/settings&gt;</a:t>
            </a:r>
            <a:r>
              <a:rPr lang="en-GB" dirty="0" smtClean="0"/>
              <a:t>  </a:t>
            </a:r>
          </a:p>
          <a:p>
            <a:r>
              <a:rPr lang="en-GB" dirty="0" smtClean="0"/>
              <a:t>As you can see, now the path of local repository is e:/mavenlocalrepository.</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be discussed</a:t>
            </a:r>
            <a:endParaRPr lang="en-US" dirty="0"/>
          </a:p>
        </p:txBody>
      </p:sp>
      <p:sp>
        <p:nvSpPr>
          <p:cNvPr id="3" name="Content Placeholder 2"/>
          <p:cNvSpPr>
            <a:spLocks noGrp="1"/>
          </p:cNvSpPr>
          <p:nvPr>
            <p:ph idx="1"/>
          </p:nvPr>
        </p:nvSpPr>
        <p:spPr/>
        <p:txBody>
          <a:bodyPr/>
          <a:lstStyle/>
          <a:p>
            <a:r>
              <a:rPr lang="en-US" dirty="0" smtClean="0"/>
              <a:t>Apache Maven</a:t>
            </a:r>
          </a:p>
          <a:p>
            <a:r>
              <a:rPr lang="en-US" dirty="0" smtClean="0"/>
              <a:t>Functional/BDD Testing using Selenium</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Maven Central Repository</a:t>
            </a:r>
            <a:br>
              <a:rPr lang="en-US" dirty="0" smtClean="0"/>
            </a:br>
            <a:endParaRPr lang="en-US" dirty="0"/>
          </a:p>
        </p:txBody>
      </p:sp>
      <p:sp>
        <p:nvSpPr>
          <p:cNvPr id="3" name="Content Placeholder 2"/>
          <p:cNvSpPr>
            <a:spLocks noGrp="1"/>
          </p:cNvSpPr>
          <p:nvPr>
            <p:ph idx="1"/>
          </p:nvPr>
        </p:nvSpPr>
        <p:spPr/>
        <p:txBody>
          <a:bodyPr/>
          <a:lstStyle/>
          <a:p>
            <a:r>
              <a:rPr lang="en-GB" dirty="0" smtClean="0"/>
              <a:t>Maven </a:t>
            </a:r>
            <a:r>
              <a:rPr lang="en-GB" b="1" dirty="0" smtClean="0"/>
              <a:t>central repository</a:t>
            </a:r>
            <a:r>
              <a:rPr lang="en-GB" dirty="0" smtClean="0"/>
              <a:t> is located on the web. It has been created by the apache maven community itself.</a:t>
            </a:r>
          </a:p>
          <a:p>
            <a:r>
              <a:rPr lang="en-GB" dirty="0" smtClean="0"/>
              <a:t>The path of central repository is: </a:t>
            </a:r>
            <a:r>
              <a:rPr lang="en-GB" dirty="0" smtClean="0">
                <a:hlinkClick r:id="rId2"/>
              </a:rPr>
              <a:t>http://repo1.maven.org/maven2/</a:t>
            </a:r>
            <a:r>
              <a:rPr lang="en-GB" dirty="0" smtClean="0"/>
              <a:t>.</a:t>
            </a:r>
          </a:p>
          <a:p>
            <a:r>
              <a:rPr lang="en-GB" dirty="0" smtClean="0"/>
              <a:t>The central repository contains a lot of common libraries that can be viewed by this </a:t>
            </a:r>
            <a:r>
              <a:rPr lang="en-GB" dirty="0" err="1" smtClean="0"/>
              <a:t>url</a:t>
            </a:r>
            <a:r>
              <a:rPr lang="en-GB" dirty="0" smtClean="0"/>
              <a:t> </a:t>
            </a:r>
            <a:r>
              <a:rPr lang="en-GB" dirty="0" smtClean="0">
                <a:hlinkClick r:id="rId3"/>
              </a:rPr>
              <a:t>http://search.maven.org/#browse</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Maven Remote Repository</a:t>
            </a:r>
            <a:br>
              <a:rPr lang="en-US" dirty="0" smtClean="0"/>
            </a:br>
            <a:endParaRPr lang="en-US" dirty="0"/>
          </a:p>
        </p:txBody>
      </p:sp>
      <p:sp>
        <p:nvSpPr>
          <p:cNvPr id="3" name="Content Placeholder 2"/>
          <p:cNvSpPr>
            <a:spLocks noGrp="1"/>
          </p:cNvSpPr>
          <p:nvPr>
            <p:ph idx="1"/>
          </p:nvPr>
        </p:nvSpPr>
        <p:spPr/>
        <p:txBody>
          <a:bodyPr/>
          <a:lstStyle/>
          <a:p>
            <a:r>
              <a:rPr lang="en-GB" dirty="0" smtClean="0"/>
              <a:t>Maven </a:t>
            </a:r>
            <a:r>
              <a:rPr lang="en-GB" b="1" dirty="0" smtClean="0"/>
              <a:t>remote repository</a:t>
            </a:r>
            <a:r>
              <a:rPr lang="en-GB" dirty="0" smtClean="0"/>
              <a:t> is located on the web. Most of libraries can be missing from the central repository such as </a:t>
            </a:r>
            <a:r>
              <a:rPr lang="en-GB" dirty="0" err="1" smtClean="0"/>
              <a:t>JBoss</a:t>
            </a:r>
            <a:r>
              <a:rPr lang="en-GB" dirty="0" smtClean="0"/>
              <a:t> library etc, so we need to define remote repository in pom.xml file.</a:t>
            </a:r>
          </a:p>
          <a:p>
            <a:r>
              <a:rPr lang="en-GB" dirty="0" smtClean="0"/>
              <a:t>Let's see the code to add the </a:t>
            </a:r>
            <a:r>
              <a:rPr lang="en-GB" dirty="0" err="1" smtClean="0"/>
              <a:t>jUnit</a:t>
            </a:r>
            <a:r>
              <a:rPr lang="en-GB" dirty="0" smtClean="0"/>
              <a:t> library in pom.xml file.</a:t>
            </a:r>
          </a:p>
          <a:p>
            <a:r>
              <a:rPr lang="en-GB" i="1" dirty="0" smtClean="0"/>
              <a:t>pom.xml</a:t>
            </a:r>
          </a:p>
          <a:p>
            <a:pPr>
              <a:spcBef>
                <a:spcPts val="0"/>
              </a:spcBef>
              <a:buNone/>
            </a:pPr>
            <a:r>
              <a:rPr lang="en-GB" b="1" dirty="0" smtClean="0"/>
              <a:t>&lt;project</a:t>
            </a:r>
            <a:r>
              <a:rPr lang="en-GB" dirty="0" smtClean="0"/>
              <a:t> </a:t>
            </a:r>
            <a:r>
              <a:rPr lang="en-GB" dirty="0" err="1" smtClean="0"/>
              <a:t>xmlns</a:t>
            </a:r>
            <a:r>
              <a:rPr lang="en-GB" dirty="0" smtClean="0"/>
              <a:t>="http://maven.apache.org/POM/4.0.0"   </a:t>
            </a:r>
          </a:p>
          <a:p>
            <a:pPr>
              <a:spcBef>
                <a:spcPts val="0"/>
              </a:spcBef>
              <a:buNone/>
            </a:pPr>
            <a:r>
              <a:rPr lang="en-GB" dirty="0" err="1" smtClean="0"/>
              <a:t>xmlns:xsi</a:t>
            </a:r>
            <a:r>
              <a:rPr lang="en-GB" dirty="0" smtClean="0"/>
              <a:t>="http://www.w3.org/2001/XMLSchema-instance"  </a:t>
            </a:r>
          </a:p>
          <a:p>
            <a:pPr>
              <a:spcBef>
                <a:spcPts val="0"/>
              </a:spcBef>
              <a:buNone/>
            </a:pPr>
            <a:r>
              <a:rPr lang="en-GB" dirty="0" smtClean="0"/>
              <a:t>  </a:t>
            </a:r>
            <a:r>
              <a:rPr lang="en-GB" dirty="0" err="1" smtClean="0"/>
              <a:t>xsi:schemaLocation</a:t>
            </a:r>
            <a:r>
              <a:rPr lang="en-GB" dirty="0" smtClean="0"/>
              <a:t>="http://maven.apache.org/POM/4.0.0   </a:t>
            </a:r>
          </a:p>
          <a:p>
            <a:pPr>
              <a:spcBef>
                <a:spcPts val="0"/>
              </a:spcBef>
              <a:buNone/>
            </a:pPr>
            <a:r>
              <a:rPr lang="en-GB" dirty="0" smtClean="0"/>
              <a:t>http://maven.apache.org/xsd/maven-4.0.0.xsd"</a:t>
            </a:r>
            <a:r>
              <a:rPr lang="en-GB" b="1" dirty="0" smtClean="0"/>
              <a:t>&gt;</a:t>
            </a:r>
            <a:r>
              <a:rPr lang="en-GB" dirty="0" smtClean="0"/>
              <a:t>  </a:t>
            </a:r>
          </a:p>
          <a:p>
            <a:pPr>
              <a:spcBef>
                <a:spcPts val="0"/>
              </a:spcBef>
              <a:buNone/>
            </a:pPr>
            <a:r>
              <a:rPr lang="en-GB" dirty="0" smtClean="0"/>
              <a:t>  </a:t>
            </a:r>
          </a:p>
          <a:p>
            <a:pPr>
              <a:spcBef>
                <a:spcPts val="0"/>
              </a:spcBef>
              <a:buNone/>
            </a:pPr>
            <a:r>
              <a:rPr lang="en-GB" dirty="0" smtClean="0"/>
              <a:t>  </a:t>
            </a:r>
            <a:r>
              <a:rPr lang="en-GB" b="1" dirty="0" smtClean="0"/>
              <a:t>&lt;</a:t>
            </a:r>
            <a:r>
              <a:rPr lang="en-GB" b="1" dirty="0" err="1" smtClean="0"/>
              <a:t>modelVersion</a:t>
            </a:r>
            <a:r>
              <a:rPr lang="en-GB" b="1" dirty="0" smtClean="0"/>
              <a:t>&gt;</a:t>
            </a:r>
            <a:r>
              <a:rPr lang="en-GB" dirty="0" smtClean="0"/>
              <a:t>4.0.0</a:t>
            </a:r>
            <a:r>
              <a:rPr lang="en-GB" b="1" dirty="0" smtClean="0"/>
              <a:t>&lt;/</a:t>
            </a:r>
            <a:r>
              <a:rPr lang="en-GB" b="1" dirty="0" err="1" smtClean="0"/>
              <a:t>modelVersion</a:t>
            </a:r>
            <a:r>
              <a:rPr lang="en-GB" b="1" dirty="0" smtClean="0"/>
              <a:t>&gt;</a:t>
            </a:r>
            <a:r>
              <a:rPr lang="en-GB" dirty="0" smtClean="0"/>
              <a:t>  </a:t>
            </a:r>
          </a:p>
          <a:p>
            <a:pPr>
              <a:spcBef>
                <a:spcPts val="0"/>
              </a:spcBef>
              <a:buNone/>
            </a:pPr>
            <a:r>
              <a:rPr lang="en-GB" dirty="0" smtClean="0"/>
              <a:t>  </a:t>
            </a:r>
          </a:p>
          <a:p>
            <a:pPr>
              <a:spcBef>
                <a:spcPts val="0"/>
              </a:spcBef>
              <a:buNone/>
            </a:pPr>
            <a:r>
              <a:rPr lang="en-GB" dirty="0" smtClean="0"/>
              <a:t>  </a:t>
            </a:r>
            <a:r>
              <a:rPr lang="en-GB" b="1" dirty="0" smtClean="0"/>
              <a:t>&lt;</a:t>
            </a:r>
            <a:r>
              <a:rPr lang="en-GB" b="1" dirty="0" err="1" smtClean="0"/>
              <a:t>groupId</a:t>
            </a:r>
            <a:r>
              <a:rPr lang="en-GB" b="1" dirty="0" smtClean="0"/>
              <a:t>&gt;</a:t>
            </a:r>
            <a:r>
              <a:rPr lang="en-GB" dirty="0" smtClean="0"/>
              <a:t>com.javatpoint.application1</a:t>
            </a:r>
            <a:r>
              <a:rPr lang="en-GB" b="1" dirty="0" smtClean="0"/>
              <a:t>&lt;/</a:t>
            </a:r>
            <a:r>
              <a:rPr lang="en-GB" b="1" dirty="0" err="1" smtClean="0"/>
              <a:t>groupId</a:t>
            </a:r>
            <a:r>
              <a:rPr lang="en-GB" b="1" dirty="0" smtClean="0"/>
              <a:t>&gt;</a:t>
            </a:r>
            <a:r>
              <a:rPr lang="en-GB" dirty="0" smtClean="0"/>
              <a:t>  </a:t>
            </a:r>
          </a:p>
          <a:p>
            <a:pPr>
              <a:spcBef>
                <a:spcPts val="0"/>
              </a:spcBef>
              <a:buNone/>
            </a:pPr>
            <a:r>
              <a:rPr lang="en-GB" dirty="0" smtClean="0"/>
              <a:t>  </a:t>
            </a:r>
            <a:r>
              <a:rPr lang="en-GB" b="1" dirty="0" smtClean="0"/>
              <a:t>&lt;</a:t>
            </a:r>
            <a:r>
              <a:rPr lang="en-GB" b="1" dirty="0" err="1" smtClean="0"/>
              <a:t>artifactId</a:t>
            </a:r>
            <a:r>
              <a:rPr lang="en-GB" b="1" dirty="0" smtClean="0"/>
              <a:t>&gt;</a:t>
            </a:r>
            <a:r>
              <a:rPr lang="en-GB" dirty="0" smtClean="0"/>
              <a:t>my-application1</a:t>
            </a:r>
            <a:r>
              <a:rPr lang="en-GB" b="1" dirty="0" smtClean="0"/>
              <a:t>&lt;/</a:t>
            </a:r>
            <a:r>
              <a:rPr lang="en-GB" b="1" dirty="0" err="1" smtClean="0"/>
              <a:t>artifactId</a:t>
            </a:r>
            <a:r>
              <a:rPr lang="en-GB" b="1" dirty="0" smtClean="0"/>
              <a:t>&gt;</a:t>
            </a:r>
            <a:r>
              <a:rPr lang="en-GB" dirty="0" smtClean="0"/>
              <a:t>  </a:t>
            </a:r>
          </a:p>
          <a:p>
            <a:pPr>
              <a:spcBef>
                <a:spcPts val="0"/>
              </a:spcBef>
              <a:buNone/>
            </a:pPr>
            <a:r>
              <a:rPr lang="en-GB" dirty="0" smtClean="0"/>
              <a:t>  </a:t>
            </a:r>
            <a:r>
              <a:rPr lang="en-GB" b="1" dirty="0" smtClean="0"/>
              <a:t>&lt;version&gt;</a:t>
            </a:r>
            <a:r>
              <a:rPr lang="en-GB" dirty="0" smtClean="0"/>
              <a:t>1.0</a:t>
            </a:r>
            <a:r>
              <a:rPr lang="en-GB" b="1" dirty="0" smtClean="0"/>
              <a:t>&lt;/version&gt;</a:t>
            </a:r>
            <a:r>
              <a:rPr lang="en-GB" dirty="0" smtClean="0"/>
              <a:t>  </a:t>
            </a:r>
          </a:p>
          <a:p>
            <a:pPr>
              <a:spcBef>
                <a:spcPts val="0"/>
              </a:spcBef>
              <a:buNone/>
            </a:pPr>
            <a:r>
              <a:rPr lang="en-GB" dirty="0" smtClean="0"/>
              <a:t>  </a:t>
            </a:r>
            <a:r>
              <a:rPr lang="en-GB" b="1" dirty="0" smtClean="0"/>
              <a:t>&lt;packaging&gt;</a:t>
            </a:r>
            <a:r>
              <a:rPr lang="en-GB" dirty="0" smtClean="0"/>
              <a:t>jar</a:t>
            </a:r>
            <a:r>
              <a:rPr lang="en-GB" b="1" dirty="0" smtClean="0"/>
              <a:t>&lt;/packaging&gt;</a:t>
            </a:r>
            <a:r>
              <a:rPr lang="en-GB" dirty="0" smtClean="0"/>
              <a:t>  </a:t>
            </a:r>
          </a:p>
          <a:p>
            <a:pPr>
              <a:spcBef>
                <a:spcPts val="0"/>
              </a:spcBef>
              <a:buNone/>
            </a:pPr>
            <a:r>
              <a:rPr lang="en-GB" dirty="0" smtClean="0"/>
              <a:t>  </a:t>
            </a:r>
          </a:p>
          <a:p>
            <a:pPr>
              <a:spcBef>
                <a:spcPts val="0"/>
              </a:spcBef>
              <a:buNone/>
            </a:pPr>
            <a:r>
              <a:rPr lang="en-GB" dirty="0" smtClean="0"/>
              <a:t>  </a:t>
            </a:r>
            <a:r>
              <a:rPr lang="en-GB" b="1" dirty="0" smtClean="0"/>
              <a:t>&lt;name&gt;</a:t>
            </a:r>
            <a:r>
              <a:rPr lang="en-GB" dirty="0" smtClean="0"/>
              <a:t>Maven Quick Start Archetype</a:t>
            </a:r>
            <a:r>
              <a:rPr lang="en-GB" b="1" dirty="0" smtClean="0"/>
              <a:t>&lt;/name&gt;</a:t>
            </a:r>
            <a:r>
              <a:rPr lang="en-GB" dirty="0" smtClean="0"/>
              <a:t>  </a:t>
            </a:r>
          </a:p>
          <a:p>
            <a:pPr>
              <a:spcBef>
                <a:spcPts val="0"/>
              </a:spcBef>
              <a:buNone/>
            </a:pPr>
            <a:r>
              <a:rPr lang="en-GB" dirty="0" smtClean="0"/>
              <a:t>  </a:t>
            </a:r>
            <a:r>
              <a:rPr lang="en-GB" b="1" dirty="0" smtClean="0"/>
              <a:t>&lt;</a:t>
            </a:r>
            <a:r>
              <a:rPr lang="en-GB" b="1" dirty="0" err="1" smtClean="0"/>
              <a:t>url</a:t>
            </a:r>
            <a:r>
              <a:rPr lang="en-GB" b="1" dirty="0" smtClean="0"/>
              <a:t>&gt;</a:t>
            </a:r>
            <a:r>
              <a:rPr lang="en-GB" dirty="0" smtClean="0"/>
              <a:t>http://maven.apache.org</a:t>
            </a:r>
            <a:r>
              <a:rPr lang="en-GB" b="1" dirty="0" smtClean="0"/>
              <a:t>&lt;/url&gt;</a:t>
            </a:r>
            <a:r>
              <a:rPr lang="en-GB" dirty="0" smtClean="0"/>
              <a:t>  </a:t>
            </a:r>
          </a:p>
          <a:p>
            <a:pPr>
              <a:spcBef>
                <a:spcPts val="0"/>
              </a:spcBef>
              <a:buNone/>
            </a:pPr>
            <a:r>
              <a:rPr lang="en-GB" dirty="0" smtClean="0"/>
              <a:t>  </a:t>
            </a:r>
          </a:p>
          <a:p>
            <a:pPr>
              <a:spcBef>
                <a:spcPts val="0"/>
              </a:spcBef>
              <a:buNone/>
            </a:pPr>
            <a:r>
              <a:rPr lang="en-GB" dirty="0" smtClean="0"/>
              <a:t>  </a:t>
            </a:r>
            <a:r>
              <a:rPr lang="en-GB" b="1" dirty="0" smtClean="0"/>
              <a:t>&lt;dependencies&gt;</a:t>
            </a:r>
            <a:r>
              <a:rPr lang="en-GB" dirty="0" smtClean="0"/>
              <a:t>  </a:t>
            </a:r>
          </a:p>
          <a:p>
            <a:pPr>
              <a:spcBef>
                <a:spcPts val="0"/>
              </a:spcBef>
              <a:buNone/>
            </a:pPr>
            <a:r>
              <a:rPr lang="en-GB" dirty="0" smtClean="0"/>
              <a:t>    </a:t>
            </a:r>
            <a:r>
              <a:rPr lang="en-GB" b="1" dirty="0" smtClean="0"/>
              <a:t>&lt;dependency&gt;</a:t>
            </a:r>
            <a:r>
              <a:rPr lang="en-GB" dirty="0" smtClean="0"/>
              <a:t>  </a:t>
            </a:r>
          </a:p>
          <a:p>
            <a:pPr>
              <a:spcBef>
                <a:spcPts val="0"/>
              </a:spcBef>
              <a:buNone/>
            </a:pPr>
            <a:r>
              <a:rPr lang="en-GB" dirty="0" smtClean="0"/>
              <a:t>      </a:t>
            </a:r>
            <a:r>
              <a:rPr lang="en-GB" b="1" dirty="0" smtClean="0"/>
              <a:t>&lt;</a:t>
            </a:r>
            <a:r>
              <a:rPr lang="en-GB" b="1" dirty="0" err="1" smtClean="0"/>
              <a:t>groupId</a:t>
            </a:r>
            <a:r>
              <a:rPr lang="en-GB" b="1" dirty="0" smtClean="0"/>
              <a:t>&gt;</a:t>
            </a:r>
            <a:r>
              <a:rPr lang="en-GB" dirty="0" err="1" smtClean="0"/>
              <a:t>junit</a:t>
            </a:r>
            <a:r>
              <a:rPr lang="en-GB" b="1" dirty="0" smtClean="0"/>
              <a:t>&lt;/</a:t>
            </a:r>
            <a:r>
              <a:rPr lang="en-GB" b="1" dirty="0" err="1" smtClean="0"/>
              <a:t>groupId</a:t>
            </a:r>
            <a:r>
              <a:rPr lang="en-GB" b="1" dirty="0" smtClean="0"/>
              <a:t>&gt;</a:t>
            </a:r>
            <a:r>
              <a:rPr lang="en-GB" dirty="0" smtClean="0"/>
              <a:t>  </a:t>
            </a:r>
          </a:p>
          <a:p>
            <a:pPr>
              <a:spcBef>
                <a:spcPts val="0"/>
              </a:spcBef>
              <a:buNone/>
            </a:pPr>
            <a:r>
              <a:rPr lang="en-GB" dirty="0" smtClean="0"/>
              <a:t>      </a:t>
            </a:r>
            <a:r>
              <a:rPr lang="en-GB" b="1" dirty="0" smtClean="0"/>
              <a:t>&lt;</a:t>
            </a:r>
            <a:r>
              <a:rPr lang="en-GB" b="1" dirty="0" err="1" smtClean="0"/>
              <a:t>artifactId</a:t>
            </a:r>
            <a:r>
              <a:rPr lang="en-GB" b="1" dirty="0" smtClean="0"/>
              <a:t>&gt;</a:t>
            </a:r>
            <a:r>
              <a:rPr lang="en-GB" dirty="0" err="1" smtClean="0"/>
              <a:t>junit</a:t>
            </a:r>
            <a:r>
              <a:rPr lang="en-GB" b="1" dirty="0" smtClean="0"/>
              <a:t>&lt;/</a:t>
            </a:r>
            <a:r>
              <a:rPr lang="en-GB" b="1" dirty="0" err="1" smtClean="0"/>
              <a:t>artifactId</a:t>
            </a:r>
            <a:r>
              <a:rPr lang="en-GB" b="1" dirty="0" smtClean="0"/>
              <a:t>&gt;</a:t>
            </a:r>
            <a:r>
              <a:rPr lang="en-GB" dirty="0" smtClean="0"/>
              <a:t>  </a:t>
            </a:r>
          </a:p>
          <a:p>
            <a:pPr>
              <a:spcBef>
                <a:spcPts val="0"/>
              </a:spcBef>
              <a:buNone/>
            </a:pPr>
            <a:r>
              <a:rPr lang="en-GB" dirty="0" smtClean="0"/>
              <a:t>      </a:t>
            </a:r>
            <a:r>
              <a:rPr lang="en-GB" b="1" dirty="0" smtClean="0"/>
              <a:t>&lt;version&gt;</a:t>
            </a:r>
            <a:r>
              <a:rPr lang="en-GB" dirty="0" smtClean="0"/>
              <a:t>4.8.2</a:t>
            </a:r>
            <a:r>
              <a:rPr lang="en-GB" b="1" dirty="0" smtClean="0"/>
              <a:t>&lt;/version&gt;</a:t>
            </a:r>
            <a:r>
              <a:rPr lang="en-GB" dirty="0" smtClean="0"/>
              <a:t>  </a:t>
            </a:r>
          </a:p>
          <a:p>
            <a:pPr>
              <a:spcBef>
                <a:spcPts val="0"/>
              </a:spcBef>
              <a:buNone/>
            </a:pPr>
            <a:r>
              <a:rPr lang="en-GB" dirty="0" smtClean="0"/>
              <a:t>      </a:t>
            </a:r>
            <a:r>
              <a:rPr lang="en-GB" b="1" dirty="0" smtClean="0"/>
              <a:t>&lt;scope&gt;</a:t>
            </a:r>
            <a:r>
              <a:rPr lang="en-GB" dirty="0" smtClean="0"/>
              <a:t>test</a:t>
            </a:r>
            <a:r>
              <a:rPr lang="en-GB" b="1" dirty="0" smtClean="0"/>
              <a:t>&lt;/scope&gt;</a:t>
            </a:r>
            <a:r>
              <a:rPr lang="en-GB" dirty="0" smtClean="0"/>
              <a:t>  </a:t>
            </a:r>
          </a:p>
          <a:p>
            <a:pPr>
              <a:spcBef>
                <a:spcPts val="0"/>
              </a:spcBef>
              <a:buNone/>
            </a:pPr>
            <a:r>
              <a:rPr lang="en-GB" dirty="0" smtClean="0"/>
              <a:t>    </a:t>
            </a:r>
            <a:r>
              <a:rPr lang="en-GB" b="1" dirty="0" smtClean="0"/>
              <a:t>&lt;/dependency&gt;</a:t>
            </a:r>
            <a:r>
              <a:rPr lang="en-GB" dirty="0" smtClean="0"/>
              <a:t>  </a:t>
            </a:r>
          </a:p>
          <a:p>
            <a:pPr>
              <a:spcBef>
                <a:spcPts val="0"/>
              </a:spcBef>
              <a:buNone/>
            </a:pPr>
            <a:r>
              <a:rPr lang="en-GB" dirty="0" smtClean="0"/>
              <a:t>  </a:t>
            </a:r>
            <a:r>
              <a:rPr lang="en-GB" b="1" dirty="0" smtClean="0"/>
              <a:t>&lt;/dependencies&gt;</a:t>
            </a:r>
            <a:r>
              <a:rPr lang="en-GB" dirty="0" smtClean="0"/>
              <a:t>  </a:t>
            </a:r>
          </a:p>
          <a:p>
            <a:pPr>
              <a:spcBef>
                <a:spcPts val="0"/>
              </a:spcBef>
              <a:buNone/>
            </a:pPr>
            <a:r>
              <a:rPr lang="en-GB" dirty="0" smtClean="0"/>
              <a:t>  </a:t>
            </a:r>
          </a:p>
          <a:p>
            <a:r>
              <a:rPr lang="en-GB" b="1" dirty="0" smtClean="0"/>
              <a:t>&lt;/project&gt;</a:t>
            </a:r>
            <a:r>
              <a:rPr lang="en-GB" dirty="0" smtClean="0"/>
              <a:t>  </a:t>
            </a:r>
          </a:p>
          <a:p>
            <a:r>
              <a:rPr lang="en-GB" dirty="0" smtClean="0"/>
              <a:t>You can search any repository from Maven official website </a:t>
            </a:r>
            <a:r>
              <a:rPr lang="en-GB" b="1" dirty="0" smtClean="0"/>
              <a:t>mvnrepository.com</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pom.xml file</a:t>
            </a:r>
            <a:br>
              <a:rPr lang="en-US" dirty="0" smtClean="0"/>
            </a:br>
            <a:endParaRPr lang="en-US" dirty="0"/>
          </a:p>
        </p:txBody>
      </p:sp>
      <p:sp>
        <p:nvSpPr>
          <p:cNvPr id="3" name="Content Placeholder 2"/>
          <p:cNvSpPr>
            <a:spLocks noGrp="1"/>
          </p:cNvSpPr>
          <p:nvPr>
            <p:ph idx="1"/>
          </p:nvPr>
        </p:nvSpPr>
        <p:spPr/>
        <p:txBody>
          <a:bodyPr/>
          <a:lstStyle/>
          <a:p>
            <a:r>
              <a:rPr lang="en-GB" b="1" dirty="0" smtClean="0"/>
              <a:t>POM</a:t>
            </a:r>
            <a:r>
              <a:rPr lang="en-GB" dirty="0" smtClean="0"/>
              <a:t> is an acronym for </a:t>
            </a:r>
            <a:r>
              <a:rPr lang="en-GB" b="1" dirty="0" smtClean="0"/>
              <a:t>Project Object Model</a:t>
            </a:r>
            <a:r>
              <a:rPr lang="en-GB" dirty="0" smtClean="0"/>
              <a:t>. The pom.xml file contains information of project and configuration information for the maven to build the project such as dependencies, build directory, source directory, test source directory, </a:t>
            </a:r>
            <a:r>
              <a:rPr lang="en-GB" dirty="0" err="1" smtClean="0"/>
              <a:t>plugin</a:t>
            </a:r>
            <a:r>
              <a:rPr lang="en-GB" dirty="0" smtClean="0"/>
              <a:t>, goals etc.</a:t>
            </a:r>
          </a:p>
          <a:p>
            <a:r>
              <a:rPr lang="en-GB" dirty="0" smtClean="0"/>
              <a:t>Maven reads the pom.xml file, then executes the goal.</a:t>
            </a:r>
          </a:p>
          <a:p>
            <a:r>
              <a:rPr lang="en-GB" dirty="0" smtClean="0"/>
              <a:t>Before maven 2, it was named as project.xml file. But, since maven 2 (also in maven 3), it is renamed as pom.xml.</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maven pom.xml file</a:t>
            </a:r>
            <a:br>
              <a:rPr lang="en-GB" dirty="0" smtClean="0"/>
            </a:br>
            <a:endParaRPr lang="en-US" dirty="0"/>
          </a:p>
        </p:txBody>
      </p:sp>
      <p:graphicFrame>
        <p:nvGraphicFramePr>
          <p:cNvPr id="5" name="Content Placeholder 4"/>
          <p:cNvGraphicFramePr>
            <a:graphicFrameLocks noGrp="1"/>
          </p:cNvGraphicFramePr>
          <p:nvPr>
            <p:ph idx="1"/>
          </p:nvPr>
        </p:nvGraphicFramePr>
        <p:xfrm>
          <a:off x="838200" y="1500175"/>
          <a:ext cx="10515600" cy="4008120"/>
        </p:xfrm>
        <a:graphic>
          <a:graphicData uri="http://schemas.openxmlformats.org/drawingml/2006/table">
            <a:tbl>
              <a:tblPr firstRow="1" bandRow="1">
                <a:tableStyleId>{5C22544A-7EE6-4342-B048-85BDC9FD1C3A}</a:tableStyleId>
              </a:tblPr>
              <a:tblGrid>
                <a:gridCol w="1757338"/>
                <a:gridCol w="8758262"/>
              </a:tblGrid>
              <a:tr h="428627">
                <a:tc>
                  <a:txBody>
                    <a:bodyPr/>
                    <a:lstStyle/>
                    <a:p>
                      <a:pPr algn="l" fontAlgn="t"/>
                      <a:r>
                        <a:rPr lang="en-US" dirty="0">
                          <a:solidFill>
                            <a:srgbClr val="000000"/>
                          </a:solidFill>
                          <a:latin typeface="times new roman"/>
                        </a:rPr>
                        <a:t>Element</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415029">
                <a:tc>
                  <a:txBody>
                    <a:bodyPr/>
                    <a:lstStyle/>
                    <a:p>
                      <a:pPr algn="just" fontAlgn="t"/>
                      <a:r>
                        <a:rPr lang="en-US" b="1">
                          <a:solidFill>
                            <a:srgbClr val="333333"/>
                          </a:solidFill>
                          <a:latin typeface="inter-bold"/>
                        </a:rPr>
                        <a:t>project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the root element of pom.xml file.</a:t>
                      </a:r>
                    </a:p>
                  </a:txBody>
                  <a:tcPr marL="76200" marR="76200" marT="76200" marB="76200"/>
                </a:tc>
              </a:tr>
              <a:tr h="681833">
                <a:tc>
                  <a:txBody>
                    <a:bodyPr/>
                    <a:lstStyle/>
                    <a:p>
                      <a:pPr algn="just" fontAlgn="t"/>
                      <a:r>
                        <a:rPr lang="en-US" b="1">
                          <a:solidFill>
                            <a:srgbClr val="333333"/>
                          </a:solidFill>
                          <a:latin typeface="inter-bold"/>
                        </a:rPr>
                        <a:t>modelVersion</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the sub element of project. It specifies the modelVersion. It should be set to 4.0.0.</a:t>
                      </a:r>
                    </a:p>
                  </a:txBody>
                  <a:tcPr marL="76200" marR="76200" marT="76200" marB="76200"/>
                </a:tc>
              </a:tr>
              <a:tr h="415029">
                <a:tc>
                  <a:txBody>
                    <a:bodyPr/>
                    <a:lstStyle/>
                    <a:p>
                      <a:pPr algn="just" fontAlgn="t"/>
                      <a:r>
                        <a:rPr lang="en-US" b="1">
                          <a:solidFill>
                            <a:srgbClr val="333333"/>
                          </a:solidFill>
                          <a:latin typeface="inter-bold"/>
                        </a:rPr>
                        <a:t>groupId</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the sub element of project. It specifies the id for the project group.</a:t>
                      </a:r>
                    </a:p>
                  </a:txBody>
                  <a:tcPr marL="76200" marR="76200" marT="76200" marB="76200"/>
                </a:tc>
              </a:tr>
              <a:tr h="1215442">
                <a:tc>
                  <a:txBody>
                    <a:bodyPr/>
                    <a:lstStyle/>
                    <a:p>
                      <a:pPr algn="just" fontAlgn="t"/>
                      <a:r>
                        <a:rPr lang="en-US" b="1">
                          <a:solidFill>
                            <a:srgbClr val="333333"/>
                          </a:solidFill>
                          <a:latin typeface="inter-bold"/>
                        </a:rPr>
                        <a:t>artifactId</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the sub element of project. It specifies the id for the artifact (project). An artifact is something that is either produced or used by a project. Examples of artifacts produced by Maven for a project include: JARs, source and binary distributions, and WARs.</a:t>
                      </a:r>
                    </a:p>
                  </a:txBody>
                  <a:tcPr marL="76200" marR="76200" marT="76200" marB="76200"/>
                </a:tc>
              </a:tr>
              <a:tr h="681833">
                <a:tc>
                  <a:txBody>
                    <a:bodyPr/>
                    <a:lstStyle/>
                    <a:p>
                      <a:pPr algn="just" fontAlgn="t"/>
                      <a:r>
                        <a:rPr lang="en-US" b="1">
                          <a:solidFill>
                            <a:srgbClr val="333333"/>
                          </a:solidFill>
                          <a:latin typeface="inter-bold"/>
                        </a:rPr>
                        <a:t>version</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It is the sub element of project. It specifies the version of the </a:t>
                      </a:r>
                      <a:r>
                        <a:rPr lang="en-GB" dirty="0" err="1">
                          <a:solidFill>
                            <a:srgbClr val="333333"/>
                          </a:solidFill>
                          <a:latin typeface="inter-regular"/>
                        </a:rPr>
                        <a:t>artifact</a:t>
                      </a:r>
                      <a:r>
                        <a:rPr lang="en-GB" dirty="0">
                          <a:solidFill>
                            <a:srgbClr val="333333"/>
                          </a:solidFill>
                          <a:latin typeface="inter-regular"/>
                        </a:rPr>
                        <a:t> under given group.</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File: pom.xml</a:t>
            </a:r>
            <a:endParaRPr lang="en-US" dirty="0"/>
          </a:p>
        </p:txBody>
      </p:sp>
      <p:sp>
        <p:nvSpPr>
          <p:cNvPr id="3" name="Content Placeholder 2"/>
          <p:cNvSpPr>
            <a:spLocks noGrp="1"/>
          </p:cNvSpPr>
          <p:nvPr>
            <p:ph idx="1"/>
          </p:nvPr>
        </p:nvSpPr>
        <p:spPr/>
        <p:txBody>
          <a:bodyPr/>
          <a:lstStyle/>
          <a:p>
            <a:pPr>
              <a:spcBef>
                <a:spcPts val="0"/>
              </a:spcBef>
              <a:buNone/>
            </a:pPr>
            <a:r>
              <a:rPr lang="en-US" b="1" dirty="0" smtClean="0"/>
              <a:t>&lt;project</a:t>
            </a:r>
            <a:r>
              <a:rPr lang="en-US" dirty="0" smtClean="0"/>
              <a:t> </a:t>
            </a:r>
            <a:r>
              <a:rPr lang="en-US" dirty="0" err="1" smtClean="0"/>
              <a:t>xmlns</a:t>
            </a:r>
            <a:r>
              <a:rPr lang="en-US" dirty="0" smtClean="0"/>
              <a:t>="http://maven.apache.org/POM/4.0.0"   </a:t>
            </a:r>
          </a:p>
          <a:p>
            <a:pPr>
              <a:spcBef>
                <a:spcPts val="0"/>
              </a:spcBef>
              <a:buNone/>
            </a:pPr>
            <a:r>
              <a:rPr lang="en-US" dirty="0" err="1" smtClean="0"/>
              <a:t>xmlns:xsi</a:t>
            </a:r>
            <a:r>
              <a:rPr lang="en-US" dirty="0" smtClean="0"/>
              <a:t>="http://www.w3.org/2001/XMLSchema-instance"  </a:t>
            </a:r>
          </a:p>
          <a:p>
            <a:pPr>
              <a:spcBef>
                <a:spcPts val="0"/>
              </a:spcBef>
              <a:buNone/>
            </a:pPr>
            <a:r>
              <a:rPr lang="en-US" dirty="0" smtClean="0"/>
              <a:t>  </a:t>
            </a:r>
            <a:r>
              <a:rPr lang="en-US" dirty="0" err="1" smtClean="0"/>
              <a:t>xsi:schemaLocation</a:t>
            </a:r>
            <a:r>
              <a:rPr lang="en-US" dirty="0" smtClean="0"/>
              <a:t>="http://maven.apache.org/POM/4.0.0   </a:t>
            </a:r>
          </a:p>
          <a:p>
            <a:pPr>
              <a:spcBef>
                <a:spcPts val="0"/>
              </a:spcBef>
              <a:buNone/>
            </a:pPr>
            <a:r>
              <a:rPr lang="en-US" dirty="0" smtClean="0"/>
              <a:t>http://maven.apache.org/xsd/maven-4.0.0.xsd"</a:t>
            </a:r>
            <a:r>
              <a:rPr lang="en-US" b="1" dirty="0" smtClean="0"/>
              <a:t>&gt;</a:t>
            </a:r>
            <a:r>
              <a:rPr lang="en-US" dirty="0" smtClean="0"/>
              <a:t>  </a:t>
            </a:r>
          </a:p>
          <a:p>
            <a:pPr>
              <a:spcBef>
                <a:spcPts val="0"/>
              </a:spcBef>
              <a:buNone/>
            </a:pPr>
            <a:r>
              <a:rPr lang="en-US" dirty="0" smtClean="0"/>
              <a:t>  </a:t>
            </a:r>
          </a:p>
          <a:p>
            <a:pPr>
              <a:spcBef>
                <a:spcPts val="0"/>
              </a:spcBef>
              <a:buNone/>
            </a:pPr>
            <a:r>
              <a:rPr lang="en-US" dirty="0" smtClean="0"/>
              <a:t>  </a:t>
            </a:r>
            <a:r>
              <a:rPr lang="en-US" b="1" dirty="0" smtClean="0"/>
              <a:t>&lt;</a:t>
            </a:r>
            <a:r>
              <a:rPr lang="en-US" b="1" dirty="0" err="1" smtClean="0"/>
              <a:t>modelVersion</a:t>
            </a:r>
            <a:r>
              <a:rPr lang="en-US" b="1" dirty="0" smtClean="0"/>
              <a:t>&gt;</a:t>
            </a:r>
            <a:r>
              <a:rPr lang="en-US" dirty="0" smtClean="0"/>
              <a:t>4.0.0</a:t>
            </a:r>
            <a:r>
              <a:rPr lang="en-US" b="1" dirty="0" smtClean="0"/>
              <a:t>&lt;/</a:t>
            </a:r>
            <a:r>
              <a:rPr lang="en-US" b="1" dirty="0" err="1" smtClean="0"/>
              <a:t>modelVersion</a:t>
            </a:r>
            <a:r>
              <a:rPr lang="en-US" b="1" dirty="0" smtClean="0"/>
              <a:t>&gt;</a:t>
            </a:r>
            <a:r>
              <a:rPr lang="en-US" dirty="0" smtClean="0"/>
              <a:t>  </a:t>
            </a:r>
          </a:p>
          <a:p>
            <a:pPr>
              <a:spcBef>
                <a:spcPts val="0"/>
              </a:spcBef>
              <a:buNone/>
            </a:pPr>
            <a:r>
              <a:rPr lang="en-US" dirty="0" smtClean="0"/>
              <a:t>  </a:t>
            </a:r>
            <a:r>
              <a:rPr lang="en-US" b="1" dirty="0" smtClean="0"/>
              <a:t>&lt;</a:t>
            </a:r>
            <a:r>
              <a:rPr lang="en-US" b="1" dirty="0" err="1" smtClean="0"/>
              <a:t>groupId</a:t>
            </a:r>
            <a:r>
              <a:rPr lang="en-US" b="1" dirty="0" smtClean="0"/>
              <a:t>&gt;</a:t>
            </a:r>
            <a:r>
              <a:rPr lang="en-US" dirty="0" smtClean="0"/>
              <a:t>com.javatpoint.application1</a:t>
            </a:r>
            <a:r>
              <a:rPr lang="en-US" b="1" dirty="0" smtClean="0"/>
              <a:t>&lt;/</a:t>
            </a:r>
            <a:r>
              <a:rPr lang="en-US" b="1" dirty="0" err="1" smtClean="0"/>
              <a:t>groupId</a:t>
            </a:r>
            <a:r>
              <a:rPr lang="en-US" b="1" dirty="0" smtClean="0"/>
              <a:t>&gt;</a:t>
            </a:r>
            <a:r>
              <a:rPr lang="en-US" dirty="0" smtClean="0"/>
              <a:t>  </a:t>
            </a:r>
          </a:p>
          <a:p>
            <a:pPr>
              <a:spcBef>
                <a:spcPts val="0"/>
              </a:spcBef>
              <a:buNone/>
            </a:pPr>
            <a:r>
              <a:rPr lang="en-US" dirty="0" smtClean="0"/>
              <a:t>  </a:t>
            </a:r>
            <a:r>
              <a:rPr lang="en-US" b="1" dirty="0" smtClean="0"/>
              <a:t>&lt;</a:t>
            </a:r>
            <a:r>
              <a:rPr lang="en-US" b="1" dirty="0" err="1" smtClean="0"/>
              <a:t>artifactId</a:t>
            </a:r>
            <a:r>
              <a:rPr lang="en-US" b="1" dirty="0" smtClean="0"/>
              <a:t>&gt;</a:t>
            </a:r>
            <a:r>
              <a:rPr lang="en-US" dirty="0" smtClean="0"/>
              <a:t>my-app</a:t>
            </a:r>
            <a:r>
              <a:rPr lang="en-US" b="1" dirty="0" smtClean="0"/>
              <a:t>&lt;/</a:t>
            </a:r>
            <a:r>
              <a:rPr lang="en-US" b="1" dirty="0" err="1" smtClean="0"/>
              <a:t>artifactId</a:t>
            </a:r>
            <a:r>
              <a:rPr lang="en-US" b="1" dirty="0" smtClean="0"/>
              <a:t>&gt;</a:t>
            </a:r>
            <a:r>
              <a:rPr lang="en-US" dirty="0" smtClean="0"/>
              <a:t>  </a:t>
            </a:r>
          </a:p>
          <a:p>
            <a:pPr>
              <a:spcBef>
                <a:spcPts val="0"/>
              </a:spcBef>
              <a:buNone/>
            </a:pPr>
            <a:r>
              <a:rPr lang="en-US" dirty="0" smtClean="0"/>
              <a:t>  </a:t>
            </a:r>
            <a:r>
              <a:rPr lang="en-US" b="1" dirty="0" smtClean="0"/>
              <a:t>&lt;version&gt;</a:t>
            </a:r>
            <a:r>
              <a:rPr lang="en-US" dirty="0" smtClean="0"/>
              <a:t>1</a:t>
            </a:r>
            <a:r>
              <a:rPr lang="en-US" b="1" dirty="0" smtClean="0"/>
              <a:t>&lt;/version&gt;</a:t>
            </a:r>
            <a:r>
              <a:rPr lang="en-US" dirty="0" smtClean="0"/>
              <a:t>  </a:t>
            </a:r>
          </a:p>
          <a:p>
            <a:pPr>
              <a:spcBef>
                <a:spcPts val="0"/>
              </a:spcBef>
              <a:buNone/>
            </a:pPr>
            <a:r>
              <a:rPr lang="en-US" dirty="0" smtClean="0"/>
              <a:t>  </a:t>
            </a:r>
          </a:p>
          <a:p>
            <a:pPr>
              <a:spcBef>
                <a:spcPts val="0"/>
              </a:spcBef>
              <a:buNone/>
            </a:pPr>
            <a:r>
              <a:rPr lang="en-US" b="1" dirty="0" smtClean="0"/>
              <a:t>&lt;/project&gt;</a:t>
            </a: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Maven pom.xml file with additional elements</a:t>
            </a:r>
            <a:br>
              <a:rPr lang="en-GB" dirty="0" smtClean="0"/>
            </a:br>
            <a:endParaRPr lang="en-US" dirty="0"/>
          </a:p>
        </p:txBody>
      </p:sp>
      <p:graphicFrame>
        <p:nvGraphicFramePr>
          <p:cNvPr id="5" name="Content Placeholder 4"/>
          <p:cNvGraphicFramePr>
            <a:graphicFrameLocks noGrp="1"/>
          </p:cNvGraphicFramePr>
          <p:nvPr>
            <p:ph idx="1"/>
          </p:nvPr>
        </p:nvGraphicFramePr>
        <p:xfrm>
          <a:off x="838200" y="1825625"/>
          <a:ext cx="10515600" cy="3337560"/>
        </p:xfrm>
        <a:graphic>
          <a:graphicData uri="http://schemas.openxmlformats.org/drawingml/2006/table">
            <a:tbl>
              <a:tblPr firstRow="1" bandRow="1">
                <a:tableStyleId>{5C22544A-7EE6-4342-B048-85BDC9FD1C3A}</a:tableStyleId>
              </a:tblPr>
              <a:tblGrid>
                <a:gridCol w="1828776"/>
                <a:gridCol w="8686824"/>
              </a:tblGrid>
              <a:tr h="370840">
                <a:tc>
                  <a:txBody>
                    <a:bodyPr/>
                    <a:lstStyle/>
                    <a:p>
                      <a:pPr algn="l" fontAlgn="t"/>
                      <a:r>
                        <a:rPr lang="en-US" dirty="0">
                          <a:solidFill>
                            <a:srgbClr val="000000"/>
                          </a:solidFill>
                          <a:latin typeface="times new roman"/>
                        </a:rPr>
                        <a:t>Element</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b="1">
                          <a:solidFill>
                            <a:srgbClr val="333333"/>
                          </a:solidFill>
                          <a:latin typeface="inter-bold"/>
                        </a:rPr>
                        <a:t>packaging</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defines packaging type such as jar, war etc.</a:t>
                      </a:r>
                    </a:p>
                  </a:txBody>
                  <a:tcPr marL="76200" marR="76200" marT="76200" marB="76200"/>
                </a:tc>
              </a:tr>
              <a:tr h="370840">
                <a:tc>
                  <a:txBody>
                    <a:bodyPr/>
                    <a:lstStyle/>
                    <a:p>
                      <a:pPr algn="just" fontAlgn="t"/>
                      <a:r>
                        <a:rPr lang="en-US" b="1">
                          <a:solidFill>
                            <a:srgbClr val="333333"/>
                          </a:solidFill>
                          <a:latin typeface="inter-bold"/>
                        </a:rPr>
                        <a:t>name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defines name of the maven project.</a:t>
                      </a:r>
                    </a:p>
                  </a:txBody>
                  <a:tcPr marL="76200" marR="76200" marT="76200" marB="76200"/>
                </a:tc>
              </a:tr>
              <a:tr h="370840">
                <a:tc>
                  <a:txBody>
                    <a:bodyPr/>
                    <a:lstStyle/>
                    <a:p>
                      <a:pPr algn="just" fontAlgn="t"/>
                      <a:r>
                        <a:rPr lang="en-US" b="1">
                          <a:solidFill>
                            <a:srgbClr val="333333"/>
                          </a:solidFill>
                          <a:latin typeface="inter-bold"/>
                        </a:rPr>
                        <a:t>url</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defines url of the project.</a:t>
                      </a:r>
                    </a:p>
                  </a:txBody>
                  <a:tcPr marL="76200" marR="76200" marT="76200" marB="76200"/>
                </a:tc>
              </a:tr>
              <a:tr h="370840">
                <a:tc>
                  <a:txBody>
                    <a:bodyPr/>
                    <a:lstStyle/>
                    <a:p>
                      <a:pPr algn="just" fontAlgn="t"/>
                      <a:r>
                        <a:rPr lang="en-US" b="1">
                          <a:solidFill>
                            <a:srgbClr val="333333"/>
                          </a:solidFill>
                          <a:latin typeface="inter-bold"/>
                        </a:rPr>
                        <a:t>dependencies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defines dependencies for this project.</a:t>
                      </a:r>
                    </a:p>
                  </a:txBody>
                  <a:tcPr marL="76200" marR="76200" marT="76200" marB="76200"/>
                </a:tc>
              </a:tr>
              <a:tr h="370840">
                <a:tc>
                  <a:txBody>
                    <a:bodyPr/>
                    <a:lstStyle/>
                    <a:p>
                      <a:pPr algn="just" fontAlgn="t"/>
                      <a:r>
                        <a:rPr lang="en-US" b="1">
                          <a:solidFill>
                            <a:srgbClr val="333333"/>
                          </a:solidFill>
                          <a:latin typeface="inter-bold"/>
                        </a:rPr>
                        <a:t>dependency</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defines a dependency. It is used inside dependencies.</a:t>
                      </a:r>
                    </a:p>
                  </a:txBody>
                  <a:tcPr marL="76200" marR="76200" marT="76200" marB="76200"/>
                </a:tc>
              </a:tr>
              <a:tr h="370840">
                <a:tc>
                  <a:txBody>
                    <a:bodyPr/>
                    <a:lstStyle/>
                    <a:p>
                      <a:pPr algn="just" fontAlgn="t"/>
                      <a:r>
                        <a:rPr lang="en-US" b="1">
                          <a:solidFill>
                            <a:srgbClr val="333333"/>
                          </a:solidFill>
                          <a:latin typeface="inter-bold"/>
                        </a:rPr>
                        <a:t>scope</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defines scope for this maven project. It can be compile, provided, runtime, test and system.</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File: pom.xml</a:t>
            </a: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&lt;project</a:t>
            </a:r>
            <a:r>
              <a:rPr lang="en-US" sz="2000" dirty="0" smtClean="0"/>
              <a:t> </a:t>
            </a:r>
            <a:r>
              <a:rPr lang="en-US" sz="2000" dirty="0" err="1" smtClean="0"/>
              <a:t>xmlns</a:t>
            </a:r>
            <a:r>
              <a:rPr lang="en-US" sz="2000" dirty="0" smtClean="0"/>
              <a:t>="http://maven.apache.org/POM/4.0.0"   </a:t>
            </a:r>
          </a:p>
          <a:p>
            <a:pPr>
              <a:spcBef>
                <a:spcPts val="0"/>
              </a:spcBef>
              <a:buNone/>
            </a:pPr>
            <a:r>
              <a:rPr lang="en-US" sz="2000" dirty="0" err="1" smtClean="0"/>
              <a:t>xmlns:xsi</a:t>
            </a:r>
            <a:r>
              <a:rPr lang="en-US" sz="2000" dirty="0" smtClean="0"/>
              <a:t>="http://www.w3.org/2001/XMLSchema-instance"  </a:t>
            </a:r>
          </a:p>
          <a:p>
            <a:pPr>
              <a:spcBef>
                <a:spcPts val="0"/>
              </a:spcBef>
              <a:buNone/>
            </a:pPr>
            <a:r>
              <a:rPr lang="en-US" sz="2000" dirty="0" smtClean="0"/>
              <a:t>  </a:t>
            </a:r>
            <a:r>
              <a:rPr lang="en-US" sz="2000" dirty="0" err="1" smtClean="0"/>
              <a:t>xsi:schemaLocation</a:t>
            </a:r>
            <a:r>
              <a:rPr lang="en-US" sz="2000" dirty="0" smtClean="0"/>
              <a:t>="http://maven.apache.org/POM/4.0.0   </a:t>
            </a:r>
          </a:p>
          <a:p>
            <a:pPr>
              <a:spcBef>
                <a:spcPts val="0"/>
              </a:spcBef>
              <a:buNone/>
            </a:pPr>
            <a:r>
              <a:rPr lang="en-US" sz="2000" dirty="0" smtClean="0"/>
              <a:t>http://maven.apache.org/xsd/maven-4.0.0.xsd"</a:t>
            </a:r>
            <a:r>
              <a:rPr lang="en-US" sz="2000" b="1" dirty="0" smtClean="0"/>
              <a:t>&gt;</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&lt;</a:t>
            </a:r>
            <a:r>
              <a:rPr lang="en-US" sz="2000" b="1" dirty="0" err="1" smtClean="0"/>
              <a:t>modelVersion</a:t>
            </a:r>
            <a:r>
              <a:rPr lang="en-US" sz="2000" b="1" dirty="0" smtClean="0"/>
              <a:t>&gt;</a:t>
            </a:r>
            <a:r>
              <a:rPr lang="en-US" sz="2000" dirty="0" smtClean="0"/>
              <a:t>4.0.0</a:t>
            </a:r>
            <a:r>
              <a:rPr lang="en-US" sz="2000" b="1" dirty="0" smtClean="0"/>
              <a:t>&lt;/</a:t>
            </a:r>
            <a:r>
              <a:rPr lang="en-US" sz="2000" b="1" dirty="0" err="1" smtClean="0"/>
              <a:t>modelVersion</a:t>
            </a:r>
            <a:r>
              <a:rPr lang="en-US" sz="2000" b="1" dirty="0" smtClean="0"/>
              <a:t>&gt;</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&lt;</a:t>
            </a:r>
            <a:r>
              <a:rPr lang="en-US" sz="2000" b="1" dirty="0" err="1" smtClean="0"/>
              <a:t>groupId</a:t>
            </a:r>
            <a:r>
              <a:rPr lang="en-US" sz="2000" b="1" dirty="0" smtClean="0"/>
              <a:t>&gt;</a:t>
            </a:r>
            <a:r>
              <a:rPr lang="en-US" sz="2000" dirty="0" smtClean="0"/>
              <a:t>com.javatpoint.application1</a:t>
            </a:r>
            <a:r>
              <a:rPr lang="en-US" sz="2000" b="1" dirty="0" smtClean="0"/>
              <a:t>&lt;/</a:t>
            </a:r>
            <a:r>
              <a:rPr lang="en-US" sz="2000" b="1" dirty="0" err="1" smtClean="0"/>
              <a:t>groupId</a:t>
            </a:r>
            <a:r>
              <a:rPr lang="en-US" sz="2000" b="1" dirty="0" smtClean="0"/>
              <a:t>&gt;</a:t>
            </a:r>
            <a:r>
              <a:rPr lang="en-US" sz="2000" dirty="0" smtClean="0"/>
              <a:t>  </a:t>
            </a:r>
          </a:p>
          <a:p>
            <a:pPr>
              <a:spcBef>
                <a:spcPts val="0"/>
              </a:spcBef>
              <a:buNone/>
            </a:pPr>
            <a:r>
              <a:rPr lang="en-US" sz="2000" dirty="0" smtClean="0"/>
              <a:t>  </a:t>
            </a:r>
            <a:r>
              <a:rPr lang="en-US" sz="2000" b="1" dirty="0" smtClean="0"/>
              <a:t>&lt;</a:t>
            </a:r>
            <a:r>
              <a:rPr lang="en-US" sz="2000" b="1" dirty="0" err="1" smtClean="0"/>
              <a:t>artifactId</a:t>
            </a:r>
            <a:r>
              <a:rPr lang="en-US" sz="2000" b="1" dirty="0" smtClean="0"/>
              <a:t>&gt;</a:t>
            </a:r>
            <a:r>
              <a:rPr lang="en-US" sz="2000" dirty="0" smtClean="0"/>
              <a:t>my-application1</a:t>
            </a:r>
            <a:r>
              <a:rPr lang="en-US" sz="2000" b="1" dirty="0" smtClean="0"/>
              <a:t>&lt;/</a:t>
            </a:r>
            <a:r>
              <a:rPr lang="en-US" sz="2000" b="1" dirty="0" err="1" smtClean="0"/>
              <a:t>artifactId</a:t>
            </a:r>
            <a:r>
              <a:rPr lang="en-US" sz="2000" b="1" dirty="0" smtClean="0"/>
              <a:t>&gt;</a:t>
            </a:r>
            <a:r>
              <a:rPr lang="en-US" sz="2000" dirty="0" smtClean="0"/>
              <a:t>  </a:t>
            </a:r>
          </a:p>
          <a:p>
            <a:pPr>
              <a:spcBef>
                <a:spcPts val="0"/>
              </a:spcBef>
              <a:buNone/>
            </a:pPr>
            <a:r>
              <a:rPr lang="en-US" sz="2000" dirty="0" smtClean="0"/>
              <a:t>  </a:t>
            </a:r>
            <a:r>
              <a:rPr lang="en-US" sz="2000" b="1" dirty="0" smtClean="0"/>
              <a:t>&lt;version&gt;</a:t>
            </a:r>
            <a:r>
              <a:rPr lang="en-US" sz="2000" dirty="0" smtClean="0"/>
              <a:t>1.0</a:t>
            </a:r>
            <a:r>
              <a:rPr lang="en-US" sz="2000" b="1" dirty="0" smtClean="0"/>
              <a:t>&lt;/version&gt;</a:t>
            </a:r>
            <a:r>
              <a:rPr lang="en-US" sz="2000" dirty="0" smtClean="0"/>
              <a:t>  </a:t>
            </a:r>
          </a:p>
          <a:p>
            <a:pPr>
              <a:spcBef>
                <a:spcPts val="0"/>
              </a:spcBef>
              <a:buNone/>
            </a:pPr>
            <a:r>
              <a:rPr lang="en-US" sz="2000" dirty="0" smtClean="0"/>
              <a:t>  </a:t>
            </a:r>
            <a:r>
              <a:rPr lang="en-US" sz="2000" b="1" dirty="0" smtClean="0"/>
              <a:t>&lt;packaging&gt;</a:t>
            </a:r>
            <a:r>
              <a:rPr lang="en-US" sz="2000" dirty="0" smtClean="0"/>
              <a:t>jar</a:t>
            </a:r>
            <a:r>
              <a:rPr lang="en-US" sz="2000" b="1" dirty="0" smtClean="0"/>
              <a:t>&lt;/packaging&gt;</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&lt;name&gt;</a:t>
            </a:r>
            <a:r>
              <a:rPr lang="en-US" sz="2000" dirty="0" smtClean="0"/>
              <a:t>Maven Quick Start Archetype</a:t>
            </a:r>
            <a:r>
              <a:rPr lang="en-US" sz="2000" b="1" dirty="0" smtClean="0"/>
              <a:t>&lt;/name&gt;</a:t>
            </a:r>
            <a:r>
              <a:rPr lang="en-US" sz="2000" dirty="0" smtClean="0"/>
              <a:t>  </a:t>
            </a:r>
          </a:p>
          <a:p>
            <a:pPr>
              <a:spcBef>
                <a:spcPts val="0"/>
              </a:spcBef>
              <a:buNone/>
            </a:pPr>
            <a:r>
              <a:rPr lang="en-US" sz="2000" dirty="0" smtClean="0"/>
              <a:t>  </a:t>
            </a:r>
            <a:r>
              <a:rPr lang="en-US" sz="2000" b="1" dirty="0" smtClean="0"/>
              <a:t>&lt;</a:t>
            </a:r>
            <a:r>
              <a:rPr lang="en-US" sz="2000" b="1" dirty="0" err="1" smtClean="0"/>
              <a:t>url</a:t>
            </a:r>
            <a:r>
              <a:rPr lang="en-US" sz="2000" b="1" dirty="0" smtClean="0"/>
              <a:t>&gt;</a:t>
            </a:r>
            <a:r>
              <a:rPr lang="en-US" sz="2000" dirty="0" smtClean="0"/>
              <a:t>http://maven.apache.org</a:t>
            </a:r>
            <a:r>
              <a:rPr lang="en-US" sz="2000" b="1" dirty="0" smtClean="0"/>
              <a:t>&lt;/url&gt;</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&lt;dependencies&gt;</a:t>
            </a:r>
            <a:r>
              <a:rPr lang="en-US" sz="2000" dirty="0" smtClean="0"/>
              <a:t>  </a:t>
            </a:r>
          </a:p>
          <a:p>
            <a:pPr>
              <a:spcBef>
                <a:spcPts val="0"/>
              </a:spcBef>
              <a:buNone/>
            </a:pPr>
            <a:r>
              <a:rPr lang="en-US" sz="2000" dirty="0" smtClean="0"/>
              <a:t>    </a:t>
            </a:r>
            <a:r>
              <a:rPr lang="en-US" sz="2000" b="1" dirty="0" smtClean="0"/>
              <a:t>&lt;dependency&gt;</a:t>
            </a:r>
            <a:r>
              <a:rPr lang="en-US" sz="2000" dirty="0" smtClean="0"/>
              <a:t>  </a:t>
            </a:r>
          </a:p>
          <a:p>
            <a:pPr>
              <a:spcBef>
                <a:spcPts val="0"/>
              </a:spcBef>
              <a:buNone/>
            </a:pPr>
            <a:r>
              <a:rPr lang="en-US" sz="2000" dirty="0" smtClean="0"/>
              <a:t>      </a:t>
            </a:r>
            <a:r>
              <a:rPr lang="en-US" sz="2000" b="1" dirty="0" smtClean="0"/>
              <a:t>&lt;</a:t>
            </a:r>
            <a:r>
              <a:rPr lang="en-US" sz="2000" b="1" dirty="0" err="1" smtClean="0"/>
              <a:t>groupId</a:t>
            </a:r>
            <a:r>
              <a:rPr lang="en-US" sz="2000" b="1" dirty="0" smtClean="0"/>
              <a:t>&gt;</a:t>
            </a:r>
            <a:r>
              <a:rPr lang="en-US" sz="2000" dirty="0" err="1" smtClean="0"/>
              <a:t>junit</a:t>
            </a:r>
            <a:r>
              <a:rPr lang="en-US" sz="2000" b="1" dirty="0" smtClean="0"/>
              <a:t>&lt;/</a:t>
            </a:r>
            <a:r>
              <a:rPr lang="en-US" sz="2000" b="1" dirty="0" err="1" smtClean="0"/>
              <a:t>groupId</a:t>
            </a:r>
            <a:r>
              <a:rPr lang="en-US" sz="2000" b="1" dirty="0" smtClean="0"/>
              <a:t>&gt;</a:t>
            </a:r>
            <a:r>
              <a:rPr lang="en-US" sz="2000" dirty="0" smtClean="0"/>
              <a:t>  </a:t>
            </a:r>
          </a:p>
          <a:p>
            <a:pPr>
              <a:spcBef>
                <a:spcPts val="0"/>
              </a:spcBef>
              <a:buNone/>
            </a:pPr>
            <a:r>
              <a:rPr lang="en-US" sz="2000" dirty="0" smtClean="0"/>
              <a:t>      </a:t>
            </a:r>
            <a:r>
              <a:rPr lang="en-US" sz="2000" b="1" dirty="0" smtClean="0"/>
              <a:t>&lt;</a:t>
            </a:r>
            <a:r>
              <a:rPr lang="en-US" sz="2000" b="1" dirty="0" err="1" smtClean="0"/>
              <a:t>artifactId</a:t>
            </a:r>
            <a:r>
              <a:rPr lang="en-US" sz="2000" b="1" dirty="0" smtClean="0"/>
              <a:t>&gt;</a:t>
            </a:r>
            <a:r>
              <a:rPr lang="en-US" sz="2000" dirty="0" err="1" smtClean="0"/>
              <a:t>junit</a:t>
            </a:r>
            <a:r>
              <a:rPr lang="en-US" sz="2000" b="1" dirty="0" smtClean="0"/>
              <a:t>&lt;/</a:t>
            </a:r>
            <a:r>
              <a:rPr lang="en-US" sz="2000" b="1" dirty="0" err="1" smtClean="0"/>
              <a:t>artifactId</a:t>
            </a:r>
            <a:r>
              <a:rPr lang="en-US" sz="2000" b="1" dirty="0" smtClean="0"/>
              <a:t>&gt;</a:t>
            </a:r>
            <a:r>
              <a:rPr lang="en-US" sz="2000" dirty="0" smtClean="0"/>
              <a:t>  </a:t>
            </a:r>
          </a:p>
          <a:p>
            <a:pPr>
              <a:spcBef>
                <a:spcPts val="0"/>
              </a:spcBef>
              <a:buNone/>
            </a:pPr>
            <a:r>
              <a:rPr lang="en-US" sz="2000" dirty="0" smtClean="0"/>
              <a:t>      </a:t>
            </a:r>
            <a:r>
              <a:rPr lang="en-US" sz="2000" b="1" dirty="0" smtClean="0"/>
              <a:t>&lt;version&gt;</a:t>
            </a:r>
            <a:r>
              <a:rPr lang="en-US" sz="2000" dirty="0" smtClean="0"/>
              <a:t>4.8.2</a:t>
            </a:r>
            <a:r>
              <a:rPr lang="en-US" sz="2000" b="1" dirty="0" smtClean="0"/>
              <a:t>&lt;/version&gt;</a:t>
            </a:r>
            <a:r>
              <a:rPr lang="en-US" sz="2000" dirty="0" smtClean="0"/>
              <a:t>  </a:t>
            </a:r>
          </a:p>
          <a:p>
            <a:pPr>
              <a:spcBef>
                <a:spcPts val="0"/>
              </a:spcBef>
              <a:buNone/>
            </a:pPr>
            <a:r>
              <a:rPr lang="en-US" sz="2000" dirty="0" smtClean="0"/>
              <a:t>      </a:t>
            </a:r>
            <a:r>
              <a:rPr lang="en-US" sz="2000" b="1" dirty="0" smtClean="0"/>
              <a:t>&lt;scope&gt;</a:t>
            </a:r>
            <a:r>
              <a:rPr lang="en-US" sz="2000" dirty="0" smtClean="0"/>
              <a:t>test</a:t>
            </a:r>
            <a:r>
              <a:rPr lang="en-US" sz="2000" b="1" dirty="0" smtClean="0"/>
              <a:t>&lt;/scope&gt;</a:t>
            </a:r>
            <a:r>
              <a:rPr lang="en-US" sz="2000" dirty="0" smtClean="0"/>
              <a:t>  </a:t>
            </a:r>
          </a:p>
          <a:p>
            <a:pPr>
              <a:spcBef>
                <a:spcPts val="0"/>
              </a:spcBef>
              <a:buNone/>
            </a:pPr>
            <a:r>
              <a:rPr lang="en-US" sz="2000" dirty="0" smtClean="0"/>
              <a:t>    </a:t>
            </a:r>
            <a:r>
              <a:rPr lang="en-US" sz="2000" b="1" dirty="0" smtClean="0"/>
              <a:t>&lt;/dependency&gt;</a:t>
            </a:r>
            <a:r>
              <a:rPr lang="en-US" sz="2000" dirty="0" smtClean="0"/>
              <a:t>  </a:t>
            </a:r>
          </a:p>
          <a:p>
            <a:pPr>
              <a:spcBef>
                <a:spcPts val="0"/>
              </a:spcBef>
              <a:buNone/>
            </a:pPr>
            <a:r>
              <a:rPr lang="en-US" sz="2000" dirty="0" smtClean="0"/>
              <a:t>  </a:t>
            </a:r>
            <a:r>
              <a:rPr lang="en-US" sz="2000" b="1" dirty="0" smtClean="0"/>
              <a:t>&lt;/dependencies&gt;</a:t>
            </a:r>
            <a:r>
              <a:rPr lang="en-US" sz="2000" dirty="0" smtClean="0"/>
              <a:t>  </a:t>
            </a:r>
          </a:p>
          <a:p>
            <a:pPr>
              <a:spcBef>
                <a:spcPts val="0"/>
              </a:spcBef>
              <a:buNone/>
            </a:pPr>
            <a:r>
              <a:rPr lang="en-US" sz="2000" dirty="0" smtClean="0"/>
              <a:t>  </a:t>
            </a:r>
          </a:p>
          <a:p>
            <a:pPr>
              <a:spcBef>
                <a:spcPts val="0"/>
              </a:spcBef>
              <a:buNone/>
            </a:pPr>
            <a:r>
              <a:rPr lang="en-US" sz="2000" b="1" dirty="0" smtClean="0"/>
              <a:t>&lt;/project&gt;</a:t>
            </a: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Standard Directory </a:t>
            </a:r>
            <a:r>
              <a:rPr lang="en-US" b="1" dirty="0" smtClean="0"/>
              <a:t>Layout/Structure</a:t>
            </a:r>
            <a:r>
              <a:rPr lang="en-US" b="1" dirty="0" smtClean="0"/>
              <a:t/>
            </a:r>
            <a:br>
              <a:rPr lang="en-US" b="1" dirty="0" smtClean="0"/>
            </a:br>
            <a:endParaRPr lang="en-US" dirty="0"/>
          </a:p>
        </p:txBody>
      </p:sp>
      <p:graphicFrame>
        <p:nvGraphicFramePr>
          <p:cNvPr id="5" name="Content Placeholder 4"/>
          <p:cNvGraphicFramePr>
            <a:graphicFrameLocks noGrp="1"/>
          </p:cNvGraphicFramePr>
          <p:nvPr>
            <p:ph idx="1"/>
          </p:nvPr>
        </p:nvGraphicFramePr>
        <p:xfrm>
          <a:off x="881026" y="1285860"/>
          <a:ext cx="8072494" cy="6572296"/>
        </p:xfrm>
        <a:graphic>
          <a:graphicData uri="http://schemas.openxmlformats.org/drawingml/2006/table">
            <a:tbl>
              <a:tblPr firstRow="1" bandRow="1">
                <a:tableStyleId>{5C22544A-7EE6-4342-B048-85BDC9FD1C3A}</a:tableStyleId>
              </a:tblPr>
              <a:tblGrid>
                <a:gridCol w="3235601"/>
                <a:gridCol w="4836893"/>
              </a:tblGrid>
              <a:tr h="481739">
                <a:tc>
                  <a:txBody>
                    <a:bodyPr/>
                    <a:lstStyle/>
                    <a:p>
                      <a:pPr algn="l" fontAlgn="t"/>
                      <a:r>
                        <a:rPr lang="en-US" dirty="0" err="1"/>
                        <a:t>src</a:t>
                      </a:r>
                      <a:r>
                        <a:rPr lang="en-US" dirty="0"/>
                        <a:t>/main/java</a:t>
                      </a:r>
                    </a:p>
                  </a:txBody>
                  <a:tcPr marL="76200" marR="76200" marT="76200" marB="76200"/>
                </a:tc>
                <a:tc>
                  <a:txBody>
                    <a:bodyPr/>
                    <a:lstStyle/>
                    <a:p>
                      <a:pPr algn="l" fontAlgn="t"/>
                      <a:r>
                        <a:rPr lang="en-US" dirty="0"/>
                        <a:t>Application/Library sources</a:t>
                      </a:r>
                    </a:p>
                  </a:txBody>
                  <a:tcPr marL="76200" marR="76200" marT="76200" marB="76200"/>
                </a:tc>
              </a:tr>
              <a:tr h="481739">
                <a:tc>
                  <a:txBody>
                    <a:bodyPr/>
                    <a:lstStyle/>
                    <a:p>
                      <a:pPr algn="l" fontAlgn="t"/>
                      <a:r>
                        <a:rPr lang="en-US"/>
                        <a:t>src/main/resources</a:t>
                      </a:r>
                    </a:p>
                  </a:txBody>
                  <a:tcPr marL="76200" marR="76200" marT="76200" marB="76200"/>
                </a:tc>
                <a:tc>
                  <a:txBody>
                    <a:bodyPr/>
                    <a:lstStyle/>
                    <a:p>
                      <a:pPr algn="l" fontAlgn="t"/>
                      <a:r>
                        <a:rPr lang="en-US"/>
                        <a:t>Application/Library resources</a:t>
                      </a:r>
                    </a:p>
                  </a:txBody>
                  <a:tcPr marL="76200" marR="76200" marT="76200" marB="76200"/>
                </a:tc>
              </a:tr>
              <a:tr h="481739">
                <a:tc>
                  <a:txBody>
                    <a:bodyPr/>
                    <a:lstStyle/>
                    <a:p>
                      <a:pPr algn="l" fontAlgn="t"/>
                      <a:r>
                        <a:rPr lang="en-US"/>
                        <a:t>src/main/filters</a:t>
                      </a:r>
                    </a:p>
                  </a:txBody>
                  <a:tcPr marL="76200" marR="76200" marT="76200" marB="76200"/>
                </a:tc>
                <a:tc>
                  <a:txBody>
                    <a:bodyPr/>
                    <a:lstStyle/>
                    <a:p>
                      <a:pPr algn="l" fontAlgn="t"/>
                      <a:r>
                        <a:rPr lang="en-US"/>
                        <a:t>Resource filter files</a:t>
                      </a:r>
                    </a:p>
                  </a:txBody>
                  <a:tcPr marL="76200" marR="76200" marT="76200" marB="76200"/>
                </a:tc>
              </a:tr>
              <a:tr h="481739">
                <a:tc>
                  <a:txBody>
                    <a:bodyPr/>
                    <a:lstStyle/>
                    <a:p>
                      <a:pPr algn="l" fontAlgn="t"/>
                      <a:r>
                        <a:rPr lang="en-US"/>
                        <a:t>src/main/webapp</a:t>
                      </a:r>
                    </a:p>
                  </a:txBody>
                  <a:tcPr marL="76200" marR="76200" marT="76200" marB="76200"/>
                </a:tc>
                <a:tc>
                  <a:txBody>
                    <a:bodyPr/>
                    <a:lstStyle/>
                    <a:p>
                      <a:pPr algn="l" fontAlgn="t"/>
                      <a:r>
                        <a:rPr lang="en-US"/>
                        <a:t>Web application sources</a:t>
                      </a:r>
                    </a:p>
                  </a:txBody>
                  <a:tcPr marL="76200" marR="76200" marT="76200" marB="76200"/>
                </a:tc>
              </a:tr>
              <a:tr h="481739">
                <a:tc>
                  <a:txBody>
                    <a:bodyPr/>
                    <a:lstStyle/>
                    <a:p>
                      <a:pPr algn="l" fontAlgn="t"/>
                      <a:r>
                        <a:rPr lang="en-US"/>
                        <a:t>src/test/java</a:t>
                      </a:r>
                    </a:p>
                  </a:txBody>
                  <a:tcPr marL="76200" marR="76200" marT="76200" marB="76200"/>
                </a:tc>
                <a:tc>
                  <a:txBody>
                    <a:bodyPr/>
                    <a:lstStyle/>
                    <a:p>
                      <a:pPr algn="l" fontAlgn="t"/>
                      <a:r>
                        <a:rPr lang="en-US"/>
                        <a:t>Test sources</a:t>
                      </a:r>
                    </a:p>
                  </a:txBody>
                  <a:tcPr marL="76200" marR="76200" marT="76200" marB="76200"/>
                </a:tc>
              </a:tr>
              <a:tr h="481739">
                <a:tc>
                  <a:txBody>
                    <a:bodyPr/>
                    <a:lstStyle/>
                    <a:p>
                      <a:pPr algn="l" fontAlgn="t"/>
                      <a:r>
                        <a:rPr lang="en-US"/>
                        <a:t>src/test/resources</a:t>
                      </a:r>
                    </a:p>
                  </a:txBody>
                  <a:tcPr marL="76200" marR="76200" marT="76200" marB="76200"/>
                </a:tc>
                <a:tc>
                  <a:txBody>
                    <a:bodyPr/>
                    <a:lstStyle/>
                    <a:p>
                      <a:pPr algn="l" fontAlgn="t"/>
                      <a:r>
                        <a:rPr lang="en-US"/>
                        <a:t>Test resources</a:t>
                      </a:r>
                    </a:p>
                  </a:txBody>
                  <a:tcPr marL="76200" marR="76200" marT="76200" marB="76200"/>
                </a:tc>
              </a:tr>
              <a:tr h="481739">
                <a:tc>
                  <a:txBody>
                    <a:bodyPr/>
                    <a:lstStyle/>
                    <a:p>
                      <a:pPr algn="l" fontAlgn="t"/>
                      <a:r>
                        <a:rPr lang="en-US"/>
                        <a:t>src/test/filters</a:t>
                      </a:r>
                    </a:p>
                  </a:txBody>
                  <a:tcPr marL="76200" marR="76200" marT="76200" marB="76200"/>
                </a:tc>
                <a:tc>
                  <a:txBody>
                    <a:bodyPr/>
                    <a:lstStyle/>
                    <a:p>
                      <a:pPr algn="l" fontAlgn="t"/>
                      <a:r>
                        <a:rPr lang="en-US"/>
                        <a:t>Test resource filter files</a:t>
                      </a:r>
                    </a:p>
                  </a:txBody>
                  <a:tcPr marL="76200" marR="76200" marT="76200" marB="76200"/>
                </a:tc>
              </a:tr>
              <a:tr h="481739">
                <a:tc>
                  <a:txBody>
                    <a:bodyPr/>
                    <a:lstStyle/>
                    <a:p>
                      <a:pPr algn="l" fontAlgn="t"/>
                      <a:r>
                        <a:rPr lang="en-US"/>
                        <a:t>src/it</a:t>
                      </a:r>
                    </a:p>
                  </a:txBody>
                  <a:tcPr marL="76200" marR="76200" marT="76200" marB="76200"/>
                </a:tc>
                <a:tc>
                  <a:txBody>
                    <a:bodyPr/>
                    <a:lstStyle/>
                    <a:p>
                      <a:pPr algn="l" fontAlgn="t"/>
                      <a:r>
                        <a:rPr lang="en-GB"/>
                        <a:t>Integration Tests (primarily for plugins)</a:t>
                      </a:r>
                    </a:p>
                  </a:txBody>
                  <a:tcPr marL="76200" marR="76200" marT="76200" marB="76200"/>
                </a:tc>
              </a:tr>
              <a:tr h="481739">
                <a:tc>
                  <a:txBody>
                    <a:bodyPr/>
                    <a:lstStyle/>
                    <a:p>
                      <a:pPr algn="l" fontAlgn="t"/>
                      <a:r>
                        <a:rPr lang="en-US"/>
                        <a:t>src/assembly</a:t>
                      </a:r>
                    </a:p>
                  </a:txBody>
                  <a:tcPr marL="76200" marR="76200" marT="76200" marB="76200"/>
                </a:tc>
                <a:tc>
                  <a:txBody>
                    <a:bodyPr/>
                    <a:lstStyle/>
                    <a:p>
                      <a:pPr algn="l" fontAlgn="t"/>
                      <a:r>
                        <a:rPr lang="en-US"/>
                        <a:t>Assembly descriptors</a:t>
                      </a:r>
                    </a:p>
                  </a:txBody>
                  <a:tcPr marL="76200" marR="76200" marT="76200" marB="76200"/>
                </a:tc>
              </a:tr>
              <a:tr h="481739">
                <a:tc>
                  <a:txBody>
                    <a:bodyPr/>
                    <a:lstStyle/>
                    <a:p>
                      <a:pPr algn="l" fontAlgn="t"/>
                      <a:r>
                        <a:rPr lang="en-US"/>
                        <a:t>src/site</a:t>
                      </a:r>
                    </a:p>
                  </a:txBody>
                  <a:tcPr marL="76200" marR="76200" marT="76200" marB="76200"/>
                </a:tc>
                <a:tc>
                  <a:txBody>
                    <a:bodyPr/>
                    <a:lstStyle/>
                    <a:p>
                      <a:pPr algn="l" fontAlgn="t"/>
                      <a:r>
                        <a:rPr lang="en-US"/>
                        <a:t>Site</a:t>
                      </a:r>
                    </a:p>
                  </a:txBody>
                  <a:tcPr marL="76200" marR="76200" marT="76200" marB="76200"/>
                </a:tc>
              </a:tr>
              <a:tr h="481739">
                <a:tc>
                  <a:txBody>
                    <a:bodyPr/>
                    <a:lstStyle/>
                    <a:p>
                      <a:pPr algn="l" fontAlgn="t"/>
                      <a:r>
                        <a:rPr lang="en-US"/>
                        <a:t>LICENSE.txt</a:t>
                      </a:r>
                    </a:p>
                  </a:txBody>
                  <a:tcPr marL="76200" marR="76200" marT="76200" marB="76200"/>
                </a:tc>
                <a:tc>
                  <a:txBody>
                    <a:bodyPr/>
                    <a:lstStyle/>
                    <a:p>
                      <a:pPr algn="l" fontAlgn="t"/>
                      <a:r>
                        <a:rPr lang="en-US"/>
                        <a:t>Project's license</a:t>
                      </a:r>
                    </a:p>
                  </a:txBody>
                  <a:tcPr marL="76200" marR="76200" marT="76200" marB="76200"/>
                </a:tc>
              </a:tr>
              <a:tr h="791428">
                <a:tc>
                  <a:txBody>
                    <a:bodyPr/>
                    <a:lstStyle/>
                    <a:p>
                      <a:pPr algn="l" fontAlgn="t"/>
                      <a:r>
                        <a:rPr lang="en-US"/>
                        <a:t>NOTICE.txt</a:t>
                      </a:r>
                    </a:p>
                  </a:txBody>
                  <a:tcPr marL="76200" marR="76200" marT="76200" marB="76200"/>
                </a:tc>
                <a:tc>
                  <a:txBody>
                    <a:bodyPr/>
                    <a:lstStyle/>
                    <a:p>
                      <a:pPr algn="l" fontAlgn="t"/>
                      <a:r>
                        <a:rPr lang="en-GB"/>
                        <a:t>Notices and attributions required by libraries that the project depends on</a:t>
                      </a:r>
                    </a:p>
                  </a:txBody>
                  <a:tcPr marL="76200" marR="76200" marT="76200" marB="76200"/>
                </a:tc>
              </a:tr>
              <a:tr h="481739">
                <a:tc>
                  <a:txBody>
                    <a:bodyPr/>
                    <a:lstStyle/>
                    <a:p>
                      <a:pPr algn="l" fontAlgn="t"/>
                      <a:r>
                        <a:rPr lang="en-US"/>
                        <a:t>README.txt</a:t>
                      </a:r>
                    </a:p>
                  </a:txBody>
                  <a:tcPr marL="76200" marR="76200" marT="76200" marB="76200"/>
                </a:tc>
                <a:tc>
                  <a:txBody>
                    <a:bodyPr/>
                    <a:lstStyle/>
                    <a:p>
                      <a:pPr algn="l" fontAlgn="t"/>
                      <a:r>
                        <a:rPr lang="en-US" dirty="0"/>
                        <a:t>Project's readme</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27</a:t>
            </a:fld>
            <a:endParaRPr lang="en-US" altLang="en-US"/>
          </a:p>
        </p:txBody>
      </p:sp>
      <p:sp>
        <p:nvSpPr>
          <p:cNvPr id="1025" name="Rectangle 1"/>
          <p:cNvSpPr>
            <a:spLocks noChangeArrowheads="1"/>
          </p:cNvSpPr>
          <p:nvPr/>
        </p:nvSpPr>
        <p:spPr bwMode="auto">
          <a:xfrm>
            <a:off x="0" y="0"/>
            <a:ext cx="12192000" cy="457200"/>
          </a:xfrm>
          <a:prstGeom prst="rect">
            <a:avLst/>
          </a:prstGeom>
          <a:solidFill>
            <a:srgbClr val="F5F5F5"/>
          </a:solidFill>
          <a:ln w="9525">
            <a:noFill/>
            <a:miter lim="800000"/>
            <a:headEnd/>
            <a:tailEnd/>
          </a:ln>
          <a:effectLst/>
        </p:spPr>
        <p:txBody>
          <a:bodyPr vert="horz" wrap="non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333333"/>
                </a:solidFill>
                <a:effectLst/>
                <a:latin typeface="Menlo"/>
                <a:cs typeface="Arial" pitchFamily="34" charset="0"/>
              </a:rPr>
              <a:t>src - main - java - resources - webapp - test - java - resources - target</a:t>
            </a:r>
            <a:r>
              <a:rPr kumimoji="0" lang="en-US" sz="11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a:t>
            </a:r>
            <a:r>
              <a:rPr lang="en-US" dirty="0" err="1" smtClean="0"/>
              <a:t>Webapp</a:t>
            </a:r>
            <a:r>
              <a:rPr lang="en-US" dirty="0" smtClean="0"/>
              <a:t> in Eclipse</a:t>
            </a:r>
            <a:endParaRPr lang="en-US" dirty="0"/>
          </a:p>
        </p:txBody>
      </p:sp>
      <p:sp>
        <p:nvSpPr>
          <p:cNvPr id="3" name="Content Placeholder 2"/>
          <p:cNvSpPr>
            <a:spLocks noGrp="1"/>
          </p:cNvSpPr>
          <p:nvPr>
            <p:ph idx="1"/>
          </p:nvPr>
        </p:nvSpPr>
        <p:spPr/>
        <p:txBody>
          <a:bodyPr/>
          <a:lstStyle/>
          <a:p>
            <a:r>
              <a:rPr lang="en-GB" dirty="0" smtClean="0"/>
              <a:t>You can import the maven web project in eclipse. To do so, perform following steps:</a:t>
            </a:r>
          </a:p>
          <a:p>
            <a:r>
              <a:rPr lang="en-GB" b="1" dirty="0" smtClean="0"/>
              <a:t>1) Open eclipse IDE</a:t>
            </a:r>
            <a:endParaRPr lang="en-GB" dirty="0" smtClean="0"/>
          </a:p>
          <a:p>
            <a:r>
              <a:rPr lang="en-GB" b="1" dirty="0" smtClean="0"/>
              <a:t>2) Import the maven project</a:t>
            </a:r>
            <a:endParaRPr lang="en-GB" dirty="0" smtClean="0"/>
          </a:p>
          <a:p>
            <a:r>
              <a:rPr lang="en-GB" dirty="0" smtClean="0"/>
              <a:t>File Menu -&gt; Import -&gt; Maven -&gt; Existing Maven Projects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29</a:t>
            </a:fld>
            <a:endParaRPr lang="en-US" altLang="en-US"/>
          </a:p>
        </p:txBody>
      </p:sp>
      <p:pic>
        <p:nvPicPr>
          <p:cNvPr id="5" name="Content Placeholder 4" descr="maven webapp eclipse import"/>
          <p:cNvPicPr>
            <a:picLocks noGrp="1"/>
          </p:cNvPicPr>
          <p:nvPr>
            <p:ph idx="1"/>
          </p:nvPr>
        </p:nvPicPr>
        <p:blipFill>
          <a:blip r:embed="rId2"/>
          <a:srcRect/>
          <a:stretch>
            <a:fillRect/>
          </a:stretch>
        </p:blipFill>
        <p:spPr bwMode="auto">
          <a:xfrm>
            <a:off x="2452663" y="1825625"/>
            <a:ext cx="5713732" cy="435133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545"/>
          </a:xfrm>
        </p:spPr>
        <p:txBody>
          <a:bodyPr/>
          <a:lstStyle/>
          <a:p>
            <a:r>
              <a:rPr lang="en-US" dirty="0" smtClean="0"/>
              <a:t/>
            </a:r>
            <a:br>
              <a:rPr lang="en-US" dirty="0" smtClean="0"/>
            </a:br>
            <a:r>
              <a:rPr lang="en-US" dirty="0" smtClean="0"/>
              <a:t>Apache Maven: Maven Fundamentals</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Maven is a powerful </a:t>
            </a:r>
            <a:r>
              <a:rPr lang="en-GB" i="1" dirty="0" smtClean="0"/>
              <a:t>project management tool</a:t>
            </a:r>
            <a:r>
              <a:rPr lang="en-GB" dirty="0" smtClean="0"/>
              <a:t> that is based on POM (project object model). It is used for projects build, dependency and documentation.</a:t>
            </a:r>
          </a:p>
          <a:p>
            <a:r>
              <a:rPr lang="en-GB" dirty="0" smtClean="0"/>
              <a:t>It simplifies the build process like ANT. But it is too much advanced than ANT.</a:t>
            </a:r>
          </a:p>
          <a:p>
            <a:r>
              <a:rPr lang="en-GB" dirty="0" smtClean="0"/>
              <a:t>Current version of Maven is 3.</a:t>
            </a:r>
          </a:p>
          <a:p>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-&gt; Next -&gt; Browse Project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30</a:t>
            </a:fld>
            <a:endParaRPr lang="en-US" altLang="en-US"/>
          </a:p>
        </p:txBody>
      </p:sp>
      <p:pic>
        <p:nvPicPr>
          <p:cNvPr id="5" name="Content Placeholder 4" descr="maven webapp eclipse project"/>
          <p:cNvPicPr>
            <a:picLocks noGrp="1"/>
          </p:cNvPicPr>
          <p:nvPr>
            <p:ph idx="1"/>
          </p:nvPr>
        </p:nvPicPr>
        <p:blipFill>
          <a:blip r:embed="rId2"/>
          <a:srcRect/>
          <a:stretch>
            <a:fillRect/>
          </a:stretch>
        </p:blipFill>
        <p:spPr bwMode="auto">
          <a:xfrm>
            <a:off x="1809720" y="1825625"/>
            <a:ext cx="9286939" cy="4032267"/>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-&gt; Finish.</a:t>
            </a:r>
            <a:endParaRPr lang="en-US" dirty="0"/>
          </a:p>
        </p:txBody>
      </p:sp>
      <p:sp>
        <p:nvSpPr>
          <p:cNvPr id="3" name="Content Placeholder 2"/>
          <p:cNvSpPr>
            <a:spLocks noGrp="1"/>
          </p:cNvSpPr>
          <p:nvPr>
            <p:ph idx="1"/>
          </p:nvPr>
        </p:nvSpPr>
        <p:spPr/>
        <p:txBody>
          <a:bodyPr/>
          <a:lstStyle/>
          <a:p>
            <a:r>
              <a:rPr lang="en-GB" b="1" dirty="0" smtClean="0"/>
              <a:t>3) Run the maven web project</a:t>
            </a:r>
            <a:endParaRPr lang="en-GB" dirty="0" smtClean="0"/>
          </a:p>
          <a:p>
            <a:r>
              <a:rPr lang="en-GB" dirty="0" smtClean="0"/>
              <a:t>Right click on project -&gt; Run As -&gt; Run on Server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
            </a:r>
            <a:br>
              <a:rPr lang="en-GB" dirty="0" smtClean="0"/>
            </a:br>
            <a:r>
              <a:rPr lang="en-GB" dirty="0" smtClean="0"/>
              <a:t>Directory </a:t>
            </a:r>
            <a:r>
              <a:rPr lang="en-GB" dirty="0" smtClean="0"/>
              <a:t>Structure of Maven </a:t>
            </a:r>
            <a:r>
              <a:rPr lang="en-GB" dirty="0" err="1" smtClean="0"/>
              <a:t>Webapp</a:t>
            </a:r>
            <a:r>
              <a:rPr lang="en-GB" dirty="0" smtClean="0"/>
              <a:t> in Eclipse</a:t>
            </a:r>
            <a:br>
              <a:rPr lang="en-GB" dirty="0" smtClean="0"/>
            </a:br>
            <a:r>
              <a:rPr lang="en-GB" dirty="0" smtClean="0"/>
              <a:t/>
            </a:r>
            <a:br>
              <a:rPr lang="en-GB"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32</a:t>
            </a:fld>
            <a:endParaRPr lang="en-US" altLang="en-US"/>
          </a:p>
        </p:txBody>
      </p:sp>
      <p:pic>
        <p:nvPicPr>
          <p:cNvPr id="5" name="Content Placeholder 4" descr="maven webapp eclipse directory structure"/>
          <p:cNvPicPr>
            <a:picLocks noGrp="1"/>
          </p:cNvPicPr>
          <p:nvPr>
            <p:ph idx="1"/>
          </p:nvPr>
        </p:nvPicPr>
        <p:blipFill>
          <a:blip r:embed="rId2"/>
          <a:srcRect/>
          <a:stretch>
            <a:fillRect/>
          </a:stretch>
        </p:blipFill>
        <p:spPr bwMode="auto">
          <a:xfrm>
            <a:off x="3452794" y="1500174"/>
            <a:ext cx="5429288" cy="4500594"/>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a:t>
            </a:r>
            <a:r>
              <a:rPr lang="en-US" dirty="0" err="1" smtClean="0"/>
              <a:t>Plugins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The </a:t>
            </a:r>
            <a:r>
              <a:rPr lang="en-GB" b="1" dirty="0" smtClean="0"/>
              <a:t>maven </a:t>
            </a:r>
            <a:r>
              <a:rPr lang="en-GB" b="1" dirty="0" err="1" smtClean="0"/>
              <a:t>plugins</a:t>
            </a:r>
            <a:r>
              <a:rPr lang="en-GB" dirty="0" smtClean="0"/>
              <a:t> are central part of maven framework, it is used to perform specific goal.</a:t>
            </a:r>
          </a:p>
          <a:p>
            <a:r>
              <a:rPr lang="en-GB" dirty="0" smtClean="0"/>
              <a:t>According to Apache Maven, there are 2 types of maven </a:t>
            </a:r>
            <a:r>
              <a:rPr lang="en-GB" dirty="0" err="1" smtClean="0"/>
              <a:t>plugins</a:t>
            </a:r>
            <a:r>
              <a:rPr lang="en-GB" dirty="0" smtClean="0"/>
              <a:t>.</a:t>
            </a:r>
          </a:p>
          <a:p>
            <a:pPr>
              <a:buFont typeface="Wingdings" pitchFamily="2" charset="2"/>
              <a:buChar char="Ø"/>
            </a:pPr>
            <a:r>
              <a:rPr lang="en-GB" dirty="0" smtClean="0"/>
              <a:t>Build </a:t>
            </a:r>
            <a:r>
              <a:rPr lang="en-GB" dirty="0" err="1" smtClean="0"/>
              <a:t>Plugins</a:t>
            </a:r>
            <a:endParaRPr lang="en-GB" dirty="0" smtClean="0"/>
          </a:p>
          <a:p>
            <a:pPr>
              <a:buFont typeface="Wingdings" pitchFamily="2" charset="2"/>
              <a:buChar char="Ø"/>
            </a:pPr>
            <a:r>
              <a:rPr lang="en-GB" dirty="0" smtClean="0"/>
              <a:t>Reporting </a:t>
            </a:r>
            <a:r>
              <a:rPr lang="en-GB" dirty="0" err="1" smtClean="0"/>
              <a:t>Plugins</a:t>
            </a:r>
            <a:endParaRPr lang="en-GB" dirty="0" smtClean="0"/>
          </a:p>
          <a:p>
            <a:r>
              <a:rPr lang="en-GB" dirty="0" smtClean="0"/>
              <a:t>Build </a:t>
            </a:r>
            <a:r>
              <a:rPr lang="en-GB" dirty="0" err="1" smtClean="0"/>
              <a:t>Plugins</a:t>
            </a:r>
            <a:endParaRPr lang="en-GB" dirty="0" smtClean="0"/>
          </a:p>
          <a:p>
            <a:pPr>
              <a:buFont typeface="Wingdings" pitchFamily="2" charset="2"/>
              <a:buChar char="q"/>
            </a:pPr>
            <a:r>
              <a:rPr lang="en-GB" dirty="0" smtClean="0"/>
              <a:t>These </a:t>
            </a:r>
            <a:r>
              <a:rPr lang="en-GB" dirty="0" err="1" smtClean="0"/>
              <a:t>plugins</a:t>
            </a:r>
            <a:r>
              <a:rPr lang="en-GB" dirty="0" smtClean="0"/>
              <a:t> are executed at the time of build. These </a:t>
            </a:r>
            <a:r>
              <a:rPr lang="en-GB" dirty="0" err="1" smtClean="0"/>
              <a:t>plugins</a:t>
            </a:r>
            <a:r>
              <a:rPr lang="en-GB" dirty="0" smtClean="0"/>
              <a:t> should be declared inside the </a:t>
            </a:r>
            <a:r>
              <a:rPr lang="en-GB" b="1" dirty="0" smtClean="0"/>
              <a:t>&lt;build&gt;</a:t>
            </a:r>
            <a:r>
              <a:rPr lang="en-GB" dirty="0" smtClean="0"/>
              <a:t> element.</a:t>
            </a:r>
          </a:p>
          <a:p>
            <a:r>
              <a:rPr lang="en-GB" dirty="0" smtClean="0"/>
              <a:t>Reporting </a:t>
            </a:r>
            <a:r>
              <a:rPr lang="en-GB" dirty="0" err="1" smtClean="0"/>
              <a:t>Plugins</a:t>
            </a:r>
            <a:endParaRPr lang="en-GB" dirty="0" smtClean="0"/>
          </a:p>
          <a:p>
            <a:pPr>
              <a:buFont typeface="Wingdings" pitchFamily="2" charset="2"/>
              <a:buChar char="v"/>
            </a:pPr>
            <a:r>
              <a:rPr lang="en-GB" dirty="0" smtClean="0"/>
              <a:t>These </a:t>
            </a:r>
            <a:r>
              <a:rPr lang="en-GB" dirty="0" err="1" smtClean="0"/>
              <a:t>plugins</a:t>
            </a:r>
            <a:r>
              <a:rPr lang="en-GB" dirty="0" smtClean="0"/>
              <a:t> are executed at the time of site generation. These </a:t>
            </a:r>
            <a:r>
              <a:rPr lang="en-GB" dirty="0" err="1" smtClean="0"/>
              <a:t>plugins</a:t>
            </a:r>
            <a:r>
              <a:rPr lang="en-GB" dirty="0" smtClean="0"/>
              <a:t> should be declared inside the </a:t>
            </a:r>
            <a:r>
              <a:rPr lang="en-GB" b="1" dirty="0" smtClean="0"/>
              <a:t>&lt;reporting&gt;</a:t>
            </a:r>
            <a:r>
              <a:rPr lang="en-GB" dirty="0" smtClean="0"/>
              <a:t> element.</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Core </a:t>
            </a:r>
            <a:r>
              <a:rPr lang="en-US" dirty="0" err="1" smtClean="0"/>
              <a:t>Plugins</a:t>
            </a:r>
            <a:r>
              <a:rPr lang="en-US" dirty="0" smtClean="0"/>
              <a:t/>
            </a:r>
            <a:br>
              <a:rPr lang="en-US" dirty="0" smtClean="0"/>
            </a:br>
            <a:endParaRPr lang="en-US" dirty="0"/>
          </a:p>
        </p:txBody>
      </p:sp>
      <p:graphicFrame>
        <p:nvGraphicFramePr>
          <p:cNvPr id="5" name="Content Placeholder 4"/>
          <p:cNvGraphicFramePr>
            <a:graphicFrameLocks noGrp="1"/>
          </p:cNvGraphicFramePr>
          <p:nvPr>
            <p:ph idx="1"/>
          </p:nvPr>
        </p:nvGraphicFramePr>
        <p:xfrm>
          <a:off x="809588" y="1285860"/>
          <a:ext cx="10515600" cy="4343400"/>
        </p:xfrm>
        <a:graphic>
          <a:graphicData uri="http://schemas.openxmlformats.org/drawingml/2006/table">
            <a:tbl>
              <a:tblPr firstRow="1" bandRow="1">
                <a:tableStyleId>{5C22544A-7EE6-4342-B048-85BDC9FD1C3A}</a:tableStyleId>
              </a:tblPr>
              <a:tblGrid>
                <a:gridCol w="1757338"/>
                <a:gridCol w="8758262"/>
              </a:tblGrid>
              <a:tr h="428628">
                <a:tc>
                  <a:txBody>
                    <a:bodyPr/>
                    <a:lstStyle/>
                    <a:p>
                      <a:pPr algn="l" fontAlgn="t"/>
                      <a:r>
                        <a:rPr lang="en-US" dirty="0" err="1">
                          <a:solidFill>
                            <a:srgbClr val="000000"/>
                          </a:solidFill>
                          <a:latin typeface="times new roman"/>
                        </a:rPr>
                        <a:t>Plugin</a:t>
                      </a:r>
                      <a:endParaRPr lang="en-US" dirty="0">
                        <a:solidFill>
                          <a:srgbClr val="000000"/>
                        </a:solidFill>
                        <a:latin typeface="times new roman"/>
                      </a:endParaRP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a:solidFill>
                            <a:srgbClr val="333333"/>
                          </a:solidFill>
                          <a:latin typeface="inter-regular"/>
                        </a:rPr>
                        <a:t>clean</a:t>
                      </a:r>
                    </a:p>
                  </a:txBody>
                  <a:tcPr marL="76200" marR="76200" marT="76200" marB="76200"/>
                </a:tc>
                <a:tc>
                  <a:txBody>
                    <a:bodyPr/>
                    <a:lstStyle/>
                    <a:p>
                      <a:pPr algn="just" fontAlgn="t"/>
                      <a:r>
                        <a:rPr lang="en-US">
                          <a:solidFill>
                            <a:srgbClr val="333333"/>
                          </a:solidFill>
                          <a:latin typeface="inter-regular"/>
                        </a:rPr>
                        <a:t>clean up after build.</a:t>
                      </a:r>
                    </a:p>
                  </a:txBody>
                  <a:tcPr marL="76200" marR="76200" marT="76200" marB="76200"/>
                </a:tc>
              </a:tr>
              <a:tr h="370840">
                <a:tc>
                  <a:txBody>
                    <a:bodyPr/>
                    <a:lstStyle/>
                    <a:p>
                      <a:pPr algn="just" fontAlgn="t"/>
                      <a:r>
                        <a:rPr lang="en-US">
                          <a:solidFill>
                            <a:srgbClr val="333333"/>
                          </a:solidFill>
                          <a:latin typeface="inter-regular"/>
                        </a:rPr>
                        <a:t>compiler</a:t>
                      </a:r>
                    </a:p>
                  </a:txBody>
                  <a:tcPr marL="76200" marR="76200" marT="76200" marB="76200"/>
                </a:tc>
                <a:tc>
                  <a:txBody>
                    <a:bodyPr/>
                    <a:lstStyle/>
                    <a:p>
                      <a:pPr algn="just" fontAlgn="t"/>
                      <a:r>
                        <a:rPr lang="en-US">
                          <a:solidFill>
                            <a:srgbClr val="333333"/>
                          </a:solidFill>
                          <a:latin typeface="inter-regular"/>
                        </a:rPr>
                        <a:t>compiles java source code.</a:t>
                      </a:r>
                    </a:p>
                  </a:txBody>
                  <a:tcPr marL="76200" marR="76200" marT="76200" marB="76200"/>
                </a:tc>
              </a:tr>
              <a:tr h="370840">
                <a:tc>
                  <a:txBody>
                    <a:bodyPr/>
                    <a:lstStyle/>
                    <a:p>
                      <a:pPr algn="just" fontAlgn="t"/>
                      <a:r>
                        <a:rPr lang="en-US">
                          <a:solidFill>
                            <a:srgbClr val="333333"/>
                          </a:solidFill>
                          <a:latin typeface="inter-regular"/>
                        </a:rPr>
                        <a:t>deploy</a:t>
                      </a:r>
                    </a:p>
                  </a:txBody>
                  <a:tcPr marL="76200" marR="76200" marT="76200" marB="76200"/>
                </a:tc>
                <a:tc>
                  <a:txBody>
                    <a:bodyPr/>
                    <a:lstStyle/>
                    <a:p>
                      <a:pPr algn="just" fontAlgn="t"/>
                      <a:r>
                        <a:rPr lang="en-GB">
                          <a:solidFill>
                            <a:srgbClr val="333333"/>
                          </a:solidFill>
                          <a:latin typeface="inter-regular"/>
                        </a:rPr>
                        <a:t>deploys the artifact to the remote repository.</a:t>
                      </a:r>
                    </a:p>
                  </a:txBody>
                  <a:tcPr marL="76200" marR="76200" marT="76200" marB="76200"/>
                </a:tc>
              </a:tr>
              <a:tr h="370840">
                <a:tc>
                  <a:txBody>
                    <a:bodyPr/>
                    <a:lstStyle/>
                    <a:p>
                      <a:pPr algn="just" fontAlgn="t"/>
                      <a:r>
                        <a:rPr lang="en-US">
                          <a:solidFill>
                            <a:srgbClr val="333333"/>
                          </a:solidFill>
                          <a:latin typeface="inter-regular"/>
                        </a:rPr>
                        <a:t>failsafe</a:t>
                      </a:r>
                    </a:p>
                  </a:txBody>
                  <a:tcPr marL="76200" marR="76200" marT="76200" marB="76200"/>
                </a:tc>
                <a:tc>
                  <a:txBody>
                    <a:bodyPr/>
                    <a:lstStyle/>
                    <a:p>
                      <a:pPr algn="just" fontAlgn="t"/>
                      <a:r>
                        <a:rPr lang="en-GB">
                          <a:solidFill>
                            <a:srgbClr val="333333"/>
                          </a:solidFill>
                          <a:latin typeface="inter-regular"/>
                        </a:rPr>
                        <a:t>runs the JUnit integration tests in an isolated classloader.</a:t>
                      </a:r>
                    </a:p>
                  </a:txBody>
                  <a:tcPr marL="76200" marR="76200" marT="76200" marB="76200"/>
                </a:tc>
              </a:tr>
              <a:tr h="370840">
                <a:tc>
                  <a:txBody>
                    <a:bodyPr/>
                    <a:lstStyle/>
                    <a:p>
                      <a:pPr algn="just" fontAlgn="t"/>
                      <a:r>
                        <a:rPr lang="en-US">
                          <a:solidFill>
                            <a:srgbClr val="333333"/>
                          </a:solidFill>
                          <a:latin typeface="inter-regular"/>
                        </a:rPr>
                        <a:t>install</a:t>
                      </a:r>
                    </a:p>
                  </a:txBody>
                  <a:tcPr marL="76200" marR="76200" marT="76200" marB="76200"/>
                </a:tc>
                <a:tc>
                  <a:txBody>
                    <a:bodyPr/>
                    <a:lstStyle/>
                    <a:p>
                      <a:pPr algn="just" fontAlgn="t"/>
                      <a:r>
                        <a:rPr lang="en-GB">
                          <a:solidFill>
                            <a:srgbClr val="333333"/>
                          </a:solidFill>
                          <a:latin typeface="inter-regular"/>
                        </a:rPr>
                        <a:t>installs the built artifact into the local repository.</a:t>
                      </a:r>
                    </a:p>
                  </a:txBody>
                  <a:tcPr marL="76200" marR="76200" marT="76200" marB="76200"/>
                </a:tc>
              </a:tr>
              <a:tr h="370840">
                <a:tc>
                  <a:txBody>
                    <a:bodyPr/>
                    <a:lstStyle/>
                    <a:p>
                      <a:pPr algn="just" fontAlgn="t"/>
                      <a:r>
                        <a:rPr lang="en-US">
                          <a:solidFill>
                            <a:srgbClr val="333333"/>
                          </a:solidFill>
                          <a:latin typeface="inter-regular"/>
                        </a:rPr>
                        <a:t>resources</a:t>
                      </a:r>
                    </a:p>
                  </a:txBody>
                  <a:tcPr marL="76200" marR="76200" marT="76200" marB="76200"/>
                </a:tc>
                <a:tc>
                  <a:txBody>
                    <a:bodyPr/>
                    <a:lstStyle/>
                    <a:p>
                      <a:pPr algn="just" fontAlgn="t"/>
                      <a:r>
                        <a:rPr lang="en-GB">
                          <a:solidFill>
                            <a:srgbClr val="333333"/>
                          </a:solidFill>
                          <a:latin typeface="inter-regular"/>
                        </a:rPr>
                        <a:t>copies the resources to the output directory for including in the JAR.</a:t>
                      </a:r>
                    </a:p>
                  </a:txBody>
                  <a:tcPr marL="76200" marR="76200" marT="76200" marB="76200"/>
                </a:tc>
              </a:tr>
              <a:tr h="370840">
                <a:tc>
                  <a:txBody>
                    <a:bodyPr/>
                    <a:lstStyle/>
                    <a:p>
                      <a:pPr algn="just" fontAlgn="t"/>
                      <a:r>
                        <a:rPr lang="en-US">
                          <a:solidFill>
                            <a:srgbClr val="333333"/>
                          </a:solidFill>
                          <a:latin typeface="inter-regular"/>
                        </a:rPr>
                        <a:t>site</a:t>
                      </a:r>
                    </a:p>
                  </a:txBody>
                  <a:tcPr marL="76200" marR="76200" marT="76200" marB="76200"/>
                </a:tc>
                <a:tc>
                  <a:txBody>
                    <a:bodyPr/>
                    <a:lstStyle/>
                    <a:p>
                      <a:pPr algn="just" fontAlgn="t"/>
                      <a:r>
                        <a:rPr lang="en-GB" dirty="0">
                          <a:solidFill>
                            <a:srgbClr val="333333"/>
                          </a:solidFill>
                          <a:latin typeface="inter-regular"/>
                        </a:rPr>
                        <a:t>generates a site for the current project.</a:t>
                      </a:r>
                    </a:p>
                  </a:txBody>
                  <a:tcPr marL="76200" marR="76200" marT="76200" marB="76200"/>
                </a:tc>
              </a:tr>
              <a:tr h="370840">
                <a:tc>
                  <a:txBody>
                    <a:bodyPr/>
                    <a:lstStyle/>
                    <a:p>
                      <a:pPr algn="just" fontAlgn="t"/>
                      <a:r>
                        <a:rPr lang="en-US">
                          <a:solidFill>
                            <a:srgbClr val="333333"/>
                          </a:solidFill>
                          <a:latin typeface="inter-regular"/>
                        </a:rPr>
                        <a:t>surefire</a:t>
                      </a:r>
                    </a:p>
                  </a:txBody>
                  <a:tcPr marL="76200" marR="76200" marT="76200" marB="76200"/>
                </a:tc>
                <a:tc>
                  <a:txBody>
                    <a:bodyPr/>
                    <a:lstStyle/>
                    <a:p>
                      <a:pPr algn="just" fontAlgn="t"/>
                      <a:r>
                        <a:rPr lang="en-GB">
                          <a:solidFill>
                            <a:srgbClr val="333333"/>
                          </a:solidFill>
                          <a:latin typeface="inter-regular"/>
                        </a:rPr>
                        <a:t>runs the JUnit unit tests in an isolated classloader.</a:t>
                      </a:r>
                    </a:p>
                  </a:txBody>
                  <a:tcPr marL="76200" marR="76200" marT="76200" marB="76200"/>
                </a:tc>
              </a:tr>
              <a:tr h="370840">
                <a:tc>
                  <a:txBody>
                    <a:bodyPr/>
                    <a:lstStyle/>
                    <a:p>
                      <a:pPr algn="just" fontAlgn="t"/>
                      <a:r>
                        <a:rPr lang="en-US">
                          <a:solidFill>
                            <a:srgbClr val="333333"/>
                          </a:solidFill>
                          <a:latin typeface="inter-regular"/>
                        </a:rPr>
                        <a:t>verifier</a:t>
                      </a:r>
                    </a:p>
                  </a:txBody>
                  <a:tcPr marL="76200" marR="76200" marT="76200" marB="76200"/>
                </a:tc>
                <a:tc>
                  <a:txBody>
                    <a:bodyPr/>
                    <a:lstStyle/>
                    <a:p>
                      <a:pPr algn="just" fontAlgn="t"/>
                      <a:r>
                        <a:rPr lang="en-GB" dirty="0">
                          <a:solidFill>
                            <a:srgbClr val="333333"/>
                          </a:solidFill>
                          <a:latin typeface="inter-regular"/>
                        </a:rPr>
                        <a:t>verifies the existence of certain conditions. It is useful for integration tests.</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Maven </a:t>
            </a:r>
            <a:r>
              <a:rPr lang="en-US" dirty="0" err="1" smtClean="0"/>
              <a:t>Plugins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To </a:t>
            </a:r>
            <a:r>
              <a:rPr lang="en-GB" dirty="0" smtClean="0"/>
              <a:t>see the list of maven </a:t>
            </a:r>
            <a:r>
              <a:rPr lang="en-GB" dirty="0" err="1" smtClean="0"/>
              <a:t>plugins</a:t>
            </a:r>
            <a:r>
              <a:rPr lang="en-GB" dirty="0" smtClean="0"/>
              <a:t>, you may visit apache maven official website </a:t>
            </a:r>
            <a:r>
              <a:rPr lang="en-GB" dirty="0" smtClean="0">
                <a:hlinkClick r:id="rId2"/>
              </a:rPr>
              <a:t>http://repo.maven.apache.org/maven2/org/apache/maven/plugins/</a:t>
            </a:r>
            <a:r>
              <a:rPr lang="en-GB" dirty="0" smtClean="0"/>
              <a:t>. Maven </a:t>
            </a:r>
            <a:r>
              <a:rPr lang="en-GB" dirty="0" err="1" smtClean="0"/>
              <a:t>plugins</a:t>
            </a:r>
            <a:r>
              <a:rPr lang="en-GB" dirty="0" smtClean="0"/>
              <a:t> are also available outside the maven at </a:t>
            </a:r>
            <a:r>
              <a:rPr lang="en-GB" b="1" dirty="0" smtClean="0"/>
              <a:t>codehaus.org</a:t>
            </a:r>
            <a:r>
              <a:rPr lang="en-GB" dirty="0" smtClean="0"/>
              <a:t> and </a:t>
            </a:r>
            <a:r>
              <a:rPr lang="en-GB" b="1" dirty="0" smtClean="0"/>
              <a:t>code.google.com</a:t>
            </a:r>
            <a:r>
              <a:rPr lang="en-GB" dirty="0" smtClean="0"/>
              <a: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Eclipse Example</a:t>
            </a:r>
            <a:br>
              <a:rPr lang="en-US" dirty="0" smtClean="0"/>
            </a:br>
            <a:endParaRPr lang="en-US" dirty="0"/>
          </a:p>
        </p:txBody>
      </p:sp>
      <p:sp>
        <p:nvSpPr>
          <p:cNvPr id="3" name="Content Placeholder 2"/>
          <p:cNvSpPr>
            <a:spLocks noGrp="1"/>
          </p:cNvSpPr>
          <p:nvPr>
            <p:ph idx="1"/>
          </p:nvPr>
        </p:nvSpPr>
        <p:spPr/>
        <p:txBody>
          <a:bodyPr/>
          <a:lstStyle/>
          <a:p>
            <a:r>
              <a:rPr lang="en-US" dirty="0" smtClean="0"/>
              <a:t>Maven eclipse tutorial explains how to create maven example in eclipse.</a:t>
            </a:r>
          </a:p>
          <a:p>
            <a:r>
              <a:rPr lang="en-US" dirty="0" smtClean="0"/>
              <a:t>In eclipse, click on File menu → New → Project → Maven → Maven Project. → Next → Next → Next. Now write the group Id, artifact Id, Package as shown in below figure → finish.</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36</a:t>
            </a:fld>
            <a:endParaRPr lang="en-US" altLang="en-US"/>
          </a:p>
        </p:txBody>
      </p:sp>
      <p:pic>
        <p:nvPicPr>
          <p:cNvPr id="5" name="Picture 4" descr="maven eclipse project"/>
          <p:cNvPicPr/>
          <p:nvPr/>
        </p:nvPicPr>
        <p:blipFill>
          <a:blip r:embed="rId2"/>
          <a:srcRect/>
          <a:stretch>
            <a:fillRect/>
          </a:stretch>
        </p:blipFill>
        <p:spPr bwMode="auto">
          <a:xfrm>
            <a:off x="5310182" y="3571876"/>
            <a:ext cx="5802630" cy="524891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POM.xml</a:t>
            </a:r>
            <a:endParaRPr lang="en-US" dirty="0"/>
          </a:p>
        </p:txBody>
      </p:sp>
      <p:sp>
        <p:nvSpPr>
          <p:cNvPr id="3" name="Content Placeholder 2"/>
          <p:cNvSpPr>
            <a:spLocks noGrp="1"/>
          </p:cNvSpPr>
          <p:nvPr>
            <p:ph idx="1"/>
          </p:nvPr>
        </p:nvSpPr>
        <p:spPr/>
        <p:txBody>
          <a:bodyPr/>
          <a:lstStyle/>
          <a:p>
            <a:r>
              <a:rPr lang="en-GB" dirty="0" smtClean="0"/>
              <a:t>Now you will see a maven project with complete directory structure. All the files will be created automatically such as Hello Java file, pom.xml file, test case file etc. The directory structure of the maven project is </a:t>
            </a:r>
            <a:r>
              <a:rPr lang="en-GB" dirty="0" smtClean="0"/>
              <a:t>shown </a:t>
            </a:r>
            <a:r>
              <a:rPr lang="en-GB" dirty="0" smtClean="0"/>
              <a:t>in the below figure</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37</a:t>
            </a:fld>
            <a:endParaRPr lang="en-US" altLang="en-US"/>
          </a:p>
        </p:txBody>
      </p:sp>
      <p:pic>
        <p:nvPicPr>
          <p:cNvPr id="5" name="Picture 4" descr="maven eclipse project directory structure"/>
          <p:cNvPicPr/>
          <p:nvPr/>
        </p:nvPicPr>
        <p:blipFill>
          <a:blip r:embed="rId2"/>
          <a:srcRect/>
          <a:stretch>
            <a:fillRect/>
          </a:stretch>
        </p:blipFill>
        <p:spPr bwMode="auto">
          <a:xfrm>
            <a:off x="4881554" y="3500438"/>
            <a:ext cx="2286000" cy="218948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App.Java</a:t>
            </a:r>
            <a:endParaRPr lang="en-US" dirty="0"/>
          </a:p>
        </p:txBody>
      </p:sp>
      <p:sp>
        <p:nvSpPr>
          <p:cNvPr id="3" name="Content Placeholder 2"/>
          <p:cNvSpPr>
            <a:spLocks noGrp="1"/>
          </p:cNvSpPr>
          <p:nvPr>
            <p:ph idx="1"/>
          </p:nvPr>
        </p:nvSpPr>
        <p:spPr/>
        <p:txBody>
          <a:bodyPr/>
          <a:lstStyle/>
          <a:p>
            <a:r>
              <a:rPr lang="en-GB" dirty="0" smtClean="0"/>
              <a:t>Now you can see the code of App.java file and run it. It will be like the given code:</a:t>
            </a:r>
          </a:p>
          <a:p>
            <a:pPr>
              <a:spcBef>
                <a:spcPts val="0"/>
              </a:spcBef>
              <a:buNone/>
            </a:pPr>
            <a:r>
              <a:rPr lang="en-GB" b="1" dirty="0" smtClean="0"/>
              <a:t>package</a:t>
            </a:r>
            <a:r>
              <a:rPr lang="en-GB" dirty="0" smtClean="0"/>
              <a:t> </a:t>
            </a:r>
            <a:r>
              <a:rPr lang="en-GB" dirty="0" err="1" smtClean="0"/>
              <a:t>com.javatpoint</a:t>
            </a:r>
            <a:r>
              <a:rPr lang="en-GB" dirty="0" smtClean="0"/>
              <a:t>;  </a:t>
            </a:r>
          </a:p>
          <a:p>
            <a:pPr>
              <a:spcBef>
                <a:spcPts val="0"/>
              </a:spcBef>
              <a:buNone/>
            </a:pPr>
            <a:r>
              <a:rPr lang="en-GB" dirty="0" smtClean="0"/>
              <a:t>/** </a:t>
            </a:r>
          </a:p>
          <a:p>
            <a:pPr>
              <a:spcBef>
                <a:spcPts val="0"/>
              </a:spcBef>
              <a:buNone/>
            </a:pPr>
            <a:r>
              <a:rPr lang="en-GB" dirty="0" smtClean="0"/>
              <a:t> * Hello world! </a:t>
            </a:r>
          </a:p>
          <a:p>
            <a:pPr>
              <a:spcBef>
                <a:spcPts val="0"/>
              </a:spcBef>
              <a:buNone/>
            </a:pPr>
            <a:r>
              <a:rPr lang="en-GB" dirty="0" smtClean="0"/>
              <a:t> * </a:t>
            </a:r>
          </a:p>
          <a:p>
            <a:pPr>
              <a:spcBef>
                <a:spcPts val="0"/>
              </a:spcBef>
              <a:buNone/>
            </a:pPr>
            <a:r>
              <a:rPr lang="en-GB" dirty="0" smtClean="0"/>
              <a:t> */  </a:t>
            </a:r>
          </a:p>
          <a:p>
            <a:pPr>
              <a:spcBef>
                <a:spcPts val="0"/>
              </a:spcBef>
              <a:buNone/>
            </a:pPr>
            <a:r>
              <a:rPr lang="en-GB" b="1" dirty="0" smtClean="0"/>
              <a:t>public</a:t>
            </a:r>
            <a:r>
              <a:rPr lang="en-GB" dirty="0" smtClean="0"/>
              <a:t> </a:t>
            </a:r>
            <a:r>
              <a:rPr lang="en-GB" b="1" dirty="0" smtClean="0"/>
              <a:t>class</a:t>
            </a:r>
            <a:r>
              <a:rPr lang="en-GB" dirty="0" smtClean="0"/>
              <a:t> App   </a:t>
            </a:r>
          </a:p>
          <a:p>
            <a:pPr>
              <a:spcBef>
                <a:spcPts val="0"/>
              </a:spcBef>
              <a:buNone/>
            </a:pPr>
            <a:r>
              <a:rPr lang="en-GB" dirty="0" smtClean="0"/>
              <a:t>{  </a:t>
            </a:r>
          </a:p>
          <a:p>
            <a:pPr>
              <a:spcBef>
                <a:spcPts val="0"/>
              </a:spcBef>
              <a:buNone/>
            </a:pPr>
            <a:r>
              <a:rPr lang="en-GB" dirty="0" smtClean="0"/>
              <a:t>    </a:t>
            </a:r>
            <a:r>
              <a:rPr lang="en-GB" b="1" dirty="0" smtClean="0"/>
              <a:t>public</a:t>
            </a:r>
            <a:r>
              <a:rPr lang="en-GB" dirty="0" smtClean="0"/>
              <a:t> </a:t>
            </a:r>
            <a:r>
              <a:rPr lang="en-GB" b="1" dirty="0" smtClean="0"/>
              <a:t>static</a:t>
            </a:r>
            <a:r>
              <a:rPr lang="en-GB" dirty="0" smtClean="0"/>
              <a:t> </a:t>
            </a:r>
            <a:r>
              <a:rPr lang="en-GB" b="1" dirty="0" smtClean="0"/>
              <a:t>void</a:t>
            </a:r>
            <a:r>
              <a:rPr lang="en-GB" dirty="0" smtClean="0"/>
              <a:t> main( String[] </a:t>
            </a:r>
            <a:r>
              <a:rPr lang="en-GB" dirty="0" err="1" smtClean="0"/>
              <a:t>args</a:t>
            </a:r>
            <a:r>
              <a:rPr lang="en-GB" dirty="0" smtClean="0"/>
              <a:t> )  </a:t>
            </a:r>
          </a:p>
          <a:p>
            <a:pPr>
              <a:spcBef>
                <a:spcPts val="0"/>
              </a:spcBef>
              <a:buNone/>
            </a:pPr>
            <a:r>
              <a:rPr lang="en-GB" dirty="0" smtClean="0"/>
              <a:t>    {  </a:t>
            </a:r>
          </a:p>
          <a:p>
            <a:pPr>
              <a:spcBef>
                <a:spcPts val="0"/>
              </a:spcBef>
              <a:buNone/>
            </a:pPr>
            <a:r>
              <a:rPr lang="en-GB" dirty="0" smtClean="0"/>
              <a:t>        </a:t>
            </a:r>
            <a:r>
              <a:rPr lang="en-GB" dirty="0" err="1" smtClean="0"/>
              <a:t>System.out.println</a:t>
            </a:r>
            <a:r>
              <a:rPr lang="en-GB" dirty="0" smtClean="0"/>
              <a:t>( "Hello World!" );  </a:t>
            </a:r>
          </a:p>
          <a:p>
            <a:pPr>
              <a:spcBef>
                <a:spcPts val="0"/>
              </a:spcBef>
              <a:buNone/>
            </a:pPr>
            <a:r>
              <a:rPr lang="en-GB" dirty="0" smtClean="0"/>
              <a:t>    }  </a:t>
            </a:r>
          </a:p>
          <a:p>
            <a:pPr>
              <a:spcBef>
                <a:spcPts val="0"/>
              </a:spcBef>
              <a:buNone/>
            </a:pPr>
            <a:r>
              <a:rPr lang="en-GB"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US" dirty="0"/>
          </a:p>
        </p:txBody>
      </p:sp>
      <p:sp>
        <p:nvSpPr>
          <p:cNvPr id="3" name="Content Placeholder 2"/>
          <p:cNvSpPr>
            <a:spLocks noGrp="1"/>
          </p:cNvSpPr>
          <p:nvPr>
            <p:ph idx="1"/>
          </p:nvPr>
        </p:nvSpPr>
        <p:spPr/>
        <p:txBody>
          <a:bodyPr/>
          <a:lstStyle/>
          <a:p>
            <a:r>
              <a:rPr lang="en-GB" dirty="0" smtClean="0"/>
              <a:t>If you right click on the project → Run As, you will see the maven options to build the project</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39</a:t>
            </a:fld>
            <a:endParaRPr lang="en-US" altLang="en-US"/>
          </a:p>
        </p:txBody>
      </p:sp>
      <p:pic>
        <p:nvPicPr>
          <p:cNvPr id="5" name="Picture 4" descr="maven eclipse options"/>
          <p:cNvPicPr/>
          <p:nvPr/>
        </p:nvPicPr>
        <p:blipFill>
          <a:blip r:embed="rId2"/>
          <a:srcRect/>
          <a:stretch>
            <a:fillRect/>
          </a:stretch>
        </p:blipFill>
        <p:spPr bwMode="auto">
          <a:xfrm>
            <a:off x="3524232" y="2857496"/>
            <a:ext cx="3147695" cy="219837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Understanding the problem without Maven</a:t>
            </a: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a:t>
            </a:fld>
            <a:endParaRPr lang="en-US" altLang="en-US"/>
          </a:p>
        </p:txBody>
      </p:sp>
      <p:sp>
        <p:nvSpPr>
          <p:cNvPr id="6" name="Content Placeholder 5"/>
          <p:cNvSpPr>
            <a:spLocks noGrp="1"/>
          </p:cNvSpPr>
          <p:nvPr>
            <p:ph idx="1"/>
          </p:nvPr>
        </p:nvSpPr>
        <p:spPr/>
        <p:txBody>
          <a:bodyPr/>
          <a:lstStyle/>
          <a:p>
            <a:r>
              <a:rPr lang="en-GB" dirty="0" smtClean="0"/>
              <a:t>There are many problems that we face during the project development. They are discussed below:</a:t>
            </a:r>
          </a:p>
          <a:p>
            <a:r>
              <a:rPr lang="en-GB" b="1" dirty="0" smtClean="0"/>
              <a:t>1) Adding set of Jars in each project:</a:t>
            </a:r>
            <a:r>
              <a:rPr lang="en-GB" dirty="0" smtClean="0"/>
              <a:t> In case of struts, spring, hibernate frameworks, we need to add set of jar files in each project. It must include all the dependencies of jars also.</a:t>
            </a:r>
          </a:p>
          <a:p>
            <a:r>
              <a:rPr lang="en-GB" b="1" dirty="0" smtClean="0"/>
              <a:t>2) Creating the right project structure:</a:t>
            </a:r>
            <a:r>
              <a:rPr lang="en-GB" dirty="0" smtClean="0"/>
              <a:t> We must create the right project structure in </a:t>
            </a:r>
            <a:r>
              <a:rPr lang="en-GB" dirty="0" err="1" smtClean="0"/>
              <a:t>servlet</a:t>
            </a:r>
            <a:r>
              <a:rPr lang="en-GB" dirty="0" smtClean="0"/>
              <a:t>, struts etc, otherwise it will not be executed.</a:t>
            </a:r>
          </a:p>
          <a:p>
            <a:r>
              <a:rPr lang="en-GB" b="1" dirty="0" smtClean="0"/>
              <a:t>3) Building and Deploying the project:</a:t>
            </a:r>
            <a:r>
              <a:rPr lang="en-GB" dirty="0" smtClean="0"/>
              <a:t> We must have to build and deploy the project so that it may work.</a:t>
            </a:r>
          </a:p>
          <a:p>
            <a:pPr>
              <a:buNone/>
            </a:pPr>
            <a:r>
              <a:rPr lang="en-GB" dirty="0" smtClean="0"/>
              <a:t/>
            </a:r>
            <a:br>
              <a:rPr lang="en-GB" dirty="0" smtClean="0"/>
            </a:b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Maven's Multi-Module Project</a:t>
            </a:r>
            <a:br>
              <a:rPr lang="en-US" b="1" dirty="0" smtClean="0"/>
            </a:br>
            <a:endParaRPr lang="en-US" dirty="0"/>
          </a:p>
        </p:txBody>
      </p:sp>
      <p:sp>
        <p:nvSpPr>
          <p:cNvPr id="3" name="Content Placeholder 2"/>
          <p:cNvSpPr>
            <a:spLocks noGrp="1"/>
          </p:cNvSpPr>
          <p:nvPr>
            <p:ph idx="1"/>
          </p:nvPr>
        </p:nvSpPr>
        <p:spPr/>
        <p:txBody>
          <a:bodyPr/>
          <a:lstStyle/>
          <a:p>
            <a:r>
              <a:rPr lang="en-GB" dirty="0" smtClean="0"/>
              <a:t>A multi-module project is built from an aggregator POM that manages a group of </a:t>
            </a:r>
            <a:r>
              <a:rPr lang="en-GB" dirty="0" err="1" smtClean="0"/>
              <a:t>submodules</a:t>
            </a:r>
            <a:r>
              <a:rPr lang="en-GB" dirty="0" smtClean="0"/>
              <a:t>. In most cases, the aggregator is located in the project's root directory and must have packaging of type </a:t>
            </a:r>
            <a:r>
              <a:rPr lang="en-GB" i="1" dirty="0" err="1" smtClean="0"/>
              <a:t>pom</a:t>
            </a:r>
            <a:r>
              <a:rPr lang="en-GB" dirty="0" smtClean="0"/>
              <a:t>.</a:t>
            </a:r>
          </a:p>
          <a:p>
            <a:r>
              <a:rPr lang="en-GB" dirty="0" smtClean="0"/>
              <a:t>The </a:t>
            </a:r>
            <a:r>
              <a:rPr lang="en-GB" dirty="0" err="1" smtClean="0"/>
              <a:t>submodules</a:t>
            </a:r>
            <a:r>
              <a:rPr lang="en-GB" dirty="0" smtClean="0"/>
              <a:t> are regular Maven projects, and they can be built separately or through the aggregator POM.</a:t>
            </a:r>
          </a:p>
          <a:p>
            <a:r>
              <a:rPr lang="en-GB" dirty="0" smtClean="0"/>
              <a:t>By building the project through the aggregator POM, each project that has a packaging type different from </a:t>
            </a:r>
            <a:r>
              <a:rPr lang="en-GB" i="1" dirty="0" err="1" smtClean="0"/>
              <a:t>pom</a:t>
            </a:r>
            <a:r>
              <a:rPr lang="en-GB" dirty="0" smtClean="0"/>
              <a:t> will result in a built archive file.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Benefits of Using Multi-Modules</a:t>
            </a:r>
            <a:br>
              <a:rPr lang="en-US" b="1" dirty="0" smtClean="0"/>
            </a:br>
            <a:endParaRPr lang="en-US" dirty="0"/>
          </a:p>
        </p:txBody>
      </p:sp>
      <p:sp>
        <p:nvSpPr>
          <p:cNvPr id="3" name="Content Placeholder 2"/>
          <p:cNvSpPr>
            <a:spLocks noGrp="1"/>
          </p:cNvSpPr>
          <p:nvPr>
            <p:ph idx="1"/>
          </p:nvPr>
        </p:nvSpPr>
        <p:spPr/>
        <p:txBody>
          <a:bodyPr/>
          <a:lstStyle/>
          <a:p>
            <a:r>
              <a:rPr lang="en-US" b="1" dirty="0" smtClean="0"/>
              <a:t>reduce duplication</a:t>
            </a:r>
            <a:r>
              <a:rPr lang="en-US" b="1" dirty="0" smtClean="0"/>
              <a:t>.</a:t>
            </a:r>
          </a:p>
          <a:p>
            <a:r>
              <a:rPr lang="en-GB" b="1" dirty="0" smtClean="0"/>
              <a:t>build our application's modules in a single </a:t>
            </a:r>
            <a:r>
              <a:rPr lang="en-GB" b="1" dirty="0" smtClean="0"/>
              <a:t>command</a:t>
            </a:r>
            <a:endParaRPr lang="en-GB" b="1" dirty="0" smtClean="0"/>
          </a:p>
          <a:p>
            <a:r>
              <a:rPr lang="en-GB" b="1" dirty="0" smtClean="0"/>
              <a:t>share </a:t>
            </a:r>
            <a:r>
              <a:rPr lang="en-GB" b="1" dirty="0" smtClean="0"/>
              <a:t>a vast amount of configuration with other modules</a:t>
            </a:r>
            <a:r>
              <a:rPr lang="en-GB" dirty="0" smtClean="0"/>
              <a:t>.</a:t>
            </a:r>
            <a:endParaRPr lang="en-GB" b="1"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Parent POM</a:t>
            </a:r>
            <a:br>
              <a:rPr lang="en-US" b="1" dirty="0" smtClean="0"/>
            </a:br>
            <a:endParaRPr lang="en-US" dirty="0"/>
          </a:p>
        </p:txBody>
      </p:sp>
      <p:sp>
        <p:nvSpPr>
          <p:cNvPr id="3" name="Content Placeholder 2"/>
          <p:cNvSpPr>
            <a:spLocks noGrp="1"/>
          </p:cNvSpPr>
          <p:nvPr>
            <p:ph idx="1"/>
          </p:nvPr>
        </p:nvSpPr>
        <p:spPr/>
        <p:txBody>
          <a:bodyPr/>
          <a:lstStyle/>
          <a:p>
            <a:r>
              <a:rPr lang="en-GB" dirty="0" smtClean="0"/>
              <a:t>Maven supports inheritance in a way that </a:t>
            </a:r>
            <a:r>
              <a:rPr lang="en-GB" b="1" dirty="0" smtClean="0"/>
              <a:t>each pom.xml file has the implicit parent POM. It's called Super POM</a:t>
            </a:r>
            <a:r>
              <a:rPr lang="en-GB" dirty="0" smtClean="0"/>
              <a:t> and can be located in the Maven binaries. These two files are merged by Maven and form the Effective POM.</a:t>
            </a:r>
          </a:p>
          <a:p>
            <a:r>
              <a:rPr lang="en-GB" dirty="0" smtClean="0"/>
              <a:t>We can create our </a:t>
            </a:r>
            <a:r>
              <a:rPr lang="en-GB" b="1" dirty="0" smtClean="0"/>
              <a:t>own pom.xml file, which will serve us as the parent project</a:t>
            </a:r>
            <a:r>
              <a:rPr lang="en-GB" dirty="0" smtClean="0"/>
              <a:t>. Then we can include in it all configuration with dependencies, and set it as the parent of our child modules, so they'll inherit from it.</a:t>
            </a:r>
          </a:p>
          <a:p>
            <a:r>
              <a:rPr lang="en-GB" dirty="0" smtClean="0"/>
              <a:t>Besides the inheritance, Maven provides the notion of aggregation. A parent POM that leverages this functionality is called an aggregate POM</a:t>
            </a:r>
            <a:r>
              <a:rPr lang="en-GB" b="1" dirty="0" smtClean="0"/>
              <a:t>.</a:t>
            </a:r>
            <a:r>
              <a:rPr lang="en-GB" dirty="0" smtClean="0"/>
              <a:t> Basically, this kind of POM </a:t>
            </a:r>
            <a:r>
              <a:rPr lang="en-GB" b="1" dirty="0" smtClean="0"/>
              <a:t>declares its modules explicitly in its pom.xml file.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Submodules</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GB" dirty="0" err="1" smtClean="0"/>
              <a:t>Submodules</a:t>
            </a:r>
            <a:r>
              <a:rPr lang="en-GB" dirty="0" smtClean="0"/>
              <a:t>, or subprojects, are regular Maven projects that inherit from the parent POM. As we already know, inheritance lets us share the configuration and dependencies with </a:t>
            </a:r>
            <a:r>
              <a:rPr lang="en-GB" dirty="0" err="1" smtClean="0"/>
              <a:t>submodules</a:t>
            </a:r>
            <a:r>
              <a:rPr lang="en-GB" dirty="0" smtClean="0"/>
              <a:t>. However, if we'd like to build or release our project in one shot, we have to declare our </a:t>
            </a:r>
            <a:r>
              <a:rPr lang="en-GB" dirty="0" err="1" smtClean="0"/>
              <a:t>submodules</a:t>
            </a:r>
            <a:r>
              <a:rPr lang="en-GB" dirty="0" smtClean="0"/>
              <a:t> explicitly in the parent POM. Ultimately, our parent POM will be the parent, as well as the aggregate POM.</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
            </a:r>
            <a:br>
              <a:rPr lang="en-GB" dirty="0" smtClean="0"/>
            </a:br>
            <a:r>
              <a:rPr lang="en-GB" dirty="0" smtClean="0"/>
              <a:t>Creating </a:t>
            </a:r>
            <a:r>
              <a:rPr lang="en-GB" dirty="0" smtClean="0"/>
              <a:t>Maven multi-module project with Eclipse</a:t>
            </a:r>
            <a:br>
              <a:rPr lang="en-GB" dirty="0" smtClean="0"/>
            </a:b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http://websystique.com/maven/creating-maven-multi-module-project-with-eclipse/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sz="2000" dirty="0" smtClean="0"/>
              <a:t>Selenium is one of the most widely used open source Web UI (User Interface) automation testing </a:t>
            </a:r>
            <a:r>
              <a:rPr lang="en-GB" sz="2000" dirty="0" err="1" smtClean="0"/>
              <a:t>suite.It</a:t>
            </a:r>
            <a:r>
              <a:rPr lang="en-GB" sz="2000" dirty="0" smtClean="0"/>
              <a:t> was originally developed by Jason Huggins in 2004 as an internal tool at Thought Works. Selenium supports automation across different browsers, platforms and programming languages.</a:t>
            </a:r>
          </a:p>
          <a:p>
            <a:r>
              <a:rPr lang="en-GB" sz="2000" dirty="0" smtClean="0"/>
              <a:t>Selenium can be easily deployed on platforms such as Windows, Linux, Solaris and Macintosh. Moreover, it supports OS (Operating System) for mobile applications like </a:t>
            </a:r>
            <a:r>
              <a:rPr lang="en-GB" sz="2000" dirty="0" err="1" smtClean="0"/>
              <a:t>iOS</a:t>
            </a:r>
            <a:r>
              <a:rPr lang="en-GB" sz="2000" dirty="0" smtClean="0"/>
              <a:t>, windows mobile and android.</a:t>
            </a:r>
          </a:p>
          <a:p>
            <a:r>
              <a:rPr lang="en-GB" sz="2000" dirty="0" smtClean="0"/>
              <a:t>Selenium supports a variety of programming languages through the use of drivers specific to each </a:t>
            </a:r>
            <a:r>
              <a:rPr lang="en-GB" sz="2000" dirty="0" err="1" smtClean="0"/>
              <a:t>language.Languages</a:t>
            </a:r>
            <a:r>
              <a:rPr lang="en-GB" sz="2000" dirty="0" smtClean="0"/>
              <a:t> supported by Selenium include C#, Java, Perl, PHP, Python and </a:t>
            </a:r>
            <a:r>
              <a:rPr lang="en-GB" sz="2000" dirty="0" err="1" smtClean="0"/>
              <a:t>Ruby.Currently</a:t>
            </a:r>
            <a:r>
              <a:rPr lang="en-GB" sz="2000" dirty="0" smtClean="0"/>
              <a:t>, Selenium Web driver is most popular with Java and C#. Selenium test scripts can be coded in any of the supported programming languages and can be run directly in most modern web browsers. Browsers supported by Selenium include Internet Explorer, Mozilla Firefox, Google Chrome and Safari</a:t>
            </a:r>
            <a:r>
              <a:rPr lang="en-GB" sz="2000" dirty="0" smtClean="0"/>
              <a:t>.</a:t>
            </a:r>
          </a:p>
          <a:p>
            <a:r>
              <a:rPr lang="en-GB" sz="2000" dirty="0" smtClean="0"/>
              <a:t>Selenium can be used to automate functional tests and can be integrated with automation test tools such as </a:t>
            </a:r>
            <a:r>
              <a:rPr lang="en-GB" sz="2000" b="1" dirty="0" smtClean="0"/>
              <a:t>Maven</a:t>
            </a:r>
            <a:r>
              <a:rPr lang="en-GB" sz="2000" dirty="0" smtClean="0"/>
              <a:t>, </a:t>
            </a:r>
            <a:r>
              <a:rPr lang="en-GB" sz="2000" b="1" dirty="0" smtClean="0"/>
              <a:t>Jenkins</a:t>
            </a:r>
            <a:r>
              <a:rPr lang="en-GB" sz="2000" dirty="0" smtClean="0"/>
              <a:t>, </a:t>
            </a:r>
            <a:r>
              <a:rPr lang="en-GB" sz="2000" b="1" dirty="0" smtClean="0"/>
              <a:t>&amp; </a:t>
            </a:r>
            <a:r>
              <a:rPr lang="en-GB" sz="2000" b="1" dirty="0" err="1" smtClean="0"/>
              <a:t>Docker</a:t>
            </a:r>
            <a:r>
              <a:rPr lang="en-GB" sz="2000" dirty="0" smtClean="0"/>
              <a:t> to achieve continuous testing. It can also be integrated with tools such as </a:t>
            </a:r>
            <a:r>
              <a:rPr lang="en-GB" sz="2000" b="1" dirty="0" err="1" smtClean="0"/>
              <a:t>TestNG</a:t>
            </a:r>
            <a:r>
              <a:rPr lang="en-GB" sz="2000" dirty="0" smtClean="0"/>
              <a:t>, &amp; </a:t>
            </a:r>
            <a:r>
              <a:rPr lang="en-GB" sz="2000" b="1" dirty="0" err="1" smtClean="0"/>
              <a:t>JUnit</a:t>
            </a:r>
            <a:r>
              <a:rPr lang="en-GB" sz="2000" dirty="0" smtClean="0"/>
              <a:t> for managing test cases and generating reports.</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46</a:t>
            </a:fld>
            <a:endParaRPr lang="en-US" altLang="en-US"/>
          </a:p>
        </p:txBody>
      </p:sp>
      <p:pic>
        <p:nvPicPr>
          <p:cNvPr id="5" name="Content Placeholder 4" descr="Selenium Tutorial What is Selenium"/>
          <p:cNvPicPr>
            <a:picLocks noGrp="1"/>
          </p:cNvPicPr>
          <p:nvPr>
            <p:ph idx="1"/>
          </p:nvPr>
        </p:nvPicPr>
        <p:blipFill>
          <a:blip r:embed="rId2"/>
          <a:srcRect/>
          <a:stretch>
            <a:fillRect/>
          </a:stretch>
        </p:blipFill>
        <p:spPr bwMode="auto">
          <a:xfrm>
            <a:off x="3214285" y="2510423"/>
            <a:ext cx="5763430" cy="2981741"/>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Testing</a:t>
            </a:r>
            <a:br>
              <a:rPr lang="en-US" dirty="0" smtClean="0"/>
            </a:br>
            <a:endParaRPr lang="en-US" dirty="0"/>
          </a:p>
        </p:txBody>
      </p:sp>
      <p:sp>
        <p:nvSpPr>
          <p:cNvPr id="3" name="Content Placeholder 2"/>
          <p:cNvSpPr>
            <a:spLocks noGrp="1"/>
          </p:cNvSpPr>
          <p:nvPr>
            <p:ph idx="1"/>
          </p:nvPr>
        </p:nvSpPr>
        <p:spPr/>
        <p:txBody>
          <a:bodyPr/>
          <a:lstStyle/>
          <a:p>
            <a:r>
              <a:rPr lang="en-GB" sz="2000" dirty="0" smtClean="0"/>
              <a:t>Automation testing uses the specialized tools to automate the execution of manually designed test cases without any human intervention. Automation testing tools can access the test data, controls the execution of tests and compares the actual result against the expected result. Consequently, generating detailed test reports of the system under test.</a:t>
            </a:r>
          </a:p>
          <a:p>
            <a:r>
              <a:rPr lang="en-GB" sz="2000" dirty="0" smtClean="0"/>
              <a:t>Automation testing covers both functional and performance test on an application.</a:t>
            </a:r>
          </a:p>
          <a:p>
            <a:pPr>
              <a:buFont typeface="Wingdings" pitchFamily="2" charset="2"/>
              <a:buChar char="q"/>
            </a:pPr>
            <a:r>
              <a:rPr lang="en-GB" sz="2000" dirty="0" smtClean="0"/>
              <a:t>Functional automation is used for automation of functional test cases. For example, regression tests, which are repetitive in nature, are automated.</a:t>
            </a:r>
          </a:p>
          <a:p>
            <a:pPr>
              <a:buFont typeface="Wingdings" pitchFamily="2" charset="2"/>
              <a:buChar char="q"/>
            </a:pPr>
            <a:r>
              <a:rPr lang="en-GB" sz="2000" dirty="0" smtClean="0"/>
              <a:t>Performance automation is used for automation of non-functional performance test cases. For example, measuring the response time of the application under considerable (say 100 users) load.</a:t>
            </a:r>
          </a:p>
          <a:p>
            <a:r>
              <a:rPr lang="en-GB" sz="2000" dirty="0" smtClean="0"/>
              <a:t>Automation Testing tools which are used for functional automation:</a:t>
            </a:r>
          </a:p>
          <a:p>
            <a:pPr>
              <a:buFont typeface="Wingdings" pitchFamily="2" charset="2"/>
              <a:buChar char="Ø"/>
            </a:pPr>
            <a:r>
              <a:rPr lang="en-GB" sz="2000" dirty="0" smtClean="0"/>
              <a:t>Quick Test Professional, provided by HP.</a:t>
            </a:r>
          </a:p>
          <a:p>
            <a:pPr>
              <a:buFont typeface="Wingdings" pitchFamily="2" charset="2"/>
              <a:buChar char="Ø"/>
            </a:pPr>
            <a:r>
              <a:rPr lang="en-GB" sz="2000" dirty="0" smtClean="0"/>
              <a:t>Rational Robot, provided by IBM.</a:t>
            </a:r>
          </a:p>
          <a:p>
            <a:pPr>
              <a:buFont typeface="Wingdings" pitchFamily="2" charset="2"/>
              <a:buChar char="Ø"/>
            </a:pPr>
            <a:r>
              <a:rPr lang="en-GB" sz="2000" dirty="0" smtClean="0"/>
              <a:t>Coded UI, provided by Microsoft.</a:t>
            </a:r>
          </a:p>
          <a:p>
            <a:pPr>
              <a:buFont typeface="Wingdings" pitchFamily="2" charset="2"/>
              <a:buChar char="Ø"/>
            </a:pPr>
            <a:r>
              <a:rPr lang="en-GB" sz="2000" dirty="0" smtClean="0"/>
              <a:t>Selenium, open source.</a:t>
            </a:r>
          </a:p>
          <a:p>
            <a:pPr>
              <a:buFont typeface="Wingdings" pitchFamily="2" charset="2"/>
              <a:buChar char="Ø"/>
            </a:pPr>
            <a:r>
              <a:rPr lang="en-GB" sz="2000" dirty="0" smtClean="0"/>
              <a:t>Auto It, open Source.</a:t>
            </a:r>
          </a:p>
          <a:p>
            <a:r>
              <a:rPr lang="en-GB" sz="2000" dirty="0" smtClean="0"/>
              <a:t>Automation Testing tools which are used for non-functional automation:</a:t>
            </a:r>
          </a:p>
          <a:p>
            <a:pPr>
              <a:buFont typeface="Wingdings" pitchFamily="2" charset="2"/>
              <a:buChar char="Ø"/>
            </a:pPr>
            <a:r>
              <a:rPr lang="en-GB" sz="2000" dirty="0" smtClean="0"/>
              <a:t>Load Runner, provided by HP.</a:t>
            </a:r>
          </a:p>
          <a:p>
            <a:pPr>
              <a:buFont typeface="Wingdings" pitchFamily="2" charset="2"/>
              <a:buChar char="Ø"/>
            </a:pPr>
            <a:r>
              <a:rPr lang="en-GB" sz="2000" dirty="0" err="1" smtClean="0"/>
              <a:t>JMeter</a:t>
            </a:r>
            <a:r>
              <a:rPr lang="en-GB" sz="2000" dirty="0" smtClean="0"/>
              <a:t>, provided by Apache.</a:t>
            </a:r>
          </a:p>
          <a:p>
            <a:pPr>
              <a:buFont typeface="Wingdings" pitchFamily="2" charset="2"/>
              <a:buChar char="Ø"/>
            </a:pPr>
            <a:r>
              <a:rPr lang="en-GB" sz="2000" dirty="0" smtClean="0"/>
              <a:t>Burp Suite, provided by </a:t>
            </a:r>
            <a:r>
              <a:rPr lang="en-GB" sz="2000" dirty="0" err="1" smtClean="0"/>
              <a:t>PortSwigger</a:t>
            </a:r>
            <a:r>
              <a:rPr lang="en-GB" sz="2000" dirty="0" smtClean="0"/>
              <a:t>.</a:t>
            </a:r>
          </a:p>
          <a:p>
            <a:pPr>
              <a:buFont typeface="Wingdings" pitchFamily="2" charset="2"/>
              <a:buChar char="Ø"/>
            </a:pPr>
            <a:r>
              <a:rPr lang="en-GB" sz="2000" dirty="0" err="1" smtClean="0"/>
              <a:t>Acunetix</a:t>
            </a:r>
            <a:r>
              <a:rPr lang="en-GB" sz="2000" dirty="0" smtClean="0"/>
              <a:t>, provided by </a:t>
            </a:r>
            <a:r>
              <a:rPr lang="en-GB" sz="2000" dirty="0" err="1" smtClean="0"/>
              <a:t>Acunetix</a:t>
            </a:r>
            <a:r>
              <a:rPr lang="en-GB" sz="2000" dirty="0" smtClean="0"/>
              <a:t>.</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Testing Life Cycle</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48</a:t>
            </a:fld>
            <a:endParaRPr lang="en-US" altLang="en-US"/>
          </a:p>
        </p:txBody>
      </p:sp>
      <p:pic>
        <p:nvPicPr>
          <p:cNvPr id="5" name="Content Placeholder 4" descr="Selenium Basic Terminology"/>
          <p:cNvPicPr>
            <a:picLocks noGrp="1"/>
          </p:cNvPicPr>
          <p:nvPr>
            <p:ph idx="1"/>
          </p:nvPr>
        </p:nvPicPr>
        <p:blipFill>
          <a:blip r:embed="rId2"/>
          <a:srcRect/>
          <a:stretch>
            <a:fillRect/>
          </a:stretch>
        </p:blipFill>
        <p:spPr bwMode="auto">
          <a:xfrm>
            <a:off x="2381224" y="1357298"/>
            <a:ext cx="5772956" cy="3953427"/>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 automation </a:t>
            </a:r>
            <a:endParaRPr lang="en-US" dirty="0"/>
          </a:p>
        </p:txBody>
      </p:sp>
      <p:sp>
        <p:nvSpPr>
          <p:cNvPr id="3" name="Content Placeholder 2"/>
          <p:cNvSpPr>
            <a:spLocks noGrp="1"/>
          </p:cNvSpPr>
          <p:nvPr>
            <p:ph idx="1"/>
          </p:nvPr>
        </p:nvSpPr>
        <p:spPr>
          <a:xfrm>
            <a:off x="838200" y="1571612"/>
            <a:ext cx="10515600" cy="4605351"/>
          </a:xfrm>
        </p:spPr>
        <p:txBody>
          <a:bodyPr/>
          <a:lstStyle/>
          <a:p>
            <a:r>
              <a:rPr lang="en-GB" sz="2000" dirty="0" smtClean="0"/>
              <a:t>Automated testing has long been considered beneficial for big software organizations. Although, it is often thought to be too expensive or difficult for smaller companies to implement.</a:t>
            </a:r>
          </a:p>
          <a:p>
            <a:r>
              <a:rPr lang="en-GB" sz="2000" dirty="0" smtClean="0"/>
              <a:t>Automated testing tools can be programmed to build and execute test scripts at a specific time without involving any human </a:t>
            </a:r>
            <a:r>
              <a:rPr lang="en-GB" sz="2000" dirty="0" err="1" smtClean="0"/>
              <a:t>intervention.For</a:t>
            </a:r>
            <a:r>
              <a:rPr lang="en-GB" sz="2000" dirty="0" smtClean="0"/>
              <a:t> instance, automated test can be automatically kicked off overnight, and the testers can analyse the results of the automated the next morning.</a:t>
            </a:r>
          </a:p>
          <a:p>
            <a:r>
              <a:rPr lang="en-GB" sz="2000" dirty="0" smtClean="0"/>
              <a:t>Automated testing tools are able to playback pre-recorded and pre-defined actions.</a:t>
            </a:r>
          </a:p>
          <a:p>
            <a:r>
              <a:rPr lang="en-GB" sz="2000" dirty="0" smtClean="0"/>
              <a:t>Automation testing supports frequent regression testing.</a:t>
            </a:r>
          </a:p>
          <a:p>
            <a:r>
              <a:rPr lang="en-GB" sz="2000" dirty="0" smtClean="0"/>
              <a:t>It provides rapid feedback to developers.</a:t>
            </a:r>
          </a:p>
          <a:p>
            <a:r>
              <a:rPr lang="en-GB" sz="2000" dirty="0" smtClean="0"/>
              <a:t>It provides unlimited iterations of test case execution.</a:t>
            </a:r>
          </a:p>
          <a:p>
            <a:r>
              <a:rPr lang="en-GB" sz="2000" dirty="0" smtClean="0"/>
              <a:t>It provides disciplined documentation of test cases.</a:t>
            </a:r>
          </a:p>
          <a:p>
            <a:r>
              <a:rPr lang="en-GB" sz="2000" dirty="0" smtClean="0"/>
              <a:t>Automated test generates customized defect reports.</a:t>
            </a:r>
          </a:p>
          <a:p>
            <a:r>
              <a:rPr lang="en-GB" sz="2000" dirty="0" smtClean="0"/>
              <a:t>Less error prone as compared to manual testing.</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 tasks</a:t>
            </a:r>
            <a:endParaRPr lang="en-US" dirty="0"/>
          </a:p>
        </p:txBody>
      </p:sp>
      <p:sp>
        <p:nvSpPr>
          <p:cNvPr id="3" name="Content Placeholder 2"/>
          <p:cNvSpPr>
            <a:spLocks noGrp="1"/>
          </p:cNvSpPr>
          <p:nvPr>
            <p:ph idx="1"/>
          </p:nvPr>
        </p:nvSpPr>
        <p:spPr>
          <a:xfrm>
            <a:off x="838200" y="1285860"/>
            <a:ext cx="10515600" cy="4891103"/>
          </a:xfrm>
        </p:spPr>
        <p:txBody>
          <a:bodyPr/>
          <a:lstStyle/>
          <a:p>
            <a:pPr marL="514350" indent="-514350">
              <a:buFont typeface="+mj-lt"/>
              <a:buAutoNum type="arabicPeriod"/>
            </a:pPr>
            <a:r>
              <a:rPr lang="en-GB" dirty="0" smtClean="0"/>
              <a:t> It makes a project easy to build</a:t>
            </a:r>
          </a:p>
          <a:p>
            <a:pPr marL="514350" indent="-514350">
              <a:buFont typeface="+mj-lt"/>
              <a:buAutoNum type="arabicPeriod"/>
            </a:pPr>
            <a:r>
              <a:rPr lang="en-GB" dirty="0" smtClean="0"/>
              <a:t>It provides uniform build process (maven project can be shared by all the maven projects)</a:t>
            </a:r>
          </a:p>
          <a:p>
            <a:pPr marL="514350" indent="-514350">
              <a:buFont typeface="+mj-lt"/>
              <a:buAutoNum type="arabicPeriod"/>
            </a:pPr>
            <a:r>
              <a:rPr lang="en-GB" dirty="0" smtClean="0"/>
              <a:t>It provides project information (log document, cross referenced sources, mailing list, dependency list, unit test reports etc.)</a:t>
            </a:r>
          </a:p>
          <a:p>
            <a:pPr marL="514350" indent="-514350">
              <a:buFont typeface="+mj-lt"/>
              <a:buAutoNum type="arabicPeriod"/>
            </a:pPr>
            <a:r>
              <a:rPr lang="en-GB" dirty="0" smtClean="0"/>
              <a:t>It is easy to migrate for new features of Maven</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AutomatedTest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50</a:t>
            </a:fld>
            <a:endParaRPr lang="en-US" altLang="en-US"/>
          </a:p>
        </p:txBody>
      </p:sp>
      <p:pic>
        <p:nvPicPr>
          <p:cNvPr id="5" name="Content Placeholder 4" descr="Selenium Basic Terminology"/>
          <p:cNvPicPr>
            <a:picLocks noGrp="1"/>
          </p:cNvPicPr>
          <p:nvPr>
            <p:ph idx="1"/>
          </p:nvPr>
        </p:nvPicPr>
        <p:blipFill>
          <a:blip r:embed="rId2"/>
          <a:srcRect/>
          <a:stretch>
            <a:fillRect/>
          </a:stretch>
        </p:blipFill>
        <p:spPr bwMode="auto">
          <a:xfrm>
            <a:off x="3576285" y="2124607"/>
            <a:ext cx="5039429" cy="3753374"/>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Features</a:t>
            </a:r>
            <a:br>
              <a:rPr lang="en-US" dirty="0" smtClean="0"/>
            </a:br>
            <a:endParaRPr lang="en-US" dirty="0"/>
          </a:p>
        </p:txBody>
      </p:sp>
      <p:sp>
        <p:nvSpPr>
          <p:cNvPr id="3" name="Content Placeholder 2"/>
          <p:cNvSpPr>
            <a:spLocks noGrp="1"/>
          </p:cNvSpPr>
          <p:nvPr>
            <p:ph idx="1"/>
          </p:nvPr>
        </p:nvSpPr>
        <p:spPr/>
        <p:txBody>
          <a:bodyPr/>
          <a:lstStyle/>
          <a:p>
            <a:r>
              <a:rPr lang="en-GB" sz="2000" dirty="0" smtClean="0"/>
              <a:t>Selenium is an open source and portable Web testing Framework.</a:t>
            </a:r>
          </a:p>
          <a:p>
            <a:r>
              <a:rPr lang="en-GB" sz="2000" dirty="0" smtClean="0"/>
              <a:t>Selenium IDE provides a playback and record feature for authoring tests without the need to learn a test scripting language.</a:t>
            </a:r>
          </a:p>
          <a:p>
            <a:r>
              <a:rPr lang="en-GB" sz="2000" dirty="0" smtClean="0"/>
              <a:t>It can be considered as the leading cloud-based testing platform which helps testers to record their actions and export them as a reusable script with a simple-to-understand and easy-to-use interface.</a:t>
            </a:r>
          </a:p>
          <a:p>
            <a:r>
              <a:rPr lang="en-GB" sz="2000" dirty="0" smtClean="0"/>
              <a:t>Selenium supports various operating systems, browsers and programming languages. Following is the list:</a:t>
            </a:r>
          </a:p>
          <a:p>
            <a:pPr lvl="1"/>
            <a:r>
              <a:rPr lang="en-GB" sz="2000" dirty="0" smtClean="0"/>
              <a:t>Programming Languages: C#, Java, Python, PHP, Ruby, Perl, and JavaScript</a:t>
            </a:r>
          </a:p>
          <a:p>
            <a:pPr lvl="1"/>
            <a:r>
              <a:rPr lang="en-GB" sz="2000" dirty="0" smtClean="0"/>
              <a:t>Operating Systems: Android, </a:t>
            </a:r>
            <a:r>
              <a:rPr lang="en-GB" sz="2000" dirty="0" err="1" smtClean="0"/>
              <a:t>iOS</a:t>
            </a:r>
            <a:r>
              <a:rPr lang="en-GB" sz="2000" dirty="0" smtClean="0"/>
              <a:t>, Windows, Linux, Mac, Solaris.</a:t>
            </a:r>
          </a:p>
          <a:p>
            <a:pPr lvl="1"/>
            <a:r>
              <a:rPr lang="en-GB" sz="2000" dirty="0" smtClean="0"/>
              <a:t>Browsers: Google Chrome, Mozilla Firefox, Internet Explorer, Edge, Opera, Safari, etc.</a:t>
            </a:r>
          </a:p>
          <a:p>
            <a:r>
              <a:rPr lang="en-GB" sz="2000" dirty="0" smtClean="0"/>
              <a:t>It also supports parallel test execution which reduces time and increases the efficiency of tests.</a:t>
            </a:r>
          </a:p>
          <a:p>
            <a:r>
              <a:rPr lang="en-GB" sz="2000" dirty="0" smtClean="0"/>
              <a:t>Selenium can be integrated with frameworks like Ant and Maven for source code compilation.</a:t>
            </a:r>
          </a:p>
          <a:p>
            <a:r>
              <a:rPr lang="en-GB" sz="2000" dirty="0" smtClean="0"/>
              <a:t>Selenium can also be integrated with testing frameworks like </a:t>
            </a:r>
            <a:r>
              <a:rPr lang="en-GB" sz="2000" dirty="0" err="1" smtClean="0"/>
              <a:t>TestNG</a:t>
            </a:r>
            <a:r>
              <a:rPr lang="en-GB" sz="2000" dirty="0" smtClean="0"/>
              <a:t> for application testing and generating reports.</a:t>
            </a:r>
          </a:p>
          <a:p>
            <a:r>
              <a:rPr lang="en-GB" sz="2000" dirty="0" smtClean="0"/>
              <a:t>Selenium requires fewer resources as compared to other automation test tools.</a:t>
            </a:r>
          </a:p>
          <a:p>
            <a:r>
              <a:rPr lang="en-GB" sz="2000" dirty="0" err="1" smtClean="0"/>
              <a:t>WebDriver</a:t>
            </a:r>
            <a:r>
              <a:rPr lang="en-GB" sz="2000" dirty="0" smtClean="0"/>
              <a:t> API has been indulged in selenium </a:t>
            </a:r>
            <a:r>
              <a:rPr lang="en-GB" sz="2000" dirty="0" err="1" smtClean="0"/>
              <a:t>whichis</a:t>
            </a:r>
            <a:r>
              <a:rPr lang="en-GB" sz="2000" dirty="0" smtClean="0"/>
              <a:t> one of the most important modifications done to selenium.</a:t>
            </a:r>
          </a:p>
          <a:p>
            <a:r>
              <a:rPr lang="en-GB" sz="2000" dirty="0" smtClean="0"/>
              <a:t>Selenium web driver does not require server installation, test scripts interact directly with the browser.</a:t>
            </a:r>
          </a:p>
          <a:p>
            <a:r>
              <a:rPr lang="en-GB" sz="2000" dirty="0" smtClean="0"/>
              <a:t>Selenium commands are categorized in terms of different classes which make it easier to understand and implement.</a:t>
            </a:r>
          </a:p>
          <a:p>
            <a:r>
              <a:rPr lang="en-GB" sz="2000" dirty="0" smtClean="0"/>
              <a:t>Selenium Remote Control (RC) in conjunction with </a:t>
            </a:r>
            <a:r>
              <a:rPr lang="en-GB" sz="2000" dirty="0" err="1" smtClean="0"/>
              <a:t>WebDriver</a:t>
            </a:r>
            <a:r>
              <a:rPr lang="en-GB" sz="2000" dirty="0" smtClean="0"/>
              <a:t> API is known as Selenium 2.0. This version was built to support the vibrant web pages and Ajax.</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Limitations</a:t>
            </a:r>
            <a:br>
              <a:rPr lang="en-US" dirty="0" smtClean="0"/>
            </a:br>
            <a:endParaRPr lang="en-US" dirty="0"/>
          </a:p>
        </p:txBody>
      </p:sp>
      <p:sp>
        <p:nvSpPr>
          <p:cNvPr id="3" name="Content Placeholder 2"/>
          <p:cNvSpPr>
            <a:spLocks noGrp="1"/>
          </p:cNvSpPr>
          <p:nvPr>
            <p:ph idx="1"/>
          </p:nvPr>
        </p:nvSpPr>
        <p:spPr/>
        <p:txBody>
          <a:bodyPr/>
          <a:lstStyle/>
          <a:p>
            <a:r>
              <a:rPr lang="en-GB" sz="2000" dirty="0" smtClean="0"/>
              <a:t>Selenium does not support automation testing for desktop applications.</a:t>
            </a:r>
          </a:p>
          <a:p>
            <a:r>
              <a:rPr lang="en-GB" sz="2000" dirty="0" smtClean="0"/>
              <a:t>Selenium requires high skill sets in order to automate tests more effectively.</a:t>
            </a:r>
          </a:p>
          <a:p>
            <a:r>
              <a:rPr lang="en-GB" sz="2000" dirty="0" smtClean="0"/>
              <a:t>Since Selenium is open source software, you have to rely on community forums to get your technical issues resolved.</a:t>
            </a:r>
          </a:p>
          <a:p>
            <a:r>
              <a:rPr lang="en-GB" sz="2000" dirty="0" smtClean="0"/>
              <a:t>We can't perform automation tests on web services like SOAP or REST using Selenium.</a:t>
            </a:r>
          </a:p>
          <a:p>
            <a:r>
              <a:rPr lang="en-GB" sz="2000" dirty="0" smtClean="0"/>
              <a:t>We should know at least one of the supported programming languages to create tests scripts in Selenium </a:t>
            </a:r>
            <a:r>
              <a:rPr lang="en-GB" sz="2000" dirty="0" err="1" smtClean="0"/>
              <a:t>WebDriver</a:t>
            </a:r>
            <a:r>
              <a:rPr lang="en-GB" sz="2000" dirty="0" smtClean="0"/>
              <a:t>.</a:t>
            </a:r>
          </a:p>
          <a:p>
            <a:r>
              <a:rPr lang="en-GB" sz="2000" dirty="0" smtClean="0"/>
              <a:t>It does not have built-in Object Repository like UTF/QTP to maintain objects/elements in centralized location. However, we can overcome this limitation using Page Object Model.</a:t>
            </a:r>
          </a:p>
          <a:p>
            <a:r>
              <a:rPr lang="en-GB" sz="2000" dirty="0" smtClean="0"/>
              <a:t>Selenium does not have any inbuilt </a:t>
            </a:r>
            <a:r>
              <a:rPr lang="en-GB" sz="2000" dirty="0" err="1" smtClean="0"/>
              <a:t>reportingcapability</a:t>
            </a:r>
            <a:r>
              <a:rPr lang="en-GB" sz="2000" dirty="0" smtClean="0"/>
              <a:t>; you have to rely on plug-ins like </a:t>
            </a:r>
            <a:r>
              <a:rPr lang="en-GB" sz="2000" b="1" dirty="0" err="1" smtClean="0"/>
              <a:t>JUnit</a:t>
            </a:r>
            <a:r>
              <a:rPr lang="en-GB" sz="2000" dirty="0" smtClean="0"/>
              <a:t> and </a:t>
            </a:r>
            <a:r>
              <a:rPr lang="en-GB" sz="2000" b="1" dirty="0" err="1" smtClean="0"/>
              <a:t>TestNG</a:t>
            </a:r>
            <a:r>
              <a:rPr lang="en-GB" sz="2000" dirty="0" smtClean="0"/>
              <a:t> for test reports.</a:t>
            </a:r>
          </a:p>
          <a:p>
            <a:r>
              <a:rPr lang="en-GB" sz="2000" dirty="0" smtClean="0"/>
              <a:t>It is not possible to perform testing on images. We need to integrate Selenium with </a:t>
            </a:r>
            <a:r>
              <a:rPr lang="en-GB" sz="2000" b="1" dirty="0" err="1" smtClean="0"/>
              <a:t>Sikuli</a:t>
            </a:r>
            <a:r>
              <a:rPr lang="en-GB" sz="2000" dirty="0" smtClean="0"/>
              <a:t> for image based testing.</a:t>
            </a:r>
          </a:p>
          <a:p>
            <a:r>
              <a:rPr lang="en-GB" sz="2000" dirty="0" smtClean="0"/>
              <a:t>Creating test environment in Selenium takes more time as compared to vendor tools like UFT, RFT, Silk test, etc.</a:t>
            </a:r>
          </a:p>
          <a:p>
            <a:r>
              <a:rPr lang="en-GB" sz="2000" dirty="0" smtClean="0"/>
              <a:t>No one is responsible for new features usage; they may or may not work properly.</a:t>
            </a:r>
          </a:p>
          <a:p>
            <a:r>
              <a:rPr lang="en-GB" sz="2000" dirty="0" smtClean="0"/>
              <a:t>Selenium does not provide any test tool integration for Test Management.</a:t>
            </a:r>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Tool Suite</a:t>
            </a:r>
            <a:br>
              <a:rPr lang="en-US" dirty="0" smtClean="0"/>
            </a:br>
            <a:endParaRPr lang="en-US" dirty="0"/>
          </a:p>
        </p:txBody>
      </p:sp>
      <p:sp>
        <p:nvSpPr>
          <p:cNvPr id="3" name="Content Placeholder 2"/>
          <p:cNvSpPr>
            <a:spLocks noGrp="1"/>
          </p:cNvSpPr>
          <p:nvPr>
            <p:ph idx="1"/>
          </p:nvPr>
        </p:nvSpPr>
        <p:spPr/>
        <p:txBody>
          <a:bodyPr/>
          <a:lstStyle/>
          <a:p>
            <a:r>
              <a:rPr lang="en-GB" dirty="0" smtClean="0"/>
              <a:t>Selenium is not just a single tool but a suite of software, each with a different approach to support automation testing. It comprises of four major components which include:</a:t>
            </a:r>
          </a:p>
          <a:p>
            <a:pPr marL="514350" indent="-514350">
              <a:buFont typeface="+mj-lt"/>
              <a:buAutoNum type="arabicPeriod"/>
            </a:pPr>
            <a:r>
              <a:rPr lang="en-GB" dirty="0" smtClean="0"/>
              <a:t>Selenium Integrated Development Environment (IDE)</a:t>
            </a:r>
          </a:p>
          <a:p>
            <a:pPr marL="514350" indent="-514350">
              <a:buFont typeface="+mj-lt"/>
              <a:buAutoNum type="arabicPeriod"/>
            </a:pPr>
            <a:r>
              <a:rPr lang="en-GB" dirty="0" smtClean="0"/>
              <a:t>Selenium Remote Control (Now Deprecated)</a:t>
            </a:r>
          </a:p>
          <a:p>
            <a:pPr marL="514350" indent="-514350">
              <a:buFont typeface="+mj-lt"/>
              <a:buAutoNum type="arabicPeriod"/>
            </a:pPr>
            <a:r>
              <a:rPr lang="en-GB" dirty="0" err="1" smtClean="0"/>
              <a:t>WebDriver</a:t>
            </a:r>
            <a:endParaRPr lang="en-GB" dirty="0" smtClean="0"/>
          </a:p>
          <a:p>
            <a:pPr marL="514350" indent="-514350">
              <a:buFont typeface="+mj-lt"/>
              <a:buAutoNum type="arabicPeriod"/>
            </a:pPr>
            <a:r>
              <a:rPr lang="en-GB" dirty="0" smtClean="0"/>
              <a:t>Selenium Grid</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54</a:t>
            </a:fld>
            <a:endParaRPr lang="en-US" altLang="en-US"/>
          </a:p>
        </p:txBody>
      </p:sp>
      <p:pic>
        <p:nvPicPr>
          <p:cNvPr id="5" name="Content Placeholder 4" descr="Selenium Tool Suite"/>
          <p:cNvPicPr>
            <a:picLocks noGrp="1"/>
          </p:cNvPicPr>
          <p:nvPr>
            <p:ph idx="1"/>
          </p:nvPr>
        </p:nvPicPr>
        <p:blipFill>
          <a:blip r:embed="rId2"/>
          <a:srcRect/>
          <a:stretch>
            <a:fillRect/>
          </a:stretch>
        </p:blipFill>
        <p:spPr bwMode="auto">
          <a:xfrm>
            <a:off x="3209522" y="2024580"/>
            <a:ext cx="5772956" cy="3953427"/>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smtClean="0"/>
              <a:t>1.Selenium </a:t>
            </a:r>
            <a:r>
              <a:rPr lang="en-GB" dirty="0" smtClean="0"/>
              <a:t>Integrated Development Environment (IDE)</a:t>
            </a:r>
            <a:br>
              <a:rPr lang="en-GB" dirty="0" smtClean="0"/>
            </a:br>
            <a:endParaRPr lang="en-US" dirty="0"/>
          </a:p>
        </p:txBody>
      </p:sp>
      <p:sp>
        <p:nvSpPr>
          <p:cNvPr id="3" name="Content Placeholder 2"/>
          <p:cNvSpPr>
            <a:spLocks noGrp="1"/>
          </p:cNvSpPr>
          <p:nvPr>
            <p:ph idx="1"/>
          </p:nvPr>
        </p:nvSpPr>
        <p:spPr/>
        <p:txBody>
          <a:bodyPr/>
          <a:lstStyle/>
          <a:p>
            <a:r>
              <a:rPr lang="en-GB" dirty="0" smtClean="0"/>
              <a:t>Selenium IDE is implemented as Firefox extension which provides record and playback functionality on test scripts. It allows testers to export recorded scripts in many languages like HTML, Java, Ruby, </a:t>
            </a:r>
            <a:r>
              <a:rPr lang="en-GB" dirty="0" err="1" smtClean="0"/>
              <a:t>RSpec</a:t>
            </a:r>
            <a:r>
              <a:rPr lang="en-GB" dirty="0" smtClean="0"/>
              <a:t>, Python, C#, </a:t>
            </a:r>
            <a:r>
              <a:rPr lang="en-GB" dirty="0" err="1" smtClean="0"/>
              <a:t>JUnit</a:t>
            </a:r>
            <a:r>
              <a:rPr lang="en-GB" dirty="0" smtClean="0"/>
              <a:t> and </a:t>
            </a:r>
            <a:r>
              <a:rPr lang="en-GB" dirty="0" err="1" smtClean="0"/>
              <a:t>TestNG</a:t>
            </a:r>
            <a:r>
              <a:rPr lang="en-GB" dirty="0" smtClean="0"/>
              <a:t>. You can use these exported script in Selenium RC or </a:t>
            </a:r>
            <a:r>
              <a:rPr lang="en-GB" dirty="0" err="1" smtClean="0"/>
              <a:t>Webdriver</a:t>
            </a:r>
            <a:r>
              <a:rPr lang="en-GB" dirty="0" smtClean="0"/>
              <a:t>.</a:t>
            </a:r>
          </a:p>
          <a:p>
            <a:r>
              <a:rPr lang="en-GB" dirty="0" smtClean="0"/>
              <a:t>&gt;Selenium IDE has limited scope and the generated test scripts are not very robust and portable.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Selenium Remote Control</a:t>
            </a:r>
            <a:br>
              <a:rPr lang="en-US" dirty="0" smtClean="0"/>
            </a:br>
            <a:endParaRPr lang="en-US" dirty="0"/>
          </a:p>
        </p:txBody>
      </p:sp>
      <p:sp>
        <p:nvSpPr>
          <p:cNvPr id="3" name="Content Placeholder 2"/>
          <p:cNvSpPr>
            <a:spLocks noGrp="1"/>
          </p:cNvSpPr>
          <p:nvPr>
            <p:ph idx="1"/>
          </p:nvPr>
        </p:nvSpPr>
        <p:spPr/>
        <p:txBody>
          <a:bodyPr/>
          <a:lstStyle/>
          <a:p>
            <a:r>
              <a:rPr lang="en-GB" dirty="0" smtClean="0"/>
              <a:t>Selenium RC (officially deprecated by selenium)allows testers to write automated web application UI test in any of the supported programming languages. It also involves an HTTP proxy server which enables the browser to believe that the web application being tested comes from the domain provided by proxy server.</a:t>
            </a:r>
          </a:p>
          <a:p>
            <a:r>
              <a:rPr lang="en-GB" dirty="0" smtClean="0"/>
              <a:t>Selenium RC comes with two components.</a:t>
            </a:r>
          </a:p>
          <a:p>
            <a:r>
              <a:rPr lang="en-GB" dirty="0" smtClean="0"/>
              <a:t>Selenium RC Server (acts as a HTTP proxy for web requests).</a:t>
            </a:r>
          </a:p>
          <a:p>
            <a:r>
              <a:rPr lang="en-GB" dirty="0" smtClean="0"/>
              <a:t>&gt;Selenium RC Client (library containing your programming language code</a:t>
            </a:r>
            <a:r>
              <a:rPr lang="en-GB" dirty="0" smtClean="0"/>
              <a:t>).</a:t>
            </a:r>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Architecture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57</a:t>
            </a:fld>
            <a:endParaRPr lang="en-US" altLang="en-US"/>
          </a:p>
        </p:txBody>
      </p:sp>
      <p:pic>
        <p:nvPicPr>
          <p:cNvPr id="5" name="Content Placeholder 4" descr="Selenium Tool Suite"/>
          <p:cNvPicPr>
            <a:picLocks noGrp="1"/>
          </p:cNvPicPr>
          <p:nvPr>
            <p:ph idx="1"/>
          </p:nvPr>
        </p:nvPicPr>
        <p:blipFill>
          <a:blip r:embed="rId2"/>
          <a:srcRect/>
          <a:stretch>
            <a:fillRect/>
          </a:stretch>
        </p:blipFill>
        <p:spPr bwMode="auto">
          <a:xfrm>
            <a:off x="4667240" y="2143116"/>
            <a:ext cx="5120215" cy="4351338"/>
          </a:xfrm>
          <a:prstGeom prst="rect">
            <a:avLst/>
          </a:prstGeom>
          <a:noFill/>
          <a:ln w="9525">
            <a:noFill/>
            <a:miter lim="800000"/>
            <a:headEnd/>
            <a:tailEnd/>
          </a:ln>
        </p:spPr>
      </p:pic>
      <p:sp>
        <p:nvSpPr>
          <p:cNvPr id="6" name="Rectangle 5"/>
          <p:cNvSpPr/>
          <p:nvPr/>
        </p:nvSpPr>
        <p:spPr>
          <a:xfrm>
            <a:off x="1166778" y="1785926"/>
            <a:ext cx="8358246" cy="369332"/>
          </a:xfrm>
          <a:prstGeom prst="rect">
            <a:avLst/>
          </a:prstGeom>
        </p:spPr>
        <p:txBody>
          <a:bodyPr wrap="square">
            <a:spAutoFit/>
          </a:bodyPr>
          <a:lstStyle/>
          <a:p>
            <a:r>
              <a:rPr lang="en-GB" dirty="0" smtClean="0"/>
              <a:t>The figure given below shows the architectural representation of Selenium RC.</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Selenium </a:t>
            </a:r>
            <a:r>
              <a:rPr lang="en-US" dirty="0" err="1" smtClean="0"/>
              <a:t>WebDriver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Selenium </a:t>
            </a:r>
            <a:r>
              <a:rPr lang="en-GB" dirty="0" err="1" smtClean="0"/>
              <a:t>WebDriver</a:t>
            </a:r>
            <a:r>
              <a:rPr lang="en-GB" dirty="0" smtClean="0"/>
              <a:t> (Selenium 2) is the successor to Selenium RC and is by far the most important component of Selenium Suite. </a:t>
            </a:r>
            <a:r>
              <a:rPr lang="en-GB" dirty="0" err="1" smtClean="0"/>
              <a:t>SeleniumWebDriverprovides</a:t>
            </a:r>
            <a:r>
              <a:rPr lang="en-GB" dirty="0" smtClean="0"/>
              <a:t> a programming interface to create and execute test cases. Test scripts are written in order to identify web elements on web pages and then desired actions are performed on those elements.</a:t>
            </a:r>
          </a:p>
          <a:p>
            <a:r>
              <a:rPr lang="en-GB" dirty="0" smtClean="0"/>
              <a:t>Selenium </a:t>
            </a:r>
            <a:r>
              <a:rPr lang="en-GB" dirty="0" err="1" smtClean="0"/>
              <a:t>WebDriver</a:t>
            </a:r>
            <a:r>
              <a:rPr lang="en-GB" dirty="0" smtClean="0"/>
              <a:t> performs much faster as compared to Selenium RC because it makes direct calls to the web browsers. RC on the other hand needs an RC server to interact with the web browser.</a:t>
            </a:r>
          </a:p>
          <a:p>
            <a:r>
              <a:rPr lang="en-GB" dirty="0" smtClean="0"/>
              <a:t>Since, </a:t>
            </a:r>
            <a:r>
              <a:rPr lang="en-GB" dirty="0" err="1" smtClean="0"/>
              <a:t>WebDriver</a:t>
            </a:r>
            <a:r>
              <a:rPr lang="en-GB" dirty="0" smtClean="0"/>
              <a:t> directly calls the methods of different browsers hence we have separate driver for each browser. Some of the most widely used web drivers include:</a:t>
            </a:r>
          </a:p>
          <a:p>
            <a:pPr>
              <a:buFont typeface="Wingdings" pitchFamily="2" charset="2"/>
              <a:buChar char="Ø"/>
            </a:pPr>
            <a:r>
              <a:rPr lang="en-GB" dirty="0" smtClean="0"/>
              <a:t>Mozilla Firefox Driver (Gecko Driver)</a:t>
            </a:r>
          </a:p>
          <a:p>
            <a:pPr>
              <a:buFont typeface="Wingdings" pitchFamily="2" charset="2"/>
              <a:buChar char="Ø"/>
            </a:pPr>
            <a:r>
              <a:rPr lang="en-GB" dirty="0" smtClean="0"/>
              <a:t>Google Chrome Driver</a:t>
            </a:r>
          </a:p>
          <a:p>
            <a:pPr>
              <a:buFont typeface="Wingdings" pitchFamily="2" charset="2"/>
              <a:buChar char="Ø"/>
            </a:pPr>
            <a:r>
              <a:rPr lang="en-GB" dirty="0" smtClean="0"/>
              <a:t>Internet Explorer Driver</a:t>
            </a:r>
          </a:p>
          <a:p>
            <a:pPr>
              <a:buFont typeface="Wingdings" pitchFamily="2" charset="2"/>
              <a:buChar char="Ø"/>
            </a:pPr>
            <a:r>
              <a:rPr lang="en-GB" dirty="0" smtClean="0"/>
              <a:t>Opera Driver</a:t>
            </a:r>
          </a:p>
          <a:p>
            <a:pPr>
              <a:buFont typeface="Wingdings" pitchFamily="2" charset="2"/>
              <a:buChar char="Ø"/>
            </a:pPr>
            <a:r>
              <a:rPr lang="en-GB" dirty="0" smtClean="0"/>
              <a:t>Safari Driver</a:t>
            </a:r>
          </a:p>
          <a:p>
            <a:pPr>
              <a:buFont typeface="Wingdings" pitchFamily="2" charset="2"/>
              <a:buChar char="Ø"/>
            </a:pPr>
            <a:r>
              <a:rPr lang="en-GB" dirty="0" smtClean="0"/>
              <a:t>HTML Unit Driver (a special headless driver)</a:t>
            </a:r>
          </a:p>
          <a:p>
            <a:pPr>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Selenium Grid</a:t>
            </a:r>
            <a:br>
              <a:rPr lang="en-US" dirty="0" smtClean="0"/>
            </a:br>
            <a:endParaRPr lang="en-US" dirty="0"/>
          </a:p>
        </p:txBody>
      </p:sp>
      <p:sp>
        <p:nvSpPr>
          <p:cNvPr id="3" name="Content Placeholder 2"/>
          <p:cNvSpPr>
            <a:spLocks noGrp="1"/>
          </p:cNvSpPr>
          <p:nvPr>
            <p:ph idx="1"/>
          </p:nvPr>
        </p:nvSpPr>
        <p:spPr/>
        <p:txBody>
          <a:bodyPr/>
          <a:lstStyle/>
          <a:p>
            <a:r>
              <a:rPr lang="en-GB" dirty="0" smtClean="0"/>
              <a:t>Selenium Grid is also an important component of Selenium Suite which allows us to run our tests on different machines against different browsers in parallel. In simple words, we can run our tests simultaneously on different machines running different browsers and operating systems.</a:t>
            </a:r>
          </a:p>
          <a:p>
            <a:r>
              <a:rPr lang="en-GB" dirty="0" smtClean="0"/>
              <a:t>Selenium Grid follows the </a:t>
            </a:r>
            <a:r>
              <a:rPr lang="en-GB" b="1" dirty="0" smtClean="0"/>
              <a:t>Hub-Node Architecture</a:t>
            </a:r>
            <a:r>
              <a:rPr lang="en-GB" dirty="0" smtClean="0"/>
              <a:t> to achieve parallel execution of test scripts. The Hub is considered as master of the network and the other will be the nodes. Hub controls the execution of test scripts on various nodes of the network.</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b="1" dirty="0" smtClean="0"/>
              <a:t> </a:t>
            </a:r>
            <a:r>
              <a:rPr lang="en-GB" dirty="0" smtClean="0"/>
              <a:t>Apache Maven helps to manage</a:t>
            </a:r>
            <a:endParaRPr lang="en-US" dirty="0"/>
          </a:p>
        </p:txBody>
      </p:sp>
      <p:sp>
        <p:nvSpPr>
          <p:cNvPr id="3" name="Content Placeholder 2"/>
          <p:cNvSpPr>
            <a:spLocks noGrp="1"/>
          </p:cNvSpPr>
          <p:nvPr>
            <p:ph idx="1"/>
          </p:nvPr>
        </p:nvSpPr>
        <p:spPr>
          <a:xfrm>
            <a:off x="838200" y="1142984"/>
            <a:ext cx="10515600" cy="5033979"/>
          </a:xfrm>
        </p:spPr>
        <p:txBody>
          <a:bodyPr/>
          <a:lstStyle/>
          <a:p>
            <a:pPr>
              <a:buNone/>
            </a:pPr>
            <a:r>
              <a:rPr lang="en-US" dirty="0" smtClean="0"/>
              <a:t> </a:t>
            </a:r>
          </a:p>
          <a:p>
            <a:r>
              <a:rPr lang="en-US" dirty="0" smtClean="0"/>
              <a:t>Builds</a:t>
            </a:r>
          </a:p>
          <a:p>
            <a:r>
              <a:rPr lang="en-US" dirty="0" smtClean="0"/>
              <a:t>Documentation</a:t>
            </a:r>
          </a:p>
          <a:p>
            <a:r>
              <a:rPr lang="en-US" dirty="0" err="1" smtClean="0"/>
              <a:t>Reporing</a:t>
            </a:r>
            <a:endParaRPr lang="en-US" dirty="0" smtClean="0"/>
          </a:p>
          <a:p>
            <a:r>
              <a:rPr lang="en-US" dirty="0" smtClean="0"/>
              <a:t>SCMs</a:t>
            </a:r>
          </a:p>
          <a:p>
            <a:r>
              <a:rPr lang="en-US" dirty="0" smtClean="0"/>
              <a:t>Releases</a:t>
            </a:r>
          </a:p>
          <a:p>
            <a:r>
              <a:rPr lang="en-US" dirty="0" smtClean="0"/>
              <a:t>Distribution</a:t>
            </a:r>
          </a:p>
          <a:p>
            <a:r>
              <a:rPr lang="en-US" dirty="0" smtClean="0"/>
              <a:t/>
            </a:r>
            <a:br>
              <a:rPr lang="en-US" dirty="0" smtClean="0"/>
            </a:br>
            <a:endParaRPr lang="en-US"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Selenium Integrated Development Environment (IDE)</a:t>
            </a:r>
            <a:br>
              <a:rPr lang="en-GB" dirty="0" smtClean="0"/>
            </a:br>
            <a:endParaRPr lang="en-US" dirty="0"/>
          </a:p>
        </p:txBody>
      </p:sp>
      <p:sp>
        <p:nvSpPr>
          <p:cNvPr id="3" name="Content Placeholder 2"/>
          <p:cNvSpPr>
            <a:spLocks noGrp="1"/>
          </p:cNvSpPr>
          <p:nvPr>
            <p:ph idx="1"/>
          </p:nvPr>
        </p:nvSpPr>
        <p:spPr/>
        <p:txBody>
          <a:bodyPr/>
          <a:lstStyle/>
          <a:p>
            <a:r>
              <a:rPr lang="en-GB" dirty="0" smtClean="0"/>
              <a:t>Selenium IDE (Integrated Development Environment) is an open source web automation testing tool under the Selenium Suite. Unlike Selenium </a:t>
            </a:r>
            <a:r>
              <a:rPr lang="en-GB" dirty="0" err="1" smtClean="0"/>
              <a:t>WebDriver</a:t>
            </a:r>
            <a:r>
              <a:rPr lang="en-GB" dirty="0" smtClean="0"/>
              <a:t> and RC, it does not require any programming logic to write its test scripts rather you can simply record your interactions with the browser to create test cases. Subsequently, you can use the playback option to re-run the test cases.</a:t>
            </a:r>
          </a:p>
          <a:p>
            <a:r>
              <a:rPr lang="en-GB" dirty="0" smtClean="0"/>
              <a:t>Perhaps, creating test cases on Selenium IDE does not require any programming language but when you get to use </a:t>
            </a:r>
            <a:r>
              <a:rPr lang="en-GB" dirty="0" err="1" smtClean="0"/>
              <a:t>selenese</a:t>
            </a:r>
            <a:r>
              <a:rPr lang="en-GB" dirty="0" smtClean="0"/>
              <a:t> commands like </a:t>
            </a:r>
            <a:r>
              <a:rPr lang="en-GB" b="1" dirty="0" err="1" smtClean="0"/>
              <a:t>runScript</a:t>
            </a:r>
            <a:r>
              <a:rPr lang="en-GB" dirty="0" smtClean="0"/>
              <a:t>, a little knowledge prior to JavaScript would prove beneficial for you to understand the concepts more clearly. You can also refer our JavaScript tutorial provided under the URL:</a:t>
            </a:r>
          </a:p>
          <a:p>
            <a:r>
              <a:rPr lang="en-GB" dirty="0" smtClean="0">
                <a:hlinkClick r:id="rId2"/>
              </a:rPr>
              <a:t>https://www.javatpoint.com/javascript-tutorial</a:t>
            </a:r>
            <a:endParaRPr lang="en-GB" dirty="0" smtClean="0"/>
          </a:p>
          <a:p>
            <a:r>
              <a:rPr lang="en-GB" dirty="0" smtClean="0"/>
              <a:t>Note: Selenium IDE is available only as Mozilla Firefox and Chrome plug-in, which means you can't record your test cases on browsers other than Firefox and Chrome. The recorded test scripts can also be exported to programming languages like C#, Java, Ruby or Python.</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Selenium IDE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61</a:t>
            </a:fld>
            <a:endParaRPr lang="en-US" altLang="en-US"/>
          </a:p>
        </p:txBody>
      </p:sp>
      <p:pic>
        <p:nvPicPr>
          <p:cNvPr id="5" name="Content Placeholder 4" descr="Selenium IDE"/>
          <p:cNvPicPr>
            <a:picLocks noGrp="1"/>
          </p:cNvPicPr>
          <p:nvPr>
            <p:ph idx="1"/>
          </p:nvPr>
        </p:nvPicPr>
        <p:blipFill>
          <a:blip r:embed="rId2"/>
          <a:srcRect/>
          <a:stretch>
            <a:fillRect/>
          </a:stretch>
        </p:blipFill>
        <p:spPr bwMode="auto">
          <a:xfrm>
            <a:off x="3209522" y="2015054"/>
            <a:ext cx="5772956" cy="397248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Selenium IDE Download and Install</a:t>
            </a:r>
            <a:br>
              <a:rPr lang="en-GB" dirty="0" smtClean="0"/>
            </a:br>
            <a:endParaRPr lang="en-US" dirty="0"/>
          </a:p>
        </p:txBody>
      </p:sp>
      <p:sp>
        <p:nvSpPr>
          <p:cNvPr id="3" name="Content Placeholder 2"/>
          <p:cNvSpPr>
            <a:spLocks noGrp="1"/>
          </p:cNvSpPr>
          <p:nvPr>
            <p:ph idx="1"/>
          </p:nvPr>
        </p:nvSpPr>
        <p:spPr/>
        <p:txBody>
          <a:bodyPr/>
          <a:lstStyle/>
          <a:p>
            <a:r>
              <a:rPr lang="en-GB" dirty="0" smtClean="0"/>
              <a:t>Launch Mozilla Firefox browser.</a:t>
            </a:r>
          </a:p>
          <a:p>
            <a:r>
              <a:rPr lang="en-GB" dirty="0" smtClean="0"/>
              <a:t>Open URL</a:t>
            </a:r>
            <a:r>
              <a:rPr lang="en-GB" dirty="0" smtClean="0">
                <a:hlinkClick r:id="rId2"/>
              </a:rPr>
              <a:t>https://addons.mozilla.org/en-us/firefox/addon/selenium-ide/</a:t>
            </a:r>
            <a:r>
              <a:rPr lang="en-GB" dirty="0" smtClean="0"/>
              <a:t>It will redirect you to the official add-on page of Firefox.</a:t>
            </a:r>
          </a:p>
          <a:p>
            <a:r>
              <a:rPr lang="en-GB" dirty="0" smtClean="0"/>
              <a:t>Click on "Add to Firefox" button.</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63</a:t>
            </a:fld>
            <a:endParaRPr lang="en-US" altLang="en-US"/>
          </a:p>
        </p:txBody>
      </p:sp>
      <p:pic>
        <p:nvPicPr>
          <p:cNvPr id="5" name="Content Placeholder 4" descr="IDE-Installation"/>
          <p:cNvPicPr>
            <a:picLocks noGrp="1"/>
          </p:cNvPicPr>
          <p:nvPr>
            <p:ph idx="1"/>
          </p:nvPr>
        </p:nvPicPr>
        <p:blipFill>
          <a:blip r:embed="rId2"/>
          <a:srcRect/>
          <a:stretch>
            <a:fillRect/>
          </a:stretch>
        </p:blipFill>
        <p:spPr bwMode="auto">
          <a:xfrm>
            <a:off x="3209522" y="2448502"/>
            <a:ext cx="5772956" cy="3105584"/>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A pop-up dialog box will be appeared asking you to add Selenium IDE as extension to your Firefox browser.</a:t>
            </a:r>
          </a:p>
          <a:p>
            <a:r>
              <a:rPr lang="en-GB" dirty="0" smtClean="0"/>
              <a:t>Click on "Add" button.</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64</a:t>
            </a:fld>
            <a:endParaRPr lang="en-US" altLang="en-US"/>
          </a:p>
        </p:txBody>
      </p:sp>
      <p:pic>
        <p:nvPicPr>
          <p:cNvPr id="5" name="Picture 4" descr="IDE-Installation"/>
          <p:cNvPicPr/>
          <p:nvPr/>
        </p:nvPicPr>
        <p:blipFill>
          <a:blip r:embed="rId2"/>
          <a:srcRect/>
          <a:stretch>
            <a:fillRect/>
          </a:stretch>
        </p:blipFill>
        <p:spPr bwMode="auto">
          <a:xfrm>
            <a:off x="4810116" y="2714620"/>
            <a:ext cx="5767705" cy="38862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Restart you Firefox browser.</a:t>
            </a:r>
          </a:p>
          <a:p>
            <a:r>
              <a:rPr lang="en-GB" dirty="0" smtClean="0"/>
              <a:t>Go to the top right corner on your Firefox browser and look for the Selenium IDE icon.</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65</a:t>
            </a:fld>
            <a:endParaRPr lang="en-US" altLang="en-US"/>
          </a:p>
        </p:txBody>
      </p:sp>
      <p:pic>
        <p:nvPicPr>
          <p:cNvPr id="5" name="Picture 4" descr="IDE-Installation"/>
          <p:cNvPicPr/>
          <p:nvPr/>
        </p:nvPicPr>
        <p:blipFill>
          <a:blip r:embed="rId2"/>
          <a:srcRect/>
          <a:stretch>
            <a:fillRect/>
          </a:stretch>
        </p:blipFill>
        <p:spPr bwMode="auto">
          <a:xfrm>
            <a:off x="4024298" y="3000372"/>
            <a:ext cx="5767705" cy="320929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lick on that icon to launch Selenium IDE</a:t>
            </a:r>
            <a:r>
              <a:rPr lang="en-GB" dirty="0" smtClean="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66</a:t>
            </a:fld>
            <a:endParaRPr lang="en-US" altLang="en-US"/>
          </a:p>
        </p:txBody>
      </p:sp>
      <p:pic>
        <p:nvPicPr>
          <p:cNvPr id="5" name="Picture 4" descr="IDE-Installation"/>
          <p:cNvPicPr/>
          <p:nvPr/>
        </p:nvPicPr>
        <p:blipFill>
          <a:blip r:embed="rId2"/>
          <a:srcRect/>
          <a:stretch>
            <a:fillRect/>
          </a:stretch>
        </p:blipFill>
        <p:spPr bwMode="auto">
          <a:xfrm>
            <a:off x="4095736" y="2143116"/>
            <a:ext cx="5767705" cy="509968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a:t>
            </a:r>
            <a:r>
              <a:rPr lang="en-US" dirty="0" smtClean="0">
                <a:hlinkClick r:id="rId2"/>
              </a:rPr>
              <a:t>www.javatpoint.com/selenium-ide-features</a:t>
            </a:r>
            <a:endParaRPr lang="en-US" dirty="0" smtClean="0"/>
          </a:p>
          <a:p>
            <a:r>
              <a:rPr lang="en-US" dirty="0" smtClean="0">
                <a:hlinkClick r:id="rId3"/>
              </a:rPr>
              <a:t>https://</a:t>
            </a:r>
            <a:r>
              <a:rPr lang="en-US" dirty="0" smtClean="0">
                <a:hlinkClick r:id="rId3"/>
              </a:rPr>
              <a:t>www.javatpoint.com/selenium-ide-first-test-case</a:t>
            </a:r>
            <a:endParaRPr lang="en-US" dirty="0" smtClean="0"/>
          </a:p>
          <a:p>
            <a:r>
              <a:rPr lang="en-US" dirty="0" smtClean="0">
                <a:hlinkClick r:id="rId4"/>
              </a:rPr>
              <a:t>https://</a:t>
            </a:r>
            <a:r>
              <a:rPr lang="en-US" dirty="0" smtClean="0">
                <a:hlinkClick r:id="rId4"/>
              </a:rPr>
              <a:t>www.javatpoint.com/selenium-ide-login-test</a:t>
            </a:r>
            <a:endParaRPr lang="en-US" dirty="0" smtClean="0"/>
          </a:p>
          <a:p>
            <a:r>
              <a:rPr lang="en-US" dirty="0" smtClean="0">
                <a:hlinkClick r:id="rId5"/>
              </a:rPr>
              <a:t>https://</a:t>
            </a:r>
            <a:r>
              <a:rPr lang="en-US" dirty="0" smtClean="0">
                <a:hlinkClick r:id="rId5"/>
              </a:rPr>
              <a:t>www.javatpoint.com/selenium-ide-commands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67</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i="1" dirty="0" smtClean="0"/>
              <a:t> </a:t>
            </a:r>
            <a:r>
              <a:rPr lang="en-US" dirty="0" smtClean="0"/>
              <a:t>Build Tool</a:t>
            </a:r>
            <a:br>
              <a:rPr lang="en-US" dirty="0" smtClean="0"/>
            </a:br>
            <a:endParaRPr lang="en-US" dirty="0"/>
          </a:p>
        </p:txBody>
      </p:sp>
      <p:sp>
        <p:nvSpPr>
          <p:cNvPr id="3" name="Content Placeholder 2"/>
          <p:cNvSpPr>
            <a:spLocks noGrp="1"/>
          </p:cNvSpPr>
          <p:nvPr>
            <p:ph idx="1"/>
          </p:nvPr>
        </p:nvSpPr>
        <p:spPr>
          <a:xfrm>
            <a:off x="838200" y="1142984"/>
            <a:ext cx="10515600" cy="5033979"/>
          </a:xfrm>
        </p:spPr>
        <p:txBody>
          <a:bodyPr/>
          <a:lstStyle/>
          <a:p>
            <a:r>
              <a:rPr lang="en-US" dirty="0" smtClean="0"/>
              <a:t>Generates source code (if auto-generated code is used)</a:t>
            </a:r>
          </a:p>
          <a:p>
            <a:r>
              <a:rPr lang="en-US" dirty="0" smtClean="0"/>
              <a:t>Generates documentation from source code</a:t>
            </a:r>
          </a:p>
          <a:p>
            <a:r>
              <a:rPr lang="en-US" dirty="0" smtClean="0"/>
              <a:t>Compiles source code</a:t>
            </a:r>
          </a:p>
          <a:p>
            <a:r>
              <a:rPr lang="en-US" dirty="0" smtClean="0"/>
              <a:t>Packages compiled code into JAR of ZIP file</a:t>
            </a:r>
          </a:p>
          <a:p>
            <a:r>
              <a:rPr lang="en-US" dirty="0" smtClean="0"/>
              <a:t>Installs the packaged code in local repository, server repository, or central repository</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Difference between Ant and Maven</a:t>
            </a:r>
            <a:endParaRPr lang="en-GB" dirty="0"/>
          </a:p>
        </p:txBody>
      </p:sp>
      <p:graphicFrame>
        <p:nvGraphicFramePr>
          <p:cNvPr id="5" name="Content Placeholder 4"/>
          <p:cNvGraphicFramePr>
            <a:graphicFrameLocks noGrp="1"/>
          </p:cNvGraphicFramePr>
          <p:nvPr>
            <p:ph idx="1"/>
          </p:nvPr>
        </p:nvGraphicFramePr>
        <p:xfrm>
          <a:off x="380960" y="1571612"/>
          <a:ext cx="10515600" cy="443484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l" fontAlgn="t"/>
                      <a:r>
                        <a:rPr lang="en-US" dirty="0">
                          <a:solidFill>
                            <a:srgbClr val="000000"/>
                          </a:solidFill>
                          <a:latin typeface="times new roman"/>
                        </a:rPr>
                        <a:t>Ant</a:t>
                      </a:r>
                    </a:p>
                  </a:txBody>
                  <a:tcPr marL="114300" marR="114300" marT="114300" marB="114300"/>
                </a:tc>
                <a:tc>
                  <a:txBody>
                    <a:bodyPr/>
                    <a:lstStyle/>
                    <a:p>
                      <a:pPr algn="l" fontAlgn="t"/>
                      <a:r>
                        <a:rPr lang="en-US">
                          <a:solidFill>
                            <a:srgbClr val="000000"/>
                          </a:solidFill>
                          <a:latin typeface="times new roman"/>
                        </a:rPr>
                        <a:t>Maven</a:t>
                      </a:r>
                    </a:p>
                  </a:txBody>
                  <a:tcPr marL="114300" marR="114300" marT="114300" marB="114300"/>
                </a:tc>
              </a:tr>
              <a:tr h="370840">
                <a:tc>
                  <a:txBody>
                    <a:bodyPr/>
                    <a:lstStyle/>
                    <a:p>
                      <a:pPr algn="just" fontAlgn="t"/>
                      <a:r>
                        <a:rPr lang="en-GB">
                          <a:solidFill>
                            <a:srgbClr val="333333"/>
                          </a:solidFill>
                          <a:latin typeface="inter-regular"/>
                        </a:rPr>
                        <a:t>Ant </a:t>
                      </a:r>
                      <a:r>
                        <a:rPr lang="en-GB" b="1">
                          <a:solidFill>
                            <a:srgbClr val="333333"/>
                          </a:solidFill>
                          <a:latin typeface="inter-bold"/>
                        </a:rPr>
                        <a:t>doesn't has formal conventions</a:t>
                      </a:r>
                      <a:r>
                        <a:rPr lang="en-GB">
                          <a:solidFill>
                            <a:srgbClr val="333333"/>
                          </a:solidFill>
                          <a:latin typeface="inter-regular"/>
                        </a:rPr>
                        <a:t>, so we need to provide information of the project structure in build.xml file.</a:t>
                      </a:r>
                    </a:p>
                  </a:txBody>
                  <a:tcPr marL="76200" marR="76200" marT="76200" marB="76200"/>
                </a:tc>
                <a:tc>
                  <a:txBody>
                    <a:bodyPr/>
                    <a:lstStyle/>
                    <a:p>
                      <a:pPr algn="just" fontAlgn="t"/>
                      <a:r>
                        <a:rPr lang="en-GB">
                          <a:solidFill>
                            <a:srgbClr val="333333"/>
                          </a:solidFill>
                          <a:latin typeface="inter-regular"/>
                        </a:rPr>
                        <a:t>Maven </a:t>
                      </a:r>
                      <a:r>
                        <a:rPr lang="en-GB" b="1">
                          <a:solidFill>
                            <a:srgbClr val="333333"/>
                          </a:solidFill>
                          <a:latin typeface="inter-bold"/>
                        </a:rPr>
                        <a:t>has a convention</a:t>
                      </a:r>
                      <a:r>
                        <a:rPr lang="en-GB">
                          <a:solidFill>
                            <a:srgbClr val="333333"/>
                          </a:solidFill>
                          <a:latin typeface="inter-regular"/>
                        </a:rPr>
                        <a:t> to place source code, compiled code etc. So we don't need to provide information about the project structure in pom.xml file.</a:t>
                      </a:r>
                    </a:p>
                  </a:txBody>
                  <a:tcPr marL="76200" marR="76200" marT="76200" marB="76200"/>
                </a:tc>
              </a:tr>
              <a:tr h="370840">
                <a:tc>
                  <a:txBody>
                    <a:bodyPr/>
                    <a:lstStyle/>
                    <a:p>
                      <a:pPr algn="just" fontAlgn="t"/>
                      <a:r>
                        <a:rPr lang="en-GB">
                          <a:solidFill>
                            <a:srgbClr val="333333"/>
                          </a:solidFill>
                          <a:latin typeface="inter-regular"/>
                        </a:rPr>
                        <a:t>Ant is </a:t>
                      </a:r>
                      <a:r>
                        <a:rPr lang="en-GB" b="1">
                          <a:solidFill>
                            <a:srgbClr val="333333"/>
                          </a:solidFill>
                          <a:latin typeface="inter-bold"/>
                        </a:rPr>
                        <a:t>procedural</a:t>
                      </a:r>
                      <a:r>
                        <a:rPr lang="en-GB">
                          <a:solidFill>
                            <a:srgbClr val="333333"/>
                          </a:solidFill>
                          <a:latin typeface="inter-regular"/>
                        </a:rPr>
                        <a:t>, you need to provide information about what to do and when to do through code. You need to provide order.</a:t>
                      </a:r>
                    </a:p>
                  </a:txBody>
                  <a:tcPr marL="76200" marR="76200" marT="76200" marB="76200"/>
                </a:tc>
                <a:tc>
                  <a:txBody>
                    <a:bodyPr/>
                    <a:lstStyle/>
                    <a:p>
                      <a:pPr algn="just" fontAlgn="t"/>
                      <a:r>
                        <a:rPr lang="en-GB">
                          <a:solidFill>
                            <a:srgbClr val="333333"/>
                          </a:solidFill>
                          <a:latin typeface="inter-regular"/>
                        </a:rPr>
                        <a:t>Maven is </a:t>
                      </a:r>
                      <a:r>
                        <a:rPr lang="en-GB" b="1">
                          <a:solidFill>
                            <a:srgbClr val="333333"/>
                          </a:solidFill>
                          <a:latin typeface="inter-bold"/>
                        </a:rPr>
                        <a:t>declarative</a:t>
                      </a:r>
                      <a:r>
                        <a:rPr lang="en-GB">
                          <a:solidFill>
                            <a:srgbClr val="333333"/>
                          </a:solidFill>
                          <a:latin typeface="inter-regular"/>
                        </a:rPr>
                        <a:t>, everything you define in the pom.xml file.</a:t>
                      </a:r>
                    </a:p>
                  </a:txBody>
                  <a:tcPr marL="76200" marR="76200" marT="76200" marB="76200"/>
                </a:tc>
              </a:tr>
              <a:tr h="370840">
                <a:tc>
                  <a:txBody>
                    <a:bodyPr/>
                    <a:lstStyle/>
                    <a:p>
                      <a:pPr algn="just" fontAlgn="t"/>
                      <a:r>
                        <a:rPr lang="en-GB">
                          <a:solidFill>
                            <a:srgbClr val="333333"/>
                          </a:solidFill>
                          <a:latin typeface="inter-regular"/>
                        </a:rPr>
                        <a:t>There is </a:t>
                      </a:r>
                      <a:r>
                        <a:rPr lang="en-GB" b="1">
                          <a:solidFill>
                            <a:srgbClr val="333333"/>
                          </a:solidFill>
                          <a:latin typeface="inter-bold"/>
                        </a:rPr>
                        <a:t>no life cycle</a:t>
                      </a:r>
                      <a:r>
                        <a:rPr lang="en-GB">
                          <a:solidFill>
                            <a:srgbClr val="333333"/>
                          </a:solidFill>
                          <a:latin typeface="inter-regular"/>
                        </a:rPr>
                        <a:t> in Ant.</a:t>
                      </a:r>
                    </a:p>
                  </a:txBody>
                  <a:tcPr marL="76200" marR="76200" marT="76200" marB="76200"/>
                </a:tc>
                <a:tc>
                  <a:txBody>
                    <a:bodyPr/>
                    <a:lstStyle/>
                    <a:p>
                      <a:pPr algn="just" fontAlgn="t"/>
                      <a:r>
                        <a:rPr lang="en-GB">
                          <a:solidFill>
                            <a:srgbClr val="333333"/>
                          </a:solidFill>
                          <a:latin typeface="inter-regular"/>
                        </a:rPr>
                        <a:t>There is </a:t>
                      </a:r>
                      <a:r>
                        <a:rPr lang="en-GB" b="1">
                          <a:solidFill>
                            <a:srgbClr val="333333"/>
                          </a:solidFill>
                          <a:latin typeface="inter-bold"/>
                        </a:rPr>
                        <a:t>life cycle</a:t>
                      </a:r>
                      <a:r>
                        <a:rPr lang="en-GB">
                          <a:solidFill>
                            <a:srgbClr val="333333"/>
                          </a:solidFill>
                          <a:latin typeface="inter-regular"/>
                        </a:rPr>
                        <a:t> in Maven.</a:t>
                      </a:r>
                    </a:p>
                  </a:txBody>
                  <a:tcPr marL="76200" marR="76200" marT="76200" marB="76200"/>
                </a:tc>
              </a:tr>
              <a:tr h="370840">
                <a:tc>
                  <a:txBody>
                    <a:bodyPr/>
                    <a:lstStyle/>
                    <a:p>
                      <a:pPr algn="just" fontAlgn="t"/>
                      <a:r>
                        <a:rPr lang="en-GB">
                          <a:solidFill>
                            <a:srgbClr val="333333"/>
                          </a:solidFill>
                          <a:latin typeface="inter-regular"/>
                        </a:rPr>
                        <a:t>It is </a:t>
                      </a:r>
                      <a:r>
                        <a:rPr lang="en-GB" b="1">
                          <a:solidFill>
                            <a:srgbClr val="333333"/>
                          </a:solidFill>
                          <a:latin typeface="inter-bold"/>
                        </a:rPr>
                        <a:t>a tool</a:t>
                      </a:r>
                      <a:r>
                        <a:rPr lang="en-GB">
                          <a:solidFill>
                            <a:srgbClr val="333333"/>
                          </a:solidFill>
                          <a:latin typeface="inter-regular"/>
                        </a:rPr>
                        <a:t> box.</a:t>
                      </a:r>
                    </a:p>
                  </a:txBody>
                  <a:tcPr marL="76200" marR="76200" marT="76200" marB="76200"/>
                </a:tc>
                <a:tc>
                  <a:txBody>
                    <a:bodyPr/>
                    <a:lstStyle/>
                    <a:p>
                      <a:pPr algn="just" fontAlgn="t"/>
                      <a:r>
                        <a:rPr lang="en-US">
                          <a:solidFill>
                            <a:srgbClr val="333333"/>
                          </a:solidFill>
                          <a:latin typeface="inter-regular"/>
                        </a:rPr>
                        <a:t>It is </a:t>
                      </a:r>
                      <a:r>
                        <a:rPr lang="en-US" b="1">
                          <a:solidFill>
                            <a:srgbClr val="333333"/>
                          </a:solidFill>
                          <a:latin typeface="inter-bold"/>
                        </a:rPr>
                        <a:t>a framework</a:t>
                      </a:r>
                      <a:r>
                        <a:rPr lang="en-US">
                          <a:solidFill>
                            <a:srgbClr val="333333"/>
                          </a:solidFill>
                          <a:latin typeface="inter-regular"/>
                        </a:rPr>
                        <a:t>.</a:t>
                      </a:r>
                    </a:p>
                  </a:txBody>
                  <a:tcPr marL="76200" marR="76200" marT="76200" marB="76200"/>
                </a:tc>
              </a:tr>
              <a:tr h="370840">
                <a:tc>
                  <a:txBody>
                    <a:bodyPr/>
                    <a:lstStyle/>
                    <a:p>
                      <a:pPr algn="just" fontAlgn="t"/>
                      <a:r>
                        <a:rPr lang="en-GB">
                          <a:solidFill>
                            <a:srgbClr val="333333"/>
                          </a:solidFill>
                          <a:latin typeface="inter-regular"/>
                        </a:rPr>
                        <a:t>It is </a:t>
                      </a:r>
                      <a:r>
                        <a:rPr lang="en-GB" b="1">
                          <a:solidFill>
                            <a:srgbClr val="333333"/>
                          </a:solidFill>
                          <a:latin typeface="inter-bold"/>
                        </a:rPr>
                        <a:t>mainly a build tool</a:t>
                      </a:r>
                      <a:r>
                        <a:rPr lang="en-GB">
                          <a:solidFill>
                            <a:srgbClr val="333333"/>
                          </a:solidFill>
                          <a:latin typeface="inter-regular"/>
                        </a:rPr>
                        <a:t>.</a:t>
                      </a:r>
                    </a:p>
                  </a:txBody>
                  <a:tcPr marL="76200" marR="76200" marT="76200" marB="76200"/>
                </a:tc>
                <a:tc>
                  <a:txBody>
                    <a:bodyPr/>
                    <a:lstStyle/>
                    <a:p>
                      <a:pPr algn="just" fontAlgn="t"/>
                      <a:r>
                        <a:rPr lang="en-GB">
                          <a:solidFill>
                            <a:srgbClr val="333333"/>
                          </a:solidFill>
                          <a:latin typeface="inter-regular"/>
                        </a:rPr>
                        <a:t>It is </a:t>
                      </a:r>
                      <a:r>
                        <a:rPr lang="en-GB" b="1">
                          <a:solidFill>
                            <a:srgbClr val="333333"/>
                          </a:solidFill>
                          <a:latin typeface="inter-bold"/>
                        </a:rPr>
                        <a:t>mainly a project management tool</a:t>
                      </a:r>
                      <a:r>
                        <a:rPr lang="en-GB">
                          <a:solidFill>
                            <a:srgbClr val="333333"/>
                          </a:solidFill>
                          <a:latin typeface="inter-regular"/>
                        </a:rPr>
                        <a:t>.</a:t>
                      </a:r>
                    </a:p>
                  </a:txBody>
                  <a:tcPr marL="76200" marR="76200" marT="76200" marB="76200"/>
                </a:tc>
              </a:tr>
              <a:tr h="370840">
                <a:tc>
                  <a:txBody>
                    <a:bodyPr/>
                    <a:lstStyle/>
                    <a:p>
                      <a:pPr algn="just" fontAlgn="t"/>
                      <a:r>
                        <a:rPr lang="en-GB">
                          <a:solidFill>
                            <a:srgbClr val="333333"/>
                          </a:solidFill>
                          <a:latin typeface="inter-regular"/>
                        </a:rPr>
                        <a:t>The ant scripts are </a:t>
                      </a:r>
                      <a:r>
                        <a:rPr lang="en-GB" b="1">
                          <a:solidFill>
                            <a:srgbClr val="333333"/>
                          </a:solidFill>
                          <a:latin typeface="inter-bold"/>
                        </a:rPr>
                        <a:t>not reusable</a:t>
                      </a:r>
                      <a:r>
                        <a:rPr lang="en-GB">
                          <a:solidFill>
                            <a:srgbClr val="333333"/>
                          </a:solidFill>
                          <a:latin typeface="inter-regular"/>
                        </a:rPr>
                        <a:t>.</a:t>
                      </a:r>
                    </a:p>
                  </a:txBody>
                  <a:tcPr marL="76200" marR="76200" marT="76200" marB="76200"/>
                </a:tc>
                <a:tc>
                  <a:txBody>
                    <a:bodyPr/>
                    <a:lstStyle/>
                    <a:p>
                      <a:pPr algn="just" fontAlgn="t"/>
                      <a:r>
                        <a:rPr lang="en-GB" dirty="0">
                          <a:solidFill>
                            <a:srgbClr val="333333"/>
                          </a:solidFill>
                          <a:latin typeface="inter-regular"/>
                        </a:rPr>
                        <a:t>The maven </a:t>
                      </a:r>
                      <a:r>
                        <a:rPr lang="en-GB" dirty="0" err="1">
                          <a:solidFill>
                            <a:srgbClr val="333333"/>
                          </a:solidFill>
                          <a:latin typeface="inter-regular"/>
                        </a:rPr>
                        <a:t>plugins</a:t>
                      </a:r>
                      <a:r>
                        <a:rPr lang="en-GB" dirty="0">
                          <a:solidFill>
                            <a:srgbClr val="333333"/>
                          </a:solidFill>
                          <a:latin typeface="inter-regular"/>
                        </a:rPr>
                        <a:t> are </a:t>
                      </a:r>
                      <a:r>
                        <a:rPr lang="en-GB" b="1" dirty="0">
                          <a:solidFill>
                            <a:srgbClr val="333333"/>
                          </a:solidFill>
                          <a:latin typeface="inter-bold"/>
                        </a:rPr>
                        <a:t>reusable</a:t>
                      </a:r>
                      <a:r>
                        <a:rPr lang="en-GB" dirty="0">
                          <a:solidFill>
                            <a:srgbClr val="333333"/>
                          </a:solidFill>
                          <a:latin typeface="inter-regular"/>
                        </a:rPr>
                        <a:t>.</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i="1" dirty="0" smtClean="0"/>
              <a:t/>
            </a:r>
            <a:br>
              <a:rPr lang="en-US" i="1" dirty="0" smtClean="0"/>
            </a:br>
            <a:r>
              <a:rPr lang="en-US" i="1" dirty="0" smtClean="0"/>
              <a:t/>
            </a:r>
            <a:br>
              <a:rPr lang="en-US" i="1" dirty="0" smtClean="0"/>
            </a:br>
            <a:r>
              <a:rPr lang="en-US" i="1" dirty="0" smtClean="0"/>
              <a:t>Software Setup - </a:t>
            </a:r>
            <a:r>
              <a:rPr lang="en-GB" dirty="0" smtClean="0"/>
              <a:t>How to install Maven on windows</a:t>
            </a:r>
            <a:br>
              <a:rPr lang="en-GB"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1428736"/>
            <a:ext cx="10515600" cy="4748227"/>
          </a:xfrm>
        </p:spPr>
        <p:txBody>
          <a:bodyPr/>
          <a:lstStyle/>
          <a:p>
            <a:r>
              <a:rPr lang="en-US" dirty="0" smtClean="0"/>
              <a:t> </a:t>
            </a:r>
            <a:r>
              <a:rPr lang="en-GB" dirty="0" smtClean="0"/>
              <a:t>You can download and install maven on windows, </a:t>
            </a:r>
            <a:r>
              <a:rPr lang="en-GB" dirty="0" err="1" smtClean="0"/>
              <a:t>linux</a:t>
            </a:r>
            <a:r>
              <a:rPr lang="en-GB" dirty="0" smtClean="0"/>
              <a:t> and MAC OS platforms. Here, we are going to learn how to install maven on windows OS.</a:t>
            </a:r>
          </a:p>
          <a:p>
            <a:r>
              <a:rPr lang="en-GB" dirty="0" smtClean="0"/>
              <a:t>To install maven on windows, you need to perform following steps:</a:t>
            </a:r>
          </a:p>
          <a:p>
            <a:r>
              <a:rPr lang="en-GB" dirty="0" smtClean="0"/>
              <a:t>Download maven and extract it</a:t>
            </a:r>
          </a:p>
          <a:p>
            <a:r>
              <a:rPr lang="en-GB" dirty="0" smtClean="0"/>
              <a:t>Add JAVA_HOME and MAVEN_HOME in environment variable</a:t>
            </a:r>
          </a:p>
          <a:p>
            <a:r>
              <a:rPr lang="en-GB" dirty="0" smtClean="0"/>
              <a:t>Add maven path in environment variable</a:t>
            </a:r>
          </a:p>
          <a:p>
            <a:r>
              <a:rPr lang="en-GB" dirty="0" smtClean="0"/>
              <a:t>Verify Maven</a:t>
            </a:r>
          </a:p>
          <a:p>
            <a:pPr>
              <a:spcBef>
                <a:spcPts val="0"/>
              </a:spcBef>
              <a:buNone/>
            </a:pP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17178</TotalTime>
  <Words>2772</Words>
  <Application>Microsoft Office PowerPoint</Application>
  <PresentationFormat>Custom</PresentationFormat>
  <Paragraphs>507</Paragraphs>
  <Slides>67</Slides>
  <Notes>1</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Module 5</vt:lpstr>
      <vt:lpstr>Topics to be discussed</vt:lpstr>
      <vt:lpstr> Apache Maven: Maven Fundamentals </vt:lpstr>
      <vt:lpstr>Understanding the problem without Maven</vt:lpstr>
      <vt:lpstr> tasks</vt:lpstr>
      <vt:lpstr> Apache Maven helps to manage</vt:lpstr>
      <vt:lpstr> Build Tool </vt:lpstr>
      <vt:lpstr>Difference between Ant and Maven</vt:lpstr>
      <vt:lpstr>  Software Setup - How to install Maven on windows  </vt:lpstr>
      <vt:lpstr>1) Download Maven</vt:lpstr>
      <vt:lpstr>Installation procedure </vt:lpstr>
      <vt:lpstr>2) Add MAVEN_HOME in environment variable</vt:lpstr>
      <vt:lpstr>  Setup  </vt:lpstr>
      <vt:lpstr>  3) Add Maven Path in environment variable  </vt:lpstr>
      <vt:lpstr>  Install procedure  </vt:lpstr>
      <vt:lpstr>4)Verify maven</vt:lpstr>
      <vt:lpstr>   Maven Repository   </vt:lpstr>
      <vt:lpstr>1) Maven Local Repository</vt:lpstr>
      <vt:lpstr>  Update location of Local Repository  </vt:lpstr>
      <vt:lpstr>2) Maven Central Repository </vt:lpstr>
      <vt:lpstr>3) Maven Remote Repository </vt:lpstr>
      <vt:lpstr>Maven pom.xml file </vt:lpstr>
      <vt:lpstr>Elements of maven pom.xml file </vt:lpstr>
      <vt:lpstr>File: pom.xml</vt:lpstr>
      <vt:lpstr>Maven pom.xml file with additional elements </vt:lpstr>
      <vt:lpstr>File: pom.xml</vt:lpstr>
      <vt:lpstr>Standard Directory Layout/Structure </vt:lpstr>
      <vt:lpstr>Maven Webapp in Eclipse</vt:lpstr>
      <vt:lpstr>Slide 29</vt:lpstr>
      <vt:lpstr>-&gt; Next -&gt; Browse Project</vt:lpstr>
      <vt:lpstr>-&gt; Finish.</vt:lpstr>
      <vt:lpstr>  Directory Structure of Maven Webapp in Eclipse  </vt:lpstr>
      <vt:lpstr>Maven Plugins </vt:lpstr>
      <vt:lpstr>Maven Core Plugins </vt:lpstr>
      <vt:lpstr>List of Maven Plugins </vt:lpstr>
      <vt:lpstr>Maven Eclipse Example </vt:lpstr>
      <vt:lpstr>POM.xml</vt:lpstr>
      <vt:lpstr>App.Java</vt:lpstr>
      <vt:lpstr>Output</vt:lpstr>
      <vt:lpstr>Maven's Multi-Module Project </vt:lpstr>
      <vt:lpstr> Benefits of Using Multi-Modules </vt:lpstr>
      <vt:lpstr>Parent POM </vt:lpstr>
      <vt:lpstr>Submodules </vt:lpstr>
      <vt:lpstr>  Creating Maven multi-module project with Eclipse  </vt:lpstr>
      <vt:lpstr>Selenium </vt:lpstr>
      <vt:lpstr>Slide 46</vt:lpstr>
      <vt:lpstr>Automation Testing </vt:lpstr>
      <vt:lpstr>Automation Testing Life Cycle </vt:lpstr>
      <vt:lpstr>benefits of test automation </vt:lpstr>
      <vt:lpstr>AutomatedTest</vt:lpstr>
      <vt:lpstr>Selenium Features </vt:lpstr>
      <vt:lpstr>Selenium Limitations </vt:lpstr>
      <vt:lpstr>Selenium Tool Suite </vt:lpstr>
      <vt:lpstr>Slide 54</vt:lpstr>
      <vt:lpstr> 1.Selenium Integrated Development Environment (IDE) </vt:lpstr>
      <vt:lpstr>2. Selenium Remote Control </vt:lpstr>
      <vt:lpstr>Architecture</vt:lpstr>
      <vt:lpstr>3. Selenium WebDriver </vt:lpstr>
      <vt:lpstr>4. Selenium Grid </vt:lpstr>
      <vt:lpstr>Selenium Integrated Development Environment (IDE) </vt:lpstr>
      <vt:lpstr>Selenium IDE</vt:lpstr>
      <vt:lpstr>Selenium IDE Download and Install </vt:lpstr>
      <vt:lpstr>Slide 63</vt:lpstr>
      <vt:lpstr>Slide 64</vt:lpstr>
      <vt:lpstr>Slide 65</vt:lpstr>
      <vt:lpstr>Slide 66</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GOD</cp:lastModifiedBy>
  <cp:revision>895</cp:revision>
  <dcterms:created xsi:type="dcterms:W3CDTF">2007-08-28T09:12:38Z</dcterms:created>
  <dcterms:modified xsi:type="dcterms:W3CDTF">2023-05-09T04:35:00Z</dcterms:modified>
</cp:coreProperties>
</file>