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31"/>
  </p:notesMasterIdLst>
  <p:handoutMasterIdLst>
    <p:handoutMasterId r:id="rId32"/>
  </p:handoutMasterIdLst>
  <p:sldIdLst>
    <p:sldId id="261" r:id="rId7"/>
    <p:sldId id="1571" r:id="rId8"/>
    <p:sldId id="1572" r:id="rId9"/>
    <p:sldId id="1542" r:id="rId10"/>
    <p:sldId id="1543" r:id="rId11"/>
    <p:sldId id="1544" r:id="rId12"/>
    <p:sldId id="1558" r:id="rId13"/>
    <p:sldId id="1569" r:id="rId14"/>
    <p:sldId id="1545" r:id="rId15"/>
    <p:sldId id="1546" r:id="rId16"/>
    <p:sldId id="1547" r:id="rId17"/>
    <p:sldId id="1570" r:id="rId18"/>
    <p:sldId id="1548" r:id="rId19"/>
    <p:sldId id="1549" r:id="rId20"/>
    <p:sldId id="1550" r:id="rId21"/>
    <p:sldId id="1553" r:id="rId22"/>
    <p:sldId id="1554" r:id="rId23"/>
    <p:sldId id="1555" r:id="rId24"/>
    <p:sldId id="1556" r:id="rId25"/>
    <p:sldId id="1557" r:id="rId26"/>
    <p:sldId id="1559" r:id="rId27"/>
    <p:sldId id="1560" r:id="rId28"/>
    <p:sldId id="1573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bin thomas" initials="jt" lastIdx="1" clrIdx="0">
    <p:extLst>
      <p:ext uri="{19B8F6BF-5375-455C-9EA6-DF929625EA0E}">
        <p15:presenceInfo xmlns:p15="http://schemas.microsoft.com/office/powerpoint/2012/main" userId="fe9cf53a6123c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8C8F-30B8-43C8-BA44-563454B24371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765E6-BD5E-4B79-87EF-0198D6263432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C31EF-1BB6-46D9-A7BD-83D41673C662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548-0AF7-4F58-8E7F-CD8DCEE411AC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2268-0B5B-4F94-AEE4-5177C76F5818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00E-432B-42A8-91CA-E8EB1B18D329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451D-9CA1-4C02-87E2-3B251CC9EF09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EAE-6952-44D3-BB9F-6079BCF78481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B1-269C-4538-8CA2-B2B2C9DCA94E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3A8-9E9C-48D2-AF3B-1E75AA9E249E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6971-B4AF-4F10-AC8F-A3692F19531F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9D503-83D1-4DD8-94A8-DB9AAD3D05B3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C78-B74B-48D1-A5B9-34E5DFB8F953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89B-096E-4624-A594-D0D1C8AE296D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082-28F9-4B2B-A663-9726276E10E2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E3D-C92F-4683-9E60-BD4252D10FD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FD82-F820-4A27-A60D-B7E81570036C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3F30-13BF-446B-8B81-AEF59A14B90C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2910-379A-400B-AD3D-261D2D164B5C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AA7-268F-4F59-A52E-5717A2F37421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B304-914B-4052-982C-B769F875A5FF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B594-888D-4271-9EE5-AFF9A009EE50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0745E-360B-4253-A9DF-8884C848F91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8866-6913-4B0E-9376-659A3E95EB5E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FE2F-3C3B-4A09-85CA-7B92D0A1D840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5618-5121-4ED1-9E6A-B3652289177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289-3A2D-412E-9223-C6F174DFC7A5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12FDB-5170-4415-B382-DF225334B43D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1AED9B-3FA0-4B18-B7A1-6FEC22268D75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2B61C-5CA0-4470-A0A4-B1AB0ADDF14E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4000C7-ADB5-4A8B-BDF8-49500BC6D18B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4CCF4-CA1D-4198-A682-2C39201430E3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88C7-6E05-436C-B265-ADA865221F0D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3626-8987-4C81-AD71-CE04FF971347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72C6-32E1-49C0-AE74-6265C94BCFA3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9759-F52D-486A-9497-3D084FA057EA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O</a:t>
            </a:r>
            <a:r>
              <a:rPr lang="en-IN" sz="2800" dirty="0" smtClean="0"/>
              <a:t>pen </a:t>
            </a:r>
            <a:r>
              <a:rPr lang="en-IN" sz="2800" dirty="0"/>
              <a:t>source web app framework </a:t>
            </a:r>
            <a:endParaRPr lang="en-IN" sz="2800" dirty="0" smtClean="0"/>
          </a:p>
          <a:p>
            <a:r>
              <a:rPr lang="en-IN" sz="2800" dirty="0"/>
              <a:t>AngularJS version 1.0 was released in 2012.Miško </a:t>
            </a:r>
            <a:r>
              <a:rPr lang="en-IN" sz="2800" dirty="0" err="1"/>
              <a:t>Hevery</a:t>
            </a:r>
            <a:r>
              <a:rPr lang="en-IN" sz="2800" dirty="0"/>
              <a:t>, a Google employee, started to work with AngularJS in 2009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AngularJS extends HTML with new attributes and it is perfect for Single Page Applications (SPAs), </a:t>
            </a:r>
            <a:endParaRPr lang="en-IN" sz="2800" dirty="0" smtClean="0"/>
          </a:p>
          <a:p>
            <a:r>
              <a:rPr lang="en-IN" sz="2800" dirty="0" smtClean="0"/>
              <a:t>Easy </a:t>
            </a:r>
            <a:r>
              <a:rPr lang="en-IN" sz="2800" dirty="0"/>
              <a:t>to learn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Modules and Controllers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0762"/>
            <a:ext cx="8458200" cy="4680431"/>
          </a:xfrm>
        </p:spPr>
        <p:txBody>
          <a:bodyPr/>
          <a:lstStyle/>
          <a:p>
            <a:endParaRPr lang="en-IN" sz="2800" dirty="0" smtClean="0"/>
          </a:p>
          <a:p>
            <a:r>
              <a:rPr lang="en-IN" sz="2800" dirty="0" smtClean="0"/>
              <a:t>An </a:t>
            </a:r>
            <a:r>
              <a:rPr lang="en-IN" sz="2800" dirty="0"/>
              <a:t>AngularJS module defines an application.</a:t>
            </a:r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module is a container for the different parts of an application and it is a container for the application controllers, Controllers always belong to a module.</a:t>
            </a:r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[] parameter in the module definition can be used to define dependent modules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FF0000"/>
                </a:solidFill>
              </a:rPr>
              <a:t>&lt;div ng-app="</a:t>
            </a:r>
            <a:r>
              <a:rPr lang="en-IN" sz="2800" dirty="0" err="1">
                <a:solidFill>
                  <a:srgbClr val="FF0000"/>
                </a:solidFill>
              </a:rPr>
              <a:t>myApp</a:t>
            </a:r>
            <a:r>
              <a:rPr lang="en-IN" sz="2800" dirty="0">
                <a:solidFill>
                  <a:srgbClr val="FF0000"/>
                </a:solidFill>
              </a:rPr>
              <a:t>"&gt;...&lt;/div&gt;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&lt;script&gt;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 app = </a:t>
            </a:r>
            <a:r>
              <a:rPr lang="en-IN" sz="2800" dirty="0" err="1">
                <a:solidFill>
                  <a:srgbClr val="FF0000"/>
                </a:solidFill>
              </a:rPr>
              <a:t>angular.module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myApp</a:t>
            </a:r>
            <a:r>
              <a:rPr lang="en-IN" sz="2800" dirty="0">
                <a:solidFill>
                  <a:srgbClr val="FF0000"/>
                </a:solidFill>
              </a:rPr>
              <a:t>", []);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&lt;/script&gt;</a:t>
            </a:r>
          </a:p>
          <a:p>
            <a:endParaRPr lang="en-IN" sz="2800" dirty="0" smtClean="0"/>
          </a:p>
          <a:p>
            <a:r>
              <a:rPr lang="en-IN" sz="2800" dirty="0" smtClean="0"/>
              <a:t>Without </a:t>
            </a:r>
            <a:r>
              <a:rPr lang="en-IN" sz="2800" dirty="0"/>
              <a:t>the [] parameter, you are not </a:t>
            </a:r>
            <a:r>
              <a:rPr lang="en-IN" sz="2800" i="1" dirty="0"/>
              <a:t>creating</a:t>
            </a:r>
            <a:r>
              <a:rPr lang="en-IN" sz="2800" dirty="0"/>
              <a:t> a new module, but </a:t>
            </a:r>
            <a:r>
              <a:rPr lang="en-IN" sz="2800" i="1" dirty="0"/>
              <a:t>retrieving</a:t>
            </a:r>
            <a:r>
              <a:rPr lang="en-IN" sz="2800" dirty="0"/>
              <a:t> an existing one.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000" dirty="0">
                <a:solidFill>
                  <a:srgbClr val="000000"/>
                </a:solidFill>
                <a:cs typeface="Segoe UI" panose="020B0502040204020203" pitchFamily="34" charset="0"/>
              </a:rPr>
              <a:t>Adding a </a:t>
            </a:r>
            <a:r>
              <a:rPr lang="en-US" altLang="en-US" sz="4000" dirty="0" smtClean="0">
                <a:solidFill>
                  <a:srgbClr val="000000"/>
                </a:solidFill>
                <a:cs typeface="Segoe UI" panose="020B0502040204020203" pitchFamily="34" charset="0"/>
              </a:rPr>
              <a:t>Controller: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IN" sz="1800" dirty="0" smtClean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</a:t>
            </a:r>
            <a:r>
              <a:rPr lang="en-IN" sz="2000" dirty="0">
                <a:solidFill>
                  <a:srgbClr val="FF0000"/>
                </a:solidFill>
              </a:rPr>
              <a:t>div ng-app="</a:t>
            </a:r>
            <a:r>
              <a:rPr lang="en-IN" sz="2000" b="1" dirty="0" err="1">
                <a:solidFill>
                  <a:srgbClr val="FF0000"/>
                </a:solidFill>
              </a:rPr>
              <a:t>myApp</a:t>
            </a:r>
            <a:r>
              <a:rPr lang="en-IN" sz="2000" dirty="0">
                <a:solidFill>
                  <a:srgbClr val="FF0000"/>
                </a:solidFill>
              </a:rPr>
              <a:t>" ng-controller=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myCtrl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{{ </a:t>
            </a:r>
            <a:r>
              <a:rPr lang="en-IN" sz="2000" dirty="0" err="1">
                <a:solidFill>
                  <a:srgbClr val="FF0000"/>
                </a:solidFill>
              </a:rPr>
              <a:t>firstName</a:t>
            </a:r>
            <a:r>
              <a:rPr lang="en-IN" sz="2000" dirty="0">
                <a:solidFill>
                  <a:srgbClr val="FF0000"/>
                </a:solidFill>
              </a:rPr>
              <a:t> + " " + </a:t>
            </a:r>
            <a:r>
              <a:rPr lang="en-IN" sz="2000" dirty="0" err="1">
                <a:solidFill>
                  <a:srgbClr val="FF0000"/>
                </a:solidFill>
              </a:rPr>
              <a:t>lastName</a:t>
            </a:r>
            <a:r>
              <a:rPr lang="en-IN" sz="2000" dirty="0">
                <a:solidFill>
                  <a:srgbClr val="FF0000"/>
                </a:solidFill>
              </a:rPr>
              <a:t> }}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&lt;/div&gt;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/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&lt;script&gt;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err="1" smtClean="0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 app = </a:t>
            </a:r>
            <a:r>
              <a:rPr lang="en-IN" sz="2000" dirty="0" err="1">
                <a:solidFill>
                  <a:srgbClr val="FF0000"/>
                </a:solidFill>
              </a:rPr>
              <a:t>angular.module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myApp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, []);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err="1" smtClean="0">
                <a:solidFill>
                  <a:srgbClr val="FF0000"/>
                </a:solidFill>
              </a:rPr>
              <a:t>app.controller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b="1" dirty="0" err="1">
                <a:solidFill>
                  <a:srgbClr val="FF0000"/>
                </a:solidFill>
              </a:rPr>
              <a:t>myCtrl</a:t>
            </a:r>
            <a:r>
              <a:rPr lang="en-IN" sz="2000" b="1" dirty="0">
                <a:solidFill>
                  <a:srgbClr val="FF0000"/>
                </a:solidFill>
              </a:rPr>
              <a:t>"</a:t>
            </a:r>
            <a:r>
              <a:rPr lang="en-IN" sz="2000" dirty="0">
                <a:solidFill>
                  <a:srgbClr val="FF0000"/>
                </a:solidFill>
              </a:rPr>
              <a:t>, function($scope) {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  $</a:t>
            </a:r>
            <a:r>
              <a:rPr lang="en-IN" sz="2000" dirty="0" err="1">
                <a:solidFill>
                  <a:srgbClr val="FF0000"/>
                </a:solidFill>
              </a:rPr>
              <a:t>scope.firstName</a:t>
            </a:r>
            <a:r>
              <a:rPr lang="en-IN" sz="2000" dirty="0">
                <a:solidFill>
                  <a:srgbClr val="FF0000"/>
                </a:solidFill>
              </a:rPr>
              <a:t> = "John";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  $</a:t>
            </a:r>
            <a:r>
              <a:rPr lang="en-IN" sz="2000" dirty="0" err="1">
                <a:solidFill>
                  <a:srgbClr val="FF0000"/>
                </a:solidFill>
              </a:rPr>
              <a:t>scope.lastName</a:t>
            </a:r>
            <a:r>
              <a:rPr lang="en-IN" sz="2000" dirty="0">
                <a:solidFill>
                  <a:srgbClr val="FF0000"/>
                </a:solidFill>
              </a:rPr>
              <a:t> = "Doe";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});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 smtClean="0">
                <a:solidFill>
                  <a:srgbClr val="FF0000"/>
                </a:solidFill>
              </a:rPr>
              <a:t>&lt;/</a:t>
            </a:r>
            <a:r>
              <a:rPr lang="en-IN" sz="2000" dirty="0">
                <a:solidFill>
                  <a:srgbClr val="FF0000"/>
                </a:solidFill>
              </a:rPr>
              <a:t>script&gt;</a:t>
            </a:r>
            <a:endParaRPr lang="en-US" altLang="en-US" sz="20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88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Forms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0" y="1217712"/>
            <a:ext cx="83820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Forms in AngularJS provides data-binding and validation of input controls.</a:t>
            </a:r>
          </a:p>
          <a:p>
            <a:pPr eaLnBrk="0" hangingPunct="0">
              <a:spcBef>
                <a:spcPct val="0"/>
              </a:spcBef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directive can provide type validation for application data (number, e-mail, required):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&lt;form ng-app="" name="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myForm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Email: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&lt;input type="email" name="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myAddress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 ng-model="text"&gt;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  &lt;span ng-show="myForm.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myAddress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.$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error.email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"&gt;Not a valid e-mail address&lt;/span&gt;&lt;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&gt;&lt;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You have entered:{{text}}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&lt;/form&gt;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87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89040"/>
            <a:ext cx="8839200" cy="4680431"/>
          </a:xfrm>
        </p:spPr>
        <p:txBody>
          <a:bodyPr/>
          <a:lstStyle/>
          <a:p>
            <a:r>
              <a:rPr lang="en-IN" sz="2800" b="1" dirty="0" smtClean="0"/>
              <a:t>Input </a:t>
            </a:r>
            <a:r>
              <a:rPr lang="en-IN" sz="2800" b="1" dirty="0"/>
              <a:t>controls</a:t>
            </a:r>
            <a:r>
              <a:rPr lang="en-IN" sz="2800" dirty="0"/>
              <a:t> are the HTML input elements: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input elements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select elements</a:t>
            </a: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button elements</a:t>
            </a:r>
          </a:p>
          <a:p>
            <a:pPr lvl="1"/>
            <a:r>
              <a:rPr lang="en-IN" sz="2000" dirty="0" err="1">
                <a:latin typeface="Bookman Old Style" panose="02050604050505020204" pitchFamily="18" charset="0"/>
              </a:rPr>
              <a:t>textarea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dirty="0" smtClean="0">
                <a:latin typeface="Bookman Old Style" panose="02050604050505020204" pitchFamily="18" charset="0"/>
              </a:rPr>
              <a:t>elements</a:t>
            </a:r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b="1" dirty="0"/>
              <a:t>Data-Binding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Input controls provides data-binding by using the </a:t>
            </a:r>
            <a:r>
              <a:rPr lang="en-US" altLang="en-US" sz="1800" b="1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400" dirty="0">
                <a:ea typeface="Times New Roman" panose="02020603050405020304" pitchFamily="18" charset="0"/>
              </a:rPr>
              <a:t> directive.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&lt;form&gt;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 First Name: &lt;input type="text" 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firstname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&lt;/form</a:t>
            </a:r>
            <a:r>
              <a:rPr lang="en-US" altLang="en-US" sz="24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&lt;h1&gt;You entered: {{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firstname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}}&lt;/h1&gt;</a:t>
            </a:r>
            <a:endParaRPr lang="en-US" altLang="en-US" sz="40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1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686800" cy="4680431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ea typeface="Times New Roman" panose="02020603050405020304" pitchFamily="18" charset="0"/>
              </a:rPr>
              <a:t>Checkbox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A checkbox has the value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en-US" sz="2000" dirty="0">
                <a:ea typeface="Times New Roman" panose="02020603050405020304" pitchFamily="18" charset="0"/>
              </a:rPr>
              <a:t> or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altLang="en-US" sz="2000" dirty="0">
                <a:ea typeface="Times New Roman" panose="02020603050405020304" pitchFamily="18" charset="0"/>
              </a:rPr>
              <a:t>. Apply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 to a checkbox, and use its value in your application.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  </a:t>
            </a:r>
            <a:endParaRPr lang="en-US" altLang="en-US" sz="2000" dirty="0" smtClean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&lt;</a:t>
            </a: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h2&gt; Checkbox Buttons: &lt;/h2&gt;&lt;</a:t>
            </a:r>
            <a:r>
              <a:rPr lang="en-US" altLang="en-US" sz="20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br</a:t>
            </a: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Select Programming languages: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ng-model="myVar1"&gt;Python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ng-model="myVar2"&gt;Java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type="checkbox" ng-model="myVar3"&gt;</a:t>
            </a:r>
            <a:r>
              <a:rPr lang="en-US" altLang="en-US" sz="20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HTML,CSS.Javascript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&lt;h2 ng-show="myVar1"&gt;I have selected 1st option &lt;/h2&gt; 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&lt;h2 ng-show="myVar2"&gt;I have selected 2nd option &lt;/h2&gt; 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Times New Roman" panose="02020603050405020304" pitchFamily="18" charset="0"/>
              </a:rPr>
              <a:t>  &lt;h2 ng-show="myVar3"&gt;I have selected 3rd option &lt;/h2&gt;</a:t>
            </a:r>
            <a:endParaRPr lang="en-US" altLang="en-US" sz="36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36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632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10762"/>
            <a:ext cx="8839200" cy="4680431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ea typeface="Times New Roman" panose="02020603050405020304" pitchFamily="18" charset="0"/>
              </a:rPr>
              <a:t>Radio buttons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Bind radio buttons to your application with the </a:t>
            </a:r>
            <a:r>
              <a:rPr lang="en-US" altLang="en-US" sz="1600" b="1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Radio buttons with the same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can have different values, but only the selected one will be used</a:t>
            </a:r>
            <a:r>
              <a:rPr lang="en-US" altLang="en-US" sz="2000" dirty="0" smtClean="0">
                <a:ea typeface="Times New Roman" panose="02020603050405020304" pitchFamily="18" charset="0"/>
              </a:rPr>
              <a:t>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&lt;h2&gt; Radio Buttons &lt;/h2&gt;&lt;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br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Select Highest Qualification: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value="BE"&gt;B.E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MTech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M.Tech</a:t>
            </a:r>
            <a:endParaRPr lang="en-US" altLang="en-US" sz="2400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&lt;input type="radio"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value="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Phd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"&gt;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Phd</a:t>
            </a:r>
            <a:endParaRPr lang="en-US" altLang="en-US" sz="36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6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 err="1">
                <a:ea typeface="Times New Roman" panose="02020603050405020304" pitchFamily="18" charset="0"/>
              </a:rPr>
              <a:t>Selectbox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Bind select boxes to your application with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directive.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ea typeface="Times New Roman" panose="02020603050405020304" pitchFamily="18" charset="0"/>
              </a:rPr>
              <a:t>The property defined in the </a:t>
            </a:r>
            <a:r>
              <a:rPr lang="en-US" altLang="en-US" sz="1600" dirty="0">
                <a:ea typeface="Times New Roman" panose="02020603050405020304" pitchFamily="18" charset="0"/>
                <a:cs typeface="Courier New" panose="02070309020205020404" pitchFamily="49" charset="0"/>
              </a:rPr>
              <a:t>ng-model</a:t>
            </a:r>
            <a:r>
              <a:rPr lang="en-US" altLang="en-US" sz="2000" dirty="0">
                <a:ea typeface="Times New Roman" panose="02020603050405020304" pitchFamily="18" charset="0"/>
              </a:rPr>
              <a:t> attribute will have the value of the selected option in the </a:t>
            </a:r>
            <a:r>
              <a:rPr lang="en-US" altLang="en-US" sz="2000" dirty="0" err="1">
                <a:ea typeface="Times New Roman" panose="02020603050405020304" pitchFamily="18" charset="0"/>
              </a:rPr>
              <a:t>selectbox</a:t>
            </a:r>
            <a:r>
              <a:rPr lang="en-US" altLang="en-US" sz="2000" dirty="0">
                <a:ea typeface="Times New Roman" panose="02020603050405020304" pitchFamily="18" charset="0"/>
              </a:rPr>
              <a:t>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&lt;h2&gt;    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Selectbox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:&lt;/h2&gt;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Select a Country: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&lt;select ng-model="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" 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value=""&gt;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value="in"&gt;India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value="au"&gt;Australia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    &lt;option value="us"&gt;United States </a:t>
            </a:r>
            <a:endParaRPr lang="en-US" altLang="en-US" sz="20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&lt;/select&gt;</a:t>
            </a:r>
            <a:r>
              <a:rPr lang="en-US" altLang="en-US" sz="1200" dirty="0">
                <a:solidFill>
                  <a:srgbClr val="FF0000"/>
                </a:solidFill>
              </a:rPr>
              <a:t> </a:t>
            </a:r>
            <a:endParaRPr lang="en-US" altLang="en-US" sz="36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845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Services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In AngularJS, a service is a function, or object, that is available for, and limited </a:t>
            </a:r>
            <a:r>
              <a:rPr lang="en-US" altLang="en-US" sz="2400" dirty="0" smtClean="0">
                <a:ea typeface="Times New Roman" panose="02020603050405020304" pitchFamily="18" charset="0"/>
              </a:rPr>
              <a:t>to</a:t>
            </a:r>
            <a:r>
              <a:rPr lang="en-US" altLang="en-US" sz="2400" dirty="0">
                <a:ea typeface="Times New Roman" panose="02020603050405020304" pitchFamily="18" charset="0"/>
              </a:rPr>
              <a:t>.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AngularJS has about 30 built-in services. 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b="1" dirty="0">
                <a:ea typeface="Times New Roman" panose="02020603050405020304" pitchFamily="18" charset="0"/>
              </a:rPr>
              <a:t>The </a:t>
            </a:r>
            <a:r>
              <a:rPr lang="en-US" altLang="en-US" b="1" dirty="0">
                <a:ea typeface="Times New Roman" panose="02020603050405020304" pitchFamily="18" charset="0"/>
                <a:cs typeface="Courier New" panose="02070309020205020404" pitchFamily="49" charset="0"/>
              </a:rPr>
              <a:t>$location</a:t>
            </a:r>
            <a:r>
              <a:rPr lang="en-US" altLang="en-US" b="1" dirty="0">
                <a:ea typeface="Times New Roman" panose="02020603050405020304" pitchFamily="18" charset="0"/>
              </a:rPr>
              <a:t> service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ea typeface="Times New Roman" panose="02020603050405020304" pitchFamily="18" charset="0"/>
              </a:rPr>
              <a:t>Example: The 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$location</a:t>
            </a:r>
            <a:r>
              <a:rPr lang="en-US" altLang="en-US" sz="2400" dirty="0">
                <a:ea typeface="Times New Roman" panose="02020603050405020304" pitchFamily="18" charset="0"/>
              </a:rPr>
              <a:t> service has methods which return information about the location of the current web page:</a:t>
            </a:r>
            <a:endParaRPr lang="en-US" altLang="en-US" sz="28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app = 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angular.module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('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myApp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', []);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app.controller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('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customersCtrl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', function($scope, $location) {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   $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scope.myUrl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 = $</a:t>
            </a:r>
            <a:r>
              <a:rPr lang="en-US" altLang="en-US" sz="2400" dirty="0" err="1">
                <a:solidFill>
                  <a:srgbClr val="FF0000"/>
                </a:solidFill>
                <a:ea typeface="Times New Roman" panose="02020603050405020304" pitchFamily="18" charset="0"/>
              </a:rPr>
              <a:t>location.absUrl</a:t>
            </a: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();</a:t>
            </a:r>
            <a:b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});</a:t>
            </a:r>
            <a:endParaRPr lang="en-US" altLang="en-US" sz="4000" dirty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76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b="1" dirty="0"/>
              <a:t>The $timeout Service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 app = </a:t>
            </a:r>
            <a:r>
              <a:rPr lang="en-IN" sz="2400" dirty="0" err="1">
                <a:solidFill>
                  <a:srgbClr val="FF0000"/>
                </a:solidFill>
              </a:rPr>
              <a:t>angular.module</a:t>
            </a:r>
            <a:r>
              <a:rPr lang="en-IN" sz="2400" dirty="0">
                <a:solidFill>
                  <a:srgbClr val="FF0000"/>
                </a:solidFill>
              </a:rPr>
              <a:t>('</a:t>
            </a:r>
            <a:r>
              <a:rPr lang="en-IN" sz="2400" dirty="0" err="1">
                <a:solidFill>
                  <a:srgbClr val="FF0000"/>
                </a:solidFill>
              </a:rPr>
              <a:t>myApp</a:t>
            </a:r>
            <a:r>
              <a:rPr lang="en-IN" sz="2400" dirty="0">
                <a:solidFill>
                  <a:srgbClr val="FF0000"/>
                </a:solidFill>
              </a:rPr>
              <a:t>', []);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 err="1">
                <a:solidFill>
                  <a:srgbClr val="FF0000"/>
                </a:solidFill>
              </a:rPr>
              <a:t>app.controller</a:t>
            </a:r>
            <a:r>
              <a:rPr lang="en-IN" sz="2400" dirty="0">
                <a:solidFill>
                  <a:srgbClr val="FF0000"/>
                </a:solidFill>
              </a:rPr>
              <a:t>('</a:t>
            </a:r>
            <a:r>
              <a:rPr lang="en-IN" sz="2400" dirty="0" err="1">
                <a:solidFill>
                  <a:srgbClr val="FF0000"/>
                </a:solidFill>
              </a:rPr>
              <a:t>myCtrl</a:t>
            </a:r>
            <a:r>
              <a:rPr lang="en-IN" sz="2400" dirty="0">
                <a:solidFill>
                  <a:srgbClr val="FF0000"/>
                </a:solidFill>
              </a:rPr>
              <a:t>', function($scope, $timeout) {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$</a:t>
            </a:r>
            <a:r>
              <a:rPr lang="en-IN" sz="2400" dirty="0" err="1">
                <a:solidFill>
                  <a:srgbClr val="FF0000"/>
                </a:solidFill>
              </a:rPr>
              <a:t>scope.myHeader</a:t>
            </a:r>
            <a:r>
              <a:rPr lang="en-IN" sz="2400" dirty="0">
                <a:solidFill>
                  <a:srgbClr val="FF0000"/>
                </a:solidFill>
              </a:rPr>
              <a:t> = "Hello World!";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$timeout(function () {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  $</a:t>
            </a:r>
            <a:r>
              <a:rPr lang="en-IN" sz="2400" dirty="0" err="1">
                <a:solidFill>
                  <a:srgbClr val="FF0000"/>
                </a:solidFill>
              </a:rPr>
              <a:t>scope.myHeader</a:t>
            </a:r>
            <a:r>
              <a:rPr lang="en-IN" sz="2400" dirty="0">
                <a:solidFill>
                  <a:srgbClr val="FF0000"/>
                </a:solidFill>
              </a:rPr>
              <a:t> = "How are you today?";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  }, 2000);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});</a:t>
            </a:r>
          </a:p>
          <a:p>
            <a:r>
              <a:rPr lang="en-IN" sz="2800" b="1" dirty="0"/>
              <a:t>The $http Service</a:t>
            </a:r>
          </a:p>
          <a:p>
            <a:r>
              <a:rPr lang="en-IN" sz="2800" dirty="0"/>
              <a:t>The service makes a request to the server, and lets your application handle the response.</a:t>
            </a:r>
            <a:endParaRPr lang="en-IN" sz="2800" b="1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features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We </a:t>
            </a:r>
            <a:r>
              <a:rPr lang="en-IN" sz="2400" dirty="0"/>
              <a:t>can create rich internet application by using Angular JS.</a:t>
            </a:r>
          </a:p>
          <a:p>
            <a:pPr lvl="0"/>
            <a:r>
              <a:rPr lang="en-IN" sz="2400" dirty="0"/>
              <a:t>Angular </a:t>
            </a:r>
            <a:r>
              <a:rPr lang="en-IN" sz="2400" dirty="0" err="1"/>
              <a:t>js</a:t>
            </a:r>
            <a:r>
              <a:rPr lang="en-IN" sz="2400" dirty="0"/>
              <a:t> Allow us to write the client-side code using </a:t>
            </a:r>
            <a:r>
              <a:rPr lang="en-IN" sz="2400" dirty="0" err="1" smtClean="0"/>
              <a:t>javascript</a:t>
            </a:r>
            <a:r>
              <a:rPr lang="en-IN" sz="2400" dirty="0"/>
              <a:t>.</a:t>
            </a:r>
          </a:p>
          <a:p>
            <a:pPr lvl="0"/>
            <a:r>
              <a:rPr lang="en-IN" sz="2400" dirty="0" err="1"/>
              <a:t>AngularJs</a:t>
            </a:r>
            <a:r>
              <a:rPr lang="en-IN" sz="2400" dirty="0"/>
              <a:t> provides cross-browser compliant and it automatically handles JavaScript code suitable for each browser</a:t>
            </a:r>
            <a:r>
              <a:rPr lang="en-IN" sz="2400" dirty="0" smtClean="0"/>
              <a:t>.</a:t>
            </a:r>
          </a:p>
          <a:p>
            <a:pPr lvl="0"/>
            <a:r>
              <a:rPr lang="en-IN" sz="2400" dirty="0" smtClean="0"/>
              <a:t> </a:t>
            </a:r>
            <a:r>
              <a:rPr lang="en-IN" sz="2400" dirty="0" err="1" smtClean="0"/>
              <a:t>Angularjs</a:t>
            </a:r>
            <a:r>
              <a:rPr lang="en-IN" sz="2400" dirty="0" smtClean="0"/>
              <a:t> </a:t>
            </a:r>
            <a:r>
              <a:rPr lang="en-IN" sz="2400" dirty="0"/>
              <a:t>is used to build high-performance, large scale, and easy-to-maintain web applications.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Routing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module helps your application to become a Single Page Application</a:t>
            </a: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you want to navigate to different pages in your application, but you also want the application to be a SPA (Single Page Application), </a:t>
            </a: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ngRoute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module </a:t>
            </a:r>
            <a:r>
              <a:rPr lang="en-US" altLang="en-US" sz="2400" i="1" dirty="0">
                <a:solidFill>
                  <a:srgbClr val="000000"/>
                </a:solidFill>
                <a:ea typeface="Times New Roman" panose="02020603050405020304" pitchFamily="18" charset="0"/>
              </a:rPr>
              <a:t>routes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 your application to different pages without reloading the entire application.</a:t>
            </a:r>
            <a:endParaRPr lang="en-US" alt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79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Filters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10762"/>
            <a:ext cx="8991600" cy="4680431"/>
          </a:xfrm>
        </p:spPr>
        <p:txBody>
          <a:bodyPr/>
          <a:lstStyle/>
          <a:p>
            <a:r>
              <a:rPr lang="en-IN" sz="2800" dirty="0"/>
              <a:t>Filters can be added in AngularJS to </a:t>
            </a:r>
            <a:r>
              <a:rPr lang="en-IN" sz="2800" dirty="0" smtClean="0"/>
              <a:t>format data.</a:t>
            </a:r>
            <a:endParaRPr lang="en-US" altLang="en-US" sz="4000" dirty="0" smtClean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smtClean="0">
                <a:solidFill>
                  <a:srgbClr val="DC143C"/>
                </a:solidFill>
              </a:rPr>
              <a:t>currency</a:t>
            </a:r>
            <a:r>
              <a:rPr lang="en-US" altLang="en-US" sz="1800" dirty="0" smtClean="0">
                <a:solidFill>
                  <a:srgbClr val="000000"/>
                </a:solidFill>
              </a:rPr>
              <a:t> Format a number to a currency format.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smtClean="0">
                <a:solidFill>
                  <a:srgbClr val="DC143C"/>
                </a:solidFill>
              </a:rPr>
              <a:t>date</a:t>
            </a:r>
            <a:r>
              <a:rPr lang="en-US" altLang="en-US" sz="1800" dirty="0">
                <a:solidFill>
                  <a:srgbClr val="000000"/>
                </a:solidFill>
              </a:rPr>
              <a:t> Format a date to a specified format.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filter</a:t>
            </a:r>
            <a:r>
              <a:rPr lang="en-US" altLang="en-US" sz="1800" dirty="0">
                <a:solidFill>
                  <a:srgbClr val="000000"/>
                </a:solidFill>
              </a:rPr>
              <a:t> Select a subset of items from an array.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json</a:t>
            </a:r>
            <a:r>
              <a:rPr lang="en-US" altLang="en-US" sz="1800" dirty="0">
                <a:solidFill>
                  <a:srgbClr val="000000"/>
                </a:solidFill>
              </a:rPr>
              <a:t> Format an object to a JSON string.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limitTo</a:t>
            </a:r>
            <a:r>
              <a:rPr lang="en-US" altLang="en-US" sz="1800" dirty="0">
                <a:solidFill>
                  <a:srgbClr val="000000"/>
                </a:solidFill>
              </a:rPr>
              <a:t> Limits an array/string, into a specified number of elements/characters.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lowercase</a:t>
            </a:r>
            <a:r>
              <a:rPr lang="en-US" altLang="en-US" sz="1800" dirty="0">
                <a:solidFill>
                  <a:srgbClr val="000000"/>
                </a:solidFill>
              </a:rPr>
              <a:t> Format a string to lower case.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number</a:t>
            </a:r>
            <a:r>
              <a:rPr lang="en-US" altLang="en-US" sz="1800" dirty="0">
                <a:solidFill>
                  <a:srgbClr val="000000"/>
                </a:solidFill>
              </a:rPr>
              <a:t> Format a number to a string.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 err="1">
                <a:solidFill>
                  <a:srgbClr val="DC143C"/>
                </a:solidFill>
              </a:rPr>
              <a:t>orderBy</a:t>
            </a:r>
            <a:r>
              <a:rPr lang="en-US" altLang="en-US" sz="1800" dirty="0">
                <a:solidFill>
                  <a:srgbClr val="000000"/>
                </a:solidFill>
              </a:rPr>
              <a:t> Orders an array by an expression.</a:t>
            </a:r>
          </a:p>
          <a:p>
            <a:pPr marL="0" lvl="0" indent="0"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</a:rPr>
              <a:t>uppercase</a:t>
            </a:r>
            <a:r>
              <a:rPr lang="en-US" altLang="en-US" sz="1800" dirty="0">
                <a:solidFill>
                  <a:srgbClr val="000000"/>
                </a:solidFill>
              </a:rPr>
              <a:t> Format a string to upper case.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dirty="0"/>
          </a:p>
          <a:p>
            <a:endParaRPr lang="en-IN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&lt;div ng-app="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r>
              <a:rPr lang="en-US" sz="2000" dirty="0">
                <a:solidFill>
                  <a:srgbClr val="FF0000"/>
                </a:solidFill>
              </a:rPr>
              <a:t>" ng-controller="</a:t>
            </a:r>
            <a:r>
              <a:rPr lang="en-US" sz="2000" dirty="0" err="1">
                <a:solidFill>
                  <a:srgbClr val="FF0000"/>
                </a:solidFill>
              </a:rPr>
              <a:t>personCtrl</a:t>
            </a:r>
            <a:r>
              <a:rPr lang="en-US" sz="2000" dirty="0" smtClean="0">
                <a:solidFill>
                  <a:srgbClr val="FF0000"/>
                </a:solidFill>
              </a:rPr>
              <a:t>"&gt;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&lt;p&gt;The name is {{ </a:t>
            </a:r>
            <a:r>
              <a:rPr lang="en-US" sz="2000" dirty="0" err="1">
                <a:solidFill>
                  <a:srgbClr val="FF0000"/>
                </a:solidFill>
              </a:rPr>
              <a:t>firstName</a:t>
            </a:r>
            <a:r>
              <a:rPr lang="en-US" sz="2000" dirty="0">
                <a:solidFill>
                  <a:srgbClr val="FF0000"/>
                </a:solidFill>
              </a:rPr>
              <a:t> | lowercase }}&lt;/p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angular.module</a:t>
            </a:r>
            <a:r>
              <a:rPr lang="en-US" sz="2000" dirty="0">
                <a:solidFill>
                  <a:srgbClr val="FF0000"/>
                </a:solidFill>
              </a:rPr>
              <a:t>('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r>
              <a:rPr lang="en-US" sz="2000" dirty="0">
                <a:solidFill>
                  <a:srgbClr val="FF0000"/>
                </a:solidFill>
              </a:rPr>
              <a:t>', []).controller('</a:t>
            </a:r>
            <a:r>
              <a:rPr lang="en-US" sz="2000" dirty="0" err="1">
                <a:solidFill>
                  <a:srgbClr val="FF0000"/>
                </a:solidFill>
              </a:rPr>
              <a:t>personCtrl</a:t>
            </a:r>
            <a:r>
              <a:rPr lang="en-US" sz="2000" dirty="0">
                <a:solidFill>
                  <a:srgbClr val="FF0000"/>
                </a:solidFill>
              </a:rPr>
              <a:t>', function($scope)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</a:t>
            </a:r>
            <a:r>
              <a:rPr lang="en-US" sz="2000" dirty="0" err="1">
                <a:solidFill>
                  <a:srgbClr val="FF0000"/>
                </a:solidFill>
              </a:rPr>
              <a:t>scope.firstName</a:t>
            </a:r>
            <a:r>
              <a:rPr lang="en-US" sz="2000" dirty="0">
                <a:solidFill>
                  <a:srgbClr val="FF0000"/>
                </a:solidFill>
              </a:rPr>
              <a:t> = "John",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</a:t>
            </a:r>
            <a:r>
              <a:rPr lang="en-US" sz="2000" dirty="0" err="1">
                <a:solidFill>
                  <a:srgbClr val="FF0000"/>
                </a:solidFill>
              </a:rPr>
              <a:t>scope.lastName</a:t>
            </a:r>
            <a:r>
              <a:rPr lang="en-US" sz="2000" dirty="0">
                <a:solidFill>
                  <a:srgbClr val="FF0000"/>
                </a:solidFill>
              </a:rPr>
              <a:t> = "Doe"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: Programs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Directives </a:t>
            </a:r>
            <a:r>
              <a:rPr lang="en-US" sz="2000" dirty="0" smtClean="0"/>
              <a:t>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Services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Modules, Controllers, &amp; Scope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https://replit.com/@FakhruddinBasha/Angular#index.html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8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C8DA09E-D406-C59F-257E-3634E4B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1. Data-binding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2. Scope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3. Controller 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4. Services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5. Filters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6. Dependency Injection 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7. Routing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8. Templets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9. Directives 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10. Deep linking :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10762"/>
            <a:ext cx="8991600" cy="4680431"/>
          </a:xfrm>
        </p:spPr>
        <p:txBody>
          <a:bodyPr/>
          <a:lstStyle/>
          <a:p>
            <a:r>
              <a:rPr lang="en-IN" sz="2800" dirty="0"/>
              <a:t>AngularJS extends HTML attributes with </a:t>
            </a:r>
            <a:r>
              <a:rPr lang="en-IN" sz="2800" b="1" dirty="0"/>
              <a:t>Directives</a:t>
            </a:r>
            <a:r>
              <a:rPr lang="en-IN" sz="2800" dirty="0"/>
              <a:t>, and binds data to HTML with </a:t>
            </a:r>
            <a:r>
              <a:rPr lang="en-IN" sz="2800" b="1" dirty="0"/>
              <a:t>Expressions</a:t>
            </a:r>
            <a:r>
              <a:rPr lang="en-IN" sz="2800" dirty="0"/>
              <a:t>.</a:t>
            </a:r>
          </a:p>
          <a:p>
            <a:r>
              <a:rPr lang="en-IN" sz="2800" dirty="0"/>
              <a:t>AngularJS is distributed as a JavaScript file, and can be added to a web page with a script tag:</a:t>
            </a:r>
          </a:p>
          <a:p>
            <a:r>
              <a:rPr lang="en-IN" sz="2800" dirty="0">
                <a:solidFill>
                  <a:srgbClr val="FF0000"/>
                </a:solidFill>
              </a:rPr>
              <a:t>&lt;script </a:t>
            </a:r>
            <a:r>
              <a:rPr lang="en-IN" sz="2800" dirty="0" err="1">
                <a:solidFill>
                  <a:srgbClr val="FF0000"/>
                </a:solidFill>
              </a:rPr>
              <a:t>src</a:t>
            </a:r>
            <a:r>
              <a:rPr lang="en-IN" sz="2800" dirty="0">
                <a:solidFill>
                  <a:srgbClr val="FF0000"/>
                </a:solidFill>
              </a:rPr>
              <a:t>="https://ajax.googleapis.com/ajax/libs/</a:t>
            </a:r>
            <a:r>
              <a:rPr lang="en-IN" sz="2800" dirty="0" err="1">
                <a:solidFill>
                  <a:srgbClr val="FF0000"/>
                </a:solidFill>
              </a:rPr>
              <a:t>angularjs</a:t>
            </a:r>
            <a:r>
              <a:rPr lang="en-IN" sz="2800" dirty="0">
                <a:solidFill>
                  <a:srgbClr val="FF0000"/>
                </a:solidFill>
              </a:rPr>
              <a:t>/1.6.9/angular.min.js"&gt;&lt;/script&gt;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Directives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AngularJS directives are extended HTML attributes with the prefix </a:t>
            </a:r>
            <a:r>
              <a:rPr lang="en-IN" sz="2800" b="1" dirty="0"/>
              <a:t>ng-</a:t>
            </a:r>
            <a:r>
              <a:rPr lang="en-IN" sz="2800" dirty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The</a:t>
            </a:r>
            <a:r>
              <a:rPr lang="en-IN" sz="2800" dirty="0"/>
              <a:t> </a:t>
            </a:r>
            <a:r>
              <a:rPr lang="en-IN" sz="2800" b="1" dirty="0"/>
              <a:t>ng-app</a:t>
            </a:r>
            <a:r>
              <a:rPr lang="en-IN" sz="2800" dirty="0"/>
              <a:t> directive initializes an AngularJS application and it defines the </a:t>
            </a:r>
            <a:r>
              <a:rPr lang="en-IN" sz="2800" b="1" dirty="0"/>
              <a:t>root element</a:t>
            </a:r>
            <a:r>
              <a:rPr lang="en-IN" sz="2800" dirty="0"/>
              <a:t> of an AngularJS, this directive will </a:t>
            </a:r>
            <a:r>
              <a:rPr lang="en-IN" sz="2800" b="1" dirty="0"/>
              <a:t>auto-bootstrap</a:t>
            </a:r>
            <a:r>
              <a:rPr lang="en-IN" sz="2800" dirty="0"/>
              <a:t> (automatically initialize) the application when a web page is loaded.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0762"/>
            <a:ext cx="8686800" cy="4680431"/>
          </a:xfrm>
        </p:spPr>
        <p:txBody>
          <a:bodyPr/>
          <a:lstStyle/>
          <a:p>
            <a:r>
              <a:rPr lang="en-IN" sz="2800" dirty="0"/>
              <a:t>The </a:t>
            </a:r>
            <a:r>
              <a:rPr lang="en-IN" sz="2800" b="1" dirty="0"/>
              <a:t>ng-</a:t>
            </a:r>
            <a:r>
              <a:rPr lang="en-IN" sz="2800" b="1" dirty="0" err="1"/>
              <a:t>init</a:t>
            </a:r>
            <a:r>
              <a:rPr lang="en-IN" sz="2800" dirty="0"/>
              <a:t> directive defines </a:t>
            </a:r>
            <a:r>
              <a:rPr lang="en-IN" sz="2800" b="1" dirty="0"/>
              <a:t>initial values</a:t>
            </a:r>
            <a:r>
              <a:rPr lang="en-IN" sz="2800" dirty="0"/>
              <a:t> for an </a:t>
            </a:r>
            <a:r>
              <a:rPr lang="en-IN" sz="2800" dirty="0" smtClean="0"/>
              <a:t>AngularJS application.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ng-model</a:t>
            </a:r>
            <a:r>
              <a:rPr lang="en-IN" sz="2800" dirty="0"/>
              <a:t> directive binds the value of HTML controls (input, select, </a:t>
            </a:r>
            <a:r>
              <a:rPr lang="en-IN" sz="2800" dirty="0" err="1"/>
              <a:t>textarea</a:t>
            </a:r>
            <a:r>
              <a:rPr lang="en-IN" sz="2800" dirty="0"/>
              <a:t>) to application data</a:t>
            </a:r>
            <a:r>
              <a:rPr lang="en-IN" sz="2800" dirty="0" smtClean="0"/>
              <a:t>.</a:t>
            </a:r>
            <a:endParaRPr lang="en-IN" sz="2000" dirty="0" smtClean="0"/>
          </a:p>
          <a:p>
            <a:pPr lvl="1"/>
            <a:r>
              <a:rPr lang="en-IN" sz="2000" dirty="0" smtClean="0"/>
              <a:t>Provide </a:t>
            </a:r>
            <a:r>
              <a:rPr lang="en-IN" sz="2000" dirty="0"/>
              <a:t>type validation for application data (number, email, required).</a:t>
            </a:r>
          </a:p>
          <a:p>
            <a:pPr lvl="1"/>
            <a:r>
              <a:rPr lang="en-IN" sz="2000" dirty="0"/>
              <a:t>Provide status for application data (invalid, dirty, touched, error).</a:t>
            </a:r>
          </a:p>
          <a:p>
            <a:pPr lvl="1"/>
            <a:r>
              <a:rPr lang="en-IN" sz="2000" dirty="0"/>
              <a:t>Provide CSS classes for HTML elements.</a:t>
            </a:r>
          </a:p>
          <a:p>
            <a:pPr lvl="1"/>
            <a:r>
              <a:rPr lang="en-IN" sz="2000" dirty="0"/>
              <a:t>Bind HTML elements to HTML forms.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ng-bind</a:t>
            </a:r>
            <a:r>
              <a:rPr lang="en-IN" sz="2800" dirty="0"/>
              <a:t> directive binds application data to the HTML view.</a:t>
            </a:r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AngularJS applications are controlled by controllers.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ng-controller</a:t>
            </a:r>
            <a:r>
              <a:rPr lang="en-IN" sz="2800" dirty="0"/>
              <a:t> directive defines the application controller.</a:t>
            </a:r>
          </a:p>
          <a:p>
            <a:r>
              <a:rPr lang="en-IN" sz="2800" dirty="0"/>
              <a:t>A controller is a </a:t>
            </a:r>
            <a:r>
              <a:rPr lang="en-IN" sz="2800" b="1" dirty="0"/>
              <a:t>JavaScript Object</a:t>
            </a:r>
            <a:r>
              <a:rPr lang="en-IN" sz="2800" dirty="0"/>
              <a:t>, created by a standard JavaScript </a:t>
            </a:r>
            <a:r>
              <a:rPr lang="en-IN" sz="2800" b="1" dirty="0"/>
              <a:t>object constructor</a:t>
            </a:r>
            <a:r>
              <a:rPr lang="en-IN" sz="2800" dirty="0" smtClean="0"/>
              <a:t>.</a:t>
            </a:r>
          </a:p>
          <a:p>
            <a:r>
              <a:rPr lang="en-US" altLang="en-US" sz="2800" b="1" dirty="0"/>
              <a:t>ng-repeat </a:t>
            </a:r>
            <a:r>
              <a:rPr lang="en-US" altLang="en-US" sz="2800" dirty="0">
                <a:solidFill>
                  <a:srgbClr val="000000"/>
                </a:solidFill>
              </a:rPr>
              <a:t>directive, each repetition has access to the current repetition object:</a:t>
            </a:r>
            <a:r>
              <a:rPr lang="en-US" altLang="en-US" sz="1600" dirty="0"/>
              <a:t> </a:t>
            </a:r>
            <a:endParaRPr lang="en-US" altLang="en-US" sz="4400" dirty="0"/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Scope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scope is the binding part between the HTML (view) and the JavaScript (controller) and it is an object with the available properties and methods.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scope is available for both the view and the controller.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000000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How to Use the Scope?</a:t>
            </a:r>
            <a:endParaRPr lang="en-US" altLang="en-US" sz="3600" b="1" dirty="0">
              <a:ea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When you make a controller in AngularJS, you pass the </a:t>
            </a:r>
            <a:r>
              <a:rPr lang="en-US" altLang="en-US" sz="1600" dirty="0">
                <a:solidFill>
                  <a:srgbClr val="DC143C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$scope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 object as an argument:</a:t>
            </a:r>
            <a:endParaRPr lang="en-US" altLang="en-US" sz="3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88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Expressions</a:t>
            </a:r>
            <a:br>
              <a:rPr lang="en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1" y="683597"/>
            <a:ext cx="8686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Inside double braces: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{{ 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expression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 }}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ea typeface="Times New Roman" panose="02020603050405020304" pitchFamily="18" charset="0"/>
              </a:rPr>
              <a:t> 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an also be written inside a directive: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ng-bind="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expression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vs. JavaScript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Like JavaScript expressions, AngularJS expressions can contain literals, operators, and variables.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Unlike JavaScript expressions, AngularJS expressions can be written inside HTML.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do not support conditionals, loops, and exceptions, while JavaScript expressions do.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AngularJS expressions support filters, while JavaScript expressions do not.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Example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{{ 5 + 5 }} or {{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firstName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+ " " +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lastName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}}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2D4A437D7A54D88E4B287E5F33D11" ma:contentTypeVersion="3" ma:contentTypeDescription="Create a new document." ma:contentTypeScope="" ma:versionID="be4017b9ad0aada1c57b22c577858e98">
  <xsd:schema xmlns:xsd="http://www.w3.org/2001/XMLSchema" xmlns:xs="http://www.w3.org/2001/XMLSchema" xmlns:p="http://schemas.microsoft.com/office/2006/metadata/properties" xmlns:ns2="9615b36d-81e3-46bc-972f-4e44bca456c9" targetNamespace="http://schemas.microsoft.com/office/2006/metadata/properties" ma:root="true" ma:fieldsID="179531339df40baed9bd688e30f9308a" ns2:_="">
    <xsd:import namespace="9615b36d-81e3-46bc-972f-4e44bca45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5b36d-81e3-46bc-972f-4e44bca45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C91B7-1FA6-4322-B652-1F2E11507F22}"/>
</file>

<file path=customXml/itemProps2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7959</TotalTime>
  <Words>603</Words>
  <Application>Microsoft Office PowerPoint</Application>
  <PresentationFormat>On-screen Show 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Bookman Old Style</vt:lpstr>
      <vt:lpstr>Calibri</vt:lpstr>
      <vt:lpstr>Cambria</vt:lpstr>
      <vt:lpstr>Courier New</vt:lpstr>
      <vt:lpstr>Segoe UI</vt:lpstr>
      <vt:lpstr>Times New Roman</vt:lpstr>
      <vt:lpstr>Thiru_Regular</vt:lpstr>
      <vt:lpstr>1_Custom Design</vt:lpstr>
      <vt:lpstr>Custom Design</vt:lpstr>
      <vt:lpstr>Angular JS</vt:lpstr>
      <vt:lpstr>General features : </vt:lpstr>
      <vt:lpstr>Core features : </vt:lpstr>
      <vt:lpstr>PowerPoint Presentation</vt:lpstr>
      <vt:lpstr>AngularJS Directives </vt:lpstr>
      <vt:lpstr> </vt:lpstr>
      <vt:lpstr>PowerPoint Presentation</vt:lpstr>
      <vt:lpstr>AngularJS Scope </vt:lpstr>
      <vt:lpstr>AngularJS Expressions </vt:lpstr>
      <vt:lpstr>AngularJS Modules and Controllers </vt:lpstr>
      <vt:lpstr>PowerPoint Presentation</vt:lpstr>
      <vt:lpstr>PowerPoint Presentation</vt:lpstr>
      <vt:lpstr>AngularJS Forms </vt:lpstr>
      <vt:lpstr>PowerPoint Presentation</vt:lpstr>
      <vt:lpstr>PowerPoint Presentation</vt:lpstr>
      <vt:lpstr>PowerPoint Presentation</vt:lpstr>
      <vt:lpstr>PowerPoint Presentation</vt:lpstr>
      <vt:lpstr>AngularJS Services </vt:lpstr>
      <vt:lpstr>PowerPoint Presentation</vt:lpstr>
      <vt:lpstr>AngularJS Routing </vt:lpstr>
      <vt:lpstr>AngularJS Filters </vt:lpstr>
      <vt:lpstr>Example:</vt:lpstr>
      <vt:lpstr>Example: Programs 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Microsoft account</cp:lastModifiedBy>
  <cp:revision>580</cp:revision>
  <dcterms:created xsi:type="dcterms:W3CDTF">2006-08-16T00:00:00Z</dcterms:created>
  <dcterms:modified xsi:type="dcterms:W3CDTF">2023-04-17T09:11:04Z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0x0101004F02D4A437D7A54D88E4B287E5F33D11</vt:lpwstr>
  </property>
</Properties>
</file>