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88" d="100"/>
          <a:sy n="88" d="100"/>
        </p:scale>
        <p:origin x="4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88FF17-9AE8-4E7E-AFDA-02B47BE4E04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46809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88FF17-9AE8-4E7E-AFDA-02B47BE4E04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426470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88FF17-9AE8-4E7E-AFDA-02B47BE4E04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114039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88FF17-9AE8-4E7E-AFDA-02B47BE4E04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379768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88FF17-9AE8-4E7E-AFDA-02B47BE4E04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410334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88FF17-9AE8-4E7E-AFDA-02B47BE4E04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384339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88FF17-9AE8-4E7E-AFDA-02B47BE4E049}"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1793707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88FF17-9AE8-4E7E-AFDA-02B47BE4E049}"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78658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8FF17-9AE8-4E7E-AFDA-02B47BE4E049}"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344789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88FF17-9AE8-4E7E-AFDA-02B47BE4E04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66663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88FF17-9AE8-4E7E-AFDA-02B47BE4E04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41FB6-4EB9-4167-8347-9CC321C891AF}" type="slidenum">
              <a:rPr lang="en-US" smtClean="0"/>
              <a:t>‹#›</a:t>
            </a:fld>
            <a:endParaRPr lang="en-US"/>
          </a:p>
        </p:txBody>
      </p:sp>
    </p:spTree>
    <p:extLst>
      <p:ext uri="{BB962C8B-B14F-4D97-AF65-F5344CB8AC3E}">
        <p14:creationId xmlns:p14="http://schemas.microsoft.com/office/powerpoint/2010/main" val="101302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8FF17-9AE8-4E7E-AFDA-02B47BE4E049}" type="datetimeFigureOut">
              <a:rPr lang="en-US" smtClean="0"/>
              <a:t>3/20/2023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41FB6-4EB9-4167-8347-9CC321C891AF}" type="slidenum">
              <a:rPr lang="en-US" smtClean="0"/>
              <a:t>‹#›</a:t>
            </a:fld>
            <a:endParaRPr lang="en-US"/>
          </a:p>
        </p:txBody>
      </p:sp>
    </p:spTree>
    <p:extLst>
      <p:ext uri="{BB962C8B-B14F-4D97-AF65-F5344CB8AC3E}">
        <p14:creationId xmlns:p14="http://schemas.microsoft.com/office/powerpoint/2010/main" val="33032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 Practical Example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2452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the sentences into words whose tag is sports</a:t>
            </a:r>
            <a:endParaRPr lang="en-IN" dirty="0"/>
          </a:p>
        </p:txBody>
      </p:sp>
      <p:sp>
        <p:nvSpPr>
          <p:cNvPr id="3" name="Content Placeholder 2"/>
          <p:cNvSpPr>
            <a:spLocks noGrp="1"/>
          </p:cNvSpPr>
          <p:nvPr>
            <p:ph idx="1"/>
          </p:nvPr>
        </p:nvSpPr>
        <p:spPr/>
        <p:txBody>
          <a:bodyPr/>
          <a:lstStyle/>
          <a:p>
            <a:pPr marL="0" indent="0">
              <a:buNone/>
            </a:pPr>
            <a:r>
              <a:rPr lang="en-US" dirty="0" smtClean="0"/>
              <a:t>(A, </a:t>
            </a:r>
            <a:r>
              <a:rPr lang="en-US" dirty="0"/>
              <a:t>great </a:t>
            </a:r>
            <a:r>
              <a:rPr lang="en-US" dirty="0" smtClean="0"/>
              <a:t>,game, </a:t>
            </a:r>
            <a:r>
              <a:rPr lang="en-US" dirty="0"/>
              <a:t>Very </a:t>
            </a:r>
            <a:r>
              <a:rPr lang="en-US" dirty="0" smtClean="0"/>
              <a:t>,clean ,match,</a:t>
            </a:r>
            <a:r>
              <a:rPr lang="en-US" dirty="0"/>
              <a:t> </a:t>
            </a:r>
            <a:r>
              <a:rPr lang="en-US" dirty="0" smtClean="0"/>
              <a:t>A ,clean, but, forgettable, game)</a:t>
            </a:r>
          </a:p>
          <a:p>
            <a:pPr marL="0" indent="0">
              <a:buNone/>
            </a:pPr>
            <a:r>
              <a:rPr lang="en-US" dirty="0" smtClean="0"/>
              <a:t>Total =11</a:t>
            </a:r>
            <a:endParaRPr lang="en-US" dirty="0"/>
          </a:p>
          <a:p>
            <a:pPr marL="0" indent="0">
              <a:buNone/>
            </a:pPr>
            <a:r>
              <a:rPr lang="en-US" dirty="0" smtClean="0"/>
              <a:t>P(</a:t>
            </a:r>
            <a:r>
              <a:rPr lang="en-US" dirty="0" err="1" smtClean="0"/>
              <a:t>A|Sports</a:t>
            </a:r>
            <a:r>
              <a:rPr lang="en-US" dirty="0" smtClean="0"/>
              <a:t>)=2/11</a:t>
            </a:r>
          </a:p>
          <a:p>
            <a:pPr marL="0" indent="0">
              <a:buNone/>
            </a:pPr>
            <a:r>
              <a:rPr lang="en-US" dirty="0" smtClean="0"/>
              <a:t>P(</a:t>
            </a:r>
            <a:r>
              <a:rPr lang="en-US" dirty="0" err="1" smtClean="0"/>
              <a:t>very|Sports</a:t>
            </a:r>
            <a:r>
              <a:rPr lang="en-US" dirty="0" smtClean="0"/>
              <a:t>)=1/11</a:t>
            </a:r>
          </a:p>
          <a:p>
            <a:pPr marL="0" indent="0">
              <a:buNone/>
            </a:pPr>
            <a:r>
              <a:rPr lang="en-US" dirty="0" smtClean="0"/>
              <a:t>P(</a:t>
            </a:r>
            <a:r>
              <a:rPr lang="en-US" dirty="0" err="1" smtClean="0"/>
              <a:t>close|Sports</a:t>
            </a:r>
            <a:r>
              <a:rPr lang="en-US" dirty="0" smtClean="0"/>
              <a:t>)=0/11</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5033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Laplace Smoothing</a:t>
            </a:r>
            <a:endParaRPr lang="en-US" dirty="0"/>
          </a:p>
        </p:txBody>
      </p:sp>
      <p:sp>
        <p:nvSpPr>
          <p:cNvPr id="3" name="Content Placeholder 2"/>
          <p:cNvSpPr>
            <a:spLocks noGrp="1"/>
          </p:cNvSpPr>
          <p:nvPr>
            <p:ph idx="1"/>
          </p:nvPr>
        </p:nvSpPr>
        <p:spPr>
          <a:xfrm>
            <a:off x="838200" y="1337481"/>
            <a:ext cx="10515600" cy="4839482"/>
          </a:xfrm>
        </p:spPr>
        <p:txBody>
          <a:bodyPr>
            <a:normAutofit lnSpcReduction="10000"/>
          </a:bodyPr>
          <a:lstStyle/>
          <a:p>
            <a:r>
              <a:rPr lang="en-US" dirty="0" smtClean="0"/>
              <a:t>However, we run into a problem here: “close” doesn’t appear in any Sports text! That means that P(close | Sports) = 0.  This is rather inconvenient since we are going to be multiplying it with the other probabilities, so we’ll end up with</a:t>
            </a:r>
          </a:p>
          <a:p>
            <a:pPr marL="0" indent="0">
              <a:buNone/>
            </a:pPr>
            <a:r>
              <a:rPr lang="en-US" dirty="0" smtClean="0"/>
              <a:t> P(a | Sports)*P(very | Sports) *0 *P(game | Sports). This equals 0, since in a multiplication if one of the terms is zero, the whole calculation is nullified. Doing things this way simply doesn’t give us any information at all, so we have to find a way around.</a:t>
            </a:r>
          </a:p>
          <a:p>
            <a:pPr marL="0" indent="0">
              <a:buNone/>
            </a:pPr>
            <a:endParaRPr lang="en-US" dirty="0"/>
          </a:p>
          <a:p>
            <a:pPr marL="0" indent="0">
              <a:buNone/>
            </a:pPr>
            <a:r>
              <a:rPr lang="en-US" dirty="0"/>
              <a:t>By using something </a:t>
            </a:r>
            <a:r>
              <a:rPr lang="en-US" dirty="0" smtClean="0"/>
              <a:t>called </a:t>
            </a:r>
            <a:r>
              <a:rPr lang="en-US" b="1" dirty="0" smtClean="0"/>
              <a:t>Laplace Smoothing </a:t>
            </a:r>
            <a:r>
              <a:rPr lang="en-US" dirty="0" smtClean="0"/>
              <a:t>we </a:t>
            </a:r>
            <a:r>
              <a:rPr lang="en-US" dirty="0"/>
              <a:t>add 1 to every count so it’s never zero. To balance this, we add the number of possible words to the divisor, so the division will never be greater than 1. </a:t>
            </a:r>
          </a:p>
        </p:txBody>
      </p:sp>
    </p:spTree>
    <p:extLst>
      <p:ext uri="{BB962C8B-B14F-4D97-AF65-F5344CB8AC3E}">
        <p14:creationId xmlns:p14="http://schemas.microsoft.com/office/powerpoint/2010/main" val="81213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lstStyle/>
          <a:p>
            <a:r>
              <a:rPr lang="en-US" dirty="0" smtClean="0"/>
              <a:t>In our case, the possible words are ['a', 'great', 'very', 'over', 'it', 'but', 'game', 'election', 'clean', 'close', 'the', 'was', 'forgettable', 'match'].</a:t>
            </a:r>
          </a:p>
          <a:p>
            <a:r>
              <a:rPr lang="en-US" dirty="0"/>
              <a:t>Since the number of possible words is </a:t>
            </a:r>
            <a:r>
              <a:rPr lang="en-US" dirty="0" smtClean="0"/>
              <a:t>14</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095" y="1992573"/>
            <a:ext cx="7997589" cy="4184390"/>
          </a:xfrm>
          <a:prstGeom prst="rect">
            <a:avLst/>
          </a:prstGeom>
        </p:spPr>
      </p:pic>
    </p:spTree>
    <p:extLst>
      <p:ext uri="{BB962C8B-B14F-4D97-AF65-F5344CB8AC3E}">
        <p14:creationId xmlns:p14="http://schemas.microsoft.com/office/powerpoint/2010/main" val="37344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Result</a:t>
            </a:r>
            <a:endParaRPr lang="en-US" dirty="0"/>
          </a:p>
        </p:txBody>
      </p:sp>
      <p:pic>
        <p:nvPicPr>
          <p:cNvPr id="4" name="Content Placeholder 3"/>
          <p:cNvPicPr>
            <a:picLocks noGrp="1" noChangeAspect="1"/>
          </p:cNvPicPr>
          <p:nvPr>
            <p:ph idx="1"/>
          </p:nvPr>
        </p:nvPicPr>
        <p:blipFill>
          <a:blip r:embed="rId2"/>
          <a:stretch>
            <a:fillRect/>
          </a:stretch>
        </p:blipFill>
        <p:spPr>
          <a:xfrm>
            <a:off x="1078173" y="1281255"/>
            <a:ext cx="9294125" cy="4164202"/>
          </a:xfrm>
          <a:prstGeom prst="rect">
            <a:avLst/>
          </a:prstGeom>
        </p:spPr>
      </p:pic>
      <p:sp>
        <p:nvSpPr>
          <p:cNvPr id="5" name="Rectangle 4"/>
          <p:cNvSpPr/>
          <p:nvPr/>
        </p:nvSpPr>
        <p:spPr>
          <a:xfrm>
            <a:off x="1078173" y="5992255"/>
            <a:ext cx="6858609" cy="400110"/>
          </a:xfrm>
          <a:prstGeom prst="rect">
            <a:avLst/>
          </a:prstGeom>
        </p:spPr>
        <p:txBody>
          <a:bodyPr wrap="none">
            <a:spAutoFit/>
          </a:bodyPr>
          <a:lstStyle/>
          <a:p>
            <a:r>
              <a:rPr lang="en-US" sz="2000" b="1" dirty="0" smtClean="0"/>
              <a:t>Our classifier gives “A very close game” the Sports tag. Great!!!</a:t>
            </a:r>
            <a:endParaRPr lang="en-US" sz="2000" b="1" dirty="0"/>
          </a:p>
        </p:txBody>
      </p:sp>
    </p:spTree>
    <p:extLst>
      <p:ext uri="{BB962C8B-B14F-4D97-AF65-F5344CB8AC3E}">
        <p14:creationId xmlns:p14="http://schemas.microsoft.com/office/powerpoint/2010/main" val="204514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35632407"/>
              </p:ext>
            </p:extLst>
          </p:nvPr>
        </p:nvGraphicFramePr>
        <p:xfrm>
          <a:off x="1551863" y="585219"/>
          <a:ext cx="7209999" cy="3074984"/>
        </p:xfrm>
        <a:graphic>
          <a:graphicData uri="http://schemas.openxmlformats.org/drawingml/2006/table">
            <a:tbl>
              <a:tblPr/>
              <a:tblGrid>
                <a:gridCol w="4722549">
                  <a:extLst>
                    <a:ext uri="{9D8B030D-6E8A-4147-A177-3AD203B41FA5}">
                      <a16:colId xmlns:a16="http://schemas.microsoft.com/office/drawing/2014/main" val="20000"/>
                    </a:ext>
                  </a:extLst>
                </a:gridCol>
                <a:gridCol w="2487450">
                  <a:extLst>
                    <a:ext uri="{9D8B030D-6E8A-4147-A177-3AD203B41FA5}">
                      <a16:colId xmlns:a16="http://schemas.microsoft.com/office/drawing/2014/main" val="20001"/>
                    </a:ext>
                  </a:extLst>
                </a:gridCol>
              </a:tblGrid>
              <a:tr h="0">
                <a:tc>
                  <a:txBody>
                    <a:bodyPr/>
                    <a:lstStyle/>
                    <a:p>
                      <a:r>
                        <a:rPr lang="en-US" b="1" dirty="0">
                          <a:effectLst/>
                        </a:rPr>
                        <a:t>Text</a:t>
                      </a:r>
                      <a:endParaRPr lang="en-US"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b="1">
                          <a:effectLst/>
                        </a:rPr>
                        <a:t>Tag</a:t>
                      </a:r>
                      <a:endParaRPr lang="en-US">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33714">
                <a:tc>
                  <a:txBody>
                    <a:bodyPr/>
                    <a:lstStyle/>
                    <a:p>
                      <a:r>
                        <a:rPr lang="en-US" dirty="0">
                          <a:effectLst/>
                        </a:rPr>
                        <a:t>“A great game”</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a:effectLst/>
                        </a:rPr>
                        <a:t>Sports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3400">
                <a:tc>
                  <a:txBody>
                    <a:bodyPr/>
                    <a:lstStyle/>
                    <a:p>
                      <a:r>
                        <a:rPr lang="en-US">
                          <a:effectLst/>
                        </a:rPr>
                        <a:t>“The election was over”</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a:effectLst/>
                        </a:rPr>
                        <a:t>Not sports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33400">
                <a:tc>
                  <a:txBody>
                    <a:bodyPr/>
                    <a:lstStyle/>
                    <a:p>
                      <a:r>
                        <a:rPr lang="en-US" dirty="0">
                          <a:effectLst/>
                        </a:rPr>
                        <a:t>“Very clean match”</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Sports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3400">
                <a:tc>
                  <a:txBody>
                    <a:bodyPr/>
                    <a:lstStyle/>
                    <a:p>
                      <a:r>
                        <a:rPr lang="en-US" dirty="0">
                          <a:effectLst/>
                        </a:rPr>
                        <a:t>“A clean but forgettable game”</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a:effectLst/>
                        </a:rPr>
                        <a:t>Sports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33400">
                <a:tc>
                  <a:txBody>
                    <a:bodyPr/>
                    <a:lstStyle/>
                    <a:p>
                      <a:r>
                        <a:rPr lang="en-US" dirty="0">
                          <a:effectLst/>
                        </a:rPr>
                        <a:t>“It was a close election”</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Not sports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2297372" y="4402373"/>
            <a:ext cx="6860275" cy="369332"/>
          </a:xfrm>
          <a:prstGeom prst="rect">
            <a:avLst/>
          </a:prstGeom>
        </p:spPr>
        <p:txBody>
          <a:bodyPr wrap="square">
            <a:spAutoFit/>
          </a:bodyPr>
          <a:lstStyle/>
          <a:p>
            <a:r>
              <a:rPr lang="en-US" b="0" i="0" dirty="0" smtClean="0">
                <a:solidFill>
                  <a:srgbClr val="2B3E51"/>
                </a:solidFill>
                <a:effectLst/>
                <a:latin typeface="Merriweather"/>
              </a:rPr>
              <a:t>which tag does the sentence</a:t>
            </a:r>
            <a:r>
              <a:rPr lang="en-US" b="1" i="0" dirty="0" smtClean="0">
                <a:solidFill>
                  <a:srgbClr val="2B3E51"/>
                </a:solidFill>
                <a:effectLst/>
                <a:latin typeface="Merriweather"/>
              </a:rPr>
              <a:t> </a:t>
            </a:r>
            <a:r>
              <a:rPr lang="en-US" b="1" i="1" dirty="0" smtClean="0">
                <a:solidFill>
                  <a:srgbClr val="2B3E51"/>
                </a:solidFill>
                <a:effectLst/>
                <a:latin typeface="Merriweather"/>
              </a:rPr>
              <a:t>A very close game</a:t>
            </a:r>
            <a:r>
              <a:rPr lang="en-US" i="0" dirty="0" smtClean="0">
                <a:solidFill>
                  <a:srgbClr val="2B3E51"/>
                </a:solidFill>
                <a:effectLst/>
                <a:latin typeface="Merriweather"/>
              </a:rPr>
              <a:t> belong to?</a:t>
            </a:r>
            <a:endParaRPr lang="en-US" dirty="0"/>
          </a:p>
        </p:txBody>
      </p:sp>
    </p:spTree>
    <p:extLst>
      <p:ext uri="{BB962C8B-B14F-4D97-AF65-F5344CB8AC3E}">
        <p14:creationId xmlns:p14="http://schemas.microsoft.com/office/powerpoint/2010/main" val="259735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lstStyle/>
          <a:p>
            <a:r>
              <a:rPr lang="en-US" dirty="0" smtClean="0"/>
              <a:t>Since Naive Bayes is a probabilistic classifier, we want to calculate the probability that the sentence “A very close game” is Sports and the probability that it’s Not Sports. Then, we take the largest one. </a:t>
            </a:r>
          </a:p>
          <a:p>
            <a:endParaRPr lang="en-US" dirty="0"/>
          </a:p>
          <a:p>
            <a:endParaRPr lang="en-US" dirty="0" smtClean="0"/>
          </a:p>
          <a:p>
            <a:r>
              <a:rPr lang="en-US" dirty="0" smtClean="0"/>
              <a:t>Written mathematically, what we want higher of the two</a:t>
            </a:r>
          </a:p>
          <a:p>
            <a:pPr marL="971550" lvl="1" indent="-514350">
              <a:buFont typeface="+mj-lt"/>
              <a:buAutoNum type="arabicPeriod"/>
            </a:pPr>
            <a:r>
              <a:rPr lang="en-US" dirty="0" smtClean="0"/>
              <a:t> P(Sports | a very close, game)— the probability that the tag of a sentence is Sports given that the sentence is “A very close game”.</a:t>
            </a:r>
          </a:p>
          <a:p>
            <a:pPr marL="971550" lvl="1" indent="-514350">
              <a:buFont typeface="+mj-lt"/>
              <a:buAutoNum type="arabicPeriod"/>
            </a:pPr>
            <a:r>
              <a:rPr lang="en-US" dirty="0" smtClean="0"/>
              <a:t> P(not Sports | a very close, game)— the probability that the tag of a sentence is Not Sports given that the sentence is “A very close game”.</a:t>
            </a:r>
          </a:p>
          <a:p>
            <a:endParaRPr lang="en-US" dirty="0"/>
          </a:p>
        </p:txBody>
      </p:sp>
    </p:spTree>
    <p:extLst>
      <p:ext uri="{BB962C8B-B14F-4D97-AF65-F5344CB8AC3E}">
        <p14:creationId xmlns:p14="http://schemas.microsoft.com/office/powerpoint/2010/main" val="81558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627"/>
          </a:xfrm>
        </p:spPr>
        <p:txBody>
          <a:bodyPr>
            <a:normAutofit fontScale="90000"/>
          </a:bodyPr>
          <a:lstStyle/>
          <a:p>
            <a:r>
              <a:rPr lang="en-US" dirty="0"/>
              <a:t>Feature Engineering</a:t>
            </a:r>
            <a:br>
              <a:rPr lang="en-US" dirty="0"/>
            </a:br>
            <a:endParaRPr lang="en-US" dirty="0"/>
          </a:p>
        </p:txBody>
      </p:sp>
      <p:sp>
        <p:nvSpPr>
          <p:cNvPr id="3" name="Content Placeholder 2"/>
          <p:cNvSpPr>
            <a:spLocks noGrp="1"/>
          </p:cNvSpPr>
          <p:nvPr>
            <p:ph idx="1"/>
          </p:nvPr>
        </p:nvSpPr>
        <p:spPr>
          <a:xfrm>
            <a:off x="838200" y="736979"/>
            <a:ext cx="10515600" cy="5439984"/>
          </a:xfrm>
        </p:spPr>
        <p:txBody>
          <a:bodyPr/>
          <a:lstStyle/>
          <a:p>
            <a:r>
              <a:rPr lang="en-US" dirty="0"/>
              <a:t>The first thing we need to do when creating a machine learning model is to decide what to use as features. We call </a:t>
            </a:r>
            <a:r>
              <a:rPr lang="en-US" b="1" dirty="0"/>
              <a:t>features </a:t>
            </a:r>
            <a:r>
              <a:rPr lang="en-US" dirty="0"/>
              <a:t>the pieces of information that we take from the text and give to the algorithm so it can work its magic. For example, if we were doing classification on health, some features could be a person’s height, weight, gender, and so on. We would exclude things that maybe are known but aren’t useful to the model, like a person’s name or favorite color</a:t>
            </a:r>
            <a:r>
              <a:rPr lang="en-US" dirty="0" smtClean="0"/>
              <a:t>.</a:t>
            </a:r>
          </a:p>
          <a:p>
            <a:endParaRPr lang="en-US" dirty="0"/>
          </a:p>
          <a:p>
            <a:r>
              <a:rPr lang="en-US" dirty="0"/>
              <a:t>In this case though, we don’t even have numeric features. We just have text. We need to somehow convert this text into numbers that we can do calculations on</a:t>
            </a:r>
            <a:r>
              <a:rPr lang="en-US" dirty="0" smtClean="0"/>
              <a:t>.</a:t>
            </a:r>
            <a:r>
              <a:rPr lang="en-US" dirty="0"/>
              <a:t> We use </a:t>
            </a:r>
            <a:r>
              <a:rPr lang="en-US" b="1" dirty="0"/>
              <a:t>word frequencies</a:t>
            </a:r>
            <a:r>
              <a:rPr lang="en-US" dirty="0"/>
              <a:t>.</a:t>
            </a:r>
          </a:p>
        </p:txBody>
      </p:sp>
    </p:spTree>
    <p:extLst>
      <p:ext uri="{BB962C8B-B14F-4D97-AF65-F5344CB8AC3E}">
        <p14:creationId xmlns:p14="http://schemas.microsoft.com/office/powerpoint/2010/main" val="253262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910" y="163774"/>
            <a:ext cx="10331355" cy="5745707"/>
          </a:xfrm>
        </p:spPr>
      </p:pic>
    </p:spTree>
    <p:extLst>
      <p:ext uri="{BB962C8B-B14F-4D97-AF65-F5344CB8AC3E}">
        <p14:creationId xmlns:p14="http://schemas.microsoft.com/office/powerpoint/2010/main" val="282909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54" y="365124"/>
            <a:ext cx="10766946" cy="5830959"/>
          </a:xfrm>
        </p:spPr>
      </p:pic>
    </p:spTree>
    <p:extLst>
      <p:ext uri="{BB962C8B-B14F-4D97-AF65-F5344CB8AC3E}">
        <p14:creationId xmlns:p14="http://schemas.microsoft.com/office/powerpoint/2010/main" val="200642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normAutofit fontScale="90000"/>
          </a:bodyPr>
          <a:lstStyle/>
          <a:p>
            <a:r>
              <a:rPr lang="en-US" dirty="0"/>
              <a:t>Being Naive</a:t>
            </a:r>
            <a:br>
              <a:rPr lang="en-US" dirty="0"/>
            </a:br>
            <a:endParaRPr lang="en-US" dirty="0"/>
          </a:p>
        </p:txBody>
      </p:sp>
      <p:sp>
        <p:nvSpPr>
          <p:cNvPr id="3" name="Content Placeholder 2"/>
          <p:cNvSpPr>
            <a:spLocks noGrp="1"/>
          </p:cNvSpPr>
          <p:nvPr>
            <p:ph idx="1"/>
          </p:nvPr>
        </p:nvSpPr>
        <p:spPr>
          <a:xfrm>
            <a:off x="838200" y="887104"/>
            <a:ext cx="10515600" cy="5289859"/>
          </a:xfrm>
        </p:spPr>
        <p:txBody>
          <a:bodyPr/>
          <a:lstStyle/>
          <a:p>
            <a:r>
              <a:rPr lang="en-US" dirty="0"/>
              <a:t>So here comes the </a:t>
            </a:r>
            <a:r>
              <a:rPr lang="en-US" i="1" dirty="0"/>
              <a:t>Naive</a:t>
            </a:r>
            <a:r>
              <a:rPr lang="en-US" dirty="0"/>
              <a:t> part: we assume that every word in a sentence is </a:t>
            </a:r>
            <a:r>
              <a:rPr lang="en-US" b="1" dirty="0"/>
              <a:t>independent</a:t>
            </a:r>
            <a:r>
              <a:rPr lang="en-US" dirty="0"/>
              <a:t> of the other ones. This means that we’re no longer looking at entire sentences, but rather at individual words. So for our purposes, “this was a fun party” is the same as “this party was fun” and “party fun was this</a:t>
            </a:r>
            <a:r>
              <a:rPr lang="en-US" dirty="0" smtClean="0"/>
              <a:t>”.</a:t>
            </a:r>
          </a:p>
          <a:p>
            <a:pPr marL="0" indent="0">
              <a:buNone/>
            </a:pPr>
            <a:r>
              <a:rPr lang="en-US" dirty="0" smtClean="0"/>
              <a:t>  We </a:t>
            </a:r>
            <a:r>
              <a:rPr lang="en-US" dirty="0"/>
              <a:t>write this as</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833" y="4285539"/>
            <a:ext cx="8871045" cy="1146270"/>
          </a:xfrm>
          <a:prstGeom prst="rect">
            <a:avLst/>
          </a:prstGeom>
        </p:spPr>
      </p:pic>
    </p:spTree>
    <p:extLst>
      <p:ext uri="{BB962C8B-B14F-4D97-AF65-F5344CB8AC3E}">
        <p14:creationId xmlns:p14="http://schemas.microsoft.com/office/powerpoint/2010/main" val="343957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Above </a:t>
            </a:r>
            <a:r>
              <a:rPr lang="en-US" dirty="0"/>
              <a:t>assumption is very strong but super useful. It’s what makes this model work well with little data or data that may be mislabeled. The next step is just applying this to what we had before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37" y="3667918"/>
            <a:ext cx="9184943" cy="1136093"/>
          </a:xfrm>
          <a:prstGeom prst="rect">
            <a:avLst/>
          </a:prstGeom>
        </p:spPr>
      </p:pic>
    </p:spTree>
    <p:extLst>
      <p:ext uri="{BB962C8B-B14F-4D97-AF65-F5344CB8AC3E}">
        <p14:creationId xmlns:p14="http://schemas.microsoft.com/office/powerpoint/2010/main" val="387189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Probabilities</a:t>
            </a:r>
            <a:br>
              <a:rPr lang="en-US" dirty="0"/>
            </a:br>
            <a:endParaRPr lang="en-US" dirty="0"/>
          </a:p>
        </p:txBody>
      </p:sp>
      <p:sp>
        <p:nvSpPr>
          <p:cNvPr id="3" name="Content Placeholder 2"/>
          <p:cNvSpPr>
            <a:spLocks noGrp="1"/>
          </p:cNvSpPr>
          <p:nvPr>
            <p:ph idx="1"/>
          </p:nvPr>
        </p:nvSpPr>
        <p:spPr/>
        <p:txBody>
          <a:bodyPr/>
          <a:lstStyle/>
          <a:p>
            <a:r>
              <a:rPr lang="en-US" dirty="0"/>
              <a:t>First, we calculate the </a:t>
            </a:r>
            <a:r>
              <a:rPr lang="en-US" i="1" dirty="0"/>
              <a:t>a priori</a:t>
            </a:r>
            <a:r>
              <a:rPr lang="en-US" dirty="0"/>
              <a:t> probability of each tag: for a given sentence in our training data, the probability that it is </a:t>
            </a:r>
            <a:r>
              <a:rPr lang="en-US" i="1" dirty="0"/>
              <a:t>Sports</a:t>
            </a:r>
            <a:r>
              <a:rPr lang="en-US" dirty="0"/>
              <a:t> P(Sports) is ⅗. Then, </a:t>
            </a:r>
            <a:r>
              <a:rPr lang="en-US" dirty="0" smtClean="0"/>
              <a:t>P(Not </a:t>
            </a:r>
            <a:r>
              <a:rPr lang="en-US" dirty="0"/>
              <a:t>Sports) is ⅖. That’s easy enough</a:t>
            </a:r>
            <a:r>
              <a:rPr lang="en-US" dirty="0" smtClean="0"/>
              <a:t>.</a:t>
            </a:r>
          </a:p>
          <a:p>
            <a:endParaRPr lang="en-US" dirty="0"/>
          </a:p>
          <a:p>
            <a:r>
              <a:rPr lang="en-US" dirty="0" smtClean="0"/>
              <a:t>Then, calculating P(game | Sports) means counting how many times the word “game” appears in Sports texts (2) divided by the total number of words in sports (11). Therefore, P(game | Sports) = 2/11.</a:t>
            </a:r>
            <a:endParaRPr lang="en-US" dirty="0"/>
          </a:p>
        </p:txBody>
      </p:sp>
    </p:spTree>
    <p:extLst>
      <p:ext uri="{BB962C8B-B14F-4D97-AF65-F5344CB8AC3E}">
        <p14:creationId xmlns:p14="http://schemas.microsoft.com/office/powerpoint/2010/main" val="1480034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5C0A00E9EA6F45ABDC0C7F8C24EC5A" ma:contentTypeVersion="3" ma:contentTypeDescription="Create a new document." ma:contentTypeScope="" ma:versionID="d92144d0e535d450e6e6cde54a52dc2f">
  <xsd:schema xmlns:xsd="http://www.w3.org/2001/XMLSchema" xmlns:xs="http://www.w3.org/2001/XMLSchema" xmlns:p="http://schemas.microsoft.com/office/2006/metadata/properties" xmlns:ns2="3622d3a1-f57f-4206-abe2-a6a7d8d46f2c" targetNamespace="http://schemas.microsoft.com/office/2006/metadata/properties" ma:root="true" ma:fieldsID="f16a742870d52d044b7c8d8b536ad810" ns2:_="">
    <xsd:import namespace="3622d3a1-f57f-4206-abe2-a6a7d8d46f2c"/>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22d3a1-f57f-4206-abe2-a6a7d8d46f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ECE293-C5B7-41AC-B51F-E2D916C48A19}"/>
</file>

<file path=customXml/itemProps2.xml><?xml version="1.0" encoding="utf-8"?>
<ds:datastoreItem xmlns:ds="http://schemas.openxmlformats.org/officeDocument/2006/customXml" ds:itemID="{AACE1794-856D-4FB9-8A06-2177D641271D}"/>
</file>

<file path=customXml/itemProps3.xml><?xml version="1.0" encoding="utf-8"?>
<ds:datastoreItem xmlns:ds="http://schemas.openxmlformats.org/officeDocument/2006/customXml" ds:itemID="{9FA489E4-0B61-497E-ADA6-BE1FBBD3D656}"/>
</file>

<file path=docProps/app.xml><?xml version="1.0" encoding="utf-8"?>
<Properties xmlns="http://schemas.openxmlformats.org/officeDocument/2006/extended-properties" xmlns:vt="http://schemas.openxmlformats.org/officeDocument/2006/docPropsVTypes">
  <TotalTime>27</TotalTime>
  <Words>466</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Merriweather</vt:lpstr>
      <vt:lpstr>Office Theme</vt:lpstr>
      <vt:lpstr>Naïve Bayes Practical Example</vt:lpstr>
      <vt:lpstr>PowerPoint Presentation</vt:lpstr>
      <vt:lpstr>PowerPoint Presentation</vt:lpstr>
      <vt:lpstr>Feature Engineering </vt:lpstr>
      <vt:lpstr>PowerPoint Presentation</vt:lpstr>
      <vt:lpstr>PowerPoint Presentation</vt:lpstr>
      <vt:lpstr>Being Naive </vt:lpstr>
      <vt:lpstr>PowerPoint Presentation</vt:lpstr>
      <vt:lpstr>Calculating Probabilities </vt:lpstr>
      <vt:lpstr>Split the sentences into words whose tag is sports</vt:lpstr>
      <vt:lpstr>Laplace Smoothing</vt:lpstr>
      <vt:lpstr>PowerPoint Presentation</vt:lpstr>
      <vt:lpstr>Final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Practical Example</dc:title>
  <dc:creator>Adityaa</dc:creator>
  <cp:lastModifiedBy>DIVYA</cp:lastModifiedBy>
  <cp:revision>4</cp:revision>
  <dcterms:created xsi:type="dcterms:W3CDTF">2020-04-01T04:01:24Z</dcterms:created>
  <dcterms:modified xsi:type="dcterms:W3CDTF">2023-03-20T04:02:41Z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0x010100155C0A00E9EA6F45ABDC0C7F8C24EC5A</vt:lpwstr>
  </property>
</Properties>
</file>