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8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6" r:id="rId26"/>
    <p:sldId id="285" r:id="rId27"/>
    <p:sldId id="287" r:id="rId28"/>
    <p:sldId id="288" r:id="rId29"/>
    <p:sldId id="289" r:id="rId30"/>
    <p:sldId id="280"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60014B70-901C-4469-8FC0-EE903C59CE40}" type="datetime1">
              <a:rPr lang="en-US"/>
              <a:pPr>
                <a:defRPr/>
              </a:pPr>
              <a:t>5/8/2023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ea typeface="Cambria" panose="02040503050406030204" pitchFamily="18" charset="0"/>
                <a:cs typeface="Cambria" panose="02040503050406030204" pitchFamily="18" charset="0"/>
              </a:defRPr>
            </a:lvl1pPr>
          </a:lstStyle>
          <a:p>
            <a:pPr>
              <a:defRPr/>
            </a:pPr>
            <a:fld id="{BA79C628-6645-4A2C-9108-343190C2C306}" type="slidenum">
              <a:rPr lang="en-US"/>
              <a:pPr>
                <a:defRPr/>
              </a:pPr>
              <a:t>‹#›</a:t>
            </a:fld>
            <a:endParaRPr lang="en-US"/>
          </a:p>
        </p:txBody>
      </p:sp>
    </p:spTree>
    <p:extLst>
      <p:ext uri="{BB962C8B-B14F-4D97-AF65-F5344CB8AC3E}">
        <p14:creationId xmlns:p14="http://schemas.microsoft.com/office/powerpoint/2010/main" val="327702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6350BCB-2249-493D-A1DC-3E0FE8A496F6}" type="datetime1">
              <a:rPr lang="en-US"/>
              <a:pPr>
                <a:defRPr/>
              </a:pPr>
              <a:t>5/8/2023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B84A1E-99E5-4A0D-BCCA-BA036C86DEF0}" type="slidenum">
              <a:rPr lang="en-US"/>
              <a:pPr>
                <a:defRPr/>
              </a:pPr>
              <a:t>‹#›</a:t>
            </a:fld>
            <a:endParaRPr lang="en-US"/>
          </a:p>
        </p:txBody>
      </p:sp>
    </p:spTree>
    <p:extLst>
      <p:ext uri="{BB962C8B-B14F-4D97-AF65-F5344CB8AC3E}">
        <p14:creationId xmlns:p14="http://schemas.microsoft.com/office/powerpoint/2010/main" val="180261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4299508-DF94-48AD-BB8B-AA54656CF801}" type="datetime1">
              <a:rPr lang="en-US"/>
              <a:pPr>
                <a:defRPr/>
              </a:pPr>
              <a:t>5/8/2023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9E17E7-4B03-4A06-A433-745360325D14}" type="slidenum">
              <a:rPr lang="en-US"/>
              <a:pPr>
                <a:defRPr/>
              </a:pPr>
              <a:t>‹#›</a:t>
            </a:fld>
            <a:endParaRPr lang="en-US"/>
          </a:p>
        </p:txBody>
      </p:sp>
    </p:spTree>
    <p:extLst>
      <p:ext uri="{BB962C8B-B14F-4D97-AF65-F5344CB8AC3E}">
        <p14:creationId xmlns:p14="http://schemas.microsoft.com/office/powerpoint/2010/main" val="245657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079BD5-3DE8-407A-B1A0-9D4AC9B16781}" type="datetime1">
              <a:rPr lang="en-US"/>
              <a:pPr>
                <a:defRPr/>
              </a:pPr>
              <a:t>5/8/2023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pPr>
              <a:defRPr/>
            </a:pPr>
            <a:fld id="{59DD2C52-4C83-4ED8-B2C2-E540E4E6C936}" type="slidenum">
              <a:rPr lang="en-US"/>
              <a:pPr>
                <a:defRPr/>
              </a:pPr>
              <a:t>‹#›</a:t>
            </a:fld>
            <a:endParaRPr lang="en-US"/>
          </a:p>
        </p:txBody>
      </p:sp>
    </p:spTree>
    <p:extLst>
      <p:ext uri="{BB962C8B-B14F-4D97-AF65-F5344CB8AC3E}">
        <p14:creationId xmlns:p14="http://schemas.microsoft.com/office/powerpoint/2010/main" val="27520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E6374F1D-1D4B-460D-9462-9D36FBC189CC}" type="datetime1">
              <a:rPr lang="en-US"/>
              <a:pPr>
                <a:defRPr/>
              </a:pPr>
              <a:t>5/8/2023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8E737F-E70C-478A-8694-1E3789A5D411}" type="slidenum">
              <a:rPr lang="en-US"/>
              <a:pPr>
                <a:defRPr/>
              </a:pPr>
              <a:t>‹#›</a:t>
            </a:fld>
            <a:endParaRPr lang="en-US"/>
          </a:p>
        </p:txBody>
      </p:sp>
    </p:spTree>
    <p:extLst>
      <p:ext uri="{BB962C8B-B14F-4D97-AF65-F5344CB8AC3E}">
        <p14:creationId xmlns:p14="http://schemas.microsoft.com/office/powerpoint/2010/main" val="75914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8157A06-99B0-4C4B-895B-339ACAF0F721}" type="datetime1">
              <a:rPr lang="en-US"/>
              <a:pPr>
                <a:defRPr/>
              </a:pPr>
              <a:t>5/8/2023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EFC9AF-EF85-4FB1-9C46-09A1256B9342}" type="slidenum">
              <a:rPr lang="en-US"/>
              <a:pPr>
                <a:defRPr/>
              </a:pPr>
              <a:t>‹#›</a:t>
            </a:fld>
            <a:endParaRPr lang="en-US"/>
          </a:p>
        </p:txBody>
      </p:sp>
    </p:spTree>
    <p:extLst>
      <p:ext uri="{BB962C8B-B14F-4D97-AF65-F5344CB8AC3E}">
        <p14:creationId xmlns:p14="http://schemas.microsoft.com/office/powerpoint/2010/main" val="211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9AF2BD5-094E-443B-BE1B-DE0DBCE7C4FC}" type="datetime1">
              <a:rPr lang="en-US"/>
              <a:pPr>
                <a:defRPr/>
              </a:pPr>
              <a:t>5/8/2023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3ECADB8-553B-490B-A6CD-D3BA91E07017}" type="slidenum">
              <a:rPr lang="en-US"/>
              <a:pPr>
                <a:defRPr/>
              </a:pPr>
              <a:t>‹#›</a:t>
            </a:fld>
            <a:endParaRPr lang="en-US"/>
          </a:p>
        </p:txBody>
      </p:sp>
    </p:spTree>
    <p:extLst>
      <p:ext uri="{BB962C8B-B14F-4D97-AF65-F5344CB8AC3E}">
        <p14:creationId xmlns:p14="http://schemas.microsoft.com/office/powerpoint/2010/main" val="212943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8497FBD-9AF6-4132-A3BB-D8B38F3251C2}" type="datetime1">
              <a:rPr lang="en-US"/>
              <a:pPr>
                <a:defRPr/>
              </a:pPr>
              <a:t>5/8/2023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54D5B5-F01B-4802-B7EC-90325C2C17B7}" type="slidenum">
              <a:rPr lang="en-US"/>
              <a:pPr>
                <a:defRPr/>
              </a:pPr>
              <a:t>‹#›</a:t>
            </a:fld>
            <a:endParaRPr lang="en-US"/>
          </a:p>
        </p:txBody>
      </p:sp>
    </p:spTree>
    <p:extLst>
      <p:ext uri="{BB962C8B-B14F-4D97-AF65-F5344CB8AC3E}">
        <p14:creationId xmlns:p14="http://schemas.microsoft.com/office/powerpoint/2010/main" val="260742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DBC675-B4C9-40AD-B609-0F3380FDDC90}" type="datetime1">
              <a:rPr lang="en-US"/>
              <a:pPr>
                <a:defRPr/>
              </a:pPr>
              <a:t>5/8/2023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06EA374-983A-484D-9ECB-E82F83DC3400}" type="slidenum">
              <a:rPr lang="en-US"/>
              <a:pPr>
                <a:defRPr/>
              </a:pPr>
              <a:t>‹#›</a:t>
            </a:fld>
            <a:endParaRPr lang="en-US"/>
          </a:p>
        </p:txBody>
      </p:sp>
    </p:spTree>
    <p:extLst>
      <p:ext uri="{BB962C8B-B14F-4D97-AF65-F5344CB8AC3E}">
        <p14:creationId xmlns:p14="http://schemas.microsoft.com/office/powerpoint/2010/main" val="37985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BB087C0-3A68-476E-97B8-413C2080E366}" type="datetime1">
              <a:rPr lang="en-US"/>
              <a:pPr>
                <a:defRPr/>
              </a:pPr>
              <a:t>5/8/2023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83564E-B859-4DE8-A246-3CF0AD97AF93}" type="slidenum">
              <a:rPr lang="en-US"/>
              <a:pPr>
                <a:defRPr/>
              </a:pPr>
              <a:t>‹#›</a:t>
            </a:fld>
            <a:endParaRPr lang="en-US"/>
          </a:p>
        </p:txBody>
      </p:sp>
    </p:spTree>
    <p:extLst>
      <p:ext uri="{BB962C8B-B14F-4D97-AF65-F5344CB8AC3E}">
        <p14:creationId xmlns:p14="http://schemas.microsoft.com/office/powerpoint/2010/main" val="60004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0439A267-1BA4-4235-AB11-D1E130D6CD2E}" type="datetime1">
              <a:rPr lang="en-US"/>
              <a:pPr>
                <a:defRPr/>
              </a:pPr>
              <a:t>5/8/2023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956BC1-8A65-46D0-B510-C1026199C53A}" type="slidenum">
              <a:rPr lang="en-US"/>
              <a:pPr>
                <a:defRPr/>
              </a:pPr>
              <a:t>‹#›</a:t>
            </a:fld>
            <a:endParaRPr lang="en-US"/>
          </a:p>
        </p:txBody>
      </p:sp>
    </p:spTree>
    <p:extLst>
      <p:ext uri="{BB962C8B-B14F-4D97-AF65-F5344CB8AC3E}">
        <p14:creationId xmlns:p14="http://schemas.microsoft.com/office/powerpoint/2010/main" val="33939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8EAF058-C648-4E10-8994-0CB1B57A65D2}" type="datetime1">
              <a:rPr lang="en-US"/>
              <a:pPr>
                <a:defRPr/>
              </a:pPr>
              <a:t>5/8/2023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B10132B-D90B-4B16-909E-56E134662F4D}" type="slidenum">
              <a:rPr lang="en-US"/>
              <a:pPr>
                <a:defRPr/>
              </a:pPr>
              <a:t>‹#›</a:t>
            </a:fld>
            <a:endParaRPr 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472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2209800" y="1096964"/>
            <a:ext cx="7772400" cy="1849437"/>
          </a:xfrm>
        </p:spPr>
        <p:txBody>
          <a:bodyPr/>
          <a:lstStyle/>
          <a:p>
            <a:r>
              <a:rPr lang="en-US" dirty="0"/>
              <a:t>Module 3: Perceptron Learning</a:t>
            </a:r>
            <a:endParaRPr lang="en-US" altLang="en-US" dirty="0" smtClean="0"/>
          </a:p>
        </p:txBody>
      </p:sp>
      <p:sp>
        <p:nvSpPr>
          <p:cNvPr id="3" name="Subtitle 2"/>
          <p:cNvSpPr>
            <a:spLocks noGrp="1"/>
          </p:cNvSpPr>
          <p:nvPr>
            <p:ph type="subTitle" idx="1"/>
          </p:nvPr>
        </p:nvSpPr>
        <p:spPr/>
        <p:txBody>
          <a:bodyPr/>
          <a:lstStyle/>
          <a:p>
            <a:pPr>
              <a:defRPr/>
            </a:pPr>
            <a:r>
              <a:rPr lang="en-US" sz="3600" dirty="0" smtClean="0">
                <a:solidFill>
                  <a:schemeClr val="accent1">
                    <a:lumMod val="50000"/>
                  </a:schemeClr>
                </a:solidFill>
              </a:rPr>
              <a:t>Mary Divya </a:t>
            </a:r>
            <a:r>
              <a:rPr lang="en-US" sz="3600" dirty="0" err="1" smtClean="0">
                <a:solidFill>
                  <a:schemeClr val="accent1">
                    <a:lumMod val="50000"/>
                  </a:schemeClr>
                </a:solidFill>
              </a:rPr>
              <a:t>Shamili</a:t>
            </a:r>
            <a:r>
              <a:rPr lang="en-US" sz="3600" dirty="0" smtClean="0">
                <a:solidFill>
                  <a:schemeClr val="accent1">
                    <a:lumMod val="50000"/>
                  </a:schemeClr>
                </a:solidFill>
              </a:rPr>
              <a:t> D</a:t>
            </a:r>
            <a:endParaRPr lang="en-US" sz="3600" dirty="0">
              <a:solidFill>
                <a:schemeClr val="accent1">
                  <a:lumMod val="50000"/>
                </a:schemeClr>
              </a:solidFill>
            </a:endParaRPr>
          </a:p>
          <a:p>
            <a:pPr>
              <a:defRPr/>
            </a:pPr>
            <a:endParaRPr lang="en-US" sz="3600" dirty="0">
              <a:solidFill>
                <a:schemeClr val="accent1">
                  <a:lumMod val="50000"/>
                </a:schemeClr>
              </a:solidFill>
            </a:endParaRPr>
          </a:p>
        </p:txBody>
      </p:sp>
    </p:spTree>
    <p:extLst>
      <p:ext uri="{BB962C8B-B14F-4D97-AF65-F5344CB8AC3E}">
        <p14:creationId xmlns:p14="http://schemas.microsoft.com/office/powerpoint/2010/main" val="2124727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solidFill>
                  <a:srgbClr val="FF0000"/>
                </a:solidFill>
                <a:latin typeface="charter"/>
              </a:rPr>
              <a:t> Linear Activation Function</a:t>
            </a:r>
            <a:endParaRPr lang="en-US" b="1" dirty="0">
              <a:solidFill>
                <a:srgbClr val="FF0000"/>
              </a:solidFill>
              <a:latin typeface="charter"/>
            </a:endParaRPr>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10</a:t>
            </a:fld>
            <a:endParaRPr lang="en-US"/>
          </a:p>
        </p:txBody>
      </p:sp>
      <p:sp>
        <p:nvSpPr>
          <p:cNvPr id="6" name="Content Placeholder 5"/>
          <p:cNvSpPr>
            <a:spLocks noGrp="1"/>
          </p:cNvSpPr>
          <p:nvPr>
            <p:ph idx="1"/>
          </p:nvPr>
        </p:nvSpPr>
        <p:spPr/>
        <p:txBody>
          <a:bodyPr/>
          <a:lstStyle/>
          <a:p>
            <a:r>
              <a:rPr lang="en-US" dirty="0" smtClean="0">
                <a:solidFill>
                  <a:srgbClr val="292929"/>
                </a:solidFill>
                <a:latin typeface="charter"/>
              </a:rPr>
              <a:t>the output of the functions will not be confined between any range.</a:t>
            </a:r>
          </a:p>
          <a:p>
            <a:r>
              <a:rPr lang="en-US" b="1" dirty="0" smtClean="0">
                <a:solidFill>
                  <a:srgbClr val="292929"/>
                </a:solidFill>
                <a:latin typeface="charter"/>
              </a:rPr>
              <a:t>Equation : </a:t>
            </a:r>
            <a:r>
              <a:rPr lang="en-US" dirty="0" smtClean="0">
                <a:solidFill>
                  <a:srgbClr val="292929"/>
                </a:solidFill>
                <a:latin typeface="charter"/>
              </a:rPr>
              <a:t>f(x) = x</a:t>
            </a:r>
          </a:p>
          <a:p>
            <a:r>
              <a:rPr lang="en-US" b="1" dirty="0" smtClean="0">
                <a:solidFill>
                  <a:srgbClr val="292929"/>
                </a:solidFill>
                <a:latin typeface="charter"/>
              </a:rPr>
              <a:t>Range :</a:t>
            </a:r>
            <a:r>
              <a:rPr lang="en-US" dirty="0" smtClean="0">
                <a:solidFill>
                  <a:srgbClr val="292929"/>
                </a:solidFill>
                <a:latin typeface="charter"/>
              </a:rPr>
              <a:t> (-infinity to infinity)</a:t>
            </a:r>
          </a:p>
          <a:p>
            <a:r>
              <a:rPr lang="en-US" dirty="0" smtClean="0">
                <a:solidFill>
                  <a:srgbClr val="292929"/>
                </a:solidFill>
                <a:latin typeface="charter"/>
              </a:rPr>
              <a:t>It doesn’t help with the complexity or various </a:t>
            </a:r>
          </a:p>
          <a:p>
            <a:pPr marL="0" indent="0">
              <a:buNone/>
            </a:pPr>
            <a:r>
              <a:rPr lang="en-US" dirty="0" smtClean="0">
                <a:solidFill>
                  <a:srgbClr val="292929"/>
                </a:solidFill>
                <a:latin typeface="charter"/>
              </a:rPr>
              <a:t>parameters of usual data that is fed to the</a:t>
            </a:r>
          </a:p>
          <a:p>
            <a:pPr marL="0" indent="0">
              <a:buNone/>
            </a:pPr>
            <a:r>
              <a:rPr lang="en-US" dirty="0" smtClean="0">
                <a:solidFill>
                  <a:srgbClr val="292929"/>
                </a:solidFill>
                <a:latin typeface="charter"/>
              </a:rPr>
              <a:t> neural networks.</a:t>
            </a:r>
            <a:endParaRPr lang="en-US" b="0" i="0" dirty="0" smtClean="0">
              <a:solidFill>
                <a:srgbClr val="292929"/>
              </a:solidFill>
              <a:effectLst/>
              <a:latin typeface="charter"/>
            </a:endParaRPr>
          </a:p>
          <a:p>
            <a:endParaRPr lang="en-US" dirty="0"/>
          </a:p>
        </p:txBody>
      </p:sp>
      <p:pic>
        <p:nvPicPr>
          <p:cNvPr id="7" name="Picture 3"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97" y="3653481"/>
            <a:ext cx="4267200" cy="277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082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a:t>
            </a:r>
            <a:r>
              <a:rPr lang="en-US" dirty="0" err="1" smtClean="0"/>
              <a:t>Activataion</a:t>
            </a:r>
            <a:r>
              <a:rPr lang="en-US" dirty="0" smtClean="0"/>
              <a:t> Function</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11</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1555" y="1671835"/>
            <a:ext cx="3288889" cy="3149206"/>
          </a:xfrm>
          <a:prstGeom prst="rect">
            <a:avLst/>
          </a:prstGeom>
        </p:spPr>
      </p:pic>
    </p:spTree>
    <p:extLst>
      <p:ext uri="{BB962C8B-B14F-4D97-AF65-F5344CB8AC3E}">
        <p14:creationId xmlns:p14="http://schemas.microsoft.com/office/powerpoint/2010/main" val="1642832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92929"/>
                </a:solidFill>
                <a:latin typeface="sohne"/>
              </a:rPr>
              <a:t>Non-linear Activation </a:t>
            </a:r>
            <a:r>
              <a:rPr lang="en-US" b="1" dirty="0" smtClean="0">
                <a:solidFill>
                  <a:srgbClr val="292929"/>
                </a:solidFill>
                <a:latin typeface="sohne"/>
              </a:rPr>
              <a:t>Function</a:t>
            </a:r>
            <a:endParaRPr lang="en-US" dirty="0">
              <a:solidFill>
                <a:srgbClr val="292929"/>
              </a:solidFill>
              <a:latin typeface="sohne"/>
            </a:endParaRPr>
          </a:p>
        </p:txBody>
      </p:sp>
      <p:sp>
        <p:nvSpPr>
          <p:cNvPr id="3" name="Content Placeholder 2"/>
          <p:cNvSpPr>
            <a:spLocks noGrp="1"/>
          </p:cNvSpPr>
          <p:nvPr>
            <p:ph idx="1"/>
          </p:nvPr>
        </p:nvSpPr>
        <p:spPr/>
        <p:txBody>
          <a:bodyPr/>
          <a:lstStyle/>
          <a:p>
            <a:r>
              <a:rPr lang="en-US" dirty="0" smtClean="0">
                <a:solidFill>
                  <a:srgbClr val="292929"/>
                </a:solidFill>
                <a:latin typeface="charter"/>
              </a:rPr>
              <a:t>The Nonlinear Activation Functions are the most used activation functions.</a:t>
            </a:r>
          </a:p>
          <a:p>
            <a:r>
              <a:rPr lang="en-US" dirty="0" smtClean="0">
                <a:solidFill>
                  <a:srgbClr val="292929"/>
                </a:solidFill>
                <a:latin typeface="charter"/>
              </a:rPr>
              <a:t>It makes it easy for the model to generalize or adapt with variety of data and to differentiate between the output</a:t>
            </a:r>
            <a:endParaRPr lang="en-US" dirty="0" smtClean="0"/>
          </a:p>
          <a:p>
            <a:r>
              <a:rPr lang="en-US" dirty="0" smtClean="0">
                <a:solidFill>
                  <a:srgbClr val="292929"/>
                </a:solidFill>
                <a:latin typeface="charter"/>
              </a:rPr>
              <a:t>The Nonlinear Activation Functions are mainly divided on the basis of their </a:t>
            </a:r>
            <a:r>
              <a:rPr lang="en-US" b="1" dirty="0" smtClean="0">
                <a:solidFill>
                  <a:srgbClr val="292929"/>
                </a:solidFill>
                <a:latin typeface="charter"/>
              </a:rPr>
              <a:t>range or curves</a:t>
            </a:r>
            <a:endParaRPr lang="en-US" dirty="0" smtClean="0"/>
          </a:p>
          <a:p>
            <a:endParaRPr lang="en-US" dirty="0">
              <a:solidFill>
                <a:srgbClr val="292929"/>
              </a:solidFill>
              <a:latin typeface="charter"/>
            </a:endParaRPr>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12</a:t>
            </a:fld>
            <a:endParaRPr lang="en-US"/>
          </a:p>
        </p:txBody>
      </p:sp>
      <p:pic>
        <p:nvPicPr>
          <p:cNvPr id="5"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681" y="3556193"/>
            <a:ext cx="4646657" cy="287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13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solidFill>
                  <a:srgbClr val="374970"/>
                </a:solidFill>
                <a:latin typeface="Roboto"/>
              </a:rPr>
              <a:t>Binary Step Function</a:t>
            </a:r>
            <a:br>
              <a:rPr lang="en-US" sz="6000" dirty="0" smtClean="0">
                <a:solidFill>
                  <a:srgbClr val="374970"/>
                </a:solidFill>
                <a:latin typeface="Roboto"/>
              </a:rPr>
            </a:br>
            <a:endParaRPr lang="en-US" dirty="0">
              <a:solidFill>
                <a:srgbClr val="374970"/>
              </a:solidFill>
              <a:latin typeface="Roboto"/>
            </a:endParaRPr>
          </a:p>
        </p:txBody>
      </p:sp>
      <p:sp>
        <p:nvSpPr>
          <p:cNvPr id="3" name="Content Placeholder 2"/>
          <p:cNvSpPr>
            <a:spLocks noGrp="1"/>
          </p:cNvSpPr>
          <p:nvPr>
            <p:ph idx="1"/>
          </p:nvPr>
        </p:nvSpPr>
        <p:spPr/>
        <p:txBody>
          <a:bodyPr/>
          <a:lstStyle/>
          <a:p>
            <a:r>
              <a:rPr lang="en-US" dirty="0" smtClean="0">
                <a:solidFill>
                  <a:srgbClr val="374970"/>
                </a:solidFill>
                <a:latin typeface="Roboto"/>
              </a:rPr>
              <a:t>A binary step function is a threshold-based activation function. If the input value is above or below a certain threshold, the neuron is activated and sends exactly the same signal to the next layer.</a:t>
            </a:r>
          </a:p>
          <a:p>
            <a:r>
              <a:rPr lang="en-US" dirty="0" smtClean="0">
                <a:solidFill>
                  <a:srgbClr val="292929"/>
                </a:solidFill>
                <a:latin typeface="charter"/>
              </a:rPr>
              <a:t>Activation function</a:t>
            </a:r>
          </a:p>
          <a:p>
            <a:pPr marL="0" indent="0">
              <a:buNone/>
            </a:pPr>
            <a:r>
              <a:rPr lang="en-US" dirty="0" smtClean="0">
                <a:solidFill>
                  <a:srgbClr val="292929"/>
                </a:solidFill>
                <a:latin typeface="charter"/>
              </a:rPr>
              <a:t> A = “activated” if Y &gt; threshold else not</a:t>
            </a:r>
          </a:p>
          <a:p>
            <a:r>
              <a:rPr lang="en-US" dirty="0" smtClean="0">
                <a:solidFill>
                  <a:srgbClr val="292929"/>
                </a:solidFill>
                <a:latin typeface="charter"/>
              </a:rPr>
              <a:t>A = 1 if y&gt; threshold, 0 otherwise</a:t>
            </a:r>
            <a:endParaRPr lang="en-US" b="0" i="0" dirty="0" smtClean="0">
              <a:solidFill>
                <a:srgbClr val="292929"/>
              </a:solidFill>
              <a:effectLst/>
              <a:latin typeface="charter"/>
            </a:endParaRPr>
          </a:p>
          <a:p>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13</a:t>
            </a:fld>
            <a:endParaRPr lang="en-US"/>
          </a:p>
        </p:txBody>
      </p:sp>
      <p:pic>
        <p:nvPicPr>
          <p:cNvPr id="5" name="Picture 2" descr="Binary step activation function in neural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553" y="2582186"/>
            <a:ext cx="3876675"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36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fontAlgn="auto" hangingPunct="1">
              <a:lnSpc>
                <a:spcPct val="100000"/>
              </a:lnSpc>
              <a:spcAft>
                <a:spcPts val="0"/>
              </a:spcAft>
              <a:defRPr/>
            </a:pPr>
            <a:r>
              <a:rPr lang="en-US" dirty="0">
                <a:solidFill>
                  <a:schemeClr val="tx1"/>
                </a:solidFill>
              </a:rPr>
              <a:t>Sigmoid </a:t>
            </a:r>
            <a:r>
              <a:rPr lang="en-US" dirty="0"/>
              <a:t>or Logistic </a:t>
            </a:r>
            <a:r>
              <a:rPr lang="en-US" dirty="0">
                <a:solidFill>
                  <a:schemeClr val="tx1"/>
                </a:solidFill>
              </a:rPr>
              <a:t>Activation Function</a:t>
            </a:r>
          </a:p>
        </p:txBody>
      </p:sp>
      <p:sp>
        <p:nvSpPr>
          <p:cNvPr id="3" name="Content Placeholder 2"/>
          <p:cNvSpPr>
            <a:spLocks noGrp="1"/>
          </p:cNvSpPr>
          <p:nvPr>
            <p:ph idx="1"/>
          </p:nvPr>
        </p:nvSpPr>
        <p:spPr/>
        <p:txBody>
          <a:bodyPr/>
          <a:lstStyle/>
          <a:p>
            <a:r>
              <a:rPr lang="en-US" dirty="0" smtClean="0"/>
              <a:t>Sigmoid Function</a:t>
            </a:r>
          </a:p>
          <a:p>
            <a:pPr lvl="1"/>
            <a:r>
              <a:rPr lang="en-US" dirty="0" smtClean="0"/>
              <a:t>Range(0,1)</a:t>
            </a:r>
          </a:p>
          <a:p>
            <a:pPr lvl="1"/>
            <a:r>
              <a:rPr lang="en-IN" dirty="0" smtClean="0"/>
              <a:t>It is differentiable, non-linear</a:t>
            </a:r>
          </a:p>
          <a:p>
            <a:pPr lvl="1"/>
            <a:r>
              <a:rPr lang="en-IN" dirty="0" smtClean="0"/>
              <a:t>produces non-binary activations</a:t>
            </a:r>
          </a:p>
          <a:p>
            <a:pPr lvl="1"/>
            <a:r>
              <a:rPr lang="en-US" dirty="0" smtClean="0"/>
              <a:t>It not a zero-centric function.</a:t>
            </a:r>
          </a:p>
          <a:p>
            <a:pPr lvl="1"/>
            <a:r>
              <a:rPr lang="en-US" dirty="0" smtClean="0"/>
              <a:t>Disadvantages-vanishing gradients</a:t>
            </a:r>
          </a:p>
          <a:p>
            <a:pPr algn="just"/>
            <a:endParaRPr lang="en-US"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14</a:t>
            </a:fld>
            <a:endParaRPr lang="en-US"/>
          </a:p>
        </p:txBody>
      </p:sp>
      <p:pic>
        <p:nvPicPr>
          <p:cNvPr id="5"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992" y="1756955"/>
            <a:ext cx="514880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614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Hyperbolic Tangent Function or </a:t>
            </a:r>
            <a:r>
              <a:rPr lang="en-US" b="1" dirty="0" err="1" smtClean="0"/>
              <a:t>Tanh</a:t>
            </a:r>
            <a:endParaRPr lang="en-US" dirty="0" smtClean="0"/>
          </a:p>
          <a:p>
            <a:r>
              <a:rPr lang="en-US" dirty="0" smtClean="0"/>
              <a:t>Range(-1,1)</a:t>
            </a:r>
          </a:p>
          <a:p>
            <a:r>
              <a:rPr lang="en-IN" dirty="0" smtClean="0"/>
              <a:t> </a:t>
            </a:r>
            <a:r>
              <a:rPr lang="en-IN" b="1" dirty="0" smtClean="0"/>
              <a:t>Bipolar Sigmoid Function</a:t>
            </a:r>
            <a:endParaRPr lang="en-IN" dirty="0" smtClean="0"/>
          </a:p>
          <a:p>
            <a:r>
              <a:rPr lang="en-US" dirty="0" smtClean="0"/>
              <a:t> </a:t>
            </a:r>
            <a:r>
              <a:rPr lang="en-US" dirty="0" err="1" smtClean="0"/>
              <a:t>Tanh</a:t>
            </a:r>
            <a:r>
              <a:rPr lang="en-US" dirty="0" smtClean="0"/>
              <a:t> Convergence is usually faster</a:t>
            </a:r>
          </a:p>
          <a:p>
            <a:r>
              <a:rPr lang="en-US" dirty="0" smtClean="0">
                <a:solidFill>
                  <a:srgbClr val="292929"/>
                </a:solidFill>
                <a:latin typeface="charter"/>
              </a:rPr>
              <a:t>advantage is that the negative inputs will be mapped strongly negative and the zero inputs will be mapped near zero in the </a:t>
            </a:r>
            <a:r>
              <a:rPr lang="en-US" dirty="0" err="1" smtClean="0">
                <a:solidFill>
                  <a:srgbClr val="292929"/>
                </a:solidFill>
                <a:latin typeface="charter"/>
              </a:rPr>
              <a:t>tanh</a:t>
            </a:r>
            <a:r>
              <a:rPr lang="en-US" dirty="0" smtClean="0">
                <a:solidFill>
                  <a:srgbClr val="292929"/>
                </a:solidFill>
                <a:latin typeface="charter"/>
              </a:rPr>
              <a:t> graph.</a:t>
            </a:r>
            <a:endParaRPr lang="en-US" b="0" i="0" dirty="0" smtClean="0">
              <a:solidFill>
                <a:srgbClr val="292929"/>
              </a:solidFill>
              <a:effectLst/>
              <a:latin typeface="charter"/>
            </a:endParaRPr>
          </a:p>
          <a:p>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378" y="867266"/>
            <a:ext cx="3276768" cy="2438525"/>
          </a:xfrm>
          <a:prstGeom prst="rect">
            <a:avLst/>
          </a:prstGeom>
        </p:spPr>
      </p:pic>
    </p:spTree>
    <p:extLst>
      <p:ext uri="{BB962C8B-B14F-4D97-AF65-F5344CB8AC3E}">
        <p14:creationId xmlns:p14="http://schemas.microsoft.com/office/powerpoint/2010/main" val="1687027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RELU Function</a:t>
            </a:r>
          </a:p>
        </p:txBody>
      </p:sp>
      <p:sp>
        <p:nvSpPr>
          <p:cNvPr id="3" name="Content Placeholder 2"/>
          <p:cNvSpPr>
            <a:spLocks noGrp="1"/>
          </p:cNvSpPr>
          <p:nvPr>
            <p:ph idx="1"/>
          </p:nvPr>
        </p:nvSpPr>
        <p:spPr>
          <a:xfrm>
            <a:off x="814346" y="1306286"/>
            <a:ext cx="10515600" cy="3879669"/>
          </a:xfrm>
        </p:spPr>
        <p:txBody>
          <a:bodyPr/>
          <a:lstStyle/>
          <a:p>
            <a:r>
              <a:rPr lang="en-US" dirty="0" err="1" smtClean="0"/>
              <a:t>ReLu</a:t>
            </a:r>
            <a:r>
              <a:rPr lang="en-US" dirty="0" smtClean="0"/>
              <a:t> stands for the rectified linear unit</a:t>
            </a:r>
          </a:p>
          <a:p>
            <a:r>
              <a:rPr lang="en-US" dirty="0" smtClean="0"/>
              <a:t>F(x)=max(0,x)</a:t>
            </a:r>
          </a:p>
          <a:p>
            <a:r>
              <a:rPr lang="en-US" dirty="0" smtClean="0"/>
              <a:t>The name of the </a:t>
            </a:r>
            <a:r>
              <a:rPr lang="en-US" b="1" dirty="0" smtClean="0"/>
              <a:t>ramp function</a:t>
            </a:r>
            <a:r>
              <a:rPr lang="en-US" dirty="0" smtClean="0"/>
              <a:t> is</a:t>
            </a:r>
          </a:p>
          <a:p>
            <a:pPr marL="0" indent="0">
              <a:buNone/>
            </a:pPr>
            <a:r>
              <a:rPr lang="en-US" dirty="0" smtClean="0"/>
              <a:t>derived from the appearance </a:t>
            </a:r>
          </a:p>
          <a:p>
            <a:pPr marL="0" indent="0">
              <a:buNone/>
            </a:pPr>
            <a:r>
              <a:rPr lang="en-US" dirty="0" smtClean="0"/>
              <a:t>of its graph.</a:t>
            </a:r>
          </a:p>
          <a:p>
            <a:pPr marL="0" indent="0">
              <a:buNone/>
            </a:pPr>
            <a:r>
              <a:rPr lang="en-US" dirty="0" smtClean="0"/>
              <a:t>Advantage:</a:t>
            </a:r>
            <a:r>
              <a:rPr lang="en-IN" dirty="0" smtClean="0"/>
              <a:t>sparsity </a:t>
            </a:r>
          </a:p>
          <a:p>
            <a:pPr marL="0" indent="0">
              <a:buNone/>
            </a:pPr>
            <a:r>
              <a:rPr lang="en-US" dirty="0" smtClean="0"/>
              <a:t>Disadvantage:</a:t>
            </a:r>
            <a:r>
              <a:rPr lang="en-IN" dirty="0" smtClean="0"/>
              <a:t>exploding </a:t>
            </a:r>
          </a:p>
          <a:p>
            <a:pPr marL="0" indent="0">
              <a:buNone/>
            </a:pPr>
            <a:r>
              <a:rPr lang="en-IN" dirty="0" smtClean="0"/>
              <a:t>gradients</a:t>
            </a:r>
            <a:endParaRPr lang="en-US" dirty="0" smtClean="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16</a:t>
            </a:fld>
            <a:endParaRPr lang="en-US"/>
          </a:p>
        </p:txBody>
      </p:sp>
      <p:pic>
        <p:nvPicPr>
          <p:cNvPr id="5"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0" y="2780382"/>
            <a:ext cx="69151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328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Leaky </a:t>
            </a:r>
            <a:r>
              <a:rPr lang="en-US" dirty="0" err="1" smtClean="0"/>
              <a:t>ReLU</a:t>
            </a:r>
            <a:endParaRPr lang="en-IN" dirty="0"/>
          </a:p>
        </p:txBody>
      </p:sp>
      <p:sp>
        <p:nvSpPr>
          <p:cNvPr id="3" name="Content Placeholder 2"/>
          <p:cNvSpPr>
            <a:spLocks noGrp="1"/>
          </p:cNvSpPr>
          <p:nvPr>
            <p:ph idx="1"/>
          </p:nvPr>
        </p:nvSpPr>
        <p:spPr/>
        <p:txBody>
          <a:bodyPr/>
          <a:lstStyle/>
          <a:p>
            <a:pPr marL="285750" indent="-285750"/>
            <a:r>
              <a:rPr lang="en-US" dirty="0" smtClean="0">
                <a:solidFill>
                  <a:srgbClr val="292929"/>
                </a:solidFill>
                <a:latin typeface="charter"/>
              </a:rPr>
              <a:t>It is an attempt to solve the dying </a:t>
            </a:r>
            <a:r>
              <a:rPr lang="en-US" dirty="0" err="1" smtClean="0">
                <a:solidFill>
                  <a:srgbClr val="292929"/>
                </a:solidFill>
                <a:latin typeface="charter"/>
              </a:rPr>
              <a:t>ReLU</a:t>
            </a:r>
            <a:r>
              <a:rPr lang="en-US" dirty="0" smtClean="0">
                <a:solidFill>
                  <a:srgbClr val="292929"/>
                </a:solidFill>
                <a:latin typeface="charter"/>
              </a:rPr>
              <a:t> problem</a:t>
            </a:r>
          </a:p>
          <a:p>
            <a:pPr marL="285750" indent="-285750"/>
            <a:r>
              <a:rPr lang="en-US" dirty="0" smtClean="0">
                <a:solidFill>
                  <a:srgbClr val="292929"/>
                </a:solidFill>
                <a:latin typeface="charter"/>
              </a:rPr>
              <a:t>The leak helps to increase the range of the </a:t>
            </a:r>
            <a:r>
              <a:rPr lang="en-US" dirty="0" err="1" smtClean="0">
                <a:solidFill>
                  <a:srgbClr val="292929"/>
                </a:solidFill>
                <a:latin typeface="charter"/>
              </a:rPr>
              <a:t>ReLU</a:t>
            </a:r>
            <a:r>
              <a:rPr lang="en-US" dirty="0" smtClean="0">
                <a:solidFill>
                  <a:srgbClr val="292929"/>
                </a:solidFill>
                <a:latin typeface="charter"/>
              </a:rPr>
              <a:t> function. Usually, the value of </a:t>
            </a:r>
            <a:r>
              <a:rPr lang="en-US" b="1" dirty="0" smtClean="0">
                <a:solidFill>
                  <a:srgbClr val="292929"/>
                </a:solidFill>
                <a:latin typeface="charter"/>
              </a:rPr>
              <a:t>a </a:t>
            </a:r>
            <a:r>
              <a:rPr lang="en-US" dirty="0" smtClean="0">
                <a:solidFill>
                  <a:srgbClr val="292929"/>
                </a:solidFill>
                <a:latin typeface="charter"/>
              </a:rPr>
              <a:t>is 0.01 or so</a:t>
            </a:r>
            <a:endParaRPr lang="en-US" dirty="0" smtClean="0"/>
          </a:p>
          <a:p>
            <a:pPr marL="285750" indent="-285750"/>
            <a:r>
              <a:rPr lang="en-US" dirty="0" smtClean="0">
                <a:solidFill>
                  <a:srgbClr val="292929"/>
                </a:solidFill>
                <a:latin typeface="charter"/>
              </a:rPr>
              <a:t>When </a:t>
            </a:r>
            <a:r>
              <a:rPr lang="en-US" b="1" dirty="0" smtClean="0">
                <a:solidFill>
                  <a:srgbClr val="292929"/>
                </a:solidFill>
                <a:latin typeface="charter"/>
              </a:rPr>
              <a:t>a is not 0.01</a:t>
            </a:r>
            <a:r>
              <a:rPr lang="en-US" dirty="0" smtClean="0">
                <a:solidFill>
                  <a:srgbClr val="292929"/>
                </a:solidFill>
                <a:latin typeface="charter"/>
              </a:rPr>
              <a:t> then it is called </a:t>
            </a:r>
            <a:r>
              <a:rPr lang="en-US" b="1" dirty="0" smtClean="0">
                <a:solidFill>
                  <a:srgbClr val="292929"/>
                </a:solidFill>
                <a:latin typeface="charter"/>
              </a:rPr>
              <a:t>Randomized </a:t>
            </a:r>
            <a:r>
              <a:rPr lang="en-US" b="1" dirty="0" err="1" smtClean="0">
                <a:solidFill>
                  <a:srgbClr val="292929"/>
                </a:solidFill>
                <a:latin typeface="charter"/>
              </a:rPr>
              <a:t>ReLU</a:t>
            </a:r>
            <a:r>
              <a:rPr lang="en-US" dirty="0" smtClean="0">
                <a:solidFill>
                  <a:srgbClr val="292929"/>
                </a:solidFill>
                <a:latin typeface="charter"/>
              </a:rPr>
              <a:t>.</a:t>
            </a:r>
          </a:p>
          <a:p>
            <a:pPr marL="285750" indent="-285750"/>
            <a:r>
              <a:rPr lang="en-US" dirty="0" smtClean="0">
                <a:solidFill>
                  <a:srgbClr val="292929"/>
                </a:solidFill>
                <a:latin typeface="charter"/>
              </a:rPr>
              <a:t>Therefore the </a:t>
            </a:r>
            <a:r>
              <a:rPr lang="en-US" b="1" dirty="0" smtClean="0">
                <a:solidFill>
                  <a:srgbClr val="292929"/>
                </a:solidFill>
                <a:latin typeface="charter"/>
              </a:rPr>
              <a:t>range</a:t>
            </a:r>
            <a:r>
              <a:rPr lang="en-US" dirty="0" smtClean="0">
                <a:solidFill>
                  <a:srgbClr val="292929"/>
                </a:solidFill>
                <a:latin typeface="charter"/>
              </a:rPr>
              <a:t> of the Leaky </a:t>
            </a:r>
            <a:r>
              <a:rPr lang="en-US" dirty="0" err="1" smtClean="0">
                <a:solidFill>
                  <a:srgbClr val="292929"/>
                </a:solidFill>
                <a:latin typeface="charter"/>
              </a:rPr>
              <a:t>ReLU</a:t>
            </a:r>
            <a:r>
              <a:rPr lang="en-US" dirty="0" smtClean="0">
                <a:solidFill>
                  <a:srgbClr val="292929"/>
                </a:solidFill>
                <a:latin typeface="charter"/>
              </a:rPr>
              <a:t> is (-infinity to infinity).</a:t>
            </a:r>
            <a:endParaRPr lang="en-US" b="0" i="0" dirty="0" smtClean="0">
              <a:solidFill>
                <a:srgbClr val="292929"/>
              </a:solidFill>
              <a:effectLst/>
              <a:latin typeface="charter"/>
            </a:endParaRPr>
          </a:p>
          <a:p>
            <a:pPr marL="285750" indent="-285750"/>
            <a:endParaRPr lang="en-US" dirty="0">
              <a:solidFill>
                <a:srgbClr val="292929"/>
              </a:solidFill>
              <a:latin typeface="charter"/>
            </a:endParaRPr>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17</a:t>
            </a:fld>
            <a:endParaRPr lang="en-US"/>
          </a:p>
        </p:txBody>
      </p:sp>
    </p:spTree>
    <p:extLst>
      <p:ext uri="{BB962C8B-B14F-4D97-AF65-F5344CB8AC3E}">
        <p14:creationId xmlns:p14="http://schemas.microsoft.com/office/powerpoint/2010/main" val="1438804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18</a:t>
            </a:fld>
            <a:endParaRPr lang="en-US"/>
          </a:p>
        </p:txBody>
      </p:sp>
      <p:pic>
        <p:nvPicPr>
          <p:cNvPr id="5"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125" y="1983417"/>
            <a:ext cx="6705600" cy="2600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38201" y="4825567"/>
            <a:ext cx="2980303" cy="369332"/>
          </a:xfrm>
          <a:prstGeom prst="rect">
            <a:avLst/>
          </a:prstGeom>
        </p:spPr>
        <p:txBody>
          <a:bodyPr wrap="none">
            <a:spAutoFit/>
          </a:bodyPr>
          <a:lstStyle/>
          <a:p>
            <a:r>
              <a:rPr lang="en-US" dirty="0">
                <a:latin typeface="sohne"/>
              </a:rPr>
              <a:t>Fig : </a:t>
            </a:r>
            <a:r>
              <a:rPr lang="en-US" dirty="0" err="1">
                <a:latin typeface="sohne"/>
              </a:rPr>
              <a:t>ReLU</a:t>
            </a:r>
            <a:r>
              <a:rPr lang="en-US" dirty="0">
                <a:latin typeface="sohne"/>
              </a:rPr>
              <a:t> v/s Leaky </a:t>
            </a:r>
            <a:r>
              <a:rPr lang="en-US" dirty="0" err="1">
                <a:latin typeface="sohne"/>
              </a:rPr>
              <a:t>ReLU</a:t>
            </a:r>
            <a:endParaRPr lang="en-US" dirty="0"/>
          </a:p>
        </p:txBody>
      </p:sp>
    </p:spTree>
    <p:extLst>
      <p:ext uri="{BB962C8B-B14F-4D97-AF65-F5344CB8AC3E}">
        <p14:creationId xmlns:p14="http://schemas.microsoft.com/office/powerpoint/2010/main" val="2539791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19</a:t>
            </a:fld>
            <a:endParaRPr lang="en-US"/>
          </a:p>
        </p:txBody>
      </p:sp>
      <p:pic>
        <p:nvPicPr>
          <p:cNvPr id="5" name="Content Placeholder 4" descr="Image for pos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6487" y="2222500"/>
            <a:ext cx="7439025" cy="2047875"/>
          </a:xfrm>
          <a:prstGeom prst="rect">
            <a:avLst/>
          </a:prstGeom>
          <a:noFill/>
          <a:ln>
            <a:noFill/>
          </a:ln>
        </p:spPr>
      </p:pic>
    </p:spTree>
    <p:extLst>
      <p:ext uri="{BB962C8B-B14F-4D97-AF65-F5344CB8AC3E}">
        <p14:creationId xmlns:p14="http://schemas.microsoft.com/office/powerpoint/2010/main" val="117744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Perceptron are artificial neurons</a:t>
            </a:r>
          </a:p>
          <a:p>
            <a:r>
              <a:rPr lang="en-US" dirty="0" smtClean="0"/>
              <a:t>Neurons are information </a:t>
            </a:r>
            <a:r>
              <a:rPr lang="en-US" dirty="0" err="1" smtClean="0"/>
              <a:t>messengers.They</a:t>
            </a:r>
            <a:r>
              <a:rPr lang="en-US" dirty="0" smtClean="0"/>
              <a:t> use electrical and chemical signals to send information between diﬀerent areas of the brain, as well as between the brain, the spinal cord, and the entire body.</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a:t>
            </a:fld>
            <a:endParaRPr lang="en-US"/>
          </a:p>
        </p:txBody>
      </p:sp>
    </p:spTree>
    <p:extLst>
      <p:ext uri="{BB962C8B-B14F-4D97-AF65-F5344CB8AC3E}">
        <p14:creationId xmlns:p14="http://schemas.microsoft.com/office/powerpoint/2010/main" val="1109762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20</a:t>
            </a:fld>
            <a:endParaRPr lang="en-US"/>
          </a:p>
        </p:txBody>
      </p:sp>
      <p:pic>
        <p:nvPicPr>
          <p:cNvPr id="5" name="Content Placeholder 4" descr="Image for pos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5807" y="1521198"/>
            <a:ext cx="4631703" cy="3879850"/>
          </a:xfrm>
          <a:prstGeom prst="rect">
            <a:avLst/>
          </a:prstGeom>
          <a:noFill/>
          <a:ln>
            <a:noFill/>
          </a:ln>
        </p:spPr>
      </p:pic>
    </p:spTree>
    <p:extLst>
      <p:ext uri="{BB962C8B-B14F-4D97-AF65-F5344CB8AC3E}">
        <p14:creationId xmlns:p14="http://schemas.microsoft.com/office/powerpoint/2010/main" val="710767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t>
            </a:r>
            <a:r>
              <a:rPr lang="en-US" dirty="0" err="1"/>
              <a:t>softmax</a:t>
            </a:r>
            <a:r>
              <a:rPr lang="en-US" dirty="0"/>
              <a:t> function is used as the activation function in the output layer of neural network models that predict a multinomial probability distribution</a:t>
            </a:r>
            <a:r>
              <a:rPr lang="en-US" dirty="0" smtClean="0"/>
              <a:t>.</a:t>
            </a:r>
          </a:p>
          <a:p>
            <a:r>
              <a:rPr lang="en-US" b="0" i="0" dirty="0" smtClean="0">
                <a:solidFill>
                  <a:srgbClr val="222222"/>
                </a:solidFill>
                <a:effectLst/>
                <a:latin typeface="Lato" panose="020F0502020204030203" pitchFamily="34" charset="0"/>
              </a:rPr>
              <a:t>This function returns the probability for a </a:t>
            </a:r>
            <a:r>
              <a:rPr lang="en-US" b="0" i="0" dirty="0" err="1" smtClean="0">
                <a:solidFill>
                  <a:srgbClr val="222222"/>
                </a:solidFill>
                <a:effectLst/>
                <a:latin typeface="Lato" panose="020F0502020204030203" pitchFamily="34" charset="0"/>
              </a:rPr>
              <a:t>datapoint</a:t>
            </a:r>
            <a:r>
              <a:rPr lang="en-US" b="0" i="0" dirty="0" smtClean="0">
                <a:solidFill>
                  <a:srgbClr val="222222"/>
                </a:solidFill>
                <a:effectLst/>
                <a:latin typeface="Lato" panose="020F0502020204030203" pitchFamily="34" charset="0"/>
              </a:rPr>
              <a:t> belonging to each individual class.</a:t>
            </a:r>
          </a:p>
          <a:p>
            <a:r>
              <a:rPr lang="en-US" b="0" i="0" dirty="0" smtClean="0">
                <a:solidFill>
                  <a:srgbClr val="222222"/>
                </a:solidFill>
                <a:effectLst/>
                <a:latin typeface="Lato" panose="020F0502020204030203" pitchFamily="34" charset="0"/>
              </a:rPr>
              <a:t>While building a network for a multiclass problem, the output layer would have as many neurons as the number of classes in the target. </a:t>
            </a:r>
          </a:p>
          <a:p>
            <a:r>
              <a:rPr lang="en-US" b="0" i="0" dirty="0" smtClean="0">
                <a:solidFill>
                  <a:srgbClr val="222222"/>
                </a:solidFill>
                <a:effectLst/>
                <a:latin typeface="Lato" panose="020F0502020204030203" pitchFamily="34" charset="0"/>
              </a:rPr>
              <a:t>These represent the probability for the data point belonging to each class. Note that the sum of all the values is 1.</a:t>
            </a:r>
          </a:p>
          <a:p>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21</a:t>
            </a:fld>
            <a:endParaRPr lang="en-US"/>
          </a:p>
        </p:txBody>
      </p:sp>
    </p:spTree>
    <p:extLst>
      <p:ext uri="{BB962C8B-B14F-4D97-AF65-F5344CB8AC3E}">
        <p14:creationId xmlns:p14="http://schemas.microsoft.com/office/powerpoint/2010/main" val="3110104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0" i="0" dirty="0" smtClean="0">
                <a:solidFill>
                  <a:srgbClr val="222222"/>
                </a:solidFill>
                <a:effectLst/>
                <a:latin typeface="Lato" panose="020F0502020204030203" pitchFamily="34" charset="0"/>
              </a:rPr>
              <a:t>Choosing the right Activation Function</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22</a:t>
            </a:fld>
            <a:endParaRPr lang="en-US"/>
          </a:p>
        </p:txBody>
      </p:sp>
      <p:sp>
        <p:nvSpPr>
          <p:cNvPr id="5" name="Content Placeholder 4"/>
          <p:cNvSpPr>
            <a:spLocks noGrp="1"/>
          </p:cNvSpPr>
          <p:nvPr>
            <p:ph idx="4294967295"/>
          </p:nvPr>
        </p:nvSpPr>
        <p:spPr>
          <a:xfrm>
            <a:off x="0" y="1404938"/>
            <a:ext cx="10515600" cy="3375025"/>
          </a:xfrm>
          <a:prstGeom prst="rect">
            <a:avLst/>
          </a:prstGeom>
        </p:spPr>
        <p:txBody>
          <a:bodyPr wrap="square">
            <a:spAutoFit/>
          </a:bodyPr>
          <a:lstStyle/>
          <a:p>
            <a:pPr algn="just">
              <a:buFont typeface="Arial" panose="020B0604020202020204" pitchFamily="34" charset="0"/>
              <a:buChar char="•"/>
            </a:pPr>
            <a:r>
              <a:rPr lang="en-US" sz="2000" dirty="0">
                <a:latin typeface="charter"/>
              </a:rPr>
              <a:t>Sigmoid functions and their combinations generally work better in the case of </a:t>
            </a:r>
            <a:r>
              <a:rPr lang="en-US" sz="2000" dirty="0" smtClean="0">
                <a:latin typeface="charter"/>
              </a:rPr>
              <a:t>classifiers</a:t>
            </a:r>
            <a:endParaRPr lang="en-US" sz="2000" dirty="0">
              <a:latin typeface="charter"/>
            </a:endParaRPr>
          </a:p>
          <a:p>
            <a:pPr algn="just">
              <a:buFont typeface="Arial" panose="020B0604020202020204" pitchFamily="34" charset="0"/>
              <a:buChar char="•"/>
            </a:pPr>
            <a:r>
              <a:rPr lang="en-US" sz="2000" dirty="0" err="1">
                <a:latin typeface="charter"/>
              </a:rPr>
              <a:t>Sigmoids</a:t>
            </a:r>
            <a:r>
              <a:rPr lang="en-US" sz="2000" dirty="0">
                <a:latin typeface="charter"/>
              </a:rPr>
              <a:t> and </a:t>
            </a:r>
            <a:r>
              <a:rPr lang="en-US" sz="2000" dirty="0" err="1">
                <a:latin typeface="charter"/>
              </a:rPr>
              <a:t>tanh</a:t>
            </a:r>
            <a:r>
              <a:rPr lang="en-US" sz="2000" dirty="0">
                <a:latin typeface="charter"/>
              </a:rPr>
              <a:t> functions are sometimes avoided due to the vanishing gradient </a:t>
            </a:r>
            <a:r>
              <a:rPr lang="en-US" sz="2000" dirty="0" smtClean="0">
                <a:latin typeface="charter"/>
              </a:rPr>
              <a:t>problem</a:t>
            </a:r>
            <a:endParaRPr lang="en-US" sz="2000" dirty="0">
              <a:latin typeface="charter"/>
            </a:endParaRPr>
          </a:p>
          <a:p>
            <a:pPr algn="just">
              <a:buFont typeface="Arial" panose="020B0604020202020204" pitchFamily="34" charset="0"/>
              <a:buChar char="•"/>
            </a:pPr>
            <a:r>
              <a:rPr lang="en-US" sz="2000" dirty="0" err="1">
                <a:latin typeface="charter"/>
              </a:rPr>
              <a:t>ReLU</a:t>
            </a:r>
            <a:r>
              <a:rPr lang="en-US" sz="2000" dirty="0">
                <a:latin typeface="charter"/>
              </a:rPr>
              <a:t> function is a general activation function and is used in most cases these </a:t>
            </a:r>
            <a:r>
              <a:rPr lang="en-US" sz="2000" dirty="0" smtClean="0">
                <a:latin typeface="charter"/>
              </a:rPr>
              <a:t>days. </a:t>
            </a:r>
            <a:r>
              <a:rPr lang="en-US" sz="2000" i="1" dirty="0" err="1"/>
              <a:t>ReLu</a:t>
            </a:r>
            <a:r>
              <a:rPr lang="en-US" sz="2000" i="1" dirty="0"/>
              <a:t> is less computationally expensive than </a:t>
            </a:r>
            <a:r>
              <a:rPr lang="en-US" sz="2000" i="1" dirty="0" err="1"/>
              <a:t>tanh</a:t>
            </a:r>
            <a:r>
              <a:rPr lang="en-US" sz="2000" i="1" dirty="0"/>
              <a:t> and sigmoid because it involves simpler mathematical </a:t>
            </a:r>
            <a:r>
              <a:rPr lang="en-US" sz="2000" i="1" dirty="0" smtClean="0"/>
              <a:t>operations</a:t>
            </a:r>
            <a:endParaRPr lang="en-US" sz="2000" dirty="0">
              <a:latin typeface="charter"/>
            </a:endParaRPr>
          </a:p>
          <a:p>
            <a:pPr algn="just">
              <a:buFont typeface="Arial" panose="020B0604020202020204" pitchFamily="34" charset="0"/>
              <a:buChar char="•"/>
            </a:pPr>
            <a:r>
              <a:rPr lang="en-US" sz="2000" dirty="0">
                <a:latin typeface="charter"/>
              </a:rPr>
              <a:t>If we encounter a case of dead neurons in our networks the leaky </a:t>
            </a:r>
            <a:r>
              <a:rPr lang="en-US" sz="2000" dirty="0" err="1">
                <a:latin typeface="charter"/>
              </a:rPr>
              <a:t>ReLU</a:t>
            </a:r>
            <a:r>
              <a:rPr lang="en-US" sz="2000" dirty="0">
                <a:latin typeface="charter"/>
              </a:rPr>
              <a:t> function is the best </a:t>
            </a:r>
            <a:r>
              <a:rPr lang="en-US" sz="2000" dirty="0" smtClean="0">
                <a:latin typeface="charter"/>
              </a:rPr>
              <a:t>choice</a:t>
            </a:r>
            <a:endParaRPr lang="en-US" sz="2000" dirty="0">
              <a:latin typeface="charter"/>
            </a:endParaRPr>
          </a:p>
          <a:p>
            <a:pPr algn="just">
              <a:buFont typeface="Arial" panose="020B0604020202020204" pitchFamily="34" charset="0"/>
              <a:buChar char="•"/>
            </a:pPr>
            <a:r>
              <a:rPr lang="en-US" sz="2000" dirty="0">
                <a:latin typeface="charter"/>
              </a:rPr>
              <a:t>Always keep in mind that </a:t>
            </a:r>
            <a:r>
              <a:rPr lang="en-US" sz="2000" dirty="0" err="1">
                <a:latin typeface="charter"/>
              </a:rPr>
              <a:t>ReLU</a:t>
            </a:r>
            <a:r>
              <a:rPr lang="en-US" sz="2000" dirty="0">
                <a:latin typeface="charter"/>
              </a:rPr>
              <a:t> function should only be used in the hidden layers. At current time, </a:t>
            </a:r>
            <a:r>
              <a:rPr lang="en-US" sz="2000" dirty="0" err="1">
                <a:latin typeface="charter"/>
              </a:rPr>
              <a:t>ReLu</a:t>
            </a:r>
            <a:r>
              <a:rPr lang="en-US" sz="2000" dirty="0">
                <a:latin typeface="charter"/>
              </a:rPr>
              <a:t> works most of the time as a general </a:t>
            </a:r>
            <a:r>
              <a:rPr lang="en-US" sz="2000" dirty="0" err="1" smtClean="0">
                <a:latin typeface="charter"/>
              </a:rPr>
              <a:t>approximator</a:t>
            </a:r>
            <a:endParaRPr lang="en-US" sz="2000" dirty="0">
              <a:latin typeface="charter"/>
            </a:endParaRPr>
          </a:p>
        </p:txBody>
      </p:sp>
    </p:spTree>
    <p:extLst>
      <p:ext uri="{BB962C8B-B14F-4D97-AF65-F5344CB8AC3E}">
        <p14:creationId xmlns:p14="http://schemas.microsoft.com/office/powerpoint/2010/main" val="3728987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r>
              <a:rPr lang="en-US" b="0" i="0" dirty="0" smtClean="0">
                <a:solidFill>
                  <a:srgbClr val="000000"/>
                </a:solidFill>
                <a:effectLst/>
                <a:latin typeface="Source Sans Pro" panose="020B0503030403020204" pitchFamily="34" charset="0"/>
              </a:rPr>
              <a:t>The loss function in a neural network quantifies the difference between the expected outcome and the outcome produced by the machine learning model. From the loss function, we can derive the gradients which are used to update the weights. The average over all losses constitutes the cost.</a:t>
            </a:r>
          </a:p>
          <a:p>
            <a:r>
              <a:rPr lang="en-US" sz="2000" dirty="0" smtClean="0">
                <a:solidFill>
                  <a:srgbClr val="000000"/>
                </a:solidFill>
                <a:latin typeface="Source Sans Pro" panose="020B0503030403020204" pitchFamily="34" charset="0"/>
              </a:rPr>
              <a:t>Different types of Loss functions are there.</a:t>
            </a:r>
          </a:p>
          <a:p>
            <a:r>
              <a:rPr lang="en-US" sz="2000" dirty="0" smtClean="0">
                <a:solidFill>
                  <a:srgbClr val="000000"/>
                </a:solidFill>
                <a:latin typeface="Source Sans Pro" panose="020B0503030403020204" pitchFamily="34" charset="0"/>
              </a:rPr>
              <a:t>1. MAE(Mean Absolute Error)=</a:t>
            </a:r>
          </a:p>
          <a:p>
            <a:endParaRPr lang="en-US" sz="2000" dirty="0" smtClean="0">
              <a:solidFill>
                <a:srgbClr val="000000"/>
              </a:solidFill>
              <a:latin typeface="Source Sans Pro" panose="020B0503030403020204" pitchFamily="34" charset="0"/>
            </a:endParaRPr>
          </a:p>
          <a:p>
            <a:r>
              <a:rPr lang="en-US" sz="2000" dirty="0" smtClean="0">
                <a:solidFill>
                  <a:srgbClr val="000000"/>
                </a:solidFill>
                <a:latin typeface="Source Sans Pro" panose="020B0503030403020204" pitchFamily="34" charset="0"/>
              </a:rPr>
              <a:t>2. MSE(Mean Squared Error)=</a:t>
            </a:r>
          </a:p>
          <a:p>
            <a:endParaRPr lang="en-US" sz="2000" dirty="0" smtClean="0">
              <a:solidFill>
                <a:srgbClr val="000000"/>
              </a:solidFill>
              <a:latin typeface="Source Sans Pro" panose="020B0503030403020204" pitchFamily="34" charset="0"/>
            </a:endParaRPr>
          </a:p>
        </p:txBody>
      </p:sp>
      <p:sp>
        <p:nvSpPr>
          <p:cNvPr id="3" name="Slide Number Placeholder 2"/>
          <p:cNvSpPr>
            <a:spLocks noGrp="1"/>
          </p:cNvSpPr>
          <p:nvPr>
            <p:ph type="sldNum" sz="quarter" idx="12"/>
          </p:nvPr>
        </p:nvSpPr>
        <p:spPr/>
        <p:txBody>
          <a:bodyPr/>
          <a:lstStyle/>
          <a:p>
            <a:pPr>
              <a:defRPr/>
            </a:pPr>
            <a:fld id="{EE54D5B5-F01B-4802-B7EC-90325C2C17B7}" type="slidenum">
              <a:rPr lang="en-US" smtClean="0"/>
              <a:pPr>
                <a:defRPr/>
              </a:pPr>
              <a:t>23</a:t>
            </a:fld>
            <a:endParaRPr lang="en-US"/>
          </a:p>
        </p:txBody>
      </p:sp>
      <p:pic>
        <p:nvPicPr>
          <p:cNvPr id="6" name="Picture 5" descr="Image for post"/>
          <p:cNvPicPr/>
          <p:nvPr/>
        </p:nvPicPr>
        <p:blipFill>
          <a:blip r:embed="rId2">
            <a:extLst>
              <a:ext uri="{28A0092B-C50C-407E-A947-70E740481C1C}">
                <a14:useLocalDpi xmlns:a14="http://schemas.microsoft.com/office/drawing/2010/main" val="0"/>
              </a:ext>
            </a:extLst>
          </a:blip>
          <a:srcRect/>
          <a:stretch>
            <a:fillRect/>
          </a:stretch>
        </p:blipFill>
        <p:spPr bwMode="auto">
          <a:xfrm>
            <a:off x="7017233" y="3566469"/>
            <a:ext cx="3128632" cy="1454468"/>
          </a:xfrm>
          <a:prstGeom prst="rect">
            <a:avLst/>
          </a:prstGeom>
          <a:noFill/>
          <a:ln>
            <a:noFill/>
          </a:ln>
        </p:spPr>
      </p:pic>
      <p:pic>
        <p:nvPicPr>
          <p:cNvPr id="7" name="Picture 6" descr="Image for pos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4185" y="3348768"/>
            <a:ext cx="2420469" cy="929033"/>
          </a:xfrm>
          <a:prstGeom prst="rect">
            <a:avLst/>
          </a:prstGeom>
          <a:noFill/>
          <a:ln>
            <a:noFill/>
          </a:ln>
        </p:spPr>
      </p:pic>
    </p:spTree>
    <p:extLst>
      <p:ext uri="{BB962C8B-B14F-4D97-AF65-F5344CB8AC3E}">
        <p14:creationId xmlns:p14="http://schemas.microsoft.com/office/powerpoint/2010/main" val="3859758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solidFill>
                  <a:srgbClr val="000000"/>
                </a:solidFill>
                <a:latin typeface="Source Sans Pro" panose="020B0503030403020204" pitchFamily="34" charset="0"/>
              </a:rPr>
              <a:t>3.Cross Entropy Loss</a:t>
            </a:r>
            <a:r>
              <a:rPr lang="en-US" dirty="0" smtClean="0">
                <a:solidFill>
                  <a:srgbClr val="000000"/>
                </a:solidFill>
                <a:latin typeface="Source Sans Pro" panose="020B0503030403020204" pitchFamily="34" charset="0"/>
              </a:rPr>
              <a:t>=</a:t>
            </a:r>
          </a:p>
          <a:p>
            <a:pPr marL="0" indent="0">
              <a:buNone/>
            </a:pPr>
            <a:endParaRPr lang="en-US" dirty="0" smtClean="0">
              <a:solidFill>
                <a:srgbClr val="000000"/>
              </a:solidFill>
              <a:latin typeface="Source Sans Pro" panose="020B0503030403020204" pitchFamily="34" charset="0"/>
            </a:endParaRPr>
          </a:p>
          <a:p>
            <a:pPr marL="0" indent="0">
              <a:buNone/>
            </a:pPr>
            <a:endParaRPr lang="en-US" dirty="0" smtClean="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pPr marL="0" indent="0">
              <a:buNone/>
            </a:pPr>
            <a:r>
              <a:rPr lang="en-US" dirty="0" smtClean="0"/>
              <a:t>4. Binary </a:t>
            </a:r>
            <a:r>
              <a:rPr lang="en-US" dirty="0"/>
              <a:t>Cross-Entropy Loss</a:t>
            </a:r>
            <a:endParaRPr lang="en-IN" dirty="0"/>
          </a:p>
          <a:p>
            <a:endParaRPr lang="en-US" dirty="0">
              <a:solidFill>
                <a:srgbClr val="000000"/>
              </a:solidFill>
              <a:latin typeface="Source Sans Pro" panose="020B0503030403020204" pitchFamily="34" charset="0"/>
            </a:endParaRPr>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24</a:t>
            </a:fld>
            <a:endParaRPr lang="en-US"/>
          </a:p>
        </p:txBody>
      </p:sp>
      <p:pic>
        <p:nvPicPr>
          <p:cNvPr id="5" name="Picture 4" descr="Image for post"/>
          <p:cNvPicPr/>
          <p:nvPr/>
        </p:nvPicPr>
        <p:blipFill>
          <a:blip r:embed="rId2">
            <a:extLst>
              <a:ext uri="{28A0092B-C50C-407E-A947-70E740481C1C}">
                <a14:useLocalDpi xmlns:a14="http://schemas.microsoft.com/office/drawing/2010/main" val="0"/>
              </a:ext>
            </a:extLst>
          </a:blip>
          <a:srcRect/>
          <a:stretch>
            <a:fillRect/>
          </a:stretch>
        </p:blipFill>
        <p:spPr bwMode="auto">
          <a:xfrm>
            <a:off x="4006794" y="1266996"/>
            <a:ext cx="5943600" cy="1680210"/>
          </a:xfrm>
          <a:prstGeom prst="rect">
            <a:avLst/>
          </a:prstGeom>
          <a:noFill/>
          <a:ln>
            <a:noFill/>
          </a:ln>
        </p:spPr>
      </p:pic>
      <p:pic>
        <p:nvPicPr>
          <p:cNvPr id="6" name="Picture 5" descr="Image for post"/>
          <p:cNvPicPr/>
          <p:nvPr/>
        </p:nvPicPr>
        <p:blipFill>
          <a:blip r:embed="rId3">
            <a:extLst>
              <a:ext uri="{28A0092B-C50C-407E-A947-70E740481C1C}">
                <a14:useLocalDpi xmlns:a14="http://schemas.microsoft.com/office/drawing/2010/main" val="0"/>
              </a:ext>
            </a:extLst>
          </a:blip>
          <a:srcRect/>
          <a:stretch>
            <a:fillRect/>
          </a:stretch>
        </p:blipFill>
        <p:spPr bwMode="auto">
          <a:xfrm>
            <a:off x="5620910" y="3246120"/>
            <a:ext cx="5943600" cy="1898015"/>
          </a:xfrm>
          <a:prstGeom prst="rect">
            <a:avLst/>
          </a:prstGeom>
          <a:noFill/>
          <a:ln>
            <a:noFill/>
          </a:ln>
        </p:spPr>
      </p:pic>
      <p:pic>
        <p:nvPicPr>
          <p:cNvPr id="7" name="Picture 6" descr="Image for post"/>
          <p:cNvPicPr/>
          <p:nvPr/>
        </p:nvPicPr>
        <p:blipFill>
          <a:blip r:embed="rId4">
            <a:extLst>
              <a:ext uri="{28A0092B-C50C-407E-A947-70E740481C1C}">
                <a14:useLocalDpi xmlns:a14="http://schemas.microsoft.com/office/drawing/2010/main" val="0"/>
              </a:ext>
            </a:extLst>
          </a:blip>
          <a:srcRect/>
          <a:stretch>
            <a:fillRect/>
          </a:stretch>
        </p:blipFill>
        <p:spPr bwMode="auto">
          <a:xfrm>
            <a:off x="4301049" y="2799840"/>
            <a:ext cx="5015230" cy="243840"/>
          </a:xfrm>
          <a:prstGeom prst="rect">
            <a:avLst/>
          </a:prstGeom>
          <a:noFill/>
          <a:ln>
            <a:noFill/>
          </a:ln>
        </p:spPr>
      </p:pic>
    </p:spTree>
    <p:extLst>
      <p:ext uri="{BB962C8B-B14F-4D97-AF65-F5344CB8AC3E}">
        <p14:creationId xmlns:p14="http://schemas.microsoft.com/office/powerpoint/2010/main" val="3908329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Threshold Unit</a:t>
            </a:r>
            <a:endParaRPr lang="en-IN" dirty="0"/>
          </a:p>
        </p:txBody>
      </p:sp>
      <p:pic>
        <p:nvPicPr>
          <p:cNvPr id="5" name="Content Placeholder 4"/>
          <p:cNvPicPr>
            <a:picLocks noGrp="1" noChangeAspect="1"/>
          </p:cNvPicPr>
          <p:nvPr>
            <p:ph idx="1"/>
          </p:nvPr>
        </p:nvPicPr>
        <p:blipFill>
          <a:blip r:embed="rId2"/>
          <a:stretch>
            <a:fillRect/>
          </a:stretch>
        </p:blipFill>
        <p:spPr>
          <a:xfrm>
            <a:off x="2709082" y="1417831"/>
            <a:ext cx="6773836" cy="3879850"/>
          </a:xfrm>
          <a:prstGeom prst="rect">
            <a:avLst/>
          </a:prstGeom>
        </p:spPr>
      </p:pic>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25</a:t>
            </a:fld>
            <a:endParaRPr lang="en-US"/>
          </a:p>
        </p:txBody>
      </p:sp>
    </p:spTree>
    <p:extLst>
      <p:ext uri="{BB962C8B-B14F-4D97-AF65-F5344CB8AC3E}">
        <p14:creationId xmlns:p14="http://schemas.microsoft.com/office/powerpoint/2010/main" val="374470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Computations in perceptron(NOT)</a:t>
            </a:r>
            <a:endParaRPr lang="en-IN" dirty="0"/>
          </a:p>
        </p:txBody>
      </p:sp>
      <p:pic>
        <p:nvPicPr>
          <p:cNvPr id="5" name="Content Placeholder 4"/>
          <p:cNvPicPr>
            <a:picLocks noGrp="1" noChangeAspect="1"/>
          </p:cNvPicPr>
          <p:nvPr>
            <p:ph idx="1"/>
          </p:nvPr>
        </p:nvPicPr>
        <p:blipFill>
          <a:blip r:embed="rId2"/>
          <a:stretch>
            <a:fillRect/>
          </a:stretch>
        </p:blipFill>
        <p:spPr>
          <a:xfrm>
            <a:off x="9332556" y="1513247"/>
            <a:ext cx="1589510" cy="3879850"/>
          </a:xfrm>
          <a:prstGeom prst="rect">
            <a:avLst/>
          </a:prstGeom>
        </p:spPr>
      </p:pic>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34993722"/>
              </p:ext>
            </p:extLst>
          </p:nvPr>
        </p:nvGraphicFramePr>
        <p:xfrm>
          <a:off x="4329927" y="1298029"/>
          <a:ext cx="1736918" cy="1405413"/>
        </p:xfrm>
        <a:graphic>
          <a:graphicData uri="http://schemas.openxmlformats.org/drawingml/2006/table">
            <a:tbl>
              <a:tblPr firstRow="1" bandRow="1">
                <a:tableStyleId>{5C22544A-7EE6-4342-B048-85BDC9FD1C3A}</a:tableStyleId>
              </a:tblPr>
              <a:tblGrid>
                <a:gridCol w="833343">
                  <a:extLst>
                    <a:ext uri="{9D8B030D-6E8A-4147-A177-3AD203B41FA5}">
                      <a16:colId xmlns:a16="http://schemas.microsoft.com/office/drawing/2014/main" val="3290923594"/>
                    </a:ext>
                  </a:extLst>
                </a:gridCol>
                <a:gridCol w="903575">
                  <a:extLst>
                    <a:ext uri="{9D8B030D-6E8A-4147-A177-3AD203B41FA5}">
                      <a16:colId xmlns:a16="http://schemas.microsoft.com/office/drawing/2014/main" val="3788395488"/>
                    </a:ext>
                  </a:extLst>
                </a:gridCol>
              </a:tblGrid>
              <a:tr h="468471">
                <a:tc>
                  <a:txBody>
                    <a:bodyPr/>
                    <a:lstStyle/>
                    <a:p>
                      <a:r>
                        <a:rPr lang="en-US" dirty="0" smtClean="0"/>
                        <a:t>X</a:t>
                      </a:r>
                      <a:endParaRPr lang="en-IN" dirty="0"/>
                    </a:p>
                  </a:txBody>
                  <a:tcPr/>
                </a:tc>
                <a:tc>
                  <a:txBody>
                    <a:bodyPr/>
                    <a:lstStyle/>
                    <a:p>
                      <a:r>
                        <a:rPr lang="en-US" dirty="0" smtClean="0"/>
                        <a:t>Y</a:t>
                      </a:r>
                      <a:endParaRPr lang="en-IN" dirty="0"/>
                    </a:p>
                  </a:txBody>
                  <a:tcPr/>
                </a:tc>
                <a:extLst>
                  <a:ext uri="{0D108BD9-81ED-4DB2-BD59-A6C34878D82A}">
                    <a16:rowId xmlns:a16="http://schemas.microsoft.com/office/drawing/2014/main" val="788290269"/>
                  </a:ext>
                </a:extLst>
              </a:tr>
              <a:tr h="468471">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4286748482"/>
                  </a:ext>
                </a:extLst>
              </a:tr>
              <a:tr h="468471">
                <a:tc>
                  <a:txBody>
                    <a:bodyPr/>
                    <a:lstStyle/>
                    <a:p>
                      <a:r>
                        <a:rPr lang="en-US" dirty="0" smtClean="0"/>
                        <a:t>1</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3116967589"/>
                  </a:ext>
                </a:extLst>
              </a:tr>
            </a:tbl>
          </a:graphicData>
        </a:graphic>
      </p:graphicFrame>
      <p:sp>
        <p:nvSpPr>
          <p:cNvPr id="7" name="TextBox 6"/>
          <p:cNvSpPr txBox="1"/>
          <p:nvPr/>
        </p:nvSpPr>
        <p:spPr>
          <a:xfrm>
            <a:off x="1017767" y="2981739"/>
            <a:ext cx="5160396" cy="369332"/>
          </a:xfrm>
          <a:prstGeom prst="rect">
            <a:avLst/>
          </a:prstGeom>
          <a:noFill/>
        </p:spPr>
        <p:txBody>
          <a:bodyPr wrap="square" rtlCol="0">
            <a:spAutoFit/>
          </a:bodyPr>
          <a:lstStyle/>
          <a:p>
            <a:r>
              <a:rPr lang="en-US" dirty="0" smtClean="0"/>
              <a:t>W=-1,b=0.5 and threshold=0</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546807941"/>
              </p:ext>
            </p:extLst>
          </p:nvPr>
        </p:nvGraphicFramePr>
        <p:xfrm>
          <a:off x="704133" y="3798256"/>
          <a:ext cx="8127999" cy="1112520"/>
        </p:xfrm>
        <a:graphic>
          <a:graphicData uri="http://schemas.openxmlformats.org/drawingml/2006/table">
            <a:tbl>
              <a:tblPr firstRow="1" bandRow="1">
                <a:tableStyleId>{5C22544A-7EE6-4342-B048-85BDC9FD1C3A}</a:tableStyleId>
              </a:tblPr>
              <a:tblGrid>
                <a:gridCol w="1061057">
                  <a:extLst>
                    <a:ext uri="{9D8B030D-6E8A-4147-A177-3AD203B41FA5}">
                      <a16:colId xmlns:a16="http://schemas.microsoft.com/office/drawing/2014/main" val="759753891"/>
                    </a:ext>
                  </a:extLst>
                </a:gridCol>
                <a:gridCol w="2695492">
                  <a:extLst>
                    <a:ext uri="{9D8B030D-6E8A-4147-A177-3AD203B41FA5}">
                      <a16:colId xmlns:a16="http://schemas.microsoft.com/office/drawing/2014/main" val="2154361802"/>
                    </a:ext>
                  </a:extLst>
                </a:gridCol>
                <a:gridCol w="4371450">
                  <a:extLst>
                    <a:ext uri="{9D8B030D-6E8A-4147-A177-3AD203B41FA5}">
                      <a16:colId xmlns:a16="http://schemas.microsoft.com/office/drawing/2014/main" val="2449680012"/>
                    </a:ext>
                  </a:extLst>
                </a:gridCol>
              </a:tblGrid>
              <a:tr h="370840">
                <a:tc>
                  <a:txBody>
                    <a:bodyPr/>
                    <a:lstStyle/>
                    <a:p>
                      <a:r>
                        <a:rPr lang="en-US" dirty="0" smtClean="0"/>
                        <a:t>X</a:t>
                      </a:r>
                      <a:endParaRPr lang="en-IN" dirty="0"/>
                    </a:p>
                  </a:txBody>
                  <a:tcPr/>
                </a:tc>
                <a:tc>
                  <a:txBody>
                    <a:bodyPr/>
                    <a:lstStyle/>
                    <a:p>
                      <a:r>
                        <a:rPr lang="en-US" dirty="0" err="1" smtClean="0"/>
                        <a:t>Weighted_sum</a:t>
                      </a:r>
                      <a:r>
                        <a:rPr lang="en-US" dirty="0" smtClean="0"/>
                        <a:t>=(w*X)+b</a:t>
                      </a:r>
                      <a:endParaRPr lang="en-IN" dirty="0"/>
                    </a:p>
                  </a:txBody>
                  <a:tcPr/>
                </a:tc>
                <a:tc>
                  <a:txBody>
                    <a:bodyPr/>
                    <a:lstStyle/>
                    <a:p>
                      <a:r>
                        <a:rPr lang="en-US" dirty="0" smtClean="0"/>
                        <a:t>Y=</a:t>
                      </a:r>
                      <a:r>
                        <a:rPr lang="en-US" dirty="0" err="1" smtClean="0"/>
                        <a:t>step_function</a:t>
                      </a:r>
                      <a:r>
                        <a:rPr lang="en-US" dirty="0" smtClean="0"/>
                        <a:t>(</a:t>
                      </a:r>
                      <a:r>
                        <a:rPr lang="en-US" dirty="0" err="1" smtClean="0"/>
                        <a:t>weighted_sum</a:t>
                      </a:r>
                      <a:endParaRPr lang="en-IN" dirty="0"/>
                    </a:p>
                  </a:txBody>
                  <a:tcPr/>
                </a:tc>
                <a:extLst>
                  <a:ext uri="{0D108BD9-81ED-4DB2-BD59-A6C34878D82A}">
                    <a16:rowId xmlns:a16="http://schemas.microsoft.com/office/drawing/2014/main" val="2563977351"/>
                  </a:ext>
                </a:extLst>
              </a:tr>
              <a:tr h="370840">
                <a:tc>
                  <a:txBody>
                    <a:bodyPr/>
                    <a:lstStyle/>
                    <a:p>
                      <a:r>
                        <a:rPr lang="en-US" dirty="0" smtClean="0"/>
                        <a:t>0</a:t>
                      </a:r>
                      <a:endParaRPr lang="en-IN" dirty="0"/>
                    </a:p>
                  </a:txBody>
                  <a:tcPr/>
                </a:tc>
                <a:tc>
                  <a:txBody>
                    <a:bodyPr/>
                    <a:lstStyle/>
                    <a:p>
                      <a:r>
                        <a:rPr lang="en-US" dirty="0" smtClean="0"/>
                        <a:t>(-1*0)+0.5=0.5</a:t>
                      </a:r>
                      <a:endParaRPr lang="en-IN" dirty="0"/>
                    </a:p>
                  </a:txBody>
                  <a:tcPr/>
                </a:tc>
                <a:tc>
                  <a:txBody>
                    <a:bodyPr/>
                    <a:lstStyle/>
                    <a:p>
                      <a:r>
                        <a:rPr lang="en-US" dirty="0" smtClean="0"/>
                        <a:t>Y=f(0.5)=1</a:t>
                      </a:r>
                      <a:endParaRPr lang="en-IN" dirty="0"/>
                    </a:p>
                  </a:txBody>
                  <a:tcPr/>
                </a:tc>
                <a:extLst>
                  <a:ext uri="{0D108BD9-81ED-4DB2-BD59-A6C34878D82A}">
                    <a16:rowId xmlns:a16="http://schemas.microsoft.com/office/drawing/2014/main" val="2966407382"/>
                  </a:ext>
                </a:extLst>
              </a:tr>
              <a:tr h="370840">
                <a:tc>
                  <a:txBody>
                    <a:bodyPr/>
                    <a:lstStyle/>
                    <a:p>
                      <a:r>
                        <a:rPr lang="en-US" dirty="0" smtClean="0"/>
                        <a:t>1</a:t>
                      </a:r>
                      <a:endParaRPr lang="en-IN" dirty="0"/>
                    </a:p>
                  </a:txBody>
                  <a:tcPr/>
                </a:tc>
                <a:tc>
                  <a:txBody>
                    <a:bodyPr/>
                    <a:lstStyle/>
                    <a:p>
                      <a:r>
                        <a:rPr lang="en-US" dirty="0" smtClean="0"/>
                        <a:t>(-1*1)+0.5=-0.5</a:t>
                      </a:r>
                      <a:endParaRPr lang="en-IN" dirty="0"/>
                    </a:p>
                  </a:txBody>
                  <a:tcPr/>
                </a:tc>
                <a:tc>
                  <a:txBody>
                    <a:bodyPr/>
                    <a:lstStyle/>
                    <a:p>
                      <a:r>
                        <a:rPr lang="en-US" dirty="0" smtClean="0"/>
                        <a:t>Y=f(-0.5)=0</a:t>
                      </a:r>
                      <a:endParaRPr lang="en-IN" dirty="0"/>
                    </a:p>
                  </a:txBody>
                  <a:tcPr/>
                </a:tc>
                <a:extLst>
                  <a:ext uri="{0D108BD9-81ED-4DB2-BD59-A6C34878D82A}">
                    <a16:rowId xmlns:a16="http://schemas.microsoft.com/office/drawing/2014/main" val="1795295917"/>
                  </a:ext>
                </a:extLst>
              </a:tr>
            </a:tbl>
          </a:graphicData>
        </a:graphic>
      </p:graphicFrame>
    </p:spTree>
    <p:extLst>
      <p:ext uri="{BB962C8B-B14F-4D97-AF65-F5344CB8AC3E}">
        <p14:creationId xmlns:p14="http://schemas.microsoft.com/office/powerpoint/2010/main" val="134152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97" y="-36670"/>
            <a:ext cx="10515600" cy="832370"/>
          </a:xfrm>
        </p:spPr>
        <p:txBody>
          <a:bodyPr/>
          <a:lstStyle/>
          <a:p>
            <a:r>
              <a:rPr lang="en-US" dirty="0" smtClean="0"/>
              <a:t>Logical Computations in perceptron(AND)</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43940239"/>
              </p:ext>
            </p:extLst>
          </p:nvPr>
        </p:nvGraphicFramePr>
        <p:xfrm>
          <a:off x="1014233" y="795700"/>
          <a:ext cx="1736918" cy="2342355"/>
        </p:xfrm>
        <a:graphic>
          <a:graphicData uri="http://schemas.openxmlformats.org/drawingml/2006/table">
            <a:tbl>
              <a:tblPr firstRow="1" bandRow="1">
                <a:tableStyleId>{5C22544A-7EE6-4342-B048-85BDC9FD1C3A}</a:tableStyleId>
              </a:tblPr>
              <a:tblGrid>
                <a:gridCol w="548174">
                  <a:extLst>
                    <a:ext uri="{9D8B030D-6E8A-4147-A177-3AD203B41FA5}">
                      <a16:colId xmlns:a16="http://schemas.microsoft.com/office/drawing/2014/main" val="3290923594"/>
                    </a:ext>
                  </a:extLst>
                </a:gridCol>
                <a:gridCol w="594372">
                  <a:extLst>
                    <a:ext uri="{9D8B030D-6E8A-4147-A177-3AD203B41FA5}">
                      <a16:colId xmlns:a16="http://schemas.microsoft.com/office/drawing/2014/main" val="3788395488"/>
                    </a:ext>
                  </a:extLst>
                </a:gridCol>
                <a:gridCol w="594372">
                  <a:extLst>
                    <a:ext uri="{9D8B030D-6E8A-4147-A177-3AD203B41FA5}">
                      <a16:colId xmlns:a16="http://schemas.microsoft.com/office/drawing/2014/main" val="3550978848"/>
                    </a:ext>
                  </a:extLst>
                </a:gridCol>
              </a:tblGrid>
              <a:tr h="468471">
                <a:tc>
                  <a:txBody>
                    <a:bodyPr/>
                    <a:lstStyle/>
                    <a:p>
                      <a:r>
                        <a:rPr lang="en-US" dirty="0" smtClean="0"/>
                        <a:t>X1</a:t>
                      </a:r>
                      <a:endParaRPr lang="en-IN" dirty="0"/>
                    </a:p>
                  </a:txBody>
                  <a:tcPr/>
                </a:tc>
                <a:tc>
                  <a:txBody>
                    <a:bodyPr/>
                    <a:lstStyle/>
                    <a:p>
                      <a:r>
                        <a:rPr lang="en-US" dirty="0" smtClean="0"/>
                        <a:t>X2</a:t>
                      </a:r>
                      <a:endParaRPr lang="en-IN" dirty="0"/>
                    </a:p>
                  </a:txBody>
                  <a:tcPr/>
                </a:tc>
                <a:tc>
                  <a:txBody>
                    <a:bodyPr/>
                    <a:lstStyle/>
                    <a:p>
                      <a:r>
                        <a:rPr lang="en-US" dirty="0" smtClean="0"/>
                        <a:t>Y</a:t>
                      </a:r>
                      <a:endParaRPr lang="en-IN" dirty="0"/>
                    </a:p>
                  </a:txBody>
                  <a:tcPr/>
                </a:tc>
                <a:extLst>
                  <a:ext uri="{0D108BD9-81ED-4DB2-BD59-A6C34878D82A}">
                    <a16:rowId xmlns:a16="http://schemas.microsoft.com/office/drawing/2014/main" val="788290269"/>
                  </a:ext>
                </a:extLst>
              </a:tr>
              <a:tr h="468471">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4286748482"/>
                  </a:ext>
                </a:extLst>
              </a:tr>
              <a:tr h="468471">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3116967589"/>
                  </a:ext>
                </a:extLst>
              </a:tr>
              <a:tr h="468471">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3264696890"/>
                  </a:ext>
                </a:extLst>
              </a:tr>
              <a:tr h="468471">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1262095779"/>
                  </a:ext>
                </a:extLst>
              </a:tr>
            </a:tbl>
          </a:graphicData>
        </a:graphic>
      </p:graphicFrame>
      <p:sp>
        <p:nvSpPr>
          <p:cNvPr id="7" name="TextBox 6"/>
          <p:cNvSpPr txBox="1"/>
          <p:nvPr/>
        </p:nvSpPr>
        <p:spPr>
          <a:xfrm>
            <a:off x="3962878" y="1150194"/>
            <a:ext cx="5160396" cy="369332"/>
          </a:xfrm>
          <a:prstGeom prst="rect">
            <a:avLst/>
          </a:prstGeom>
          <a:noFill/>
        </p:spPr>
        <p:txBody>
          <a:bodyPr wrap="square" rtlCol="0">
            <a:spAutoFit/>
          </a:bodyPr>
          <a:lstStyle/>
          <a:p>
            <a:r>
              <a:rPr lang="en-US" dirty="0" smtClean="0"/>
              <a:t>W1=1, W2=1,b=-1.5 and threshold=0</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4171925048"/>
              </p:ext>
            </p:extLst>
          </p:nvPr>
        </p:nvGraphicFramePr>
        <p:xfrm>
          <a:off x="219104" y="3317620"/>
          <a:ext cx="8127999" cy="1854200"/>
        </p:xfrm>
        <a:graphic>
          <a:graphicData uri="http://schemas.openxmlformats.org/drawingml/2006/table">
            <a:tbl>
              <a:tblPr firstRow="1" bandRow="1">
                <a:tableStyleId>{5C22544A-7EE6-4342-B048-85BDC9FD1C3A}</a:tableStyleId>
              </a:tblPr>
              <a:tblGrid>
                <a:gridCol w="472660">
                  <a:extLst>
                    <a:ext uri="{9D8B030D-6E8A-4147-A177-3AD203B41FA5}">
                      <a16:colId xmlns:a16="http://schemas.microsoft.com/office/drawing/2014/main" val="759753891"/>
                    </a:ext>
                  </a:extLst>
                </a:gridCol>
                <a:gridCol w="548640">
                  <a:extLst>
                    <a:ext uri="{9D8B030D-6E8A-4147-A177-3AD203B41FA5}">
                      <a16:colId xmlns:a16="http://schemas.microsoft.com/office/drawing/2014/main" val="2154361802"/>
                    </a:ext>
                  </a:extLst>
                </a:gridCol>
                <a:gridCol w="3673503">
                  <a:extLst>
                    <a:ext uri="{9D8B030D-6E8A-4147-A177-3AD203B41FA5}">
                      <a16:colId xmlns:a16="http://schemas.microsoft.com/office/drawing/2014/main" val="2449680012"/>
                    </a:ext>
                  </a:extLst>
                </a:gridCol>
                <a:gridCol w="3433196">
                  <a:extLst>
                    <a:ext uri="{9D8B030D-6E8A-4147-A177-3AD203B41FA5}">
                      <a16:colId xmlns:a16="http://schemas.microsoft.com/office/drawing/2014/main" val="138840780"/>
                    </a:ext>
                  </a:extLst>
                </a:gridCol>
              </a:tblGrid>
              <a:tr h="370840">
                <a:tc>
                  <a:txBody>
                    <a:bodyPr/>
                    <a:lstStyle/>
                    <a:p>
                      <a:r>
                        <a:rPr lang="en-US" dirty="0" smtClean="0"/>
                        <a:t>X1</a:t>
                      </a:r>
                      <a:endParaRPr lang="en-IN" dirty="0"/>
                    </a:p>
                  </a:txBody>
                  <a:tcPr/>
                </a:tc>
                <a:tc>
                  <a:txBody>
                    <a:bodyPr/>
                    <a:lstStyle/>
                    <a:p>
                      <a:r>
                        <a:rPr lang="en-US" dirty="0" smtClean="0"/>
                        <a:t>X2</a:t>
                      </a:r>
                      <a:endParaRPr lang="en-IN" dirty="0"/>
                    </a:p>
                  </a:txBody>
                  <a:tcPr/>
                </a:tc>
                <a:tc>
                  <a:txBody>
                    <a:bodyPr/>
                    <a:lstStyle/>
                    <a:p>
                      <a:r>
                        <a:rPr lang="en-US" dirty="0" err="1" smtClean="0"/>
                        <a:t>Weighted_sum</a:t>
                      </a:r>
                      <a:r>
                        <a:rPr lang="en-US" dirty="0" smtClean="0"/>
                        <a:t>=(w1*x1)+(w2*x2)+b</a:t>
                      </a:r>
                      <a:endParaRPr lang="en-IN" dirty="0"/>
                    </a:p>
                  </a:txBody>
                  <a:tcPr/>
                </a:tc>
                <a:tc>
                  <a:txBody>
                    <a:bodyPr/>
                    <a:lstStyle/>
                    <a:p>
                      <a:r>
                        <a:rPr lang="en-US" dirty="0" smtClean="0"/>
                        <a:t>Y=</a:t>
                      </a:r>
                      <a:r>
                        <a:rPr lang="en-US" dirty="0" err="1" smtClean="0"/>
                        <a:t>step_function</a:t>
                      </a:r>
                      <a:r>
                        <a:rPr lang="en-US" dirty="0" smtClean="0"/>
                        <a:t>(</a:t>
                      </a:r>
                      <a:r>
                        <a:rPr lang="en-US" dirty="0" err="1" smtClean="0"/>
                        <a:t>weighted_sum</a:t>
                      </a:r>
                      <a:endParaRPr lang="en-IN" dirty="0"/>
                    </a:p>
                  </a:txBody>
                  <a:tcPr/>
                </a:tc>
                <a:extLst>
                  <a:ext uri="{0D108BD9-81ED-4DB2-BD59-A6C34878D82A}">
                    <a16:rowId xmlns:a16="http://schemas.microsoft.com/office/drawing/2014/main" val="2563977351"/>
                  </a:ext>
                </a:extLst>
              </a:tr>
              <a:tr h="370840">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Y=(1*0)+(1*0)-1.5=-1.5</a:t>
                      </a:r>
                      <a:endParaRPr lang="en-IN" dirty="0"/>
                    </a:p>
                  </a:txBody>
                  <a:tcPr/>
                </a:tc>
                <a:tc>
                  <a:txBody>
                    <a:bodyPr/>
                    <a:lstStyle/>
                    <a:p>
                      <a:r>
                        <a:rPr lang="en-US" dirty="0" smtClean="0"/>
                        <a:t>Y=f(-1.5)=0</a:t>
                      </a:r>
                      <a:endParaRPr lang="en-IN" dirty="0"/>
                    </a:p>
                  </a:txBody>
                  <a:tcPr/>
                </a:tc>
                <a:extLst>
                  <a:ext uri="{0D108BD9-81ED-4DB2-BD59-A6C34878D82A}">
                    <a16:rowId xmlns:a16="http://schemas.microsoft.com/office/drawing/2014/main" val="2966407382"/>
                  </a:ext>
                </a:extLst>
              </a:tr>
              <a:tr h="370840">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Y=(1*1)+(1*0)-1.5=-0.5</a:t>
                      </a:r>
                      <a:endParaRPr lang="en-IN" dirty="0"/>
                    </a:p>
                  </a:txBody>
                  <a:tcPr/>
                </a:tc>
                <a:tc>
                  <a:txBody>
                    <a:bodyPr/>
                    <a:lstStyle/>
                    <a:p>
                      <a:r>
                        <a:rPr lang="en-US" dirty="0" smtClean="0"/>
                        <a:t>Y=f(-0.5)=0</a:t>
                      </a:r>
                      <a:endParaRPr lang="en-IN" dirty="0"/>
                    </a:p>
                  </a:txBody>
                  <a:tcPr/>
                </a:tc>
                <a:extLst>
                  <a:ext uri="{0D108BD9-81ED-4DB2-BD59-A6C34878D82A}">
                    <a16:rowId xmlns:a16="http://schemas.microsoft.com/office/drawing/2014/main" val="1795295917"/>
                  </a:ext>
                </a:extLst>
              </a:tr>
              <a:tr h="370840">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Y=(1*0)+(1*1)-1.5=-0.5</a:t>
                      </a:r>
                      <a:endParaRPr lang="en-IN" dirty="0"/>
                    </a:p>
                  </a:txBody>
                  <a:tcPr/>
                </a:tc>
                <a:tc>
                  <a:txBody>
                    <a:bodyPr/>
                    <a:lstStyle/>
                    <a:p>
                      <a:r>
                        <a:rPr lang="en-US" dirty="0" smtClean="0"/>
                        <a:t>Y=f(-0.5)=0</a:t>
                      </a:r>
                      <a:endParaRPr lang="en-IN" dirty="0"/>
                    </a:p>
                  </a:txBody>
                  <a:tcPr/>
                </a:tc>
                <a:extLst>
                  <a:ext uri="{0D108BD9-81ED-4DB2-BD59-A6C34878D82A}">
                    <a16:rowId xmlns:a16="http://schemas.microsoft.com/office/drawing/2014/main" val="2032263413"/>
                  </a:ext>
                </a:extLst>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Y=(1*1)+(1*1)-1.5=0.5</a:t>
                      </a:r>
                      <a:endParaRPr lang="en-IN" dirty="0"/>
                    </a:p>
                  </a:txBody>
                  <a:tcPr/>
                </a:tc>
                <a:tc>
                  <a:txBody>
                    <a:bodyPr/>
                    <a:lstStyle/>
                    <a:p>
                      <a:r>
                        <a:rPr lang="en-US" dirty="0" smtClean="0"/>
                        <a:t>Y=f(0.5)=1</a:t>
                      </a:r>
                      <a:endParaRPr lang="en-IN" dirty="0"/>
                    </a:p>
                  </a:txBody>
                  <a:tcPr/>
                </a:tc>
                <a:extLst>
                  <a:ext uri="{0D108BD9-81ED-4DB2-BD59-A6C34878D82A}">
                    <a16:rowId xmlns:a16="http://schemas.microsoft.com/office/drawing/2014/main" val="1923049673"/>
                  </a:ext>
                </a:extLst>
              </a:tr>
            </a:tbl>
          </a:graphicData>
        </a:graphic>
      </p:graphicFrame>
      <p:pic>
        <p:nvPicPr>
          <p:cNvPr id="9" name="Picture 8"/>
          <p:cNvPicPr>
            <a:picLocks noChangeAspect="1"/>
          </p:cNvPicPr>
          <p:nvPr/>
        </p:nvPicPr>
        <p:blipFill rotWithShape="1">
          <a:blip r:embed="rId2"/>
          <a:srcRect t="5735" r="18085"/>
          <a:stretch/>
        </p:blipFill>
        <p:spPr>
          <a:xfrm>
            <a:off x="9202787" y="1334860"/>
            <a:ext cx="2748024" cy="4472805"/>
          </a:xfrm>
          <a:prstGeom prst="rect">
            <a:avLst/>
          </a:prstGeom>
        </p:spPr>
      </p:pic>
    </p:spTree>
    <p:extLst>
      <p:ext uri="{BB962C8B-B14F-4D97-AF65-F5344CB8AC3E}">
        <p14:creationId xmlns:p14="http://schemas.microsoft.com/office/powerpoint/2010/main" val="3243117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97" y="-36670"/>
            <a:ext cx="10515600" cy="832370"/>
          </a:xfrm>
        </p:spPr>
        <p:txBody>
          <a:bodyPr/>
          <a:lstStyle/>
          <a:p>
            <a:r>
              <a:rPr lang="en-US" dirty="0" smtClean="0"/>
              <a:t>Logical Computations in perceptron(OR)</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7206079"/>
              </p:ext>
            </p:extLst>
          </p:nvPr>
        </p:nvGraphicFramePr>
        <p:xfrm>
          <a:off x="1014233" y="795700"/>
          <a:ext cx="1736918" cy="2342355"/>
        </p:xfrm>
        <a:graphic>
          <a:graphicData uri="http://schemas.openxmlformats.org/drawingml/2006/table">
            <a:tbl>
              <a:tblPr firstRow="1" bandRow="1">
                <a:tableStyleId>{5C22544A-7EE6-4342-B048-85BDC9FD1C3A}</a:tableStyleId>
              </a:tblPr>
              <a:tblGrid>
                <a:gridCol w="548174">
                  <a:extLst>
                    <a:ext uri="{9D8B030D-6E8A-4147-A177-3AD203B41FA5}">
                      <a16:colId xmlns:a16="http://schemas.microsoft.com/office/drawing/2014/main" val="3290923594"/>
                    </a:ext>
                  </a:extLst>
                </a:gridCol>
                <a:gridCol w="594372">
                  <a:extLst>
                    <a:ext uri="{9D8B030D-6E8A-4147-A177-3AD203B41FA5}">
                      <a16:colId xmlns:a16="http://schemas.microsoft.com/office/drawing/2014/main" val="3788395488"/>
                    </a:ext>
                  </a:extLst>
                </a:gridCol>
                <a:gridCol w="594372">
                  <a:extLst>
                    <a:ext uri="{9D8B030D-6E8A-4147-A177-3AD203B41FA5}">
                      <a16:colId xmlns:a16="http://schemas.microsoft.com/office/drawing/2014/main" val="3550978848"/>
                    </a:ext>
                  </a:extLst>
                </a:gridCol>
              </a:tblGrid>
              <a:tr h="468471">
                <a:tc>
                  <a:txBody>
                    <a:bodyPr/>
                    <a:lstStyle/>
                    <a:p>
                      <a:r>
                        <a:rPr lang="en-US" dirty="0" smtClean="0"/>
                        <a:t>X1</a:t>
                      </a:r>
                      <a:endParaRPr lang="en-IN" dirty="0"/>
                    </a:p>
                  </a:txBody>
                  <a:tcPr/>
                </a:tc>
                <a:tc>
                  <a:txBody>
                    <a:bodyPr/>
                    <a:lstStyle/>
                    <a:p>
                      <a:r>
                        <a:rPr lang="en-US" dirty="0" smtClean="0"/>
                        <a:t>X2</a:t>
                      </a:r>
                      <a:endParaRPr lang="en-IN" dirty="0"/>
                    </a:p>
                  </a:txBody>
                  <a:tcPr/>
                </a:tc>
                <a:tc>
                  <a:txBody>
                    <a:bodyPr/>
                    <a:lstStyle/>
                    <a:p>
                      <a:r>
                        <a:rPr lang="en-US" dirty="0" smtClean="0"/>
                        <a:t>Y</a:t>
                      </a:r>
                      <a:endParaRPr lang="en-IN" dirty="0"/>
                    </a:p>
                  </a:txBody>
                  <a:tcPr/>
                </a:tc>
                <a:extLst>
                  <a:ext uri="{0D108BD9-81ED-4DB2-BD59-A6C34878D82A}">
                    <a16:rowId xmlns:a16="http://schemas.microsoft.com/office/drawing/2014/main" val="788290269"/>
                  </a:ext>
                </a:extLst>
              </a:tr>
              <a:tr h="468471">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4286748482"/>
                  </a:ext>
                </a:extLst>
              </a:tr>
              <a:tr h="468471">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3116967589"/>
                  </a:ext>
                </a:extLst>
              </a:tr>
              <a:tr h="468471">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3264696890"/>
                  </a:ext>
                </a:extLst>
              </a:tr>
              <a:tr h="468471">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1262095779"/>
                  </a:ext>
                </a:extLst>
              </a:tr>
            </a:tbl>
          </a:graphicData>
        </a:graphic>
      </p:graphicFrame>
      <p:sp>
        <p:nvSpPr>
          <p:cNvPr id="7" name="TextBox 6"/>
          <p:cNvSpPr txBox="1"/>
          <p:nvPr/>
        </p:nvSpPr>
        <p:spPr>
          <a:xfrm>
            <a:off x="3962878" y="1150194"/>
            <a:ext cx="5160396" cy="369332"/>
          </a:xfrm>
          <a:prstGeom prst="rect">
            <a:avLst/>
          </a:prstGeom>
          <a:noFill/>
        </p:spPr>
        <p:txBody>
          <a:bodyPr wrap="square" rtlCol="0">
            <a:spAutoFit/>
          </a:bodyPr>
          <a:lstStyle/>
          <a:p>
            <a:r>
              <a:rPr lang="en-US" dirty="0" smtClean="0"/>
              <a:t>W1=1, W2=1,b=-0.5 and threshold=0</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807227474"/>
              </p:ext>
            </p:extLst>
          </p:nvPr>
        </p:nvGraphicFramePr>
        <p:xfrm>
          <a:off x="219104" y="3317620"/>
          <a:ext cx="8127999" cy="1854200"/>
        </p:xfrm>
        <a:graphic>
          <a:graphicData uri="http://schemas.openxmlformats.org/drawingml/2006/table">
            <a:tbl>
              <a:tblPr firstRow="1" bandRow="1">
                <a:tableStyleId>{5C22544A-7EE6-4342-B048-85BDC9FD1C3A}</a:tableStyleId>
              </a:tblPr>
              <a:tblGrid>
                <a:gridCol w="472660">
                  <a:extLst>
                    <a:ext uri="{9D8B030D-6E8A-4147-A177-3AD203B41FA5}">
                      <a16:colId xmlns:a16="http://schemas.microsoft.com/office/drawing/2014/main" val="759753891"/>
                    </a:ext>
                  </a:extLst>
                </a:gridCol>
                <a:gridCol w="548640">
                  <a:extLst>
                    <a:ext uri="{9D8B030D-6E8A-4147-A177-3AD203B41FA5}">
                      <a16:colId xmlns:a16="http://schemas.microsoft.com/office/drawing/2014/main" val="2154361802"/>
                    </a:ext>
                  </a:extLst>
                </a:gridCol>
                <a:gridCol w="3673503">
                  <a:extLst>
                    <a:ext uri="{9D8B030D-6E8A-4147-A177-3AD203B41FA5}">
                      <a16:colId xmlns:a16="http://schemas.microsoft.com/office/drawing/2014/main" val="2449680012"/>
                    </a:ext>
                  </a:extLst>
                </a:gridCol>
                <a:gridCol w="3433196">
                  <a:extLst>
                    <a:ext uri="{9D8B030D-6E8A-4147-A177-3AD203B41FA5}">
                      <a16:colId xmlns:a16="http://schemas.microsoft.com/office/drawing/2014/main" val="138840780"/>
                    </a:ext>
                  </a:extLst>
                </a:gridCol>
              </a:tblGrid>
              <a:tr h="370840">
                <a:tc>
                  <a:txBody>
                    <a:bodyPr/>
                    <a:lstStyle/>
                    <a:p>
                      <a:r>
                        <a:rPr lang="en-US" dirty="0" smtClean="0"/>
                        <a:t>X1</a:t>
                      </a:r>
                      <a:endParaRPr lang="en-IN" dirty="0"/>
                    </a:p>
                  </a:txBody>
                  <a:tcPr/>
                </a:tc>
                <a:tc>
                  <a:txBody>
                    <a:bodyPr/>
                    <a:lstStyle/>
                    <a:p>
                      <a:r>
                        <a:rPr lang="en-US" dirty="0" smtClean="0"/>
                        <a:t>X2</a:t>
                      </a:r>
                      <a:endParaRPr lang="en-IN" dirty="0"/>
                    </a:p>
                  </a:txBody>
                  <a:tcPr/>
                </a:tc>
                <a:tc>
                  <a:txBody>
                    <a:bodyPr/>
                    <a:lstStyle/>
                    <a:p>
                      <a:r>
                        <a:rPr lang="en-US" dirty="0" err="1" smtClean="0"/>
                        <a:t>Weighted_sum</a:t>
                      </a:r>
                      <a:r>
                        <a:rPr lang="en-US" dirty="0" smtClean="0"/>
                        <a:t>=(w1*x1)+(w2*x2)+b</a:t>
                      </a:r>
                      <a:endParaRPr lang="en-IN" dirty="0"/>
                    </a:p>
                  </a:txBody>
                  <a:tcPr/>
                </a:tc>
                <a:tc>
                  <a:txBody>
                    <a:bodyPr/>
                    <a:lstStyle/>
                    <a:p>
                      <a:r>
                        <a:rPr lang="en-US" dirty="0" smtClean="0"/>
                        <a:t>Y=</a:t>
                      </a:r>
                      <a:r>
                        <a:rPr lang="en-US" dirty="0" err="1" smtClean="0"/>
                        <a:t>step_function</a:t>
                      </a:r>
                      <a:r>
                        <a:rPr lang="en-US" dirty="0" smtClean="0"/>
                        <a:t>(</a:t>
                      </a:r>
                      <a:r>
                        <a:rPr lang="en-US" dirty="0" err="1" smtClean="0"/>
                        <a:t>weighted_sum</a:t>
                      </a:r>
                      <a:endParaRPr lang="en-IN" dirty="0"/>
                    </a:p>
                  </a:txBody>
                  <a:tcPr/>
                </a:tc>
                <a:extLst>
                  <a:ext uri="{0D108BD9-81ED-4DB2-BD59-A6C34878D82A}">
                    <a16:rowId xmlns:a16="http://schemas.microsoft.com/office/drawing/2014/main" val="2563977351"/>
                  </a:ext>
                </a:extLst>
              </a:tr>
              <a:tr h="370840">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Y=(1*0)+(1*0)-0.5=-0.5</a:t>
                      </a:r>
                      <a:endParaRPr lang="en-IN" dirty="0"/>
                    </a:p>
                  </a:txBody>
                  <a:tcPr/>
                </a:tc>
                <a:tc>
                  <a:txBody>
                    <a:bodyPr/>
                    <a:lstStyle/>
                    <a:p>
                      <a:r>
                        <a:rPr lang="en-US" dirty="0" smtClean="0"/>
                        <a:t>Y=f(-0.5)=0</a:t>
                      </a:r>
                      <a:endParaRPr lang="en-IN" dirty="0"/>
                    </a:p>
                  </a:txBody>
                  <a:tcPr/>
                </a:tc>
                <a:extLst>
                  <a:ext uri="{0D108BD9-81ED-4DB2-BD59-A6C34878D82A}">
                    <a16:rowId xmlns:a16="http://schemas.microsoft.com/office/drawing/2014/main" val="2966407382"/>
                  </a:ext>
                </a:extLst>
              </a:tr>
              <a:tr h="370840">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Y=(1*1)+(1*0)-0.5=</a:t>
                      </a:r>
                      <a:r>
                        <a:rPr lang="en-US" baseline="0" dirty="0" smtClean="0"/>
                        <a:t> </a:t>
                      </a:r>
                      <a:r>
                        <a:rPr lang="en-US" dirty="0" smtClean="0"/>
                        <a:t>0.5</a:t>
                      </a:r>
                      <a:endParaRPr lang="en-IN" dirty="0"/>
                    </a:p>
                  </a:txBody>
                  <a:tcPr/>
                </a:tc>
                <a:tc>
                  <a:txBody>
                    <a:bodyPr/>
                    <a:lstStyle/>
                    <a:p>
                      <a:r>
                        <a:rPr lang="en-US" dirty="0" smtClean="0"/>
                        <a:t>Y=f(</a:t>
                      </a:r>
                      <a:r>
                        <a:rPr lang="en-US" baseline="0" dirty="0" smtClean="0"/>
                        <a:t> </a:t>
                      </a:r>
                      <a:r>
                        <a:rPr lang="en-US" dirty="0" smtClean="0"/>
                        <a:t>0.5)=1</a:t>
                      </a:r>
                      <a:endParaRPr lang="en-IN" dirty="0"/>
                    </a:p>
                  </a:txBody>
                  <a:tcPr/>
                </a:tc>
                <a:extLst>
                  <a:ext uri="{0D108BD9-81ED-4DB2-BD59-A6C34878D82A}">
                    <a16:rowId xmlns:a16="http://schemas.microsoft.com/office/drawing/2014/main" val="1795295917"/>
                  </a:ext>
                </a:extLst>
              </a:tr>
              <a:tr h="370840">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Y=(1*0)+(1*1)-0.5=</a:t>
                      </a:r>
                      <a:r>
                        <a:rPr lang="en-US" baseline="0" dirty="0" smtClean="0"/>
                        <a:t> </a:t>
                      </a:r>
                      <a:r>
                        <a:rPr lang="en-US" dirty="0" smtClean="0"/>
                        <a:t>0.5</a:t>
                      </a:r>
                      <a:endParaRPr lang="en-IN" dirty="0"/>
                    </a:p>
                  </a:txBody>
                  <a:tcPr/>
                </a:tc>
                <a:tc>
                  <a:txBody>
                    <a:bodyPr/>
                    <a:lstStyle/>
                    <a:p>
                      <a:r>
                        <a:rPr lang="en-US" dirty="0" smtClean="0"/>
                        <a:t>Y=f(</a:t>
                      </a:r>
                      <a:r>
                        <a:rPr lang="en-US" baseline="0" dirty="0" smtClean="0"/>
                        <a:t> </a:t>
                      </a:r>
                      <a:r>
                        <a:rPr lang="en-US" dirty="0" smtClean="0"/>
                        <a:t>0.5)=1</a:t>
                      </a:r>
                      <a:endParaRPr lang="en-IN" dirty="0"/>
                    </a:p>
                  </a:txBody>
                  <a:tcPr/>
                </a:tc>
                <a:extLst>
                  <a:ext uri="{0D108BD9-81ED-4DB2-BD59-A6C34878D82A}">
                    <a16:rowId xmlns:a16="http://schemas.microsoft.com/office/drawing/2014/main" val="2032263413"/>
                  </a:ext>
                </a:extLst>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Y=(1*1)+(1*1)-0.5=1.5</a:t>
                      </a:r>
                      <a:endParaRPr lang="en-IN" dirty="0"/>
                    </a:p>
                  </a:txBody>
                  <a:tcPr/>
                </a:tc>
                <a:tc>
                  <a:txBody>
                    <a:bodyPr/>
                    <a:lstStyle/>
                    <a:p>
                      <a:r>
                        <a:rPr lang="en-US" dirty="0" smtClean="0"/>
                        <a:t>Y=f(1.5)=1</a:t>
                      </a:r>
                      <a:endParaRPr lang="en-IN" dirty="0"/>
                    </a:p>
                  </a:txBody>
                  <a:tcPr/>
                </a:tc>
                <a:extLst>
                  <a:ext uri="{0D108BD9-81ED-4DB2-BD59-A6C34878D82A}">
                    <a16:rowId xmlns:a16="http://schemas.microsoft.com/office/drawing/2014/main" val="1923049673"/>
                  </a:ext>
                </a:extLst>
              </a:tr>
            </a:tbl>
          </a:graphicData>
        </a:graphic>
      </p:graphicFrame>
      <p:pic>
        <p:nvPicPr>
          <p:cNvPr id="9" name="Picture 8"/>
          <p:cNvPicPr>
            <a:picLocks noChangeAspect="1"/>
          </p:cNvPicPr>
          <p:nvPr/>
        </p:nvPicPr>
        <p:blipFill rotWithShape="1">
          <a:blip r:embed="rId2"/>
          <a:srcRect t="5735" r="18085"/>
          <a:stretch/>
        </p:blipFill>
        <p:spPr>
          <a:xfrm>
            <a:off x="9202787" y="1334860"/>
            <a:ext cx="2748024" cy="4472805"/>
          </a:xfrm>
          <a:prstGeom prst="rect">
            <a:avLst/>
          </a:prstGeom>
        </p:spPr>
      </p:pic>
    </p:spTree>
    <p:extLst>
      <p:ext uri="{BB962C8B-B14F-4D97-AF65-F5344CB8AC3E}">
        <p14:creationId xmlns:p14="http://schemas.microsoft.com/office/powerpoint/2010/main" val="199368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97" y="-36670"/>
            <a:ext cx="10515600" cy="832370"/>
          </a:xfrm>
        </p:spPr>
        <p:txBody>
          <a:bodyPr/>
          <a:lstStyle/>
          <a:p>
            <a:r>
              <a:rPr lang="en-US" dirty="0" smtClean="0"/>
              <a:t>Logical Computations in perceptron(XOR)</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29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36035081"/>
              </p:ext>
            </p:extLst>
          </p:nvPr>
        </p:nvGraphicFramePr>
        <p:xfrm>
          <a:off x="1014233" y="795700"/>
          <a:ext cx="1736918" cy="2342355"/>
        </p:xfrm>
        <a:graphic>
          <a:graphicData uri="http://schemas.openxmlformats.org/drawingml/2006/table">
            <a:tbl>
              <a:tblPr firstRow="1" bandRow="1">
                <a:tableStyleId>{5C22544A-7EE6-4342-B048-85BDC9FD1C3A}</a:tableStyleId>
              </a:tblPr>
              <a:tblGrid>
                <a:gridCol w="548174">
                  <a:extLst>
                    <a:ext uri="{9D8B030D-6E8A-4147-A177-3AD203B41FA5}">
                      <a16:colId xmlns:a16="http://schemas.microsoft.com/office/drawing/2014/main" val="3290923594"/>
                    </a:ext>
                  </a:extLst>
                </a:gridCol>
                <a:gridCol w="594372">
                  <a:extLst>
                    <a:ext uri="{9D8B030D-6E8A-4147-A177-3AD203B41FA5}">
                      <a16:colId xmlns:a16="http://schemas.microsoft.com/office/drawing/2014/main" val="3788395488"/>
                    </a:ext>
                  </a:extLst>
                </a:gridCol>
                <a:gridCol w="594372">
                  <a:extLst>
                    <a:ext uri="{9D8B030D-6E8A-4147-A177-3AD203B41FA5}">
                      <a16:colId xmlns:a16="http://schemas.microsoft.com/office/drawing/2014/main" val="3550978848"/>
                    </a:ext>
                  </a:extLst>
                </a:gridCol>
              </a:tblGrid>
              <a:tr h="468471">
                <a:tc>
                  <a:txBody>
                    <a:bodyPr/>
                    <a:lstStyle/>
                    <a:p>
                      <a:r>
                        <a:rPr lang="en-US" dirty="0" smtClean="0"/>
                        <a:t>X1</a:t>
                      </a:r>
                      <a:endParaRPr lang="en-IN" dirty="0"/>
                    </a:p>
                  </a:txBody>
                  <a:tcPr/>
                </a:tc>
                <a:tc>
                  <a:txBody>
                    <a:bodyPr/>
                    <a:lstStyle/>
                    <a:p>
                      <a:r>
                        <a:rPr lang="en-US" dirty="0" smtClean="0"/>
                        <a:t>X2</a:t>
                      </a:r>
                      <a:endParaRPr lang="en-IN" dirty="0"/>
                    </a:p>
                  </a:txBody>
                  <a:tcPr/>
                </a:tc>
                <a:tc>
                  <a:txBody>
                    <a:bodyPr/>
                    <a:lstStyle/>
                    <a:p>
                      <a:r>
                        <a:rPr lang="en-US" dirty="0" smtClean="0"/>
                        <a:t>Y</a:t>
                      </a:r>
                      <a:endParaRPr lang="en-IN" dirty="0"/>
                    </a:p>
                  </a:txBody>
                  <a:tcPr/>
                </a:tc>
                <a:extLst>
                  <a:ext uri="{0D108BD9-81ED-4DB2-BD59-A6C34878D82A}">
                    <a16:rowId xmlns:a16="http://schemas.microsoft.com/office/drawing/2014/main" val="788290269"/>
                  </a:ext>
                </a:extLst>
              </a:tr>
              <a:tr h="468471">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4286748482"/>
                  </a:ext>
                </a:extLst>
              </a:tr>
              <a:tr h="468471">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3116967589"/>
                  </a:ext>
                </a:extLst>
              </a:tr>
              <a:tr h="468471">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3264696890"/>
                  </a:ext>
                </a:extLst>
              </a:tr>
              <a:tr h="468471">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val="1262095779"/>
                  </a:ext>
                </a:extLst>
              </a:tr>
            </a:tbl>
          </a:graphicData>
        </a:graphic>
      </p:graphicFrame>
      <p:pic>
        <p:nvPicPr>
          <p:cNvPr id="5" name="Picture 4"/>
          <p:cNvPicPr>
            <a:picLocks noChangeAspect="1"/>
          </p:cNvPicPr>
          <p:nvPr/>
        </p:nvPicPr>
        <p:blipFill>
          <a:blip r:embed="rId2"/>
          <a:stretch>
            <a:fillRect/>
          </a:stretch>
        </p:blipFill>
        <p:spPr>
          <a:xfrm>
            <a:off x="10185620" y="1041265"/>
            <a:ext cx="1562197" cy="4130555"/>
          </a:xfrm>
          <a:prstGeom prst="rect">
            <a:avLst/>
          </a:prstGeom>
        </p:spPr>
      </p:pic>
      <p:pic>
        <p:nvPicPr>
          <p:cNvPr id="10" name="Picture 9"/>
          <p:cNvPicPr>
            <a:picLocks noChangeAspect="1"/>
          </p:cNvPicPr>
          <p:nvPr/>
        </p:nvPicPr>
        <p:blipFill>
          <a:blip r:embed="rId3"/>
          <a:stretch>
            <a:fillRect/>
          </a:stretch>
        </p:blipFill>
        <p:spPr>
          <a:xfrm>
            <a:off x="2028687" y="3815834"/>
            <a:ext cx="7458075" cy="914400"/>
          </a:xfrm>
          <a:prstGeom prst="rect">
            <a:avLst/>
          </a:prstGeom>
        </p:spPr>
      </p:pic>
    </p:spTree>
    <p:extLst>
      <p:ext uri="{BB962C8B-B14F-4D97-AF65-F5344CB8AC3E}">
        <p14:creationId xmlns:p14="http://schemas.microsoft.com/office/powerpoint/2010/main" val="245630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3</a:t>
            </a:fld>
            <a:endParaRPr lang="en-US"/>
          </a:p>
        </p:txBody>
      </p:sp>
      <p:sp>
        <p:nvSpPr>
          <p:cNvPr id="5" name="Title 3"/>
          <p:cNvSpPr txBox="1">
            <a:spLocks/>
          </p:cNvSpPr>
          <p:nvPr/>
        </p:nvSpPr>
        <p:spPr bwMode="auto">
          <a:xfrm>
            <a:off x="1189645" y="-5635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mtClean="0"/>
              <a:t>Biological Neurons vs Perceptron</a:t>
            </a:r>
            <a:endParaRPr lang="en-IN" dirty="0"/>
          </a:p>
        </p:txBody>
      </p:sp>
      <p:sp>
        <p:nvSpPr>
          <p:cNvPr id="6" name="Text Placeholder 4"/>
          <p:cNvSpPr txBox="1">
            <a:spLocks/>
          </p:cNvSpPr>
          <p:nvPr/>
        </p:nvSpPr>
        <p:spPr bwMode="auto">
          <a:xfrm>
            <a:off x="839788" y="1063229"/>
            <a:ext cx="51577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Biological Neuron	</a:t>
            </a:r>
            <a:endParaRPr lang="en-IN" dirty="0"/>
          </a:p>
        </p:txBody>
      </p:sp>
      <p:sp>
        <p:nvSpPr>
          <p:cNvPr id="7" name="Content Placeholder 5"/>
          <p:cNvSpPr txBox="1">
            <a:spLocks/>
          </p:cNvSpPr>
          <p:nvPr/>
        </p:nvSpPr>
        <p:spPr>
          <a:xfrm>
            <a:off x="784128" y="1887141"/>
            <a:ext cx="5157787" cy="368458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1" dirty="0" smtClean="0"/>
              <a:t>Input-</a:t>
            </a:r>
            <a:r>
              <a:rPr lang="en-IN" b="1" dirty="0" smtClean="0"/>
              <a:t> </a:t>
            </a:r>
            <a:r>
              <a:rPr lang="en-IN" dirty="0" smtClean="0"/>
              <a:t>dendrites</a:t>
            </a:r>
            <a:r>
              <a:rPr lang="en-IN" i="1" dirty="0" smtClean="0"/>
              <a:t> </a:t>
            </a:r>
          </a:p>
          <a:p>
            <a:r>
              <a:rPr lang="en-US" b="1" dirty="0" smtClean="0"/>
              <a:t>Establish Connection </a:t>
            </a:r>
          </a:p>
          <a:p>
            <a:pPr lvl="1"/>
            <a:r>
              <a:rPr lang="en-US" dirty="0" smtClean="0"/>
              <a:t>Synapses</a:t>
            </a:r>
          </a:p>
          <a:p>
            <a:r>
              <a:rPr lang="en-US" dirty="0" smtClean="0"/>
              <a:t>Production an output signal</a:t>
            </a:r>
          </a:p>
          <a:p>
            <a:pPr lvl="1"/>
            <a:r>
              <a:rPr lang="en-US" i="1" dirty="0" smtClean="0"/>
              <a:t>Nucleus</a:t>
            </a:r>
            <a:r>
              <a:rPr lang="en-US" dirty="0" smtClean="0"/>
              <a:t> </a:t>
            </a:r>
          </a:p>
          <a:p>
            <a:r>
              <a:rPr lang="en-US" dirty="0" smtClean="0"/>
              <a:t>The output signal is carried away by the </a:t>
            </a:r>
            <a:r>
              <a:rPr lang="en-US" b="1" i="1" dirty="0" smtClean="0"/>
              <a:t>axon</a:t>
            </a:r>
            <a:r>
              <a:rPr lang="en-US" dirty="0" smtClean="0"/>
              <a:t>.</a:t>
            </a:r>
          </a:p>
        </p:txBody>
      </p:sp>
      <p:sp>
        <p:nvSpPr>
          <p:cNvPr id="8" name="Text Placeholder 6"/>
          <p:cNvSpPr txBox="1">
            <a:spLocks/>
          </p:cNvSpPr>
          <p:nvPr/>
        </p:nvSpPr>
        <p:spPr>
          <a:xfrm>
            <a:off x="6172200" y="1096964"/>
            <a:ext cx="5183188" cy="82391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Perceptron</a:t>
            </a:r>
            <a:endParaRPr lang="en-IN" dirty="0"/>
          </a:p>
        </p:txBody>
      </p:sp>
      <p:sp>
        <p:nvSpPr>
          <p:cNvPr id="9" name="Content Placeholder 7"/>
          <p:cNvSpPr txBox="1">
            <a:spLocks/>
          </p:cNvSpPr>
          <p:nvPr/>
        </p:nvSpPr>
        <p:spPr>
          <a:xfrm>
            <a:off x="6172200" y="2093119"/>
            <a:ext cx="5183188" cy="368458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Input Neurons</a:t>
            </a:r>
          </a:p>
          <a:p>
            <a:r>
              <a:rPr lang="en-US" b="1" dirty="0" smtClean="0"/>
              <a:t>Establish Connection </a:t>
            </a:r>
          </a:p>
          <a:p>
            <a:pPr lvl="1"/>
            <a:r>
              <a:rPr lang="en-US" dirty="0" smtClean="0"/>
              <a:t>Weights –measures the importance of input</a:t>
            </a:r>
          </a:p>
          <a:p>
            <a:r>
              <a:rPr lang="en-US" dirty="0" smtClean="0"/>
              <a:t>Activation Function 	</a:t>
            </a:r>
            <a:endParaRPr lang="en-IN" dirty="0" smtClean="0"/>
          </a:p>
          <a:p>
            <a:r>
              <a:rPr lang="en-US" dirty="0" smtClean="0"/>
              <a:t>Axon in a perceptron is the </a:t>
            </a:r>
            <a:r>
              <a:rPr lang="en-US" b="1" dirty="0" smtClean="0"/>
              <a:t>output value </a:t>
            </a:r>
            <a:endParaRPr lang="en-IN" dirty="0"/>
          </a:p>
        </p:txBody>
      </p:sp>
    </p:spTree>
    <p:extLst>
      <p:ext uri="{BB962C8B-B14F-4D97-AF65-F5344CB8AC3E}">
        <p14:creationId xmlns:p14="http://schemas.microsoft.com/office/powerpoint/2010/main" val="3182838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Multi-layer Perceptron </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30</a:t>
            </a:fld>
            <a:endParaRPr lang="en-US"/>
          </a:p>
        </p:txBody>
      </p:sp>
      <p:pic>
        <p:nvPicPr>
          <p:cNvPr id="5" name="Content Placeholder 4" descr="Related image"/>
          <p:cNvPicPr>
            <a:picLocks noGrp="1" noChangeAspect="1" noChangeArrowheads="1"/>
          </p:cNvPicPr>
          <p:nvPr>
            <p:ph idx="1"/>
          </p:nvPr>
        </p:nvPicPr>
        <p:blipFill>
          <a:blip r:embed="rId2"/>
          <a:srcRect/>
          <a:stretch>
            <a:fillRect/>
          </a:stretch>
        </p:blipFill>
        <p:spPr bwMode="auto">
          <a:xfrm>
            <a:off x="2813617" y="1306513"/>
            <a:ext cx="6564765" cy="3879850"/>
          </a:xfrm>
          <a:prstGeom prst="rect">
            <a:avLst/>
          </a:prstGeom>
          <a:noFill/>
          <a:ln>
            <a:solidFill>
              <a:schemeClr val="tx1"/>
            </a:solidFill>
          </a:ln>
        </p:spPr>
      </p:pic>
    </p:spTree>
    <p:extLst>
      <p:ext uri="{BB962C8B-B14F-4D97-AF65-F5344CB8AC3E}">
        <p14:creationId xmlns:p14="http://schemas.microsoft.com/office/powerpoint/2010/main" val="1214433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Times New Roman" panose="02020603050405020304" pitchFamily="18" charset="0"/>
              </a:rPr>
              <a:t>T</a:t>
            </a:r>
            <a:r>
              <a:rPr lang="en-US" dirty="0">
                <a:solidFill>
                  <a:srgbClr val="000000"/>
                </a:solidFill>
                <a:latin typeface="Times New Roman" panose="02020603050405020304" pitchFamily="18" charset="0"/>
                <a:ea typeface="Calibri" panose="020F0502020204030204" pitchFamily="34" charset="0"/>
              </a:rPr>
              <a:t>he Backpropagation algorithm using Gradient Descent.</a:t>
            </a:r>
            <a:r>
              <a:rPr lang="en-IN" dirty="0">
                <a:solidFill>
                  <a:srgbClr val="000000"/>
                </a:solidFill>
                <a:latin typeface="Times New Roman" panose="02020603050405020304" pitchFamily="18" charset="0"/>
                <a:ea typeface="Calibri" panose="020F0502020204030204" pitchFamily="34" charset="0"/>
              </a:rPr>
              <a:t/>
            </a:r>
            <a:br>
              <a:rPr lang="en-IN" dirty="0">
                <a:solidFill>
                  <a:srgbClr val="000000"/>
                </a:solidFill>
                <a:latin typeface="Times New Roman" panose="02020603050405020304" pitchFamily="18" charset="0"/>
                <a:ea typeface="Calibri" panose="020F0502020204030204" pitchFamily="34" charset="0"/>
              </a:rPr>
            </a:b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31</a:t>
            </a:fld>
            <a:endParaRPr lang="en-US"/>
          </a:p>
        </p:txBody>
      </p:sp>
    </p:spTree>
    <p:extLst>
      <p:ext uri="{BB962C8B-B14F-4D97-AF65-F5344CB8AC3E}">
        <p14:creationId xmlns:p14="http://schemas.microsoft.com/office/powerpoint/2010/main" val="198441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4</a:t>
            </a:fld>
            <a:endParaRPr lang="en-US"/>
          </a:p>
        </p:txBody>
      </p:sp>
      <p:sp>
        <p:nvSpPr>
          <p:cNvPr id="5" name="Title 1"/>
          <p:cNvSpPr>
            <a:spLocks noGrp="1"/>
          </p:cNvSpPr>
          <p:nvPr>
            <p:ph type="title"/>
          </p:nvPr>
        </p:nvSpPr>
        <p:spPr/>
        <p:txBody>
          <a:bodyPr/>
          <a:lstStyle/>
          <a:p>
            <a:r>
              <a:rPr lang="en-US" dirty="0"/>
              <a:t>Perceptron</a:t>
            </a:r>
            <a:endParaRPr lang="en-IN" dirty="0"/>
          </a:p>
        </p:txBody>
      </p:sp>
      <p:pic>
        <p:nvPicPr>
          <p:cNvPr id="6" name="Content Placeholder 9"/>
          <p:cNvPicPr>
            <a:picLocks noGrp="1" noChangeAspect="1"/>
          </p:cNvPicPr>
          <p:nvPr>
            <p:ph idx="1"/>
          </p:nvPr>
        </p:nvPicPr>
        <p:blipFill rotWithShape="1">
          <a:blip r:embed="rId2">
            <a:extLst>
              <a:ext uri="{28A0092B-C50C-407E-A947-70E740481C1C}">
                <a14:useLocalDpi xmlns:a14="http://schemas.microsoft.com/office/drawing/2010/main" val="0"/>
              </a:ext>
            </a:extLst>
          </a:blip>
          <a:srcRect r="1336" b="9996"/>
          <a:stretch/>
        </p:blipFill>
        <p:spPr bwMode="auto">
          <a:xfrm>
            <a:off x="2898239" y="1624710"/>
            <a:ext cx="5947573" cy="340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59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5</a:t>
            </a:fld>
            <a:endParaRPr lang="en-US"/>
          </a:p>
        </p:txBody>
      </p:sp>
      <p:pic>
        <p:nvPicPr>
          <p:cNvPr id="5" name="Content Placeholder 8"/>
          <p:cNvPicPr>
            <a:picLocks noChangeAspect="1"/>
          </p:cNvPicPr>
          <p:nvPr/>
        </p:nvPicPr>
        <p:blipFill>
          <a:blip r:embed="rId2"/>
          <a:stretch>
            <a:fillRect/>
          </a:stretch>
        </p:blipFill>
        <p:spPr bwMode="auto">
          <a:xfrm>
            <a:off x="2818667" y="1994448"/>
            <a:ext cx="6348815" cy="103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3795363" y="3337105"/>
            <a:ext cx="4827060" cy="1591042"/>
          </a:xfrm>
          <a:prstGeom prst="rect">
            <a:avLst/>
          </a:prstGeom>
        </p:spPr>
      </p:pic>
    </p:spTree>
    <p:extLst>
      <p:ext uri="{BB962C8B-B14F-4D97-AF65-F5344CB8AC3E}">
        <p14:creationId xmlns:p14="http://schemas.microsoft.com/office/powerpoint/2010/main" val="351232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IN" dirty="0"/>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6</a:t>
            </a:fld>
            <a:endParaRPr lang="en-US"/>
          </a:p>
        </p:txBody>
      </p:sp>
      <p:pic>
        <p:nvPicPr>
          <p:cNvPr id="5" name="Content Placeholder 6"/>
          <p:cNvPicPr>
            <a:picLocks noGrp="1" noChangeAspect="1"/>
          </p:cNvPicPr>
          <p:nvPr>
            <p:ph idx="1"/>
          </p:nvPr>
        </p:nvPicPr>
        <p:blipFill rotWithShape="1">
          <a:blip r:embed="rId2"/>
          <a:srcRect l="23266" t="45014" r="45368" b="20135"/>
          <a:stretch/>
        </p:blipFill>
        <p:spPr>
          <a:xfrm>
            <a:off x="3227893" y="1453877"/>
            <a:ext cx="5736214" cy="3585122"/>
          </a:xfrm>
          <a:prstGeom prst="rect">
            <a:avLst/>
          </a:prstGeom>
        </p:spPr>
      </p:pic>
    </p:spTree>
    <p:extLst>
      <p:ext uri="{BB962C8B-B14F-4D97-AF65-F5344CB8AC3E}">
        <p14:creationId xmlns:p14="http://schemas.microsoft.com/office/powerpoint/2010/main" val="266673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7</a:t>
            </a:fld>
            <a:endParaRPr lang="en-US"/>
          </a:p>
        </p:txBody>
      </p:sp>
    </p:spTree>
    <p:extLst>
      <p:ext uri="{BB962C8B-B14F-4D97-AF65-F5344CB8AC3E}">
        <p14:creationId xmlns:p14="http://schemas.microsoft.com/office/powerpoint/2010/main" val="94745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8</a:t>
            </a:fld>
            <a:endParaRPr lang="en-US"/>
          </a:p>
        </p:txBody>
      </p:sp>
      <p:sp>
        <p:nvSpPr>
          <p:cNvPr id="5" name="Title 6"/>
          <p:cNvSpPr>
            <a:spLocks noGrp="1"/>
          </p:cNvSpPr>
          <p:nvPr>
            <p:ph type="title"/>
          </p:nvPr>
        </p:nvSpPr>
        <p:spPr/>
        <p:txBody>
          <a:bodyPr/>
          <a:lstStyle/>
          <a:p>
            <a:r>
              <a:rPr lang="en-US" dirty="0" smtClean="0"/>
              <a:t>Activation Functions</a:t>
            </a:r>
            <a:endParaRPr lang="en-IN" dirty="0"/>
          </a:p>
        </p:txBody>
      </p:sp>
      <p:sp>
        <p:nvSpPr>
          <p:cNvPr id="6" name="Content Placeholder 5"/>
          <p:cNvSpPr>
            <a:spLocks noGrp="1" noChangeArrowheads="1"/>
          </p:cNvSpPr>
          <p:nvPr>
            <p:ph idx="1"/>
          </p:nvPr>
        </p:nvSpPr>
        <p:spPr bwMode="auto">
          <a:xfrm>
            <a:off x="726882" y="1238865"/>
            <a:ext cx="10515600" cy="387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effectLst/>
                <a:latin typeface="charter"/>
              </a:rPr>
              <a:t>They basically decide whether a neuron should be activated or not. Whether the information that the neuron is receiving is relevant for the given information or should it be ignored.</a:t>
            </a:r>
            <a:endParaRPr kumimoji="0" lang="en-US" sz="105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Arial" panose="020B0604020202020204" pitchFamily="34" charset="0"/>
              </a:rPr>
              <a:t>  </a:t>
            </a:r>
            <a:endParaRPr kumimoji="0" lang="en-US" sz="72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effectLst/>
                <a:latin typeface="Arial" panose="020B0604020202020204" pitchFamily="34" charset="0"/>
              </a:rPr>
              <a:t>The activation function is the non linear transformation that we do over the input signal. This transformed output is then sent to the next layer of neurons as input.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dirty="0">
              <a:latin typeface="Arial" panose="020B0604020202020204" pitchFamily="34" charset="0"/>
            </a:endParaRPr>
          </a:p>
          <a:p>
            <a:pPr marL="285750" lvl="0" indent="-285750" algn="just" eaLnBrk="0" fontAlgn="base" hangingPunct="0">
              <a:spcBef>
                <a:spcPct val="0"/>
              </a:spcBef>
              <a:spcAft>
                <a:spcPct val="0"/>
              </a:spcAft>
              <a:buFont typeface="Arial" panose="020B0604020202020204" pitchFamily="34" charset="0"/>
              <a:buChar char="•"/>
            </a:pPr>
            <a:r>
              <a:rPr lang="en-US" sz="2000" b="1" i="1" dirty="0"/>
              <a:t>A neural network without an activation function is essentially just a linear regression model. The activation function does the non-linear transformation to the input making it capable to learn and perform more complex tasks.</a:t>
            </a:r>
            <a:endParaRPr kumimoji="0" lang="en-US" sz="2000" b="0" i="0" u="none" strike="noStrike" cap="none" normalizeH="0" baseline="0" dirty="0" smtClean="0">
              <a:ln>
                <a:noFill/>
              </a:ln>
              <a:effectLst/>
              <a:latin typeface="Arial" panose="020B0604020202020204" pitchFamily="34" charset="0"/>
            </a:endParaRPr>
          </a:p>
        </p:txBody>
      </p:sp>
      <p:pic>
        <p:nvPicPr>
          <p:cNvPr id="7"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173" y="2283350"/>
            <a:ext cx="3736975"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82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a:lnSpc>
                <a:spcPct val="100000"/>
              </a:lnSpc>
              <a:spcBef>
                <a:spcPct val="0"/>
              </a:spcBef>
              <a:buNone/>
            </a:pPr>
            <a:r>
              <a:rPr lang="en-US" dirty="0">
                <a:solidFill>
                  <a:srgbClr val="292929"/>
                </a:solidFill>
                <a:latin typeface="charter"/>
              </a:rPr>
              <a:t>The Activation Functions can be basically divided into 2 types-</a:t>
            </a:r>
            <a:endParaRPr kumimoji="0" lang="en-US" sz="1200" b="0" i="0" u="none" strike="noStrike" cap="none" normalizeH="0" baseline="0" dirty="0" smtClean="0">
              <a:ln>
                <a:noFill/>
              </a:ln>
              <a:solidFill>
                <a:schemeClr val="tx1"/>
              </a:solidFill>
              <a:effectLst/>
            </a:endParaRPr>
          </a:p>
          <a:p>
            <a:pPr marL="0" lvl="0" indent="0">
              <a:lnSpc>
                <a:spcPct val="100000"/>
              </a:lnSpc>
              <a:spcBef>
                <a:spcPct val="0"/>
              </a:spcBef>
              <a:buFontTx/>
              <a:buAutoNum type="arabicPeriod"/>
            </a:pPr>
            <a:r>
              <a:rPr lang="en-US" dirty="0">
                <a:solidFill>
                  <a:srgbClr val="292929"/>
                </a:solidFill>
                <a:latin typeface="charter"/>
              </a:rPr>
              <a:t>Linear Activation Function</a:t>
            </a:r>
          </a:p>
          <a:p>
            <a:pPr marL="0" lvl="0" indent="0">
              <a:lnSpc>
                <a:spcPct val="100000"/>
              </a:lnSpc>
              <a:spcBef>
                <a:spcPct val="0"/>
              </a:spcBef>
              <a:buFontTx/>
              <a:buAutoNum type="arabicPeriod" startAt="2"/>
            </a:pPr>
            <a:r>
              <a:rPr lang="en-US" dirty="0">
                <a:solidFill>
                  <a:srgbClr val="292929"/>
                </a:solidFill>
                <a:latin typeface="charter"/>
              </a:rPr>
              <a:t>Non-linear Activation </a:t>
            </a:r>
            <a:r>
              <a:rPr lang="en-US" dirty="0" smtClean="0">
                <a:solidFill>
                  <a:srgbClr val="292929"/>
                </a:solidFill>
                <a:latin typeface="charter"/>
              </a:rPr>
              <a:t>Functions</a:t>
            </a:r>
          </a:p>
          <a:p>
            <a:pPr marL="0" lvl="0" indent="0">
              <a:lnSpc>
                <a:spcPct val="100000"/>
              </a:lnSpc>
              <a:spcBef>
                <a:spcPct val="0"/>
              </a:spcBef>
              <a:buNone/>
            </a:pPr>
            <a:endParaRPr kumimoji="0" lang="en-US" sz="1200" b="0" i="0" u="none" strike="noStrike" cap="none" normalizeH="0" baseline="0" dirty="0" smtClean="0">
              <a:ln>
                <a:noFill/>
              </a:ln>
              <a:solidFill>
                <a:schemeClr val="tx1"/>
              </a:solidFill>
              <a:effectLst/>
              <a:latin typeface="medium-content-sans-serif-font"/>
            </a:endParaRPr>
          </a:p>
        </p:txBody>
      </p:sp>
      <p:sp>
        <p:nvSpPr>
          <p:cNvPr id="4" name="Slide Number Placeholder 3"/>
          <p:cNvSpPr>
            <a:spLocks noGrp="1"/>
          </p:cNvSpPr>
          <p:nvPr>
            <p:ph type="sldNum" sz="quarter" idx="12"/>
          </p:nvPr>
        </p:nvSpPr>
        <p:spPr/>
        <p:txBody>
          <a:bodyPr/>
          <a:lstStyle/>
          <a:p>
            <a:pPr>
              <a:defRPr/>
            </a:pPr>
            <a:fld id="{59DD2C52-4C83-4ED8-B2C2-E540E4E6C936}" type="slidenum">
              <a:rPr lang="en-US" smtClean="0"/>
              <a:pPr>
                <a:defRPr/>
              </a:pPr>
              <a:t>9</a:t>
            </a:fld>
            <a:endParaRPr lang="en-US"/>
          </a:p>
        </p:txBody>
      </p:sp>
    </p:spTree>
    <p:extLst>
      <p:ext uri="{BB962C8B-B14F-4D97-AF65-F5344CB8AC3E}">
        <p14:creationId xmlns:p14="http://schemas.microsoft.com/office/powerpoint/2010/main" val="13988869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5C0A00E9EA6F45ABDC0C7F8C24EC5A" ma:contentTypeVersion="3" ma:contentTypeDescription="Create a new document." ma:contentTypeScope="" ma:versionID="d92144d0e535d450e6e6cde54a52dc2f">
  <xsd:schema xmlns:xsd="http://www.w3.org/2001/XMLSchema" xmlns:xs="http://www.w3.org/2001/XMLSchema" xmlns:p="http://schemas.microsoft.com/office/2006/metadata/properties" xmlns:ns2="3622d3a1-f57f-4206-abe2-a6a7d8d46f2c" targetNamespace="http://schemas.microsoft.com/office/2006/metadata/properties" ma:root="true" ma:fieldsID="f16a742870d52d044b7c8d8b536ad810" ns2:_="">
    <xsd:import namespace="3622d3a1-f57f-4206-abe2-a6a7d8d46f2c"/>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22d3a1-f57f-4206-abe2-a6a7d8d46f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E9D9A6-ABF2-4374-915D-09522A6837B3}"/>
</file>

<file path=customXml/itemProps2.xml><?xml version="1.0" encoding="utf-8"?>
<ds:datastoreItem xmlns:ds="http://schemas.openxmlformats.org/officeDocument/2006/customXml" ds:itemID="{01B16096-4736-410C-B3CB-120043AB9F9E}"/>
</file>

<file path=customXml/itemProps3.xml><?xml version="1.0" encoding="utf-8"?>
<ds:datastoreItem xmlns:ds="http://schemas.openxmlformats.org/officeDocument/2006/customXml" ds:itemID="{4E424E7E-DCF7-4054-8F53-3FE43ACCD4B7}"/>
</file>

<file path=docProps/app.xml><?xml version="1.0" encoding="utf-8"?>
<Properties xmlns="http://schemas.openxmlformats.org/officeDocument/2006/extended-properties" xmlns:vt="http://schemas.openxmlformats.org/officeDocument/2006/docPropsVTypes">
  <TotalTime>330</TotalTime>
  <Words>954</Words>
  <Application>Microsoft Office PowerPoint</Application>
  <PresentationFormat>Widescreen</PresentationFormat>
  <Paragraphs>237</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Cambria</vt:lpstr>
      <vt:lpstr>charter</vt:lpstr>
      <vt:lpstr>Lato</vt:lpstr>
      <vt:lpstr>medium-content-sans-serif-font</vt:lpstr>
      <vt:lpstr>Roboto</vt:lpstr>
      <vt:lpstr>sohne</vt:lpstr>
      <vt:lpstr>Source Sans Pro</vt:lpstr>
      <vt:lpstr>Times New Roman</vt:lpstr>
      <vt:lpstr>1_Office Theme</vt:lpstr>
      <vt:lpstr>Module 3: Perceptron Learning</vt:lpstr>
      <vt:lpstr>PowerPoint Presentation</vt:lpstr>
      <vt:lpstr>PowerPoint Presentation</vt:lpstr>
      <vt:lpstr>Perceptron</vt:lpstr>
      <vt:lpstr>PowerPoint Presentation</vt:lpstr>
      <vt:lpstr>Numerical</vt:lpstr>
      <vt:lpstr>PowerPoint Presentation</vt:lpstr>
      <vt:lpstr>Activation Functions</vt:lpstr>
      <vt:lpstr>PowerPoint Presentation</vt:lpstr>
      <vt:lpstr> Linear Activation Function</vt:lpstr>
      <vt:lpstr>Identity Activataion Function</vt:lpstr>
      <vt:lpstr>Non-linear Activation Function</vt:lpstr>
      <vt:lpstr>Binary Step Function </vt:lpstr>
      <vt:lpstr>Sigmoid or Logistic Activation Function</vt:lpstr>
      <vt:lpstr>PowerPoint Presentation</vt:lpstr>
      <vt:lpstr>RELU Function</vt:lpstr>
      <vt:lpstr>Leaky ReLU</vt:lpstr>
      <vt:lpstr>PowerPoint Presentation</vt:lpstr>
      <vt:lpstr>Softmax</vt:lpstr>
      <vt:lpstr>PowerPoint Presentation</vt:lpstr>
      <vt:lpstr>PowerPoint Presentation</vt:lpstr>
      <vt:lpstr>Choosing the right Activation Function</vt:lpstr>
      <vt:lpstr>PowerPoint Presentation</vt:lpstr>
      <vt:lpstr>PowerPoint Presentation</vt:lpstr>
      <vt:lpstr>Linear Threshold Unit</vt:lpstr>
      <vt:lpstr>Logical Computations in perceptron(NOT)</vt:lpstr>
      <vt:lpstr>Logical Computations in perceptron(AND)</vt:lpstr>
      <vt:lpstr>Logical Computations in perceptron(OR)</vt:lpstr>
      <vt:lpstr>Logical Computations in perceptron(XOR)</vt:lpstr>
      <vt:lpstr>Multi-layer Perceptron </vt:lpstr>
      <vt:lpstr>The Backpropagation algorithm using Gradient Descent.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Perceptron Learning</dc:title>
  <dc:creator>DIVYA</dc:creator>
  <cp:lastModifiedBy>DIVYA</cp:lastModifiedBy>
  <cp:revision>23</cp:revision>
  <dcterms:created xsi:type="dcterms:W3CDTF">2023-05-03T18:24:41Z</dcterms:created>
  <dcterms:modified xsi:type="dcterms:W3CDTF">2023-05-08T04:02:09Z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0x010100155C0A00E9EA6F45ABDC0C7F8C24EC5A</vt:lpwstr>
  </property>
</Properties>
</file>