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01"/>
  </p:notesMasterIdLst>
  <p:sldIdLst>
    <p:sldId id="423" r:id="rId2"/>
    <p:sldId id="359" r:id="rId3"/>
    <p:sldId id="415" r:id="rId4"/>
    <p:sldId id="422" r:id="rId5"/>
    <p:sldId id="256" r:id="rId6"/>
    <p:sldId id="288" r:id="rId7"/>
    <p:sldId id="289" r:id="rId8"/>
    <p:sldId id="418" r:id="rId9"/>
    <p:sldId id="290" r:id="rId10"/>
    <p:sldId id="311" r:id="rId11"/>
    <p:sldId id="291" r:id="rId12"/>
    <p:sldId id="421" r:id="rId13"/>
    <p:sldId id="258" r:id="rId14"/>
    <p:sldId id="259" r:id="rId15"/>
    <p:sldId id="263" r:id="rId16"/>
    <p:sldId id="420" r:id="rId17"/>
    <p:sldId id="286" r:id="rId18"/>
    <p:sldId id="287" r:id="rId19"/>
    <p:sldId id="260" r:id="rId20"/>
    <p:sldId id="299" r:id="rId21"/>
    <p:sldId id="265" r:id="rId22"/>
    <p:sldId id="300" r:id="rId23"/>
    <p:sldId id="301" r:id="rId24"/>
    <p:sldId id="303" r:id="rId25"/>
    <p:sldId id="317" r:id="rId26"/>
    <p:sldId id="302" r:id="rId27"/>
    <p:sldId id="280" r:id="rId28"/>
    <p:sldId id="304" r:id="rId29"/>
    <p:sldId id="273" r:id="rId30"/>
    <p:sldId id="310" r:id="rId31"/>
    <p:sldId id="318" r:id="rId32"/>
    <p:sldId id="319"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439" r:id="rId49"/>
    <p:sldId id="457" r:id="rId50"/>
    <p:sldId id="459" r:id="rId51"/>
    <p:sldId id="440" r:id="rId52"/>
    <p:sldId id="441" r:id="rId53"/>
    <p:sldId id="460" r:id="rId54"/>
    <p:sldId id="442" r:id="rId55"/>
    <p:sldId id="443" r:id="rId56"/>
    <p:sldId id="444" r:id="rId57"/>
    <p:sldId id="445" r:id="rId58"/>
    <p:sldId id="446" r:id="rId59"/>
    <p:sldId id="447" r:id="rId60"/>
    <p:sldId id="448" r:id="rId61"/>
    <p:sldId id="463" r:id="rId62"/>
    <p:sldId id="462" r:id="rId63"/>
    <p:sldId id="449" r:id="rId64"/>
    <p:sldId id="450" r:id="rId65"/>
    <p:sldId id="451" r:id="rId66"/>
    <p:sldId id="452" r:id="rId67"/>
    <p:sldId id="453" r:id="rId68"/>
    <p:sldId id="468" r:id="rId69"/>
    <p:sldId id="474" r:id="rId70"/>
    <p:sldId id="487" r:id="rId71"/>
    <p:sldId id="455" r:id="rId72"/>
    <p:sldId id="454" r:id="rId73"/>
    <p:sldId id="488" r:id="rId74"/>
    <p:sldId id="489" r:id="rId75"/>
    <p:sldId id="456" r:id="rId76"/>
    <p:sldId id="464" r:id="rId77"/>
    <p:sldId id="465" r:id="rId78"/>
    <p:sldId id="471" r:id="rId79"/>
    <p:sldId id="480" r:id="rId80"/>
    <p:sldId id="481" r:id="rId81"/>
    <p:sldId id="482" r:id="rId82"/>
    <p:sldId id="483" r:id="rId83"/>
    <p:sldId id="484" r:id="rId84"/>
    <p:sldId id="485" r:id="rId85"/>
    <p:sldId id="486" r:id="rId86"/>
    <p:sldId id="472" r:id="rId87"/>
    <p:sldId id="490" r:id="rId88"/>
    <p:sldId id="491" r:id="rId89"/>
    <p:sldId id="492" r:id="rId90"/>
    <p:sldId id="493" r:id="rId91"/>
    <p:sldId id="494" r:id="rId92"/>
    <p:sldId id="466" r:id="rId93"/>
    <p:sldId id="473" r:id="rId94"/>
    <p:sldId id="495" r:id="rId95"/>
    <p:sldId id="497" r:id="rId96"/>
    <p:sldId id="496" r:id="rId97"/>
    <p:sldId id="498" r:id="rId98"/>
    <p:sldId id="469" r:id="rId99"/>
    <p:sldId id="470" r:id="rId10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4022" autoAdjust="0"/>
  </p:normalViewPr>
  <p:slideViewPr>
    <p:cSldViewPr>
      <p:cViewPr varScale="1">
        <p:scale>
          <a:sx n="71" d="100"/>
          <a:sy n="71" d="100"/>
        </p:scale>
        <p:origin x="60"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5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478010F-4204-40FD-88FF-DBC580611317}" type="datetimeFigureOut">
              <a:rPr lang="en-US"/>
              <a:pPr>
                <a:defRPr/>
              </a:pPr>
              <a:t>4/22/2023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EB261B-CF37-48FD-AD6F-F79A0F5873E2}" type="slidenum">
              <a:rPr lang="en-US" altLang="en-US"/>
              <a:pPr>
                <a:defRPr/>
              </a:pPr>
              <a:t>‹#›</a:t>
            </a:fld>
            <a:endParaRPr lang="en-US" altLang="en-US"/>
          </a:p>
        </p:txBody>
      </p:sp>
    </p:spTree>
    <p:extLst>
      <p:ext uri="{BB962C8B-B14F-4D97-AF65-F5344CB8AC3E}">
        <p14:creationId xmlns:p14="http://schemas.microsoft.com/office/powerpoint/2010/main" val="2375319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F9F66938-13CE-4446-874A-C174FDD936AD}"/>
              </a:ext>
            </a:extLst>
          </p:cNvPr>
          <p:cNvSpPr>
            <a:spLocks noGrp="1" noRot="1" noChangeAspect="1" noTextEdit="1"/>
          </p:cNvSpPr>
          <p:nvPr>
            <p:ph type="sldImg"/>
          </p:nvPr>
        </p:nvSpPr>
        <p:spPr/>
      </p:sp>
      <p:sp>
        <p:nvSpPr>
          <p:cNvPr id="51203" name="Notes Placeholder 2">
            <a:extLst>
              <a:ext uri="{FF2B5EF4-FFF2-40B4-BE49-F238E27FC236}">
                <a16:creationId xmlns:a16="http://schemas.microsoft.com/office/drawing/2014/main" id="{57002C6A-A55E-A28D-17F2-1BDE1B8FD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Times New Roman" panose="02020603050405020304" pitchFamily="18" charset="0"/>
                <a:cs typeface="Times New Roman" panose="02020603050405020304" pitchFamily="18" charset="0"/>
              </a:rPr>
              <a:t>object-oriented collection of reusable types that you can use to develop </a:t>
            </a:r>
            <a:endParaRPr lang="en-IN" altLang="en-US" sz="1100"/>
          </a:p>
        </p:txBody>
      </p:sp>
      <p:sp>
        <p:nvSpPr>
          <p:cNvPr id="51204" name="Slide Number Placeholder 3">
            <a:extLst>
              <a:ext uri="{FF2B5EF4-FFF2-40B4-BE49-F238E27FC236}">
                <a16:creationId xmlns:a16="http://schemas.microsoft.com/office/drawing/2014/main" id="{68AE6BA0-FC61-3C27-1109-003BE77184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None/>
            </a:pPr>
            <a:fld id="{46847922-2A02-4D2E-83C8-9D7ADF684628}" type="slidenum">
              <a:rPr lang="en-US" altLang="en-US"/>
              <a:pPr>
                <a:buFontTx/>
                <a:buNone/>
              </a:pPr>
              <a:t>13</a:t>
            </a:fld>
            <a:endParaRPr lang="en-US" altLang="en-US"/>
          </a:p>
        </p:txBody>
      </p:sp>
    </p:spTree>
    <p:extLst>
      <p:ext uri="{BB962C8B-B14F-4D97-AF65-F5344CB8AC3E}">
        <p14:creationId xmlns:p14="http://schemas.microsoft.com/office/powerpoint/2010/main" val="274208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B7224B0-CAC5-C0F1-C343-68E11FC28DF3}"/>
              </a:ext>
            </a:extLst>
          </p:cNvPr>
          <p:cNvSpPr>
            <a:spLocks noGrp="1" noRot="1" noChangeAspect="1" noTextEdit="1"/>
          </p:cNvSpPr>
          <p:nvPr>
            <p:ph type="sldImg"/>
          </p:nvPr>
        </p:nvSpPr>
        <p:spPr/>
      </p:sp>
      <p:sp>
        <p:nvSpPr>
          <p:cNvPr id="52227" name="Notes Placeholder 2">
            <a:extLst>
              <a:ext uri="{FF2B5EF4-FFF2-40B4-BE49-F238E27FC236}">
                <a16:creationId xmlns:a16="http://schemas.microsoft.com/office/drawing/2014/main" id="{B63DB832-BB99-BE4E-A02D-DE8FF8593C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52228" name="Slide Number Placeholder 3">
            <a:extLst>
              <a:ext uri="{FF2B5EF4-FFF2-40B4-BE49-F238E27FC236}">
                <a16:creationId xmlns:a16="http://schemas.microsoft.com/office/drawing/2014/main" id="{71C761FD-ED62-042F-D1A2-6207544148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None/>
            </a:pPr>
            <a:fld id="{C29F2608-3E0F-4B4F-A0F1-E4FD08869016}" type="slidenum">
              <a:rPr lang="en-US" altLang="en-US"/>
              <a:pPr>
                <a:buFontTx/>
                <a:buNone/>
              </a:pPr>
              <a:t>20</a:t>
            </a:fld>
            <a:endParaRPr lang="en-US" altLang="en-US"/>
          </a:p>
        </p:txBody>
      </p:sp>
    </p:spTree>
    <p:extLst>
      <p:ext uri="{BB962C8B-B14F-4D97-AF65-F5344CB8AC3E}">
        <p14:creationId xmlns:p14="http://schemas.microsoft.com/office/powerpoint/2010/main" val="66052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B261B-CF37-48FD-AD6F-F79A0F5873E2}" type="slidenum">
              <a:rPr lang="en-US" altLang="en-US" smtClean="0"/>
              <a:pPr>
                <a:defRPr/>
              </a:pPr>
              <a:t>67</a:t>
            </a:fld>
            <a:endParaRPr lang="en-US" altLang="en-US"/>
          </a:p>
        </p:txBody>
      </p:sp>
    </p:spTree>
    <p:extLst>
      <p:ext uri="{BB962C8B-B14F-4D97-AF65-F5344CB8AC3E}">
        <p14:creationId xmlns:p14="http://schemas.microsoft.com/office/powerpoint/2010/main" val="135224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B261B-CF37-48FD-AD6F-F79A0F5873E2}" type="slidenum">
              <a:rPr lang="en-US" altLang="en-US" smtClean="0"/>
              <a:pPr>
                <a:defRPr/>
              </a:pPr>
              <a:t>68</a:t>
            </a:fld>
            <a:endParaRPr lang="en-US" altLang="en-US"/>
          </a:p>
        </p:txBody>
      </p:sp>
    </p:spTree>
    <p:extLst>
      <p:ext uri="{BB962C8B-B14F-4D97-AF65-F5344CB8AC3E}">
        <p14:creationId xmlns:p14="http://schemas.microsoft.com/office/powerpoint/2010/main" val="376171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B261B-CF37-48FD-AD6F-F79A0F5873E2}" type="slidenum">
              <a:rPr lang="en-US" altLang="en-US" smtClean="0"/>
              <a:pPr>
                <a:defRPr/>
              </a:pPr>
              <a:t>98</a:t>
            </a:fld>
            <a:endParaRPr lang="en-US" altLang="en-US"/>
          </a:p>
        </p:txBody>
      </p:sp>
    </p:spTree>
    <p:extLst>
      <p:ext uri="{BB962C8B-B14F-4D97-AF65-F5344CB8AC3E}">
        <p14:creationId xmlns:p14="http://schemas.microsoft.com/office/powerpoint/2010/main" val="366920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CFF817F-663F-4AAC-8A42-4BC5EF91B4EE}" type="datetime1">
              <a:rPr lang="en-US" smtClean="0"/>
              <a:t>4/22/2023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C7EAA41F-A922-4686-BA3C-62BDFD285D9D}" type="slidenum">
              <a:rPr lang="en-US" altLang="en-US" smtClean="0"/>
              <a:pPr>
                <a:defRPr/>
              </a:pPr>
              <a:t>‹#›</a:t>
            </a:fld>
            <a:endParaRPr lang="en-US" altLang="en-US"/>
          </a:p>
        </p:txBody>
      </p:sp>
    </p:spTree>
    <p:extLst>
      <p:ext uri="{BB962C8B-B14F-4D97-AF65-F5344CB8AC3E}">
        <p14:creationId xmlns:p14="http://schemas.microsoft.com/office/powerpoint/2010/main" val="177293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191C554-58F0-4584-A83A-006F45A548DF}" type="datetime1">
              <a:rPr lang="en-US" smtClean="0"/>
              <a:t>4/22/2023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E5F1C36E-CD42-41C9-86B5-4AA82F65620B}" type="slidenum">
              <a:rPr lang="en-US" altLang="en-US" smtClean="0"/>
              <a:pPr>
                <a:defRPr/>
              </a:pPr>
              <a:t>‹#›</a:t>
            </a:fld>
            <a:endParaRPr lang="en-US" altLang="en-US"/>
          </a:p>
        </p:txBody>
      </p:sp>
    </p:spTree>
    <p:extLst>
      <p:ext uri="{BB962C8B-B14F-4D97-AF65-F5344CB8AC3E}">
        <p14:creationId xmlns:p14="http://schemas.microsoft.com/office/powerpoint/2010/main" val="110785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A9F642D-48E6-4BC7-AA42-7C7AD28F1ED0}" type="datetime1">
              <a:rPr lang="en-US" smtClean="0"/>
              <a:t>4/22/2023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A5B80D9D-5719-4315-811B-7F05FDE2BB3C}" type="slidenum">
              <a:rPr lang="en-US" altLang="en-US" smtClean="0"/>
              <a:pPr>
                <a:defRPr/>
              </a:pPr>
              <a:t>‹#›</a:t>
            </a:fld>
            <a:endParaRPr lang="en-US" altLang="en-US"/>
          </a:p>
        </p:txBody>
      </p:sp>
    </p:spTree>
    <p:extLst>
      <p:ext uri="{BB962C8B-B14F-4D97-AF65-F5344CB8AC3E}">
        <p14:creationId xmlns:p14="http://schemas.microsoft.com/office/powerpoint/2010/main" val="28751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71DE77B-4FF2-4EEB-95BB-879474B11F78}" type="datetime1">
              <a:rPr lang="en-US" smtClean="0"/>
              <a:t>4/22/2023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6CA00F6B-167A-4933-A052-AD0F4B8522F6}" type="slidenum">
              <a:rPr lang="en-US" altLang="en-US" smtClean="0"/>
              <a:pPr>
                <a:defRPr/>
              </a:pPr>
              <a:t>‹#›</a:t>
            </a:fld>
            <a:endParaRPr lang="en-US" altLang="en-US"/>
          </a:p>
        </p:txBody>
      </p:sp>
    </p:spTree>
    <p:extLst>
      <p:ext uri="{BB962C8B-B14F-4D97-AF65-F5344CB8AC3E}">
        <p14:creationId xmlns:p14="http://schemas.microsoft.com/office/powerpoint/2010/main" val="138591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CE7C58-2158-448F-B73B-519EC7EE63C6}" type="datetime1">
              <a:rPr lang="en-US" smtClean="0"/>
              <a:t>4/22/2023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C873E4CF-5A47-4E84-8772-B72BDA4047F1}" type="slidenum">
              <a:rPr lang="en-US" altLang="en-US" smtClean="0"/>
              <a:pPr>
                <a:defRPr/>
              </a:pPr>
              <a:t>‹#›</a:t>
            </a:fld>
            <a:endParaRPr lang="en-US" altLang="en-US"/>
          </a:p>
        </p:txBody>
      </p:sp>
    </p:spTree>
    <p:extLst>
      <p:ext uri="{BB962C8B-B14F-4D97-AF65-F5344CB8AC3E}">
        <p14:creationId xmlns:p14="http://schemas.microsoft.com/office/powerpoint/2010/main" val="158379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ECC0FA6-84CD-485E-92B7-622321FC8BCB}" type="datetime1">
              <a:rPr lang="en-US" smtClean="0"/>
              <a:t>4/22/2023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231C271C-492A-4D5F-8B39-E78566C7DFCC}" type="slidenum">
              <a:rPr lang="en-US" altLang="en-US" smtClean="0"/>
              <a:pPr>
                <a:defRPr/>
              </a:pPr>
              <a:t>‹#›</a:t>
            </a:fld>
            <a:endParaRPr lang="en-US" altLang="en-US"/>
          </a:p>
        </p:txBody>
      </p:sp>
    </p:spTree>
    <p:extLst>
      <p:ext uri="{BB962C8B-B14F-4D97-AF65-F5344CB8AC3E}">
        <p14:creationId xmlns:p14="http://schemas.microsoft.com/office/powerpoint/2010/main" val="152590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C2DC0CE-91D4-4A51-A684-E034732B9978}" type="datetime1">
              <a:rPr lang="en-US" smtClean="0"/>
              <a:t>4/22/2023</a:t>
            </a:fld>
            <a:endParaRPr lang="en-US"/>
          </a:p>
        </p:txBody>
      </p:sp>
      <p:sp>
        <p:nvSpPr>
          <p:cNvPr id="8" name="Footer Placeholder 7"/>
          <p:cNvSpPr>
            <a:spLocks noGrp="1"/>
          </p:cNvSpPr>
          <p:nvPr>
            <p:ph type="ftr" sz="quarter" idx="11"/>
          </p:nvPr>
        </p:nvSpPr>
        <p:spPr/>
        <p:txBody>
          <a:bodyPr/>
          <a:lstStyle/>
          <a:p>
            <a:pPr>
              <a:defRPr/>
            </a:pPr>
            <a:r>
              <a:rPr lang="en-US"/>
              <a:t>Java Practice-Mr. R C Ravindranath, Asst. Prof., SOE-CSE</a:t>
            </a:r>
          </a:p>
        </p:txBody>
      </p:sp>
      <p:sp>
        <p:nvSpPr>
          <p:cNvPr id="9" name="Slide Number Placeholder 8"/>
          <p:cNvSpPr>
            <a:spLocks noGrp="1"/>
          </p:cNvSpPr>
          <p:nvPr>
            <p:ph type="sldNum" sz="quarter" idx="12"/>
          </p:nvPr>
        </p:nvSpPr>
        <p:spPr/>
        <p:txBody>
          <a:bodyPr/>
          <a:lstStyle/>
          <a:p>
            <a:pPr>
              <a:defRPr/>
            </a:pPr>
            <a:fld id="{296D9A12-4A4B-4C60-B6AC-97FBC4C17E01}" type="slidenum">
              <a:rPr lang="en-US" altLang="en-US" smtClean="0"/>
              <a:pPr>
                <a:defRPr/>
              </a:pPr>
              <a:t>‹#›</a:t>
            </a:fld>
            <a:endParaRPr lang="en-US" altLang="en-US"/>
          </a:p>
        </p:txBody>
      </p:sp>
    </p:spTree>
    <p:extLst>
      <p:ext uri="{BB962C8B-B14F-4D97-AF65-F5344CB8AC3E}">
        <p14:creationId xmlns:p14="http://schemas.microsoft.com/office/powerpoint/2010/main" val="243352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3CFBA5B-3841-4BE1-B90A-3DD821B07BD1}" type="datetime1">
              <a:rPr lang="en-US" smtClean="0"/>
              <a:t>4/22/2023</a:t>
            </a:fld>
            <a:endParaRPr lang="en-US"/>
          </a:p>
        </p:txBody>
      </p:sp>
      <p:sp>
        <p:nvSpPr>
          <p:cNvPr id="4" name="Footer Placeholder 3"/>
          <p:cNvSpPr>
            <a:spLocks noGrp="1"/>
          </p:cNvSpPr>
          <p:nvPr>
            <p:ph type="ftr" sz="quarter" idx="11"/>
          </p:nvPr>
        </p:nvSpPr>
        <p:spPr/>
        <p:txBody>
          <a:bodyPr/>
          <a:lstStyle/>
          <a:p>
            <a:pPr>
              <a:defRPr/>
            </a:pPr>
            <a:r>
              <a:rPr lang="en-US"/>
              <a:t>Java Practice-Mr. R C Ravindranath, Asst. Prof., SOE-CSE</a:t>
            </a:r>
          </a:p>
        </p:txBody>
      </p:sp>
      <p:sp>
        <p:nvSpPr>
          <p:cNvPr id="5" name="Slide Number Placeholder 4"/>
          <p:cNvSpPr>
            <a:spLocks noGrp="1"/>
          </p:cNvSpPr>
          <p:nvPr>
            <p:ph type="sldNum" sz="quarter" idx="12"/>
          </p:nvPr>
        </p:nvSpPr>
        <p:spPr/>
        <p:txBody>
          <a:bodyPr/>
          <a:lstStyle/>
          <a:p>
            <a:pPr>
              <a:defRPr/>
            </a:pPr>
            <a:fld id="{C4D00706-9AEA-4952-BB6A-4906FEA364FB}" type="slidenum">
              <a:rPr lang="en-US" altLang="en-US" smtClean="0"/>
              <a:pPr>
                <a:defRPr/>
              </a:pPr>
              <a:t>‹#›</a:t>
            </a:fld>
            <a:endParaRPr lang="en-US" altLang="en-US"/>
          </a:p>
        </p:txBody>
      </p:sp>
    </p:spTree>
    <p:extLst>
      <p:ext uri="{BB962C8B-B14F-4D97-AF65-F5344CB8AC3E}">
        <p14:creationId xmlns:p14="http://schemas.microsoft.com/office/powerpoint/2010/main" val="149979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10ED10F-5F38-42AE-9C67-6FB1F270AED8}" type="datetime1">
              <a:rPr lang="en-US" smtClean="0"/>
              <a:t>4/22/2023</a:t>
            </a:fld>
            <a:endParaRPr lang="en-US"/>
          </a:p>
        </p:txBody>
      </p:sp>
      <p:sp>
        <p:nvSpPr>
          <p:cNvPr id="3" name="Footer Placeholder 2"/>
          <p:cNvSpPr>
            <a:spLocks noGrp="1"/>
          </p:cNvSpPr>
          <p:nvPr>
            <p:ph type="ftr" sz="quarter" idx="11"/>
          </p:nvPr>
        </p:nvSpPr>
        <p:spPr/>
        <p:txBody>
          <a:bodyPr/>
          <a:lstStyle/>
          <a:p>
            <a:pPr>
              <a:defRPr/>
            </a:pPr>
            <a:r>
              <a:rPr lang="en-US"/>
              <a:t>Java Practice-Mr. R C Ravindranath, Asst. Prof., SOE-CSE</a:t>
            </a:r>
          </a:p>
        </p:txBody>
      </p:sp>
      <p:sp>
        <p:nvSpPr>
          <p:cNvPr id="4" name="Slide Number Placeholder 3"/>
          <p:cNvSpPr>
            <a:spLocks noGrp="1"/>
          </p:cNvSpPr>
          <p:nvPr>
            <p:ph type="sldNum" sz="quarter" idx="12"/>
          </p:nvPr>
        </p:nvSpPr>
        <p:spPr/>
        <p:txBody>
          <a:bodyPr/>
          <a:lstStyle/>
          <a:p>
            <a:pPr>
              <a:defRPr/>
            </a:pPr>
            <a:fld id="{B4E2A9EA-2E2A-4CA0-A201-F15078DE889A}" type="slidenum">
              <a:rPr lang="en-US" altLang="en-US" smtClean="0"/>
              <a:pPr>
                <a:defRPr/>
              </a:pPr>
              <a:t>‹#›</a:t>
            </a:fld>
            <a:endParaRPr lang="en-US" altLang="en-US"/>
          </a:p>
        </p:txBody>
      </p:sp>
    </p:spTree>
    <p:extLst>
      <p:ext uri="{BB962C8B-B14F-4D97-AF65-F5344CB8AC3E}">
        <p14:creationId xmlns:p14="http://schemas.microsoft.com/office/powerpoint/2010/main" val="4633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8278814-0AAE-4036-92A4-1ECF0AA047FC}" type="datetime1">
              <a:rPr lang="en-US" smtClean="0"/>
              <a:t>4/22/2023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E59F9833-046D-41FD-98BF-9DA9A329DB57}" type="slidenum">
              <a:rPr lang="en-US" altLang="en-US" smtClean="0"/>
              <a:pPr>
                <a:defRPr/>
              </a:pPr>
              <a:t>‹#›</a:t>
            </a:fld>
            <a:endParaRPr lang="en-US" altLang="en-US"/>
          </a:p>
        </p:txBody>
      </p:sp>
    </p:spTree>
    <p:extLst>
      <p:ext uri="{BB962C8B-B14F-4D97-AF65-F5344CB8AC3E}">
        <p14:creationId xmlns:p14="http://schemas.microsoft.com/office/powerpoint/2010/main" val="14634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60E3D81-8F56-4E58-A3E4-5D9426E43BB5}" type="datetime1">
              <a:rPr lang="en-US" smtClean="0"/>
              <a:t>4/22/2023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2C64BF3B-BAE6-45F4-894B-623F90330EE5}" type="slidenum">
              <a:rPr lang="en-US" altLang="en-US" smtClean="0"/>
              <a:pPr>
                <a:defRPr/>
              </a:pPr>
              <a:t>‹#›</a:t>
            </a:fld>
            <a:endParaRPr lang="en-US" altLang="en-US"/>
          </a:p>
        </p:txBody>
      </p:sp>
    </p:spTree>
    <p:extLst>
      <p:ext uri="{BB962C8B-B14F-4D97-AF65-F5344CB8AC3E}">
        <p14:creationId xmlns:p14="http://schemas.microsoft.com/office/powerpoint/2010/main" val="62103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94F4160-2A7B-46D3-A393-B08E89989C52}" type="datetime1">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Java Practice-Mr. R C Ravindranath, Asst. Prof., SOE-CSE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12618B-365E-4D5F-A1C8-69B6CB29E190}" type="slidenum">
              <a:rPr lang="en-US" altLang="en-US" smtClean="0"/>
              <a:pPr>
                <a:defRPr/>
              </a:pPr>
              <a:t>‹#›</a:t>
            </a:fld>
            <a:endParaRPr lang="en-US" altLang="en-US"/>
          </a:p>
        </p:txBody>
      </p:sp>
      <p:pic>
        <p:nvPicPr>
          <p:cNvPr id="7"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20889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hyperlink" Target="https://www.brainkart.com/subject/Web-Technology_169/" TargetMode="External" /><Relationship Id="rId4" Type="http://schemas.openxmlformats.org/officeDocument/2006/relationships/image" Target="../media/image4.sv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async" TargetMode="External" /><Relationship Id="rId2" Type="http://schemas.openxmlformats.org/officeDocument/2006/relationships/hyperlink" Target="https://docs.microsoft.com/en-us/dotnet/csharp/programming-guide/concepts/async/task-asynchronous-programming-model" TargetMode="External" /><Relationship Id="rId1" Type="http://schemas.openxmlformats.org/officeDocument/2006/relationships/slideLayout" Target="../slideLayouts/slideLayout7.xml" /><Relationship Id="rId6" Type="http://schemas.openxmlformats.org/officeDocument/2006/relationships/hyperlink" Target="https://docs.microsoft.com/en-us/dotnet/api/system.threading.tasks.task-1" TargetMode="External" /><Relationship Id="rId5" Type="http://schemas.openxmlformats.org/officeDocument/2006/relationships/hyperlink" Target="https://docs.microsoft.com/en-us/dotnet/api/system.threading.tasks.task" TargetMode="External" /><Relationship Id="rId4" Type="http://schemas.openxmlformats.org/officeDocument/2006/relationships/hyperlink" Target="https://docs.microsoft.com/en-us/dotnet/csharp/language-reference/keywords/await" TargetMode="Externa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6CA00F6B-167A-4933-A052-AD0F4B8522F6}" type="slidenum">
              <a:rPr lang="en-US" altLang="en-US" smtClean="0"/>
              <a:pPr>
                <a:defRPr/>
              </a:pPr>
              <a:t>1</a:t>
            </a:fld>
            <a:endParaRPr lang="en-US" altLang="en-US"/>
          </a:p>
        </p:txBody>
      </p:sp>
      <p:pic>
        <p:nvPicPr>
          <p:cNvPr id="6" name="Picture 5">
            <a:extLst>
              <a:ext uri="{FF2B5EF4-FFF2-40B4-BE49-F238E27FC236}">
                <a16:creationId xmlns:a16="http://schemas.microsoft.com/office/drawing/2014/main" id="{C96E4517-6C23-48B3-9024-02BD16E6294C}"/>
              </a:ext>
            </a:extLst>
          </p:cNvPr>
          <p:cNvPicPr>
            <a:picLocks noChangeAspect="1"/>
          </p:cNvPicPr>
          <p:nvPr/>
        </p:nvPicPr>
        <p:blipFill>
          <a:blip r:embed="rId2"/>
          <a:stretch>
            <a:fillRect/>
          </a:stretch>
        </p:blipFill>
        <p:spPr>
          <a:xfrm>
            <a:off x="0" y="0"/>
            <a:ext cx="12192000" cy="51816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5000" y="20472"/>
            <a:ext cx="7779079" cy="1309350"/>
          </a:xfrm>
          <a:prstGeom prst="rect">
            <a:avLst/>
          </a:prstGeom>
        </p:spPr>
      </p:pic>
      <p:sp>
        <p:nvSpPr>
          <p:cNvPr id="8" name="Subtitle 2">
            <a:extLst>
              <a:ext uri="{FF2B5EF4-FFF2-40B4-BE49-F238E27FC236}">
                <a16:creationId xmlns:a16="http://schemas.microsoft.com/office/drawing/2014/main" id="{767D772C-CE7C-4E6F-8FFF-BDAD62483336}"/>
              </a:ext>
            </a:extLst>
          </p:cNvPr>
          <p:cNvSpPr txBox="1">
            <a:spLocks/>
          </p:cNvSpPr>
          <p:nvPr/>
        </p:nvSpPr>
        <p:spPr bwMode="auto">
          <a:xfrm>
            <a:off x="2209800" y="4419539"/>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1928884" y="1252390"/>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a:hlinkClick r:id="rId5">
                  <a:extLst>
                    <a:ext uri="{A12FA001-AC4F-418D-AE19-62706E023703}">
                      <ahyp:hlinkClr xmlns:ahyp="http://schemas.microsoft.com/office/drawing/2018/hyperlinkcolor" val="tx"/>
                    </a:ext>
                  </a:extLst>
                </a:hlinkClick>
              </a:rPr>
              <a:t>.NET Full stack Development-CSE3152</a:t>
            </a:r>
          </a:p>
          <a:p>
            <a:br>
              <a:rPr lang="en-IN" dirty="0"/>
            </a:br>
            <a:endParaRPr lang="en-IN" dirty="0"/>
          </a:p>
        </p:txBody>
      </p:sp>
    </p:spTree>
    <p:extLst>
      <p:ext uri="{BB962C8B-B14F-4D97-AF65-F5344CB8AC3E}">
        <p14:creationId xmlns:p14="http://schemas.microsoft.com/office/powerpoint/2010/main" val="392443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1930659D-E680-B38B-9E65-FB45E83BF1B3}"/>
              </a:ext>
            </a:extLst>
          </p:cNvPr>
          <p:cNvSpPr>
            <a:spLocks noGrp="1"/>
          </p:cNvSpPr>
          <p:nvPr>
            <p:ph idx="4294967295"/>
          </p:nvPr>
        </p:nvSpPr>
        <p:spPr>
          <a:xfrm>
            <a:off x="838200" y="152401"/>
            <a:ext cx="10210800" cy="5973763"/>
          </a:xfrm>
        </p:spPr>
        <p:txBody>
          <a:bodyPr/>
          <a:lstStyle/>
          <a:p>
            <a:endParaRPr lang="en-US" altLang="en-US" sz="2000" b="1"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Language interoperability</a:t>
            </a:r>
            <a:r>
              <a:rPr lang="en-US" altLang="en-US" sz="2000" dirty="0">
                <a:latin typeface="Times New Roman" panose="02020603050405020304" pitchFamily="18" charset="0"/>
                <a:cs typeface="Times New Roman" panose="02020603050405020304" pitchFamily="18" charset="0"/>
              </a:rPr>
              <a:t>. Language compilers that target the .NET Framework emit an intermediate code named Common Intermediate Language (CIL), which, in turn, is compiled at run time by the common language runtime. With this feature, routines written in one language are accessible to other languages, and programmers can focus on creating applications in their preferred language or languages.</a:t>
            </a:r>
          </a:p>
          <a:p>
            <a:pPr algn="just"/>
            <a:r>
              <a:rPr lang="en-US" altLang="en-US" sz="2000" b="1" dirty="0">
                <a:latin typeface="Times New Roman" panose="02020603050405020304" pitchFamily="18" charset="0"/>
                <a:cs typeface="Times New Roman" panose="02020603050405020304" pitchFamily="18" charset="0"/>
              </a:rPr>
              <a:t>Version compatibility</a:t>
            </a:r>
            <a:r>
              <a:rPr lang="en-US" altLang="en-US" sz="2000" dirty="0">
                <a:latin typeface="Times New Roman" panose="02020603050405020304" pitchFamily="18" charset="0"/>
                <a:cs typeface="Times New Roman" panose="02020603050405020304" pitchFamily="18" charset="0"/>
              </a:rPr>
              <a:t>. With rare exceptions, applications that are developed by using a particular version of the .NET Framework can run without modification on a later version. </a:t>
            </a:r>
          </a:p>
          <a:p>
            <a:pPr algn="just"/>
            <a:r>
              <a:rPr lang="en-US" altLang="en-US" sz="2000" b="1" dirty="0">
                <a:latin typeface="Times New Roman" panose="02020603050405020304" pitchFamily="18" charset="0"/>
                <a:cs typeface="Times New Roman" panose="02020603050405020304" pitchFamily="18" charset="0"/>
              </a:rPr>
              <a:t>Side-by-side execution</a:t>
            </a:r>
            <a:r>
              <a:rPr lang="en-US" altLang="en-US" sz="2000" dirty="0">
                <a:latin typeface="Times New Roman" panose="02020603050405020304" pitchFamily="18" charset="0"/>
                <a:cs typeface="Times New Roman" panose="02020603050405020304" pitchFamily="18" charset="0"/>
              </a:rPr>
              <a:t>. The .NET Framework helps resolve version conflicts by allowing multiple versions of the common language runtime to exist on the same computer. This means that multiple versions of applications can also coexist, and that an application can run on the version of the .NET Framework with which it was built. </a:t>
            </a:r>
          </a:p>
          <a:p>
            <a:pPr algn="just"/>
            <a:r>
              <a:rPr lang="en-US" altLang="en-US" sz="2000" b="1" dirty="0">
                <a:latin typeface="Times New Roman" panose="02020603050405020304" pitchFamily="18" charset="0"/>
                <a:cs typeface="Times New Roman" panose="02020603050405020304" pitchFamily="18" charset="0"/>
              </a:rPr>
              <a:t>Multitargeting.</a:t>
            </a:r>
            <a:r>
              <a:rPr lang="en-US" altLang="en-US" sz="2000" dirty="0">
                <a:latin typeface="Times New Roman" panose="02020603050405020304" pitchFamily="18" charset="0"/>
                <a:cs typeface="Times New Roman" panose="02020603050405020304" pitchFamily="18" charset="0"/>
              </a:rPr>
              <a:t> By targeting the .NET Framework Portable Class Library, developers can create assemblies that work on multiple .NET Framework platforms, such as the .NET Framework, Silverlight, Windows Phone 7, or Xbox 360.</a:t>
            </a:r>
          </a:p>
          <a:p>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790EB91-A920-5BEE-3AB6-63FB6B914493}"/>
              </a:ext>
            </a:extLst>
          </p:cNvPr>
          <p:cNvSpPr>
            <a:spLocks noGrp="1"/>
          </p:cNvSpPr>
          <p:nvPr>
            <p:ph type="title" idx="4294967295"/>
          </p:nvPr>
        </p:nvSpPr>
        <p:spPr>
          <a:xfrm>
            <a:off x="1981200" y="152400"/>
            <a:ext cx="8229600" cy="381000"/>
          </a:xfrm>
        </p:spPr>
        <p:txBody>
          <a:bodyPr>
            <a:normAutofit fontScale="90000"/>
          </a:bodyPr>
          <a:lstStyle/>
          <a:p>
            <a:pPr algn="ctr"/>
            <a:r>
              <a:rPr lang="en-US" altLang="en-US" sz="2400" dirty="0"/>
              <a:t>Versions</a:t>
            </a:r>
          </a:p>
        </p:txBody>
      </p:sp>
      <p:sp>
        <p:nvSpPr>
          <p:cNvPr id="11267" name="Content Placeholder 2">
            <a:extLst>
              <a:ext uri="{FF2B5EF4-FFF2-40B4-BE49-F238E27FC236}">
                <a16:creationId xmlns:a16="http://schemas.microsoft.com/office/drawing/2014/main" id="{0369D248-A0CE-794A-52FF-BC6EB66DE8D3}"/>
              </a:ext>
            </a:extLst>
          </p:cNvPr>
          <p:cNvSpPr>
            <a:spLocks noGrp="1"/>
          </p:cNvSpPr>
          <p:nvPr>
            <p:ph idx="4294967295"/>
          </p:nvPr>
        </p:nvSpPr>
        <p:spPr>
          <a:xfrm>
            <a:off x="990600" y="533400"/>
            <a:ext cx="10287000" cy="6781800"/>
          </a:xfrm>
        </p:spPr>
        <p:txBody>
          <a:bodyPr/>
          <a:lstStyle/>
          <a:p>
            <a:pPr>
              <a:lnSpc>
                <a:spcPct val="90000"/>
              </a:lnSpc>
            </a:pPr>
            <a:r>
              <a:rPr lang="en-US" altLang="en-US" sz="1800" dirty="0">
                <a:latin typeface="Times New Roman" panose="02020603050405020304" pitchFamily="18" charset="0"/>
                <a:cs typeface="Times New Roman" panose="02020603050405020304" pitchFamily="18" charset="0"/>
              </a:rPr>
              <a:t>Version 1.0 was the first release and was included in the Visual Studio .NET . – add on support for ODBC and Oracle</a:t>
            </a:r>
          </a:p>
          <a:p>
            <a:pPr>
              <a:lnSpc>
                <a:spcPct val="90000"/>
              </a:lnSpc>
            </a:pPr>
            <a:r>
              <a:rPr lang="en-US" altLang="en-US" sz="1800" dirty="0">
                <a:latin typeface="Times New Roman" panose="02020603050405020304" pitchFamily="18" charset="0"/>
                <a:cs typeface="Times New Roman" panose="02020603050405020304" pitchFamily="18" charset="0"/>
              </a:rPr>
              <a:t> Version  1.1 was  released after the first release and Microsoft changed the Visual Studio  to Visual studio .NET 2003 with the enhanced features. It was the default framework in Windows Server 2003 – Internet protocol V6 support</a:t>
            </a:r>
          </a:p>
          <a:p>
            <a:pPr>
              <a:lnSpc>
                <a:spcPct val="90000"/>
              </a:lnSpc>
            </a:pPr>
            <a:r>
              <a:rPr lang="en-US" altLang="en-US" sz="1800" dirty="0">
                <a:latin typeface="Times New Roman" panose="02020603050405020304" pitchFamily="18" charset="0"/>
                <a:cs typeface="Times New Roman" panose="02020603050405020304" pitchFamily="18" charset="0"/>
              </a:rPr>
              <a:t>Version  2.0 was released  with the Visual Studio 2005 in the year 2005 – Generics </a:t>
            </a:r>
          </a:p>
          <a:p>
            <a:pPr>
              <a:lnSpc>
                <a:spcPct val="90000"/>
              </a:lnSpc>
            </a:pPr>
            <a:r>
              <a:rPr lang="en-US" altLang="en-US" sz="1800" dirty="0">
                <a:latin typeface="Times New Roman" panose="02020603050405020304" pitchFamily="18" charset="0"/>
                <a:cs typeface="Times New Roman" panose="02020603050405020304" pitchFamily="18" charset="0"/>
              </a:rPr>
              <a:t> 3.0 was released with the same visual studio of the previous one and was integrated with Windows Vista and Windows Server 2008 – WPF,WCF and WF</a:t>
            </a:r>
          </a:p>
          <a:p>
            <a:pPr>
              <a:lnSpc>
                <a:spcPct val="90000"/>
              </a:lnSpc>
            </a:pPr>
            <a:r>
              <a:rPr lang="en-US" altLang="en-US" sz="1800" dirty="0">
                <a:latin typeface="Times New Roman" panose="02020603050405020304" pitchFamily="18" charset="0"/>
                <a:cs typeface="Times New Roman" panose="02020603050405020304" pitchFamily="18" charset="0"/>
              </a:rPr>
              <a:t>3.5 – AJAX  - Visual Studio 2008 </a:t>
            </a:r>
          </a:p>
          <a:p>
            <a:pPr>
              <a:lnSpc>
                <a:spcPct val="90000"/>
              </a:lnSpc>
            </a:pPr>
            <a:r>
              <a:rPr lang="en-US" altLang="en-US" sz="1800" dirty="0">
                <a:latin typeface="Times New Roman" panose="02020603050405020304" pitchFamily="18" charset="0"/>
                <a:cs typeface="Times New Roman" panose="02020603050405020304" pitchFamily="18" charset="0"/>
              </a:rPr>
              <a:t>4.0 – Visual Studio 2010</a:t>
            </a:r>
          </a:p>
          <a:p>
            <a:pPr>
              <a:lnSpc>
                <a:spcPct val="90000"/>
              </a:lnSpc>
            </a:pPr>
            <a:r>
              <a:rPr lang="en-US" altLang="en-US" sz="1800" dirty="0">
                <a:latin typeface="Times New Roman" panose="02020603050405020304" pitchFamily="18" charset="0"/>
                <a:cs typeface="Times New Roman" panose="02020603050405020304" pitchFamily="18" charset="0"/>
              </a:rPr>
              <a:t>4.5 – Visual Studio 2012</a:t>
            </a:r>
          </a:p>
          <a:p>
            <a:pPr>
              <a:lnSpc>
                <a:spcPct val="90000"/>
              </a:lnSpc>
            </a:pPr>
            <a:r>
              <a:rPr lang="en-US" altLang="en-US" sz="1800" dirty="0">
                <a:latin typeface="Times New Roman" panose="02020603050405020304" pitchFamily="18" charset="0"/>
                <a:cs typeface="Times New Roman" panose="02020603050405020304" pitchFamily="18" charset="0"/>
              </a:rPr>
              <a:t>4.5.1 , 4.5.2 - Visual Studio 2013</a:t>
            </a:r>
          </a:p>
          <a:p>
            <a:pPr>
              <a:lnSpc>
                <a:spcPct val="90000"/>
              </a:lnSpc>
            </a:pPr>
            <a:r>
              <a:rPr lang="en-US" altLang="en-US" sz="1800" dirty="0">
                <a:latin typeface="Times New Roman" panose="02020603050405020304" pitchFamily="18" charset="0"/>
                <a:cs typeface="Times New Roman" panose="02020603050405020304" pitchFamily="18" charset="0"/>
              </a:rPr>
              <a:t>4.6,4.6.1,4.6.2     –  Visual studio 2015</a:t>
            </a:r>
          </a:p>
          <a:p>
            <a:pPr>
              <a:lnSpc>
                <a:spcPct val="90000"/>
              </a:lnSpc>
            </a:pPr>
            <a:r>
              <a:rPr lang="en-US" altLang="en-US" sz="1800" dirty="0">
                <a:latin typeface="Times New Roman" panose="02020603050405020304" pitchFamily="18" charset="0"/>
                <a:cs typeface="Times New Roman" panose="02020603050405020304" pitchFamily="18" charset="0"/>
              </a:rPr>
              <a:t>4.7, 4.7.1, 4.7.2     -  Visual studio 2017</a:t>
            </a:r>
          </a:p>
          <a:p>
            <a:pPr>
              <a:lnSpc>
                <a:spcPct val="90000"/>
              </a:lnSpc>
            </a:pPr>
            <a:r>
              <a:rPr lang="en-US" altLang="en-US" sz="1800" dirty="0">
                <a:latin typeface="Times New Roman" panose="02020603050405020304" pitchFamily="18" charset="0"/>
                <a:cs typeface="Times New Roman" panose="02020603050405020304" pitchFamily="18" charset="0"/>
              </a:rPr>
              <a:t>4.8  - Visual Studio 2019                Visual studio 2022</a:t>
            </a:r>
          </a:p>
          <a:p>
            <a:pPr>
              <a:lnSpc>
                <a:spcPct val="90000"/>
              </a:lnSpc>
            </a:pPr>
            <a:endParaRPr lang="en-US" altLang="en-US" sz="2400" dirty="0">
              <a:latin typeface="Times New Roman" panose="02020603050405020304" pitchFamily="18" charset="0"/>
              <a:cs typeface="Times New Roman" panose="02020603050405020304" pitchFamily="18" charset="0"/>
            </a:endParaRPr>
          </a:p>
          <a:p>
            <a:pPr>
              <a:lnSpc>
                <a:spcPct val="9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F526445-43E6-751E-41B0-8078D827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85801"/>
            <a:ext cx="6248400" cy="47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1">
            <a:extLst>
              <a:ext uri="{FF2B5EF4-FFF2-40B4-BE49-F238E27FC236}">
                <a16:creationId xmlns:a16="http://schemas.microsoft.com/office/drawing/2014/main" id="{56AC4810-441E-1E35-2EEA-F96FF39BC95B}"/>
              </a:ext>
            </a:extLst>
          </p:cNvPr>
          <p:cNvSpPr>
            <a:spLocks noChangeArrowheads="1"/>
          </p:cNvSpPr>
          <p:nvPr/>
        </p:nvSpPr>
        <p:spPr bwMode="auto">
          <a:xfrm>
            <a:off x="3352801" y="152400"/>
            <a:ext cx="4906963" cy="533400"/>
          </a:xfrm>
          <a:prstGeom prst="rect">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a:t> .NET Architecture</a:t>
            </a:r>
            <a:endParaRPr lang="en-I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E170572-71C3-CB82-FF1F-A4213D290BB3}"/>
              </a:ext>
            </a:extLst>
          </p:cNvPr>
          <p:cNvSpPr>
            <a:spLocks noGrp="1" noChangeArrowheads="1"/>
          </p:cNvSpPr>
          <p:nvPr>
            <p:ph type="body" idx="4294967295"/>
          </p:nvPr>
        </p:nvSpPr>
        <p:spPr>
          <a:xfrm>
            <a:off x="1828800" y="152400"/>
            <a:ext cx="8534400" cy="6248400"/>
          </a:xfrm>
        </p:spPr>
        <p:txBody>
          <a:bodyPr>
            <a:normAutofit fontScale="92500" lnSpcReduction="10000"/>
          </a:bodyPr>
          <a:lstStyle/>
          <a:p>
            <a:pPr eaLnBrk="1" hangingPunct="1">
              <a:lnSpc>
                <a:spcPct val="80000"/>
              </a:lnSpc>
              <a:buFontTx/>
              <a:buNone/>
            </a:pPr>
            <a:r>
              <a:rPr lang="en-US" altLang="en-US" sz="700" b="1" dirty="0"/>
              <a:t> </a:t>
            </a:r>
            <a:r>
              <a:rPr lang="en-US" altLang="en-US" sz="1500" b="1" dirty="0">
                <a:latin typeface="Times New Roman" panose="02020603050405020304" pitchFamily="18" charset="0"/>
                <a:cs typeface="Times New Roman" panose="02020603050405020304" pitchFamily="18" charset="0"/>
              </a:rPr>
              <a:t>The .NET Framework has two  main components: </a:t>
            </a:r>
          </a:p>
          <a:p>
            <a:pPr eaLnBrk="1" hangingPunct="1">
              <a:lnSpc>
                <a:spcPct val="80000"/>
              </a:lnSpc>
              <a:buFontTx/>
              <a:buNone/>
            </a:pPr>
            <a:r>
              <a:rPr lang="en-US" altLang="en-US" sz="1700" dirty="0">
                <a:latin typeface="Times New Roman" panose="02020603050405020304" pitchFamily="18" charset="0"/>
                <a:cs typeface="Times New Roman" panose="02020603050405020304" pitchFamily="18" charset="0"/>
              </a:rPr>
              <a:t>The .NET Framework has two main components: the common language runtime and the .NET Framework class library.</a:t>
            </a:r>
          </a:p>
          <a:p>
            <a:pPr eaLnBrk="1" hangingPunct="1">
              <a:lnSpc>
                <a:spcPct val="80000"/>
              </a:lnSpc>
            </a:pPr>
            <a:r>
              <a:rPr lang="en-US" altLang="en-US" sz="1700" dirty="0">
                <a:latin typeface="Times New Roman" panose="02020603050405020304" pitchFamily="18" charset="0"/>
                <a:cs typeface="Times New Roman" panose="02020603050405020304" pitchFamily="18" charset="0"/>
              </a:rPr>
              <a:t> The </a:t>
            </a:r>
            <a:r>
              <a:rPr lang="en-US" altLang="en-US" sz="1700" b="1" dirty="0">
                <a:latin typeface="Times New Roman" panose="02020603050405020304" pitchFamily="18" charset="0"/>
                <a:cs typeface="Times New Roman" panose="02020603050405020304" pitchFamily="18" charset="0"/>
              </a:rPr>
              <a:t>common language runtime </a:t>
            </a:r>
            <a:r>
              <a:rPr lang="en-US" altLang="en-US" sz="1700" dirty="0">
                <a:latin typeface="Times New Roman" panose="02020603050405020304" pitchFamily="18" charset="0"/>
                <a:cs typeface="Times New Roman" panose="02020603050405020304" pitchFamily="18" charset="0"/>
              </a:rPr>
              <a:t>is the foundation of the .NET Framework</a:t>
            </a:r>
          </a:p>
          <a:p>
            <a:pPr eaLnBrk="1" hangingPunct="1">
              <a:lnSpc>
                <a:spcPct val="80000"/>
              </a:lnSpc>
              <a:buFontTx/>
              <a:buNone/>
            </a:pPr>
            <a:endParaRPr lang="en-US" altLang="en-US" sz="1500" b="1"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1700" dirty="0">
                <a:latin typeface="Times New Roman" panose="02020603050405020304" pitchFamily="18" charset="0"/>
                <a:cs typeface="Times New Roman" panose="02020603050405020304" pitchFamily="18" charset="0"/>
              </a:rPr>
              <a:t>Runtime as an agent that manages code at execution time, providing core services such as memory management, thread management, and remoting, while also enforcing strict type safety and other forms of code accuracy that promote security and robustness.</a:t>
            </a:r>
          </a:p>
          <a:p>
            <a:pPr eaLnBrk="1" hangingPunct="1">
              <a:lnSpc>
                <a:spcPct val="80000"/>
              </a:lnSpc>
            </a:pPr>
            <a:endParaRPr lang="en-US" altLang="en-US" sz="17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1700" dirty="0">
                <a:latin typeface="Times New Roman" panose="02020603050405020304" pitchFamily="18" charset="0"/>
                <a:cs typeface="Times New Roman" panose="02020603050405020304" pitchFamily="18" charset="0"/>
              </a:rPr>
              <a:t>In fact, the concept of </a:t>
            </a:r>
            <a:r>
              <a:rPr lang="en-US" altLang="en-US" sz="1700" b="1" dirty="0">
                <a:latin typeface="Times New Roman" panose="02020603050405020304" pitchFamily="18" charset="0"/>
                <a:cs typeface="Times New Roman" panose="02020603050405020304" pitchFamily="18" charset="0"/>
              </a:rPr>
              <a:t>code management </a:t>
            </a:r>
            <a:r>
              <a:rPr lang="en-US" altLang="en-US" sz="1700" dirty="0">
                <a:latin typeface="Times New Roman" panose="02020603050405020304" pitchFamily="18" charset="0"/>
                <a:cs typeface="Times New Roman" panose="02020603050405020304" pitchFamily="18" charset="0"/>
              </a:rPr>
              <a:t>is a fundamental principle of the runtime.</a:t>
            </a:r>
          </a:p>
          <a:p>
            <a:pPr eaLnBrk="1" hangingPunct="1">
              <a:lnSpc>
                <a:spcPct val="80000"/>
              </a:lnSpc>
            </a:pPr>
            <a:endParaRPr lang="en-US" altLang="en-US" sz="17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1700" dirty="0">
                <a:latin typeface="Times New Roman" panose="02020603050405020304" pitchFamily="18" charset="0"/>
                <a:cs typeface="Times New Roman" panose="02020603050405020304" pitchFamily="18" charset="0"/>
              </a:rPr>
              <a:t> Code that targets the runtime is known as managed code, while code that does not target the runtime is known as unmanaged code.</a:t>
            </a:r>
          </a:p>
          <a:p>
            <a:pPr eaLnBrk="1" hangingPunct="1">
              <a:lnSpc>
                <a:spcPct val="80000"/>
              </a:lnSpc>
            </a:pPr>
            <a:endParaRPr lang="en-US" altLang="en-US" sz="17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1700" dirty="0">
                <a:latin typeface="Times New Roman" panose="02020603050405020304" pitchFamily="18" charset="0"/>
                <a:cs typeface="Times New Roman" panose="02020603050405020304" pitchFamily="18" charset="0"/>
              </a:rPr>
              <a:t>The </a:t>
            </a:r>
            <a:r>
              <a:rPr lang="en-US" altLang="en-US" sz="1700" b="1" dirty="0">
                <a:latin typeface="Times New Roman" panose="02020603050405020304" pitchFamily="18" charset="0"/>
                <a:cs typeface="Times New Roman" panose="02020603050405020304" pitchFamily="18" charset="0"/>
              </a:rPr>
              <a:t>class library</a:t>
            </a:r>
            <a:r>
              <a:rPr lang="en-US" altLang="en-US" sz="1700" dirty="0">
                <a:latin typeface="Times New Roman" panose="02020603050405020304" pitchFamily="18" charset="0"/>
                <a:cs typeface="Times New Roman" panose="02020603050405020304" pitchFamily="18" charset="0"/>
              </a:rPr>
              <a:t>, the other main component of the .NET Framework, is a comprehensive, applications ranging from traditional command-line or graphical user interface (GUI) applications to applications based on the latest innovations provided by ASP.NET, such as Web Forms and XML Web services.</a:t>
            </a:r>
          </a:p>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buFontTx/>
              <a:buNone/>
            </a:pPr>
            <a:endParaRPr lang="en-US" altLang="en-US" sz="2400" dirty="0"/>
          </a:p>
          <a:p>
            <a:pPr eaLnBrk="1" hangingPunct="1">
              <a:lnSpc>
                <a:spcPct val="80000"/>
              </a:lnSpc>
              <a:buFontTx/>
              <a:buNone/>
            </a:pPr>
            <a:r>
              <a:rPr lang="en-US" altLang="en-US"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143D4B-0CD2-A1D2-5863-43B64E37B39E}"/>
              </a:ext>
            </a:extLst>
          </p:cNvPr>
          <p:cNvSpPr>
            <a:spLocks noGrp="1" noChangeArrowheads="1"/>
          </p:cNvSpPr>
          <p:nvPr>
            <p:ph type="title" idx="4294967295"/>
          </p:nvPr>
        </p:nvSpPr>
        <p:spPr>
          <a:xfrm>
            <a:off x="1981200" y="0"/>
            <a:ext cx="8229600" cy="990600"/>
          </a:xfrm>
        </p:spPr>
        <p:txBody>
          <a:bodyPr>
            <a:normAutofit/>
          </a:bodyPr>
          <a:lstStyle/>
          <a:p>
            <a:pPr algn="ctr" eaLnBrk="1" hangingPunct="1"/>
            <a:r>
              <a:rPr lang="en-US" altLang="en-US" sz="3200" dirty="0">
                <a:latin typeface="+mn-lt"/>
              </a:rPr>
              <a:t>CLR</a:t>
            </a:r>
          </a:p>
        </p:txBody>
      </p:sp>
      <p:sp>
        <p:nvSpPr>
          <p:cNvPr id="14339" name="Rectangle 3">
            <a:extLst>
              <a:ext uri="{FF2B5EF4-FFF2-40B4-BE49-F238E27FC236}">
                <a16:creationId xmlns:a16="http://schemas.microsoft.com/office/drawing/2014/main" id="{756D0C88-E057-F3DC-489C-7EA01BB8E2C0}"/>
              </a:ext>
            </a:extLst>
          </p:cNvPr>
          <p:cNvSpPr>
            <a:spLocks noGrp="1" noChangeArrowheads="1"/>
          </p:cNvSpPr>
          <p:nvPr>
            <p:ph type="body" idx="4294967295"/>
          </p:nvPr>
        </p:nvSpPr>
        <p:spPr>
          <a:xfrm>
            <a:off x="990600" y="762000"/>
            <a:ext cx="9829800" cy="4495800"/>
          </a:xfrm>
        </p:spPr>
        <p:txBody>
          <a:bodyPr>
            <a:normAutofit/>
          </a:bodyPr>
          <a:lstStyle/>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The common language runtime manages memory, thread execution, code execution, code safety verification, compilation, and other system services.</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It is an execution environment for program code defined by CLI.</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It lies between operating systems and applications written in .NET languages.</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The runtime enforces code access security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The runtime also enforces code robustness by implementing a strict type-and-code-verification infrastructure called the common type system (CTS). The CTS ensures that all managed code is self-describing.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Automatic memory management : CLR provides the garbage collection. The objects whose lifetime is managed by the garbage collection are called managed data.</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The runtime is designed to enhance performance.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5350CD56-48E2-8315-5407-4DE2B1874E4A}"/>
              </a:ext>
            </a:extLst>
          </p:cNvPr>
          <p:cNvSpPr>
            <a:spLocks noGrp="1" noChangeArrowheads="1"/>
          </p:cNvSpPr>
          <p:nvPr>
            <p:ph type="body" idx="4294967295"/>
          </p:nvPr>
        </p:nvSpPr>
        <p:spPr>
          <a:xfrm>
            <a:off x="1828800" y="381000"/>
            <a:ext cx="8686800" cy="6096000"/>
          </a:xfrm>
        </p:spPr>
        <p:txBody>
          <a:bodyPr/>
          <a:lstStyle/>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Platform independence: When you compile a program developed in a language that targets the CLR, the compiler translates the code into an intermediate language </a:t>
            </a:r>
            <a:r>
              <a:rPr lang="en-US" altLang="en-US" sz="2000" dirty="0" err="1">
                <a:latin typeface="Times New Roman" panose="02020603050405020304" pitchFamily="18" charset="0"/>
                <a:cs typeface="Times New Roman" panose="02020603050405020304" pitchFamily="18" charset="0"/>
              </a:rPr>
              <a:t>ie</a:t>
            </a:r>
            <a:r>
              <a:rPr lang="en-US" altLang="en-US" sz="2000" dirty="0">
                <a:latin typeface="Times New Roman" panose="02020603050405020304" pitchFamily="18" charset="0"/>
                <a:cs typeface="Times New Roman" panose="02020603050405020304" pitchFamily="18" charset="0"/>
              </a:rPr>
              <a:t> CPU-independent. The code can be executed from any platform that supports the .NET CLR.</a:t>
            </a:r>
          </a:p>
          <a:p>
            <a:pPr eaLnBrk="1" hangingPunct="1"/>
            <a:r>
              <a:rPr lang="en-US" altLang="en-US" sz="2000" dirty="0">
                <a:latin typeface="Times New Roman" panose="02020603050405020304" pitchFamily="18" charset="0"/>
                <a:cs typeface="Times New Roman" panose="02020603050405020304" pitchFamily="18" charset="0"/>
              </a:rPr>
              <a:t>Security management : It is achieved through the code access Security model. In this, CLR enforces restrictions on managed code through the use of objects called permissions. It specifies what the code  can access instead of specifying who can access the resources.</a:t>
            </a:r>
          </a:p>
          <a:p>
            <a:pPr eaLnBrk="1" hangingPunct="1"/>
            <a:r>
              <a:rPr lang="en-US" altLang="en-US" sz="2000" dirty="0">
                <a:latin typeface="Times New Roman" panose="02020603050405020304" pitchFamily="18" charset="0"/>
                <a:cs typeface="Times New Roman" panose="02020603050405020304" pitchFamily="18" charset="0"/>
              </a:rPr>
              <a:t>Language interoperability: It is the ability of an application</a:t>
            </a:r>
          </a:p>
          <a:p>
            <a:pPr eaLnBrk="1" hangingPunct="1">
              <a:buFontTx/>
              <a:buNone/>
            </a:pPr>
            <a:r>
              <a:rPr lang="en-US" altLang="en-US" sz="2000" dirty="0">
                <a:latin typeface="Times New Roman" panose="02020603050405020304" pitchFamily="18" charset="0"/>
                <a:cs typeface="Times New Roman" panose="02020603050405020304" pitchFamily="18" charset="0"/>
              </a:rPr>
              <a:t>    to interact with another application written in a different programming language. It helps maximize code reuse.</a:t>
            </a:r>
          </a:p>
          <a:p>
            <a:pPr eaLnBrk="1" hangingPunct="1"/>
            <a:endParaRPr lang="en-US" altLang="en-US" sz="2400" dirty="0"/>
          </a:p>
          <a:p>
            <a:pPr eaLnBrk="1" hangingPunct="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a:extLst>
              <a:ext uri="{FF2B5EF4-FFF2-40B4-BE49-F238E27FC236}">
                <a16:creationId xmlns:a16="http://schemas.microsoft.com/office/drawing/2014/main" id="{9D8A0113-EAAE-0D19-D9C8-924DEED784D8}"/>
              </a:ext>
            </a:extLst>
          </p:cNvPr>
          <p:cNvGrpSpPr>
            <a:grpSpLocks/>
          </p:cNvGrpSpPr>
          <p:nvPr/>
        </p:nvGrpSpPr>
        <p:grpSpPr bwMode="auto">
          <a:xfrm>
            <a:off x="1752600" y="614066"/>
            <a:ext cx="8153400" cy="4567534"/>
            <a:chOff x="684" y="712"/>
            <a:chExt cx="4658" cy="3264"/>
          </a:xfrm>
        </p:grpSpPr>
        <p:sp>
          <p:nvSpPr>
            <p:cNvPr id="3" name="Rectangle 4">
              <a:extLst>
                <a:ext uri="{FF2B5EF4-FFF2-40B4-BE49-F238E27FC236}">
                  <a16:creationId xmlns:a16="http://schemas.microsoft.com/office/drawing/2014/main" id="{B2F0AA15-6B09-1BB9-E482-9EEFDB044311}"/>
                </a:ext>
              </a:extLst>
            </p:cNvPr>
            <p:cNvSpPr>
              <a:spLocks noChangeArrowheads="1"/>
            </p:cNvSpPr>
            <p:nvPr/>
          </p:nvSpPr>
          <p:spPr bwMode="auto">
            <a:xfrm>
              <a:off x="684" y="712"/>
              <a:ext cx="4658" cy="3264"/>
            </a:xfrm>
            <a:prstGeom prst="rect">
              <a:avLst/>
            </a:prstGeom>
            <a:solidFill>
              <a:srgbClr val="FFCF00"/>
            </a:solidFill>
            <a:ln w="12700">
              <a:solidFill>
                <a:srgbClr val="000000"/>
              </a:solidFill>
              <a:miter lim="800000"/>
              <a:headEnd type="none" w="sm" len="sm"/>
              <a:tailEnd type="none" w="sm" len="sm"/>
            </a:ln>
          </p:spPr>
          <p:txBody>
            <a:bodyPr wrap="none" anchor="ctr"/>
            <a:lstStyle/>
            <a:p>
              <a:pPr eaLnBrk="1" fontAlgn="auto" hangingPunct="1">
                <a:spcBef>
                  <a:spcPts val="0"/>
                </a:spcBef>
                <a:spcAft>
                  <a:spcPts val="0"/>
                </a:spcAft>
                <a:defRPr/>
              </a:pPr>
              <a:endParaRPr lang="en-US" altLang="en-US" kern="0">
                <a:solidFill>
                  <a:sysClr val="windowText" lastClr="000000"/>
                </a:solidFill>
                <a:latin typeface="Arial" charset="0"/>
              </a:endParaRPr>
            </a:p>
          </p:txBody>
        </p:sp>
        <p:sp>
          <p:nvSpPr>
            <p:cNvPr id="4" name="Rectangle 5">
              <a:extLst>
                <a:ext uri="{FF2B5EF4-FFF2-40B4-BE49-F238E27FC236}">
                  <a16:creationId xmlns:a16="http://schemas.microsoft.com/office/drawing/2014/main" id="{B7DA78A3-99BB-E582-82E6-40F6114D83B8}"/>
                </a:ext>
              </a:extLst>
            </p:cNvPr>
            <p:cNvSpPr>
              <a:spLocks noChangeArrowheads="1"/>
            </p:cNvSpPr>
            <p:nvPr/>
          </p:nvSpPr>
          <p:spPr bwMode="auto">
            <a:xfrm>
              <a:off x="758" y="3421"/>
              <a:ext cx="4524" cy="480"/>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Class Loader</a:t>
              </a:r>
            </a:p>
          </p:txBody>
        </p:sp>
        <p:grpSp>
          <p:nvGrpSpPr>
            <p:cNvPr id="16390" name="Group 6">
              <a:extLst>
                <a:ext uri="{FF2B5EF4-FFF2-40B4-BE49-F238E27FC236}">
                  <a16:creationId xmlns:a16="http://schemas.microsoft.com/office/drawing/2014/main" id="{885DA18E-D38E-65A7-1D9F-E97D7DDC4A7E}"/>
                </a:ext>
              </a:extLst>
            </p:cNvPr>
            <p:cNvGrpSpPr>
              <a:grpSpLocks/>
            </p:cNvGrpSpPr>
            <p:nvPr/>
          </p:nvGrpSpPr>
          <p:grpSpPr bwMode="auto">
            <a:xfrm>
              <a:off x="758" y="2653"/>
              <a:ext cx="4524" cy="672"/>
              <a:chOff x="528" y="2784"/>
              <a:chExt cx="4224" cy="672"/>
            </a:xfrm>
          </p:grpSpPr>
          <p:sp>
            <p:nvSpPr>
              <p:cNvPr id="16" name="Rectangle 7">
                <a:extLst>
                  <a:ext uri="{FF2B5EF4-FFF2-40B4-BE49-F238E27FC236}">
                    <a16:creationId xmlns:a16="http://schemas.microsoft.com/office/drawing/2014/main" id="{18C81D6A-C5DE-CB5C-2A6F-3F3C654608C4}"/>
                  </a:ext>
                </a:extLst>
              </p:cNvPr>
              <p:cNvSpPr>
                <a:spLocks noChangeArrowheads="1"/>
              </p:cNvSpPr>
              <p:nvPr/>
            </p:nvSpPr>
            <p:spPr bwMode="auto">
              <a:xfrm>
                <a:off x="528" y="2784"/>
                <a:ext cx="1344" cy="669"/>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IL to Native</a:t>
                </a:r>
              </a:p>
              <a:p>
                <a:pPr algn="ctr" eaLnBrk="1" fontAlgn="auto" hangingPunct="1">
                  <a:spcBef>
                    <a:spcPts val="0"/>
                  </a:spcBef>
                  <a:spcAft>
                    <a:spcPts val="0"/>
                  </a:spcAft>
                  <a:defRPr/>
                </a:pPr>
                <a:r>
                  <a:rPr lang="en-US" altLang="en-US" kern="0" dirty="0">
                    <a:solidFill>
                      <a:srgbClr val="FFFFFF"/>
                    </a:solidFill>
                    <a:latin typeface="Arial" charset="0"/>
                  </a:rPr>
                  <a:t>Compilers (JIT)</a:t>
                </a:r>
              </a:p>
            </p:txBody>
          </p:sp>
          <p:sp>
            <p:nvSpPr>
              <p:cNvPr id="17" name="Rectangle 8">
                <a:extLst>
                  <a:ext uri="{FF2B5EF4-FFF2-40B4-BE49-F238E27FC236}">
                    <a16:creationId xmlns:a16="http://schemas.microsoft.com/office/drawing/2014/main" id="{7154209C-75E6-8AE3-BF3B-6BF7FEADF6B0}"/>
                  </a:ext>
                </a:extLst>
              </p:cNvPr>
              <p:cNvSpPr>
                <a:spLocks noChangeArrowheads="1"/>
              </p:cNvSpPr>
              <p:nvPr/>
            </p:nvSpPr>
            <p:spPr bwMode="auto">
              <a:xfrm>
                <a:off x="1968" y="2784"/>
                <a:ext cx="1344" cy="669"/>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Code</a:t>
                </a:r>
              </a:p>
              <a:p>
                <a:pPr algn="ctr" eaLnBrk="1" fontAlgn="auto" hangingPunct="1">
                  <a:spcBef>
                    <a:spcPts val="0"/>
                  </a:spcBef>
                  <a:spcAft>
                    <a:spcPts val="0"/>
                  </a:spcAft>
                  <a:defRPr/>
                </a:pPr>
                <a:r>
                  <a:rPr lang="en-US" altLang="en-US" kern="0" dirty="0">
                    <a:solidFill>
                      <a:srgbClr val="FFFFFF"/>
                    </a:solidFill>
                    <a:latin typeface="Arial" charset="0"/>
                  </a:rPr>
                  <a:t>Manager</a:t>
                </a:r>
              </a:p>
            </p:txBody>
          </p:sp>
          <p:sp>
            <p:nvSpPr>
              <p:cNvPr id="18" name="Rectangle 9">
                <a:extLst>
                  <a:ext uri="{FF2B5EF4-FFF2-40B4-BE49-F238E27FC236}">
                    <a16:creationId xmlns:a16="http://schemas.microsoft.com/office/drawing/2014/main" id="{0FF781AD-26CD-CEAC-C94A-C6FA34806521}"/>
                  </a:ext>
                </a:extLst>
              </p:cNvPr>
              <p:cNvSpPr>
                <a:spLocks noChangeArrowheads="1"/>
              </p:cNvSpPr>
              <p:nvPr/>
            </p:nvSpPr>
            <p:spPr bwMode="auto">
              <a:xfrm>
                <a:off x="3408" y="2784"/>
                <a:ext cx="1344" cy="669"/>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Garbage</a:t>
                </a:r>
              </a:p>
              <a:p>
                <a:pPr algn="ctr" eaLnBrk="1" fontAlgn="auto" hangingPunct="1">
                  <a:spcBef>
                    <a:spcPts val="0"/>
                  </a:spcBef>
                  <a:spcAft>
                    <a:spcPts val="0"/>
                  </a:spcAft>
                  <a:defRPr/>
                </a:pPr>
                <a:r>
                  <a:rPr lang="en-US" altLang="en-US" kern="0" dirty="0">
                    <a:solidFill>
                      <a:srgbClr val="FFFFFF"/>
                    </a:solidFill>
                    <a:latin typeface="Arial" charset="0"/>
                  </a:rPr>
                  <a:t>Collector (GC)</a:t>
                </a:r>
              </a:p>
            </p:txBody>
          </p:sp>
        </p:grpSp>
        <p:grpSp>
          <p:nvGrpSpPr>
            <p:cNvPr id="16391" name="Group 10">
              <a:extLst>
                <a:ext uri="{FF2B5EF4-FFF2-40B4-BE49-F238E27FC236}">
                  <a16:creationId xmlns:a16="http://schemas.microsoft.com/office/drawing/2014/main" id="{142DAC0E-AC7B-1660-AF47-75AEAFA09DF0}"/>
                </a:ext>
              </a:extLst>
            </p:cNvPr>
            <p:cNvGrpSpPr>
              <a:grpSpLocks/>
            </p:cNvGrpSpPr>
            <p:nvPr/>
          </p:nvGrpSpPr>
          <p:grpSpPr bwMode="auto">
            <a:xfrm>
              <a:off x="758" y="2173"/>
              <a:ext cx="4524" cy="384"/>
              <a:chOff x="528" y="2304"/>
              <a:chExt cx="4224" cy="384"/>
            </a:xfrm>
          </p:grpSpPr>
          <p:sp>
            <p:nvSpPr>
              <p:cNvPr id="14" name="Rectangle 11">
                <a:extLst>
                  <a:ext uri="{FF2B5EF4-FFF2-40B4-BE49-F238E27FC236}">
                    <a16:creationId xmlns:a16="http://schemas.microsoft.com/office/drawing/2014/main" id="{18371E6C-253A-A43D-851E-7D687514B81A}"/>
                  </a:ext>
                </a:extLst>
              </p:cNvPr>
              <p:cNvSpPr>
                <a:spLocks noChangeArrowheads="1"/>
              </p:cNvSpPr>
              <p:nvPr/>
            </p:nvSpPr>
            <p:spPr bwMode="auto">
              <a:xfrm>
                <a:off x="528" y="230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Security Engine</a:t>
                </a:r>
              </a:p>
            </p:txBody>
          </p:sp>
          <p:sp>
            <p:nvSpPr>
              <p:cNvPr id="15" name="Rectangle 12">
                <a:extLst>
                  <a:ext uri="{FF2B5EF4-FFF2-40B4-BE49-F238E27FC236}">
                    <a16:creationId xmlns:a16="http://schemas.microsoft.com/office/drawing/2014/main" id="{9F6176A4-84EB-B681-D360-5491705F5BA4}"/>
                  </a:ext>
                </a:extLst>
              </p:cNvPr>
              <p:cNvSpPr>
                <a:spLocks noChangeArrowheads="1"/>
              </p:cNvSpPr>
              <p:nvPr/>
            </p:nvSpPr>
            <p:spPr bwMode="auto">
              <a:xfrm>
                <a:off x="2688" y="230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Debug Engine</a:t>
                </a:r>
              </a:p>
            </p:txBody>
          </p:sp>
        </p:grpSp>
        <p:grpSp>
          <p:nvGrpSpPr>
            <p:cNvPr id="16392" name="Group 13">
              <a:extLst>
                <a:ext uri="{FF2B5EF4-FFF2-40B4-BE49-F238E27FC236}">
                  <a16:creationId xmlns:a16="http://schemas.microsoft.com/office/drawing/2014/main" id="{20E0F001-518A-F940-6D8A-EE9A979ED261}"/>
                </a:ext>
              </a:extLst>
            </p:cNvPr>
            <p:cNvGrpSpPr>
              <a:grpSpLocks/>
            </p:cNvGrpSpPr>
            <p:nvPr/>
          </p:nvGrpSpPr>
          <p:grpSpPr bwMode="auto">
            <a:xfrm>
              <a:off x="758" y="1693"/>
              <a:ext cx="4524" cy="384"/>
              <a:chOff x="528" y="1824"/>
              <a:chExt cx="4224" cy="384"/>
            </a:xfrm>
          </p:grpSpPr>
          <p:sp>
            <p:nvSpPr>
              <p:cNvPr id="12" name="Rectangle 14">
                <a:extLst>
                  <a:ext uri="{FF2B5EF4-FFF2-40B4-BE49-F238E27FC236}">
                    <a16:creationId xmlns:a16="http://schemas.microsoft.com/office/drawing/2014/main" id="{D914CF01-8ACE-992A-257D-7F64FDD8178E}"/>
                  </a:ext>
                </a:extLst>
              </p:cNvPr>
              <p:cNvSpPr>
                <a:spLocks noChangeArrowheads="1"/>
              </p:cNvSpPr>
              <p:nvPr/>
            </p:nvSpPr>
            <p:spPr bwMode="auto">
              <a:xfrm>
                <a:off x="528" y="182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Type Checker</a:t>
                </a:r>
              </a:p>
            </p:txBody>
          </p:sp>
          <p:sp>
            <p:nvSpPr>
              <p:cNvPr id="13" name="Rectangle 15">
                <a:extLst>
                  <a:ext uri="{FF2B5EF4-FFF2-40B4-BE49-F238E27FC236}">
                    <a16:creationId xmlns:a16="http://schemas.microsoft.com/office/drawing/2014/main" id="{94E48D98-2523-F657-286A-51D1AE498A0B}"/>
                  </a:ext>
                </a:extLst>
              </p:cNvPr>
              <p:cNvSpPr>
                <a:spLocks noChangeArrowheads="1"/>
              </p:cNvSpPr>
              <p:nvPr/>
            </p:nvSpPr>
            <p:spPr bwMode="auto">
              <a:xfrm>
                <a:off x="2688" y="182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Exception Manager</a:t>
                </a:r>
              </a:p>
            </p:txBody>
          </p:sp>
        </p:grpSp>
        <p:grpSp>
          <p:nvGrpSpPr>
            <p:cNvPr id="16393" name="Group 16">
              <a:extLst>
                <a:ext uri="{FF2B5EF4-FFF2-40B4-BE49-F238E27FC236}">
                  <a16:creationId xmlns:a16="http://schemas.microsoft.com/office/drawing/2014/main" id="{DDDE5DFA-61F3-BAAD-1068-96099A75CA44}"/>
                </a:ext>
              </a:extLst>
            </p:cNvPr>
            <p:cNvGrpSpPr>
              <a:grpSpLocks/>
            </p:cNvGrpSpPr>
            <p:nvPr/>
          </p:nvGrpSpPr>
          <p:grpSpPr bwMode="auto">
            <a:xfrm>
              <a:off x="758" y="1213"/>
              <a:ext cx="4524" cy="384"/>
              <a:chOff x="528" y="1344"/>
              <a:chExt cx="4224" cy="384"/>
            </a:xfrm>
          </p:grpSpPr>
          <p:sp>
            <p:nvSpPr>
              <p:cNvPr id="10" name="Rectangle 17">
                <a:extLst>
                  <a:ext uri="{FF2B5EF4-FFF2-40B4-BE49-F238E27FC236}">
                    <a16:creationId xmlns:a16="http://schemas.microsoft.com/office/drawing/2014/main" id="{59DA5660-3E74-87A3-04ED-92B862B1DA3A}"/>
                  </a:ext>
                </a:extLst>
              </p:cNvPr>
              <p:cNvSpPr>
                <a:spLocks noChangeArrowheads="1"/>
              </p:cNvSpPr>
              <p:nvPr/>
            </p:nvSpPr>
            <p:spPr bwMode="auto">
              <a:xfrm>
                <a:off x="528" y="134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Thread Support</a:t>
                </a:r>
              </a:p>
            </p:txBody>
          </p:sp>
          <p:sp>
            <p:nvSpPr>
              <p:cNvPr id="11" name="Rectangle 18">
                <a:extLst>
                  <a:ext uri="{FF2B5EF4-FFF2-40B4-BE49-F238E27FC236}">
                    <a16:creationId xmlns:a16="http://schemas.microsoft.com/office/drawing/2014/main" id="{729CD3D2-CD7D-096C-C9EB-05E7F76FD364}"/>
                  </a:ext>
                </a:extLst>
              </p:cNvPr>
              <p:cNvSpPr>
                <a:spLocks noChangeArrowheads="1"/>
              </p:cNvSpPr>
              <p:nvPr/>
            </p:nvSpPr>
            <p:spPr bwMode="auto">
              <a:xfrm>
                <a:off x="2688" y="134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COM </a:t>
                </a:r>
                <a:r>
                  <a:rPr lang="en-US" altLang="en-US" kern="0" dirty="0" err="1">
                    <a:solidFill>
                      <a:srgbClr val="FFFFFF"/>
                    </a:solidFill>
                    <a:latin typeface="Arial" charset="0"/>
                  </a:rPr>
                  <a:t>Marshaler</a:t>
                </a:r>
                <a:endParaRPr lang="en-US" altLang="en-US" kern="0" dirty="0">
                  <a:solidFill>
                    <a:srgbClr val="FFFFFF"/>
                  </a:solidFill>
                  <a:latin typeface="Arial" charset="0"/>
                </a:endParaRPr>
              </a:p>
            </p:txBody>
          </p:sp>
        </p:grpSp>
        <p:sp>
          <p:nvSpPr>
            <p:cNvPr id="9" name="Rectangle 19">
              <a:extLst>
                <a:ext uri="{FF2B5EF4-FFF2-40B4-BE49-F238E27FC236}">
                  <a16:creationId xmlns:a16="http://schemas.microsoft.com/office/drawing/2014/main" id="{30006611-6765-A192-ABC2-2CAF5C9DC18F}"/>
                </a:ext>
              </a:extLst>
            </p:cNvPr>
            <p:cNvSpPr>
              <a:spLocks noChangeArrowheads="1"/>
            </p:cNvSpPr>
            <p:nvPr/>
          </p:nvSpPr>
          <p:spPr bwMode="auto">
            <a:xfrm>
              <a:off x="758" y="781"/>
              <a:ext cx="4524" cy="336"/>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dirty="0">
                  <a:solidFill>
                    <a:srgbClr val="FFFFFF"/>
                  </a:solidFill>
                  <a:latin typeface="Arial" charset="0"/>
                </a:rPr>
                <a:t>Base Class Library Support</a:t>
              </a:r>
            </a:p>
          </p:txBody>
        </p:sp>
      </p:grpSp>
      <p:sp>
        <p:nvSpPr>
          <p:cNvPr id="16387" name="TextBox 19">
            <a:extLst>
              <a:ext uri="{FF2B5EF4-FFF2-40B4-BE49-F238E27FC236}">
                <a16:creationId xmlns:a16="http://schemas.microsoft.com/office/drawing/2014/main" id="{F105ABA9-05DD-C1C0-DD2D-2EF65864A800}"/>
              </a:ext>
            </a:extLst>
          </p:cNvPr>
          <p:cNvSpPr txBox="1">
            <a:spLocks noChangeArrowheads="1"/>
          </p:cNvSpPr>
          <p:nvPr/>
        </p:nvSpPr>
        <p:spPr bwMode="auto">
          <a:xfrm>
            <a:off x="2438400" y="152401"/>
            <a:ext cx="701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cs typeface="Times New Roman" panose="02020603050405020304" pitchFamily="18" charset="0"/>
              </a:rPr>
              <a:t>CLR Architecture</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0183FF3-75BC-DF21-AAA8-17CDD2A94360}"/>
              </a:ext>
            </a:extLst>
          </p:cNvPr>
          <p:cNvSpPr>
            <a:spLocks noGrp="1" noChangeArrowheads="1"/>
          </p:cNvSpPr>
          <p:nvPr>
            <p:ph type="title" idx="4294967295"/>
          </p:nvPr>
        </p:nvSpPr>
        <p:spPr>
          <a:xfrm>
            <a:off x="1981200" y="152401"/>
            <a:ext cx="8229600" cy="639763"/>
          </a:xfrm>
        </p:spPr>
        <p:txBody>
          <a:bodyPr>
            <a:normAutofit/>
          </a:bodyPr>
          <a:lstStyle/>
          <a:p>
            <a:pPr algn="ctr" eaLnBrk="1" hangingPunct="1"/>
            <a:r>
              <a:rPr lang="en-US" altLang="en-US" sz="2800" dirty="0"/>
              <a:t>CLR Architecture</a:t>
            </a:r>
          </a:p>
        </p:txBody>
      </p:sp>
      <p:sp>
        <p:nvSpPr>
          <p:cNvPr id="17411" name="Rectangle 3">
            <a:extLst>
              <a:ext uri="{FF2B5EF4-FFF2-40B4-BE49-F238E27FC236}">
                <a16:creationId xmlns:a16="http://schemas.microsoft.com/office/drawing/2014/main" id="{2CBEA5F4-A9FD-90E5-8CCB-14CF516F79E3}"/>
              </a:ext>
            </a:extLst>
          </p:cNvPr>
          <p:cNvSpPr>
            <a:spLocks noGrp="1" noChangeArrowheads="1"/>
          </p:cNvSpPr>
          <p:nvPr>
            <p:ph type="body" idx="4294967295"/>
          </p:nvPr>
        </p:nvSpPr>
        <p:spPr>
          <a:xfrm>
            <a:off x="762000" y="685800"/>
            <a:ext cx="10058400" cy="5867400"/>
          </a:xfrm>
        </p:spPr>
        <p:txBody>
          <a:bodyPr/>
          <a:lstStyle/>
          <a:p>
            <a:pPr eaLnBrk="1" hangingPunct="1">
              <a:buFontTx/>
              <a:buNone/>
            </a:pPr>
            <a:r>
              <a:rPr lang="en-US" altLang="en-US" sz="2400" dirty="0">
                <a:latin typeface="Times New Roman" panose="02020603050405020304" pitchFamily="18" charset="0"/>
                <a:cs typeface="Times New Roman" panose="02020603050405020304" pitchFamily="18" charset="0"/>
              </a:rPr>
              <a:t>Different components </a:t>
            </a:r>
            <a:r>
              <a:rPr lang="en-US" altLang="en-US" dirty="0"/>
              <a:t>:</a:t>
            </a:r>
          </a:p>
          <a:p>
            <a:pPr algn="just" eaLnBrk="1" hangingPunct="1"/>
            <a:r>
              <a:rPr lang="en-US" altLang="en-US" sz="2000" b="1" i="1" dirty="0">
                <a:latin typeface="Times New Roman" panose="02020603050405020304" pitchFamily="18" charset="0"/>
                <a:cs typeface="Times New Roman" panose="02020603050405020304" pitchFamily="18" charset="0"/>
              </a:rPr>
              <a:t>Class Loader </a:t>
            </a:r>
            <a:r>
              <a:rPr lang="en-US" altLang="en-US" sz="2000" dirty="0">
                <a:latin typeface="Times New Roman" panose="02020603050405020304" pitchFamily="18" charset="0"/>
                <a:cs typeface="Times New Roman" panose="02020603050405020304" pitchFamily="18" charset="0"/>
              </a:rPr>
              <a:t>: C# compiler of the framework generates  assembly  after compiling and this consists of CIL code and Meta data. The class loader is loading the assembly  into the run time. </a:t>
            </a:r>
          </a:p>
          <a:p>
            <a:pPr algn="just" eaLnBrk="1" hangingPunct="1"/>
            <a:r>
              <a:rPr lang="en-US" altLang="en-US" sz="2000" b="1" i="1" dirty="0">
                <a:latin typeface="Times New Roman" panose="02020603050405020304" pitchFamily="18" charset="0"/>
                <a:cs typeface="Times New Roman" panose="02020603050405020304" pitchFamily="18" charset="0"/>
              </a:rPr>
              <a:t>Code Manager</a:t>
            </a:r>
            <a:r>
              <a:rPr lang="en-US" altLang="en-US" sz="2000"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This component is managing the above code during execution. This takes the responsibility of allocating memory to the objects also. </a:t>
            </a:r>
          </a:p>
          <a:p>
            <a:pPr algn="just" eaLnBrk="1" hangingPunct="1"/>
            <a:r>
              <a:rPr lang="en-US" altLang="en-US" sz="2000" b="1" i="1" dirty="0">
                <a:latin typeface="Times New Roman" panose="02020603050405020304" pitchFamily="18" charset="0"/>
                <a:cs typeface="Times New Roman" panose="02020603050405020304" pitchFamily="18" charset="0"/>
              </a:rPr>
              <a:t>Garbage collector</a:t>
            </a:r>
            <a:r>
              <a:rPr lang="en-US" altLang="en-US" sz="2000" dirty="0">
                <a:latin typeface="Times New Roman" panose="02020603050405020304" pitchFamily="18" charset="0"/>
                <a:cs typeface="Times New Roman" panose="02020603050405020304" pitchFamily="18" charset="0"/>
              </a:rPr>
              <a:t>: This provides automatic garbage collection of  the object  when the object Is no longer in use. To achieve this, Garbage collector is performing the periodical checks in the heap from where the object gets memory.</a:t>
            </a:r>
          </a:p>
          <a:p>
            <a:pPr algn="just"/>
            <a:r>
              <a:rPr lang="en-US" altLang="en-US" sz="2000" b="1" i="1" dirty="0">
                <a:latin typeface="Times New Roman" panose="02020603050405020304" pitchFamily="18" charset="0"/>
                <a:cs typeface="Times New Roman" panose="02020603050405020304" pitchFamily="18" charset="0"/>
              </a:rPr>
              <a:t>Security Checker</a:t>
            </a:r>
            <a:r>
              <a:rPr lang="en-US" altLang="en-US" sz="2000"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One of the important components of CLR is security checker. This engine restricts the access to system resources such as hard disk and enforcing the restriction on the MSIL code.</a:t>
            </a:r>
          </a:p>
          <a:p>
            <a:pPr algn="just"/>
            <a:r>
              <a:rPr lang="en-US" altLang="en-US" sz="2000" b="1" i="1" dirty="0">
                <a:latin typeface="Times New Roman" panose="02020603050405020304" pitchFamily="18" charset="0"/>
                <a:cs typeface="Times New Roman" panose="02020603050405020304" pitchFamily="18" charset="0"/>
              </a:rPr>
              <a:t>Debug Engine</a:t>
            </a:r>
            <a:r>
              <a:rPr lang="en-US" altLang="en-US" sz="2000" dirty="0">
                <a:latin typeface="Times New Roman" panose="02020603050405020304" pitchFamily="18" charset="0"/>
                <a:cs typeface="Times New Roman" panose="02020603050405020304" pitchFamily="18" charset="0"/>
              </a:rPr>
              <a:t> : Debug means finding and removing the bug from the programs, The application written in any  supported framework languages are debugged by this engine</a:t>
            </a:r>
          </a:p>
          <a:p>
            <a:pPr algn="just"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US" altLang="en-US" sz="2400" dirty="0"/>
          </a:p>
          <a:p>
            <a:pPr eaLnBrk="1" hangingPunct="1"/>
            <a:endParaRPr lang="en-US" altLang="en-US" dirty="0"/>
          </a:p>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21B86DC2-3A4D-CF1F-4B2D-C901F42E8221}"/>
              </a:ext>
            </a:extLst>
          </p:cNvPr>
          <p:cNvSpPr>
            <a:spLocks noGrp="1" noChangeArrowheads="1"/>
          </p:cNvSpPr>
          <p:nvPr>
            <p:ph type="body" idx="4294967295"/>
          </p:nvPr>
        </p:nvSpPr>
        <p:spPr>
          <a:xfrm>
            <a:off x="914400" y="304800"/>
            <a:ext cx="9296400" cy="6172200"/>
          </a:xfrm>
        </p:spPr>
        <p:txBody>
          <a:bodyPr/>
          <a:lstStyle/>
          <a:p>
            <a:r>
              <a:rPr lang="en-US" altLang="en-US" sz="2000" b="1" i="1" dirty="0">
                <a:latin typeface="Times New Roman" panose="02020603050405020304" pitchFamily="18" charset="0"/>
                <a:cs typeface="Times New Roman" panose="02020603050405020304" pitchFamily="18" charset="0"/>
              </a:rPr>
              <a:t>Type Checker</a:t>
            </a:r>
            <a:r>
              <a:rPr lang="en-US" altLang="en-US" sz="2000" dirty="0">
                <a:latin typeface="Times New Roman" panose="02020603050405020304" pitchFamily="18" charset="0"/>
                <a:cs typeface="Times New Roman" panose="02020603050405020304" pitchFamily="18" charset="0"/>
              </a:rPr>
              <a:t>: This ensures  the datatype checking of the variable. This is also checking the valid operations on the corresponding datatype. It means that integer value must be assigned to integer datatype and valid operations are allowed in that </a:t>
            </a:r>
            <a:r>
              <a:rPr lang="en-US" altLang="en-US" sz="2000" dirty="0" err="1">
                <a:latin typeface="Times New Roman" panose="02020603050405020304" pitchFamily="18" charset="0"/>
                <a:cs typeface="Times New Roman" panose="02020603050405020304" pitchFamily="18" charset="0"/>
              </a:rPr>
              <a:t>type.Otherwise</a:t>
            </a:r>
            <a:r>
              <a:rPr lang="en-US" altLang="en-US" sz="2000" dirty="0">
                <a:latin typeface="Times New Roman" panose="02020603050405020304" pitchFamily="18" charset="0"/>
                <a:cs typeface="Times New Roman" panose="02020603050405020304" pitchFamily="18" charset="0"/>
              </a:rPr>
              <a:t> it raises the exception.</a:t>
            </a:r>
          </a:p>
          <a:p>
            <a:r>
              <a:rPr lang="en-US" altLang="en-US" sz="2000"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Thread support:</a:t>
            </a:r>
            <a:r>
              <a:rPr lang="en-US" altLang="en-US" sz="2000" dirty="0">
                <a:latin typeface="Times New Roman" panose="02020603050405020304" pitchFamily="18" charset="0"/>
                <a:cs typeface="Times New Roman" panose="02020603050405020304" pitchFamily="18" charset="0"/>
              </a:rPr>
              <a:t> Multithreading is a very important feature of any programming language. Threads are playing an very important role in developing the application in this framework The application can contain one or more threads. These threads are managed by the CLR.</a:t>
            </a:r>
          </a:p>
          <a:p>
            <a:r>
              <a:rPr lang="en-US" altLang="en-US" sz="2000" b="1" i="1" dirty="0">
                <a:latin typeface="Times New Roman" panose="02020603050405020304" pitchFamily="18" charset="0"/>
                <a:cs typeface="Times New Roman" panose="02020603050405020304" pitchFamily="18" charset="0"/>
              </a:rPr>
              <a:t>Exception Manager</a:t>
            </a:r>
            <a:r>
              <a:rPr lang="en-US" altLang="en-US" sz="2000" dirty="0">
                <a:latin typeface="Times New Roman" panose="02020603050405020304" pitchFamily="18" charset="0"/>
                <a:cs typeface="Times New Roman" panose="02020603050405020304" pitchFamily="18" charset="0"/>
              </a:rPr>
              <a:t> : The Net framework follows the structured exception handling in all its compliant languages. The exception might rise from managed code as well as unmanaged code. This manager provides  the support to handle these type of Exceptions.</a:t>
            </a:r>
          </a:p>
          <a:p>
            <a:r>
              <a:rPr lang="en-US" altLang="en-US" sz="2000" b="1" i="1" dirty="0">
                <a:latin typeface="Times New Roman" panose="02020603050405020304" pitchFamily="18" charset="0"/>
                <a:cs typeface="Times New Roman" panose="02020603050405020304" pitchFamily="18" charset="0"/>
              </a:rPr>
              <a:t>Base class library support </a:t>
            </a:r>
            <a:r>
              <a:rPr lang="en-US" altLang="en-US" sz="2000" dirty="0"/>
              <a:t>– </a:t>
            </a:r>
            <a:r>
              <a:rPr lang="en-US" altLang="en-US" sz="2000" dirty="0">
                <a:latin typeface="Times New Roman" panose="02020603050405020304" pitchFamily="18" charset="0"/>
                <a:cs typeface="Times New Roman" panose="02020603050405020304" pitchFamily="18" charset="0"/>
              </a:rPr>
              <a:t>It provides the types that the applications need at run time.</a:t>
            </a:r>
          </a:p>
          <a:p>
            <a:pPr marL="0" indent="0">
              <a:buNone/>
            </a:pP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dirty="0">
                <a:latin typeface="Times New Roman" panose="02020603050405020304" pitchFamily="18" charset="0"/>
                <a:cs typeface="Times New Roman" panose="02020603050405020304" pitchFamily="18" charset="0"/>
              </a:rPr>
              <a:t> </a:t>
            </a:r>
          </a:p>
          <a:p>
            <a:pPr eaLnBrk="1" hangingPunct="1">
              <a:buFontTx/>
              <a:buNone/>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091DBB-BB61-D99F-01DC-374CDFA29516}"/>
              </a:ext>
            </a:extLst>
          </p:cNvPr>
          <p:cNvSpPr>
            <a:spLocks noGrp="1" noChangeArrowheads="1"/>
          </p:cNvSpPr>
          <p:nvPr>
            <p:ph type="title" idx="4294967295"/>
          </p:nvPr>
        </p:nvSpPr>
        <p:spPr>
          <a:xfrm>
            <a:off x="1981200" y="274638"/>
            <a:ext cx="8229600" cy="639762"/>
          </a:xfrm>
        </p:spPr>
        <p:txBody>
          <a:bodyPr>
            <a:noAutofit/>
          </a:bodyPr>
          <a:lstStyle/>
          <a:p>
            <a:pPr algn="ctr" eaLnBrk="1" hangingPunct="1"/>
            <a:r>
              <a:rPr lang="en-US" altLang="en-US" sz="3600" dirty="0">
                <a:latin typeface="+mn-lt"/>
              </a:rPr>
              <a:t>Class Library</a:t>
            </a:r>
          </a:p>
        </p:txBody>
      </p:sp>
      <p:sp>
        <p:nvSpPr>
          <p:cNvPr id="24579" name="Rectangle 3">
            <a:extLst>
              <a:ext uri="{FF2B5EF4-FFF2-40B4-BE49-F238E27FC236}">
                <a16:creationId xmlns:a16="http://schemas.microsoft.com/office/drawing/2014/main" id="{269D4397-3C82-4098-63CB-D1941B4A647D}"/>
              </a:ext>
            </a:extLst>
          </p:cNvPr>
          <p:cNvSpPr>
            <a:spLocks noGrp="1" noChangeArrowheads="1"/>
          </p:cNvSpPr>
          <p:nvPr>
            <p:ph type="body" idx="4294967295"/>
          </p:nvPr>
        </p:nvSpPr>
        <p:spPr>
          <a:xfrm>
            <a:off x="1295400" y="914400"/>
            <a:ext cx="9296400" cy="5287964"/>
          </a:xfrm>
        </p:spPr>
        <p:txBody>
          <a:bodyPr/>
          <a:lstStyle/>
          <a:p>
            <a:pPr eaLnBrk="1" hangingPunct="1">
              <a:lnSpc>
                <a:spcPct val="80000"/>
              </a:lnSpc>
            </a:pPr>
            <a:r>
              <a:rPr lang="en-US" altLang="en-US" sz="2000" dirty="0">
                <a:latin typeface="Times New Roman" panose="02020603050405020304" pitchFamily="18" charset="0"/>
                <a:cs typeface="Times New Roman" panose="02020603050405020304" pitchFamily="18" charset="0"/>
              </a:rPr>
              <a:t>The .NET Framework class library is a collection of reusable types that tightly integrate with the common language runtime.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The class library is object oriented, providing types from which your own managed code can derive functionality. This not only makes the .NET Framework types easy to use, but also reduces the time associated with learning new features of the .NET Framework.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In addition, third-party components can integrate seamlessly with classes in the .NET Framework.</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We can use the same set of classes for performing a specific task in VB as well as VC++</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Using these libraries, you can accomplish different tasks such as database connectivity, string handling, input/output functionality, numerical functions and file handling.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Library comprises of namespaces and Assemblies</a:t>
            </a:r>
            <a:r>
              <a:rPr lang="en-US" altLang="en-US" sz="2400" dirty="0">
                <a:latin typeface="Times New Roman" panose="02020603050405020304" pitchFamily="18" charset="0"/>
                <a:cs typeface="Times New Roman" panose="02020603050405020304" pitchFamily="18" charset="0"/>
              </a:rPr>
              <a:t>.</a:t>
            </a:r>
          </a:p>
          <a:p>
            <a:pPr eaLnBrk="1" hangingPunct="1">
              <a:lnSpc>
                <a:spcPct val="8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1CC42D2-EB17-D722-7A0E-ECD3F2E5F805}"/>
              </a:ext>
            </a:extLst>
          </p:cNvPr>
          <p:cNvSpPr>
            <a:spLocks noGrp="1" noChangeArrowheads="1"/>
          </p:cNvSpPr>
          <p:nvPr>
            <p:ph type="title"/>
          </p:nvPr>
        </p:nvSpPr>
        <p:spPr>
          <a:xfrm>
            <a:off x="1981200" y="276226"/>
            <a:ext cx="8229600" cy="561975"/>
          </a:xfrm>
        </p:spPr>
        <p:txBody>
          <a:bodyPr>
            <a:normAutofit fontScale="90000"/>
          </a:bodyPr>
          <a:lstStyle/>
          <a:p>
            <a:r>
              <a:rPr lang="en-US" altLang="en-US" sz="4000" u="sng" dirty="0"/>
              <a:t>Objectives</a:t>
            </a:r>
          </a:p>
        </p:txBody>
      </p:sp>
      <p:sp>
        <p:nvSpPr>
          <p:cNvPr id="2051" name="Rectangle 3">
            <a:extLst>
              <a:ext uri="{FF2B5EF4-FFF2-40B4-BE49-F238E27FC236}">
                <a16:creationId xmlns:a16="http://schemas.microsoft.com/office/drawing/2014/main" id="{88DF55CA-8981-7C31-EAE9-05D3207AB672}"/>
              </a:ext>
            </a:extLst>
          </p:cNvPr>
          <p:cNvSpPr>
            <a:spLocks noGrp="1" noChangeArrowheads="1"/>
          </p:cNvSpPr>
          <p:nvPr>
            <p:ph type="body" idx="1"/>
          </p:nvPr>
        </p:nvSpPr>
        <p:spPr>
          <a:xfrm>
            <a:off x="1981200" y="990601"/>
            <a:ext cx="8382000" cy="5440363"/>
          </a:xfrm>
        </p:spPr>
        <p:txBody>
          <a:bodyPr>
            <a:normAutofit/>
          </a:bodyPr>
          <a:lstStyle/>
          <a:p>
            <a:r>
              <a:rPr lang="en-US" sz="2000" dirty="0"/>
              <a:t>NET Framework Fundamentals, Visual Studio IDE Fundamentals</a:t>
            </a:r>
          </a:p>
          <a:p>
            <a:r>
              <a:rPr lang="en-US" altLang="en-US" sz="2000" dirty="0"/>
              <a:t>Introduction to .NET</a:t>
            </a:r>
          </a:p>
          <a:p>
            <a:r>
              <a:rPr lang="en-US" altLang="en-US" sz="2000" dirty="0"/>
              <a:t>NET and .NET Framework</a:t>
            </a:r>
          </a:p>
          <a:p>
            <a:r>
              <a:rPr lang="en-US" altLang="en-US" sz="2000" dirty="0">
                <a:solidFill>
                  <a:srgbClr val="0D0D0D"/>
                </a:solidFill>
                <a:latin typeface="Times New Roman" panose="02020603050405020304" pitchFamily="18" charset="0"/>
                <a:cs typeface="Times New Roman" panose="02020603050405020304" pitchFamily="18" charset="0"/>
              </a:rPr>
              <a:t>Common Language Infrastructure (CLI)</a:t>
            </a:r>
            <a:r>
              <a:rPr lang="en-US" altLang="en-US" sz="2000" dirty="0"/>
              <a:t> </a:t>
            </a:r>
          </a:p>
          <a:p>
            <a:r>
              <a:rPr lang="en-US" altLang="en-US" sz="2000" dirty="0"/>
              <a:t>Features &amp; Versions</a:t>
            </a:r>
          </a:p>
          <a:p>
            <a:r>
              <a:rPr lang="en-US" altLang="en-US" sz="2000" dirty="0"/>
              <a:t>CLR Architecture</a:t>
            </a:r>
          </a:p>
          <a:p>
            <a:r>
              <a:rPr lang="en-US" altLang="en-US" sz="2000" dirty="0"/>
              <a:t> Class Library  &amp; Assembly Manifest</a:t>
            </a:r>
          </a:p>
          <a:p>
            <a:r>
              <a:rPr lang="en-US" altLang="en-US" sz="2000" dirty="0">
                <a:latin typeface="Times New Roman" panose="02020603050405020304" pitchFamily="18" charset="0"/>
                <a:cs typeface="Times New Roman" panose="02020603050405020304" pitchFamily="18" charset="0"/>
              </a:rPr>
              <a:t>Meta data &amp; benefits</a:t>
            </a:r>
          </a:p>
          <a:p>
            <a:r>
              <a:rPr lang="en-US" altLang="en-US" sz="2000" dirty="0">
                <a:latin typeface="Times New Roman" panose="02020603050405020304" pitchFamily="18" charset="0"/>
                <a:cs typeface="Times New Roman" panose="02020603050405020304" pitchFamily="18" charset="0"/>
              </a:rPr>
              <a:t>Application Types &amp; Security Concepts</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8934F670-AEF6-C8F2-64A4-3FECF6F2170D}"/>
              </a:ext>
            </a:extLst>
          </p:cNvPr>
          <p:cNvSpPr>
            <a:spLocks noGrp="1"/>
          </p:cNvSpPr>
          <p:nvPr>
            <p:ph idx="4294967295"/>
          </p:nvPr>
        </p:nvSpPr>
        <p:spPr>
          <a:xfrm>
            <a:off x="1295400" y="381000"/>
            <a:ext cx="9220200" cy="6096000"/>
          </a:xfrm>
        </p:spPr>
        <p:txBody>
          <a:bodyPr/>
          <a:lstStyle/>
          <a:p>
            <a:pPr>
              <a:lnSpc>
                <a:spcPct val="80000"/>
              </a:lnSpc>
            </a:pPr>
            <a:r>
              <a:rPr lang="en-US" altLang="en-US" sz="2000" dirty="0">
                <a:latin typeface="Times New Roman" panose="02020603050405020304" pitchFamily="18" charset="0"/>
                <a:cs typeface="Times New Roman" panose="02020603050405020304" pitchFamily="18" charset="0"/>
              </a:rPr>
              <a:t>The entire library is split into two parts:  Base Class Library(BCL) and the Framework Class Library(FCL).</a:t>
            </a:r>
          </a:p>
          <a:p>
            <a:pPr>
              <a:lnSpc>
                <a:spcPct val="80000"/>
              </a:lnSpc>
            </a:pPr>
            <a:r>
              <a:rPr lang="en-US" altLang="en-US" sz="2000" dirty="0">
                <a:latin typeface="Times New Roman" panose="02020603050405020304" pitchFamily="18" charset="0"/>
                <a:cs typeface="Times New Roman" panose="02020603050405020304" pitchFamily="18" charset="0"/>
              </a:rPr>
              <a:t>Superset of BCL library is called Framework Class library.</a:t>
            </a:r>
          </a:p>
          <a:p>
            <a:pPr>
              <a:lnSpc>
                <a:spcPct val="80000"/>
              </a:lnSpc>
            </a:pPr>
            <a:r>
              <a:rPr lang="en-US" altLang="en-US" sz="2000" dirty="0">
                <a:latin typeface="Times New Roman" panose="02020603050405020304" pitchFamily="18" charset="0"/>
                <a:cs typeface="Times New Roman" panose="02020603050405020304" pitchFamily="18" charset="0"/>
              </a:rPr>
              <a:t>BCL is a  standard library which is available to all languages using the framework.</a:t>
            </a:r>
          </a:p>
          <a:p>
            <a:pPr>
              <a:lnSpc>
                <a:spcPct val="80000"/>
              </a:lnSpc>
            </a:pPr>
            <a:r>
              <a:rPr lang="en-US" altLang="en-US" sz="2000" dirty="0">
                <a:latin typeface="Times New Roman" panose="02020603050405020304" pitchFamily="18" charset="0"/>
                <a:cs typeface="Times New Roman" panose="02020603050405020304" pitchFamily="18" charset="0"/>
              </a:rPr>
              <a:t>The classes in </a:t>
            </a:r>
            <a:r>
              <a:rPr lang="en-US" altLang="en-US" sz="2000" b="1" dirty="0">
                <a:latin typeface="Times New Roman" panose="02020603050405020304" pitchFamily="18" charset="0"/>
                <a:cs typeface="Times New Roman" panose="02020603050405020304" pitchFamily="18" charset="0"/>
              </a:rPr>
              <a:t>mscorlib.dll </a:t>
            </a:r>
            <a:r>
              <a:rPr lang="en-US" altLang="en-US" sz="2000" dirty="0">
                <a:latin typeface="Times New Roman" panose="02020603050405020304" pitchFamily="18" charset="0"/>
                <a:cs typeface="Times New Roman" panose="02020603050405020304" pitchFamily="18" charset="0"/>
              </a:rPr>
              <a:t>and some of the classes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System.dll and System.core.dll  are considered to  be a part of the BCL</a:t>
            </a:r>
          </a:p>
          <a:p>
            <a:pPr>
              <a:lnSpc>
                <a:spcPct val="80000"/>
              </a:lnSpc>
            </a:pPr>
            <a:r>
              <a:rPr lang="en-US" altLang="en-US" sz="2000" dirty="0">
                <a:latin typeface="Times New Roman" panose="02020603050405020304" pitchFamily="18" charset="0"/>
                <a:cs typeface="Times New Roman" panose="02020603050405020304" pitchFamily="18" charset="0"/>
              </a:rPr>
              <a:t>The BCL classes are available in both .NET framework as well as its alternative implementations  including .NET Compact Framework, Microsoft   Silverlight and Mono</a:t>
            </a:r>
          </a:p>
          <a:p>
            <a:pPr>
              <a:lnSpc>
                <a:spcPct val="80000"/>
              </a:lnSpc>
            </a:pPr>
            <a:r>
              <a:rPr lang="en-US" altLang="en-US" sz="2000" dirty="0">
                <a:latin typeface="Times New Roman" panose="02020603050405020304" pitchFamily="18" charset="0"/>
                <a:cs typeface="Times New Roman" panose="02020603050405020304" pitchFamily="18" charset="0"/>
              </a:rPr>
              <a:t>.NET includes the BCL in order to encapsulate a large number of common functions, such as file reading and writing, graphic </a:t>
            </a:r>
            <a:r>
              <a:rPr lang="en-US" altLang="en-US" sz="2000" dirty="0" err="1">
                <a:latin typeface="Times New Roman" panose="02020603050405020304" pitchFamily="18" charset="0"/>
                <a:cs typeface="Times New Roman" panose="02020603050405020304" pitchFamily="18" charset="0"/>
              </a:rPr>
              <a:t>rendering,database</a:t>
            </a:r>
            <a:r>
              <a:rPr lang="en-US" altLang="en-US" sz="2000" dirty="0">
                <a:latin typeface="Times New Roman" panose="02020603050405020304" pitchFamily="18" charset="0"/>
                <a:cs typeface="Times New Roman" panose="02020603050405020304" pitchFamily="18" charset="0"/>
              </a:rPr>
              <a:t> interaction, and XML document manipulation, which makes the programmer's job easier. </a:t>
            </a:r>
          </a:p>
          <a:p>
            <a:pPr>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Framework Class Library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FCL</a:t>
            </a:r>
            <a:r>
              <a:rPr lang="en-US" altLang="en-US" sz="2000" dirty="0">
                <a:latin typeface="Times New Roman" panose="02020603050405020304" pitchFamily="18" charset="0"/>
                <a:cs typeface="Times New Roman" panose="02020603050405020304" pitchFamily="18" charset="0"/>
              </a:rPr>
              <a:t>) is a standard library  and one of two core components of Microsoft NET Framework. The FCL is a collection of thousands of reusable classes (within hundreds of namespaces), interfaces and value types.</a:t>
            </a:r>
          </a:p>
          <a:p>
            <a:pPr>
              <a:lnSpc>
                <a:spcPct val="8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3560357-8C92-BFC7-F4D4-76ED6BD90CAB}"/>
              </a:ext>
            </a:extLst>
          </p:cNvPr>
          <p:cNvSpPr>
            <a:spLocks noGrp="1" noChangeArrowheads="1"/>
          </p:cNvSpPr>
          <p:nvPr>
            <p:ph type="title" idx="4294967295"/>
          </p:nvPr>
        </p:nvSpPr>
        <p:spPr>
          <a:xfrm>
            <a:off x="1981200" y="304800"/>
            <a:ext cx="8229600" cy="609600"/>
          </a:xfrm>
        </p:spPr>
        <p:txBody>
          <a:bodyPr>
            <a:normAutofit/>
          </a:bodyPr>
          <a:lstStyle/>
          <a:p>
            <a:pPr algn="ctr" eaLnBrk="1" hangingPunct="1"/>
            <a:r>
              <a:rPr lang="en-US" altLang="en-US" sz="2800" dirty="0">
                <a:latin typeface="+mn-lt"/>
              </a:rPr>
              <a:t>Assemblies</a:t>
            </a:r>
          </a:p>
        </p:txBody>
      </p:sp>
      <p:sp>
        <p:nvSpPr>
          <p:cNvPr id="29699" name="Rectangle 3">
            <a:extLst>
              <a:ext uri="{FF2B5EF4-FFF2-40B4-BE49-F238E27FC236}">
                <a16:creationId xmlns:a16="http://schemas.microsoft.com/office/drawing/2014/main" id="{91B27C7D-630C-3015-57DC-D34B50AF5DF1}"/>
              </a:ext>
            </a:extLst>
          </p:cNvPr>
          <p:cNvSpPr>
            <a:spLocks noGrp="1" noChangeArrowheads="1"/>
          </p:cNvSpPr>
          <p:nvPr>
            <p:ph type="body" idx="4294967295"/>
          </p:nvPr>
        </p:nvSpPr>
        <p:spPr>
          <a:xfrm>
            <a:off x="1295400" y="647700"/>
            <a:ext cx="9144000" cy="4686300"/>
          </a:xfrm>
        </p:spPr>
        <p:txBody>
          <a:bodyPr>
            <a:normAutofit/>
          </a:bodyPr>
          <a:lstStyle/>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An assembly is a single deployable unit that contains all the information about the implementation of classes, structures and interfaces.</a:t>
            </a:r>
          </a:p>
          <a:p>
            <a:pPr eaLnBrk="1" hangingPunct="1"/>
            <a:r>
              <a:rPr lang="en-US" altLang="en-US" sz="2000" dirty="0">
                <a:latin typeface="Times New Roman" panose="02020603050405020304" pitchFamily="18" charset="0"/>
                <a:cs typeface="Times New Roman" panose="02020603050405020304" pitchFamily="18" charset="0"/>
              </a:rPr>
              <a:t>The new way of packaging the executable code in the .NET framework is Assemblies.</a:t>
            </a:r>
          </a:p>
          <a:p>
            <a:pPr eaLnBrk="1" hangingPunct="1"/>
            <a:r>
              <a:rPr lang="en-US" altLang="en-US" sz="2000" dirty="0">
                <a:latin typeface="Times New Roman" panose="02020603050405020304" pitchFamily="18" charset="0"/>
                <a:cs typeface="Times New Roman" panose="02020603050405020304" pitchFamily="18" charset="0"/>
              </a:rPr>
              <a:t> It is a self describing unit and all the programs in </a:t>
            </a:r>
            <a:r>
              <a:rPr lang="en-US" altLang="en-US" sz="2000" dirty="0" err="1">
                <a:latin typeface="Times New Roman" panose="02020603050405020304" pitchFamily="18" charset="0"/>
                <a:cs typeface="Times New Roman" panose="02020603050405020304" pitchFamily="18" charset="0"/>
              </a:rPr>
              <a:t>.net</a:t>
            </a:r>
            <a:r>
              <a:rPr lang="en-US" altLang="en-US" sz="2000" dirty="0">
                <a:latin typeface="Times New Roman" panose="02020603050405020304" pitchFamily="18" charset="0"/>
                <a:cs typeface="Times New Roman" panose="02020603050405020304" pitchFamily="18" charset="0"/>
              </a:rPr>
              <a:t> constructed from these assemblies only.</a:t>
            </a:r>
          </a:p>
          <a:p>
            <a:pPr eaLnBrk="1" hangingPunct="1"/>
            <a:r>
              <a:rPr lang="en-US" altLang="en-US" sz="2000" dirty="0">
                <a:latin typeface="Times New Roman" panose="02020603050405020304" pitchFamily="18" charset="0"/>
                <a:cs typeface="Times New Roman" panose="02020603050405020304" pitchFamily="18" charset="0"/>
              </a:rPr>
              <a:t>The .EXE or .DLL is called Assembly.</a:t>
            </a:r>
          </a:p>
          <a:p>
            <a:pPr eaLnBrk="1" hangingPunct="1"/>
            <a:r>
              <a:rPr lang="en-US" altLang="en-US" sz="2000" dirty="0">
                <a:latin typeface="Times New Roman" panose="02020603050405020304" pitchFamily="18" charset="0"/>
                <a:cs typeface="Times New Roman" panose="02020603050405020304" pitchFamily="18" charset="0"/>
              </a:rPr>
              <a:t>It stores all the information about itself.</a:t>
            </a:r>
          </a:p>
          <a:p>
            <a:pPr eaLnBrk="1" hangingPunct="1"/>
            <a:r>
              <a:rPr lang="en-US" altLang="en-US" sz="2000" dirty="0">
                <a:latin typeface="Times New Roman" panose="02020603050405020304" pitchFamily="18" charset="0"/>
                <a:cs typeface="Times New Roman" panose="02020603050405020304" pitchFamily="18" charset="0"/>
              </a:rPr>
              <a:t>This information is called assembly metadata and includes the name and version number of the assembly, security information, information about the dependencies and a list of the files that constitute the assembly.</a:t>
            </a:r>
          </a:p>
          <a:p>
            <a:pPr eaLnBrk="1" hangingPunct="1"/>
            <a:r>
              <a:rPr lang="en-US" altLang="en-US" sz="2000" dirty="0">
                <a:latin typeface="Times New Roman" panose="02020603050405020304" pitchFamily="18" charset="0"/>
                <a:cs typeface="Times New Roman" panose="02020603050405020304" pitchFamily="18" charset="0"/>
              </a:rPr>
              <a:t>Namespaces are also stored in assemblies.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ubtitle 2">
            <a:extLst>
              <a:ext uri="{FF2B5EF4-FFF2-40B4-BE49-F238E27FC236}">
                <a16:creationId xmlns:a16="http://schemas.microsoft.com/office/drawing/2014/main" id="{82A169BA-56E6-129D-64D5-2EE262C8712B}"/>
              </a:ext>
            </a:extLst>
          </p:cNvPr>
          <p:cNvSpPr>
            <a:spLocks noGrp="1"/>
          </p:cNvSpPr>
          <p:nvPr>
            <p:ph type="subTitle" idx="4294967295"/>
          </p:nvPr>
        </p:nvSpPr>
        <p:spPr>
          <a:xfrm>
            <a:off x="1905000" y="228600"/>
            <a:ext cx="8382000" cy="6629400"/>
          </a:xfrm>
        </p:spPr>
        <p:txBody>
          <a:bodyPr/>
          <a:lstStyle/>
          <a:p>
            <a:pPr eaLnBrk="1" hangingPunct="1"/>
            <a:r>
              <a:rPr lang="en-US" altLang="en-US" sz="2000" dirty="0">
                <a:latin typeface="Times New Roman" panose="02020603050405020304" pitchFamily="18" charset="0"/>
                <a:cs typeface="Times New Roman" panose="02020603050405020304" pitchFamily="18" charset="0"/>
              </a:rPr>
              <a:t>Assemblies and metadata provide the CLR with the information required for executing application.</a:t>
            </a:r>
          </a:p>
          <a:p>
            <a:pPr eaLnBrk="1" hangingPunct="1"/>
            <a:r>
              <a:rPr lang="en-US" altLang="en-US" sz="2000" dirty="0">
                <a:latin typeface="Times New Roman" panose="02020603050405020304" pitchFamily="18" charset="0"/>
                <a:cs typeface="Times New Roman" panose="02020603050405020304" pitchFamily="18" charset="0"/>
              </a:rPr>
              <a:t>Assemblies also play an important role in deployment and versioning.</a:t>
            </a:r>
          </a:p>
          <a:p>
            <a:pPr eaLnBrk="1" hangingPunct="1"/>
            <a:r>
              <a:rPr lang="en-US" altLang="en-US" sz="2000" dirty="0">
                <a:latin typeface="Times New Roman" panose="02020603050405020304" pitchFamily="18" charset="0"/>
                <a:cs typeface="Times New Roman" panose="02020603050405020304" pitchFamily="18" charset="0"/>
              </a:rPr>
              <a:t>Assemblies can be .DLL or .EXE but they differ in their content. </a:t>
            </a:r>
          </a:p>
          <a:p>
            <a:pPr eaLnBrk="1" hangingPunct="1"/>
            <a:r>
              <a:rPr lang="en-US" altLang="en-US" sz="2000" dirty="0">
                <a:latin typeface="Times New Roman" panose="02020603050405020304" pitchFamily="18" charset="0"/>
                <a:cs typeface="Times New Roman" panose="02020603050405020304" pitchFamily="18" charset="0"/>
              </a:rPr>
              <a:t>It also consists of assembly metadata known as Assembly Manifest.</a:t>
            </a:r>
          </a:p>
          <a:p>
            <a:pPr eaLnBrk="1" hangingPunct="1"/>
            <a:r>
              <a:rPr lang="en-US" altLang="en-US" sz="2000" dirty="0">
                <a:latin typeface="Times New Roman" panose="02020603050405020304" pitchFamily="18" charset="0"/>
                <a:cs typeface="Times New Roman" panose="02020603050405020304" pitchFamily="18" charset="0"/>
              </a:rPr>
              <a:t> Every assembly has only one entry point.</a:t>
            </a:r>
          </a:p>
          <a:p>
            <a:pPr eaLnBrk="1" hangingPunct="1"/>
            <a:r>
              <a:rPr lang="en-US" altLang="en-US" sz="2000" dirty="0">
                <a:latin typeface="Times New Roman" panose="02020603050405020304" pitchFamily="18" charset="0"/>
                <a:cs typeface="Times New Roman" panose="02020603050405020304" pitchFamily="18" charset="0"/>
              </a:rPr>
              <a:t>Information about the assembly version, identity (name), resources needed by the assembly and the scope of the assembly are contained in the manifest file. </a:t>
            </a:r>
          </a:p>
          <a:p>
            <a:pPr eaLnBrk="1" hangingPunct="1"/>
            <a:r>
              <a:rPr lang="en-US" altLang="en-US" sz="2000" dirty="0">
                <a:latin typeface="Times New Roman" panose="02020603050405020304" pitchFamily="18" charset="0"/>
                <a:cs typeface="Times New Roman" panose="02020603050405020304" pitchFamily="18" charset="0"/>
              </a:rPr>
              <a:t>CLR loads and executes  the IL code which  is in portable executable file only if assembly contains the manifest. </a:t>
            </a:r>
          </a:p>
          <a:p>
            <a:pPr>
              <a:buFontTx/>
              <a:buNone/>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F066B783-EF03-182A-BB13-31611626B7B0}"/>
              </a:ext>
            </a:extLst>
          </p:cNvPr>
          <p:cNvSpPr>
            <a:spLocks noGrp="1"/>
          </p:cNvSpPr>
          <p:nvPr>
            <p:ph idx="4294967295"/>
          </p:nvPr>
        </p:nvSpPr>
        <p:spPr>
          <a:xfrm>
            <a:off x="1676400" y="228601"/>
            <a:ext cx="8763000" cy="5897563"/>
          </a:xfrm>
        </p:spPr>
        <p:txBody>
          <a:bodyPr/>
          <a:lstStyle/>
          <a:p>
            <a:r>
              <a:rPr lang="en-US" altLang="en-US" sz="1800" dirty="0">
                <a:latin typeface="Times New Roman" panose="02020603050405020304" pitchFamily="18" charset="0"/>
                <a:cs typeface="Times New Roman" panose="02020603050405020304" pitchFamily="18" charset="0"/>
              </a:rPr>
              <a:t>Assemblies can be private or shared. </a:t>
            </a:r>
          </a:p>
          <a:p>
            <a:r>
              <a:rPr lang="en-US" altLang="en-US" sz="1800" dirty="0">
                <a:latin typeface="Times New Roman" panose="02020603050405020304" pitchFamily="18" charset="0"/>
                <a:cs typeface="Times New Roman" panose="02020603050405020304" pitchFamily="18" charset="0"/>
              </a:rPr>
              <a:t>Private assembly can be accessible by a single application. On other way, Shared one is shared by multiple application. </a:t>
            </a:r>
          </a:p>
          <a:p>
            <a:r>
              <a:rPr lang="en-US" altLang="en-US" sz="1800" dirty="0">
                <a:latin typeface="Times New Roman" panose="02020603050405020304" pitchFamily="18" charset="0"/>
                <a:cs typeface="Times New Roman" panose="02020603050405020304" pitchFamily="18" charset="0"/>
              </a:rPr>
              <a:t>Depends upon the creation, Assemblies are classified into two namely static and dynamic, Static Assembly is created when we compile our code using compiler. </a:t>
            </a:r>
          </a:p>
          <a:p>
            <a:r>
              <a:rPr lang="en-US" altLang="en-US" sz="1800" dirty="0">
                <a:latin typeface="Times New Roman" panose="02020603050405020304" pitchFamily="18" charset="0"/>
                <a:cs typeface="Times New Roman" panose="02020603050405020304" pitchFamily="18" charset="0"/>
              </a:rPr>
              <a:t>It is stored in the hard disk in the form portable executable file. The dynamic one will be created in the fly during run time and it occupies only memory.</a:t>
            </a:r>
          </a:p>
          <a:p>
            <a:r>
              <a:rPr lang="en-US" altLang="en-US" sz="1800" dirty="0">
                <a:latin typeface="Times New Roman" panose="02020603050405020304" pitchFamily="18" charset="0"/>
                <a:cs typeface="Times New Roman" panose="02020603050405020304" pitchFamily="18" charset="0"/>
              </a:rPr>
              <a:t> The assembly can be stored in a single file or multiple files. Single file means that the CIL code, meta data, resources and Assembly metadata all are in single file only. </a:t>
            </a:r>
          </a:p>
          <a:p>
            <a:r>
              <a:rPr lang="en-US" altLang="en-US" sz="1800" dirty="0">
                <a:latin typeface="Times New Roman" panose="02020603050405020304" pitchFamily="18" charset="0"/>
                <a:cs typeface="Times New Roman" panose="02020603050405020304" pitchFamily="18" charset="0"/>
              </a:rPr>
              <a:t>On the other way, they can be separated in different file. That is called multiple file assembly. </a:t>
            </a:r>
          </a:p>
          <a:p>
            <a:r>
              <a:rPr lang="en-US" altLang="en-US" sz="1800" dirty="0">
                <a:latin typeface="Times New Roman" panose="02020603050405020304" pitchFamily="18" charset="0"/>
                <a:cs typeface="Times New Roman" panose="02020603050405020304" pitchFamily="18" charset="0"/>
              </a:rPr>
              <a:t>Assembly linker is used to link all the modules and resource files in the case of multiple structures. </a:t>
            </a:r>
          </a:p>
          <a:p>
            <a:r>
              <a:rPr lang="en-US" altLang="en-US" sz="1800" dirty="0">
                <a:latin typeface="Times New Roman" panose="02020603050405020304" pitchFamily="18" charset="0"/>
                <a:cs typeface="Times New Roman" panose="02020603050405020304" pitchFamily="18" charset="0"/>
              </a:rPr>
              <a:t>Sharing of the assemblies by multiple application is also possible by adding assemblies to the Global Assembly Cache.</a:t>
            </a:r>
          </a:p>
          <a:p>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02C7EFC-E25B-C439-65DA-03B64926BE47}"/>
              </a:ext>
            </a:extLst>
          </p:cNvPr>
          <p:cNvSpPr>
            <a:spLocks noGrp="1"/>
          </p:cNvSpPr>
          <p:nvPr>
            <p:ph type="ctrTitle" idx="4294967295"/>
          </p:nvPr>
        </p:nvSpPr>
        <p:spPr>
          <a:xfrm>
            <a:off x="1981200" y="228600"/>
            <a:ext cx="8001000" cy="609600"/>
          </a:xfrm>
        </p:spPr>
        <p:txBody>
          <a:bodyPr>
            <a:normAutofit/>
          </a:bodyPr>
          <a:lstStyle/>
          <a:p>
            <a:pPr algn="ctr"/>
            <a:r>
              <a:rPr lang="en-US" altLang="en-US" sz="2400" b="1" dirty="0"/>
              <a:t>Assembly Manifest</a:t>
            </a:r>
            <a:endParaRPr lang="en-US" altLang="en-US" sz="2400" dirty="0">
              <a:cs typeface="Times New Roman" panose="02020603050405020304" pitchFamily="18" charset="0"/>
            </a:endParaRPr>
          </a:p>
        </p:txBody>
      </p:sp>
      <p:sp>
        <p:nvSpPr>
          <p:cNvPr id="33795" name="Subtitle 2">
            <a:extLst>
              <a:ext uri="{FF2B5EF4-FFF2-40B4-BE49-F238E27FC236}">
                <a16:creationId xmlns:a16="http://schemas.microsoft.com/office/drawing/2014/main" id="{5B67FAA2-31ED-87EE-BE4B-069ACC21DAC9}"/>
              </a:ext>
            </a:extLst>
          </p:cNvPr>
          <p:cNvSpPr>
            <a:spLocks noGrp="1"/>
          </p:cNvSpPr>
          <p:nvPr>
            <p:ph type="subTitle" idx="4294967295"/>
          </p:nvPr>
        </p:nvSpPr>
        <p:spPr>
          <a:xfrm>
            <a:off x="1447799" y="685800"/>
            <a:ext cx="8641597" cy="5486400"/>
          </a:xfrm>
        </p:spPr>
        <p:txBody>
          <a:bodyPr/>
          <a:lstStyle/>
          <a:p>
            <a:pPr marL="0" indent="0"/>
            <a:r>
              <a:rPr lang="en-US" altLang="en-US" sz="1800" dirty="0">
                <a:latin typeface="Times New Roman" panose="02020603050405020304" pitchFamily="18" charset="0"/>
                <a:cs typeface="Times New Roman" panose="02020603050405020304" pitchFamily="18" charset="0"/>
              </a:rPr>
              <a:t>Every assembly, whether static or dynamic, contains a collection of data that describes how the elements in the assembly relate to each other.</a:t>
            </a:r>
          </a:p>
          <a:p>
            <a:pPr marL="0" indent="0"/>
            <a:r>
              <a:rPr lang="en-US" altLang="en-US" sz="1800" dirty="0">
                <a:latin typeface="Times New Roman" panose="02020603050405020304" pitchFamily="18" charset="0"/>
                <a:cs typeface="Times New Roman" panose="02020603050405020304" pitchFamily="18" charset="0"/>
              </a:rPr>
              <a:t> The assembly manifest contains this assembly metadata.</a:t>
            </a:r>
          </a:p>
          <a:p>
            <a:pPr marL="0" indent="0"/>
            <a:r>
              <a:rPr lang="en-US" altLang="en-US" sz="1800" dirty="0">
                <a:latin typeface="Times New Roman" panose="02020603050405020304" pitchFamily="18" charset="0"/>
                <a:cs typeface="Times New Roman" panose="02020603050405020304" pitchFamily="18" charset="0"/>
              </a:rPr>
              <a:t> An assembly manifest contains all the metadata needed to specify the assembly's version requirements and security identity, and all metadata needed to define the scope of the assembly and resolve references to resources and classes.</a:t>
            </a:r>
          </a:p>
          <a:p>
            <a:pPr marL="0" indent="0"/>
            <a:r>
              <a:rPr lang="en-US" altLang="en-US" sz="1800" dirty="0">
                <a:latin typeface="Times New Roman" panose="02020603050405020304" pitchFamily="18" charset="0"/>
                <a:cs typeface="Times New Roman" panose="02020603050405020304" pitchFamily="18" charset="0"/>
              </a:rPr>
              <a:t> It contains the assembly name, version number, culture, and strong name information that  makes up the assembly's identity.</a:t>
            </a:r>
          </a:p>
          <a:p>
            <a:pPr marL="0" indent="0"/>
            <a:r>
              <a:rPr lang="en-US" altLang="en-US" sz="1800" dirty="0">
                <a:latin typeface="Times New Roman" panose="02020603050405020304" pitchFamily="18" charset="0"/>
                <a:cs typeface="Times New Roman" panose="02020603050405020304" pitchFamily="18" charset="0"/>
              </a:rPr>
              <a:t> It also contains list of all files in the assembly, type reference information and list of other assemblies that are referenced by the assembly.</a:t>
            </a:r>
          </a:p>
          <a:p>
            <a:pPr marL="0" indent="0"/>
            <a:r>
              <a:rPr lang="en-US" altLang="en-US" sz="1800" dirty="0">
                <a:latin typeface="Times New Roman" panose="02020603050405020304" pitchFamily="18" charset="0"/>
                <a:cs typeface="Times New Roman" panose="02020603050405020304" pitchFamily="18" charset="0"/>
              </a:rPr>
              <a:t> The assembly manifest can be stored in either a PE file (an .exe or .</a:t>
            </a:r>
            <a:r>
              <a:rPr lang="en-US" altLang="en-US" sz="1800" dirty="0" err="1">
                <a:latin typeface="Times New Roman" panose="02020603050405020304" pitchFamily="18" charset="0"/>
                <a:cs typeface="Times New Roman" panose="02020603050405020304" pitchFamily="18" charset="0"/>
              </a:rPr>
              <a:t>dll</a:t>
            </a:r>
            <a:r>
              <a:rPr lang="en-US" altLang="en-US" sz="1800" dirty="0">
                <a:latin typeface="Times New Roman" panose="02020603050405020304" pitchFamily="18" charset="0"/>
                <a:cs typeface="Times New Roman" panose="02020603050405020304" pitchFamily="18" charset="0"/>
              </a:rPr>
              <a:t>) with  intermediate language (IL) code or in a standalone PE file that contains only assembly manifest information. </a:t>
            </a:r>
          </a:p>
          <a:p>
            <a:pPr marL="0" inden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EC2A3A5-8064-61A0-4340-4EF2E7C010B4}"/>
              </a:ext>
            </a:extLst>
          </p:cNvPr>
          <p:cNvSpPr>
            <a:spLocks noGrp="1"/>
          </p:cNvSpPr>
          <p:nvPr>
            <p:ph type="title" idx="4294967295"/>
          </p:nvPr>
        </p:nvSpPr>
        <p:spPr>
          <a:xfrm>
            <a:off x="1524000" y="365125"/>
            <a:ext cx="9829800" cy="1235075"/>
          </a:xfrm>
        </p:spPr>
        <p:txBody>
          <a:bodyPr/>
          <a:lstStyle/>
          <a:p>
            <a:pPr algn="ctr"/>
            <a:r>
              <a:rPr lang="en-US" altLang="en-US" sz="2800" dirty="0">
                <a:latin typeface="+mn-lt"/>
                <a:cs typeface="Times New Roman" panose="02020603050405020304" pitchFamily="18" charset="0"/>
              </a:rPr>
              <a:t>Functions of Manifest</a:t>
            </a:r>
          </a:p>
        </p:txBody>
      </p:sp>
      <p:sp>
        <p:nvSpPr>
          <p:cNvPr id="34819" name="Content Placeholder 2">
            <a:extLst>
              <a:ext uri="{FF2B5EF4-FFF2-40B4-BE49-F238E27FC236}">
                <a16:creationId xmlns:a16="http://schemas.microsoft.com/office/drawing/2014/main" id="{CA3ABEB8-8C83-7985-8C3C-BA86F209CD82}"/>
              </a:ext>
            </a:extLst>
          </p:cNvPr>
          <p:cNvSpPr>
            <a:spLocks noGrp="1"/>
          </p:cNvSpPr>
          <p:nvPr>
            <p:ph idx="4294967295"/>
          </p:nvPr>
        </p:nvSpPr>
        <p:spPr>
          <a:xfrm>
            <a:off x="1828800" y="1295400"/>
            <a:ext cx="8382000" cy="5181600"/>
          </a:xfrm>
        </p:spPr>
        <p:txBody>
          <a:bodyPr/>
          <a:lstStyle/>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Enumerates the files that make up the assembly.</a:t>
            </a:r>
          </a:p>
          <a:p>
            <a:r>
              <a:rPr lang="en-US" altLang="en-US" sz="2000" dirty="0">
                <a:latin typeface="Times New Roman" panose="02020603050405020304" pitchFamily="18" charset="0"/>
                <a:cs typeface="Times New Roman" panose="02020603050405020304" pitchFamily="18" charset="0"/>
              </a:rPr>
              <a:t>Governs how references to the assembly's types and resources map to the files that contain their declarations and implementations.</a:t>
            </a:r>
          </a:p>
          <a:p>
            <a:r>
              <a:rPr lang="en-US" altLang="en-US" sz="2000" dirty="0">
                <a:latin typeface="Times New Roman" panose="02020603050405020304" pitchFamily="18" charset="0"/>
                <a:cs typeface="Times New Roman" panose="02020603050405020304" pitchFamily="18" charset="0"/>
              </a:rPr>
              <a:t>Enumerates other assemblies on which the assembly depends.</a:t>
            </a:r>
          </a:p>
          <a:p>
            <a:r>
              <a:rPr lang="en-US" altLang="en-US" sz="2000" dirty="0">
                <a:latin typeface="Times New Roman" panose="02020603050405020304" pitchFamily="18" charset="0"/>
                <a:cs typeface="Times New Roman" panose="02020603050405020304" pitchFamily="18" charset="0"/>
              </a:rPr>
              <a:t>Provides a level of indirection between consumers of the assembly and the assembly's implementation details.</a:t>
            </a:r>
          </a:p>
          <a:p>
            <a:r>
              <a:rPr lang="en-US" altLang="en-US" sz="2000" dirty="0">
                <a:latin typeface="Times New Roman" panose="02020603050405020304" pitchFamily="18" charset="0"/>
                <a:cs typeface="Times New Roman" panose="02020603050405020304" pitchFamily="18" charset="0"/>
              </a:rPr>
              <a:t>Renders the assembly self-describing.</a:t>
            </a:r>
          </a:p>
          <a:p>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a:extLst>
              <a:ext uri="{FF2B5EF4-FFF2-40B4-BE49-F238E27FC236}">
                <a16:creationId xmlns:a16="http://schemas.microsoft.com/office/drawing/2014/main" id="{B4F6BC6A-705F-3C56-354E-3665B66B6270}"/>
              </a:ext>
            </a:extLst>
          </p:cNvPr>
          <p:cNvSpPr>
            <a:spLocks noGrp="1"/>
          </p:cNvSpPr>
          <p:nvPr>
            <p:ph type="title" idx="4294967295"/>
          </p:nvPr>
        </p:nvSpPr>
        <p:spPr>
          <a:xfrm>
            <a:off x="1981200" y="274638"/>
            <a:ext cx="8229600" cy="639762"/>
          </a:xfrm>
        </p:spPr>
        <p:txBody>
          <a:bodyPr/>
          <a:lstStyle/>
          <a:p>
            <a:pPr algn="ctr"/>
            <a:r>
              <a:rPr lang="en-US" altLang="en-US" sz="2400" b="1" dirty="0">
                <a:latin typeface="+mn-lt"/>
                <a:cs typeface="Times New Roman" panose="02020603050405020304" pitchFamily="18" charset="0"/>
              </a:rPr>
              <a:t>Metadata</a:t>
            </a:r>
          </a:p>
        </p:txBody>
      </p:sp>
      <p:sp>
        <p:nvSpPr>
          <p:cNvPr id="35843" name="Content Placeholder 2">
            <a:extLst>
              <a:ext uri="{FF2B5EF4-FFF2-40B4-BE49-F238E27FC236}">
                <a16:creationId xmlns:a16="http://schemas.microsoft.com/office/drawing/2014/main" id="{C4F43F50-79B2-1FA1-CF93-F4DDD0E02E9B}"/>
              </a:ext>
            </a:extLst>
          </p:cNvPr>
          <p:cNvSpPr>
            <a:spLocks noGrp="1"/>
          </p:cNvSpPr>
          <p:nvPr>
            <p:ph idx="4294967295"/>
          </p:nvPr>
        </p:nvSpPr>
        <p:spPr>
          <a:xfrm>
            <a:off x="1143000" y="914400"/>
            <a:ext cx="9448800" cy="5562600"/>
          </a:xfrm>
        </p:spPr>
        <p:txBody>
          <a:bodyPr>
            <a:normAutofit/>
          </a:bodyPr>
          <a:lstStyle/>
          <a:p>
            <a:r>
              <a:rPr lang="en-US" altLang="en-US" sz="1800" dirty="0">
                <a:latin typeface="Times New Roman" panose="02020603050405020304" pitchFamily="18" charset="0"/>
                <a:cs typeface="Times New Roman" panose="02020603050405020304" pitchFamily="18" charset="0"/>
              </a:rPr>
              <a:t>In the past, a software component (.exe or .</a:t>
            </a:r>
            <a:r>
              <a:rPr lang="en-US" altLang="en-US" sz="1800" dirty="0" err="1">
                <a:latin typeface="Times New Roman" panose="02020603050405020304" pitchFamily="18" charset="0"/>
                <a:cs typeface="Times New Roman" panose="02020603050405020304" pitchFamily="18" charset="0"/>
              </a:rPr>
              <a:t>dll</a:t>
            </a:r>
            <a:r>
              <a:rPr lang="en-US" altLang="en-US" sz="1800" dirty="0">
                <a:latin typeface="Times New Roman" panose="02020603050405020304" pitchFamily="18" charset="0"/>
                <a:cs typeface="Times New Roman" panose="02020603050405020304" pitchFamily="18" charset="0"/>
              </a:rPr>
              <a:t>) that was written in one language could not easily use a software component that was written in another language. COM provided a step towards solving this problem. </a:t>
            </a:r>
          </a:p>
          <a:p>
            <a:r>
              <a:rPr lang="en-US" altLang="en-US" sz="1800" dirty="0">
                <a:latin typeface="Times New Roman" panose="02020603050405020304" pitchFamily="18" charset="0"/>
                <a:cs typeface="Times New Roman" panose="02020603050405020304" pitchFamily="18" charset="0"/>
              </a:rPr>
              <a:t>The .NET Framework makes component interoperation even easier by allowing compilers to emit additional declarative information into all modules and assemblies. </a:t>
            </a:r>
          </a:p>
          <a:p>
            <a:r>
              <a:rPr lang="en-US" altLang="en-US" sz="1800" dirty="0">
                <a:latin typeface="Times New Roman" panose="02020603050405020304" pitchFamily="18" charset="0"/>
                <a:cs typeface="Times New Roman" panose="02020603050405020304" pitchFamily="18" charset="0"/>
              </a:rPr>
              <a:t>This information, called metadata, helps components to interact seamlessly.</a:t>
            </a:r>
          </a:p>
          <a:p>
            <a:r>
              <a:rPr lang="en-US" altLang="en-US" sz="1800" dirty="0">
                <a:latin typeface="Times New Roman" panose="02020603050405020304" pitchFamily="18" charset="0"/>
                <a:cs typeface="Times New Roman" panose="02020603050405020304" pitchFamily="18" charset="0"/>
              </a:rPr>
              <a:t>Metadata is binary information describing your program that is stored either in a common language runtime portable executable (PE) file or in memory.</a:t>
            </a:r>
          </a:p>
          <a:p>
            <a:r>
              <a:rPr lang="en-US" altLang="en-US" sz="1800" dirty="0">
                <a:latin typeface="Times New Roman" panose="02020603050405020304" pitchFamily="18" charset="0"/>
                <a:cs typeface="Times New Roman" panose="02020603050405020304" pitchFamily="18" charset="0"/>
              </a:rPr>
              <a:t>Metadata is stored in one section of a .NET Framework portable executable (PE) file, while  intermediate language (IL) is stored in another section of the PE file. </a:t>
            </a:r>
          </a:p>
          <a:p>
            <a:r>
              <a:rPr lang="en-US" altLang="en-US" sz="1800" dirty="0">
                <a:latin typeface="Times New Roman" panose="02020603050405020304" pitchFamily="18" charset="0"/>
                <a:cs typeface="Times New Roman" panose="02020603050405020304" pitchFamily="18" charset="0"/>
              </a:rPr>
              <a:t>Every type and member that is defined and referenced in a module or assembly is described within metadata.</a:t>
            </a:r>
          </a:p>
          <a:p>
            <a:r>
              <a:rPr lang="en-US" altLang="en-US" sz="1800" dirty="0">
                <a:latin typeface="Times New Roman" panose="02020603050405020304" pitchFamily="18" charset="0"/>
                <a:cs typeface="Times New Roman" panose="02020603050405020304" pitchFamily="18" charset="0"/>
              </a:rPr>
              <a:t>When code is executed, the runtime loads metadata into memory and references it to discover information about your code's classes, members, inheritance, and so 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89C7774F-0A7E-2A7B-DCB2-E241234AC6FC}"/>
              </a:ext>
            </a:extLst>
          </p:cNvPr>
          <p:cNvSpPr>
            <a:spLocks noGrp="1" noChangeArrowheads="1"/>
          </p:cNvSpPr>
          <p:nvPr>
            <p:ph type="body" idx="4294967295"/>
          </p:nvPr>
        </p:nvSpPr>
        <p:spPr>
          <a:xfrm>
            <a:off x="838200" y="228600"/>
            <a:ext cx="9372600" cy="6096000"/>
          </a:xfrm>
        </p:spPr>
        <p:txBody>
          <a:bodyPr/>
          <a:lstStyle/>
          <a:p>
            <a:r>
              <a:rPr lang="en-US" altLang="en-US" sz="1800" dirty="0">
                <a:latin typeface="Times New Roman" panose="02020603050405020304" pitchFamily="18" charset="0"/>
                <a:cs typeface="Times New Roman" panose="02020603050405020304" pitchFamily="18" charset="0"/>
              </a:rPr>
              <a:t>The metadata portion of the file contains a series of table and heap data structures. </a:t>
            </a:r>
          </a:p>
          <a:p>
            <a:r>
              <a:rPr lang="en-US" altLang="en-US" sz="1800" dirty="0">
                <a:latin typeface="Times New Roman" panose="02020603050405020304" pitchFamily="18" charset="0"/>
                <a:cs typeface="Times New Roman" panose="02020603050405020304" pitchFamily="18" charset="0"/>
              </a:rPr>
              <a:t>The MSIL portion contains MSIL and metadata tokens that reference the metadata portion of the PE file.</a:t>
            </a:r>
          </a:p>
          <a:p>
            <a:pPr eaLnBrk="1" hangingPunct="1">
              <a:lnSpc>
                <a:spcPct val="80000"/>
              </a:lnSpc>
              <a:buFontTx/>
              <a:buNone/>
            </a:pPr>
            <a:r>
              <a:rPr lang="en-US" altLang="en-US" sz="2000" b="1" dirty="0">
                <a:latin typeface="Times New Roman" panose="02020603050405020304" pitchFamily="18" charset="0"/>
                <a:cs typeface="Times New Roman" panose="02020603050405020304" pitchFamily="18" charset="0"/>
              </a:rPr>
              <a:t>Metadata stores the following information: </a:t>
            </a:r>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Description of the assembly.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Identity (name, version, culture, public key).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The types that are exported.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Other assemblies that this assembly depends on.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Security permissions needed to run.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Description of types.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Name, visibility, base class, and interfaces implemented.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Members (methods, fields, properties, events, nested types).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Attributes. </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Additional descriptive elements that modify types and members. </a:t>
            </a:r>
          </a:p>
          <a:p>
            <a:pPr eaLnBrk="1" hangingPunct="1">
              <a:lnSpc>
                <a:spcPct val="80000"/>
              </a:lnSpc>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12876DC-9BBF-AEE4-FE82-C8319D4105AA}"/>
              </a:ext>
            </a:extLst>
          </p:cNvPr>
          <p:cNvSpPr>
            <a:spLocks noGrp="1"/>
          </p:cNvSpPr>
          <p:nvPr>
            <p:ph type="title" idx="4294967295"/>
          </p:nvPr>
        </p:nvSpPr>
        <p:spPr>
          <a:xfrm>
            <a:off x="1866900" y="670718"/>
            <a:ext cx="8229600" cy="639763"/>
          </a:xfrm>
        </p:spPr>
        <p:txBody>
          <a:bodyPr/>
          <a:lstStyle/>
          <a:p>
            <a:pPr algn="ctr"/>
            <a:r>
              <a:rPr lang="en-US" altLang="en-US" sz="3200" dirty="0">
                <a:latin typeface="+mn-lt"/>
                <a:cs typeface="Times New Roman" panose="02020603050405020304" pitchFamily="18" charset="0"/>
              </a:rPr>
              <a:t>Benefits</a:t>
            </a:r>
          </a:p>
        </p:txBody>
      </p:sp>
      <p:sp>
        <p:nvSpPr>
          <p:cNvPr id="37891" name="Content Placeholder 2">
            <a:extLst>
              <a:ext uri="{FF2B5EF4-FFF2-40B4-BE49-F238E27FC236}">
                <a16:creationId xmlns:a16="http://schemas.microsoft.com/office/drawing/2014/main" id="{A0178E90-CA55-4F87-C98F-3A39F4BAE801}"/>
              </a:ext>
            </a:extLst>
          </p:cNvPr>
          <p:cNvSpPr>
            <a:spLocks noGrp="1"/>
          </p:cNvSpPr>
          <p:nvPr>
            <p:ph idx="4294967295"/>
          </p:nvPr>
        </p:nvSpPr>
        <p:spPr>
          <a:xfrm>
            <a:off x="1752600" y="990600"/>
            <a:ext cx="8458200" cy="5638800"/>
          </a:xfrm>
        </p:spPr>
        <p:txBody>
          <a:bodyPr/>
          <a:lstStyle/>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Metadata is the key to a simpler programming model, and eliminates the need for Interface Definition Language (IDL) files, header files, or any external method of component reference.</a:t>
            </a:r>
          </a:p>
          <a:p>
            <a:r>
              <a:rPr lang="en-US" altLang="en-US" sz="2000" dirty="0">
                <a:latin typeface="Times New Roman" panose="02020603050405020304" pitchFamily="18" charset="0"/>
                <a:cs typeface="Times New Roman" panose="02020603050405020304" pitchFamily="18" charset="0"/>
              </a:rPr>
              <a:t>Self-describing files -A module's metadata contains everything needed to interact with another module. </a:t>
            </a:r>
          </a:p>
          <a:p>
            <a:r>
              <a:rPr lang="en-US" altLang="en-US" sz="2000" dirty="0">
                <a:latin typeface="Times New Roman" panose="02020603050405020304" pitchFamily="18" charset="0"/>
                <a:cs typeface="Times New Roman" panose="02020603050405020304" pitchFamily="18" charset="0"/>
              </a:rPr>
              <a:t>Language interoperability and easier component-based design -Metadata provides all the information required about compiled code for you to inherit a class from a PE file written in a different language</a:t>
            </a:r>
          </a:p>
          <a:p>
            <a:r>
              <a:rPr lang="en-US" altLang="en-US" sz="2000" dirty="0">
                <a:latin typeface="Times New Roman" panose="02020603050405020304" pitchFamily="18" charset="0"/>
                <a:cs typeface="Times New Roman" panose="02020603050405020304" pitchFamily="18" charset="0"/>
              </a:rPr>
              <a:t>Attributes.- The .NET Framework lets you declare specific kinds of metadata, called attributes, in your compiled file.</a:t>
            </a:r>
          </a:p>
          <a:p>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DB76E28-9F6C-EEC7-6425-AE4C481B4683}"/>
              </a:ext>
            </a:extLst>
          </p:cNvPr>
          <p:cNvSpPr>
            <a:spLocks noGrp="1" noChangeArrowheads="1"/>
          </p:cNvSpPr>
          <p:nvPr>
            <p:ph type="title" idx="4294967295"/>
          </p:nvPr>
        </p:nvSpPr>
        <p:spPr>
          <a:xfrm>
            <a:off x="1981200" y="274638"/>
            <a:ext cx="8229600" cy="639762"/>
          </a:xfrm>
        </p:spPr>
        <p:txBody>
          <a:bodyPr>
            <a:normAutofit/>
          </a:bodyPr>
          <a:lstStyle/>
          <a:p>
            <a:pPr algn="ctr" eaLnBrk="1" hangingPunct="1"/>
            <a:r>
              <a:rPr lang="en-US" altLang="en-US" sz="2800" dirty="0">
                <a:latin typeface="+mn-lt"/>
              </a:rPr>
              <a:t>Application Types</a:t>
            </a:r>
          </a:p>
        </p:txBody>
      </p:sp>
      <p:sp>
        <p:nvSpPr>
          <p:cNvPr id="38915" name="Rectangle 3">
            <a:extLst>
              <a:ext uri="{FF2B5EF4-FFF2-40B4-BE49-F238E27FC236}">
                <a16:creationId xmlns:a16="http://schemas.microsoft.com/office/drawing/2014/main" id="{2AB93D0D-8384-10BC-BC9C-C29160BE0BA1}"/>
              </a:ext>
            </a:extLst>
          </p:cNvPr>
          <p:cNvSpPr>
            <a:spLocks noGrp="1" noChangeArrowheads="1"/>
          </p:cNvSpPr>
          <p:nvPr>
            <p:ph type="body" idx="4294967295"/>
          </p:nvPr>
        </p:nvSpPr>
        <p:spPr>
          <a:xfrm>
            <a:off x="1143000" y="1143001"/>
            <a:ext cx="9067800" cy="4983163"/>
          </a:xfrm>
        </p:spPr>
        <p:txBody>
          <a:bodyPr/>
          <a:lstStyle/>
          <a:p>
            <a:pPr eaLnBrk="1" hangingPunct="1">
              <a:buFontTx/>
              <a:buNone/>
            </a:pPr>
            <a:r>
              <a:rPr lang="en-US" altLang="en-US" sz="2000" dirty="0">
                <a:latin typeface="Times New Roman" panose="02020603050405020304" pitchFamily="18" charset="0"/>
                <a:cs typeface="Times New Roman" panose="02020603050405020304" pitchFamily="18" charset="0"/>
              </a:rPr>
              <a:t>CLR supports the following type of applications:</a:t>
            </a:r>
          </a:p>
          <a:p>
            <a:r>
              <a:rPr lang="en-US" altLang="en-US" sz="2000" dirty="0">
                <a:latin typeface="Times New Roman" panose="02020603050405020304" pitchFamily="18" charset="0"/>
                <a:cs typeface="Times New Roman" panose="02020603050405020304" pitchFamily="18" charset="0"/>
              </a:rPr>
              <a:t>ASP.NET Web applications: These include dynamic and data driven browser  based applications.</a:t>
            </a:r>
          </a:p>
          <a:p>
            <a:r>
              <a:rPr lang="en-US" altLang="en-US" sz="2000" dirty="0">
                <a:latin typeface="Times New Roman" panose="02020603050405020304" pitchFamily="18" charset="0"/>
                <a:cs typeface="Times New Roman" panose="02020603050405020304" pitchFamily="18" charset="0"/>
              </a:rPr>
              <a:t> Windows Form based applications: These refer to traditional rich client  applications.</a:t>
            </a:r>
          </a:p>
          <a:p>
            <a:r>
              <a:rPr lang="en-US" altLang="en-US" sz="2000" dirty="0">
                <a:latin typeface="Times New Roman" panose="02020603050405020304" pitchFamily="18" charset="0"/>
                <a:cs typeface="Times New Roman" panose="02020603050405020304" pitchFamily="18" charset="0"/>
              </a:rPr>
              <a:t>Console applications: These refer to traditional DOS kind of applications like  batch scripts.</a:t>
            </a:r>
          </a:p>
          <a:p>
            <a:r>
              <a:rPr lang="en-US" altLang="en-US" sz="2000" dirty="0">
                <a:latin typeface="Times New Roman" panose="02020603050405020304" pitchFamily="18" charset="0"/>
                <a:cs typeface="Times New Roman" panose="02020603050405020304" pitchFamily="18" charset="0"/>
              </a:rPr>
              <a:t>Component Libraries: This refers to components that typically encapsulate some business logic.</a:t>
            </a:r>
          </a:p>
          <a:p>
            <a:endParaRPr lang="en-US" altLang="en-US" sz="2400" dirty="0"/>
          </a:p>
          <a:p>
            <a:pPr eaLnBrk="1" hangingPunct="1">
              <a:buFontTx/>
              <a:buNone/>
            </a:pPr>
            <a:endParaRPr lang="en-US" altLang="en-US" sz="2400" dirty="0"/>
          </a:p>
          <a:p>
            <a:pPr eaLnBrk="1" hangingPunct="1">
              <a:buFontTx/>
              <a:buNone/>
            </a:pP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4CB9AEE1-6B94-9CDE-CD98-30D52727B191}"/>
              </a:ext>
            </a:extLst>
          </p:cNvPr>
          <p:cNvSpPr>
            <a:spLocks noGrp="1" noChangeArrowheads="1"/>
          </p:cNvSpPr>
          <p:nvPr>
            <p:ph type="body" idx="4294967295"/>
          </p:nvPr>
        </p:nvSpPr>
        <p:spPr>
          <a:xfrm>
            <a:off x="1066800" y="228600"/>
            <a:ext cx="9067800" cy="6324600"/>
          </a:xfrm>
        </p:spPr>
        <p:txBody>
          <a:bodyPr/>
          <a:lstStyle/>
          <a:p>
            <a:pPr marL="0" indent="0" algn="ctr">
              <a:buNone/>
              <a:defRPr/>
            </a:pPr>
            <a:r>
              <a:rPr lang="en-US" altLang="en-US" sz="2400" dirty="0"/>
              <a:t>Introduction to .NET</a:t>
            </a:r>
          </a:p>
          <a:p>
            <a:pPr eaLnBrk="1" hangingPunct="1">
              <a:lnSpc>
                <a:spcPct val="90000"/>
              </a:lnSpc>
              <a:defRPr/>
            </a:pPr>
            <a:r>
              <a:rPr lang="en-US" altLang="en-US" sz="2000" dirty="0">
                <a:latin typeface="Times New Roman" panose="02020603050405020304" pitchFamily="18" charset="0"/>
                <a:cs typeface="Times New Roman" panose="02020603050405020304" pitchFamily="18" charset="0"/>
              </a:rPr>
              <a:t>Consistent object-oriented programming environment. </a:t>
            </a:r>
          </a:p>
          <a:p>
            <a:pPr eaLnBrk="1" hangingPunct="1">
              <a:lnSpc>
                <a:spcPct val="90000"/>
              </a:lnSpc>
              <a:defRPr/>
            </a:pPr>
            <a:r>
              <a:rPr lang="en-US" altLang="en-US" sz="2000" dirty="0">
                <a:latin typeface="Times New Roman" panose="02020603050405020304" pitchFamily="18" charset="0"/>
                <a:cs typeface="Times New Roman" panose="02020603050405020304" pitchFamily="18" charset="0"/>
              </a:rPr>
              <a:t>To provide a code-execution environment that minimizes software deployment and versioning conflicts. </a:t>
            </a:r>
          </a:p>
          <a:p>
            <a:pPr eaLnBrk="1" hangingPunct="1">
              <a:lnSpc>
                <a:spcPct val="90000"/>
              </a:lnSpc>
              <a:defRPr/>
            </a:pPr>
            <a:r>
              <a:rPr lang="en-US" altLang="en-US" sz="2000" dirty="0">
                <a:latin typeface="Times New Roman" panose="02020603050405020304" pitchFamily="18" charset="0"/>
                <a:cs typeface="Times New Roman" panose="02020603050405020304" pitchFamily="18" charset="0"/>
              </a:rPr>
              <a:t>To provide a code-execution environment that promotes safe execution of code, including code created by an unknown or semi-trusted third party. </a:t>
            </a:r>
          </a:p>
          <a:p>
            <a:pPr eaLnBrk="1" hangingPunct="1">
              <a:defRPr/>
            </a:pPr>
            <a:r>
              <a:rPr lang="en-US" altLang="en-US" sz="2000" dirty="0">
                <a:latin typeface="Times New Roman" panose="02020603050405020304" pitchFamily="18" charset="0"/>
                <a:cs typeface="Times New Roman" panose="02020603050405020304" pitchFamily="18" charset="0"/>
              </a:rPr>
              <a:t>To make the developer experience consistent across widely varying types of applications, such as Windows-based applications and Web-based applications. </a:t>
            </a:r>
          </a:p>
          <a:p>
            <a:pPr eaLnBrk="1" hangingPunct="1">
              <a:defRPr/>
            </a:pPr>
            <a:r>
              <a:rPr lang="en-US" altLang="en-US" sz="2000" dirty="0">
                <a:latin typeface="Times New Roman" panose="02020603050405020304" pitchFamily="18" charset="0"/>
                <a:cs typeface="Times New Roman" panose="02020603050405020304" pitchFamily="18" charset="0"/>
              </a:rPr>
              <a:t>To build all communication on industry standards to ensure that code based on the .NET Framework can integrate with any other code.</a:t>
            </a:r>
          </a:p>
          <a:p>
            <a:pPr marL="0" indent="0">
              <a:buNone/>
              <a:defRPr/>
            </a:pPr>
            <a:r>
              <a:rPr lang="en-IN" sz="2000" b="1" dirty="0">
                <a:latin typeface="Times New Roman" panose="02020603050405020304" pitchFamily="18" charset="0"/>
                <a:cs typeface="Times New Roman" panose="02020603050405020304" pitchFamily="18" charset="0"/>
              </a:rPr>
              <a:t>The .NET Framework provides a comprehensive programming model for building all kinds of applications on Windows, from mobile to web to desktop.</a:t>
            </a:r>
            <a:endParaRPr lang="en-US" altLang="en-US" sz="2000" b="1" dirty="0">
              <a:latin typeface="Times New Roman" panose="02020603050405020304" pitchFamily="18" charset="0"/>
              <a:cs typeface="Times New Roman" panose="02020603050405020304" pitchFamily="18" charset="0"/>
            </a:endParaRPr>
          </a:p>
          <a:p>
            <a:pPr eaLnBrk="1" hangingPunct="1">
              <a:lnSpc>
                <a:spcPct val="90000"/>
              </a:lnSpc>
              <a:defRPr/>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75E7D69E-8D21-B119-55EE-BB1822059887}"/>
              </a:ext>
            </a:extLst>
          </p:cNvPr>
          <p:cNvSpPr>
            <a:spLocks noGrp="1"/>
          </p:cNvSpPr>
          <p:nvPr>
            <p:ph idx="4294967295"/>
          </p:nvPr>
        </p:nvSpPr>
        <p:spPr>
          <a:xfrm>
            <a:off x="1752600" y="228601"/>
            <a:ext cx="8458200" cy="5897563"/>
          </a:xfrm>
        </p:spPr>
        <p:txBody>
          <a:bodyPr/>
          <a:lstStyle/>
          <a:p>
            <a:endParaRPr lang="en-US" altLang="en-US" sz="24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Windows Custom Controls: As with traditional ActiveX controls, you can  develop your own windows controls.</a:t>
            </a:r>
          </a:p>
          <a:p>
            <a:r>
              <a:rPr lang="en-US" altLang="en-US" sz="2000" dirty="0">
                <a:latin typeface="Times New Roman" panose="02020603050405020304" pitchFamily="18" charset="0"/>
                <a:cs typeface="Times New Roman" panose="02020603050405020304" pitchFamily="18" charset="0"/>
              </a:rPr>
              <a:t>Web Custom Controls: The concept of custom controls can be extended to  web applications allowing code reuse and modularization.</a:t>
            </a:r>
          </a:p>
          <a:p>
            <a:r>
              <a:rPr lang="en-US" altLang="en-US" sz="2000" dirty="0">
                <a:latin typeface="Times New Roman" panose="02020603050405020304" pitchFamily="18" charset="0"/>
                <a:cs typeface="Times New Roman" panose="02020603050405020304" pitchFamily="18" charset="0"/>
              </a:rPr>
              <a:t> Web services: They are “web callable” functionality available via industry  standards like HTTP, XML and SOAP.</a:t>
            </a:r>
          </a:p>
          <a:p>
            <a:r>
              <a:rPr lang="en-US" altLang="en-US" sz="2000" dirty="0">
                <a:latin typeface="Times New Roman" panose="02020603050405020304" pitchFamily="18" charset="0"/>
                <a:cs typeface="Times New Roman" panose="02020603050405020304" pitchFamily="18" charset="0"/>
              </a:rPr>
              <a:t>Windows Services: They refer to applications that run as services in the  background. They can be configured to start automatically when the system  boots up.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E1CBE95E-8ADB-A7FF-40E3-A9BCDC088445}"/>
              </a:ext>
            </a:extLst>
          </p:cNvPr>
          <p:cNvSpPr>
            <a:spLocks noGrp="1"/>
          </p:cNvSpPr>
          <p:nvPr>
            <p:ph type="title" idx="4294967295"/>
          </p:nvPr>
        </p:nvSpPr>
        <p:spPr>
          <a:xfrm>
            <a:off x="1981200" y="274638"/>
            <a:ext cx="8229600" cy="411162"/>
          </a:xfrm>
        </p:spPr>
        <p:txBody>
          <a:bodyPr>
            <a:normAutofit fontScale="90000"/>
          </a:bodyPr>
          <a:lstStyle/>
          <a:p>
            <a:pPr algn="ctr"/>
            <a:r>
              <a:rPr lang="en-US" altLang="en-US" sz="2400" dirty="0">
                <a:latin typeface="Times New Roman" panose="02020603050405020304" pitchFamily="18" charset="0"/>
                <a:cs typeface="Times New Roman" panose="02020603050405020304" pitchFamily="18" charset="0"/>
              </a:rPr>
              <a:t>Security Concepts</a:t>
            </a:r>
          </a:p>
        </p:txBody>
      </p:sp>
      <p:sp>
        <p:nvSpPr>
          <p:cNvPr id="46083" name="Content Placeholder 2">
            <a:extLst>
              <a:ext uri="{FF2B5EF4-FFF2-40B4-BE49-F238E27FC236}">
                <a16:creationId xmlns:a16="http://schemas.microsoft.com/office/drawing/2014/main" id="{B52A10B0-C1F2-7BF6-2D21-62EFC360BFF6}"/>
              </a:ext>
            </a:extLst>
          </p:cNvPr>
          <p:cNvSpPr>
            <a:spLocks noGrp="1"/>
          </p:cNvSpPr>
          <p:nvPr>
            <p:ph idx="4294967295"/>
          </p:nvPr>
        </p:nvSpPr>
        <p:spPr>
          <a:xfrm>
            <a:off x="762000" y="685800"/>
            <a:ext cx="10363200" cy="5867400"/>
          </a:xfrm>
        </p:spPr>
        <p:txBody>
          <a:bodyPr>
            <a:normAutofit/>
          </a:bodyPr>
          <a:lstStyle/>
          <a:p>
            <a:r>
              <a:rPr lang="en-US" altLang="en-US" sz="1800" dirty="0">
                <a:latin typeface="Times New Roman" panose="02020603050405020304" pitchFamily="18" charset="0"/>
                <a:cs typeface="Times New Roman" panose="02020603050405020304" pitchFamily="18" charset="0"/>
              </a:rPr>
              <a:t>The Microsoft .NET Framework offers security transparency, code access security and role-based security to help address security concerns.</a:t>
            </a:r>
          </a:p>
          <a:p>
            <a:r>
              <a:rPr lang="en-US" altLang="en-US" sz="1800" dirty="0">
                <a:latin typeface="Times New Roman" panose="02020603050405020304" pitchFamily="18" charset="0"/>
                <a:cs typeface="Times New Roman" panose="02020603050405020304" pitchFamily="18" charset="0"/>
              </a:rPr>
              <a:t>It enables components to determine what users are authorized to do. </a:t>
            </a:r>
          </a:p>
          <a:p>
            <a:r>
              <a:rPr lang="en-US" altLang="en-US" sz="1800" dirty="0">
                <a:latin typeface="Times New Roman" panose="02020603050405020304" pitchFamily="18" charset="0"/>
                <a:cs typeface="Times New Roman" panose="02020603050405020304" pitchFamily="18" charset="0"/>
              </a:rPr>
              <a:t>These security mechanisms use a simple, consistent model so that developers familiar with code access security can easily use role-based security, and vice versa. </a:t>
            </a:r>
          </a:p>
          <a:p>
            <a:r>
              <a:rPr lang="en-US" altLang="en-US" sz="1800" dirty="0">
                <a:latin typeface="Times New Roman" panose="02020603050405020304" pitchFamily="18" charset="0"/>
                <a:cs typeface="Times New Roman" panose="02020603050405020304" pitchFamily="18" charset="0"/>
              </a:rPr>
              <a:t>Both code access security and role-based security are implemented using a common infrastructure supplied by the common language runtime.</a:t>
            </a:r>
          </a:p>
          <a:p>
            <a:r>
              <a:rPr lang="en-US" altLang="en-US" sz="1800" dirty="0">
                <a:latin typeface="Times New Roman" panose="02020603050405020304" pitchFamily="18" charset="0"/>
                <a:cs typeface="Times New Roman" panose="02020603050405020304" pitchFamily="18" charset="0"/>
              </a:rPr>
              <a:t>There are two kinds of  Security permissions, and each has a specific purpose: </a:t>
            </a:r>
          </a:p>
          <a:p>
            <a:pPr>
              <a:buFontTx/>
              <a:buNone/>
            </a:pPr>
            <a:r>
              <a:rPr lang="en-US" altLang="en-US" sz="1800" b="1" dirty="0">
                <a:latin typeface="Times New Roman" panose="02020603050405020304" pitchFamily="18" charset="0"/>
                <a:cs typeface="Times New Roman" panose="02020603050405020304" pitchFamily="18" charset="0"/>
              </a:rPr>
              <a:t>Code Access Permissions </a:t>
            </a:r>
            <a:r>
              <a:rPr lang="en-US" altLang="en-US" sz="1800" dirty="0">
                <a:latin typeface="Times New Roman" panose="02020603050405020304" pitchFamily="18" charset="0"/>
                <a:cs typeface="Times New Roman" panose="02020603050405020304" pitchFamily="18" charset="0"/>
              </a:rPr>
              <a:t>: represent access to a protected resource or the ability to perform a protected operation.</a:t>
            </a:r>
          </a:p>
          <a:p>
            <a:pPr>
              <a:buFontTx/>
              <a:buNone/>
            </a:pPr>
            <a:r>
              <a:rPr lang="en-US" altLang="en-US" sz="1800" b="1" dirty="0">
                <a:latin typeface="Times New Roman" panose="02020603050405020304" pitchFamily="18" charset="0"/>
                <a:cs typeface="Times New Roman" panose="02020603050405020304" pitchFamily="18" charset="0"/>
              </a:rPr>
              <a:t>Role-Based Security Permissions : </a:t>
            </a:r>
            <a:r>
              <a:rPr lang="en-US" altLang="en-US" sz="1800" dirty="0">
                <a:latin typeface="Times New Roman" panose="02020603050405020304" pitchFamily="18" charset="0"/>
                <a:cs typeface="Times New Roman" panose="02020603050405020304" pitchFamily="18" charset="0"/>
              </a:rPr>
              <a:t>provide a mechanism for discovering whether a user (or the agent acting on the user's behalf) has a particular identity or is a member of a specified role.</a:t>
            </a:r>
          </a:p>
          <a:p>
            <a:r>
              <a:rPr lang="en-US" altLang="en-US" sz="1800" dirty="0">
                <a:latin typeface="Times New Roman" panose="02020603050405020304" pitchFamily="18" charset="0"/>
                <a:cs typeface="Times New Roman" panose="02020603050405020304" pitchFamily="18" charset="0"/>
              </a:rPr>
              <a:t> Type-safe code accesses only the memory locations it is authorized to access.   For example, type-safe code cannot read values from another object's private fields. It accesses types only in well-defined, allowable ways.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710C5283-3919-8928-01C3-BB21E081B83E}"/>
              </a:ext>
            </a:extLst>
          </p:cNvPr>
          <p:cNvSpPr>
            <a:spLocks noGrp="1"/>
          </p:cNvSpPr>
          <p:nvPr>
            <p:ph idx="4294967295"/>
          </p:nvPr>
        </p:nvSpPr>
        <p:spPr>
          <a:xfrm>
            <a:off x="1752600" y="304801"/>
            <a:ext cx="8458200" cy="5821363"/>
          </a:xfrm>
        </p:spPr>
        <p:txBody>
          <a:bodyPr/>
          <a:lstStyle/>
          <a:p>
            <a:r>
              <a:rPr lang="en-US" altLang="en-US" sz="2000">
                <a:latin typeface="Times New Roman" panose="02020603050405020304" pitchFamily="18" charset="0"/>
                <a:cs typeface="Times New Roman" panose="02020603050405020304" pitchFamily="18" charset="0"/>
              </a:rPr>
              <a:t>Authentication is the process of discovering and verifying the identity of a principal by examining the user's credentials and validating those credentials against some authority. </a:t>
            </a:r>
          </a:p>
          <a:p>
            <a:r>
              <a:rPr lang="en-US" altLang="en-US" sz="2000">
                <a:latin typeface="Times New Roman" panose="02020603050405020304" pitchFamily="18" charset="0"/>
                <a:cs typeface="Times New Roman" panose="02020603050405020304" pitchFamily="18" charset="0"/>
              </a:rPr>
              <a:t>The information obtained during authentication is directly usable by your code.</a:t>
            </a:r>
          </a:p>
          <a:p>
            <a:r>
              <a:rPr lang="en-US" altLang="en-US" sz="2000">
                <a:latin typeface="Times New Roman" panose="02020603050405020304" pitchFamily="18" charset="0"/>
                <a:cs typeface="Times New Roman" panose="02020603050405020304" pitchFamily="18" charset="0"/>
              </a:rPr>
              <a:t>Authorization is the process of determining whether a principal is allowed to perform a requested action. </a:t>
            </a:r>
          </a:p>
          <a:p>
            <a:r>
              <a:rPr lang="en-US" altLang="en-US" sz="2000">
                <a:latin typeface="Times New Roman" panose="02020603050405020304" pitchFamily="18" charset="0"/>
                <a:cs typeface="Times New Roman" panose="02020603050405020304" pitchFamily="18" charset="0"/>
              </a:rPr>
              <a:t>Authorization occurs after authentication and uses information about the principal's identity and roles to determine what resources the principal can access.</a:t>
            </a:r>
          </a:p>
          <a:p>
            <a:r>
              <a:rPr lang="en-US" altLang="en-US" sz="2000" b="1">
                <a:latin typeface="Times New Roman" panose="02020603050405020304" pitchFamily="18" charset="0"/>
                <a:cs typeface="Times New Roman" panose="02020603050405020304" pitchFamily="18" charset="0"/>
              </a:rPr>
              <a:t>For both cases, role based security can be used</a:t>
            </a:r>
            <a:r>
              <a:rPr lang="en-US" altLang="en-US" sz="2400" b="1">
                <a:latin typeface="Times New Roman" panose="02020603050405020304" pitchFamily="18" charset="0"/>
                <a:cs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33</a:t>
            </a:fld>
            <a:endParaRPr lang="en-US" altLang="en-US"/>
          </a:p>
        </p:txBody>
      </p:sp>
      <p:sp>
        <p:nvSpPr>
          <p:cNvPr id="4" name="Rectangle 3"/>
          <p:cNvSpPr/>
          <p:nvPr/>
        </p:nvSpPr>
        <p:spPr>
          <a:xfrm>
            <a:off x="990600" y="533400"/>
            <a:ext cx="9982200" cy="861774"/>
          </a:xfrm>
          <a:prstGeom prst="rect">
            <a:avLst/>
          </a:prstGeom>
        </p:spPr>
        <p:txBody>
          <a:bodyPr wrap="square">
            <a:spAutoFit/>
          </a:bodyPr>
          <a:lstStyle/>
          <a:p>
            <a:pPr algn="just"/>
            <a:r>
              <a:rPr lang="en-US" dirty="0">
                <a:solidFill>
                  <a:srgbClr val="610B38"/>
                </a:solidFill>
                <a:latin typeface="erdana"/>
              </a:rPr>
              <a:t>			</a:t>
            </a:r>
            <a:r>
              <a:rPr lang="en-US" sz="3200" b="1" dirty="0">
                <a:solidFill>
                  <a:srgbClr val="610B38"/>
                </a:solidFill>
                <a:latin typeface="Times New Roman" panose="02020603050405020304" pitchFamily="18" charset="0"/>
                <a:cs typeface="Times New Roman" panose="02020603050405020304" pitchFamily="18" charset="0"/>
              </a:rPr>
              <a:t>C# Features</a:t>
            </a:r>
          </a:p>
          <a:p>
            <a:pPr algn="just"/>
            <a:r>
              <a:rPr lang="en-US" dirty="0">
                <a:solidFill>
                  <a:srgbClr val="333333"/>
                </a:solidFill>
                <a:latin typeface="Times New Roman" panose="02020603050405020304" pitchFamily="18" charset="0"/>
                <a:cs typeface="Times New Roman" panose="02020603050405020304" pitchFamily="18" charset="0"/>
              </a:rPr>
              <a:t>C# is object oriented programming language. It provides a lot of </a:t>
            </a:r>
            <a:r>
              <a:rPr lang="en-US" b="1" dirty="0">
                <a:solidFill>
                  <a:srgbClr val="333333"/>
                </a:solidFill>
                <a:latin typeface="Times New Roman" panose="02020603050405020304" pitchFamily="18" charset="0"/>
                <a:cs typeface="Times New Roman" panose="02020603050405020304" pitchFamily="18" charset="0"/>
              </a:rPr>
              <a:t>features</a:t>
            </a:r>
            <a:r>
              <a:rPr lang="en-US" dirty="0">
                <a:solidFill>
                  <a:srgbClr val="333333"/>
                </a:solidFill>
                <a:latin typeface="Times New Roman" panose="02020603050405020304" pitchFamily="18" charset="0"/>
                <a:cs typeface="Times New Roman" panose="02020603050405020304" pitchFamily="18" charset="0"/>
              </a:rPr>
              <a:t> that are given below</a:t>
            </a:r>
            <a:r>
              <a:rPr lang="en-US" dirty="0">
                <a:solidFill>
                  <a:srgbClr val="333333"/>
                </a:solidFill>
                <a:latin typeface="inter-regular"/>
              </a:rPr>
              <a:t>.</a:t>
            </a:r>
            <a:endParaRPr lang="en-US" b="0" i="0" dirty="0">
              <a:solidFill>
                <a:srgbClr val="333333"/>
              </a:solidFill>
              <a:effectLst/>
              <a:latin typeface="inter-regular"/>
            </a:endParaRPr>
          </a:p>
        </p:txBody>
      </p:sp>
      <p:sp>
        <p:nvSpPr>
          <p:cNvPr id="5" name="Rectangle 4"/>
          <p:cNvSpPr/>
          <p:nvPr/>
        </p:nvSpPr>
        <p:spPr>
          <a:xfrm>
            <a:off x="990600" y="1752600"/>
            <a:ext cx="9982200" cy="4247317"/>
          </a:xfrm>
          <a:prstGeom prst="rect">
            <a:avLst/>
          </a:prstGeom>
        </p:spPr>
        <p:txBody>
          <a:bodyPr wrap="square">
            <a:spAutoFit/>
          </a:bodyPr>
          <a:lstStyle/>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Simple</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Modern programming language</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Object oriented</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Type safe</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Interoperability</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Scalable and Updateable</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Component oriented</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Structured programming language</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Rich Library</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Fast speed</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a:solidFill>
                <a:srgbClr val="000000"/>
              </a:solidFill>
              <a:effectLst/>
              <a:latin typeface="inter-regular"/>
            </a:endParaRPr>
          </a:p>
          <a:p>
            <a:pPr algn="just">
              <a:buFont typeface="+mj-lt"/>
              <a:buAutoNum type="arabicPeriod"/>
            </a:pPr>
            <a:endParaRPr lang="en-US" dirty="0">
              <a:solidFill>
                <a:srgbClr val="000000"/>
              </a:solidFill>
              <a:latin typeface="inter-regular"/>
            </a:endParaRPr>
          </a:p>
          <a:p>
            <a:pPr algn="just"/>
            <a:endParaRPr lang="en-US" b="0" i="0" dirty="0">
              <a:solidFill>
                <a:srgbClr val="000000"/>
              </a:solidFill>
              <a:effectLst/>
              <a:latin typeface="inter-regular"/>
            </a:endParaRPr>
          </a:p>
        </p:txBody>
      </p:sp>
      <p:pic>
        <p:nvPicPr>
          <p:cNvPr id="6" name="Picture 5"/>
          <p:cNvPicPr>
            <a:picLocks noChangeAspect="1"/>
          </p:cNvPicPr>
          <p:nvPr/>
        </p:nvPicPr>
        <p:blipFill>
          <a:blip r:embed="rId2"/>
          <a:stretch>
            <a:fillRect/>
          </a:stretch>
        </p:blipFill>
        <p:spPr>
          <a:xfrm>
            <a:off x="5257800" y="1395174"/>
            <a:ext cx="4800600" cy="3562350"/>
          </a:xfrm>
          <a:prstGeom prst="rect">
            <a:avLst/>
          </a:prstGeom>
        </p:spPr>
      </p:pic>
    </p:spTree>
    <p:extLst>
      <p:ext uri="{BB962C8B-B14F-4D97-AF65-F5344CB8AC3E}">
        <p14:creationId xmlns:p14="http://schemas.microsoft.com/office/powerpoint/2010/main" val="2671015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34</a:t>
            </a:fld>
            <a:endParaRPr lang="en-US" altLang="en-US"/>
          </a:p>
        </p:txBody>
      </p:sp>
      <p:sp>
        <p:nvSpPr>
          <p:cNvPr id="11" name="Rectangle 10"/>
          <p:cNvSpPr/>
          <p:nvPr/>
        </p:nvSpPr>
        <p:spPr>
          <a:xfrm>
            <a:off x="762000" y="381000"/>
            <a:ext cx="106680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 Simple</a:t>
            </a:r>
          </a:p>
          <a:p>
            <a:r>
              <a:rPr lang="en-US" dirty="0">
                <a:latin typeface="Times New Roman" panose="02020603050405020304" pitchFamily="18" charset="0"/>
                <a:cs typeface="Times New Roman" panose="02020603050405020304" pitchFamily="18" charset="0"/>
              </a:rPr>
              <a:t>C# is a simple language in the sense that it provides structured approach (to break the problem into parts), rich set of library functions, data types etc.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Modern Programming Language</a:t>
            </a:r>
          </a:p>
          <a:p>
            <a:r>
              <a:rPr lang="en-US" dirty="0">
                <a:latin typeface="Times New Roman" panose="02020603050405020304" pitchFamily="18" charset="0"/>
                <a:cs typeface="Times New Roman" panose="02020603050405020304" pitchFamily="18" charset="0"/>
              </a:rPr>
              <a:t>C# programming is based upon the current trend and it is very powerful and simple for building scalable, interoperable and robust applications.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Object Oriented</a:t>
            </a:r>
          </a:p>
          <a:p>
            <a:r>
              <a:rPr lang="en-US" dirty="0">
                <a:latin typeface="Times New Roman" panose="02020603050405020304" pitchFamily="18" charset="0"/>
                <a:cs typeface="Times New Roman" panose="02020603050405020304" pitchFamily="18" charset="0"/>
              </a:rPr>
              <a:t>C# is object oriented programming language. OOPs makes development and maintenance easier where as in Procedure-oriented programming language it is not easy to manage if code grows as project size grow.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Type Safe</a:t>
            </a:r>
          </a:p>
          <a:p>
            <a:r>
              <a:rPr lang="en-US" dirty="0">
                <a:latin typeface="Times New Roman" panose="02020603050405020304" pitchFamily="18" charset="0"/>
                <a:cs typeface="Times New Roman" panose="02020603050405020304" pitchFamily="18" charset="0"/>
              </a:rPr>
              <a:t>C# type safe code can only access the memory location that it has permission to execute. Therefore it improves a security of the program.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Interoperability</a:t>
            </a:r>
          </a:p>
          <a:p>
            <a:r>
              <a:rPr lang="en-US" dirty="0">
                <a:latin typeface="Times New Roman" panose="02020603050405020304" pitchFamily="18" charset="0"/>
                <a:cs typeface="Times New Roman" panose="02020603050405020304" pitchFamily="18" charset="0"/>
              </a:rPr>
              <a:t>Interoperability process enables the C# programs to do almost anything that a native C++ application can do.</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8046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35</a:t>
            </a:fld>
            <a:endParaRPr lang="en-US" altLang="en-US"/>
          </a:p>
        </p:txBody>
      </p:sp>
      <p:sp>
        <p:nvSpPr>
          <p:cNvPr id="4" name="Rectangle 3"/>
          <p:cNvSpPr/>
          <p:nvPr/>
        </p:nvSpPr>
        <p:spPr>
          <a:xfrm>
            <a:off x="152400" y="304800"/>
            <a:ext cx="11658600"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6) Scalable and Updateable</a:t>
            </a:r>
          </a:p>
          <a:p>
            <a:r>
              <a:rPr lang="en-US" dirty="0">
                <a:latin typeface="Times New Roman" panose="02020603050405020304" pitchFamily="18" charset="0"/>
                <a:cs typeface="Times New Roman" panose="02020603050405020304" pitchFamily="18" charset="0"/>
              </a:rPr>
              <a:t>C# is automatic scalable and updateable programming language. For updating our application we delete the old files and update them with new ones.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Component Oriented</a:t>
            </a:r>
          </a:p>
          <a:p>
            <a:r>
              <a:rPr lang="en-US" dirty="0">
                <a:latin typeface="Times New Roman" panose="02020603050405020304" pitchFamily="18" charset="0"/>
                <a:cs typeface="Times New Roman" panose="02020603050405020304" pitchFamily="18" charset="0"/>
              </a:rPr>
              <a:t>C# is component oriented programming language. It is the predominant software development methodology used to develop more robust and highly scalable applications.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Structured Programming Language</a:t>
            </a:r>
          </a:p>
          <a:p>
            <a:r>
              <a:rPr lang="en-US" dirty="0">
                <a:latin typeface="Times New Roman" panose="02020603050405020304" pitchFamily="18" charset="0"/>
                <a:cs typeface="Times New Roman" panose="02020603050405020304" pitchFamily="18" charset="0"/>
              </a:rPr>
              <a:t>C# is a structured programming language in the sense that we can break the program into parts using functions. So, it is easy to understand and modify.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Rich Library</a:t>
            </a:r>
          </a:p>
          <a:p>
            <a:r>
              <a:rPr lang="en-US" dirty="0">
                <a:latin typeface="Times New Roman" panose="02020603050405020304" pitchFamily="18" charset="0"/>
                <a:cs typeface="Times New Roman" panose="02020603050405020304" pitchFamily="18" charset="0"/>
              </a:rPr>
              <a:t>C# provides a lot of inbuilt functions that makes the development fast.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Fast Speed</a:t>
            </a:r>
          </a:p>
          <a:p>
            <a:r>
              <a:rPr lang="en-US" dirty="0">
                <a:latin typeface="Times New Roman" panose="02020603050405020304" pitchFamily="18" charset="0"/>
                <a:cs typeface="Times New Roman" panose="02020603050405020304" pitchFamily="18" charset="0"/>
              </a:rPr>
              <a:t>The compilation and execution time of C# language is fast.</a:t>
            </a:r>
          </a:p>
        </p:txBody>
      </p:sp>
    </p:spTree>
    <p:extLst>
      <p:ext uri="{BB962C8B-B14F-4D97-AF65-F5344CB8AC3E}">
        <p14:creationId xmlns:p14="http://schemas.microsoft.com/office/powerpoint/2010/main" val="1468304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Java Practice-Mr. R C Ravindranath, Asst. Prof., SOE-CSE</a:t>
            </a:r>
          </a:p>
        </p:txBody>
      </p:sp>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36</a:t>
            </a:fld>
            <a:endParaRPr lang="en-US" altLang="en-US"/>
          </a:p>
        </p:txBody>
      </p:sp>
      <p:sp>
        <p:nvSpPr>
          <p:cNvPr id="4" name="Rectangle 3"/>
          <p:cNvSpPr/>
          <p:nvPr/>
        </p:nvSpPr>
        <p:spPr>
          <a:xfrm>
            <a:off x="685800" y="335846"/>
            <a:ext cx="11125200" cy="4801314"/>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C#  Arrays And Collections </a:t>
            </a:r>
          </a:p>
          <a:p>
            <a:pPr algn="just"/>
            <a:r>
              <a:rPr lang="en-US" dirty="0">
                <a:latin typeface="Times New Roman" panose="02020603050405020304" pitchFamily="18" charset="0"/>
                <a:cs typeface="Times New Roman" panose="02020603050405020304" pitchFamily="18" charset="0"/>
              </a:rPr>
              <a:t>Array in C# is a group of similar types of elements that have contiguous memory location. In C#, array is an object of base type </a:t>
            </a:r>
            <a:r>
              <a:rPr lang="en-US" b="1" dirty="0" err="1">
                <a:latin typeface="Times New Roman" panose="02020603050405020304" pitchFamily="18" charset="0"/>
                <a:cs typeface="Times New Roman" panose="02020603050405020304" pitchFamily="18" charset="0"/>
              </a:rPr>
              <a:t>System.Array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array index starts from 0. We can store only fixed set of elements in C# array.</a:t>
            </a:r>
          </a:p>
          <a:p>
            <a:pPr algn="just"/>
            <a:r>
              <a:rPr lang="en-US" b="1" dirty="0">
                <a:latin typeface="Times New Roman" panose="02020603050405020304" pitchFamily="18" charset="0"/>
                <a:cs typeface="Times New Roman" panose="02020603050405020304" pitchFamily="18" charset="0"/>
              </a:rPr>
              <a:t>EX: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[5]; or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[5]{ 10, 20, 30, 40, 50 };  or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 { 10, 20, 30, 40, 50 };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Advantages of C# Array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Code Optimization (less code)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Access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traverse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manipulate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sort data etc.</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 Array Types</a:t>
            </a:r>
          </a:p>
          <a:p>
            <a:pPr algn="just"/>
            <a:r>
              <a:rPr lang="en-US" dirty="0">
                <a:latin typeface="Times New Roman" panose="02020603050405020304" pitchFamily="18" charset="0"/>
                <a:cs typeface="Times New Roman" panose="02020603050405020304" pitchFamily="18" charset="0"/>
              </a:rPr>
              <a:t>There are 3 types of arrays in C# programming: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 Dimensional Array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Multidimensional Array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Jagged Array</a:t>
            </a:r>
          </a:p>
        </p:txBody>
      </p:sp>
      <p:pic>
        <p:nvPicPr>
          <p:cNvPr id="5" name="Picture 4"/>
          <p:cNvPicPr>
            <a:picLocks noChangeAspect="1"/>
          </p:cNvPicPr>
          <p:nvPr/>
        </p:nvPicPr>
        <p:blipFill>
          <a:blip r:embed="rId2"/>
          <a:stretch>
            <a:fillRect/>
          </a:stretch>
        </p:blipFill>
        <p:spPr>
          <a:xfrm>
            <a:off x="5943600" y="1968340"/>
            <a:ext cx="3182388" cy="768163"/>
          </a:xfrm>
          <a:prstGeom prst="rect">
            <a:avLst/>
          </a:prstGeom>
        </p:spPr>
      </p:pic>
    </p:spTree>
    <p:extLst>
      <p:ext uri="{BB962C8B-B14F-4D97-AF65-F5344CB8AC3E}">
        <p14:creationId xmlns:p14="http://schemas.microsoft.com/office/powerpoint/2010/main" val="4140165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37</a:t>
            </a:fld>
            <a:endParaRPr lang="en-US" altLang="en-US"/>
          </a:p>
        </p:txBody>
      </p:sp>
      <p:sp>
        <p:nvSpPr>
          <p:cNvPr id="4" name="Rectangle 1"/>
          <p:cNvSpPr>
            <a:spLocks noChangeArrowheads="1"/>
          </p:cNvSpPr>
          <p:nvPr/>
        </p:nvSpPr>
        <p:spPr bwMode="auto">
          <a:xfrm>
            <a:off x="0" y="141192"/>
            <a:ext cx="11658600" cy="47037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Variables are containers for storing data values.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Times New Roman" panose="02020603050405020304" pitchFamily="18" charset="0"/>
                <a:cs typeface="Times New Roman" panose="02020603050405020304" pitchFamily="18" charset="0"/>
              </a:rPr>
              <a:t>T</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are different types of variables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int</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integers (whole numbers), without decimals, such as 123 or -123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 double</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floating point numbers, with decimals, such as 19.99 or -19.99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 char</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single characters, such as 'a' or 'B'. Char values are surrounded by single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 string</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text, such as "Hello World". String values are surrounded by double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bool</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values with two states: true or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338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38</a:t>
            </a:fld>
            <a:endParaRPr lang="en-US" altLang="en-US"/>
          </a:p>
        </p:txBody>
      </p:sp>
      <p:sp>
        <p:nvSpPr>
          <p:cNvPr id="6" name="Rectangle 5"/>
          <p:cNvSpPr/>
          <p:nvPr/>
        </p:nvSpPr>
        <p:spPr>
          <a:xfrm>
            <a:off x="381000" y="304800"/>
            <a:ext cx="6096000" cy="2585323"/>
          </a:xfrm>
          <a:prstGeom prst="rect">
            <a:avLst/>
          </a:prstGeom>
        </p:spPr>
        <p:txBody>
          <a:bodyPr>
            <a:spAutoFit/>
          </a:bodyPr>
          <a:lstStyle/>
          <a:p>
            <a:pPr marL="285750" indent="-285750">
              <a:buFont typeface="Arial" panose="020B0604020202020204" pitchFamily="34" charset="0"/>
              <a:buChar char="•"/>
            </a:pPr>
            <a:r>
              <a:rPr lang="en-US" dirty="0" err="1"/>
              <a:t>int</a:t>
            </a:r>
            <a:r>
              <a:rPr lang="en-US" dirty="0"/>
              <a:t> </a:t>
            </a:r>
            <a:r>
              <a:rPr lang="en-US" dirty="0" err="1"/>
              <a:t>myNum</a:t>
            </a:r>
            <a:r>
              <a:rPr lang="en-US" dirty="0"/>
              <a:t> = 15;</a:t>
            </a:r>
          </a:p>
          <a:p>
            <a:r>
              <a:rPr lang="en-US" dirty="0"/>
              <a:t>      </a:t>
            </a:r>
            <a:r>
              <a:rPr lang="en-US" dirty="0" err="1"/>
              <a:t>Console.WriteLine</a:t>
            </a:r>
            <a:r>
              <a:rPr lang="en-US" dirty="0"/>
              <a:t>(</a:t>
            </a:r>
            <a:r>
              <a:rPr lang="en-US" dirty="0" err="1"/>
              <a:t>myNum</a:t>
            </a:r>
            <a:r>
              <a:rPr lang="en-US" dirty="0"/>
              <a:t>);</a:t>
            </a:r>
          </a:p>
          <a:p>
            <a:pPr marL="285750" indent="-285750">
              <a:buFont typeface="Arial" panose="020B0604020202020204" pitchFamily="34" charset="0"/>
              <a:buChar char="•"/>
            </a:pPr>
            <a:r>
              <a:rPr lang="en-US" dirty="0"/>
              <a:t>string name = "John";</a:t>
            </a:r>
          </a:p>
          <a:p>
            <a:r>
              <a:rPr lang="en-US" dirty="0"/>
              <a:t>       </a:t>
            </a:r>
            <a:r>
              <a:rPr lang="en-US" dirty="0" err="1"/>
              <a:t>Console.WriteLine</a:t>
            </a:r>
            <a:r>
              <a:rPr lang="en-US" dirty="0"/>
              <a:t>(name);</a:t>
            </a:r>
          </a:p>
          <a:p>
            <a:pPr marL="285750" indent="-285750">
              <a:buFont typeface="Arial" panose="020B0604020202020204" pitchFamily="34" charset="0"/>
              <a:buChar char="•"/>
            </a:pPr>
            <a:r>
              <a:rPr lang="en-US" dirty="0"/>
              <a:t> </a:t>
            </a:r>
            <a:r>
              <a:rPr lang="en-US" dirty="0" err="1"/>
              <a:t>int</a:t>
            </a:r>
            <a:r>
              <a:rPr lang="en-US" dirty="0"/>
              <a:t> </a:t>
            </a:r>
            <a:r>
              <a:rPr lang="en-US" dirty="0" err="1"/>
              <a:t>myNum</a:t>
            </a:r>
            <a:r>
              <a:rPr lang="en-US" dirty="0"/>
              <a:t> = 5;</a:t>
            </a:r>
          </a:p>
          <a:p>
            <a:pPr marL="285750" indent="-285750">
              <a:buFont typeface="Arial" panose="020B0604020202020204" pitchFamily="34" charset="0"/>
              <a:buChar char="•"/>
            </a:pPr>
            <a:r>
              <a:rPr lang="en-US" dirty="0"/>
              <a:t>double </a:t>
            </a:r>
            <a:r>
              <a:rPr lang="en-US" dirty="0" err="1"/>
              <a:t>myDoubleNum</a:t>
            </a:r>
            <a:r>
              <a:rPr lang="en-US" dirty="0"/>
              <a:t> = 5.99D;</a:t>
            </a:r>
          </a:p>
          <a:p>
            <a:pPr marL="285750" indent="-285750">
              <a:buFont typeface="Arial" panose="020B0604020202020204" pitchFamily="34" charset="0"/>
              <a:buChar char="•"/>
            </a:pPr>
            <a:r>
              <a:rPr lang="en-US" dirty="0"/>
              <a:t>char </a:t>
            </a:r>
            <a:r>
              <a:rPr lang="en-US" dirty="0" err="1"/>
              <a:t>myLetter</a:t>
            </a:r>
            <a:r>
              <a:rPr lang="en-US" dirty="0"/>
              <a:t> = 'D';</a:t>
            </a:r>
          </a:p>
          <a:p>
            <a:pPr marL="285750" indent="-285750">
              <a:buFont typeface="Arial" panose="020B0604020202020204" pitchFamily="34" charset="0"/>
              <a:buChar char="•"/>
            </a:pPr>
            <a:r>
              <a:rPr lang="en-US" dirty="0"/>
              <a:t>bool </a:t>
            </a:r>
            <a:r>
              <a:rPr lang="en-US" dirty="0" err="1"/>
              <a:t>myBool</a:t>
            </a:r>
            <a:r>
              <a:rPr lang="en-US" dirty="0"/>
              <a:t> = true;</a:t>
            </a:r>
          </a:p>
          <a:p>
            <a:pPr marL="285750" indent="-285750">
              <a:buFont typeface="Arial" panose="020B0604020202020204" pitchFamily="34" charset="0"/>
              <a:buChar char="•"/>
            </a:pPr>
            <a:r>
              <a:rPr lang="en-US" dirty="0"/>
              <a:t>string </a:t>
            </a:r>
            <a:r>
              <a:rPr lang="en-US" dirty="0" err="1"/>
              <a:t>myText</a:t>
            </a:r>
            <a:r>
              <a:rPr lang="en-US" dirty="0"/>
              <a:t> = "Hello";</a:t>
            </a:r>
          </a:p>
        </p:txBody>
      </p:sp>
      <p:sp>
        <p:nvSpPr>
          <p:cNvPr id="8" name="Rectangle 7"/>
          <p:cNvSpPr/>
          <p:nvPr/>
        </p:nvSpPr>
        <p:spPr>
          <a:xfrm>
            <a:off x="381000" y="2890123"/>
            <a:ext cx="10972800" cy="2585323"/>
          </a:xfrm>
          <a:prstGeom prst="rect">
            <a:avLst/>
          </a:prstGeom>
        </p:spPr>
        <p:txBody>
          <a:bodyPr wrap="square">
            <a:spAutoFit/>
          </a:bodyPr>
          <a:lstStyle/>
          <a:p>
            <a:pPr algn="just"/>
            <a:r>
              <a:rPr lang="en-US" b="1" dirty="0"/>
              <a:t>Constants</a:t>
            </a:r>
          </a:p>
          <a:p>
            <a:pPr algn="just"/>
            <a:r>
              <a:rPr lang="en-US" dirty="0"/>
              <a:t>This will declare the variable as "constant", which means unchangeable and read-only</a:t>
            </a:r>
          </a:p>
          <a:p>
            <a:pPr algn="just"/>
            <a:r>
              <a:rPr lang="en-US" dirty="0"/>
              <a:t>The ‘</a:t>
            </a:r>
            <a:r>
              <a:rPr lang="en-US" i="1" dirty="0" err="1"/>
              <a:t>const</a:t>
            </a:r>
            <a:r>
              <a:rPr lang="en-US" i="1" dirty="0"/>
              <a:t>’</a:t>
            </a:r>
            <a:r>
              <a:rPr lang="en-US" dirty="0"/>
              <a:t> keyword is useful when you want a variable to always store the same value, so that others (or yourself) won't mess up your code. </a:t>
            </a:r>
          </a:p>
          <a:p>
            <a:pPr algn="just"/>
            <a:r>
              <a:rPr lang="en-US" dirty="0"/>
              <a:t>An example that is often referred to as a constant, is PI (3.14159...).</a:t>
            </a:r>
          </a:p>
          <a:p>
            <a:pPr algn="just"/>
            <a:r>
              <a:rPr lang="en-US" dirty="0"/>
              <a:t>Note: You cannot declare a constant variable without assigning the value. If you do, an error will occur: A </a:t>
            </a:r>
            <a:r>
              <a:rPr lang="en-US" dirty="0" err="1"/>
              <a:t>const</a:t>
            </a:r>
            <a:r>
              <a:rPr lang="en-US" dirty="0"/>
              <a:t> field requires a value to be provided.</a:t>
            </a:r>
          </a:p>
          <a:p>
            <a:pPr algn="just"/>
            <a:r>
              <a:rPr lang="en-US" dirty="0"/>
              <a:t>                                                 </a:t>
            </a:r>
            <a:r>
              <a:rPr lang="nb-NO" dirty="0"/>
              <a:t> const int myNum = 15;</a:t>
            </a:r>
          </a:p>
          <a:p>
            <a:pPr algn="just"/>
            <a:r>
              <a:rPr lang="nb-NO" dirty="0"/>
              <a:t>                                                     myNum = 20; // error</a:t>
            </a:r>
            <a:endParaRPr lang="en-US" dirty="0"/>
          </a:p>
        </p:txBody>
      </p:sp>
    </p:spTree>
    <p:extLst>
      <p:ext uri="{BB962C8B-B14F-4D97-AF65-F5344CB8AC3E}">
        <p14:creationId xmlns:p14="http://schemas.microsoft.com/office/powerpoint/2010/main" val="410887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39</a:t>
            </a:fld>
            <a:endParaRPr lang="en-US" altLang="en-US"/>
          </a:p>
        </p:txBody>
      </p:sp>
      <p:sp>
        <p:nvSpPr>
          <p:cNvPr id="4" name="Rectangle 3"/>
          <p:cNvSpPr/>
          <p:nvPr/>
        </p:nvSpPr>
        <p:spPr>
          <a:xfrm>
            <a:off x="838200" y="838200"/>
            <a:ext cx="10210800" cy="2585323"/>
          </a:xfrm>
          <a:prstGeom prst="rect">
            <a:avLst/>
          </a:prstGeom>
        </p:spPr>
        <p:txBody>
          <a:bodyPr wrap="square">
            <a:spAutoFit/>
          </a:bodyPr>
          <a:lstStyle/>
          <a:p>
            <a:r>
              <a:rPr lang="en-US" b="1" dirty="0"/>
              <a:t>				Operators </a:t>
            </a:r>
          </a:p>
          <a:p>
            <a:r>
              <a:rPr lang="en-US" dirty="0"/>
              <a:t>An operator is a program element that is applied to one or more operands in an expression or statement.</a:t>
            </a:r>
          </a:p>
          <a:p>
            <a:pPr marL="285750" indent="-285750">
              <a:buFont typeface="Arial" panose="020B0604020202020204" pitchFamily="34" charset="0"/>
              <a:buChar char="•"/>
            </a:pPr>
            <a:r>
              <a:rPr lang="en-US" dirty="0"/>
              <a:t>Operators that take one operand, such as the increment operator (++) or new, are referred to as unary operators.</a:t>
            </a:r>
          </a:p>
          <a:p>
            <a:pPr marL="285750" indent="-285750">
              <a:buFont typeface="Arial" panose="020B0604020202020204" pitchFamily="34" charset="0"/>
              <a:buChar char="•"/>
            </a:pPr>
            <a:r>
              <a:rPr lang="en-US" dirty="0"/>
              <a:t>Operators that take two operands, such as arithmetic operators (+,-,*,/), are referred to as binary operators. </a:t>
            </a:r>
          </a:p>
          <a:p>
            <a:pPr marL="285750" indent="-285750">
              <a:buFont typeface="Arial" panose="020B0604020202020204" pitchFamily="34" charset="0"/>
              <a:buChar char="•"/>
            </a:pPr>
            <a:r>
              <a:rPr lang="en-US" dirty="0"/>
              <a:t>One operator, the conditional operator (?:), takes three operands and is the sole ternary operator in C#.</a:t>
            </a:r>
          </a:p>
        </p:txBody>
      </p:sp>
    </p:spTree>
    <p:extLst>
      <p:ext uri="{BB962C8B-B14F-4D97-AF65-F5344CB8AC3E}">
        <p14:creationId xmlns:p14="http://schemas.microsoft.com/office/powerpoint/2010/main" val="21732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0DCAAB5-DEB5-A221-B031-AF362445D576}"/>
              </a:ext>
            </a:extLst>
          </p:cNvPr>
          <p:cNvSpPr>
            <a:spLocks noGrp="1"/>
          </p:cNvSpPr>
          <p:nvPr>
            <p:ph type="title"/>
          </p:nvPr>
        </p:nvSpPr>
        <p:spPr>
          <a:xfrm>
            <a:off x="1981200" y="228600"/>
            <a:ext cx="8229600" cy="685800"/>
          </a:xfrm>
        </p:spPr>
        <p:txBody>
          <a:bodyPr>
            <a:normAutofit fontScale="90000"/>
          </a:bodyPr>
          <a:lstStyle/>
          <a:p>
            <a:br>
              <a:rPr lang="en-US" altLang="en-US" dirty="0"/>
            </a:br>
            <a:r>
              <a:rPr lang="en-US" altLang="en-US" dirty="0"/>
              <a:t>                 </a:t>
            </a:r>
            <a:r>
              <a:rPr lang="en-US" altLang="en-US" sz="4000" dirty="0">
                <a:latin typeface="+mn-lt"/>
              </a:rPr>
              <a:t>.</a:t>
            </a:r>
            <a:r>
              <a:rPr lang="en-US" altLang="en-US" sz="2700" dirty="0">
                <a:latin typeface="+mn-lt"/>
              </a:rPr>
              <a:t>NET and .NET Framework</a:t>
            </a:r>
            <a:br>
              <a:rPr lang="en-US" altLang="en-US" dirty="0"/>
            </a:br>
            <a:endParaRPr lang="en-US" altLang="en-US" dirty="0"/>
          </a:p>
        </p:txBody>
      </p:sp>
      <p:sp>
        <p:nvSpPr>
          <p:cNvPr id="4099" name="Content Placeholder 2">
            <a:extLst>
              <a:ext uri="{FF2B5EF4-FFF2-40B4-BE49-F238E27FC236}">
                <a16:creationId xmlns:a16="http://schemas.microsoft.com/office/drawing/2014/main" id="{BE1A6A13-7F7A-0CAA-1C7D-B2027525A3F9}"/>
              </a:ext>
            </a:extLst>
          </p:cNvPr>
          <p:cNvSpPr>
            <a:spLocks noGrp="1"/>
          </p:cNvSpPr>
          <p:nvPr>
            <p:ph idx="1"/>
          </p:nvPr>
        </p:nvSpPr>
        <p:spPr>
          <a:xfrm>
            <a:off x="1981200" y="1219201"/>
            <a:ext cx="8229600" cy="4906963"/>
          </a:xfrm>
        </p:spPr>
        <p:txBody>
          <a:bodyPr/>
          <a:lstStyle/>
          <a:p>
            <a:r>
              <a:rPr lang="en-US" altLang="en-US" sz="1800" dirty="0">
                <a:latin typeface="Times New Roman" panose="02020603050405020304" pitchFamily="18" charset="0"/>
                <a:cs typeface="Times New Roman" panose="02020603050405020304" pitchFamily="18" charset="0"/>
              </a:rPr>
              <a:t>.NET is a developer platform made up of tools, programming languages, and libraries for building many different types of applications.</a:t>
            </a:r>
          </a:p>
          <a:p>
            <a:r>
              <a:rPr lang="en-US" altLang="en-US" sz="1800" dirty="0">
                <a:latin typeface="Times New Roman" panose="02020603050405020304" pitchFamily="18" charset="0"/>
                <a:cs typeface="Times New Roman" panose="02020603050405020304" pitchFamily="18" charset="0"/>
              </a:rPr>
              <a:t>There are various implementations of .NET. Each implementation allows .NET code to execute in different places—Linux, macOS, Windows, iOS, Android, and many more.</a:t>
            </a:r>
          </a:p>
          <a:p>
            <a:r>
              <a:rPr lang="en-US" altLang="en-US" sz="1800" b="1" dirty="0">
                <a:latin typeface="Times New Roman" panose="02020603050405020304" pitchFamily="18" charset="0"/>
                <a:cs typeface="Times New Roman" panose="02020603050405020304" pitchFamily="18" charset="0"/>
              </a:rPr>
              <a:t>.NET Framework</a:t>
            </a:r>
            <a:r>
              <a:rPr lang="en-US" altLang="en-US" sz="1800" dirty="0">
                <a:latin typeface="Times New Roman" panose="02020603050405020304" pitchFamily="18" charset="0"/>
                <a:cs typeface="Times New Roman" panose="02020603050405020304" pitchFamily="18" charset="0"/>
              </a:rPr>
              <a:t> is the original implementation of .NET. It supports running websites, services, desktop apps, and more on Windows.</a:t>
            </a:r>
          </a:p>
          <a:p>
            <a:r>
              <a:rPr lang="en-US" altLang="en-US" sz="1800" b="1" dirty="0">
                <a:latin typeface="Times New Roman" panose="02020603050405020304" pitchFamily="18" charset="0"/>
                <a:cs typeface="Times New Roman" panose="02020603050405020304" pitchFamily="18" charset="0"/>
              </a:rPr>
              <a:t>.NET</a:t>
            </a:r>
            <a:r>
              <a:rPr lang="en-US" altLang="en-US" sz="1800" dirty="0">
                <a:latin typeface="Times New Roman" panose="02020603050405020304" pitchFamily="18" charset="0"/>
                <a:cs typeface="Times New Roman" panose="02020603050405020304" pitchFamily="18" charset="0"/>
              </a:rPr>
              <a:t> is a cross-platform implementation for running websites, services, and console apps on Windows, Linux, and macOS. </a:t>
            </a:r>
            <a:r>
              <a:rPr lang="en-US" altLang="en-US" sz="1800" u="sng"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NET is open source on GitHub. .NET was previously called .NET Core.</a:t>
            </a:r>
          </a:p>
          <a:p>
            <a:r>
              <a:rPr lang="en-US" altLang="en-US" sz="1800" b="1" dirty="0">
                <a:latin typeface="Times New Roman" panose="02020603050405020304" pitchFamily="18" charset="0"/>
                <a:cs typeface="Times New Roman" panose="02020603050405020304" pitchFamily="18" charset="0"/>
              </a:rPr>
              <a:t>Xamarin/Mono </a:t>
            </a:r>
            <a:r>
              <a:rPr lang="en-US" altLang="en-US" sz="1800" dirty="0">
                <a:latin typeface="Times New Roman" panose="02020603050405020304" pitchFamily="18" charset="0"/>
                <a:cs typeface="Times New Roman" panose="02020603050405020304" pitchFamily="18" charset="0"/>
              </a:rPr>
              <a:t> is a .NET implementation for running apps on all the major mobile operating systems, including iOS and Android.</a:t>
            </a:r>
          </a:p>
          <a:p>
            <a:endParaRPr lang="en-US" altLang="en-US" sz="1800" dirty="0">
              <a:latin typeface="Times New Roman" panose="02020603050405020304" pitchFamily="18" charset="0"/>
              <a:cs typeface="Times New Roman" panose="02020603050405020304" pitchFamily="18" charset="0"/>
            </a:endParaRPr>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40</a:t>
            </a:fld>
            <a:endParaRPr lang="en-US" altLang="en-US"/>
          </a:p>
        </p:txBody>
      </p:sp>
      <p:sp>
        <p:nvSpPr>
          <p:cNvPr id="4" name="Rectangle 3"/>
          <p:cNvSpPr/>
          <p:nvPr/>
        </p:nvSpPr>
        <p:spPr>
          <a:xfrm>
            <a:off x="533400" y="304800"/>
            <a:ext cx="4267200" cy="1200329"/>
          </a:xfrm>
          <a:prstGeom prst="rect">
            <a:avLst/>
          </a:prstGeom>
        </p:spPr>
        <p:txBody>
          <a:bodyPr wrap="square">
            <a:spAutoFit/>
          </a:bodyPr>
          <a:lstStyle/>
          <a:p>
            <a:r>
              <a:rPr lang="en-US" b="1" dirty="0"/>
              <a:t>Postfix increment X++ </a:t>
            </a:r>
            <a:r>
              <a:rPr lang="en-US" dirty="0"/>
              <a:t>will add 1 to x</a:t>
            </a:r>
          </a:p>
          <a:p>
            <a:r>
              <a:rPr lang="en-US" dirty="0" err="1"/>
              <a:t>var</a:t>
            </a:r>
            <a:r>
              <a:rPr lang="en-US" dirty="0"/>
              <a:t> x = 42;</a:t>
            </a:r>
          </a:p>
          <a:p>
            <a:r>
              <a:rPr lang="en-US" dirty="0"/>
              <a:t>x++;</a:t>
            </a:r>
          </a:p>
          <a:p>
            <a:r>
              <a:rPr lang="en-US" dirty="0" err="1"/>
              <a:t>Console.WriteLine</a:t>
            </a:r>
            <a:r>
              <a:rPr lang="en-US" dirty="0"/>
              <a:t>(x); // 43</a:t>
            </a:r>
          </a:p>
        </p:txBody>
      </p:sp>
      <p:sp>
        <p:nvSpPr>
          <p:cNvPr id="5" name="Rectangle 4"/>
          <p:cNvSpPr/>
          <p:nvPr/>
        </p:nvSpPr>
        <p:spPr>
          <a:xfrm>
            <a:off x="5410200" y="304800"/>
            <a:ext cx="6096000" cy="1200329"/>
          </a:xfrm>
          <a:prstGeom prst="rect">
            <a:avLst/>
          </a:prstGeom>
        </p:spPr>
        <p:txBody>
          <a:bodyPr>
            <a:spAutoFit/>
          </a:bodyPr>
          <a:lstStyle/>
          <a:p>
            <a:r>
              <a:rPr lang="en-US" b="1" dirty="0"/>
              <a:t>Postfix decrement    X--   </a:t>
            </a:r>
            <a:r>
              <a:rPr lang="en-US" dirty="0"/>
              <a:t>will subtract one</a:t>
            </a:r>
          </a:p>
          <a:p>
            <a:r>
              <a:rPr lang="en-US" dirty="0" err="1"/>
              <a:t>var</a:t>
            </a:r>
            <a:r>
              <a:rPr lang="en-US" dirty="0"/>
              <a:t> x = 42;</a:t>
            </a:r>
          </a:p>
          <a:p>
            <a:r>
              <a:rPr lang="en-US" dirty="0"/>
              <a:t>x--;</a:t>
            </a:r>
          </a:p>
          <a:p>
            <a:r>
              <a:rPr lang="en-US" dirty="0" err="1"/>
              <a:t>Console.WriteLine</a:t>
            </a:r>
            <a:r>
              <a:rPr lang="en-US" dirty="0"/>
              <a:t>(x); // 41</a:t>
            </a:r>
          </a:p>
        </p:txBody>
      </p:sp>
      <p:cxnSp>
        <p:nvCxnSpPr>
          <p:cNvPr id="7" name="Straight Connector 6"/>
          <p:cNvCxnSpPr/>
          <p:nvPr/>
        </p:nvCxnSpPr>
        <p:spPr>
          <a:xfrm>
            <a:off x="4800600" y="304800"/>
            <a:ext cx="0" cy="1066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843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41</a:t>
            </a:fld>
            <a:endParaRPr lang="en-US" altLang="en-US"/>
          </a:p>
        </p:txBody>
      </p:sp>
      <p:sp>
        <p:nvSpPr>
          <p:cNvPr id="4" name="Rectangle 3"/>
          <p:cNvSpPr/>
          <p:nvPr/>
        </p:nvSpPr>
        <p:spPr>
          <a:xfrm>
            <a:off x="609600" y="685800"/>
            <a:ext cx="10896600" cy="4524315"/>
          </a:xfrm>
          <a:prstGeom prst="rect">
            <a:avLst/>
          </a:prstGeom>
        </p:spPr>
        <p:txBody>
          <a:bodyPr wrap="square">
            <a:spAutoFit/>
          </a:bodyPr>
          <a:lstStyle/>
          <a:p>
            <a:r>
              <a:rPr lang="en-US" b="1" u="sng" dirty="0"/>
              <a:t>? : Ternary Operator</a:t>
            </a:r>
          </a:p>
          <a:p>
            <a:r>
              <a:rPr lang="en-US" dirty="0"/>
              <a:t>Returns one of two values depending on the value of a Boolean expression.</a:t>
            </a:r>
          </a:p>
          <a:p>
            <a:r>
              <a:rPr lang="en-US" dirty="0"/>
              <a:t>Syntax:</a:t>
            </a:r>
          </a:p>
          <a:p>
            <a:r>
              <a:rPr lang="en-US" dirty="0"/>
              <a:t>condition ? </a:t>
            </a:r>
            <a:r>
              <a:rPr lang="en-US" dirty="0" err="1"/>
              <a:t>expression_if_true</a:t>
            </a:r>
            <a:r>
              <a:rPr lang="en-US" dirty="0"/>
              <a:t> : </a:t>
            </a:r>
            <a:r>
              <a:rPr lang="en-US" dirty="0" err="1"/>
              <a:t>expression_if_false</a:t>
            </a:r>
            <a:r>
              <a:rPr lang="en-US" dirty="0"/>
              <a:t>;</a:t>
            </a:r>
          </a:p>
          <a:p>
            <a:endParaRPr lang="en-US" dirty="0"/>
          </a:p>
          <a:p>
            <a:r>
              <a:rPr lang="en-US" dirty="0"/>
              <a:t>string name = "Frank"; </a:t>
            </a:r>
            <a:r>
              <a:rPr lang="en-US" dirty="0" err="1"/>
              <a:t>Console.WriteLine</a:t>
            </a:r>
            <a:r>
              <a:rPr lang="en-US" dirty="0"/>
              <a:t>(name == "Frank" ? "The name is Frank" : "The name is not Frank"); </a:t>
            </a:r>
          </a:p>
          <a:p>
            <a:endParaRPr lang="en-US" dirty="0"/>
          </a:p>
          <a:p>
            <a:r>
              <a:rPr lang="en-US" b="1" u="sng" dirty="0"/>
              <a:t>Assignment operator '='</a:t>
            </a:r>
          </a:p>
          <a:p>
            <a:r>
              <a:rPr lang="en-US" dirty="0"/>
              <a:t>The assignment operator = sets </a:t>
            </a:r>
            <a:r>
              <a:rPr lang="en-US" dirty="0" err="1"/>
              <a:t>thr</a:t>
            </a:r>
            <a:r>
              <a:rPr lang="en-US" dirty="0"/>
              <a:t> left hand operand's value to the value of right hand operand, and return that</a:t>
            </a:r>
          </a:p>
          <a:p>
            <a:r>
              <a:rPr lang="en-US" dirty="0"/>
              <a:t>value:</a:t>
            </a:r>
          </a:p>
          <a:p>
            <a:r>
              <a:rPr lang="en-US" dirty="0" err="1"/>
              <a:t>int</a:t>
            </a:r>
            <a:r>
              <a:rPr lang="en-US" dirty="0"/>
              <a:t> a = 3; // assigns value 3 to variable a</a:t>
            </a:r>
          </a:p>
          <a:p>
            <a:r>
              <a:rPr lang="en-US" dirty="0" err="1"/>
              <a:t>int</a:t>
            </a:r>
            <a:r>
              <a:rPr lang="en-US" dirty="0"/>
              <a:t> b = a = 5; // first assigns value 5 to variable a, then does the same for variable b</a:t>
            </a:r>
          </a:p>
          <a:p>
            <a:r>
              <a:rPr lang="en-US" dirty="0" err="1"/>
              <a:t>Console.WriteLine</a:t>
            </a:r>
            <a:r>
              <a:rPr lang="en-US" dirty="0"/>
              <a:t>(a = 3 + 4); // prints 7</a:t>
            </a:r>
          </a:p>
          <a:p>
            <a:endParaRPr lang="en-US" dirty="0"/>
          </a:p>
        </p:txBody>
      </p:sp>
    </p:spTree>
    <p:extLst>
      <p:ext uri="{BB962C8B-B14F-4D97-AF65-F5344CB8AC3E}">
        <p14:creationId xmlns:p14="http://schemas.microsoft.com/office/powerpoint/2010/main" val="1337474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42</a:t>
            </a:fld>
            <a:endParaRPr lang="en-US" altLang="en-US"/>
          </a:p>
        </p:txBody>
      </p:sp>
      <p:sp>
        <p:nvSpPr>
          <p:cNvPr id="4" name="Rectangle 3"/>
          <p:cNvSpPr/>
          <p:nvPr/>
        </p:nvSpPr>
        <p:spPr>
          <a:xfrm>
            <a:off x="3962400" y="304800"/>
            <a:ext cx="4495800"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Decision and iteration statements</a:t>
            </a:r>
            <a:endParaRPr lang="en-US" b="1" dirty="0"/>
          </a:p>
        </p:txBody>
      </p:sp>
      <p:sp>
        <p:nvSpPr>
          <p:cNvPr id="5" name="Rectangle 4"/>
          <p:cNvSpPr/>
          <p:nvPr/>
        </p:nvSpPr>
        <p:spPr>
          <a:xfrm>
            <a:off x="379708" y="888325"/>
            <a:ext cx="10972800" cy="646331"/>
          </a:xfrm>
          <a:prstGeom prst="rect">
            <a:avLst/>
          </a:prstGeom>
        </p:spPr>
        <p:txBody>
          <a:bodyPr wrap="square">
            <a:spAutoFit/>
          </a:bodyPr>
          <a:lstStyle/>
          <a:p>
            <a:r>
              <a:rPr lang="en-US" dirty="0"/>
              <a:t>Programming in general often requires a decision or a branch within the code to account for how the code</a:t>
            </a:r>
          </a:p>
          <a:p>
            <a:r>
              <a:rPr lang="en-US" dirty="0"/>
              <a:t>operates under different inputs or conditions.</a:t>
            </a:r>
          </a:p>
        </p:txBody>
      </p:sp>
      <p:sp>
        <p:nvSpPr>
          <p:cNvPr id="6" name="Rectangle 5"/>
          <p:cNvSpPr/>
          <p:nvPr/>
        </p:nvSpPr>
        <p:spPr>
          <a:xfrm>
            <a:off x="920858" y="1916162"/>
            <a:ext cx="2242922" cy="369332"/>
          </a:xfrm>
          <a:prstGeom prst="rect">
            <a:avLst/>
          </a:prstGeom>
        </p:spPr>
        <p:txBody>
          <a:bodyPr wrap="none">
            <a:spAutoFit/>
          </a:bodyPr>
          <a:lstStyle/>
          <a:p>
            <a:pPr marL="285750" indent="-285750">
              <a:buFont typeface="Arial" panose="020B0604020202020204" pitchFamily="34" charset="0"/>
              <a:buChar char="•"/>
            </a:pPr>
            <a:r>
              <a:rPr lang="en-US" dirty="0"/>
              <a:t>If-Else Statement</a:t>
            </a:r>
          </a:p>
        </p:txBody>
      </p:sp>
      <p:sp>
        <p:nvSpPr>
          <p:cNvPr id="7" name="Rectangle 6"/>
          <p:cNvSpPr/>
          <p:nvPr/>
        </p:nvSpPr>
        <p:spPr>
          <a:xfrm>
            <a:off x="928607" y="2667000"/>
            <a:ext cx="6096000" cy="3139321"/>
          </a:xfrm>
          <a:prstGeom prst="rect">
            <a:avLst/>
          </a:prstGeom>
        </p:spPr>
        <p:txBody>
          <a:bodyPr>
            <a:spAutoFit/>
          </a:bodyPr>
          <a:lstStyle/>
          <a:p>
            <a:r>
              <a:rPr lang="en-US" dirty="0"/>
              <a:t>static void </a:t>
            </a:r>
            <a:r>
              <a:rPr lang="en-US" dirty="0" err="1"/>
              <a:t>PrintPassOrFail</a:t>
            </a:r>
            <a:r>
              <a:rPr lang="en-US" dirty="0"/>
              <a:t>(</a:t>
            </a:r>
            <a:r>
              <a:rPr lang="en-US" dirty="0" err="1"/>
              <a:t>int</a:t>
            </a:r>
            <a:r>
              <a:rPr lang="en-US" dirty="0"/>
              <a:t> score)</a:t>
            </a:r>
          </a:p>
          <a:p>
            <a:r>
              <a:rPr lang="en-US" dirty="0"/>
              <a:t>{</a:t>
            </a:r>
          </a:p>
          <a:p>
            <a:r>
              <a:rPr lang="en-US" dirty="0"/>
              <a:t> if (score &gt;= 50) // If score is greater or equal to 50</a:t>
            </a:r>
          </a:p>
          <a:p>
            <a:r>
              <a:rPr lang="en-US" dirty="0"/>
              <a:t> {</a:t>
            </a:r>
          </a:p>
          <a:p>
            <a:r>
              <a:rPr lang="en-US" dirty="0"/>
              <a:t> </a:t>
            </a:r>
            <a:r>
              <a:rPr lang="en-US" dirty="0" err="1"/>
              <a:t>Console.WriteLine</a:t>
            </a:r>
            <a:r>
              <a:rPr lang="en-US" dirty="0"/>
              <a:t>("Pass!");</a:t>
            </a:r>
          </a:p>
          <a:p>
            <a:r>
              <a:rPr lang="en-US" dirty="0"/>
              <a:t> }</a:t>
            </a:r>
          </a:p>
          <a:p>
            <a:r>
              <a:rPr lang="en-US" dirty="0"/>
              <a:t> else // If score is not greater or equal to 50</a:t>
            </a:r>
          </a:p>
          <a:p>
            <a:r>
              <a:rPr lang="en-US" dirty="0"/>
              <a:t> {</a:t>
            </a:r>
          </a:p>
          <a:p>
            <a:r>
              <a:rPr lang="en-US" dirty="0"/>
              <a:t> </a:t>
            </a:r>
            <a:r>
              <a:rPr lang="en-US" dirty="0" err="1"/>
              <a:t>Console.WriteLine</a:t>
            </a:r>
            <a:r>
              <a:rPr lang="en-US" dirty="0"/>
              <a:t>("Fail!");</a:t>
            </a:r>
          </a:p>
          <a:p>
            <a:r>
              <a:rPr lang="en-US" dirty="0"/>
              <a:t> }</a:t>
            </a:r>
          </a:p>
          <a:p>
            <a:r>
              <a:rPr lang="en-US" dirty="0"/>
              <a:t>}</a:t>
            </a:r>
          </a:p>
        </p:txBody>
      </p:sp>
    </p:spTree>
    <p:extLst>
      <p:ext uri="{BB962C8B-B14F-4D97-AF65-F5344CB8AC3E}">
        <p14:creationId xmlns:p14="http://schemas.microsoft.com/office/powerpoint/2010/main" val="3335712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43</a:t>
            </a:fld>
            <a:endParaRPr lang="en-US" altLang="en-US"/>
          </a:p>
        </p:txBody>
      </p:sp>
      <p:sp>
        <p:nvSpPr>
          <p:cNvPr id="4" name="Rectangle 3"/>
          <p:cNvSpPr/>
          <p:nvPr/>
        </p:nvSpPr>
        <p:spPr>
          <a:xfrm>
            <a:off x="685800" y="228600"/>
            <a:ext cx="10668000" cy="1200329"/>
          </a:xfrm>
          <a:prstGeom prst="rect">
            <a:avLst/>
          </a:prstGeom>
        </p:spPr>
        <p:txBody>
          <a:bodyPr wrap="square">
            <a:spAutoFit/>
          </a:bodyPr>
          <a:lstStyle/>
          <a:p>
            <a:pPr marL="285750" indent="-285750">
              <a:buFont typeface="Arial" panose="020B0604020202020204" pitchFamily="34" charset="0"/>
              <a:buChar char="•"/>
            </a:pPr>
            <a:r>
              <a:rPr lang="en-US" dirty="0"/>
              <a:t>If-Else-if Statement</a:t>
            </a:r>
          </a:p>
          <a:p>
            <a:r>
              <a:rPr lang="en-US" dirty="0"/>
              <a:t>Following on from the If-Else Statement example. The Else If statement follows directly after the If statement in the If-Else. If-Else structure, but intrinsically has  a similar syntax as the If statement. It is used to add more branches to the code than what a simple If-Else statement can.</a:t>
            </a:r>
          </a:p>
        </p:txBody>
      </p:sp>
      <p:sp>
        <p:nvSpPr>
          <p:cNvPr id="5" name="Rectangle 4"/>
          <p:cNvSpPr/>
          <p:nvPr/>
        </p:nvSpPr>
        <p:spPr>
          <a:xfrm>
            <a:off x="838200" y="1705928"/>
            <a:ext cx="10363200" cy="3600986"/>
          </a:xfrm>
          <a:prstGeom prst="rect">
            <a:avLst/>
          </a:prstGeom>
        </p:spPr>
        <p:txBody>
          <a:bodyPr wrap="square">
            <a:spAutoFit/>
          </a:bodyPr>
          <a:lstStyle/>
          <a:p>
            <a:r>
              <a:rPr lang="en-US" sz="1200" b="1" dirty="0"/>
              <a:t>static void </a:t>
            </a:r>
            <a:r>
              <a:rPr lang="en-US" sz="1200" b="1" dirty="0" err="1"/>
              <a:t>PrintPassOrFail</a:t>
            </a:r>
            <a:r>
              <a:rPr lang="en-US" sz="1200" b="1" dirty="0"/>
              <a:t>(</a:t>
            </a:r>
            <a:r>
              <a:rPr lang="en-US" sz="1200" b="1" dirty="0" err="1"/>
              <a:t>int</a:t>
            </a:r>
            <a:r>
              <a:rPr lang="en-US" sz="1200" b="1" dirty="0"/>
              <a:t> score)</a:t>
            </a:r>
          </a:p>
          <a:p>
            <a:r>
              <a:rPr lang="en-US" sz="1200" b="1" dirty="0"/>
              <a:t>{</a:t>
            </a:r>
          </a:p>
          <a:p>
            <a:r>
              <a:rPr lang="en-US" sz="1200" b="1" dirty="0"/>
              <a:t> if (score &gt; 100) // If score is greater than 100</a:t>
            </a:r>
          </a:p>
          <a:p>
            <a:r>
              <a:rPr lang="en-US" sz="1200" b="1" dirty="0"/>
              <a:t> {</a:t>
            </a:r>
          </a:p>
          <a:p>
            <a:r>
              <a:rPr lang="en-US" sz="1200" b="1" dirty="0"/>
              <a:t> </a:t>
            </a:r>
            <a:r>
              <a:rPr lang="en-US" sz="1200" b="1" dirty="0" err="1"/>
              <a:t>Console.WriteLine</a:t>
            </a:r>
            <a:r>
              <a:rPr lang="en-US" sz="1200" b="1" dirty="0"/>
              <a:t>("Error: score is greater than 100!");</a:t>
            </a:r>
          </a:p>
          <a:p>
            <a:r>
              <a:rPr lang="en-US" sz="1200" b="1" dirty="0"/>
              <a:t> }</a:t>
            </a:r>
          </a:p>
          <a:p>
            <a:r>
              <a:rPr lang="en-US" sz="1200" b="1" dirty="0"/>
              <a:t> else if (score &lt; 0) // Else If score is less than 0</a:t>
            </a:r>
          </a:p>
          <a:p>
            <a:r>
              <a:rPr lang="en-US" sz="1200" b="1" dirty="0"/>
              <a:t> {</a:t>
            </a:r>
          </a:p>
          <a:p>
            <a:r>
              <a:rPr lang="en-US" sz="1200" b="1" dirty="0"/>
              <a:t> </a:t>
            </a:r>
            <a:r>
              <a:rPr lang="en-US" sz="1200" b="1" dirty="0" err="1"/>
              <a:t>Console.WriteLine</a:t>
            </a:r>
            <a:r>
              <a:rPr lang="en-US" sz="1200" b="1" dirty="0"/>
              <a:t>("Error: score is less than 0!");</a:t>
            </a:r>
          </a:p>
          <a:p>
            <a:r>
              <a:rPr lang="en-US" sz="1200" b="1" dirty="0"/>
              <a:t> }</a:t>
            </a:r>
          </a:p>
          <a:p>
            <a:r>
              <a:rPr lang="en-US" sz="1200" b="1" dirty="0"/>
              <a:t> else if (score &gt;= 50) // Else if score is greater or equal to 50</a:t>
            </a:r>
          </a:p>
          <a:p>
            <a:r>
              <a:rPr lang="en-US" sz="1200" b="1" dirty="0"/>
              <a:t> {</a:t>
            </a:r>
          </a:p>
          <a:p>
            <a:r>
              <a:rPr lang="en-US" sz="1200" b="1" dirty="0"/>
              <a:t> </a:t>
            </a:r>
            <a:r>
              <a:rPr lang="en-US" sz="1200" b="1" dirty="0" err="1"/>
              <a:t>Console.WriteLine</a:t>
            </a:r>
            <a:r>
              <a:rPr lang="en-US" sz="1200" b="1" dirty="0"/>
              <a:t>("Pass!");</a:t>
            </a:r>
          </a:p>
          <a:p>
            <a:r>
              <a:rPr lang="en-US" sz="1200" b="1" dirty="0"/>
              <a:t> }</a:t>
            </a:r>
          </a:p>
          <a:p>
            <a:r>
              <a:rPr lang="en-US" sz="1200" b="1" dirty="0"/>
              <a:t> else // If none above, then score must be between 0 and 49</a:t>
            </a:r>
          </a:p>
          <a:p>
            <a:r>
              <a:rPr lang="en-US" sz="1200" b="1" dirty="0"/>
              <a:t> {</a:t>
            </a:r>
          </a:p>
          <a:p>
            <a:r>
              <a:rPr lang="en-US" sz="1200" b="1" dirty="0"/>
              <a:t> </a:t>
            </a:r>
            <a:r>
              <a:rPr lang="en-US" sz="1200" b="1" dirty="0" err="1"/>
              <a:t>Console.WriteLine</a:t>
            </a:r>
            <a:r>
              <a:rPr lang="en-US" sz="1200" b="1" dirty="0"/>
              <a:t>("Fail!");</a:t>
            </a:r>
          </a:p>
          <a:p>
            <a:r>
              <a:rPr lang="en-US" sz="1200" b="1" dirty="0"/>
              <a:t> }</a:t>
            </a:r>
          </a:p>
          <a:p>
            <a:r>
              <a:rPr lang="en-US" sz="1200" b="1" dirty="0"/>
              <a:t>}</a:t>
            </a:r>
          </a:p>
        </p:txBody>
      </p:sp>
    </p:spTree>
    <p:extLst>
      <p:ext uri="{BB962C8B-B14F-4D97-AF65-F5344CB8AC3E}">
        <p14:creationId xmlns:p14="http://schemas.microsoft.com/office/powerpoint/2010/main" val="800812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44</a:t>
            </a:fld>
            <a:endParaRPr lang="en-US" altLang="en-US"/>
          </a:p>
        </p:txBody>
      </p:sp>
      <p:sp>
        <p:nvSpPr>
          <p:cNvPr id="4" name="Rectangle 3"/>
          <p:cNvSpPr/>
          <p:nvPr/>
        </p:nvSpPr>
        <p:spPr>
          <a:xfrm>
            <a:off x="5562600" y="1378974"/>
            <a:ext cx="6096000" cy="4524315"/>
          </a:xfrm>
          <a:prstGeom prst="rect">
            <a:avLst/>
          </a:prstGeom>
        </p:spPr>
        <p:txBody>
          <a:bodyPr>
            <a:spAutoFit/>
          </a:bodyPr>
          <a:lstStyle/>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caseSwitch</a:t>
            </a:r>
            <a:r>
              <a:rPr lang="en-US" dirty="0">
                <a:latin typeface="Times New Roman" panose="02020603050405020304" pitchFamily="18" charset="0"/>
                <a:cs typeface="Times New Roman" panose="02020603050405020304" pitchFamily="18" charset="0"/>
              </a:rPr>
              <a:t> = new Random().Next(1, 9);</a:t>
            </a:r>
          </a:p>
          <a:p>
            <a:r>
              <a:rPr lang="en-US" dirty="0">
                <a:latin typeface="Times New Roman" panose="02020603050405020304" pitchFamily="18" charset="0"/>
                <a:cs typeface="Times New Roman" panose="02020603050405020304" pitchFamily="18" charset="0"/>
              </a:rPr>
              <a:t>switch (</a:t>
            </a:r>
            <a:r>
              <a:rPr lang="en-US" dirty="0" err="1">
                <a:latin typeface="Times New Roman" panose="02020603050405020304" pitchFamily="18" charset="0"/>
                <a:cs typeface="Times New Roman" panose="02020603050405020304" pitchFamily="18" charset="0"/>
              </a:rPr>
              <a:t>caseSwitch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case 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Console.WriteLine</a:t>
            </a:r>
            <a:r>
              <a:rPr lang="en-US" dirty="0">
                <a:latin typeface="Times New Roman" panose="02020603050405020304" pitchFamily="18" charset="0"/>
                <a:cs typeface="Times New Roman" panose="02020603050405020304" pitchFamily="18" charset="0"/>
              </a:rPr>
              <a:t>("Case 1");</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Console.WriteLine</a:t>
            </a:r>
            <a:r>
              <a:rPr lang="en-US" dirty="0">
                <a:latin typeface="Times New Roman" panose="02020603050405020304" pitchFamily="18" charset="0"/>
                <a:cs typeface="Times New Roman" panose="02020603050405020304" pitchFamily="18" charset="0"/>
              </a:rPr>
              <a:t>("Case 2");</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Console.WriteLine</a:t>
            </a:r>
            <a:r>
              <a:rPr lang="en-US" dirty="0">
                <a:latin typeface="Times New Roman" panose="02020603050405020304" pitchFamily="18" charset="0"/>
                <a:cs typeface="Times New Roman" panose="02020603050405020304" pitchFamily="18" charset="0"/>
              </a:rPr>
              <a:t>("Case 3");</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default: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Console.WriteLine</a:t>
            </a:r>
            <a:r>
              <a:rPr lang="en-US" dirty="0">
                <a:latin typeface="Times New Roman" panose="02020603050405020304" pitchFamily="18" charset="0"/>
                <a:cs typeface="Times New Roman" panose="02020603050405020304" pitchFamily="18" charset="0"/>
              </a:rPr>
              <a:t>("Value didn't match earlier.");</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a:t>
            </a:r>
          </a:p>
        </p:txBody>
      </p:sp>
      <p:sp>
        <p:nvSpPr>
          <p:cNvPr id="5" name="Rectangle 4"/>
          <p:cNvSpPr/>
          <p:nvPr/>
        </p:nvSpPr>
        <p:spPr>
          <a:xfrm>
            <a:off x="457200" y="2583"/>
            <a:ext cx="10744200" cy="15081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switch case statement </a:t>
            </a:r>
          </a:p>
          <a:p>
            <a:r>
              <a:rPr lang="en-US" dirty="0">
                <a:latin typeface="Times New Roman" panose="02020603050405020304" pitchFamily="18" charset="0"/>
                <a:cs typeface="Times New Roman" panose="02020603050405020304" pitchFamily="18" charset="0"/>
              </a:rPr>
              <a:t>is a selection statement. C# switch case statement executes code of one of the conditions based on a pattern match with the specified match expression. The C# switch statement is an alternative to using the C# if else statement when there are more than a few options.</a:t>
            </a:r>
          </a:p>
          <a:p>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457200" y="1066800"/>
            <a:ext cx="6096000" cy="4524315"/>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SYNTAX:</a:t>
            </a:r>
          </a:p>
          <a:p>
            <a:r>
              <a:rPr lang="en-US" dirty="0">
                <a:latin typeface="Times New Roman" panose="02020603050405020304" pitchFamily="18" charset="0"/>
                <a:cs typeface="Times New Roman" panose="02020603050405020304" pitchFamily="18" charset="0"/>
              </a:rPr>
              <a:t>switch (expression)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case expression_value1:</a:t>
            </a:r>
          </a:p>
          <a:p>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expression_value2:</a:t>
            </a:r>
          </a:p>
          <a:p>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expression_value3:</a:t>
            </a:r>
          </a:p>
          <a:p>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default:</a:t>
            </a:r>
          </a:p>
          <a:p>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a:t>
            </a:r>
          </a:p>
        </p:txBody>
      </p:sp>
      <p:sp>
        <p:nvSpPr>
          <p:cNvPr id="7" name="Rectangle 6"/>
          <p:cNvSpPr/>
          <p:nvPr/>
        </p:nvSpPr>
        <p:spPr>
          <a:xfrm>
            <a:off x="5219358" y="939199"/>
            <a:ext cx="4980851" cy="369332"/>
          </a:xfrm>
          <a:prstGeom prst="rect">
            <a:avLst/>
          </a:prstGeom>
        </p:spPr>
        <p:txBody>
          <a:bodyPr wrap="none">
            <a:spAutoFit/>
          </a:bodyPr>
          <a:lstStyle/>
          <a:p>
            <a:r>
              <a:rPr lang="en-US" b="1" dirty="0"/>
              <a:t>// Generate a random value between 1 and 9</a:t>
            </a:r>
          </a:p>
        </p:txBody>
      </p:sp>
    </p:spTree>
    <p:extLst>
      <p:ext uri="{BB962C8B-B14F-4D97-AF65-F5344CB8AC3E}">
        <p14:creationId xmlns:p14="http://schemas.microsoft.com/office/powerpoint/2010/main" val="58156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45</a:t>
            </a:fld>
            <a:endParaRPr lang="en-US" altLang="en-US"/>
          </a:p>
        </p:txBody>
      </p:sp>
      <p:sp>
        <p:nvSpPr>
          <p:cNvPr id="2" name="Rectangle 1"/>
          <p:cNvSpPr/>
          <p:nvPr/>
        </p:nvSpPr>
        <p:spPr>
          <a:xfrm>
            <a:off x="304800" y="152400"/>
            <a:ext cx="11582400" cy="1754326"/>
          </a:xfrm>
          <a:prstGeom prst="rect">
            <a:avLst/>
          </a:prstGeom>
        </p:spPr>
        <p:txBody>
          <a:bodyPr wrap="square">
            <a:spAutoFit/>
          </a:bodyPr>
          <a:lstStyle/>
          <a:p>
            <a:pPr algn="just"/>
            <a:r>
              <a:rPr lang="en-US" b="1" dirty="0"/>
              <a:t>A class </a:t>
            </a:r>
            <a:r>
              <a:rPr lang="en-US" dirty="0"/>
              <a:t>in C# is a blueprint or template that is used for declaring an object. However, there is no need to declare an object of the static class. A class Encapsulates member variables, functions, properties etc. A method is a block of code in C# programming. </a:t>
            </a:r>
          </a:p>
          <a:p>
            <a:pPr marL="285750" indent="-285750" algn="just">
              <a:buFont typeface="Arial" panose="020B0604020202020204" pitchFamily="34" charset="0"/>
              <a:buChar char="•"/>
            </a:pPr>
            <a:r>
              <a:rPr lang="en-US" dirty="0"/>
              <a:t>The function makes program modular and easy to understand.</a:t>
            </a:r>
          </a:p>
          <a:p>
            <a:pPr marL="285750" indent="-285750" algn="just">
              <a:buFont typeface="Arial" panose="020B0604020202020204" pitchFamily="34" charset="0"/>
              <a:buChar char="•"/>
            </a:pPr>
            <a:r>
              <a:rPr lang="en-US" dirty="0"/>
              <a:t>It provides reusability of code and makes </a:t>
            </a:r>
            <a:r>
              <a:rPr lang="en-US" dirty="0" err="1"/>
              <a:t>c#</a:t>
            </a:r>
            <a:r>
              <a:rPr lang="en-US" dirty="0"/>
              <a:t> programming more secure</a:t>
            </a:r>
          </a:p>
          <a:p>
            <a:pPr marL="285750" indent="-285750" algn="just">
              <a:buFont typeface="Arial" panose="020B0604020202020204" pitchFamily="34" charset="0"/>
              <a:buChar char="•"/>
            </a:pPr>
            <a:r>
              <a:rPr lang="en-US" dirty="0"/>
              <a:t>It is the basic building block of object-oriented programming</a:t>
            </a:r>
          </a:p>
        </p:txBody>
      </p:sp>
      <p:sp>
        <p:nvSpPr>
          <p:cNvPr id="5" name="Rectangle 4"/>
          <p:cNvSpPr/>
          <p:nvPr/>
        </p:nvSpPr>
        <p:spPr>
          <a:xfrm>
            <a:off x="480446" y="1859797"/>
            <a:ext cx="4929753" cy="3693319"/>
          </a:xfrm>
          <a:prstGeom prst="rect">
            <a:avLst/>
          </a:prstGeom>
        </p:spPr>
        <p:txBody>
          <a:bodyPr wrap="square">
            <a:spAutoFit/>
          </a:bodyPr>
          <a:lstStyle/>
          <a:p>
            <a:endParaRPr lang="en-US" dirty="0"/>
          </a:p>
          <a:p>
            <a:r>
              <a:rPr lang="en-US" dirty="0"/>
              <a:t>using System;</a:t>
            </a:r>
          </a:p>
          <a:p>
            <a:r>
              <a:rPr lang="en-US" dirty="0"/>
              <a:t>using </a:t>
            </a:r>
            <a:r>
              <a:rPr lang="en-US" dirty="0" err="1"/>
              <a:t>System.Collections.Generic</a:t>
            </a:r>
            <a:r>
              <a:rPr lang="en-US" dirty="0"/>
              <a:t>;</a:t>
            </a:r>
          </a:p>
          <a:p>
            <a:r>
              <a:rPr lang="en-US" dirty="0"/>
              <a:t>using </a:t>
            </a:r>
            <a:r>
              <a:rPr lang="en-US" dirty="0" err="1"/>
              <a:t>System.Linq</a:t>
            </a:r>
            <a:r>
              <a:rPr lang="en-US" dirty="0"/>
              <a:t>;</a:t>
            </a:r>
          </a:p>
          <a:p>
            <a:r>
              <a:rPr lang="en-US" dirty="0"/>
              <a:t>using </a:t>
            </a:r>
            <a:r>
              <a:rPr lang="en-US" dirty="0" err="1"/>
              <a:t>System.Text</a:t>
            </a:r>
            <a:r>
              <a:rPr lang="en-US" dirty="0"/>
              <a:t>;</a:t>
            </a:r>
          </a:p>
          <a:p>
            <a:r>
              <a:rPr lang="en-US" dirty="0"/>
              <a:t> namespace </a:t>
            </a:r>
            <a:r>
              <a:rPr lang="en-US" dirty="0" err="1"/>
              <a:t>Creating_Class</a:t>
            </a:r>
            <a:endParaRPr lang="en-US" dirty="0"/>
          </a:p>
          <a:p>
            <a:r>
              <a:rPr lang="en-US" dirty="0"/>
              <a:t>{    class accept //Creating 1st. class</a:t>
            </a:r>
          </a:p>
          <a:p>
            <a:r>
              <a:rPr lang="en-US" dirty="0"/>
              <a:t>    {        public string name;</a:t>
            </a:r>
          </a:p>
          <a:p>
            <a:r>
              <a:rPr lang="en-US" dirty="0"/>
              <a:t>        public void </a:t>
            </a:r>
            <a:r>
              <a:rPr lang="en-US" dirty="0" err="1"/>
              <a:t>acceptdetails</a:t>
            </a:r>
            <a:r>
              <a:rPr lang="en-US" dirty="0"/>
              <a:t>()</a:t>
            </a:r>
          </a:p>
          <a:p>
            <a:r>
              <a:rPr lang="en-US" dirty="0"/>
              <a:t>        {  </a:t>
            </a:r>
            <a:r>
              <a:rPr lang="en-US" dirty="0" err="1"/>
              <a:t>Console.Write</a:t>
            </a:r>
            <a:r>
              <a:rPr lang="en-US" dirty="0"/>
              <a:t>("Enter your name:\t");</a:t>
            </a:r>
          </a:p>
          <a:p>
            <a:r>
              <a:rPr lang="en-US" dirty="0"/>
              <a:t>            name = </a:t>
            </a:r>
            <a:r>
              <a:rPr lang="en-US" dirty="0" err="1"/>
              <a:t>Console.ReadLine</a:t>
            </a:r>
            <a:r>
              <a:rPr lang="en-US" dirty="0"/>
              <a:t>();</a:t>
            </a:r>
          </a:p>
          <a:p>
            <a:r>
              <a:rPr lang="en-US" dirty="0"/>
              <a:t>        }</a:t>
            </a:r>
          </a:p>
          <a:p>
            <a:r>
              <a:rPr lang="en-US" dirty="0"/>
              <a:t>    }</a:t>
            </a:r>
          </a:p>
        </p:txBody>
      </p:sp>
      <p:sp>
        <p:nvSpPr>
          <p:cNvPr id="6" name="Rectangle 5"/>
          <p:cNvSpPr/>
          <p:nvPr/>
        </p:nvSpPr>
        <p:spPr>
          <a:xfrm>
            <a:off x="5257800" y="1906726"/>
            <a:ext cx="7162800" cy="3693319"/>
          </a:xfrm>
          <a:prstGeom prst="rect">
            <a:avLst/>
          </a:prstGeom>
        </p:spPr>
        <p:txBody>
          <a:bodyPr wrap="square">
            <a:spAutoFit/>
          </a:bodyPr>
          <a:lstStyle/>
          <a:p>
            <a:r>
              <a:rPr lang="en-US" dirty="0"/>
              <a:t> </a:t>
            </a:r>
          </a:p>
          <a:p>
            <a:r>
              <a:rPr lang="en-US" dirty="0"/>
              <a:t>class print // Creating 2nd class</a:t>
            </a:r>
          </a:p>
          <a:p>
            <a:r>
              <a:rPr lang="en-US" dirty="0"/>
              <a:t>    {        public void </a:t>
            </a:r>
            <a:r>
              <a:rPr lang="en-US" dirty="0" err="1"/>
              <a:t>printdetails</a:t>
            </a:r>
            <a:r>
              <a:rPr lang="en-US" dirty="0"/>
              <a:t>()</a:t>
            </a:r>
          </a:p>
          <a:p>
            <a:r>
              <a:rPr lang="en-US" dirty="0"/>
              <a:t>        {</a:t>
            </a:r>
          </a:p>
          <a:p>
            <a:r>
              <a:rPr lang="en-US" dirty="0"/>
              <a:t>            //Creating object of 1st. class</a:t>
            </a:r>
          </a:p>
          <a:p>
            <a:r>
              <a:rPr lang="en-US" dirty="0"/>
              <a:t>            accept a = new accept();</a:t>
            </a:r>
          </a:p>
          <a:p>
            <a:r>
              <a:rPr lang="en-US" dirty="0"/>
              <a:t>            //executing method of 1st class.</a:t>
            </a:r>
          </a:p>
          <a:p>
            <a:r>
              <a:rPr lang="en-US" dirty="0"/>
              <a:t>            </a:t>
            </a:r>
            <a:r>
              <a:rPr lang="en-US" dirty="0" err="1"/>
              <a:t>a.acceptdetails</a:t>
            </a:r>
            <a:r>
              <a:rPr lang="en-US" dirty="0"/>
              <a:t>();</a:t>
            </a:r>
          </a:p>
          <a:p>
            <a:r>
              <a:rPr lang="en-US" dirty="0"/>
              <a:t>            //Printing value of name variable</a:t>
            </a:r>
          </a:p>
          <a:p>
            <a:r>
              <a:rPr lang="en-US" dirty="0"/>
              <a:t>            </a:t>
            </a:r>
            <a:r>
              <a:rPr lang="en-US" dirty="0" err="1"/>
              <a:t>Console.WriteLine</a:t>
            </a:r>
            <a:r>
              <a:rPr lang="en-US" dirty="0"/>
              <a:t>("Your name is " + a.name);</a:t>
            </a:r>
          </a:p>
          <a:p>
            <a:r>
              <a:rPr lang="en-US" dirty="0"/>
              <a:t>        }</a:t>
            </a:r>
          </a:p>
          <a:p>
            <a:r>
              <a:rPr lang="en-US" dirty="0"/>
              <a:t>    }</a:t>
            </a:r>
          </a:p>
          <a:p>
            <a:r>
              <a:rPr lang="en-US" dirty="0"/>
              <a:t>    </a:t>
            </a:r>
          </a:p>
        </p:txBody>
      </p:sp>
    </p:spTree>
    <p:extLst>
      <p:ext uri="{BB962C8B-B14F-4D97-AF65-F5344CB8AC3E}">
        <p14:creationId xmlns:p14="http://schemas.microsoft.com/office/powerpoint/2010/main" val="466887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2A9EA-2E2A-4CA0-A201-F15078DE889A}" type="slidenum">
              <a:rPr lang="en-US" altLang="en-US" smtClean="0"/>
              <a:pPr/>
              <a:t>46</a:t>
            </a:fld>
            <a:endParaRPr lang="en-US" altLang="en-US"/>
          </a:p>
        </p:txBody>
      </p:sp>
      <p:sp>
        <p:nvSpPr>
          <p:cNvPr id="2" name="Rectangle 1"/>
          <p:cNvSpPr/>
          <p:nvPr/>
        </p:nvSpPr>
        <p:spPr>
          <a:xfrm>
            <a:off x="762000" y="533400"/>
            <a:ext cx="6096000" cy="2862322"/>
          </a:xfrm>
          <a:prstGeom prst="rect">
            <a:avLst/>
          </a:prstGeom>
        </p:spPr>
        <p:txBody>
          <a:bodyPr>
            <a:spAutoFit/>
          </a:bodyPr>
          <a:lstStyle/>
          <a:p>
            <a:r>
              <a:rPr lang="en-US" dirty="0"/>
              <a:t>class Program //Creating 3rd class</a:t>
            </a:r>
          </a:p>
          <a:p>
            <a:r>
              <a:rPr lang="en-US" dirty="0"/>
              <a:t>    {</a:t>
            </a:r>
          </a:p>
          <a:p>
            <a:r>
              <a:rPr lang="en-US" dirty="0"/>
              <a:t>        static void Main(string[] </a:t>
            </a:r>
            <a:r>
              <a:rPr lang="en-US" dirty="0" err="1"/>
              <a:t>args</a:t>
            </a:r>
            <a:r>
              <a:rPr lang="en-US" dirty="0"/>
              <a:t>)</a:t>
            </a:r>
          </a:p>
          <a:p>
            <a:r>
              <a:rPr lang="en-US" dirty="0"/>
              <a:t>        {</a:t>
            </a:r>
          </a:p>
          <a:p>
            <a:r>
              <a:rPr lang="en-US" dirty="0"/>
              <a:t>            print p = new print();</a:t>
            </a:r>
          </a:p>
          <a:p>
            <a:r>
              <a:rPr lang="en-US" dirty="0"/>
              <a:t>            </a:t>
            </a:r>
            <a:r>
              <a:rPr lang="en-US" dirty="0" err="1"/>
              <a:t>p.printdetails</a:t>
            </a:r>
            <a:r>
              <a:rPr lang="en-US" dirty="0"/>
              <a:t>();</a:t>
            </a:r>
          </a:p>
          <a:p>
            <a:r>
              <a:rPr lang="en-US" dirty="0"/>
              <a:t>            </a:t>
            </a:r>
            <a:r>
              <a:rPr lang="en-US" dirty="0" err="1"/>
              <a:t>Console.ReadLine</a:t>
            </a:r>
            <a:r>
              <a:rPr lang="en-US" dirty="0"/>
              <a:t>();</a:t>
            </a:r>
          </a:p>
          <a:p>
            <a:r>
              <a:rPr lang="en-US" dirty="0"/>
              <a:t>        }</a:t>
            </a:r>
          </a:p>
          <a:p>
            <a:r>
              <a:rPr lang="en-US" dirty="0"/>
              <a:t>    }</a:t>
            </a:r>
          </a:p>
          <a:p>
            <a:r>
              <a:rPr lang="en-US" dirty="0"/>
              <a:t>}</a:t>
            </a:r>
          </a:p>
        </p:txBody>
      </p:sp>
      <p:sp>
        <p:nvSpPr>
          <p:cNvPr id="4" name="Rectangle 3"/>
          <p:cNvSpPr/>
          <p:nvPr/>
        </p:nvSpPr>
        <p:spPr>
          <a:xfrm>
            <a:off x="1981200" y="3395722"/>
            <a:ext cx="6172200" cy="1477328"/>
          </a:xfrm>
          <a:prstGeom prst="rect">
            <a:avLst/>
          </a:prstGeom>
        </p:spPr>
        <p:txBody>
          <a:bodyPr wrap="square">
            <a:spAutoFit/>
          </a:bodyPr>
          <a:lstStyle/>
          <a:p>
            <a:r>
              <a:rPr lang="en-US" b="1" dirty="0"/>
              <a:t>OUTPUT:</a:t>
            </a:r>
          </a:p>
          <a:p>
            <a:endParaRPr lang="en-US" b="1" dirty="0"/>
          </a:p>
          <a:p>
            <a:r>
              <a:rPr lang="en-US" dirty="0"/>
              <a:t>Enter your name:          </a:t>
            </a:r>
            <a:r>
              <a:rPr lang="en-US" dirty="0" err="1"/>
              <a:t>Kalpana.K.Raj</a:t>
            </a:r>
            <a:endParaRPr lang="en-US" dirty="0"/>
          </a:p>
          <a:p>
            <a:endParaRPr lang="en-US" dirty="0"/>
          </a:p>
          <a:p>
            <a:r>
              <a:rPr lang="en-US" dirty="0"/>
              <a:t>Your name is </a:t>
            </a:r>
            <a:r>
              <a:rPr lang="en-US" dirty="0" err="1"/>
              <a:t>Kalpana.K.Raj</a:t>
            </a:r>
            <a:endParaRPr lang="en-US" dirty="0"/>
          </a:p>
        </p:txBody>
      </p:sp>
    </p:spTree>
    <p:extLst>
      <p:ext uri="{BB962C8B-B14F-4D97-AF65-F5344CB8AC3E}">
        <p14:creationId xmlns:p14="http://schemas.microsoft.com/office/powerpoint/2010/main" val="2669926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47</a:t>
            </a:fld>
            <a:endParaRPr lang="en-US" altLang="en-US"/>
          </a:p>
        </p:txBody>
      </p:sp>
      <p:sp>
        <p:nvSpPr>
          <p:cNvPr id="2" name="Rectangle 1"/>
          <p:cNvSpPr/>
          <p:nvPr/>
        </p:nvSpPr>
        <p:spPr>
          <a:xfrm>
            <a:off x="2590800" y="344075"/>
            <a:ext cx="43434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Access Modifiers</a:t>
            </a:r>
          </a:p>
        </p:txBody>
      </p:sp>
      <p:sp>
        <p:nvSpPr>
          <p:cNvPr id="4" name="Rectangle 3"/>
          <p:cNvSpPr/>
          <p:nvPr/>
        </p:nvSpPr>
        <p:spPr>
          <a:xfrm>
            <a:off x="2261461" y="1088055"/>
            <a:ext cx="990600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Modifier	Description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The code is accessible for all classes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The code is only accessible within the same class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The code is accessible within the same class, or in a class that is inherited from that class.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internal	</a:t>
            </a:r>
            <a:r>
              <a:rPr lang="en-US" sz="2400" dirty="0">
                <a:latin typeface="Times New Roman" panose="02020603050405020304" pitchFamily="18" charset="0"/>
                <a:cs typeface="Times New Roman" panose="02020603050405020304" pitchFamily="18" charset="0"/>
              </a:rPr>
              <a:t>The code is only accessible within its own assembly, but not from another assembly. </a:t>
            </a:r>
          </a:p>
        </p:txBody>
      </p:sp>
    </p:spTree>
    <p:extLst>
      <p:ext uri="{BB962C8B-B14F-4D97-AF65-F5344CB8AC3E}">
        <p14:creationId xmlns:p14="http://schemas.microsoft.com/office/powerpoint/2010/main" val="2867803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48</a:t>
            </a:fld>
            <a:endParaRPr lang="en-US" altLang="en-US"/>
          </a:p>
        </p:txBody>
      </p:sp>
      <p:sp>
        <p:nvSpPr>
          <p:cNvPr id="2" name="Rectangle 1"/>
          <p:cNvSpPr/>
          <p:nvPr/>
        </p:nvSpPr>
        <p:spPr>
          <a:xfrm>
            <a:off x="2362200" y="304800"/>
            <a:ext cx="3819507"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C# Properties (Get and Set)</a:t>
            </a:r>
          </a:p>
        </p:txBody>
      </p:sp>
      <p:sp>
        <p:nvSpPr>
          <p:cNvPr id="4" name="Rectangle 3"/>
          <p:cNvSpPr/>
          <p:nvPr/>
        </p:nvSpPr>
        <p:spPr>
          <a:xfrm>
            <a:off x="809607" y="835243"/>
            <a:ext cx="10744200" cy="1938992"/>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meaning of Encapsulation, is to make sure that "sensitive" data is hidden from users. To achieve this, we must: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declare fields/variables as </a:t>
            </a:r>
            <a:r>
              <a:rPr lang="en-US" sz="2000" b="1" dirty="0">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a:t>
            </a:r>
            <a:r>
              <a:rPr lang="en-US" sz="2000" b="1" dirty="0">
                <a:latin typeface="Times New Roman" panose="02020603050405020304" pitchFamily="18" charset="0"/>
                <a:cs typeface="Times New Roman" panose="02020603050405020304" pitchFamily="18" charset="0"/>
              </a:rPr>
              <a:t>public get and set </a:t>
            </a:r>
            <a:r>
              <a:rPr lang="en-US" sz="2000" dirty="0">
                <a:latin typeface="Times New Roman" panose="02020603050405020304" pitchFamily="18" charset="0"/>
                <a:cs typeface="Times New Roman" panose="02020603050405020304" pitchFamily="18" charset="0"/>
              </a:rPr>
              <a:t>methods, through properties, to access and update the value of a private field</a:t>
            </a:r>
          </a:p>
        </p:txBody>
      </p:sp>
      <p:sp>
        <p:nvSpPr>
          <p:cNvPr id="5" name="Rectangle 4"/>
          <p:cNvSpPr/>
          <p:nvPr/>
        </p:nvSpPr>
        <p:spPr>
          <a:xfrm>
            <a:off x="914400" y="2795349"/>
            <a:ext cx="4539532" cy="369331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class Person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private string name; // field</a:t>
            </a:r>
          </a:p>
          <a:p>
            <a:r>
              <a:rPr lang="en-US" sz="2400" dirty="0">
                <a:latin typeface="Times New Roman" panose="02020603050405020304" pitchFamily="18" charset="0"/>
                <a:cs typeface="Times New Roman" panose="02020603050405020304" pitchFamily="18" charset="0"/>
              </a:rPr>
              <a:t>  public string Name   // property</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get { return name; }</a:t>
            </a:r>
          </a:p>
          <a:p>
            <a:r>
              <a:rPr lang="en-US" sz="2400" dirty="0">
                <a:latin typeface="Times New Roman" panose="02020603050405020304" pitchFamily="18" charset="0"/>
                <a:cs typeface="Times New Roman" panose="02020603050405020304" pitchFamily="18" charset="0"/>
              </a:rPr>
              <a:t>    set { name = value;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endParaRPr lang="en-US" dirty="0"/>
          </a:p>
        </p:txBody>
      </p:sp>
      <p:sp>
        <p:nvSpPr>
          <p:cNvPr id="6" name="Rectangle 5"/>
          <p:cNvSpPr/>
          <p:nvPr/>
        </p:nvSpPr>
        <p:spPr>
          <a:xfrm>
            <a:off x="5562600" y="2900561"/>
            <a:ext cx="6096000" cy="3416320"/>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class Program</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Person </a:t>
            </a:r>
            <a:r>
              <a:rPr lang="en-US" sz="2400" dirty="0" err="1">
                <a:latin typeface="Times New Roman" panose="02020603050405020304" pitchFamily="18" charset="0"/>
                <a:cs typeface="Times New Roman" panose="02020603050405020304" pitchFamily="18" charset="0"/>
              </a:rPr>
              <a:t>myObj</a:t>
            </a:r>
            <a:r>
              <a:rPr lang="en-US" sz="2400" dirty="0">
                <a:latin typeface="Times New Roman" panose="02020603050405020304" pitchFamily="18" charset="0"/>
                <a:cs typeface="Times New Roman" panose="02020603050405020304" pitchFamily="18" charset="0"/>
              </a:rPr>
              <a:t> = new Person();</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myObj.Name</a:t>
            </a:r>
            <a:r>
              <a:rPr lang="en-US" sz="2400" dirty="0">
                <a:latin typeface="Times New Roman" panose="02020603050405020304" pitchFamily="18" charset="0"/>
                <a:cs typeface="Times New Roman" panose="02020603050405020304" pitchFamily="18" charset="0"/>
              </a:rPr>
              <a:t> = “Kalpana";</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Console.WriteLine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myObj.Name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5107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49</a:t>
            </a:fld>
            <a:endParaRPr lang="en-US" altLang="en-US"/>
          </a:p>
        </p:txBody>
      </p:sp>
      <p:sp>
        <p:nvSpPr>
          <p:cNvPr id="7" name="Rectangle 6"/>
          <p:cNvSpPr/>
          <p:nvPr/>
        </p:nvSpPr>
        <p:spPr>
          <a:xfrm>
            <a:off x="0" y="58847"/>
            <a:ext cx="11811000" cy="655564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Events and Delegates: </a:t>
            </a:r>
          </a:p>
          <a:p>
            <a:r>
              <a:rPr lang="en-US" sz="2400" dirty="0">
                <a:latin typeface="Times New Roman" panose="02020603050405020304" pitchFamily="18" charset="0"/>
                <a:cs typeface="Times New Roman" panose="02020603050405020304" pitchFamily="18" charset="0"/>
              </a:rPr>
              <a:t>Events are user actions such as key press, clicks, mouse movements, etc., or some occurrence such as system generated notifications. Applications need to respond to events when they occur. For example, interrupts. Events are used for inter-process communication.</a:t>
            </a:r>
          </a:p>
          <a:p>
            <a:r>
              <a:rPr lang="en-US" b="1" dirty="0">
                <a:latin typeface="Times New Roman" panose="02020603050405020304" pitchFamily="18" charset="0"/>
                <a:cs typeface="Times New Roman" panose="02020603050405020304" pitchFamily="18" charset="0"/>
              </a:rPr>
              <a:t>Using Delegates with Events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events are declared and raised in a class and associated with the event handlers using delegates within the same class or some other class.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 containing the event is used to publish the event. This is called the publisher class.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other class that accepts this event is called the subscriber class.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Events use the publisher-subscriber model.</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publisher is an object that contains the definition of the event and the delegate. The event-delegate association is also defined in this object. A publisher class object invokes the event and it is notified to other objects.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subscriber is an object that accepts the event and provides an event handler. The delegate in the publisher class invokes the method (event handler) of the subscriber class.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17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6BD2DE-1792-1292-E058-8AC073F019B4}"/>
              </a:ext>
            </a:extLst>
          </p:cNvPr>
          <p:cNvSpPr>
            <a:spLocks noGrp="1" noChangeArrowheads="1"/>
          </p:cNvSpPr>
          <p:nvPr>
            <p:ph type="ctrTitle" idx="4294967295"/>
          </p:nvPr>
        </p:nvSpPr>
        <p:spPr>
          <a:xfrm>
            <a:off x="2209800" y="304800"/>
            <a:ext cx="7772400" cy="533400"/>
          </a:xfrm>
        </p:spPr>
        <p:txBody>
          <a:bodyPr>
            <a:normAutofit/>
          </a:bodyPr>
          <a:lstStyle/>
          <a:p>
            <a:pPr algn="ctr" eaLnBrk="1" hangingPunct="1"/>
            <a:r>
              <a:rPr lang="en-US" altLang="en-US" sz="2400" dirty="0">
                <a:latin typeface="+mn-lt"/>
              </a:rPr>
              <a:t>                  .NET Framework</a:t>
            </a:r>
          </a:p>
        </p:txBody>
      </p:sp>
      <p:sp>
        <p:nvSpPr>
          <p:cNvPr id="5123" name="Rectangle 2">
            <a:extLst>
              <a:ext uri="{FF2B5EF4-FFF2-40B4-BE49-F238E27FC236}">
                <a16:creationId xmlns:a16="http://schemas.microsoft.com/office/drawing/2014/main" id="{A8B9BC0D-9CCB-9F37-9F9C-0D58F4EEC4DB}"/>
              </a:ext>
            </a:extLst>
          </p:cNvPr>
          <p:cNvSpPr>
            <a:spLocks noChangeArrowheads="1"/>
          </p:cNvSpPr>
          <p:nvPr/>
        </p:nvSpPr>
        <p:spPr bwMode="auto">
          <a:xfrm>
            <a:off x="1676400" y="1066800"/>
            <a:ext cx="96774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n-IN" altLang="en-US" dirty="0">
                <a:latin typeface="Times New Roman" panose="02020603050405020304" pitchFamily="18" charset="0"/>
                <a:cs typeface="Times New Roman" panose="02020603050405020304" pitchFamily="18" charset="0"/>
              </a:rPr>
              <a:t>Microsoft .NET Framework is a complex technology that provides the infrastructure for building, running, and managing next generation applications. </a:t>
            </a:r>
          </a:p>
          <a:p>
            <a:pPr algn="just" eaLnBrk="1" hangingPunct="1">
              <a:buFontTx/>
              <a:buChar char="•"/>
            </a:pPr>
            <a:r>
              <a:rPr lang="en-IN" altLang="en-US" dirty="0">
                <a:latin typeface="Times New Roman" panose="02020603050405020304" pitchFamily="18" charset="0"/>
                <a:cs typeface="Times New Roman" panose="02020603050405020304" pitchFamily="18" charset="0"/>
              </a:rPr>
              <a:t>In a layered representation, the .NET Framework is a layer positioned</a:t>
            </a:r>
          </a:p>
          <a:p>
            <a:pPr algn="just" eaLnBrk="1" hangingPunct="1"/>
            <a:r>
              <a:rPr lang="en-IN" altLang="en-US" dirty="0">
                <a:latin typeface="Times New Roman" panose="02020603050405020304" pitchFamily="18" charset="0"/>
                <a:cs typeface="Times New Roman" panose="02020603050405020304" pitchFamily="18" charset="0"/>
              </a:rPr>
              <a:t>       between the Microsoft Windows operating system and your applications. </a:t>
            </a:r>
          </a:p>
          <a:p>
            <a:pPr algn="just" eaLnBrk="1" hangingPunct="1">
              <a:buFontTx/>
              <a:buChar char="•"/>
            </a:pPr>
            <a:r>
              <a:rPr lang="en-IN" altLang="en-US" dirty="0">
                <a:latin typeface="Times New Roman" panose="02020603050405020304" pitchFamily="18" charset="0"/>
                <a:cs typeface="Times New Roman" panose="02020603050405020304" pitchFamily="18" charset="0"/>
              </a:rPr>
              <a:t>.NET is a platform but also is defined as a technology because it is composed of several parts such as libraries, executable tools, and relationships and integrates with the operating system.</a:t>
            </a:r>
            <a:endParaRPr lang="en-US" altLang="en-US" dirty="0">
              <a:latin typeface="Times New Roman" panose="02020603050405020304" pitchFamily="18" charset="0"/>
              <a:cs typeface="Times New Roman" panose="02020603050405020304" pitchFamily="18" charset="0"/>
            </a:endParaRPr>
          </a:p>
          <a:p>
            <a:pPr algn="just" eaLnBrk="1" hangingPunct="1">
              <a:buFontTx/>
              <a:buChar char="•"/>
            </a:pPr>
            <a:r>
              <a:rPr lang="en-US" altLang="en-US" dirty="0">
                <a:latin typeface="Times New Roman" panose="02020603050405020304" pitchFamily="18" charset="0"/>
                <a:cs typeface="Times New Roman" panose="02020603050405020304" pitchFamily="18" charset="0"/>
              </a:rPr>
              <a:t>Can be described as Development platform or Execution environment which comprises tools and technologies, to develop distributed applications and distributed web services.</a:t>
            </a:r>
          </a:p>
          <a:p>
            <a:pPr algn="just" eaLnBrk="1" hangingPunct="1">
              <a:buFontTx/>
              <a:buChar char="•"/>
            </a:pPr>
            <a:r>
              <a:rPr lang="en-US" altLang="en-US" dirty="0">
                <a:latin typeface="Times New Roman" panose="02020603050405020304" pitchFamily="18" charset="0"/>
                <a:cs typeface="Times New Roman" panose="02020603050405020304" pitchFamily="18" charset="0"/>
              </a:rPr>
              <a:t>Microsoft started development on the .NET Framework in the late 1990s originally under the name of Next Generation Windows Services.</a:t>
            </a:r>
          </a:p>
          <a:p>
            <a:pPr algn="just" eaLnBrk="1" hangingPunct="1">
              <a:buFontTx/>
              <a:buChar char="•"/>
            </a:pPr>
            <a:r>
              <a:rPr lang="en-US" altLang="en-US" dirty="0">
                <a:latin typeface="Times New Roman" panose="02020603050405020304" pitchFamily="18" charset="0"/>
                <a:cs typeface="Times New Roman" panose="02020603050405020304" pitchFamily="18" charset="0"/>
              </a:rPr>
              <a:t>It consists of two major components: the </a:t>
            </a:r>
            <a:r>
              <a:rPr lang="en-US" altLang="en-US" b="1" dirty="0">
                <a:latin typeface="Times New Roman" panose="02020603050405020304" pitchFamily="18" charset="0"/>
                <a:cs typeface="Times New Roman" panose="02020603050405020304" pitchFamily="18" charset="0"/>
              </a:rPr>
              <a:t>Common Language Runtime </a:t>
            </a:r>
            <a:r>
              <a:rPr lang="en-US" altLang="en-US" dirty="0">
                <a:latin typeface="Times New Roman" panose="02020603050405020304" pitchFamily="18" charset="0"/>
                <a:cs typeface="Times New Roman" panose="02020603050405020304" pitchFamily="18" charset="0"/>
              </a:rPr>
              <a:t>(CLR), which provides memory management and other system services, and an extensive </a:t>
            </a:r>
            <a:r>
              <a:rPr lang="en-US" altLang="en-US" sz="2000" b="1" dirty="0">
                <a:latin typeface="Times New Roman" panose="02020603050405020304" pitchFamily="18" charset="0"/>
                <a:cs typeface="Times New Roman" panose="02020603050405020304" pitchFamily="18" charset="0"/>
              </a:rPr>
              <a:t>Class Library</a:t>
            </a:r>
            <a:r>
              <a:rPr lang="en-US" altLang="en-US" dirty="0">
                <a:latin typeface="Times New Roman" panose="02020603050405020304" pitchFamily="18" charset="0"/>
                <a:cs typeface="Times New Roman" panose="02020603050405020304" pitchFamily="18" charset="0"/>
              </a:rPr>
              <a:t>, which includes tested, reusable code for all major areas of application development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50</a:t>
            </a:fld>
            <a:endParaRPr lang="en-US" altLang="en-US"/>
          </a:p>
        </p:txBody>
      </p:sp>
      <p:sp>
        <p:nvSpPr>
          <p:cNvPr id="2" name="Rectangle 1"/>
          <p:cNvSpPr/>
          <p:nvPr/>
        </p:nvSpPr>
        <p:spPr>
          <a:xfrm>
            <a:off x="838200" y="304800"/>
            <a:ext cx="10210800" cy="240065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Declaring Events</a:t>
            </a:r>
          </a:p>
          <a:p>
            <a:r>
              <a:rPr lang="en-US" dirty="0">
                <a:latin typeface="Times New Roman" panose="02020603050405020304" pitchFamily="18" charset="0"/>
                <a:cs typeface="Times New Roman" panose="02020603050405020304" pitchFamily="18" charset="0"/>
              </a:rPr>
              <a:t>To declare an event inside a class, first of all, you must declare a delegate type for the even as: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public delegate string </a:t>
            </a:r>
            <a:r>
              <a:rPr lang="en-US" b="1" dirty="0" err="1">
                <a:latin typeface="Times New Roman" panose="02020603050405020304" pitchFamily="18" charset="0"/>
                <a:cs typeface="Times New Roman" panose="02020603050405020304" pitchFamily="18" charset="0"/>
              </a:rPr>
              <a:t>BoilerLogHandler</a:t>
            </a:r>
            <a:r>
              <a:rPr lang="en-US" b="1" dirty="0">
                <a:latin typeface="Times New Roman" panose="02020603050405020304" pitchFamily="18" charset="0"/>
                <a:cs typeface="Times New Roman" panose="02020603050405020304" pitchFamily="18" charset="0"/>
              </a:rPr>
              <a:t>(string </a:t>
            </a:r>
            <a:r>
              <a:rPr lang="en-US" b="1" dirty="0" err="1">
                <a:latin typeface="Times New Roman" panose="02020603050405020304" pitchFamily="18" charset="0"/>
                <a:cs typeface="Times New Roman" panose="02020603050405020304" pitchFamily="18" charset="0"/>
              </a:rPr>
              <a:t>str</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then, declare the event using the event keyword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event </a:t>
            </a:r>
            <a:r>
              <a:rPr lang="en-US" b="1" dirty="0" err="1">
                <a:latin typeface="Times New Roman" panose="02020603050405020304" pitchFamily="18" charset="0"/>
                <a:cs typeface="Times New Roman" panose="02020603050405020304" pitchFamily="18" charset="0"/>
              </a:rPr>
              <a:t>BoilerLogHandler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BoilerEventLog</a:t>
            </a:r>
            <a:r>
              <a:rPr lang="en-US" b="1" dirty="0">
                <a:latin typeface="Times New Roman" panose="02020603050405020304" pitchFamily="18" charset="0"/>
                <a:cs typeface="Times New Roman" panose="02020603050405020304" pitchFamily="18" charset="0"/>
              </a:rPr>
              <a:t>;</a:t>
            </a:r>
          </a:p>
        </p:txBody>
      </p:sp>
      <p:sp>
        <p:nvSpPr>
          <p:cNvPr id="4" name="Rectangle 3"/>
          <p:cNvSpPr/>
          <p:nvPr/>
        </p:nvSpPr>
        <p:spPr>
          <a:xfrm>
            <a:off x="838200" y="2705457"/>
            <a:ext cx="6096000" cy="286232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using System;</a:t>
            </a:r>
          </a:p>
          <a:p>
            <a:r>
              <a:rPr lang="en-US" dirty="0">
                <a:latin typeface="Times New Roman" panose="02020603050405020304" pitchFamily="18" charset="0"/>
                <a:cs typeface="Times New Roman" panose="02020603050405020304" pitchFamily="18" charset="0"/>
              </a:rPr>
              <a:t>namespace </a:t>
            </a:r>
            <a:r>
              <a:rPr lang="en-US" dirty="0" err="1">
                <a:latin typeface="Times New Roman" panose="02020603050405020304" pitchFamily="18" charset="0"/>
                <a:cs typeface="Times New Roman" panose="02020603050405020304" pitchFamily="18" charset="0"/>
              </a:rPr>
              <a:t>SampleApp</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 delegate string </a:t>
            </a:r>
            <a:r>
              <a:rPr lang="en-US" dirty="0" err="1">
                <a:latin typeface="Times New Roman" panose="02020603050405020304" pitchFamily="18" charset="0"/>
                <a:cs typeface="Times New Roman" panose="02020603050405020304" pitchFamily="18" charset="0"/>
              </a:rPr>
              <a:t>MyDel</a:t>
            </a: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EventProgram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event </a:t>
            </a:r>
            <a:r>
              <a:rPr lang="en-US" dirty="0" err="1">
                <a:latin typeface="Times New Roman" panose="02020603050405020304" pitchFamily="18" charset="0"/>
                <a:cs typeface="Times New Roman" panose="02020603050405020304" pitchFamily="18" charset="0"/>
              </a:rPr>
              <a:t>MyDel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MyEvent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 </a:t>
            </a:r>
            <a:r>
              <a:rPr lang="en-US" dirty="0" err="1">
                <a:latin typeface="Times New Roman" panose="02020603050405020304" pitchFamily="18" charset="0"/>
                <a:cs typeface="Times New Roman" panose="02020603050405020304" pitchFamily="18" charset="0"/>
              </a:rPr>
              <a:t>EventProgram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this.MyEvent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MyDel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this.WelcomeUser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6705600" y="2650250"/>
            <a:ext cx="6096000" cy="286232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  public string </a:t>
            </a:r>
            <a:r>
              <a:rPr lang="en-US" dirty="0" err="1">
                <a:latin typeface="Times New Roman" panose="02020603050405020304" pitchFamily="18" charset="0"/>
                <a:cs typeface="Times New Roman" panose="02020603050405020304" pitchFamily="18" charset="0"/>
              </a:rPr>
              <a:t>WelcomeUser</a:t>
            </a:r>
            <a:r>
              <a:rPr lang="en-US" dirty="0">
                <a:latin typeface="Times New Roman" panose="02020603050405020304" pitchFamily="18" charset="0"/>
                <a:cs typeface="Times New Roman" panose="02020603050405020304" pitchFamily="18" charset="0"/>
              </a:rPr>
              <a:t>(string username) {</a:t>
            </a:r>
          </a:p>
          <a:p>
            <a:r>
              <a:rPr lang="en-US" dirty="0">
                <a:latin typeface="Times New Roman" panose="02020603050405020304" pitchFamily="18" charset="0"/>
                <a:cs typeface="Times New Roman" panose="02020603050405020304" pitchFamily="18" charset="0"/>
              </a:rPr>
              <a:t>         return "Welcome To " + username;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EventProgram</a:t>
            </a:r>
            <a:r>
              <a:rPr lang="en-US" dirty="0">
                <a:latin typeface="Times New Roman" panose="02020603050405020304" pitchFamily="18" charset="0"/>
                <a:cs typeface="Times New Roman" panose="02020603050405020304" pitchFamily="18" charset="0"/>
              </a:rPr>
              <a:t> obj1 = new </a:t>
            </a:r>
            <a:r>
              <a:rPr lang="en-US" dirty="0" err="1">
                <a:latin typeface="Times New Roman" panose="02020603050405020304" pitchFamily="18" charset="0"/>
                <a:cs typeface="Times New Roman" panose="02020603050405020304" pitchFamily="18" charset="0"/>
              </a:rPr>
              <a:t>EventProgram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string result = obj1.MyEvent(“DNFS CLASSES");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Console.WriteLine</a:t>
            </a:r>
            <a:r>
              <a:rPr lang="en-US" dirty="0">
                <a:latin typeface="Times New Roman" panose="02020603050405020304" pitchFamily="18" charset="0"/>
                <a:cs typeface="Times New Roman" panose="02020603050405020304" pitchFamily="18" charset="0"/>
              </a:rPr>
              <a:t>(result);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0778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51</a:t>
            </a:fld>
            <a:endParaRPr lang="en-US" altLang="en-US"/>
          </a:p>
        </p:txBody>
      </p:sp>
      <p:sp>
        <p:nvSpPr>
          <p:cNvPr id="2" name="Rectangle 1"/>
          <p:cNvSpPr/>
          <p:nvPr/>
        </p:nvSpPr>
        <p:spPr>
          <a:xfrm>
            <a:off x="533400" y="228600"/>
            <a:ext cx="11353800" cy="526297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Delegates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Delegate is an abstraction of one or more function pointers. The .NET has implemented the concept of function pointers in the form of delegates. Delegates allow functions to be passed as parameters, returned from a function as a value, and stored in an array.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delegate can be defined as a delegate type. Its definition must be similar to the function signature.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delegate can be defined in a namespace and within a class. A delegate cannot be used as a data member of a class or local variable within a method. The prototype is: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accessibility delegate return type </a:t>
            </a:r>
            <a:r>
              <a:rPr lang="en-US" sz="2400" i="1" dirty="0" err="1">
                <a:latin typeface="Times New Roman" panose="02020603050405020304" pitchFamily="18" charset="0"/>
                <a:cs typeface="Times New Roman" panose="02020603050405020304" pitchFamily="18" charset="0"/>
              </a:rPr>
              <a:t>delegatename</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parameterlist</a:t>
            </a:r>
            <a:r>
              <a:rPr lang="en-US" sz="2400" i="1"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Delegate declarations look almost exactly like abstract method declarations, and  replace the ‘abstract’ keyword with the ‘delegate’ keyword.</a:t>
            </a:r>
          </a:p>
        </p:txBody>
      </p:sp>
    </p:spTree>
    <p:extLst>
      <p:ext uri="{BB962C8B-B14F-4D97-AF65-F5344CB8AC3E}">
        <p14:creationId xmlns:p14="http://schemas.microsoft.com/office/powerpoint/2010/main" val="4199377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52</a:t>
            </a:fld>
            <a:endParaRPr lang="en-US" altLang="en-US"/>
          </a:p>
        </p:txBody>
      </p:sp>
      <p:sp>
        <p:nvSpPr>
          <p:cNvPr id="2" name="Rectangle 1"/>
          <p:cNvSpPr/>
          <p:nvPr/>
        </p:nvSpPr>
        <p:spPr>
          <a:xfrm>
            <a:off x="304800" y="25360"/>
            <a:ext cx="6096000" cy="5724644"/>
          </a:xfrm>
          <a:prstGeom prst="rect">
            <a:avLst/>
          </a:prstGeom>
        </p:spPr>
        <p:txBody>
          <a:bodyPr>
            <a:spAutoFit/>
          </a:bodyPr>
          <a:lstStyle/>
          <a:p>
            <a:r>
              <a:rPr lang="en-US" b="1" dirty="0"/>
              <a:t>EXAMPLE:</a:t>
            </a:r>
          </a:p>
          <a:p>
            <a:r>
              <a:rPr lang="en-US" sz="2400" dirty="0">
                <a:latin typeface="Times New Roman" panose="02020603050405020304" pitchFamily="18" charset="0"/>
                <a:cs typeface="Times New Roman" panose="02020603050405020304" pitchFamily="18" charset="0"/>
              </a:rPr>
              <a:t>using System;</a:t>
            </a:r>
          </a:p>
          <a:p>
            <a:r>
              <a:rPr lang="en-US" sz="2400" dirty="0">
                <a:latin typeface="Times New Roman" panose="02020603050405020304" pitchFamily="18" charset="0"/>
                <a:cs typeface="Times New Roman" panose="02020603050405020304" pitchFamily="18" charset="0"/>
              </a:rPr>
              <a:t>namespace Delegates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Delegate Definition</a:t>
            </a:r>
          </a:p>
          <a:p>
            <a:r>
              <a:rPr lang="en-US" sz="2400" dirty="0">
                <a:latin typeface="Times New Roman" panose="02020603050405020304" pitchFamily="18" charset="0"/>
                <a:cs typeface="Times New Roman" panose="02020603050405020304" pitchFamily="18" charset="0"/>
              </a:rPr>
              <a:t>    public delegate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operation(</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y);</a:t>
            </a:r>
          </a:p>
          <a:p>
            <a:r>
              <a:rPr lang="en-US" sz="2400" dirty="0">
                <a:latin typeface="Times New Roman" panose="02020603050405020304" pitchFamily="18" charset="0"/>
                <a:cs typeface="Times New Roman" panose="02020603050405020304" pitchFamily="18" charset="0"/>
              </a:rPr>
              <a:t>    class Program</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Method that is passes as an Argument</a:t>
            </a:r>
          </a:p>
          <a:p>
            <a:r>
              <a:rPr lang="en-US" sz="2400" dirty="0">
                <a:latin typeface="Times New Roman" panose="02020603050405020304" pitchFamily="18" charset="0"/>
                <a:cs typeface="Times New Roman" panose="02020603050405020304" pitchFamily="18" charset="0"/>
              </a:rPr>
              <a:t>        // It has same signature as Delegates</a:t>
            </a:r>
          </a:p>
          <a:p>
            <a:r>
              <a:rPr lang="en-US" sz="2400" dirty="0">
                <a:latin typeface="Times New Roman" panose="02020603050405020304" pitchFamily="18" charset="0"/>
                <a:cs typeface="Times New Roman" panose="02020603050405020304" pitchFamily="18" charset="0"/>
              </a:rPr>
              <a:t>        static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Addition(</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return a + b;</a:t>
            </a:r>
          </a:p>
          <a:p>
            <a:r>
              <a:rPr lang="en-US" sz="2400" dirty="0">
                <a:latin typeface="Times New Roman" panose="02020603050405020304" pitchFamily="18" charset="0"/>
                <a:cs typeface="Times New Roman" panose="02020603050405020304" pitchFamily="18" charset="0"/>
              </a:rPr>
              <a:t>        }</a:t>
            </a:r>
          </a:p>
          <a:p>
            <a:endParaRPr lang="en-US" dirty="0"/>
          </a:p>
          <a:p>
            <a:r>
              <a:rPr lang="en-US" dirty="0"/>
              <a:t>        </a:t>
            </a:r>
          </a:p>
        </p:txBody>
      </p:sp>
      <p:sp>
        <p:nvSpPr>
          <p:cNvPr id="4" name="Rectangle 3"/>
          <p:cNvSpPr/>
          <p:nvPr/>
        </p:nvSpPr>
        <p:spPr>
          <a:xfrm>
            <a:off x="5867400" y="317857"/>
            <a:ext cx="6096000" cy="3139321"/>
          </a:xfrm>
          <a:prstGeom prst="rect">
            <a:avLst/>
          </a:prstGeom>
        </p:spPr>
        <p:txBody>
          <a:bodyPr>
            <a:spAutoFit/>
          </a:bodyPr>
          <a:lstStyle/>
          <a:p>
            <a:r>
              <a:rPr lang="en-US" dirty="0"/>
              <a:t>static void Main(string[] </a:t>
            </a:r>
            <a:r>
              <a:rPr lang="en-US" dirty="0" err="1"/>
              <a:t>args</a:t>
            </a:r>
            <a:r>
              <a:rPr lang="en-US" dirty="0"/>
              <a:t>)</a:t>
            </a:r>
          </a:p>
          <a:p>
            <a:r>
              <a:rPr lang="en-US" dirty="0"/>
              <a:t>        {</a:t>
            </a:r>
          </a:p>
          <a:p>
            <a:r>
              <a:rPr lang="en-US" dirty="0"/>
              <a:t>            // Delegate instantiation</a:t>
            </a:r>
          </a:p>
          <a:p>
            <a:r>
              <a:rPr lang="en-US" dirty="0"/>
              <a:t>            operation </a:t>
            </a:r>
            <a:r>
              <a:rPr lang="en-US" dirty="0" err="1"/>
              <a:t>obj</a:t>
            </a:r>
            <a:r>
              <a:rPr lang="en-US" dirty="0"/>
              <a:t> = new operation(</a:t>
            </a:r>
            <a:r>
              <a:rPr lang="en-US" dirty="0" err="1"/>
              <a:t>Program.Addition</a:t>
            </a:r>
            <a:r>
              <a:rPr lang="en-US" dirty="0"/>
              <a:t>);</a:t>
            </a:r>
          </a:p>
          <a:p>
            <a:endParaRPr lang="en-US" dirty="0"/>
          </a:p>
          <a:p>
            <a:r>
              <a:rPr lang="en-US" dirty="0"/>
              <a:t>            // output</a:t>
            </a:r>
          </a:p>
          <a:p>
            <a:r>
              <a:rPr lang="en-US" dirty="0"/>
              <a:t>            </a:t>
            </a:r>
            <a:r>
              <a:rPr lang="en-US" dirty="0" err="1"/>
              <a:t>Console.WriteLine</a:t>
            </a:r>
            <a:r>
              <a:rPr lang="en-US" dirty="0"/>
              <a:t>("Addition is={0}",</a:t>
            </a:r>
            <a:r>
              <a:rPr lang="en-US" dirty="0" err="1"/>
              <a:t>obj</a:t>
            </a:r>
            <a:r>
              <a:rPr lang="en-US" dirty="0"/>
              <a:t>(23,27));</a:t>
            </a:r>
          </a:p>
          <a:p>
            <a:r>
              <a:rPr lang="en-US" dirty="0"/>
              <a:t>            </a:t>
            </a:r>
            <a:r>
              <a:rPr lang="en-US" dirty="0" err="1"/>
              <a:t>Console.ReadLine</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2336808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53</a:t>
            </a:fld>
            <a:endParaRPr lang="en-US" altLang="en-US"/>
          </a:p>
        </p:txBody>
      </p:sp>
      <p:sp>
        <p:nvSpPr>
          <p:cNvPr id="4" name="Rectangle 3"/>
          <p:cNvSpPr/>
          <p:nvPr/>
        </p:nvSpPr>
        <p:spPr>
          <a:xfrm>
            <a:off x="381000" y="33580"/>
            <a:ext cx="8382000" cy="4832092"/>
          </a:xfrm>
          <a:prstGeom prst="rect">
            <a:avLst/>
          </a:prstGeom>
        </p:spPr>
        <p:txBody>
          <a:bodyPr wrap="square">
            <a:spAutoFit/>
          </a:bodyPr>
          <a:lstStyle/>
          <a:p>
            <a:r>
              <a:rPr lang="en-US" sz="2800" dirty="0"/>
              <a:t>static void Main(string[] </a:t>
            </a:r>
            <a:r>
              <a:rPr lang="en-US" sz="2800" dirty="0" err="1"/>
              <a:t>args</a:t>
            </a:r>
            <a:r>
              <a:rPr lang="en-US" sz="2800" dirty="0"/>
              <a:t>)</a:t>
            </a:r>
          </a:p>
          <a:p>
            <a:r>
              <a:rPr lang="en-US" sz="2800" dirty="0"/>
              <a:t>        {</a:t>
            </a:r>
          </a:p>
          <a:p>
            <a:r>
              <a:rPr lang="en-US" sz="2800" dirty="0"/>
              <a:t>     // Delegate instantiation</a:t>
            </a:r>
          </a:p>
          <a:p>
            <a:r>
              <a:rPr lang="en-US" sz="2800" dirty="0"/>
              <a:t>      operation </a:t>
            </a:r>
            <a:r>
              <a:rPr lang="en-US" sz="2800" dirty="0" err="1"/>
              <a:t>obj</a:t>
            </a:r>
            <a:r>
              <a:rPr lang="en-US" sz="2800" dirty="0"/>
              <a:t> = new </a:t>
            </a:r>
            <a:r>
              <a:rPr lang="en-US" sz="2800" dirty="0" err="1"/>
              <a:t>peration</a:t>
            </a:r>
            <a:r>
              <a:rPr lang="en-US" sz="2800" dirty="0"/>
              <a:t>(</a:t>
            </a:r>
            <a:r>
              <a:rPr lang="en-US" sz="2800" dirty="0" err="1"/>
              <a:t>Program.Addition</a:t>
            </a:r>
            <a:r>
              <a:rPr lang="en-US" sz="2800" dirty="0"/>
              <a:t>);</a:t>
            </a:r>
          </a:p>
          <a:p>
            <a:endParaRPr lang="en-US" sz="2800" dirty="0"/>
          </a:p>
          <a:p>
            <a:r>
              <a:rPr lang="en-US" sz="2800" dirty="0"/>
              <a:t>            // output</a:t>
            </a:r>
          </a:p>
          <a:p>
            <a:r>
              <a:rPr lang="en-US" sz="2800" dirty="0"/>
              <a:t>      </a:t>
            </a:r>
            <a:r>
              <a:rPr lang="en-US" sz="2800" dirty="0" err="1"/>
              <a:t>Console.WriteLine</a:t>
            </a:r>
            <a:r>
              <a:rPr lang="en-US" sz="2800" dirty="0"/>
              <a:t>("Addition is={0}",</a:t>
            </a:r>
            <a:r>
              <a:rPr lang="en-US" sz="2800" dirty="0" err="1"/>
              <a:t>obj</a:t>
            </a:r>
            <a:r>
              <a:rPr lang="en-US" sz="2800" dirty="0"/>
              <a:t>(23,27));</a:t>
            </a:r>
          </a:p>
          <a:p>
            <a:r>
              <a:rPr lang="en-US" sz="2800" dirty="0"/>
              <a:t>            </a:t>
            </a:r>
            <a:r>
              <a:rPr lang="en-US" sz="2800" dirty="0" err="1"/>
              <a:t>Console.ReadLine</a:t>
            </a:r>
            <a:r>
              <a:rPr lang="en-US" sz="2800" dirty="0"/>
              <a:t>();</a:t>
            </a:r>
          </a:p>
          <a:p>
            <a:r>
              <a:rPr lang="en-US" sz="2800" dirty="0"/>
              <a:t>        }</a:t>
            </a:r>
          </a:p>
          <a:p>
            <a:r>
              <a:rPr lang="en-US" sz="2800" dirty="0"/>
              <a:t>    }</a:t>
            </a:r>
          </a:p>
          <a:p>
            <a:r>
              <a:rPr lang="en-US" sz="2800" dirty="0"/>
              <a:t>}</a:t>
            </a:r>
          </a:p>
        </p:txBody>
      </p:sp>
    </p:spTree>
    <p:extLst>
      <p:ext uri="{BB962C8B-B14F-4D97-AF65-F5344CB8AC3E}">
        <p14:creationId xmlns:p14="http://schemas.microsoft.com/office/powerpoint/2010/main" val="1374927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54</a:t>
            </a:fld>
            <a:endParaRPr lang="en-US" altLang="en-US"/>
          </a:p>
        </p:txBody>
      </p:sp>
      <p:sp>
        <p:nvSpPr>
          <p:cNvPr id="2" name="Rectangle 1"/>
          <p:cNvSpPr/>
          <p:nvPr/>
        </p:nvSpPr>
        <p:spPr>
          <a:xfrm>
            <a:off x="304800" y="152400"/>
            <a:ext cx="10896600" cy="224676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Anonymous types </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Allow us to create new types without defining them.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"type" of the type is decided by the compiler.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way to defining read only properties into a single object without having to define type explicitly.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type of properties is also inferred by the compiler.</a:t>
            </a:r>
          </a:p>
        </p:txBody>
      </p:sp>
      <p:sp>
        <p:nvSpPr>
          <p:cNvPr id="4" name="Rectangle 3"/>
          <p:cNvSpPr/>
          <p:nvPr/>
        </p:nvSpPr>
        <p:spPr>
          <a:xfrm>
            <a:off x="1066800" y="3048000"/>
            <a:ext cx="8229600" cy="1938992"/>
          </a:xfrm>
          <a:prstGeom prst="rect">
            <a:avLst/>
          </a:prstGeom>
        </p:spPr>
        <p:txBody>
          <a:bodyPr wrap="square">
            <a:spAutoFit/>
          </a:bodyPr>
          <a:lstStyle/>
          <a:p>
            <a:r>
              <a:rPr lang="en-US" sz="2000" b="1" dirty="0"/>
              <a:t>Ex:</a:t>
            </a:r>
          </a:p>
          <a:p>
            <a:r>
              <a:rPr lang="en-US" sz="2000" dirty="0" err="1"/>
              <a:t>var</a:t>
            </a:r>
            <a:r>
              <a:rPr lang="en-US" sz="2000" dirty="0"/>
              <a:t> </a:t>
            </a:r>
            <a:r>
              <a:rPr lang="en-US" sz="2000" dirty="0" err="1"/>
              <a:t>anonymousData</a:t>
            </a:r>
            <a:r>
              <a:rPr lang="en-US" sz="2000" dirty="0"/>
              <a:t> = new {  </a:t>
            </a:r>
          </a:p>
          <a:p>
            <a:r>
              <a:rPr lang="en-US" sz="2000" dirty="0"/>
              <a:t>    </a:t>
            </a:r>
            <a:r>
              <a:rPr lang="en-US" sz="2000" dirty="0" err="1"/>
              <a:t>ForeName</a:t>
            </a:r>
            <a:r>
              <a:rPr lang="en-US" sz="2000" dirty="0"/>
              <a:t> = “Kalpana",  </a:t>
            </a:r>
          </a:p>
          <a:p>
            <a:r>
              <a:rPr lang="en-US" sz="2000" dirty="0"/>
              <a:t>        </a:t>
            </a:r>
            <a:r>
              <a:rPr lang="en-US" sz="2000" dirty="0" err="1"/>
              <a:t>SurName</a:t>
            </a:r>
            <a:r>
              <a:rPr lang="en-US" sz="2000" dirty="0"/>
              <a:t> = “</a:t>
            </a:r>
            <a:r>
              <a:rPr lang="en-US" sz="2000" dirty="0" err="1"/>
              <a:t>KRaj</a:t>
            </a:r>
            <a:r>
              <a:rPr lang="en-US" sz="2000" dirty="0"/>
              <a:t>"  </a:t>
            </a:r>
          </a:p>
          <a:p>
            <a:r>
              <a:rPr lang="en-US" sz="2000" dirty="0"/>
              <a:t>};  </a:t>
            </a:r>
          </a:p>
          <a:p>
            <a:r>
              <a:rPr lang="en-US" sz="2000" dirty="0" err="1"/>
              <a:t>Console.WriteLine</a:t>
            </a:r>
            <a:r>
              <a:rPr lang="en-US" sz="2000" dirty="0"/>
              <a:t>("First Name : " + </a:t>
            </a:r>
            <a:r>
              <a:rPr lang="en-US" sz="2000" dirty="0" err="1"/>
              <a:t>anonymousData.ForeName</a:t>
            </a:r>
            <a:r>
              <a:rPr lang="en-US" sz="2000" dirty="0"/>
              <a:t>); </a:t>
            </a:r>
          </a:p>
        </p:txBody>
      </p:sp>
    </p:spTree>
    <p:extLst>
      <p:ext uri="{BB962C8B-B14F-4D97-AF65-F5344CB8AC3E}">
        <p14:creationId xmlns:p14="http://schemas.microsoft.com/office/powerpoint/2010/main" val="3485494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55</a:t>
            </a:fld>
            <a:endParaRPr lang="en-US" altLang="en-US"/>
          </a:p>
        </p:txBody>
      </p:sp>
      <p:sp>
        <p:nvSpPr>
          <p:cNvPr id="2" name="Rectangle 1"/>
          <p:cNvSpPr/>
          <p:nvPr/>
        </p:nvSpPr>
        <p:spPr>
          <a:xfrm>
            <a:off x="304800" y="228600"/>
            <a:ext cx="10896600" cy="2523768"/>
          </a:xfrm>
          <a:prstGeom prst="rect">
            <a:avLst/>
          </a:prstGeom>
        </p:spPr>
        <p:txBody>
          <a:bodyPr wrap="square">
            <a:spAutoFit/>
          </a:bodyPr>
          <a:lstStyle/>
          <a:p>
            <a:endParaRPr lang="en-US" dirty="0"/>
          </a:p>
          <a:p>
            <a:r>
              <a:rPr lang="en-US" sz="2400" b="1" dirty="0">
                <a:latin typeface="Times New Roman" panose="02020603050405020304" pitchFamily="18" charset="0"/>
                <a:cs typeface="Times New Roman" panose="02020603050405020304" pitchFamily="18" charset="0"/>
              </a:rPr>
              <a:t>Anonymous Methods: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anonymous method in C# is a method without a name. Or We  can say a code block without having a name.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Anonymous Methods in C# are defined using the delegate keyword and can be assigned to a variable of the delegate type.</a:t>
            </a:r>
          </a:p>
        </p:txBody>
      </p:sp>
    </p:spTree>
    <p:extLst>
      <p:ext uri="{BB962C8B-B14F-4D97-AF65-F5344CB8AC3E}">
        <p14:creationId xmlns:p14="http://schemas.microsoft.com/office/powerpoint/2010/main" val="3205837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56</a:t>
            </a:fld>
            <a:endParaRPr lang="en-US" altLang="en-US"/>
          </a:p>
        </p:txBody>
      </p:sp>
      <p:sp>
        <p:nvSpPr>
          <p:cNvPr id="2" name="Rectangle 1"/>
          <p:cNvSpPr/>
          <p:nvPr/>
        </p:nvSpPr>
        <p:spPr>
          <a:xfrm>
            <a:off x="7748" y="75604"/>
            <a:ext cx="12184251" cy="867929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Understand Anonymous Methods in C#:</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example shows here instead of binding the delegated with a named block (method or function), we are binding the delegate with an anonymous method (you can also unnamed code block).</a:t>
            </a:r>
          </a:p>
          <a:p>
            <a:r>
              <a:rPr lang="en-US" sz="2400" b="1" dirty="0">
                <a:latin typeface="Times New Roman" panose="02020603050405020304" pitchFamily="18" charset="0"/>
                <a:cs typeface="Times New Roman" panose="02020603050405020304" pitchFamily="18" charset="0"/>
              </a:rPr>
              <a:t>using System;</a:t>
            </a:r>
          </a:p>
          <a:p>
            <a:r>
              <a:rPr lang="en-US" sz="2400" b="1" dirty="0">
                <a:latin typeface="Times New Roman" panose="02020603050405020304" pitchFamily="18" charset="0"/>
                <a:cs typeface="Times New Roman" panose="02020603050405020304" pitchFamily="18" charset="0"/>
              </a:rPr>
              <a:t>namespace </a:t>
            </a:r>
            <a:r>
              <a:rPr lang="en-US" sz="2400" b="1" dirty="0" err="1">
                <a:latin typeface="Times New Roman" panose="02020603050405020304" pitchFamily="18" charset="0"/>
                <a:cs typeface="Times New Roman" panose="02020603050405020304" pitchFamily="18" charset="0"/>
              </a:rPr>
              <a:t>DelegateDemo</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public class </a:t>
            </a:r>
            <a:r>
              <a:rPr lang="en-US" sz="2400" b="1" dirty="0" err="1">
                <a:latin typeface="Times New Roman" panose="02020603050405020304" pitchFamily="18" charset="0"/>
                <a:cs typeface="Times New Roman" panose="02020603050405020304" pitchFamily="18" charset="0"/>
              </a:rPr>
              <a:t>AnonymousMethods</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public delegate string </a:t>
            </a:r>
            <a:r>
              <a:rPr lang="en-US" sz="2400" b="1" dirty="0" err="1">
                <a:latin typeface="Times New Roman" panose="02020603050405020304" pitchFamily="18" charset="0"/>
                <a:cs typeface="Times New Roman" panose="02020603050405020304" pitchFamily="18" charset="0"/>
              </a:rPr>
              <a:t>GreetingsDelegate</a:t>
            </a:r>
            <a:r>
              <a:rPr lang="en-US" sz="2400" b="1" dirty="0">
                <a:latin typeface="Times New Roman" panose="02020603050405020304" pitchFamily="18" charset="0"/>
                <a:cs typeface="Times New Roman" panose="02020603050405020304" pitchFamily="18" charset="0"/>
              </a:rPr>
              <a:t>(string name);</a:t>
            </a:r>
          </a:p>
          <a:p>
            <a:r>
              <a:rPr lang="en-US" sz="2400" b="1" dirty="0">
                <a:latin typeface="Times New Roman" panose="02020603050405020304" pitchFamily="18" charset="0"/>
                <a:cs typeface="Times New Roman" panose="02020603050405020304" pitchFamily="18" charset="0"/>
              </a:rPr>
              <a:t>        static void Main(string[] </a:t>
            </a:r>
            <a:r>
              <a:rPr lang="en-US" sz="2400" b="1" dirty="0" err="1">
                <a:latin typeface="Times New Roman" panose="02020603050405020304" pitchFamily="18" charset="0"/>
                <a:cs typeface="Times New Roman" panose="02020603050405020304" pitchFamily="18" charset="0"/>
              </a:rPr>
              <a:t>args</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GreetingsDelegate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gd</a:t>
            </a:r>
            <a:r>
              <a:rPr lang="en-US" sz="2400" b="1" dirty="0">
                <a:latin typeface="Times New Roman" panose="02020603050405020304" pitchFamily="18" charset="0"/>
                <a:cs typeface="Times New Roman" panose="02020603050405020304" pitchFamily="18" charset="0"/>
              </a:rPr>
              <a:t> = delegate (string name)</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return "Hello @" + name + " Welcome to </a:t>
            </a:r>
            <a:r>
              <a:rPr lang="en-US" sz="2400" b="1" dirty="0" err="1">
                <a:latin typeface="Times New Roman" panose="02020603050405020304" pitchFamily="18" charset="0"/>
                <a:cs typeface="Times New Roman" panose="02020603050405020304" pitchFamily="18" charset="0"/>
              </a:rPr>
              <a:t>Dotnet</a:t>
            </a:r>
            <a:r>
              <a:rPr lang="en-US" sz="2400" b="1" dirty="0">
                <a:latin typeface="Times New Roman" panose="02020603050405020304" pitchFamily="18" charset="0"/>
                <a:cs typeface="Times New Roman" panose="02020603050405020304" pitchFamily="18" charset="0"/>
              </a:rPr>
              <a:t> Classes";</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string </a:t>
            </a:r>
            <a:r>
              <a:rPr lang="en-US" sz="2400" b="1" dirty="0" err="1">
                <a:latin typeface="Times New Roman" panose="02020603050405020304" pitchFamily="18" charset="0"/>
                <a:cs typeface="Times New Roman" panose="02020603050405020304" pitchFamily="18" charset="0"/>
              </a:rPr>
              <a:t>GreetingsMessage</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gd.Invoke</a:t>
            </a:r>
            <a:r>
              <a:rPr lang="en-US" sz="2400" b="1" dirty="0">
                <a:latin typeface="Times New Roman" panose="02020603050405020304" pitchFamily="18" charset="0"/>
                <a:cs typeface="Times New Roman" panose="02020603050405020304" pitchFamily="18" charset="0"/>
              </a:rPr>
              <a:t>(“Kalpana");</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Console.WriteLine</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GreetingsMessage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Console.ReadKey</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65845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57</a:t>
            </a:fld>
            <a:endParaRPr lang="en-US" altLang="en-US"/>
          </a:p>
        </p:txBody>
      </p:sp>
      <p:sp>
        <p:nvSpPr>
          <p:cNvPr id="4" name="Rectangle 3"/>
          <p:cNvSpPr/>
          <p:nvPr/>
        </p:nvSpPr>
        <p:spPr>
          <a:xfrm>
            <a:off x="609600" y="152400"/>
            <a:ext cx="10591800" cy="569386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Extension Method</a:t>
            </a:r>
          </a:p>
          <a:p>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Extension method is a special kind of static method that is called as if it was an instance method on the extended type.</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Extension method is a static method of a static class, where the "this" modifier is applied to the first parameter. </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type of the first parameter will be the type that is extended.</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Extension methods enable to "add" methods to existing types without creating a new derived type, recompiling, or otherwise modifying the original type</a:t>
            </a:r>
          </a:p>
        </p:txBody>
      </p:sp>
    </p:spTree>
    <p:extLst>
      <p:ext uri="{BB962C8B-B14F-4D97-AF65-F5344CB8AC3E}">
        <p14:creationId xmlns:p14="http://schemas.microsoft.com/office/powerpoint/2010/main" val="2808108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58</a:t>
            </a:fld>
            <a:endParaRPr lang="en-US" altLang="en-US"/>
          </a:p>
        </p:txBody>
      </p:sp>
      <p:pic>
        <p:nvPicPr>
          <p:cNvPr id="2" name="Picture 1"/>
          <p:cNvPicPr>
            <a:picLocks noChangeAspect="1"/>
          </p:cNvPicPr>
          <p:nvPr/>
        </p:nvPicPr>
        <p:blipFill>
          <a:blip r:embed="rId2"/>
          <a:stretch>
            <a:fillRect/>
          </a:stretch>
        </p:blipFill>
        <p:spPr>
          <a:xfrm>
            <a:off x="0" y="2583"/>
            <a:ext cx="10820400" cy="5864816"/>
          </a:xfrm>
          <a:prstGeom prst="rect">
            <a:avLst/>
          </a:prstGeom>
        </p:spPr>
      </p:pic>
      <p:pic>
        <p:nvPicPr>
          <p:cNvPr id="4" name="Picture 3"/>
          <p:cNvPicPr>
            <a:picLocks noChangeAspect="1"/>
          </p:cNvPicPr>
          <p:nvPr/>
        </p:nvPicPr>
        <p:blipFill>
          <a:blip r:embed="rId3"/>
          <a:stretch>
            <a:fillRect/>
          </a:stretch>
        </p:blipFill>
        <p:spPr>
          <a:xfrm>
            <a:off x="9372600" y="2590800"/>
            <a:ext cx="2809068" cy="3276599"/>
          </a:xfrm>
          <a:prstGeom prst="rect">
            <a:avLst/>
          </a:prstGeom>
        </p:spPr>
      </p:pic>
    </p:spTree>
    <p:extLst>
      <p:ext uri="{BB962C8B-B14F-4D97-AF65-F5344CB8AC3E}">
        <p14:creationId xmlns:p14="http://schemas.microsoft.com/office/powerpoint/2010/main" val="403351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59</a:t>
            </a:fld>
            <a:endParaRPr lang="en-US" altLang="en-US"/>
          </a:p>
        </p:txBody>
      </p:sp>
      <p:sp>
        <p:nvSpPr>
          <p:cNvPr id="2" name="Rectangle 1"/>
          <p:cNvSpPr/>
          <p:nvPr/>
        </p:nvSpPr>
        <p:spPr>
          <a:xfrm>
            <a:off x="895027" y="609600"/>
            <a:ext cx="10439400" cy="3970318"/>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Benefits of extension methods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Extension methods allow existing classes to be extended without relying on inheritance or changing the class's source code.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class is sealed, there is no concept of extending its functionality. For this, a new concept is introduced, in other words, extension methods.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feature is important for all developers, especially if you would like to use the dynamism of the C# enhancements in your class's design.</a:t>
            </a:r>
          </a:p>
        </p:txBody>
      </p:sp>
    </p:spTree>
    <p:extLst>
      <p:ext uri="{BB962C8B-B14F-4D97-AF65-F5344CB8AC3E}">
        <p14:creationId xmlns:p14="http://schemas.microsoft.com/office/powerpoint/2010/main" val="353254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6AE0E4C-4F5E-2EB4-2CF6-8CD4129EE6C3}"/>
              </a:ext>
            </a:extLst>
          </p:cNvPr>
          <p:cNvSpPr>
            <a:spLocks noGrp="1"/>
          </p:cNvSpPr>
          <p:nvPr>
            <p:ph type="ctrTitle" idx="4294967295"/>
          </p:nvPr>
        </p:nvSpPr>
        <p:spPr>
          <a:xfrm>
            <a:off x="1905000" y="228600"/>
            <a:ext cx="8001000" cy="685800"/>
          </a:xfrm>
        </p:spPr>
        <p:txBody>
          <a:bodyPr>
            <a:normAutofit/>
          </a:bodyPr>
          <a:lstStyle/>
          <a:p>
            <a:pPr algn="ctr" eaLnBrk="1" hangingPunct="1"/>
            <a:r>
              <a:rPr lang="en-US" altLang="en-US" sz="2800" dirty="0">
                <a:latin typeface="+mn-lt"/>
              </a:rPr>
              <a:t>CLI</a:t>
            </a:r>
          </a:p>
        </p:txBody>
      </p:sp>
      <p:sp>
        <p:nvSpPr>
          <p:cNvPr id="6147" name="Subtitle 2">
            <a:extLst>
              <a:ext uri="{FF2B5EF4-FFF2-40B4-BE49-F238E27FC236}">
                <a16:creationId xmlns:a16="http://schemas.microsoft.com/office/drawing/2014/main" id="{5BF6E612-F26B-56E5-931F-BC1EC73518F3}"/>
              </a:ext>
            </a:extLst>
          </p:cNvPr>
          <p:cNvSpPr>
            <a:spLocks noGrp="1"/>
          </p:cNvSpPr>
          <p:nvPr>
            <p:ph type="subTitle" idx="4294967295"/>
          </p:nvPr>
        </p:nvSpPr>
        <p:spPr>
          <a:xfrm>
            <a:off x="990600" y="838200"/>
            <a:ext cx="10210800" cy="5638800"/>
          </a:xfrm>
        </p:spPr>
        <p:txBody>
          <a:bodyPr>
            <a:normAutofit/>
          </a:bodyPr>
          <a:lstStyle/>
          <a:p>
            <a:pPr marL="0" indent="0" algn="just"/>
            <a:r>
              <a:rPr lang="en-US" altLang="en-US" sz="2000" dirty="0">
                <a:solidFill>
                  <a:srgbClr val="0D0D0D"/>
                </a:solidFill>
                <a:latin typeface="Times New Roman" panose="02020603050405020304" pitchFamily="18" charset="0"/>
                <a:cs typeface="Times New Roman" panose="02020603050405020304" pitchFamily="18" charset="0"/>
              </a:rPr>
              <a:t>   The </a:t>
            </a:r>
            <a:r>
              <a:rPr lang="en-US" altLang="en-US" sz="2000" b="1" dirty="0">
                <a:solidFill>
                  <a:srgbClr val="0D0D0D"/>
                </a:solidFill>
                <a:latin typeface="Times New Roman" panose="02020603050405020304" pitchFamily="18" charset="0"/>
                <a:cs typeface="Times New Roman" panose="02020603050405020304" pitchFamily="18" charset="0"/>
              </a:rPr>
              <a:t>Common Language Infrastructure (CLI)</a:t>
            </a:r>
            <a:r>
              <a:rPr lang="en-US" altLang="en-US" sz="2000" dirty="0">
                <a:solidFill>
                  <a:srgbClr val="0D0D0D"/>
                </a:solidFill>
                <a:latin typeface="Times New Roman" panose="02020603050405020304" pitchFamily="18" charset="0"/>
                <a:cs typeface="Times New Roman" panose="02020603050405020304" pitchFamily="18" charset="0"/>
              </a:rPr>
              <a:t> is an open specification developed by Microsoft and standardized by ISO and ECMA</a:t>
            </a:r>
          </a:p>
          <a:p>
            <a:pPr marL="0" indent="0" algn="just"/>
            <a:r>
              <a:rPr lang="en-US" altLang="en-US" sz="2000" dirty="0">
                <a:solidFill>
                  <a:srgbClr val="0D0D0D"/>
                </a:solidFill>
                <a:latin typeface="Times New Roman" panose="02020603050405020304" pitchFamily="18" charset="0"/>
                <a:cs typeface="Times New Roman" panose="02020603050405020304" pitchFamily="18" charset="0"/>
              </a:rPr>
              <a:t>    It  describes the executable code and runtime environment that form the core of the Microsoft .NET Framework and the free and open source implementations Mono and Portable.NET. </a:t>
            </a:r>
          </a:p>
          <a:p>
            <a:pPr marL="0" indent="0" algn="just"/>
            <a:r>
              <a:rPr lang="en-US" altLang="en-US" sz="2000" dirty="0">
                <a:solidFill>
                  <a:srgbClr val="0D0D0D"/>
                </a:solidFill>
                <a:latin typeface="Times New Roman" panose="02020603050405020304" pitchFamily="18" charset="0"/>
                <a:cs typeface="Times New Roman" panose="02020603050405020304" pitchFamily="18" charset="0"/>
              </a:rPr>
              <a:t>    The specification defines an environment that allows multiple high-level languages to be used on different computer platforms without being rewritten for specific architectures.</a:t>
            </a:r>
          </a:p>
          <a:p>
            <a:pPr marL="0" indent="0"/>
            <a:r>
              <a:rPr lang="en-US" altLang="en-US" sz="2000" dirty="0">
                <a:latin typeface="Times New Roman" panose="02020603050405020304" pitchFamily="18" charset="0"/>
                <a:cs typeface="Times New Roman" panose="02020603050405020304" pitchFamily="18" charset="0"/>
              </a:rPr>
              <a:t>   The CLI specification describes the following four aspects:-</a:t>
            </a:r>
          </a:p>
          <a:p>
            <a:pPr marL="0" indent="0">
              <a:buNone/>
            </a:pPr>
            <a:r>
              <a:rPr lang="en-US" altLang="en-US" sz="2000" dirty="0">
                <a:solidFill>
                  <a:srgbClr val="0D0D0D"/>
                </a:solidFill>
                <a:latin typeface="Times New Roman" panose="02020603050405020304" pitchFamily="18" charset="0"/>
                <a:cs typeface="Times New Roman" panose="02020603050405020304" pitchFamily="18" charset="0"/>
              </a:rPr>
              <a:t>       CTS(Common Type System)</a:t>
            </a:r>
          </a:p>
          <a:p>
            <a:pPr marL="0" indent="0">
              <a:buNone/>
            </a:pPr>
            <a:r>
              <a:rPr lang="en-US" altLang="en-US" sz="2000" dirty="0">
                <a:solidFill>
                  <a:srgbClr val="0D0D0D"/>
                </a:solidFill>
                <a:latin typeface="Times New Roman" panose="02020603050405020304" pitchFamily="18" charset="0"/>
                <a:cs typeface="Times New Roman" panose="02020603050405020304" pitchFamily="18" charset="0"/>
              </a:rPr>
              <a:t>       Meta data</a:t>
            </a:r>
          </a:p>
          <a:p>
            <a:pPr marL="0" indent="0">
              <a:buNone/>
            </a:pPr>
            <a:r>
              <a:rPr lang="en-US" altLang="en-US" sz="2000" dirty="0">
                <a:solidFill>
                  <a:srgbClr val="0D0D0D"/>
                </a:solidFill>
                <a:latin typeface="Times New Roman" panose="02020603050405020304" pitchFamily="18" charset="0"/>
                <a:cs typeface="Times New Roman" panose="02020603050405020304" pitchFamily="18" charset="0"/>
              </a:rPr>
              <a:t>       CLS ( Common Language specification)</a:t>
            </a:r>
          </a:p>
          <a:p>
            <a:pPr marL="0" indent="0">
              <a:buNone/>
            </a:pPr>
            <a:r>
              <a:rPr lang="en-US" altLang="en-US" sz="2000" dirty="0">
                <a:solidFill>
                  <a:srgbClr val="0D0D0D"/>
                </a:solidFill>
                <a:latin typeface="Times New Roman" panose="02020603050405020304" pitchFamily="18" charset="0"/>
                <a:cs typeface="Times New Roman" panose="02020603050405020304" pitchFamily="18" charset="0"/>
              </a:rPr>
              <a:t>       VES( Virtual Execution System)</a:t>
            </a:r>
          </a:p>
          <a:p>
            <a:pPr marL="0" indent="0">
              <a:buNone/>
            </a:pPr>
            <a:r>
              <a:rPr lang="en-US" altLang="en-US" sz="2400" dirty="0">
                <a:solidFill>
                  <a:srgbClr val="0D0D0D"/>
                </a:solidFill>
                <a:latin typeface="Times New Roman" panose="02020603050405020304" pitchFamily="18" charset="0"/>
                <a:cs typeface="Times New Roman" panose="02020603050405020304" pitchFamily="18" charset="0"/>
              </a:rPr>
              <a:t> </a:t>
            </a:r>
          </a:p>
          <a:p>
            <a:pPr marL="0" indent="0" algn="ctr">
              <a:buNone/>
            </a:pP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60</a:t>
            </a:fld>
            <a:endParaRPr lang="en-US" altLang="en-US"/>
          </a:p>
        </p:txBody>
      </p:sp>
      <p:sp>
        <p:nvSpPr>
          <p:cNvPr id="2" name="Rectangle 1"/>
          <p:cNvSpPr/>
          <p:nvPr/>
        </p:nvSpPr>
        <p:spPr>
          <a:xfrm>
            <a:off x="228600" y="53876"/>
            <a:ext cx="11734800" cy="674030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Sealed class: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class is used to define the inheritance level of a class.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that cannot be inherited by any class but can be instantiated.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 intent of a sealed class is to indicate that the class is specialized and there is no need to extend it to provide any additional functionality through inheritance to override its behavior.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 sealed classes </a:t>
            </a:r>
            <a:r>
              <a:rPr lang="en-US" sz="2400" b="1" dirty="0">
                <a:latin typeface="Times New Roman" panose="02020603050405020304" pitchFamily="18" charset="0"/>
                <a:cs typeface="Times New Roman" panose="02020603050405020304" pitchFamily="18" charset="0"/>
              </a:rPr>
              <a:t>to prevent inheritance</a:t>
            </a:r>
            <a:r>
              <a:rPr lang="en-US" sz="2400" dirty="0">
                <a:latin typeface="Times New Roman" panose="02020603050405020304" pitchFamily="18" charset="0"/>
                <a:cs typeface="Times New Roman" panose="02020603050405020304" pitchFamily="18" charset="0"/>
              </a:rPr>
              <a:t>. As we cannot inherit from a sealed class, the methods in the sealed class cannot be manipulated from other classes. It helps to prevent security issues.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class is the last class in the hierarchy.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class can be a derived class but can't be a base class.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sealed class cannot also be an abstract class. Because abstract class has to provide functionality and here we are restricting it to inherit</a:t>
            </a:r>
            <a:r>
              <a:rPr lang="en-US" sz="2400" dirty="0"/>
              <a:t>.</a:t>
            </a:r>
          </a:p>
          <a:p>
            <a:r>
              <a:rPr lang="en-US" sz="2400" dirty="0">
                <a:latin typeface="Times New Roman" panose="02020603050405020304" pitchFamily="18" charset="0"/>
                <a:cs typeface="Times New Roman" panose="02020603050405020304" pitchFamily="18" charset="0"/>
              </a:rPr>
              <a:t>Sealed Methods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method is used to define the overriding level of a virtual method.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keyword is always used with override keyword.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423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61</a:t>
            </a:fld>
            <a:endParaRPr lang="en-US" altLang="en-US"/>
          </a:p>
        </p:txBody>
      </p:sp>
      <p:sp>
        <p:nvSpPr>
          <p:cNvPr id="2" name="Rectangle 1"/>
          <p:cNvSpPr/>
          <p:nvPr/>
        </p:nvSpPr>
        <p:spPr>
          <a:xfrm>
            <a:off x="304800" y="1524000"/>
            <a:ext cx="1173480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Sealed Methods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method is used to define the overriding level of a virtual method.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Sealed keyword is always used with override keyword.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461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62</a:t>
            </a:fld>
            <a:endParaRPr lang="en-US" altLang="en-US"/>
          </a:p>
        </p:txBody>
      </p:sp>
      <p:sp>
        <p:nvSpPr>
          <p:cNvPr id="2" name="Rectangle 1"/>
          <p:cNvSpPr/>
          <p:nvPr/>
        </p:nvSpPr>
        <p:spPr>
          <a:xfrm>
            <a:off x="228600" y="53876"/>
            <a:ext cx="11734800"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22142" y="423208"/>
            <a:ext cx="6096000" cy="4647426"/>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using System;</a:t>
            </a:r>
          </a:p>
          <a:p>
            <a:r>
              <a:rPr lang="en-US" sz="2000" dirty="0">
                <a:latin typeface="Times New Roman" panose="02020603050405020304" pitchFamily="18" charset="0"/>
                <a:cs typeface="Times New Roman" panose="02020603050405020304" pitchFamily="18" charset="0"/>
              </a:rPr>
              <a:t>namespace </a:t>
            </a:r>
            <a:r>
              <a:rPr lang="en-US" sz="2000" dirty="0" err="1">
                <a:latin typeface="Times New Roman" panose="02020603050405020304" pitchFamily="18" charset="0"/>
                <a:cs typeface="Times New Roman" panose="02020603050405020304" pitchFamily="18" charset="0"/>
              </a:rPr>
              <a:t>SealedClass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class Animal {</a:t>
            </a:r>
          </a:p>
          <a:p>
            <a:r>
              <a:rPr lang="en-US" sz="2000" dirty="0">
                <a:latin typeface="Times New Roman" panose="02020603050405020304" pitchFamily="18" charset="0"/>
                <a:cs typeface="Times New Roman" panose="02020603050405020304" pitchFamily="18" charset="0"/>
              </a:rPr>
              <a:t>    public virtual void </a:t>
            </a:r>
            <a:r>
              <a:rPr lang="en-US" sz="2000" dirty="0" err="1">
                <a:latin typeface="Times New Roman" panose="02020603050405020304" pitchFamily="18" charset="0"/>
                <a:cs typeface="Times New Roman" panose="02020603050405020304" pitchFamily="18" charset="0"/>
              </a:rPr>
              <a:t>makeSound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("Animal Sound");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class Dog : Animal {</a:t>
            </a:r>
          </a:p>
          <a:p>
            <a:r>
              <a:rPr lang="en-US" sz="2000" dirty="0">
                <a:latin typeface="Times New Roman" panose="02020603050405020304" pitchFamily="18" charset="0"/>
                <a:cs typeface="Times New Roman" panose="02020603050405020304" pitchFamily="18" charset="0"/>
              </a:rPr>
              <a:t>    // sealed method</a:t>
            </a:r>
          </a:p>
          <a:p>
            <a:r>
              <a:rPr lang="en-US" sz="2000" dirty="0">
                <a:latin typeface="Times New Roman" panose="02020603050405020304" pitchFamily="18" charset="0"/>
                <a:cs typeface="Times New Roman" panose="02020603050405020304" pitchFamily="18" charset="0"/>
              </a:rPr>
              <a:t>    sealed public override void </a:t>
            </a:r>
            <a:r>
              <a:rPr lang="en-US" sz="2000" dirty="0" err="1">
                <a:latin typeface="Times New Roman" panose="02020603050405020304" pitchFamily="18" charset="0"/>
                <a:cs typeface="Times New Roman" panose="02020603050405020304" pitchFamily="18" charset="0"/>
              </a:rPr>
              <a:t>makeSound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("Dog Sound");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endParaRPr lang="en-US" dirty="0"/>
          </a:p>
          <a:p>
            <a:r>
              <a:rPr lang="en-US" dirty="0"/>
              <a:t>  </a:t>
            </a:r>
          </a:p>
        </p:txBody>
      </p:sp>
      <p:sp>
        <p:nvSpPr>
          <p:cNvPr id="5" name="Rectangle 4"/>
          <p:cNvSpPr/>
          <p:nvPr/>
        </p:nvSpPr>
        <p:spPr>
          <a:xfrm>
            <a:off x="6132163" y="546318"/>
            <a:ext cx="6096000" cy="4401205"/>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class Puppy : Dog {</a:t>
            </a:r>
          </a:p>
          <a:p>
            <a:r>
              <a:rPr lang="en-US" sz="2000" dirty="0">
                <a:latin typeface="Times New Roman" panose="02020603050405020304" pitchFamily="18" charset="0"/>
                <a:cs typeface="Times New Roman" panose="02020603050405020304" pitchFamily="18" charset="0"/>
              </a:rPr>
              <a:t>    // trying to override sealed method</a:t>
            </a:r>
          </a:p>
          <a:p>
            <a:r>
              <a:rPr lang="en-US" sz="2000" dirty="0">
                <a:latin typeface="Times New Roman" panose="02020603050405020304" pitchFamily="18" charset="0"/>
                <a:cs typeface="Times New Roman" panose="02020603050405020304" pitchFamily="18" charset="0"/>
              </a:rPr>
              <a:t>    public override void </a:t>
            </a:r>
            <a:r>
              <a:rPr lang="en-US" sz="2000" dirty="0" err="1">
                <a:latin typeface="Times New Roman" panose="02020603050405020304" pitchFamily="18" charset="0"/>
                <a:cs typeface="Times New Roman" panose="02020603050405020304" pitchFamily="18" charset="0"/>
              </a:rPr>
              <a:t>makeSound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("Puppy Sound");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class Program  {</a:t>
            </a:r>
          </a:p>
          <a:p>
            <a:r>
              <a:rPr lang="en-US" sz="2000" dirty="0">
                <a:latin typeface="Times New Roman" panose="02020603050405020304" pitchFamily="18" charset="0"/>
                <a:cs typeface="Times New Roman" panose="02020603050405020304" pitchFamily="18" charset="0"/>
              </a:rPr>
              <a:t>    static void Main (string []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create an object of Puppy class</a:t>
            </a:r>
          </a:p>
          <a:p>
            <a:r>
              <a:rPr lang="en-US" sz="2000" dirty="0">
                <a:latin typeface="Times New Roman" panose="02020603050405020304" pitchFamily="18" charset="0"/>
                <a:cs typeface="Times New Roman" panose="02020603050405020304" pitchFamily="18" charset="0"/>
              </a:rPr>
              <a:t>      Puppy d1 = new Puppy();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Console.ReadLine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2838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63</a:t>
            </a:fld>
            <a:endParaRPr lang="en-US" altLang="en-US"/>
          </a:p>
        </p:txBody>
      </p:sp>
      <p:sp>
        <p:nvSpPr>
          <p:cNvPr id="2" name="Rectangle 1"/>
          <p:cNvSpPr/>
          <p:nvPr/>
        </p:nvSpPr>
        <p:spPr>
          <a:xfrm>
            <a:off x="381000" y="228600"/>
            <a:ext cx="10972800" cy="138499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Sealed Method:</a:t>
            </a:r>
          </a:p>
          <a:p>
            <a:r>
              <a:rPr lang="en-US" sz="2000" dirty="0">
                <a:latin typeface="Times New Roman" panose="02020603050405020304" pitchFamily="18" charset="0"/>
                <a:cs typeface="Times New Roman" panose="02020603050405020304" pitchFamily="18" charset="0"/>
              </a:rPr>
              <a:t>sealed keyword applies restrictions on the class and method. If you create a sealed class, it cannot be derived. If you create a sealed method, it cannot be overridden. It must be used with override keyword in method.</a:t>
            </a:r>
          </a:p>
        </p:txBody>
      </p:sp>
      <p:sp>
        <p:nvSpPr>
          <p:cNvPr id="4" name="Rectangle 3"/>
          <p:cNvSpPr/>
          <p:nvPr/>
        </p:nvSpPr>
        <p:spPr>
          <a:xfrm>
            <a:off x="381000" y="1570345"/>
            <a:ext cx="6096000" cy="4708981"/>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using System;  </a:t>
            </a:r>
          </a:p>
          <a:p>
            <a:r>
              <a:rPr lang="en-US" sz="2000" dirty="0">
                <a:latin typeface="Times New Roman" panose="02020603050405020304" pitchFamily="18" charset="0"/>
                <a:cs typeface="Times New Roman" panose="02020603050405020304" pitchFamily="18" charset="0"/>
              </a:rPr>
              <a:t>public class Animal{   </a:t>
            </a:r>
          </a:p>
          <a:p>
            <a:r>
              <a:rPr lang="en-US" sz="2000" dirty="0">
                <a:latin typeface="Times New Roman" panose="02020603050405020304" pitchFamily="18" charset="0"/>
                <a:cs typeface="Times New Roman" panose="02020603050405020304" pitchFamily="18" charset="0"/>
              </a:rPr>
              <a:t>    public virtual void eat() {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("eating..."); }  </a:t>
            </a:r>
          </a:p>
          <a:p>
            <a:r>
              <a:rPr lang="en-US" sz="2000" dirty="0">
                <a:latin typeface="Times New Roman" panose="02020603050405020304" pitchFamily="18" charset="0"/>
                <a:cs typeface="Times New Roman" panose="02020603050405020304" pitchFamily="18" charset="0"/>
              </a:rPr>
              <a:t>    public virtual void run() {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("running..."); }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public class Dog: Animal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public override void eat()</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("eating bread..."); }  </a:t>
            </a:r>
          </a:p>
          <a:p>
            <a:r>
              <a:rPr lang="en-US" sz="2000" dirty="0">
                <a:latin typeface="Times New Roman" panose="02020603050405020304" pitchFamily="18" charset="0"/>
                <a:cs typeface="Times New Roman" panose="02020603050405020304" pitchFamily="18" charset="0"/>
              </a:rPr>
              <a:t>    public sealed override void run() {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("running very fast...");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6324600" y="1432855"/>
            <a:ext cx="6096000" cy="501675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BabyDog</a:t>
            </a:r>
            <a:r>
              <a:rPr lang="en-US" sz="2000" dirty="0">
                <a:latin typeface="Times New Roman" panose="02020603050405020304" pitchFamily="18" charset="0"/>
                <a:cs typeface="Times New Roman" panose="02020603050405020304" pitchFamily="18" charset="0"/>
              </a:rPr>
              <a:t> : Dog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public override void eat()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("eating biscuits..."); }  </a:t>
            </a:r>
          </a:p>
          <a:p>
            <a:r>
              <a:rPr lang="en-US" sz="2000" dirty="0">
                <a:latin typeface="Times New Roman" panose="02020603050405020304" pitchFamily="18" charset="0"/>
                <a:cs typeface="Times New Roman" panose="02020603050405020304" pitchFamily="18" charset="0"/>
              </a:rPr>
              <a:t>    public override void run()</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("running slowly...");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TestSealed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public static void Main()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BabyDog</a:t>
            </a:r>
            <a:r>
              <a:rPr lang="en-US" sz="2000" dirty="0">
                <a:latin typeface="Times New Roman" panose="02020603050405020304" pitchFamily="18" charset="0"/>
                <a:cs typeface="Times New Roman" panose="02020603050405020304" pitchFamily="18" charset="0"/>
              </a:rPr>
              <a:t> d = new </a:t>
            </a:r>
            <a:r>
              <a:rPr lang="en-US" sz="2000" dirty="0" err="1">
                <a:latin typeface="Times New Roman" panose="02020603050405020304" pitchFamily="18" charset="0"/>
                <a:cs typeface="Times New Roman" panose="02020603050405020304" pitchFamily="18" charset="0"/>
              </a:rPr>
              <a:t>BabyDog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d.eat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d.run</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9723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64</a:t>
            </a:fld>
            <a:endParaRPr lang="en-US" altLang="en-US"/>
          </a:p>
        </p:txBody>
      </p:sp>
      <p:pic>
        <p:nvPicPr>
          <p:cNvPr id="2" name="Picture 1"/>
          <p:cNvPicPr>
            <a:picLocks noChangeAspect="1"/>
          </p:cNvPicPr>
          <p:nvPr/>
        </p:nvPicPr>
        <p:blipFill>
          <a:blip r:embed="rId2"/>
          <a:stretch>
            <a:fillRect/>
          </a:stretch>
        </p:blipFill>
        <p:spPr>
          <a:xfrm>
            <a:off x="8697778" y="4891868"/>
            <a:ext cx="2514600" cy="1819275"/>
          </a:xfrm>
          <a:prstGeom prst="rect">
            <a:avLst/>
          </a:prstGeom>
        </p:spPr>
      </p:pic>
      <p:sp>
        <p:nvSpPr>
          <p:cNvPr id="4" name="Rectangle 3"/>
          <p:cNvSpPr/>
          <p:nvPr/>
        </p:nvSpPr>
        <p:spPr>
          <a:xfrm>
            <a:off x="280262" y="392550"/>
            <a:ext cx="9220200" cy="138499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Partial Classes:</a:t>
            </a:r>
          </a:p>
          <a:p>
            <a:pPr algn="just"/>
            <a:r>
              <a:rPr lang="en-US" sz="2000" dirty="0">
                <a:latin typeface="Times New Roman" panose="02020603050405020304" pitchFamily="18" charset="0"/>
                <a:cs typeface="Times New Roman" panose="02020603050405020304" pitchFamily="18" charset="0"/>
              </a:rPr>
              <a:t>It can break the functionality of a single class into many files. When the application is compiled, these files are then reassembled into a single class file. The partial keyword is used to build a partial class.</a:t>
            </a:r>
          </a:p>
        </p:txBody>
      </p:sp>
      <p:sp>
        <p:nvSpPr>
          <p:cNvPr id="5" name="Rectangle 4"/>
          <p:cNvSpPr/>
          <p:nvPr/>
        </p:nvSpPr>
        <p:spPr>
          <a:xfrm>
            <a:off x="163379" y="1608991"/>
            <a:ext cx="11048999" cy="3293209"/>
          </a:xfrm>
          <a:prstGeom prst="rect">
            <a:avLst/>
          </a:prstGeom>
        </p:spPr>
        <p:txBody>
          <a:bodyPr wrap="square">
            <a:spAutoFit/>
          </a:bodyPr>
          <a:lstStyle/>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There are several situations when splitting a class definition is desirable: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working on large projects, spreading a class over separate files enables multiple programmers to work on it at the same time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working with automatically generated source, code can be added to the class without having to recreate the source file. Visual Studio uses this approach when it creates Windows Forms, Web service wrapper code, and so on.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create code that uses these classes without having to modify the file created by Visual Studio.</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using source generators to generate additional functionality in a class.</a:t>
            </a:r>
          </a:p>
        </p:txBody>
      </p:sp>
    </p:spTree>
    <p:extLst>
      <p:ext uri="{BB962C8B-B14F-4D97-AF65-F5344CB8AC3E}">
        <p14:creationId xmlns:p14="http://schemas.microsoft.com/office/powerpoint/2010/main" val="217426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65</a:t>
            </a:fld>
            <a:endParaRPr lang="en-US" altLang="en-US"/>
          </a:p>
        </p:txBody>
      </p:sp>
      <p:sp>
        <p:nvSpPr>
          <p:cNvPr id="2" name="Rectangle 1"/>
          <p:cNvSpPr/>
          <p:nvPr/>
        </p:nvSpPr>
        <p:spPr>
          <a:xfrm>
            <a:off x="838200" y="1828800"/>
            <a:ext cx="6096000" cy="3416320"/>
          </a:xfrm>
          <a:prstGeom prst="rect">
            <a:avLst/>
          </a:prstGeom>
        </p:spPr>
        <p:txBody>
          <a:bodyPr>
            <a:spAutoFit/>
          </a:bodyPr>
          <a:lstStyle/>
          <a:p>
            <a:r>
              <a:rPr lang="en-US" dirty="0"/>
              <a:t>class Container</a:t>
            </a:r>
          </a:p>
          <a:p>
            <a:r>
              <a:rPr lang="en-US" dirty="0"/>
              <a:t>{</a:t>
            </a:r>
          </a:p>
          <a:p>
            <a:r>
              <a:rPr lang="en-US" dirty="0"/>
              <a:t>    partial class Nested</a:t>
            </a:r>
          </a:p>
          <a:p>
            <a:r>
              <a:rPr lang="en-US" dirty="0"/>
              <a:t>    {</a:t>
            </a:r>
          </a:p>
          <a:p>
            <a:r>
              <a:rPr lang="en-US" dirty="0"/>
              <a:t>        void Test() { }</a:t>
            </a:r>
          </a:p>
          <a:p>
            <a:r>
              <a:rPr lang="en-US" dirty="0"/>
              <a:t>    }</a:t>
            </a:r>
          </a:p>
          <a:p>
            <a:endParaRPr lang="en-US" dirty="0"/>
          </a:p>
          <a:p>
            <a:r>
              <a:rPr lang="en-US" dirty="0"/>
              <a:t>    partial class Nested</a:t>
            </a:r>
          </a:p>
          <a:p>
            <a:r>
              <a:rPr lang="en-US" dirty="0"/>
              <a:t>    {</a:t>
            </a:r>
          </a:p>
          <a:p>
            <a:r>
              <a:rPr lang="en-US" dirty="0"/>
              <a:t>        void Test2() { }</a:t>
            </a:r>
          </a:p>
          <a:p>
            <a:r>
              <a:rPr lang="en-US" dirty="0"/>
              <a:t>    }</a:t>
            </a:r>
          </a:p>
          <a:p>
            <a:r>
              <a:rPr lang="en-US" dirty="0"/>
              <a:t>}</a:t>
            </a:r>
          </a:p>
        </p:txBody>
      </p:sp>
      <p:sp>
        <p:nvSpPr>
          <p:cNvPr id="4" name="Rectangle 3"/>
          <p:cNvSpPr/>
          <p:nvPr/>
        </p:nvSpPr>
        <p:spPr>
          <a:xfrm>
            <a:off x="304800" y="381000"/>
            <a:ext cx="1120140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partial </a:t>
            </a:r>
            <a:r>
              <a:rPr lang="en-US" dirty="0">
                <a:latin typeface="Times New Roman" panose="02020603050405020304" pitchFamily="18" charset="0"/>
                <a:cs typeface="Times New Roman" panose="02020603050405020304" pitchFamily="18" charset="0"/>
              </a:rPr>
              <a:t>keyword indicates that other parts of the class,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or interface can be defined in the namespace. All the parts must use the partial keyword. All the parts must be available at compile time to form the final type. All the parts must have the same accessibility, such as public , private , and so on</a:t>
            </a:r>
          </a:p>
        </p:txBody>
      </p:sp>
    </p:spTree>
    <p:extLst>
      <p:ext uri="{BB962C8B-B14F-4D97-AF65-F5344CB8AC3E}">
        <p14:creationId xmlns:p14="http://schemas.microsoft.com/office/powerpoint/2010/main" val="1256580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66</a:t>
            </a:fld>
            <a:endParaRPr lang="en-US" altLang="en-US"/>
          </a:p>
        </p:txBody>
      </p:sp>
      <p:sp>
        <p:nvSpPr>
          <p:cNvPr id="2" name="Rectangle 1"/>
          <p:cNvSpPr/>
          <p:nvPr/>
        </p:nvSpPr>
        <p:spPr>
          <a:xfrm>
            <a:off x="609600" y="1143000"/>
            <a:ext cx="6096000" cy="3970318"/>
          </a:xfrm>
          <a:prstGeom prst="rect">
            <a:avLst/>
          </a:prstGeom>
        </p:spPr>
        <p:txBody>
          <a:bodyPr>
            <a:spAutoFit/>
          </a:bodyPr>
          <a:lstStyle/>
          <a:p>
            <a:r>
              <a:rPr lang="en-US" b="1" dirty="0"/>
              <a:t>Ex:</a:t>
            </a:r>
          </a:p>
          <a:p>
            <a:r>
              <a:rPr lang="en-US" b="1" dirty="0"/>
              <a:t>PartialClass1.cs</a:t>
            </a:r>
          </a:p>
          <a:p>
            <a:r>
              <a:rPr lang="en-US" dirty="0"/>
              <a:t>using System;</a:t>
            </a:r>
          </a:p>
          <a:p>
            <a:endParaRPr lang="en-US" dirty="0"/>
          </a:p>
          <a:p>
            <a:r>
              <a:rPr lang="en-US" dirty="0"/>
              <a:t>namespace </a:t>
            </a:r>
            <a:r>
              <a:rPr lang="en-US" dirty="0" err="1"/>
              <a:t>PartialClasses</a:t>
            </a:r>
            <a:endParaRPr lang="en-US" dirty="0"/>
          </a:p>
          <a:p>
            <a:r>
              <a:rPr lang="en-US" dirty="0"/>
              <a:t>{</a:t>
            </a:r>
          </a:p>
          <a:p>
            <a:r>
              <a:rPr lang="en-US" dirty="0"/>
              <a:t>    public partial class </a:t>
            </a:r>
            <a:r>
              <a:rPr lang="en-US" dirty="0" err="1"/>
              <a:t>PartialClass</a:t>
            </a:r>
            <a:endParaRPr lang="en-US" dirty="0"/>
          </a:p>
          <a:p>
            <a:r>
              <a:rPr lang="en-US" dirty="0"/>
              <a:t>    {</a:t>
            </a:r>
          </a:p>
          <a:p>
            <a:r>
              <a:rPr lang="en-US" dirty="0"/>
              <a:t>    public void HelloWorld()</a:t>
            </a:r>
          </a:p>
          <a:p>
            <a:r>
              <a:rPr lang="en-US" dirty="0"/>
              <a:t>    {</a:t>
            </a:r>
          </a:p>
          <a:p>
            <a:r>
              <a:rPr lang="en-US" dirty="0"/>
              <a:t>        </a:t>
            </a:r>
            <a:r>
              <a:rPr lang="en-US" dirty="0" err="1"/>
              <a:t>Console.WriteLine</a:t>
            </a:r>
            <a:r>
              <a:rPr lang="en-US" dirty="0"/>
              <a:t>("Hello, world!");</a:t>
            </a:r>
          </a:p>
          <a:p>
            <a:r>
              <a:rPr lang="en-US" dirty="0"/>
              <a:t>    }</a:t>
            </a:r>
          </a:p>
          <a:p>
            <a:r>
              <a:rPr lang="en-US" dirty="0"/>
              <a:t>    }</a:t>
            </a:r>
          </a:p>
          <a:p>
            <a:r>
              <a:rPr lang="en-US" dirty="0"/>
              <a:t>}</a:t>
            </a:r>
          </a:p>
        </p:txBody>
      </p:sp>
      <p:sp>
        <p:nvSpPr>
          <p:cNvPr id="4" name="Rectangle 3"/>
          <p:cNvSpPr/>
          <p:nvPr/>
        </p:nvSpPr>
        <p:spPr>
          <a:xfrm>
            <a:off x="5791200" y="914400"/>
            <a:ext cx="6096000" cy="3970318"/>
          </a:xfrm>
          <a:prstGeom prst="rect">
            <a:avLst/>
          </a:prstGeom>
        </p:spPr>
        <p:txBody>
          <a:bodyPr>
            <a:spAutoFit/>
          </a:bodyPr>
          <a:lstStyle/>
          <a:p>
            <a:endParaRPr lang="en-US" dirty="0"/>
          </a:p>
          <a:p>
            <a:r>
              <a:rPr lang="en-US" b="1" dirty="0"/>
              <a:t>PartialClass2.cs</a:t>
            </a:r>
          </a:p>
          <a:p>
            <a:r>
              <a:rPr lang="en-US" dirty="0"/>
              <a:t>using System;</a:t>
            </a:r>
          </a:p>
          <a:p>
            <a:endParaRPr lang="en-US" dirty="0"/>
          </a:p>
          <a:p>
            <a:r>
              <a:rPr lang="en-US" dirty="0"/>
              <a:t>namespace </a:t>
            </a:r>
            <a:r>
              <a:rPr lang="en-US" dirty="0" err="1"/>
              <a:t>PartialClasses</a:t>
            </a:r>
            <a:endParaRPr lang="en-US" dirty="0"/>
          </a:p>
          <a:p>
            <a:r>
              <a:rPr lang="en-US" dirty="0"/>
              <a:t>{</a:t>
            </a:r>
          </a:p>
          <a:p>
            <a:r>
              <a:rPr lang="en-US" dirty="0"/>
              <a:t>    public partial class </a:t>
            </a:r>
            <a:r>
              <a:rPr lang="en-US" dirty="0" err="1"/>
              <a:t>PartialClass</a:t>
            </a:r>
            <a:endParaRPr lang="en-US" dirty="0"/>
          </a:p>
          <a:p>
            <a:r>
              <a:rPr lang="en-US" dirty="0"/>
              <a:t>    {</a:t>
            </a:r>
          </a:p>
          <a:p>
            <a:r>
              <a:rPr lang="en-US" dirty="0"/>
              <a:t>    public void </a:t>
            </a:r>
            <a:r>
              <a:rPr lang="en-US" dirty="0" err="1"/>
              <a:t>HelloUniverse</a:t>
            </a:r>
            <a:r>
              <a:rPr lang="en-US" dirty="0"/>
              <a:t>()</a:t>
            </a:r>
          </a:p>
          <a:p>
            <a:r>
              <a:rPr lang="en-US" dirty="0"/>
              <a:t>    {</a:t>
            </a:r>
          </a:p>
          <a:p>
            <a:r>
              <a:rPr lang="en-US" dirty="0"/>
              <a:t>        </a:t>
            </a:r>
            <a:r>
              <a:rPr lang="en-US" dirty="0" err="1"/>
              <a:t>Console.WriteLine</a:t>
            </a:r>
            <a:r>
              <a:rPr lang="en-US" dirty="0"/>
              <a:t>("Hello, universe!");</a:t>
            </a:r>
          </a:p>
          <a:p>
            <a:r>
              <a:rPr lang="en-US" dirty="0"/>
              <a:t>    }</a:t>
            </a:r>
          </a:p>
          <a:p>
            <a:r>
              <a:rPr lang="en-US" dirty="0"/>
              <a:t>    }</a:t>
            </a:r>
          </a:p>
          <a:p>
            <a:r>
              <a:rPr lang="en-US" dirty="0"/>
              <a:t>}</a:t>
            </a:r>
          </a:p>
        </p:txBody>
      </p:sp>
    </p:spTree>
    <p:extLst>
      <p:ext uri="{BB962C8B-B14F-4D97-AF65-F5344CB8AC3E}">
        <p14:creationId xmlns:p14="http://schemas.microsoft.com/office/powerpoint/2010/main" val="19609073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67</a:t>
            </a:fld>
            <a:endParaRPr lang="en-US" altLang="en-US"/>
          </a:p>
        </p:txBody>
      </p:sp>
      <p:sp>
        <p:nvSpPr>
          <p:cNvPr id="2" name="Rectangle 1"/>
          <p:cNvSpPr/>
          <p:nvPr/>
        </p:nvSpPr>
        <p:spPr>
          <a:xfrm>
            <a:off x="5257800" y="1295400"/>
            <a:ext cx="6096000" cy="4678204"/>
          </a:xfrm>
          <a:prstGeom prst="rect">
            <a:avLst/>
          </a:prstGeom>
        </p:spPr>
        <p:txBody>
          <a:bodyPr>
            <a:spAutoFit/>
          </a:bodyPr>
          <a:lstStyle/>
          <a:p>
            <a:endParaRPr lang="en-US" dirty="0"/>
          </a:p>
          <a:p>
            <a:r>
              <a:rPr lang="en-US" sz="2000" dirty="0"/>
              <a:t>using System;</a:t>
            </a:r>
          </a:p>
          <a:p>
            <a:endParaRPr lang="en-US" sz="2000" dirty="0"/>
          </a:p>
          <a:p>
            <a:r>
              <a:rPr lang="en-US" sz="2000" dirty="0"/>
              <a:t>namespace </a:t>
            </a:r>
            <a:r>
              <a:rPr lang="en-US" sz="2000" dirty="0" err="1"/>
              <a:t>PartialClasses</a:t>
            </a:r>
            <a:endParaRPr lang="en-US" sz="2000" dirty="0"/>
          </a:p>
          <a:p>
            <a:r>
              <a:rPr lang="en-US" sz="2000" dirty="0"/>
              <a:t>{</a:t>
            </a:r>
          </a:p>
          <a:p>
            <a:r>
              <a:rPr lang="en-US" sz="2000" dirty="0"/>
              <a:t>    class Program</a:t>
            </a:r>
          </a:p>
          <a:p>
            <a:r>
              <a:rPr lang="en-US" sz="2000" dirty="0"/>
              <a:t>    {</a:t>
            </a:r>
          </a:p>
          <a:p>
            <a:r>
              <a:rPr lang="en-US" sz="2000" dirty="0"/>
              <a:t>    static void Main(string[] </a:t>
            </a:r>
            <a:r>
              <a:rPr lang="en-US" sz="2000" dirty="0" err="1"/>
              <a:t>args</a:t>
            </a:r>
            <a:r>
              <a:rPr lang="en-US" sz="2000" dirty="0"/>
              <a:t>)</a:t>
            </a:r>
          </a:p>
          <a:p>
            <a:r>
              <a:rPr lang="en-US" sz="2000" dirty="0"/>
              <a:t>    {</a:t>
            </a:r>
          </a:p>
          <a:p>
            <a:r>
              <a:rPr lang="en-US" sz="2000" dirty="0"/>
              <a:t>        </a:t>
            </a:r>
            <a:r>
              <a:rPr lang="en-US" sz="2000" dirty="0" err="1"/>
              <a:t>PartialClass</a:t>
            </a:r>
            <a:r>
              <a:rPr lang="en-US" sz="2000" dirty="0"/>
              <a:t> pc = new </a:t>
            </a:r>
            <a:r>
              <a:rPr lang="en-US" sz="2000" dirty="0" err="1"/>
              <a:t>PartialClass</a:t>
            </a:r>
            <a:r>
              <a:rPr lang="en-US" sz="2000" dirty="0"/>
              <a:t>();</a:t>
            </a:r>
          </a:p>
          <a:p>
            <a:r>
              <a:rPr lang="en-US" sz="2000" dirty="0"/>
              <a:t>        </a:t>
            </a:r>
            <a:r>
              <a:rPr lang="en-US" sz="2000" dirty="0" err="1"/>
              <a:t>pc.HelloWorld</a:t>
            </a:r>
            <a:r>
              <a:rPr lang="en-US" sz="2000" dirty="0"/>
              <a:t>();</a:t>
            </a:r>
          </a:p>
          <a:p>
            <a:r>
              <a:rPr lang="en-US" sz="2000" dirty="0"/>
              <a:t>        </a:t>
            </a:r>
            <a:r>
              <a:rPr lang="en-US" sz="2000" dirty="0" err="1"/>
              <a:t>pc.HelloUniverse</a:t>
            </a:r>
            <a:r>
              <a:rPr lang="en-US" sz="2000" dirty="0"/>
              <a:t>();</a:t>
            </a:r>
          </a:p>
          <a:p>
            <a:r>
              <a:rPr lang="en-US" sz="2000" dirty="0"/>
              <a:t>    }</a:t>
            </a:r>
          </a:p>
          <a:p>
            <a:r>
              <a:rPr lang="en-US" sz="2000" dirty="0"/>
              <a:t>    }</a:t>
            </a:r>
          </a:p>
          <a:p>
            <a:r>
              <a:rPr lang="en-US" sz="2000" dirty="0"/>
              <a:t>}</a:t>
            </a:r>
          </a:p>
        </p:txBody>
      </p:sp>
      <p:sp>
        <p:nvSpPr>
          <p:cNvPr id="4" name="Rectangle 3"/>
          <p:cNvSpPr/>
          <p:nvPr/>
        </p:nvSpPr>
        <p:spPr>
          <a:xfrm>
            <a:off x="381000" y="501650"/>
            <a:ext cx="11201400" cy="1200329"/>
          </a:xfrm>
          <a:prstGeom prst="rect">
            <a:avLst/>
          </a:prstGeom>
        </p:spPr>
        <p:txBody>
          <a:bodyPr wrap="square">
            <a:spAutoFit/>
          </a:bodyPr>
          <a:lstStyle/>
          <a:p>
            <a:pPr marL="285750" indent="-285750">
              <a:buFont typeface="Arial" panose="020B0604020202020204" pitchFamily="34" charset="0"/>
              <a:buChar char="•"/>
            </a:pPr>
            <a:r>
              <a:rPr lang="en-US" dirty="0"/>
              <a:t>Notice that both classes are defined with </a:t>
            </a:r>
            <a:r>
              <a:rPr lang="en-US" b="1" dirty="0"/>
              <a:t>the partial keyword </a:t>
            </a:r>
            <a:r>
              <a:rPr lang="en-US" dirty="0"/>
              <a:t>and have the same names. </a:t>
            </a:r>
          </a:p>
          <a:p>
            <a:pPr marL="285750" indent="-285750">
              <a:buFont typeface="Arial" panose="020B0604020202020204" pitchFamily="34" charset="0"/>
              <a:buChar char="•"/>
            </a:pPr>
            <a:r>
              <a:rPr lang="en-US" dirty="0"/>
              <a:t>Also notice that each of them define a method - </a:t>
            </a:r>
            <a:r>
              <a:rPr lang="en-US" b="1" dirty="0"/>
              <a:t>HelloWorld() and </a:t>
            </a:r>
            <a:r>
              <a:rPr lang="en-US" b="1" dirty="0" err="1"/>
              <a:t>HelloUniverse</a:t>
            </a:r>
            <a:r>
              <a:rPr lang="en-US" b="1" dirty="0"/>
              <a:t>().</a:t>
            </a:r>
          </a:p>
          <a:p>
            <a:pPr marL="285750" indent="-285750">
              <a:buFont typeface="Arial" panose="020B0604020202020204" pitchFamily="34" charset="0"/>
              <a:buChar char="•"/>
            </a:pPr>
            <a:r>
              <a:rPr lang="en-US" b="1" dirty="0"/>
              <a:t> </a:t>
            </a:r>
            <a:r>
              <a:rPr lang="en-US" dirty="0"/>
              <a:t>In this </a:t>
            </a:r>
            <a:r>
              <a:rPr lang="en-US" dirty="0" err="1"/>
              <a:t>Program.cs</a:t>
            </a:r>
            <a:r>
              <a:rPr lang="en-US" dirty="0"/>
              <a:t> we can now use this class as if it was defined in only one place, just like any other class:</a:t>
            </a:r>
          </a:p>
        </p:txBody>
      </p:sp>
    </p:spTree>
    <p:extLst>
      <p:ext uri="{BB962C8B-B14F-4D97-AF65-F5344CB8AC3E}">
        <p14:creationId xmlns:p14="http://schemas.microsoft.com/office/powerpoint/2010/main" val="3032538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68</a:t>
            </a:fld>
            <a:endParaRPr lang="en-US" altLang="en-US"/>
          </a:p>
        </p:txBody>
      </p:sp>
      <p:sp>
        <p:nvSpPr>
          <p:cNvPr id="6" name="Rectangle 5"/>
          <p:cNvSpPr/>
          <p:nvPr/>
        </p:nvSpPr>
        <p:spPr>
          <a:xfrm>
            <a:off x="533400" y="250493"/>
            <a:ext cx="9829800" cy="1569660"/>
          </a:xfrm>
          <a:prstGeom prst="rect">
            <a:avLst/>
          </a:prstGeom>
        </p:spPr>
        <p:txBody>
          <a:bodyPr wrap="square">
            <a:spAutoFit/>
          </a:bodyPr>
          <a:lstStyle/>
          <a:p>
            <a:pPr algn="ctr"/>
            <a:r>
              <a:rPr lang="en-US" sz="2400" b="1" dirty="0"/>
              <a:t>Threading.</a:t>
            </a:r>
          </a:p>
          <a:p>
            <a:endParaRPr lang="en-US" b="1" dirty="0"/>
          </a:p>
          <a:p>
            <a:r>
              <a:rPr lang="en-US" b="1" dirty="0"/>
              <a:t> </a:t>
            </a:r>
            <a:r>
              <a:rPr lang="en-US" dirty="0"/>
              <a:t>Thread class is used for working with threads. It allows creating and accessing individual threads in a multithreaded application. The first thread to be executed in a process is called the main thread. When a program starts execution, the main thread is automatically created.</a:t>
            </a:r>
          </a:p>
        </p:txBody>
      </p:sp>
      <p:sp>
        <p:nvSpPr>
          <p:cNvPr id="7" name="Rectangle 6"/>
          <p:cNvSpPr/>
          <p:nvPr/>
        </p:nvSpPr>
        <p:spPr>
          <a:xfrm>
            <a:off x="556647" y="1600200"/>
            <a:ext cx="10547888" cy="3970318"/>
          </a:xfrm>
          <a:prstGeom prst="rect">
            <a:avLst/>
          </a:prstGeom>
        </p:spPr>
        <p:txBody>
          <a:bodyPr wrap="square">
            <a:spAutoFit/>
          </a:bodyPr>
          <a:lstStyle/>
          <a:p>
            <a:endParaRPr lang="en-US" b="1" dirty="0"/>
          </a:p>
          <a:p>
            <a:r>
              <a:rPr lang="en-US" b="1" dirty="0"/>
              <a:t>Thread Life Cycle</a:t>
            </a:r>
          </a:p>
          <a:p>
            <a:pPr marL="285750" indent="-285750">
              <a:buFont typeface="Arial" panose="020B0604020202020204" pitchFamily="34" charset="0"/>
              <a:buChar char="•"/>
            </a:pPr>
            <a:r>
              <a:rPr lang="en-US" dirty="0"/>
              <a:t>The life cycle of a thread is started when instance of </a:t>
            </a:r>
            <a:r>
              <a:rPr lang="en-US" b="1" dirty="0" err="1"/>
              <a:t>System.Threading</a:t>
            </a:r>
            <a:r>
              <a:rPr lang="en-US" dirty="0"/>
              <a:t>. Thread class is created. </a:t>
            </a:r>
          </a:p>
          <a:p>
            <a:pPr marL="285750" indent="-285750">
              <a:buFont typeface="Arial" panose="020B0604020202020204" pitchFamily="34" charset="0"/>
              <a:buChar char="•"/>
            </a:pPr>
            <a:r>
              <a:rPr lang="en-US" dirty="0"/>
              <a:t>When the task execution of the thread is completed, its life cycle is ended.</a:t>
            </a:r>
          </a:p>
          <a:p>
            <a:endParaRPr lang="en-US" dirty="0"/>
          </a:p>
          <a:p>
            <a:pPr marL="285750" indent="-285750">
              <a:buFont typeface="Arial" panose="020B0604020202020204" pitchFamily="34" charset="0"/>
              <a:buChar char="•"/>
            </a:pPr>
            <a:r>
              <a:rPr lang="en-US" dirty="0"/>
              <a:t>There are following states in the life cycle of a Thread in C#.</a:t>
            </a:r>
          </a:p>
          <a:p>
            <a:pPr marL="285750" indent="-285750">
              <a:buFont typeface="Arial" panose="020B0604020202020204" pitchFamily="34" charset="0"/>
              <a:buChar char="•"/>
            </a:pPr>
            <a:r>
              <a:rPr lang="en-US" dirty="0" err="1"/>
              <a:t>Unstarted</a:t>
            </a:r>
            <a:endParaRPr lang="en-US" dirty="0"/>
          </a:p>
          <a:p>
            <a:pPr marL="285750" indent="-285750">
              <a:buFont typeface="Arial" panose="020B0604020202020204" pitchFamily="34" charset="0"/>
              <a:buChar char="•"/>
            </a:pPr>
            <a:r>
              <a:rPr lang="en-US" dirty="0"/>
              <a:t>Runnable (Ready to run)</a:t>
            </a:r>
          </a:p>
          <a:p>
            <a:pPr marL="285750" indent="-285750">
              <a:buFont typeface="Arial" panose="020B0604020202020204" pitchFamily="34" charset="0"/>
              <a:buChar char="•"/>
            </a:pPr>
            <a:r>
              <a:rPr lang="en-US" dirty="0"/>
              <a:t>Running</a:t>
            </a:r>
          </a:p>
          <a:p>
            <a:pPr marL="285750" indent="-285750">
              <a:buFont typeface="Arial" panose="020B0604020202020204" pitchFamily="34" charset="0"/>
              <a:buChar char="•"/>
            </a:pPr>
            <a:r>
              <a:rPr lang="en-US" dirty="0"/>
              <a:t>Not Runnable</a:t>
            </a:r>
          </a:p>
          <a:p>
            <a:pPr marL="285750" indent="-285750">
              <a:buFont typeface="Arial" panose="020B0604020202020204" pitchFamily="34" charset="0"/>
              <a:buChar char="•"/>
            </a:pPr>
            <a:r>
              <a:rPr lang="en-US" dirty="0"/>
              <a:t>Dead (Terminated)</a:t>
            </a:r>
          </a:p>
          <a:p>
            <a:pPr marL="285750" indent="-285750">
              <a:buFont typeface="Arial" panose="020B0604020202020204" pitchFamily="34" charset="0"/>
              <a:buChar char="•"/>
            </a:pPr>
            <a:r>
              <a:rPr lang="en-US" dirty="0" err="1"/>
              <a:t>Unstarted</a:t>
            </a:r>
            <a:r>
              <a:rPr lang="en-US" dirty="0"/>
              <a:t> State</a:t>
            </a:r>
          </a:p>
          <a:p>
            <a:r>
              <a:rPr lang="en-US" b="1" dirty="0"/>
              <a:t>When the instance of Thread class is created, it is in </a:t>
            </a:r>
            <a:r>
              <a:rPr lang="en-US" b="1" dirty="0" err="1"/>
              <a:t>unstarted</a:t>
            </a:r>
            <a:r>
              <a:rPr lang="en-US" b="1" dirty="0"/>
              <a:t> state by default.</a:t>
            </a:r>
          </a:p>
          <a:p>
            <a:endParaRPr lang="en-US" dirty="0"/>
          </a:p>
        </p:txBody>
      </p:sp>
    </p:spTree>
    <p:extLst>
      <p:ext uri="{BB962C8B-B14F-4D97-AF65-F5344CB8AC3E}">
        <p14:creationId xmlns:p14="http://schemas.microsoft.com/office/powerpoint/2010/main" val="1866195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69</a:t>
            </a:fld>
            <a:endParaRPr lang="en-US" altLang="en-US"/>
          </a:p>
        </p:txBody>
      </p:sp>
      <p:sp>
        <p:nvSpPr>
          <p:cNvPr id="2" name="Rectangle 1"/>
          <p:cNvSpPr/>
          <p:nvPr/>
        </p:nvSpPr>
        <p:spPr>
          <a:xfrm>
            <a:off x="685800" y="228600"/>
            <a:ext cx="10287000" cy="5355312"/>
          </a:xfrm>
          <a:prstGeom prst="rect">
            <a:avLst/>
          </a:prstGeom>
        </p:spPr>
        <p:txBody>
          <a:bodyPr wrap="square">
            <a:spAutoFit/>
          </a:bodyPr>
          <a:lstStyle/>
          <a:p>
            <a:r>
              <a:rPr lang="en-US" b="1" dirty="0"/>
              <a:t>Runnable State</a:t>
            </a:r>
          </a:p>
          <a:p>
            <a:r>
              <a:rPr lang="en-US" dirty="0"/>
              <a:t>When start() method on the thread is called, it is in runnable or ready to run state.</a:t>
            </a:r>
          </a:p>
          <a:p>
            <a:endParaRPr lang="en-US" b="1" dirty="0"/>
          </a:p>
          <a:p>
            <a:r>
              <a:rPr lang="en-US" b="1" dirty="0"/>
              <a:t>Running State</a:t>
            </a:r>
          </a:p>
          <a:p>
            <a:r>
              <a:rPr lang="en-US" dirty="0"/>
              <a:t>Only one thread within a process can be executed at a time. At the time of execution, thread is in running state.</a:t>
            </a:r>
          </a:p>
          <a:p>
            <a:endParaRPr lang="en-US" dirty="0"/>
          </a:p>
          <a:p>
            <a:r>
              <a:rPr lang="en-US" b="1" dirty="0"/>
              <a:t>Not Runnable State</a:t>
            </a:r>
          </a:p>
          <a:p>
            <a:r>
              <a:rPr lang="en-US" dirty="0"/>
              <a:t>The thread is in not runnable state, if sleep() or wait() method is called on the thread, or input/output operation is blocked.</a:t>
            </a:r>
          </a:p>
          <a:p>
            <a:endParaRPr lang="en-US" dirty="0"/>
          </a:p>
          <a:p>
            <a:r>
              <a:rPr lang="en-US" b="1" dirty="0"/>
              <a:t>Dead State</a:t>
            </a:r>
          </a:p>
          <a:p>
            <a:r>
              <a:rPr lang="en-US" dirty="0"/>
              <a:t>After completing the task, thread enters into dead or terminated state.</a:t>
            </a:r>
          </a:p>
          <a:p>
            <a:endParaRPr lang="en-US" dirty="0"/>
          </a:p>
          <a:p>
            <a:r>
              <a:rPr lang="en-US" b="1" dirty="0"/>
              <a:t>Example of Thread: </a:t>
            </a:r>
          </a:p>
          <a:p>
            <a:r>
              <a:rPr lang="en-US" dirty="0"/>
              <a:t>One common example of use of thread is implementation of concurrent programming by modern operating systems. </a:t>
            </a:r>
            <a:r>
              <a:rPr lang="en-US" b="1" dirty="0"/>
              <a:t>Use of threads saves wastage of CPU cycle and increase efficiency of an application.</a:t>
            </a:r>
          </a:p>
          <a:p>
            <a:endParaRPr lang="en-US" dirty="0"/>
          </a:p>
        </p:txBody>
      </p:sp>
    </p:spTree>
    <p:extLst>
      <p:ext uri="{BB962C8B-B14F-4D97-AF65-F5344CB8AC3E}">
        <p14:creationId xmlns:p14="http://schemas.microsoft.com/office/powerpoint/2010/main" val="146227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CD843F69-864F-C51D-81FB-3480B8E247CC}"/>
              </a:ext>
            </a:extLst>
          </p:cNvPr>
          <p:cNvSpPr>
            <a:spLocks noGrp="1"/>
          </p:cNvSpPr>
          <p:nvPr>
            <p:ph idx="4294967295"/>
          </p:nvPr>
        </p:nvSpPr>
        <p:spPr>
          <a:xfrm>
            <a:off x="762000" y="457200"/>
            <a:ext cx="10363200" cy="6019800"/>
          </a:xfrm>
        </p:spPr>
        <p:txBody>
          <a:bodyPr/>
          <a:lstStyle/>
          <a:p>
            <a:pPr eaLnBrk="1" hangingPunct="1"/>
            <a:endParaRPr lang="en-US" altLang="en-US" sz="2000" b="1" dirty="0">
              <a:latin typeface="Times New Roman" panose="02020603050405020304" pitchFamily="18" charset="0"/>
              <a:cs typeface="Times New Roman" panose="02020603050405020304" pitchFamily="18" charset="0"/>
            </a:endParaRPr>
          </a:p>
          <a:p>
            <a:pPr algn="just" eaLnBrk="1" hangingPunct="1"/>
            <a:r>
              <a:rPr lang="en-US" altLang="en-US" sz="2000" b="1" dirty="0">
                <a:latin typeface="Times New Roman" panose="02020603050405020304" pitchFamily="18" charset="0"/>
                <a:cs typeface="Times New Roman" panose="02020603050405020304" pitchFamily="18" charset="0"/>
              </a:rPr>
              <a:t>CTS </a:t>
            </a:r>
            <a:r>
              <a:rPr lang="en-US" altLang="en-US" sz="2000" dirty="0">
                <a:latin typeface="Times New Roman" panose="02020603050405020304" pitchFamily="18" charset="0"/>
                <a:cs typeface="Times New Roman" panose="02020603050405020304" pitchFamily="18" charset="0"/>
              </a:rPr>
              <a:t>: A set of data types and operations that are shared by all CTS-compliant programming languages.</a:t>
            </a:r>
          </a:p>
          <a:p>
            <a:pPr algn="just" eaLnBrk="1" hangingPunct="1"/>
            <a:r>
              <a:rPr lang="en-US" altLang="en-US" sz="2000" b="1" dirty="0">
                <a:latin typeface="Times New Roman" panose="02020603050405020304" pitchFamily="18" charset="0"/>
                <a:cs typeface="Times New Roman" panose="02020603050405020304" pitchFamily="18" charset="0"/>
              </a:rPr>
              <a:t>METADATA:</a:t>
            </a:r>
            <a:r>
              <a:rPr lang="en-US" altLang="en-US" sz="2000" dirty="0">
                <a:latin typeface="Times New Roman" panose="02020603050405020304" pitchFamily="18" charset="0"/>
                <a:cs typeface="Times New Roman" panose="02020603050405020304" pitchFamily="18" charset="0"/>
              </a:rPr>
              <a:t>  It refers to certain data structures embedded within the Common Intermediate Language code that describes the high-level structure of the code. </a:t>
            </a:r>
          </a:p>
          <a:p>
            <a:pPr algn="just" eaLnBrk="1" hangingPunct="1"/>
            <a:r>
              <a:rPr lang="en-US" altLang="en-US" sz="2000" dirty="0">
                <a:latin typeface="Times New Roman" panose="02020603050405020304" pitchFamily="18" charset="0"/>
                <a:cs typeface="Times New Roman" panose="02020603050405020304" pitchFamily="18" charset="0"/>
              </a:rPr>
              <a:t>Metadata describes all classes and class members that are defined in the assembly, and the classes and class members that the current assembly will call from another assembly. </a:t>
            </a:r>
          </a:p>
          <a:p>
            <a:pPr algn="just" eaLnBrk="1" hangingPunct="1"/>
            <a:r>
              <a:rPr lang="en-US" altLang="en-US" sz="2000" dirty="0">
                <a:latin typeface="Times New Roman" panose="02020603050405020304" pitchFamily="18" charset="0"/>
                <a:cs typeface="Times New Roman" panose="02020603050405020304" pitchFamily="18" charset="0"/>
              </a:rPr>
              <a:t>The metadata for a method contains the complete description of the method, including the class (and the assembly that contains the class), the return type and all of the method parameters.</a:t>
            </a:r>
          </a:p>
          <a:p>
            <a:pPr algn="just" eaLnBrk="1" hangingPunct="1"/>
            <a:r>
              <a:rPr lang="en-US" altLang="en-US" sz="2000" b="1" dirty="0">
                <a:latin typeface="Times New Roman" panose="02020603050405020304" pitchFamily="18" charset="0"/>
                <a:cs typeface="Times New Roman" panose="02020603050405020304" pitchFamily="18" charset="0"/>
              </a:rPr>
              <a:t>Common Language Specification (CLS)</a:t>
            </a:r>
            <a:r>
              <a:rPr lang="en-US" altLang="en-US" sz="2000" dirty="0">
                <a:latin typeface="Times New Roman" panose="02020603050405020304" pitchFamily="18" charset="0"/>
                <a:cs typeface="Times New Roman" panose="02020603050405020304" pitchFamily="18" charset="0"/>
              </a:rPr>
              <a:t>  A set of base rules to which any language targeting the CLI should conform in order to interoperate with other CLS-compliant languages. The CLS rules define a subset of the Common Type System.</a:t>
            </a:r>
          </a:p>
          <a:p>
            <a:pPr algn="just" eaLnBrk="1" hangingPunct="1"/>
            <a:r>
              <a:rPr lang="en-US" altLang="en-US" sz="2000" b="1" dirty="0">
                <a:latin typeface="Times New Roman" panose="02020603050405020304" pitchFamily="18" charset="0"/>
                <a:cs typeface="Times New Roman" panose="02020603050405020304" pitchFamily="18" charset="0"/>
              </a:rPr>
              <a:t>VES :</a:t>
            </a:r>
            <a:r>
              <a:rPr lang="en-US" altLang="en-US" sz="2000" dirty="0">
                <a:latin typeface="Times New Roman" panose="02020603050405020304" pitchFamily="18" charset="0"/>
                <a:cs typeface="Times New Roman" panose="02020603050405020304" pitchFamily="18" charset="0"/>
              </a:rPr>
              <a:t> The VES loads and executes CLI-compatible programs, using the metadata to combine separately generated pieces of code at runtime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70</a:t>
            </a:fld>
            <a:endParaRPr lang="en-US" altLang="en-US"/>
          </a:p>
        </p:txBody>
      </p:sp>
      <p:sp>
        <p:nvSpPr>
          <p:cNvPr id="2" name="Rectangle 1"/>
          <p:cNvSpPr/>
          <p:nvPr/>
        </p:nvSpPr>
        <p:spPr>
          <a:xfrm>
            <a:off x="914400" y="25831"/>
            <a:ext cx="8534400"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using System;</a:t>
            </a:r>
          </a:p>
          <a:p>
            <a:r>
              <a:rPr lang="en-US" sz="2400" dirty="0">
                <a:latin typeface="Times New Roman" panose="02020603050405020304" pitchFamily="18" charset="0"/>
                <a:cs typeface="Times New Roman" panose="02020603050405020304" pitchFamily="18" charset="0"/>
              </a:rPr>
              <a:t>using </a:t>
            </a:r>
            <a:r>
              <a:rPr lang="en-US" sz="2400" b="1" dirty="0" err="1">
                <a:latin typeface="Times New Roman" panose="02020603050405020304" pitchFamily="18" charset="0"/>
                <a:cs typeface="Times New Roman" panose="02020603050405020304" pitchFamily="18" charset="0"/>
              </a:rPr>
              <a:t>System.Threading</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namespace Demo {</a:t>
            </a:r>
          </a:p>
          <a:p>
            <a:r>
              <a:rPr lang="en-US" sz="2400" dirty="0">
                <a:latin typeface="Times New Roman" panose="02020603050405020304" pitchFamily="18" charset="0"/>
                <a:cs typeface="Times New Roman" panose="02020603050405020304" pitchFamily="18" charset="0"/>
              </a:rPr>
              <a:t>   class Program {</a:t>
            </a:r>
          </a:p>
          <a:p>
            <a:r>
              <a:rPr lang="en-US" sz="2400" dirty="0">
                <a:latin typeface="Times New Roman" panose="02020603050405020304" pitchFamily="18" charset="0"/>
                <a:cs typeface="Times New Roman" panose="02020603050405020304" pitchFamily="18" charset="0"/>
              </a:rPr>
              <a:t>      public static void </a:t>
            </a:r>
            <a:r>
              <a:rPr lang="en-US" sz="2400" dirty="0" err="1">
                <a:latin typeface="Times New Roman" panose="02020603050405020304" pitchFamily="18" charset="0"/>
                <a:cs typeface="Times New Roman" panose="02020603050405020304" pitchFamily="18" charset="0"/>
              </a:rPr>
              <a:t>ThreadFunc</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Console.WriteLine</a:t>
            </a:r>
            <a:r>
              <a:rPr lang="en-US" sz="2400" dirty="0">
                <a:latin typeface="Times New Roman" panose="02020603050405020304" pitchFamily="18" charset="0"/>
                <a:cs typeface="Times New Roman" panose="02020603050405020304" pitchFamily="18" charset="0"/>
              </a:rPr>
              <a:t>("Child thread starts");</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ThreadStart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childref</a:t>
            </a:r>
            <a:r>
              <a:rPr lang="en-US" sz="2400" dirty="0">
                <a:latin typeface="Times New Roman" panose="02020603050405020304" pitchFamily="18" charset="0"/>
                <a:cs typeface="Times New Roman" panose="02020603050405020304" pitchFamily="18" charset="0"/>
              </a:rPr>
              <a:t> = new </a:t>
            </a:r>
            <a:r>
              <a:rPr lang="en-US" sz="2400" dirty="0" err="1">
                <a:latin typeface="Times New Roman" panose="02020603050405020304" pitchFamily="18" charset="0"/>
                <a:cs typeface="Times New Roman" panose="02020603050405020304" pitchFamily="18" charset="0"/>
              </a:rPr>
              <a:t>ThreadStart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ThreadFunc</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Console.WriteLine</a:t>
            </a:r>
            <a:r>
              <a:rPr lang="en-US" sz="2400" dirty="0">
                <a:latin typeface="Times New Roman" panose="02020603050405020304" pitchFamily="18" charset="0"/>
                <a:cs typeface="Times New Roman" panose="02020603050405020304" pitchFamily="18" charset="0"/>
              </a:rPr>
              <a:t>("In Main: Creating the Child thread");</a:t>
            </a:r>
          </a:p>
          <a:p>
            <a:r>
              <a:rPr lang="en-US" sz="2400" dirty="0">
                <a:latin typeface="Times New Roman" panose="02020603050405020304" pitchFamily="18" charset="0"/>
                <a:cs typeface="Times New Roman" panose="02020603050405020304" pitchFamily="18" charset="0"/>
              </a:rPr>
              <a:t>         Thread </a:t>
            </a:r>
            <a:r>
              <a:rPr lang="en-US" sz="2400" dirty="0" err="1">
                <a:latin typeface="Times New Roman" panose="02020603050405020304" pitchFamily="18" charset="0"/>
                <a:cs typeface="Times New Roman" panose="02020603050405020304" pitchFamily="18" charset="0"/>
              </a:rPr>
              <a:t>childThread</a:t>
            </a:r>
            <a:r>
              <a:rPr lang="en-US" sz="2400" dirty="0">
                <a:latin typeface="Times New Roman" panose="02020603050405020304" pitchFamily="18" charset="0"/>
                <a:cs typeface="Times New Roman" panose="02020603050405020304" pitchFamily="18" charset="0"/>
              </a:rPr>
              <a:t> = new Thread(</a:t>
            </a:r>
            <a:r>
              <a:rPr lang="en-US" sz="2400" dirty="0" err="1">
                <a:latin typeface="Times New Roman" panose="02020603050405020304" pitchFamily="18" charset="0"/>
                <a:cs typeface="Times New Roman" panose="02020603050405020304" pitchFamily="18" charset="0"/>
              </a:rPr>
              <a:t>childref</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childThread.Start</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Console.ReadKey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1653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71</a:t>
            </a:fld>
            <a:endParaRPr lang="en-US" altLang="en-US"/>
          </a:p>
        </p:txBody>
      </p:sp>
      <p:sp>
        <p:nvSpPr>
          <p:cNvPr id="2" name="Rectangle 1"/>
          <p:cNvSpPr/>
          <p:nvPr/>
        </p:nvSpPr>
        <p:spPr>
          <a:xfrm>
            <a:off x="275095" y="228600"/>
            <a:ext cx="11049000" cy="5078313"/>
          </a:xfrm>
          <a:prstGeom prst="rect">
            <a:avLst/>
          </a:prstGeom>
        </p:spPr>
        <p:txBody>
          <a:bodyPr wrap="square">
            <a:spAutoFit/>
          </a:bodyPr>
          <a:lstStyle/>
          <a:p>
            <a:r>
              <a:rPr lang="en-US" b="1" dirty="0"/>
              <a:t>Synchronous </a:t>
            </a:r>
          </a:p>
          <a:p>
            <a:pPr marL="285750" indent="-285750">
              <a:buFont typeface="Arial" panose="020B0604020202020204" pitchFamily="34" charset="0"/>
              <a:buChar char="•"/>
            </a:pPr>
            <a:r>
              <a:rPr lang="en-US" dirty="0"/>
              <a:t>Synchronous represents a set of activities that starts happening together at the same time.</a:t>
            </a:r>
          </a:p>
          <a:p>
            <a:endParaRPr lang="en-US" dirty="0"/>
          </a:p>
          <a:p>
            <a:pPr marL="285750" indent="-285750">
              <a:buFont typeface="Arial" panose="020B0604020202020204" pitchFamily="34" charset="0"/>
              <a:buChar char="•"/>
            </a:pPr>
            <a:r>
              <a:rPr lang="en-US" dirty="0"/>
              <a:t>A synchronous call waits for the method to complete before continuing with program flow.</a:t>
            </a:r>
          </a:p>
          <a:p>
            <a:endParaRPr lang="en-US" dirty="0"/>
          </a:p>
          <a:p>
            <a:r>
              <a:rPr lang="en-US" b="1" dirty="0"/>
              <a:t>How bad is it?</a:t>
            </a:r>
          </a:p>
          <a:p>
            <a:endParaRPr lang="en-US" dirty="0"/>
          </a:p>
          <a:p>
            <a:pPr marL="285750" indent="-285750">
              <a:buFont typeface="Arial" panose="020B0604020202020204" pitchFamily="34" charset="0"/>
              <a:buChar char="•"/>
            </a:pPr>
            <a:r>
              <a:rPr lang="en-US" dirty="0"/>
              <a:t>It badly impacts the UI that has just one thread to run its entire user interface code.</a:t>
            </a:r>
          </a:p>
          <a:p>
            <a:endParaRPr lang="en-US" dirty="0"/>
          </a:p>
          <a:p>
            <a:pPr marL="285750" indent="-285750">
              <a:buFont typeface="Arial" panose="020B0604020202020204" pitchFamily="34" charset="0"/>
              <a:buChar char="•"/>
            </a:pPr>
            <a:r>
              <a:rPr lang="en-US" dirty="0"/>
              <a:t>Synchronous behavior leaves end users with a bad user experience and a blocked UI whenever the user attempts to perform some lengthy (time-consuming) operation.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synchronous method call can create a delay in program execution that causes a bad user experience.</a:t>
            </a:r>
          </a:p>
          <a:p>
            <a:pPr marL="285750" indent="-285750">
              <a:buFont typeface="Arial" panose="020B0604020202020204" pitchFamily="34" charset="0"/>
              <a:buChar char="•"/>
            </a:pPr>
            <a:r>
              <a:rPr lang="en-US" b="1" dirty="0"/>
              <a:t>Hence, an asynchronous approach (threads) will be better.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asynchronous method call (creation of a thread) will return immediately so that the program can perform other operations while the called method completes its work in certain situations.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55824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72</a:t>
            </a:fld>
            <a:endParaRPr lang="en-US" altLang="en-US"/>
          </a:p>
        </p:txBody>
      </p:sp>
      <p:sp>
        <p:nvSpPr>
          <p:cNvPr id="7" name="Rectangle 6"/>
          <p:cNvSpPr/>
          <p:nvPr/>
        </p:nvSpPr>
        <p:spPr>
          <a:xfrm>
            <a:off x="685800" y="457200"/>
            <a:ext cx="11049000" cy="3693319"/>
          </a:xfrm>
          <a:prstGeom prst="rect">
            <a:avLst/>
          </a:prstGeom>
        </p:spPr>
        <p:txBody>
          <a:bodyPr wrap="square">
            <a:spAutoFit/>
          </a:bodyPr>
          <a:lstStyle/>
          <a:p>
            <a:r>
              <a:rPr lang="en-US" b="1" dirty="0"/>
              <a:t>What is Asynchronous Programming?</a:t>
            </a:r>
          </a:p>
          <a:p>
            <a:endParaRPr lang="en-US" b="1" dirty="0"/>
          </a:p>
          <a:p>
            <a:r>
              <a:rPr lang="en-US" dirty="0"/>
              <a:t>In asynchronous programming, the code gets executed in a thread without having to wait for an I/O-bound or long-running task to finish. For example, in the asynchronous programming model, the </a:t>
            </a:r>
            <a:r>
              <a:rPr lang="en-US" dirty="0" err="1"/>
              <a:t>LongProcess</a:t>
            </a:r>
            <a:r>
              <a:rPr lang="en-US" dirty="0"/>
              <a:t>() method will be executed in a separate thread from the thread pool, and the main application thread will continue to execute the next statement.</a:t>
            </a:r>
          </a:p>
          <a:p>
            <a:endParaRPr lang="en-US" dirty="0"/>
          </a:p>
          <a:p>
            <a:r>
              <a:rPr lang="en-US" dirty="0"/>
              <a:t>Microsoft recommends </a:t>
            </a:r>
            <a:r>
              <a:rPr lang="en-US" dirty="0">
                <a:hlinkClick r:id="rId2"/>
              </a:rPr>
              <a:t>Task-based Asynchronous Pattern</a:t>
            </a:r>
            <a:r>
              <a:rPr lang="en-US" dirty="0"/>
              <a:t>  to implement asynchronous programming in the .NET Framework or .NET Core applications using </a:t>
            </a:r>
            <a:r>
              <a:rPr lang="en-US" dirty="0" err="1">
                <a:hlinkClick r:id="rId3"/>
              </a:rPr>
              <a:t>async</a:t>
            </a:r>
            <a:r>
              <a:rPr lang="en-US" dirty="0"/>
              <a:t> , </a:t>
            </a:r>
            <a:r>
              <a:rPr lang="en-US" dirty="0">
                <a:hlinkClick r:id="rId4"/>
              </a:rPr>
              <a:t>await</a:t>
            </a:r>
            <a:r>
              <a:rPr lang="en-US" dirty="0"/>
              <a:t> keywords and </a:t>
            </a:r>
            <a:r>
              <a:rPr lang="en-US" dirty="0">
                <a:hlinkClick r:id="rId5"/>
              </a:rPr>
              <a:t>Task</a:t>
            </a:r>
            <a:r>
              <a:rPr lang="en-US" dirty="0"/>
              <a:t> or </a:t>
            </a:r>
            <a:r>
              <a:rPr lang="en-US" dirty="0">
                <a:hlinkClick r:id="rId6"/>
              </a:rPr>
              <a:t>Task&lt;</a:t>
            </a:r>
            <a:r>
              <a:rPr lang="en-US" dirty="0" err="1">
                <a:hlinkClick r:id="rId6"/>
              </a:rPr>
              <a:t>TResult</a:t>
            </a:r>
            <a:r>
              <a:rPr lang="en-US" dirty="0">
                <a:hlinkClick r:id="rId6"/>
              </a:rPr>
              <a:t>&gt;</a:t>
            </a:r>
            <a:r>
              <a:rPr lang="en-US" dirty="0"/>
              <a:t> class.</a:t>
            </a:r>
          </a:p>
          <a:p>
            <a:endParaRPr lang="en-US" dirty="0"/>
          </a:p>
          <a:p>
            <a:endParaRPr lang="en-US" dirty="0"/>
          </a:p>
          <a:p>
            <a:endParaRPr lang="en-US" dirty="0"/>
          </a:p>
        </p:txBody>
      </p:sp>
    </p:spTree>
    <p:extLst>
      <p:ext uri="{BB962C8B-B14F-4D97-AF65-F5344CB8AC3E}">
        <p14:creationId xmlns:p14="http://schemas.microsoft.com/office/powerpoint/2010/main" val="6724367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73</a:t>
            </a:fld>
            <a:endParaRPr lang="en-US" altLang="en-US"/>
          </a:p>
        </p:txBody>
      </p:sp>
      <p:sp>
        <p:nvSpPr>
          <p:cNvPr id="2" name="Rectangle 1"/>
          <p:cNvSpPr/>
          <p:nvPr/>
        </p:nvSpPr>
        <p:spPr>
          <a:xfrm>
            <a:off x="228600" y="938827"/>
            <a:ext cx="6096000" cy="4524315"/>
          </a:xfrm>
          <a:prstGeom prst="rect">
            <a:avLst/>
          </a:prstGeom>
        </p:spPr>
        <p:txBody>
          <a:bodyPr>
            <a:spAutoFit/>
          </a:bodyPr>
          <a:lstStyle/>
          <a:p>
            <a:r>
              <a:rPr lang="en-US" dirty="0"/>
              <a:t>using System;</a:t>
            </a:r>
          </a:p>
          <a:p>
            <a:endParaRPr lang="en-US" dirty="0"/>
          </a:p>
          <a:p>
            <a:r>
              <a:rPr lang="en-US" dirty="0"/>
              <a:t>public class Program</a:t>
            </a:r>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LongProcess</a:t>
            </a:r>
            <a:r>
              <a:rPr lang="en-US" dirty="0"/>
              <a:t>();</a:t>
            </a:r>
          </a:p>
          <a:p>
            <a:r>
              <a:rPr lang="en-US" dirty="0"/>
              <a:t>		</a:t>
            </a:r>
            <a:r>
              <a:rPr lang="en-US" dirty="0" err="1"/>
              <a:t>ShortProcess</a:t>
            </a:r>
            <a:r>
              <a:rPr lang="en-US" dirty="0"/>
              <a:t>();</a:t>
            </a:r>
          </a:p>
          <a:p>
            <a:r>
              <a:rPr lang="en-US" dirty="0"/>
              <a:t>	}</a:t>
            </a:r>
          </a:p>
          <a:p>
            <a:endParaRPr lang="en-US" dirty="0"/>
          </a:p>
          <a:p>
            <a:r>
              <a:rPr lang="en-US" dirty="0"/>
              <a:t>static void </a:t>
            </a:r>
            <a:r>
              <a:rPr lang="en-US" dirty="0" err="1"/>
              <a:t>LongProcess</a:t>
            </a:r>
            <a:r>
              <a:rPr lang="en-US" dirty="0"/>
              <a:t>()</a:t>
            </a:r>
          </a:p>
          <a:p>
            <a:r>
              <a:rPr lang="en-US" dirty="0"/>
              <a:t>	{</a:t>
            </a:r>
          </a:p>
          <a:p>
            <a:r>
              <a:rPr lang="en-US" dirty="0"/>
              <a:t>	</a:t>
            </a:r>
            <a:r>
              <a:rPr lang="en-US" dirty="0" err="1"/>
              <a:t>Console.WriteLine</a:t>
            </a:r>
            <a:r>
              <a:rPr lang="en-US" dirty="0"/>
              <a:t>("</a:t>
            </a:r>
            <a:r>
              <a:rPr lang="en-US" dirty="0" err="1"/>
              <a:t>LongProcess</a:t>
            </a:r>
            <a:r>
              <a:rPr lang="en-US" dirty="0"/>
              <a:t> Started");</a:t>
            </a:r>
          </a:p>
          <a:p>
            <a:r>
              <a:rPr lang="en-US" dirty="0"/>
              <a:t>		</a:t>
            </a:r>
          </a:p>
          <a:p>
            <a:endParaRPr lang="en-US" dirty="0"/>
          </a:p>
          <a:p>
            <a:r>
              <a:rPr lang="en-US" dirty="0"/>
              <a:t>	</a:t>
            </a:r>
          </a:p>
        </p:txBody>
      </p:sp>
      <p:sp>
        <p:nvSpPr>
          <p:cNvPr id="4" name="Rectangle 3"/>
          <p:cNvSpPr/>
          <p:nvPr/>
        </p:nvSpPr>
        <p:spPr>
          <a:xfrm>
            <a:off x="6096000" y="954325"/>
            <a:ext cx="6096000" cy="3693319"/>
          </a:xfrm>
          <a:prstGeom prst="rect">
            <a:avLst/>
          </a:prstGeom>
        </p:spPr>
        <p:txBody>
          <a:bodyPr>
            <a:spAutoFit/>
          </a:bodyPr>
          <a:lstStyle/>
          <a:p>
            <a:r>
              <a:rPr lang="en-US" dirty="0"/>
              <a:t>//some code that takes long execution time </a:t>
            </a:r>
          </a:p>
          <a:p>
            <a:r>
              <a:rPr lang="en-US" dirty="0" err="1"/>
              <a:t>System.Threading.Thread.Sleep</a:t>
            </a:r>
            <a:r>
              <a:rPr lang="en-US" dirty="0"/>
              <a:t>(4000);</a:t>
            </a:r>
          </a:p>
          <a:p>
            <a:r>
              <a:rPr lang="en-US" dirty="0"/>
              <a:t> // hold execution for 4 seconds</a:t>
            </a:r>
          </a:p>
          <a:p>
            <a:r>
              <a:rPr lang="en-US" dirty="0"/>
              <a:t>		</a:t>
            </a:r>
          </a:p>
          <a:p>
            <a:r>
              <a:rPr lang="en-US" dirty="0" err="1"/>
              <a:t>Console.WriteLine</a:t>
            </a:r>
            <a:r>
              <a:rPr lang="en-US" dirty="0"/>
              <a:t>("</a:t>
            </a:r>
            <a:r>
              <a:rPr lang="en-US" dirty="0" err="1"/>
              <a:t>LongProcess</a:t>
            </a:r>
            <a:r>
              <a:rPr lang="en-US" dirty="0"/>
              <a:t> Completed");</a:t>
            </a:r>
          </a:p>
          <a:p>
            <a:r>
              <a:rPr lang="en-US" dirty="0"/>
              <a:t>	}</a:t>
            </a:r>
          </a:p>
          <a:p>
            <a:r>
              <a:rPr lang="en-US" dirty="0"/>
              <a:t>static void </a:t>
            </a:r>
            <a:r>
              <a:rPr lang="en-US" dirty="0" err="1"/>
              <a:t>ShortProcess</a:t>
            </a:r>
            <a:r>
              <a:rPr lang="en-US" dirty="0"/>
              <a:t>()</a:t>
            </a:r>
          </a:p>
          <a:p>
            <a:r>
              <a:rPr lang="en-US" dirty="0"/>
              <a:t>	{</a:t>
            </a:r>
          </a:p>
          <a:p>
            <a:r>
              <a:rPr lang="en-US" dirty="0" err="1"/>
              <a:t>Console.WriteLine</a:t>
            </a:r>
            <a:r>
              <a:rPr lang="en-US" dirty="0"/>
              <a:t>("</a:t>
            </a:r>
            <a:r>
              <a:rPr lang="en-US" dirty="0" err="1"/>
              <a:t>ShortProcess</a:t>
            </a:r>
            <a:r>
              <a:rPr lang="en-US" dirty="0"/>
              <a:t> Started");</a:t>
            </a:r>
          </a:p>
          <a:p>
            <a:r>
              <a:rPr lang="en-US" dirty="0"/>
              <a:t>		//do something here</a:t>
            </a:r>
          </a:p>
          <a:p>
            <a:r>
              <a:rPr lang="en-US" dirty="0" err="1"/>
              <a:t>Console.WriteLine</a:t>
            </a:r>
            <a:r>
              <a:rPr lang="en-US" dirty="0"/>
              <a:t>("</a:t>
            </a:r>
            <a:r>
              <a:rPr lang="en-US" dirty="0" err="1"/>
              <a:t>ShortProcess</a:t>
            </a:r>
            <a:r>
              <a:rPr lang="en-US" dirty="0"/>
              <a:t> Completed");</a:t>
            </a:r>
          </a:p>
          <a:p>
            <a:r>
              <a:rPr lang="en-US" dirty="0"/>
              <a:t>	}</a:t>
            </a:r>
          </a:p>
          <a:p>
            <a:r>
              <a:rPr lang="en-US" dirty="0"/>
              <a:t>}</a:t>
            </a:r>
          </a:p>
        </p:txBody>
      </p:sp>
      <p:sp>
        <p:nvSpPr>
          <p:cNvPr id="5" name="Rectangle 4"/>
          <p:cNvSpPr/>
          <p:nvPr/>
        </p:nvSpPr>
        <p:spPr>
          <a:xfrm>
            <a:off x="3048000" y="30997"/>
            <a:ext cx="6096000" cy="646331"/>
          </a:xfrm>
          <a:prstGeom prst="rect">
            <a:avLst/>
          </a:prstGeom>
        </p:spPr>
        <p:txBody>
          <a:bodyPr>
            <a:spAutoFit/>
          </a:bodyPr>
          <a:lstStyle/>
          <a:p>
            <a:pPr marL="285750" indent="-285750">
              <a:buFont typeface="Arial" panose="020B0604020202020204" pitchFamily="34" charset="0"/>
              <a:buChar char="•"/>
            </a:pPr>
            <a:r>
              <a:rPr lang="en-US" b="1" dirty="0"/>
              <a:t>synchronous programming using the following console example.</a:t>
            </a:r>
          </a:p>
        </p:txBody>
      </p:sp>
    </p:spTree>
    <p:extLst>
      <p:ext uri="{BB962C8B-B14F-4D97-AF65-F5344CB8AC3E}">
        <p14:creationId xmlns:p14="http://schemas.microsoft.com/office/powerpoint/2010/main" val="3698641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74</a:t>
            </a:fld>
            <a:endParaRPr lang="en-US" altLang="en-US"/>
          </a:p>
        </p:txBody>
      </p:sp>
      <p:sp>
        <p:nvSpPr>
          <p:cNvPr id="2" name="Rectangle 1"/>
          <p:cNvSpPr/>
          <p:nvPr/>
        </p:nvSpPr>
        <p:spPr>
          <a:xfrm>
            <a:off x="2743200" y="228600"/>
            <a:ext cx="6096000" cy="646331"/>
          </a:xfrm>
          <a:prstGeom prst="rect">
            <a:avLst/>
          </a:prstGeom>
        </p:spPr>
        <p:txBody>
          <a:bodyPr>
            <a:spAutoFit/>
          </a:bodyPr>
          <a:lstStyle/>
          <a:p>
            <a:r>
              <a:rPr lang="en-US" b="1" dirty="0"/>
              <a:t>Asynchronous pattern using </a:t>
            </a:r>
            <a:r>
              <a:rPr lang="en-US" b="1" dirty="0" err="1"/>
              <a:t>async</a:t>
            </a:r>
            <a:r>
              <a:rPr lang="en-US" b="1" dirty="0"/>
              <a:t> keyword.</a:t>
            </a:r>
          </a:p>
          <a:p>
            <a:endParaRPr lang="en-US" dirty="0"/>
          </a:p>
        </p:txBody>
      </p:sp>
      <p:sp>
        <p:nvSpPr>
          <p:cNvPr id="4" name="Rectangle 3"/>
          <p:cNvSpPr/>
          <p:nvPr/>
        </p:nvSpPr>
        <p:spPr>
          <a:xfrm>
            <a:off x="533400" y="874931"/>
            <a:ext cx="6096000" cy="4801314"/>
          </a:xfrm>
          <a:prstGeom prst="rect">
            <a:avLst/>
          </a:prstGeom>
        </p:spPr>
        <p:txBody>
          <a:bodyPr>
            <a:spAutoFit/>
          </a:bodyPr>
          <a:lstStyle/>
          <a:p>
            <a:r>
              <a:rPr lang="en-US" dirty="0"/>
              <a:t>static </a:t>
            </a:r>
            <a:r>
              <a:rPr lang="en-US" dirty="0" err="1"/>
              <a:t>async</a:t>
            </a:r>
            <a:r>
              <a:rPr lang="en-US" dirty="0"/>
              <a:t> Task Main(string[] </a:t>
            </a:r>
            <a:r>
              <a:rPr lang="en-US" dirty="0" err="1"/>
              <a:t>args</a:t>
            </a:r>
            <a:r>
              <a:rPr lang="en-US" dirty="0"/>
              <a:t>)</a:t>
            </a:r>
          </a:p>
          <a:p>
            <a:r>
              <a:rPr lang="en-US" dirty="0"/>
              <a:t>{</a:t>
            </a:r>
          </a:p>
          <a:p>
            <a:r>
              <a:rPr lang="en-US" dirty="0"/>
              <a:t>    </a:t>
            </a:r>
            <a:r>
              <a:rPr lang="en-US" dirty="0" err="1"/>
              <a:t>LongProcess</a:t>
            </a:r>
            <a:r>
              <a:rPr lang="en-US" dirty="0"/>
              <a:t>();</a:t>
            </a:r>
          </a:p>
          <a:p>
            <a:endParaRPr lang="en-US" dirty="0"/>
          </a:p>
          <a:p>
            <a:r>
              <a:rPr lang="en-US" dirty="0"/>
              <a:t>    </a:t>
            </a:r>
            <a:r>
              <a:rPr lang="en-US" dirty="0" err="1"/>
              <a:t>ShortProcess</a:t>
            </a:r>
            <a:r>
              <a:rPr lang="en-US" dirty="0"/>
              <a:t>();</a:t>
            </a:r>
          </a:p>
          <a:p>
            <a:r>
              <a:rPr lang="en-US" dirty="0"/>
              <a:t>}</a:t>
            </a:r>
          </a:p>
          <a:p>
            <a:endParaRPr lang="en-US" dirty="0"/>
          </a:p>
          <a:p>
            <a:r>
              <a:rPr lang="en-US" dirty="0"/>
              <a:t>static </a:t>
            </a:r>
            <a:r>
              <a:rPr lang="en-US" dirty="0" err="1"/>
              <a:t>async</a:t>
            </a:r>
            <a:r>
              <a:rPr lang="en-US" dirty="0"/>
              <a:t> void </a:t>
            </a:r>
            <a:r>
              <a:rPr lang="en-US" dirty="0" err="1"/>
              <a:t>LongProcess</a:t>
            </a:r>
            <a:r>
              <a:rPr lang="en-US" dirty="0"/>
              <a:t>()</a:t>
            </a:r>
          </a:p>
          <a:p>
            <a:r>
              <a:rPr lang="en-US" dirty="0"/>
              <a:t>{</a:t>
            </a:r>
          </a:p>
          <a:p>
            <a:r>
              <a:rPr lang="en-US" dirty="0"/>
              <a:t>    </a:t>
            </a:r>
            <a:r>
              <a:rPr lang="en-US" dirty="0" err="1"/>
              <a:t>Console.WriteLine</a:t>
            </a:r>
            <a:r>
              <a:rPr lang="en-US" dirty="0"/>
              <a:t>("</a:t>
            </a:r>
            <a:r>
              <a:rPr lang="en-US" dirty="0" err="1"/>
              <a:t>LongProcess</a:t>
            </a:r>
            <a:r>
              <a:rPr lang="en-US" dirty="0"/>
              <a:t> Started");</a:t>
            </a:r>
          </a:p>
          <a:p>
            <a:endParaRPr lang="en-US" dirty="0"/>
          </a:p>
          <a:p>
            <a:r>
              <a:rPr lang="en-US" dirty="0"/>
              <a:t>    await </a:t>
            </a:r>
            <a:r>
              <a:rPr lang="en-US" dirty="0" err="1"/>
              <a:t>Task.Delay</a:t>
            </a:r>
            <a:r>
              <a:rPr lang="en-US" dirty="0"/>
              <a:t>(4000); // hold execution for 4 seconds</a:t>
            </a:r>
          </a:p>
          <a:p>
            <a:endParaRPr lang="en-US" dirty="0"/>
          </a:p>
          <a:p>
            <a:r>
              <a:rPr lang="en-US" dirty="0"/>
              <a:t>    </a:t>
            </a:r>
            <a:r>
              <a:rPr lang="en-US" dirty="0" err="1"/>
              <a:t>Console.WriteLine</a:t>
            </a:r>
            <a:r>
              <a:rPr lang="en-US" dirty="0"/>
              <a:t>("</a:t>
            </a:r>
            <a:r>
              <a:rPr lang="en-US" dirty="0" err="1"/>
              <a:t>LongProcess</a:t>
            </a:r>
            <a:r>
              <a:rPr lang="en-US" dirty="0"/>
              <a:t> Completed");</a:t>
            </a:r>
          </a:p>
          <a:p>
            <a:endParaRPr lang="en-US" dirty="0"/>
          </a:p>
          <a:p>
            <a:r>
              <a:rPr lang="en-US" dirty="0"/>
              <a:t>}</a:t>
            </a:r>
          </a:p>
          <a:p>
            <a:endParaRPr lang="en-US" dirty="0"/>
          </a:p>
        </p:txBody>
      </p:sp>
      <p:sp>
        <p:nvSpPr>
          <p:cNvPr id="5" name="Rectangle 4"/>
          <p:cNvSpPr/>
          <p:nvPr/>
        </p:nvSpPr>
        <p:spPr>
          <a:xfrm>
            <a:off x="5715000" y="990600"/>
            <a:ext cx="6096000" cy="2031325"/>
          </a:xfrm>
          <a:prstGeom prst="rect">
            <a:avLst/>
          </a:prstGeom>
        </p:spPr>
        <p:txBody>
          <a:bodyPr>
            <a:spAutoFit/>
          </a:bodyPr>
          <a:lstStyle/>
          <a:p>
            <a:r>
              <a:rPr lang="en-US" dirty="0"/>
              <a:t>static void </a:t>
            </a:r>
            <a:r>
              <a:rPr lang="en-US" dirty="0" err="1"/>
              <a:t>ShortProcess</a:t>
            </a:r>
            <a:r>
              <a:rPr lang="en-US" dirty="0"/>
              <a:t>() {</a:t>
            </a:r>
          </a:p>
          <a:p>
            <a:r>
              <a:rPr lang="en-US" dirty="0"/>
              <a:t>    </a:t>
            </a:r>
            <a:r>
              <a:rPr lang="en-US" dirty="0" err="1"/>
              <a:t>Console.WriteLine</a:t>
            </a:r>
            <a:r>
              <a:rPr lang="en-US" dirty="0"/>
              <a:t>("</a:t>
            </a:r>
            <a:r>
              <a:rPr lang="en-US" dirty="0" err="1"/>
              <a:t>ShortProcess</a:t>
            </a:r>
            <a:r>
              <a:rPr lang="en-US" dirty="0"/>
              <a:t> Started");</a:t>
            </a:r>
          </a:p>
          <a:p>
            <a:r>
              <a:rPr lang="en-US" dirty="0"/>
              <a:t>            </a:t>
            </a:r>
          </a:p>
          <a:p>
            <a:r>
              <a:rPr lang="en-US" dirty="0"/>
              <a:t>    //do something here</a:t>
            </a:r>
          </a:p>
          <a:p>
            <a:r>
              <a:rPr lang="en-US" dirty="0"/>
              <a:t>            </a:t>
            </a:r>
          </a:p>
          <a:p>
            <a:r>
              <a:rPr lang="en-US" dirty="0"/>
              <a:t>    </a:t>
            </a:r>
            <a:r>
              <a:rPr lang="en-US" dirty="0" err="1"/>
              <a:t>Console.WriteLine</a:t>
            </a:r>
            <a:r>
              <a:rPr lang="en-US" dirty="0"/>
              <a:t>("</a:t>
            </a:r>
            <a:r>
              <a:rPr lang="en-US" dirty="0" err="1"/>
              <a:t>ShortProcess</a:t>
            </a:r>
            <a:r>
              <a:rPr lang="en-US" dirty="0"/>
              <a:t> Completed");    </a:t>
            </a:r>
          </a:p>
          <a:p>
            <a:r>
              <a:rPr lang="en-US" dirty="0"/>
              <a:t>}</a:t>
            </a:r>
          </a:p>
        </p:txBody>
      </p:sp>
    </p:spTree>
    <p:extLst>
      <p:ext uri="{BB962C8B-B14F-4D97-AF65-F5344CB8AC3E}">
        <p14:creationId xmlns:p14="http://schemas.microsoft.com/office/powerpoint/2010/main" val="3984869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75</a:t>
            </a:fld>
            <a:endParaRPr lang="en-US" altLang="en-US"/>
          </a:p>
        </p:txBody>
      </p:sp>
      <p:sp>
        <p:nvSpPr>
          <p:cNvPr id="4" name="Rectangle 3"/>
          <p:cNvSpPr/>
          <p:nvPr/>
        </p:nvSpPr>
        <p:spPr>
          <a:xfrm>
            <a:off x="304800" y="293922"/>
            <a:ext cx="6096000" cy="3970318"/>
          </a:xfrm>
          <a:prstGeom prst="rect">
            <a:avLst/>
          </a:prstGeom>
        </p:spPr>
        <p:txBody>
          <a:bodyPr>
            <a:spAutoFit/>
          </a:bodyPr>
          <a:lstStyle/>
          <a:p>
            <a:pPr marL="285750" indent="-285750">
              <a:buFont typeface="Arial" panose="020B0604020202020204" pitchFamily="34" charset="0"/>
              <a:buChar char="•"/>
            </a:pPr>
            <a:r>
              <a:rPr lang="en-US" b="1" dirty="0"/>
              <a:t> </a:t>
            </a:r>
            <a:r>
              <a:rPr lang="en-US" b="1" dirty="0" err="1"/>
              <a:t>Async</a:t>
            </a:r>
            <a:r>
              <a:rPr lang="en-US" b="1" dirty="0"/>
              <a:t> Method Returns Value</a:t>
            </a:r>
          </a:p>
          <a:p>
            <a:r>
              <a:rPr lang="en-US" dirty="0"/>
              <a:t>static </a:t>
            </a:r>
            <a:r>
              <a:rPr lang="en-US" dirty="0" err="1"/>
              <a:t>async</a:t>
            </a:r>
            <a:r>
              <a:rPr lang="en-US" dirty="0"/>
              <a:t> Task Main(string[] </a:t>
            </a:r>
            <a:r>
              <a:rPr lang="en-US" dirty="0" err="1"/>
              <a:t>args</a:t>
            </a:r>
            <a:r>
              <a:rPr lang="en-US" dirty="0"/>
              <a:t>)</a:t>
            </a:r>
          </a:p>
          <a:p>
            <a:r>
              <a:rPr lang="en-US" dirty="0"/>
              <a:t>{</a:t>
            </a:r>
          </a:p>
          <a:p>
            <a:r>
              <a:rPr lang="en-US" dirty="0"/>
              <a:t>    Task&lt;</a:t>
            </a:r>
            <a:r>
              <a:rPr lang="en-US" dirty="0" err="1"/>
              <a:t>int</a:t>
            </a:r>
            <a:r>
              <a:rPr lang="en-US" dirty="0"/>
              <a:t>&gt; result = </a:t>
            </a:r>
            <a:r>
              <a:rPr lang="en-US" dirty="0" err="1"/>
              <a:t>LongProcess</a:t>
            </a:r>
            <a:r>
              <a:rPr lang="en-US" dirty="0"/>
              <a:t>();</a:t>
            </a:r>
          </a:p>
          <a:p>
            <a:endParaRPr lang="en-US" dirty="0"/>
          </a:p>
          <a:p>
            <a:r>
              <a:rPr lang="en-US" dirty="0"/>
              <a:t>    </a:t>
            </a:r>
            <a:r>
              <a:rPr lang="en-US" dirty="0" err="1"/>
              <a:t>ShortProcess</a:t>
            </a:r>
            <a:r>
              <a:rPr lang="en-US" dirty="0"/>
              <a:t>();</a:t>
            </a:r>
          </a:p>
          <a:p>
            <a:endParaRPr lang="en-US" dirty="0"/>
          </a:p>
          <a:p>
            <a:r>
              <a:rPr lang="en-US" dirty="0"/>
              <a:t>    </a:t>
            </a:r>
            <a:r>
              <a:rPr lang="en-US" dirty="0" err="1"/>
              <a:t>var</a:t>
            </a:r>
            <a:r>
              <a:rPr lang="en-US" dirty="0"/>
              <a:t> </a:t>
            </a:r>
            <a:r>
              <a:rPr lang="en-US" dirty="0" err="1"/>
              <a:t>val</a:t>
            </a:r>
            <a:r>
              <a:rPr lang="en-US" dirty="0"/>
              <a:t> = await result; // wait </a:t>
            </a:r>
            <a:r>
              <a:rPr lang="en-US" dirty="0" err="1"/>
              <a:t>untill</a:t>
            </a:r>
            <a:r>
              <a:rPr lang="en-US" dirty="0"/>
              <a:t> get the return value</a:t>
            </a:r>
          </a:p>
          <a:p>
            <a:endParaRPr lang="en-US" dirty="0"/>
          </a:p>
          <a:p>
            <a:r>
              <a:rPr lang="en-US" dirty="0"/>
              <a:t>    </a:t>
            </a:r>
            <a:r>
              <a:rPr lang="en-US" dirty="0" err="1"/>
              <a:t>Console.WriteLine</a:t>
            </a:r>
            <a:r>
              <a:rPr lang="en-US" dirty="0"/>
              <a:t>("Result: {0}", </a:t>
            </a:r>
            <a:r>
              <a:rPr lang="en-US" dirty="0" err="1"/>
              <a:t>val</a:t>
            </a:r>
            <a:r>
              <a:rPr lang="en-US" dirty="0"/>
              <a:t>);</a:t>
            </a:r>
          </a:p>
          <a:p>
            <a:endParaRPr lang="en-US" dirty="0"/>
          </a:p>
          <a:p>
            <a:r>
              <a:rPr lang="en-US" dirty="0"/>
              <a:t>    </a:t>
            </a:r>
            <a:r>
              <a:rPr lang="en-US" dirty="0" err="1"/>
              <a:t>Console.ReadKey</a:t>
            </a:r>
            <a:r>
              <a:rPr lang="en-US" dirty="0"/>
              <a:t>();</a:t>
            </a:r>
          </a:p>
          <a:p>
            <a:r>
              <a:rPr lang="en-US" dirty="0"/>
              <a:t>}</a:t>
            </a:r>
          </a:p>
          <a:p>
            <a:endParaRPr lang="en-US" dirty="0"/>
          </a:p>
        </p:txBody>
      </p:sp>
      <p:sp>
        <p:nvSpPr>
          <p:cNvPr id="5" name="Rectangle 4"/>
          <p:cNvSpPr/>
          <p:nvPr/>
        </p:nvSpPr>
        <p:spPr>
          <a:xfrm>
            <a:off x="6096000" y="312003"/>
            <a:ext cx="6096000" cy="5078313"/>
          </a:xfrm>
          <a:prstGeom prst="rect">
            <a:avLst/>
          </a:prstGeom>
        </p:spPr>
        <p:txBody>
          <a:bodyPr>
            <a:spAutoFit/>
          </a:bodyPr>
          <a:lstStyle/>
          <a:p>
            <a:r>
              <a:rPr lang="en-US" dirty="0"/>
              <a:t>static </a:t>
            </a:r>
            <a:r>
              <a:rPr lang="en-US" dirty="0" err="1"/>
              <a:t>async</a:t>
            </a:r>
            <a:r>
              <a:rPr lang="en-US" dirty="0"/>
              <a:t> Task&lt;</a:t>
            </a:r>
            <a:r>
              <a:rPr lang="en-US" dirty="0" err="1"/>
              <a:t>int</a:t>
            </a:r>
            <a:r>
              <a:rPr lang="en-US" dirty="0"/>
              <a:t>&gt; </a:t>
            </a:r>
            <a:r>
              <a:rPr lang="en-US" dirty="0" err="1"/>
              <a:t>LongProcess</a:t>
            </a:r>
            <a:r>
              <a:rPr lang="en-US" dirty="0"/>
              <a:t>()</a:t>
            </a:r>
          </a:p>
          <a:p>
            <a:r>
              <a:rPr lang="en-US" dirty="0"/>
              <a:t>{</a:t>
            </a:r>
          </a:p>
          <a:p>
            <a:r>
              <a:rPr lang="en-US" dirty="0"/>
              <a:t>    </a:t>
            </a:r>
            <a:r>
              <a:rPr lang="en-US" dirty="0" err="1"/>
              <a:t>Console.WriteLine</a:t>
            </a:r>
            <a:r>
              <a:rPr lang="en-US" dirty="0"/>
              <a:t>("</a:t>
            </a:r>
            <a:r>
              <a:rPr lang="en-US" dirty="0" err="1"/>
              <a:t>LongProcess</a:t>
            </a:r>
            <a:r>
              <a:rPr lang="en-US" dirty="0"/>
              <a:t> Started");</a:t>
            </a:r>
          </a:p>
          <a:p>
            <a:endParaRPr lang="en-US" dirty="0"/>
          </a:p>
          <a:p>
            <a:r>
              <a:rPr lang="en-US" dirty="0"/>
              <a:t>    await </a:t>
            </a:r>
            <a:r>
              <a:rPr lang="en-US" dirty="0" err="1"/>
              <a:t>Task.Delay</a:t>
            </a:r>
            <a:r>
              <a:rPr lang="en-US" dirty="0"/>
              <a:t>(4000); // hold execution for 4 seconds</a:t>
            </a:r>
          </a:p>
          <a:p>
            <a:endParaRPr lang="en-US" dirty="0"/>
          </a:p>
          <a:p>
            <a:r>
              <a:rPr lang="en-US" dirty="0"/>
              <a:t>    </a:t>
            </a:r>
            <a:r>
              <a:rPr lang="en-US" dirty="0" err="1"/>
              <a:t>Console.WriteLine</a:t>
            </a:r>
            <a:r>
              <a:rPr lang="en-US" dirty="0"/>
              <a:t>("</a:t>
            </a:r>
            <a:r>
              <a:rPr lang="en-US" dirty="0" err="1"/>
              <a:t>LongProcess</a:t>
            </a:r>
            <a:r>
              <a:rPr lang="en-US" dirty="0"/>
              <a:t> Completed");</a:t>
            </a:r>
          </a:p>
          <a:p>
            <a:endParaRPr lang="en-US" dirty="0"/>
          </a:p>
          <a:p>
            <a:r>
              <a:rPr lang="en-US" dirty="0"/>
              <a:t>    return 10;   }</a:t>
            </a:r>
          </a:p>
          <a:p>
            <a:endParaRPr lang="en-US" dirty="0"/>
          </a:p>
          <a:p>
            <a:r>
              <a:rPr lang="en-US" dirty="0"/>
              <a:t>static void </a:t>
            </a:r>
            <a:r>
              <a:rPr lang="en-US" dirty="0" err="1"/>
              <a:t>ShortProcess</a:t>
            </a:r>
            <a:r>
              <a:rPr lang="en-US" dirty="0"/>
              <a:t>()</a:t>
            </a:r>
          </a:p>
          <a:p>
            <a:r>
              <a:rPr lang="en-US" dirty="0"/>
              <a:t>{</a:t>
            </a:r>
          </a:p>
          <a:p>
            <a:r>
              <a:rPr lang="en-US" dirty="0"/>
              <a:t>    </a:t>
            </a:r>
            <a:r>
              <a:rPr lang="en-US" dirty="0" err="1"/>
              <a:t>Console.WriteLine</a:t>
            </a:r>
            <a:r>
              <a:rPr lang="en-US" dirty="0"/>
              <a:t>("</a:t>
            </a:r>
            <a:r>
              <a:rPr lang="en-US" dirty="0" err="1"/>
              <a:t>ShortProcess</a:t>
            </a:r>
            <a:r>
              <a:rPr lang="en-US" dirty="0"/>
              <a:t> Started");</a:t>
            </a:r>
          </a:p>
          <a:p>
            <a:endParaRPr lang="en-US" dirty="0"/>
          </a:p>
          <a:p>
            <a:r>
              <a:rPr lang="en-US" dirty="0"/>
              <a:t>    //do something here</a:t>
            </a:r>
          </a:p>
          <a:p>
            <a:endParaRPr lang="en-US" dirty="0"/>
          </a:p>
          <a:p>
            <a:r>
              <a:rPr lang="en-US" dirty="0"/>
              <a:t>    </a:t>
            </a:r>
            <a:r>
              <a:rPr lang="en-US" dirty="0" err="1"/>
              <a:t>Console.WriteLine</a:t>
            </a:r>
            <a:r>
              <a:rPr lang="en-US" dirty="0"/>
              <a:t>("</a:t>
            </a:r>
            <a:r>
              <a:rPr lang="en-US" dirty="0" err="1"/>
              <a:t>ShortProcess</a:t>
            </a:r>
            <a:r>
              <a:rPr lang="en-US" dirty="0"/>
              <a:t> Completed");</a:t>
            </a:r>
          </a:p>
          <a:p>
            <a:r>
              <a:rPr lang="en-US" dirty="0"/>
              <a:t>}</a:t>
            </a:r>
          </a:p>
        </p:txBody>
      </p:sp>
    </p:spTree>
    <p:extLst>
      <p:ext uri="{BB962C8B-B14F-4D97-AF65-F5344CB8AC3E}">
        <p14:creationId xmlns:p14="http://schemas.microsoft.com/office/powerpoint/2010/main" val="3627566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76</a:t>
            </a:fld>
            <a:endParaRPr lang="en-US" altLang="en-US"/>
          </a:p>
        </p:txBody>
      </p:sp>
      <p:sp>
        <p:nvSpPr>
          <p:cNvPr id="2" name="Rectangle 1"/>
          <p:cNvSpPr/>
          <p:nvPr/>
        </p:nvSpPr>
        <p:spPr>
          <a:xfrm>
            <a:off x="609600" y="685800"/>
            <a:ext cx="10744200" cy="2031325"/>
          </a:xfrm>
          <a:prstGeom prst="rect">
            <a:avLst/>
          </a:prstGeom>
        </p:spPr>
        <p:txBody>
          <a:bodyPr wrap="square">
            <a:spAutoFit/>
          </a:bodyPr>
          <a:lstStyle/>
          <a:p>
            <a:r>
              <a:rPr lang="en-US" b="1" dirty="0"/>
              <a:t>Task based Asynchronous Pattern</a:t>
            </a:r>
          </a:p>
          <a:p>
            <a:endParaRPr lang="en-US" dirty="0"/>
          </a:p>
          <a:p>
            <a:r>
              <a:rPr lang="en-US" dirty="0"/>
              <a:t>The Microsoft .NET Framework 4.0 introduces a new Task Parallel Library (TPL) for parallel computing and asynchronous programming. </a:t>
            </a:r>
            <a:r>
              <a:rPr lang="en-US" b="1" dirty="0"/>
              <a:t>The namespace is "</a:t>
            </a:r>
            <a:r>
              <a:rPr lang="en-US" b="1" dirty="0" err="1"/>
              <a:t>System.Threading.Tasks</a:t>
            </a:r>
            <a:r>
              <a:rPr lang="en-US" b="1" dirty="0"/>
              <a:t>".</a:t>
            </a:r>
          </a:p>
          <a:p>
            <a:endParaRPr lang="en-US" dirty="0"/>
          </a:p>
          <a:p>
            <a:r>
              <a:rPr lang="en-US" dirty="0"/>
              <a:t>A Task can represent an asynchronous operation and a Task provides an abstraction over creating and pooling threads.</a:t>
            </a:r>
          </a:p>
        </p:txBody>
      </p:sp>
      <p:pic>
        <p:nvPicPr>
          <p:cNvPr id="4" name="Picture 3"/>
          <p:cNvPicPr>
            <a:picLocks noChangeAspect="1"/>
          </p:cNvPicPr>
          <p:nvPr/>
        </p:nvPicPr>
        <p:blipFill>
          <a:blip r:embed="rId2"/>
          <a:stretch>
            <a:fillRect/>
          </a:stretch>
        </p:blipFill>
        <p:spPr>
          <a:xfrm>
            <a:off x="2819400" y="2753288"/>
            <a:ext cx="6981825" cy="2609850"/>
          </a:xfrm>
          <a:prstGeom prst="rect">
            <a:avLst/>
          </a:prstGeom>
        </p:spPr>
      </p:pic>
    </p:spTree>
    <p:extLst>
      <p:ext uri="{BB962C8B-B14F-4D97-AF65-F5344CB8AC3E}">
        <p14:creationId xmlns:p14="http://schemas.microsoft.com/office/powerpoint/2010/main" val="41926366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77</a:t>
            </a:fld>
            <a:endParaRPr lang="en-US" altLang="en-US"/>
          </a:p>
        </p:txBody>
      </p:sp>
      <p:sp>
        <p:nvSpPr>
          <p:cNvPr id="2" name="Rectangle 1"/>
          <p:cNvSpPr/>
          <p:nvPr/>
        </p:nvSpPr>
        <p:spPr>
          <a:xfrm>
            <a:off x="533400" y="304800"/>
            <a:ext cx="11353800" cy="2585323"/>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Asynchronous programming is a form of parallel programming where a set of statements run independently of the main programming flow.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 asynchronous programming when we have a blocking operation in the program and we want to continue with the execution of the program without waiting for the result. This allows us to implement tasks that can run at the same time.</a:t>
            </a:r>
          </a:p>
        </p:txBody>
      </p:sp>
      <p:sp>
        <p:nvSpPr>
          <p:cNvPr id="4" name="Rectangle 3"/>
          <p:cNvSpPr/>
          <p:nvPr/>
        </p:nvSpPr>
        <p:spPr>
          <a:xfrm>
            <a:off x="573981" y="3354042"/>
            <a:ext cx="10948261" cy="646331"/>
          </a:xfrm>
          <a:prstGeom prst="rect">
            <a:avLst/>
          </a:prstGeom>
        </p:spPr>
        <p:txBody>
          <a:bodyPr wrap="square">
            <a:spAutoFit/>
          </a:bodyPr>
          <a:lstStyle/>
          <a:p>
            <a:pPr marL="285750" indent="-285750">
              <a:buFont typeface="Arial" panose="020B0604020202020204" pitchFamily="34" charset="0"/>
              <a:buChar char="•"/>
            </a:pPr>
            <a:r>
              <a:rPr lang="en-US" dirty="0"/>
              <a:t> Asynchronous programming is about the asynchronous sequence of Tasks, while multithreading is about multiple threads running in parallel.</a:t>
            </a:r>
          </a:p>
        </p:txBody>
      </p:sp>
      <p:sp>
        <p:nvSpPr>
          <p:cNvPr id="5" name="Rectangle 4"/>
          <p:cNvSpPr/>
          <p:nvPr/>
        </p:nvSpPr>
        <p:spPr>
          <a:xfrm>
            <a:off x="561949" y="4354811"/>
            <a:ext cx="11329262" cy="646331"/>
          </a:xfrm>
          <a:prstGeom prst="rect">
            <a:avLst/>
          </a:prstGeom>
        </p:spPr>
        <p:txBody>
          <a:bodyPr wrap="square">
            <a:spAutoFit/>
          </a:bodyPr>
          <a:lstStyle/>
          <a:p>
            <a:pPr marL="285750" indent="-285750">
              <a:buFont typeface="Arial" panose="020B0604020202020204" pitchFamily="34" charset="0"/>
              <a:buChar char="•"/>
            </a:pPr>
            <a:r>
              <a:rPr lang="en-US" dirty="0"/>
              <a:t>Multithreading is a way of asynchrony in programming but we can also have single-threaded asynchronous tasks.</a:t>
            </a:r>
          </a:p>
        </p:txBody>
      </p:sp>
    </p:spTree>
    <p:extLst>
      <p:ext uri="{BB962C8B-B14F-4D97-AF65-F5344CB8AC3E}">
        <p14:creationId xmlns:p14="http://schemas.microsoft.com/office/powerpoint/2010/main" val="3929432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78</a:t>
            </a:fld>
            <a:endParaRPr lang="en-US" altLang="en-US"/>
          </a:p>
        </p:txBody>
      </p:sp>
      <p:sp>
        <p:nvSpPr>
          <p:cNvPr id="2" name="Rectangle 1"/>
          <p:cNvSpPr/>
          <p:nvPr/>
        </p:nvSpPr>
        <p:spPr>
          <a:xfrm>
            <a:off x="304800" y="228600"/>
            <a:ext cx="11734800" cy="5355312"/>
          </a:xfrm>
          <a:prstGeom prst="rect">
            <a:avLst/>
          </a:prstGeom>
        </p:spPr>
        <p:txBody>
          <a:bodyPr wrap="square">
            <a:spAutoFit/>
          </a:bodyPr>
          <a:lstStyle/>
          <a:p>
            <a:r>
              <a:rPr lang="en-US" b="1" dirty="0"/>
              <a:t>Data validation controls</a:t>
            </a:r>
          </a:p>
          <a:p>
            <a:endParaRPr lang="en-US" dirty="0"/>
          </a:p>
          <a:p>
            <a:r>
              <a:rPr lang="en-US" dirty="0"/>
              <a:t>ASP.NET validation controls validate the user input data to ensure that useless, unauthenticated, or contradictory data don't get stored.  </a:t>
            </a:r>
          </a:p>
          <a:p>
            <a:r>
              <a:rPr lang="en-US" dirty="0"/>
              <a:t>ASP.NET provides the following validation controls:</a:t>
            </a:r>
          </a:p>
          <a:p>
            <a:endParaRPr lang="en-US" dirty="0"/>
          </a:p>
          <a:p>
            <a:pPr marL="285750" indent="-285750">
              <a:buFont typeface="Arial" panose="020B0604020202020204" pitchFamily="34" charset="0"/>
              <a:buChar char="•"/>
            </a:pPr>
            <a:r>
              <a:rPr lang="en-US" dirty="0" err="1"/>
              <a:t>RequiredFieldValidator</a:t>
            </a:r>
            <a:endParaRPr lang="en-US" dirty="0"/>
          </a:p>
          <a:p>
            <a:pPr marL="285750" indent="-285750">
              <a:buFont typeface="Arial" panose="020B0604020202020204" pitchFamily="34" charset="0"/>
              <a:buChar char="•"/>
            </a:pPr>
            <a:r>
              <a:rPr lang="en-US" dirty="0" err="1"/>
              <a:t>RangeValidator</a:t>
            </a:r>
            <a:endParaRPr lang="en-US" dirty="0"/>
          </a:p>
          <a:p>
            <a:pPr marL="285750" indent="-285750">
              <a:buFont typeface="Arial" panose="020B0604020202020204" pitchFamily="34" charset="0"/>
              <a:buChar char="•"/>
            </a:pPr>
            <a:r>
              <a:rPr lang="en-US" dirty="0" err="1"/>
              <a:t>CompareValidator</a:t>
            </a:r>
            <a:endParaRPr lang="en-US" dirty="0"/>
          </a:p>
          <a:p>
            <a:pPr marL="285750" indent="-285750">
              <a:buFont typeface="Arial" panose="020B0604020202020204" pitchFamily="34" charset="0"/>
              <a:buChar char="•"/>
            </a:pPr>
            <a:r>
              <a:rPr lang="en-US" dirty="0" err="1"/>
              <a:t>RegularExpressionValidator</a:t>
            </a:r>
            <a:endParaRPr lang="en-US" dirty="0"/>
          </a:p>
          <a:p>
            <a:pPr marL="285750" indent="-285750">
              <a:buFont typeface="Arial" panose="020B0604020202020204" pitchFamily="34" charset="0"/>
              <a:buChar char="•"/>
            </a:pPr>
            <a:r>
              <a:rPr lang="en-US" dirty="0" err="1"/>
              <a:t>CustomValidator</a:t>
            </a:r>
            <a:endParaRPr lang="en-US" dirty="0"/>
          </a:p>
          <a:p>
            <a:pPr marL="285750" indent="-285750">
              <a:buFont typeface="Arial" panose="020B0604020202020204" pitchFamily="34" charset="0"/>
              <a:buChar char="•"/>
            </a:pPr>
            <a:r>
              <a:rPr lang="en-US" dirty="0" err="1"/>
              <a:t>ValidationSummary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err="1"/>
              <a:t>BaseValidator</a:t>
            </a:r>
            <a:r>
              <a:rPr lang="en-US" b="1" dirty="0"/>
              <a:t> Class</a:t>
            </a:r>
          </a:p>
          <a:p>
            <a:r>
              <a:rPr lang="en-US" dirty="0"/>
              <a:t>The validation control classes are inherited from </a:t>
            </a:r>
            <a:r>
              <a:rPr lang="en-US" b="1" dirty="0"/>
              <a:t>the </a:t>
            </a:r>
            <a:r>
              <a:rPr lang="en-US" b="1" dirty="0" err="1"/>
              <a:t>BaseValidator</a:t>
            </a:r>
            <a:r>
              <a:rPr lang="en-US" b="1" dirty="0"/>
              <a:t> class </a:t>
            </a:r>
            <a:r>
              <a:rPr lang="en-US" dirty="0"/>
              <a:t>hence they inherit its properties and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2803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79</a:t>
            </a:fld>
            <a:endParaRPr lang="en-US" altLang="en-US"/>
          </a:p>
        </p:txBody>
      </p:sp>
      <p:sp>
        <p:nvSpPr>
          <p:cNvPr id="2" name="Rectangle 1"/>
          <p:cNvSpPr/>
          <p:nvPr/>
        </p:nvSpPr>
        <p:spPr>
          <a:xfrm>
            <a:off x="1066800" y="685800"/>
            <a:ext cx="9753600" cy="3693319"/>
          </a:xfrm>
          <a:prstGeom prst="rect">
            <a:avLst/>
          </a:prstGeom>
        </p:spPr>
        <p:txBody>
          <a:bodyPr wrap="square">
            <a:spAutoFit/>
          </a:bodyPr>
          <a:lstStyle/>
          <a:p>
            <a:r>
              <a:rPr lang="en-US" b="1" dirty="0" err="1"/>
              <a:t>RequiredFieldValidator</a:t>
            </a:r>
            <a:r>
              <a:rPr lang="en-US" b="1" dirty="0"/>
              <a:t> Control</a:t>
            </a:r>
          </a:p>
          <a:p>
            <a:endParaRPr lang="en-US" b="1" dirty="0"/>
          </a:p>
          <a:p>
            <a:r>
              <a:rPr lang="en-US" dirty="0"/>
              <a:t>The </a:t>
            </a:r>
            <a:r>
              <a:rPr lang="en-US" dirty="0" err="1"/>
              <a:t>RequiredFieldValidator</a:t>
            </a:r>
            <a:r>
              <a:rPr lang="en-US" dirty="0"/>
              <a:t> control ensures that the required field is not empty. It is generally tied to a text box to force input into the text box.</a:t>
            </a:r>
          </a:p>
          <a:p>
            <a:endParaRPr lang="en-US" dirty="0"/>
          </a:p>
          <a:p>
            <a:r>
              <a:rPr lang="en-US" b="1" dirty="0"/>
              <a:t>The syntax of the control is as given:</a:t>
            </a:r>
          </a:p>
          <a:p>
            <a:endParaRPr lang="en-US" dirty="0"/>
          </a:p>
          <a:p>
            <a:r>
              <a:rPr lang="en-US" dirty="0"/>
              <a:t>&lt;</a:t>
            </a:r>
            <a:r>
              <a:rPr lang="en-US" dirty="0" err="1"/>
              <a:t>asp:RequiredFieldValidator</a:t>
            </a:r>
            <a:r>
              <a:rPr lang="en-US" dirty="0"/>
              <a:t> </a:t>
            </a:r>
            <a:r>
              <a:rPr lang="en-US" b="1" dirty="0"/>
              <a:t>ID</a:t>
            </a:r>
            <a:r>
              <a:rPr lang="en-US" dirty="0"/>
              <a:t>="</a:t>
            </a:r>
            <a:r>
              <a:rPr lang="en-US" dirty="0" err="1"/>
              <a:t>rfvcandidate</a:t>
            </a:r>
            <a:r>
              <a:rPr lang="en-US" dirty="0"/>
              <a:t>"  </a:t>
            </a:r>
          </a:p>
          <a:p>
            <a:r>
              <a:rPr lang="en-US" dirty="0"/>
              <a:t>   </a:t>
            </a:r>
            <a:r>
              <a:rPr lang="en-US" b="1" dirty="0" err="1"/>
              <a:t>runat</a:t>
            </a:r>
            <a:r>
              <a:rPr lang="en-US" dirty="0"/>
              <a:t>="server" </a:t>
            </a:r>
            <a:r>
              <a:rPr lang="en-US" b="1" dirty="0" err="1"/>
              <a:t>ControlToValidate</a:t>
            </a:r>
            <a:r>
              <a:rPr lang="en-US" dirty="0"/>
              <a:t> ="</a:t>
            </a:r>
            <a:r>
              <a:rPr lang="en-US" dirty="0" err="1"/>
              <a:t>ddlcandidate</a:t>
            </a:r>
            <a:r>
              <a:rPr lang="en-US" dirty="0"/>
              <a:t>"</a:t>
            </a:r>
          </a:p>
          <a:p>
            <a:r>
              <a:rPr lang="en-US" b="1" dirty="0"/>
              <a:t>   </a:t>
            </a:r>
            <a:r>
              <a:rPr lang="en-US" b="1" dirty="0" err="1"/>
              <a:t>ErrorMessage</a:t>
            </a:r>
            <a:r>
              <a:rPr lang="en-US" dirty="0"/>
              <a:t>="Please choose a candidate" </a:t>
            </a:r>
          </a:p>
          <a:p>
            <a:r>
              <a:rPr lang="en-US" b="1" dirty="0"/>
              <a:t>   </a:t>
            </a:r>
            <a:r>
              <a:rPr lang="en-US" b="1" dirty="0" err="1"/>
              <a:t>InitialValue</a:t>
            </a:r>
            <a:r>
              <a:rPr lang="en-US" dirty="0"/>
              <a:t>="Please choose a candidate"&gt;</a:t>
            </a:r>
          </a:p>
          <a:p>
            <a:r>
              <a:rPr lang="en-US" dirty="0"/>
              <a:t>   </a:t>
            </a:r>
          </a:p>
          <a:p>
            <a:r>
              <a:rPr lang="en-US" dirty="0"/>
              <a:t>&lt;/</a:t>
            </a:r>
            <a:r>
              <a:rPr lang="en-US" dirty="0" err="1"/>
              <a:t>asp:RequiredFieldValidator</a:t>
            </a:r>
            <a:r>
              <a:rPr lang="en-US" dirty="0"/>
              <a:t>&gt;</a:t>
            </a:r>
          </a:p>
        </p:txBody>
      </p:sp>
    </p:spTree>
    <p:extLst>
      <p:ext uri="{BB962C8B-B14F-4D97-AF65-F5344CB8AC3E}">
        <p14:creationId xmlns:p14="http://schemas.microsoft.com/office/powerpoint/2010/main" val="163609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naged code within a larger architecture">
            <a:extLst>
              <a:ext uri="{FF2B5EF4-FFF2-40B4-BE49-F238E27FC236}">
                <a16:creationId xmlns:a16="http://schemas.microsoft.com/office/drawing/2014/main" id="{1449BEAC-665D-0101-35D3-8DAB6C81C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33400"/>
            <a:ext cx="5943600" cy="510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80</a:t>
            </a:fld>
            <a:endParaRPr lang="en-US" altLang="en-US"/>
          </a:p>
        </p:txBody>
      </p:sp>
      <p:sp>
        <p:nvSpPr>
          <p:cNvPr id="2" name="Rectangle 1"/>
          <p:cNvSpPr/>
          <p:nvPr/>
        </p:nvSpPr>
        <p:spPr>
          <a:xfrm>
            <a:off x="609600" y="533400"/>
            <a:ext cx="10287000" cy="5632311"/>
          </a:xfrm>
          <a:prstGeom prst="rect">
            <a:avLst/>
          </a:prstGeom>
        </p:spPr>
        <p:txBody>
          <a:bodyPr wrap="square">
            <a:spAutoFit/>
          </a:bodyPr>
          <a:lstStyle/>
          <a:p>
            <a:r>
              <a:rPr lang="en-US" b="1" dirty="0" err="1"/>
              <a:t>RangeValidator</a:t>
            </a:r>
            <a:r>
              <a:rPr lang="en-US" b="1" dirty="0"/>
              <a:t> Control</a:t>
            </a:r>
          </a:p>
          <a:p>
            <a:endParaRPr lang="en-US" b="1" dirty="0"/>
          </a:p>
          <a:p>
            <a:r>
              <a:rPr lang="en-US" dirty="0"/>
              <a:t>The </a:t>
            </a:r>
            <a:r>
              <a:rPr lang="en-US" dirty="0" err="1"/>
              <a:t>RangeValidator</a:t>
            </a:r>
            <a:r>
              <a:rPr lang="en-US" dirty="0"/>
              <a:t> control verifies that the input value falls within a predetermined range.</a:t>
            </a:r>
          </a:p>
          <a:p>
            <a:endParaRPr lang="en-US" dirty="0"/>
          </a:p>
          <a:p>
            <a:r>
              <a:rPr lang="en-US" dirty="0"/>
              <a:t>It has three specific properties:</a:t>
            </a:r>
          </a:p>
          <a:p>
            <a:endParaRPr lang="en-US" dirty="0"/>
          </a:p>
          <a:p>
            <a:r>
              <a:rPr lang="en-US" b="1" dirty="0"/>
              <a:t>Properties	    Description</a:t>
            </a:r>
          </a:p>
          <a:p>
            <a:r>
              <a:rPr lang="en-US" dirty="0"/>
              <a:t>Type	                  It defines the type of the data. The available values are: Currency, Date,                   		    Double, Integer, and String.</a:t>
            </a:r>
          </a:p>
          <a:p>
            <a:r>
              <a:rPr lang="en-US" dirty="0" err="1"/>
              <a:t>MinimumValue</a:t>
            </a:r>
            <a:r>
              <a:rPr lang="en-US" dirty="0"/>
              <a:t>	   It specifies the minimum value of the range.</a:t>
            </a:r>
          </a:p>
          <a:p>
            <a:r>
              <a:rPr lang="en-US" dirty="0" err="1"/>
              <a:t>MaximumValue</a:t>
            </a:r>
            <a:r>
              <a:rPr lang="en-US" dirty="0"/>
              <a:t>	   It specifies the maximum value of the range.</a:t>
            </a:r>
          </a:p>
          <a:p>
            <a:endParaRPr lang="en-US" dirty="0"/>
          </a:p>
          <a:p>
            <a:r>
              <a:rPr lang="en-US" b="1" dirty="0"/>
              <a:t>The syntax of the control is as given:</a:t>
            </a:r>
          </a:p>
          <a:p>
            <a:r>
              <a:rPr lang="en-US" dirty="0"/>
              <a:t>&lt;</a:t>
            </a:r>
            <a:r>
              <a:rPr lang="en-US" dirty="0" err="1"/>
              <a:t>asp:RangeValidator</a:t>
            </a:r>
            <a:r>
              <a:rPr lang="en-US" dirty="0"/>
              <a:t> ID="</a:t>
            </a:r>
            <a:r>
              <a:rPr lang="en-US" dirty="0" err="1"/>
              <a:t>rvclass</a:t>
            </a:r>
            <a:r>
              <a:rPr lang="en-US" dirty="0"/>
              <a:t>" </a:t>
            </a:r>
            <a:r>
              <a:rPr lang="en-US" dirty="0" err="1"/>
              <a:t>runat</a:t>
            </a:r>
            <a:r>
              <a:rPr lang="en-US" dirty="0"/>
              <a:t>="server" </a:t>
            </a:r>
            <a:r>
              <a:rPr lang="en-US" dirty="0" err="1"/>
              <a:t>ControlToValidate</a:t>
            </a:r>
            <a:r>
              <a:rPr lang="en-US" dirty="0"/>
              <a:t>="</a:t>
            </a:r>
            <a:r>
              <a:rPr lang="en-US" dirty="0" err="1"/>
              <a:t>txtclass</a:t>
            </a:r>
            <a:r>
              <a:rPr lang="en-US" dirty="0"/>
              <a:t>" </a:t>
            </a:r>
          </a:p>
          <a:p>
            <a:r>
              <a:rPr lang="en-US" dirty="0"/>
              <a:t>   </a:t>
            </a:r>
            <a:r>
              <a:rPr lang="en-US" dirty="0" err="1"/>
              <a:t>ErrorMessage</a:t>
            </a:r>
            <a:r>
              <a:rPr lang="en-US" dirty="0"/>
              <a:t>="Enter your class (6 - 12)" </a:t>
            </a:r>
            <a:r>
              <a:rPr lang="en-US" dirty="0" err="1"/>
              <a:t>MaximumValue</a:t>
            </a:r>
            <a:r>
              <a:rPr lang="en-US" dirty="0"/>
              <a:t>="12" </a:t>
            </a:r>
          </a:p>
          <a:p>
            <a:r>
              <a:rPr lang="en-US" dirty="0"/>
              <a:t>   </a:t>
            </a:r>
            <a:r>
              <a:rPr lang="en-US" dirty="0" err="1"/>
              <a:t>MinimumValue</a:t>
            </a:r>
            <a:r>
              <a:rPr lang="en-US" dirty="0"/>
              <a:t>="6" Type="Integer"&gt;</a:t>
            </a:r>
          </a:p>
          <a:p>
            <a:r>
              <a:rPr lang="en-US" dirty="0"/>
              <a:t>&lt;/</a:t>
            </a:r>
            <a:r>
              <a:rPr lang="en-US" dirty="0" err="1"/>
              <a:t>asp:RangeValidator</a:t>
            </a:r>
            <a:r>
              <a:rPr lang="en-US" dirty="0"/>
              <a:t>&gt;</a:t>
            </a:r>
          </a:p>
          <a:p>
            <a:endParaRPr lang="en-US" dirty="0"/>
          </a:p>
          <a:p>
            <a:endParaRPr lang="en-US" dirty="0"/>
          </a:p>
          <a:p>
            <a:endParaRPr lang="en-US" dirty="0"/>
          </a:p>
        </p:txBody>
      </p:sp>
    </p:spTree>
    <p:extLst>
      <p:ext uri="{BB962C8B-B14F-4D97-AF65-F5344CB8AC3E}">
        <p14:creationId xmlns:p14="http://schemas.microsoft.com/office/powerpoint/2010/main" val="1444019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81</a:t>
            </a:fld>
            <a:endParaRPr lang="en-US" altLang="en-US"/>
          </a:p>
        </p:txBody>
      </p:sp>
      <p:sp>
        <p:nvSpPr>
          <p:cNvPr id="2" name="Rectangle 1"/>
          <p:cNvSpPr/>
          <p:nvPr/>
        </p:nvSpPr>
        <p:spPr>
          <a:xfrm>
            <a:off x="381000" y="197346"/>
            <a:ext cx="11811000" cy="4801314"/>
          </a:xfrm>
          <a:prstGeom prst="rect">
            <a:avLst/>
          </a:prstGeom>
        </p:spPr>
        <p:txBody>
          <a:bodyPr wrap="square">
            <a:spAutoFit/>
          </a:bodyPr>
          <a:lstStyle/>
          <a:p>
            <a:r>
              <a:rPr lang="en-US" b="1" dirty="0" err="1"/>
              <a:t>CompareValidator</a:t>
            </a:r>
            <a:r>
              <a:rPr lang="en-US" b="1" dirty="0"/>
              <a:t> Control</a:t>
            </a:r>
          </a:p>
          <a:p>
            <a:r>
              <a:rPr lang="en-US" dirty="0"/>
              <a:t>The </a:t>
            </a:r>
            <a:r>
              <a:rPr lang="en-US" dirty="0" err="1"/>
              <a:t>CompareValidator</a:t>
            </a:r>
            <a:r>
              <a:rPr lang="en-US" dirty="0"/>
              <a:t> control compares a value in one control with a fixed value or a value in another control.</a:t>
            </a:r>
          </a:p>
          <a:p>
            <a:endParaRPr lang="en-US" dirty="0"/>
          </a:p>
          <a:p>
            <a:r>
              <a:rPr lang="en-US" dirty="0"/>
              <a:t>It has the following specific properties:</a:t>
            </a:r>
          </a:p>
          <a:p>
            <a:r>
              <a:rPr lang="en-US" b="1" dirty="0"/>
              <a:t>Properties	                Description</a:t>
            </a:r>
          </a:p>
          <a:p>
            <a:r>
              <a:rPr lang="en-US" dirty="0"/>
              <a:t>Type	                             It specifies the data type.</a:t>
            </a:r>
          </a:p>
          <a:p>
            <a:r>
              <a:rPr lang="en-US" dirty="0" err="1"/>
              <a:t>ControlToCompare</a:t>
            </a:r>
            <a:r>
              <a:rPr lang="en-US" dirty="0"/>
              <a:t>	It specifies the value of the input control to compare with.</a:t>
            </a:r>
          </a:p>
          <a:p>
            <a:r>
              <a:rPr lang="en-US" dirty="0" err="1"/>
              <a:t>ValueToCompare</a:t>
            </a:r>
            <a:r>
              <a:rPr lang="en-US" dirty="0"/>
              <a:t>	               It specifies the constant value to compare with.</a:t>
            </a:r>
          </a:p>
          <a:p>
            <a:r>
              <a:rPr lang="en-US" dirty="0"/>
              <a:t>Operator	                              It specifies the comparison operator, the available values are: Equal, </a:t>
            </a:r>
            <a:r>
              <a:rPr lang="en-US" dirty="0" err="1"/>
              <a:t>NotEqual</a:t>
            </a:r>
            <a:r>
              <a:rPr lang="en-US" dirty="0"/>
              <a:t>, 				</a:t>
            </a:r>
            <a:r>
              <a:rPr lang="en-US" dirty="0" err="1"/>
              <a:t>GreaterThan</a:t>
            </a:r>
            <a:r>
              <a:rPr lang="en-US" dirty="0"/>
              <a:t>, </a:t>
            </a:r>
            <a:r>
              <a:rPr lang="en-US" dirty="0" err="1"/>
              <a:t>GreaterThanEqual</a:t>
            </a:r>
            <a:r>
              <a:rPr lang="en-US" dirty="0"/>
              <a:t>, </a:t>
            </a:r>
            <a:r>
              <a:rPr lang="en-US" dirty="0" err="1"/>
              <a:t>LessThan</a:t>
            </a:r>
            <a:r>
              <a:rPr lang="en-US" dirty="0"/>
              <a:t>, </a:t>
            </a:r>
            <a:r>
              <a:rPr lang="en-US" dirty="0" err="1"/>
              <a:t>LessThanEqual</a:t>
            </a:r>
            <a:r>
              <a:rPr lang="en-US" dirty="0"/>
              <a:t>, and </a:t>
            </a:r>
            <a:r>
              <a:rPr lang="en-US" dirty="0" err="1"/>
              <a:t>DataTypeCheck</a:t>
            </a:r>
            <a:r>
              <a:rPr lang="en-US" dirty="0"/>
              <a:t>.</a:t>
            </a:r>
          </a:p>
          <a:p>
            <a:endParaRPr lang="en-US" dirty="0"/>
          </a:p>
          <a:p>
            <a:r>
              <a:rPr lang="en-US" dirty="0"/>
              <a:t>The basic syntax of the control is as follows:</a:t>
            </a:r>
          </a:p>
          <a:p>
            <a:endParaRPr lang="en-US" dirty="0"/>
          </a:p>
          <a:p>
            <a:r>
              <a:rPr lang="en-US" dirty="0"/>
              <a:t>&lt;</a:t>
            </a:r>
            <a:r>
              <a:rPr lang="en-US" dirty="0" err="1"/>
              <a:t>asp:CompareValidator</a:t>
            </a:r>
            <a:r>
              <a:rPr lang="en-US" dirty="0"/>
              <a:t> ID="CompareValidator1" </a:t>
            </a:r>
            <a:r>
              <a:rPr lang="en-US" dirty="0" err="1"/>
              <a:t>runat</a:t>
            </a:r>
            <a:r>
              <a:rPr lang="en-US" dirty="0"/>
              <a:t>="server" </a:t>
            </a:r>
          </a:p>
          <a:p>
            <a:r>
              <a:rPr lang="en-US" dirty="0"/>
              <a:t>   </a:t>
            </a:r>
            <a:r>
              <a:rPr lang="en-US" dirty="0" err="1"/>
              <a:t>ErrorMessage</a:t>
            </a:r>
            <a:r>
              <a:rPr lang="en-US" dirty="0"/>
              <a:t>="</a:t>
            </a:r>
            <a:r>
              <a:rPr lang="en-US" dirty="0" err="1"/>
              <a:t>CompareValidator</a:t>
            </a:r>
            <a:r>
              <a:rPr lang="en-US" dirty="0"/>
              <a:t>"&gt;</a:t>
            </a:r>
          </a:p>
          <a:p>
            <a:r>
              <a:rPr lang="en-US" dirty="0"/>
              <a:t>   </a:t>
            </a:r>
          </a:p>
          <a:p>
            <a:r>
              <a:rPr lang="en-US" dirty="0"/>
              <a:t>&lt;/</a:t>
            </a:r>
            <a:r>
              <a:rPr lang="en-US" dirty="0" err="1"/>
              <a:t>asp:CompareValidator</a:t>
            </a:r>
            <a:r>
              <a:rPr lang="en-US" dirty="0"/>
              <a:t>&gt;</a:t>
            </a:r>
          </a:p>
        </p:txBody>
      </p:sp>
    </p:spTree>
    <p:extLst>
      <p:ext uri="{BB962C8B-B14F-4D97-AF65-F5344CB8AC3E}">
        <p14:creationId xmlns:p14="http://schemas.microsoft.com/office/powerpoint/2010/main" val="1787232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82</a:t>
            </a:fld>
            <a:endParaRPr lang="en-US" altLang="en-US"/>
          </a:p>
        </p:txBody>
      </p:sp>
      <p:sp>
        <p:nvSpPr>
          <p:cNvPr id="4" name="Rectangle 3"/>
          <p:cNvSpPr/>
          <p:nvPr/>
        </p:nvSpPr>
        <p:spPr>
          <a:xfrm>
            <a:off x="157566" y="533400"/>
            <a:ext cx="11201400" cy="4370427"/>
          </a:xfrm>
          <a:prstGeom prst="rect">
            <a:avLst/>
          </a:prstGeom>
        </p:spPr>
        <p:txBody>
          <a:bodyPr wrap="square">
            <a:spAutoFit/>
          </a:bodyPr>
          <a:lstStyle/>
          <a:p>
            <a:r>
              <a:rPr lang="en-US" b="1" dirty="0" err="1"/>
              <a:t>RegularExpressionValidator</a:t>
            </a:r>
            <a:endParaRPr lang="en-US" b="1" dirty="0"/>
          </a:p>
          <a:p>
            <a:endParaRPr lang="en-US" b="1" dirty="0"/>
          </a:p>
          <a:p>
            <a:r>
              <a:rPr lang="en-US" sz="2000" dirty="0"/>
              <a:t>The </a:t>
            </a:r>
            <a:r>
              <a:rPr lang="en-US" sz="2000" dirty="0" err="1"/>
              <a:t>RegularExpressionValidator</a:t>
            </a:r>
            <a:r>
              <a:rPr lang="en-US" sz="2000" dirty="0"/>
              <a:t> allows validating the input text by matching against a pattern of a regular expression. The regular expression is set in the </a:t>
            </a:r>
            <a:r>
              <a:rPr lang="en-US" sz="2000" dirty="0" err="1"/>
              <a:t>ValidationExpression</a:t>
            </a:r>
            <a:r>
              <a:rPr lang="en-US" sz="2000" dirty="0"/>
              <a:t> property.</a:t>
            </a:r>
          </a:p>
          <a:p>
            <a:endParaRPr lang="en-US" sz="2000" dirty="0"/>
          </a:p>
          <a:p>
            <a:r>
              <a:rPr lang="en-US" sz="2000" dirty="0"/>
              <a:t>commonly used syntax constructs for regular expressions:</a:t>
            </a:r>
          </a:p>
          <a:p>
            <a:endParaRPr lang="en-US" dirty="0"/>
          </a:p>
          <a:p>
            <a:r>
              <a:rPr lang="en-US" b="1" dirty="0"/>
              <a:t>Character Escapes	Description</a:t>
            </a:r>
          </a:p>
          <a:p>
            <a:r>
              <a:rPr lang="en-US" dirty="0"/>
              <a:t>\b	Matches a backspace.</a:t>
            </a:r>
          </a:p>
          <a:p>
            <a:r>
              <a:rPr lang="en-US" dirty="0"/>
              <a:t>\t	Matches a tab.</a:t>
            </a:r>
          </a:p>
          <a:p>
            <a:r>
              <a:rPr lang="en-US" dirty="0"/>
              <a:t>\r	Matches a carriage return.</a:t>
            </a:r>
          </a:p>
          <a:p>
            <a:r>
              <a:rPr lang="en-US" dirty="0"/>
              <a:t>\v	Matches a vertical tab.</a:t>
            </a:r>
          </a:p>
          <a:p>
            <a:r>
              <a:rPr lang="en-US" dirty="0"/>
              <a:t>\f	Matches a form feed.</a:t>
            </a:r>
          </a:p>
          <a:p>
            <a:r>
              <a:rPr lang="en-US" dirty="0"/>
              <a:t>\n	Matches a new line.</a:t>
            </a:r>
          </a:p>
          <a:p>
            <a:r>
              <a:rPr lang="en-US" dirty="0"/>
              <a:t>\	Escape character.</a:t>
            </a:r>
          </a:p>
        </p:txBody>
      </p:sp>
    </p:spTree>
    <p:extLst>
      <p:ext uri="{BB962C8B-B14F-4D97-AF65-F5344CB8AC3E}">
        <p14:creationId xmlns:p14="http://schemas.microsoft.com/office/powerpoint/2010/main" val="21269214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83</a:t>
            </a:fld>
            <a:endParaRPr lang="en-US" altLang="en-US"/>
          </a:p>
        </p:txBody>
      </p:sp>
      <p:sp>
        <p:nvSpPr>
          <p:cNvPr id="2" name="Rectangle 1"/>
          <p:cNvSpPr/>
          <p:nvPr/>
        </p:nvSpPr>
        <p:spPr>
          <a:xfrm>
            <a:off x="609600" y="1295400"/>
            <a:ext cx="6096000" cy="1477328"/>
          </a:xfrm>
          <a:prstGeom prst="rect">
            <a:avLst/>
          </a:prstGeom>
        </p:spPr>
        <p:txBody>
          <a:bodyPr>
            <a:spAutoFit/>
          </a:bodyPr>
          <a:lstStyle/>
          <a:p>
            <a:r>
              <a:rPr lang="en-US" dirty="0"/>
              <a:t>&lt;</a:t>
            </a:r>
            <a:r>
              <a:rPr lang="en-US" dirty="0" err="1"/>
              <a:t>asp:RegularExpressionValidator</a:t>
            </a:r>
            <a:r>
              <a:rPr lang="en-US" dirty="0"/>
              <a:t> ID="string" </a:t>
            </a:r>
            <a:r>
              <a:rPr lang="en-US" dirty="0" err="1"/>
              <a:t>runat</a:t>
            </a:r>
            <a:r>
              <a:rPr lang="en-US" dirty="0"/>
              <a:t>="server" </a:t>
            </a:r>
            <a:r>
              <a:rPr lang="en-US" dirty="0" err="1"/>
              <a:t>ErrorMessage</a:t>
            </a:r>
            <a:r>
              <a:rPr lang="en-US" dirty="0"/>
              <a:t>="string"</a:t>
            </a:r>
          </a:p>
          <a:p>
            <a:r>
              <a:rPr lang="en-US" dirty="0"/>
              <a:t>   </a:t>
            </a:r>
            <a:r>
              <a:rPr lang="en-US" dirty="0" err="1"/>
              <a:t>ValidationExpression</a:t>
            </a:r>
            <a:r>
              <a:rPr lang="en-US" dirty="0"/>
              <a:t>="string" </a:t>
            </a:r>
            <a:r>
              <a:rPr lang="en-US" dirty="0" err="1"/>
              <a:t>ValidationGroup</a:t>
            </a:r>
            <a:r>
              <a:rPr lang="en-US" dirty="0"/>
              <a:t>="string"&gt;</a:t>
            </a:r>
          </a:p>
          <a:p>
            <a:r>
              <a:rPr lang="en-US" dirty="0"/>
              <a:t>   </a:t>
            </a:r>
          </a:p>
          <a:p>
            <a:r>
              <a:rPr lang="en-US" dirty="0"/>
              <a:t>&lt;/</a:t>
            </a:r>
            <a:r>
              <a:rPr lang="en-US" dirty="0" err="1"/>
              <a:t>asp:RegularExpressionValidator</a:t>
            </a:r>
            <a:r>
              <a:rPr lang="en-US" dirty="0"/>
              <a:t>&gt;</a:t>
            </a:r>
          </a:p>
        </p:txBody>
      </p:sp>
      <p:sp>
        <p:nvSpPr>
          <p:cNvPr id="4" name="Rectangle 3"/>
          <p:cNvSpPr/>
          <p:nvPr/>
        </p:nvSpPr>
        <p:spPr>
          <a:xfrm>
            <a:off x="685800" y="457200"/>
            <a:ext cx="4249881" cy="369332"/>
          </a:xfrm>
          <a:prstGeom prst="rect">
            <a:avLst/>
          </a:prstGeom>
        </p:spPr>
        <p:txBody>
          <a:bodyPr wrap="none">
            <a:spAutoFit/>
          </a:bodyPr>
          <a:lstStyle/>
          <a:p>
            <a:r>
              <a:rPr lang="en-US" b="1" dirty="0"/>
              <a:t>The syntax of the control is as given:</a:t>
            </a:r>
          </a:p>
        </p:txBody>
      </p:sp>
    </p:spTree>
    <p:extLst>
      <p:ext uri="{BB962C8B-B14F-4D97-AF65-F5344CB8AC3E}">
        <p14:creationId xmlns:p14="http://schemas.microsoft.com/office/powerpoint/2010/main" val="431726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84</a:t>
            </a:fld>
            <a:endParaRPr lang="en-US" altLang="en-US"/>
          </a:p>
        </p:txBody>
      </p:sp>
      <p:sp>
        <p:nvSpPr>
          <p:cNvPr id="2" name="Rectangle 1"/>
          <p:cNvSpPr/>
          <p:nvPr/>
        </p:nvSpPr>
        <p:spPr>
          <a:xfrm>
            <a:off x="381000" y="-36913"/>
            <a:ext cx="11506200" cy="5078313"/>
          </a:xfrm>
          <a:prstGeom prst="rect">
            <a:avLst/>
          </a:prstGeom>
        </p:spPr>
        <p:txBody>
          <a:bodyPr wrap="square">
            <a:spAutoFit/>
          </a:bodyPr>
          <a:lstStyle/>
          <a:p>
            <a:r>
              <a:rPr lang="en-US" b="1" dirty="0" err="1"/>
              <a:t>CustomValidator</a:t>
            </a:r>
            <a:endParaRPr lang="en-US" b="1" dirty="0"/>
          </a:p>
          <a:p>
            <a:endParaRPr lang="en-US" b="1" dirty="0"/>
          </a:p>
          <a:p>
            <a:r>
              <a:rPr lang="en-US" dirty="0"/>
              <a:t>The </a:t>
            </a:r>
            <a:r>
              <a:rPr lang="en-US" dirty="0" err="1"/>
              <a:t>CustomValidator</a:t>
            </a:r>
            <a:r>
              <a:rPr lang="en-US" dirty="0"/>
              <a:t> control allows writing application specific custom validation routines for both the client side and the server side validation.</a:t>
            </a:r>
          </a:p>
          <a:p>
            <a:endParaRPr lang="en-US" dirty="0"/>
          </a:p>
          <a:p>
            <a:pPr marL="285750" indent="-285750">
              <a:buFont typeface="Arial" panose="020B0604020202020204" pitchFamily="34" charset="0"/>
              <a:buChar char="•"/>
            </a:pPr>
            <a:r>
              <a:rPr lang="en-US" dirty="0"/>
              <a:t>The client side validation is accomplished through the </a:t>
            </a:r>
            <a:r>
              <a:rPr lang="en-US" dirty="0" err="1"/>
              <a:t>ClientValidationFunction</a:t>
            </a:r>
            <a:r>
              <a:rPr lang="en-US" dirty="0"/>
              <a:t> property. The client side validation routine should be written in a scripting language, such as JavaScript or VBScript, which the browser can understand.</a:t>
            </a:r>
          </a:p>
          <a:p>
            <a:endParaRPr lang="en-US" dirty="0"/>
          </a:p>
          <a:p>
            <a:pPr marL="285750" indent="-285750">
              <a:buFont typeface="Arial" panose="020B0604020202020204" pitchFamily="34" charset="0"/>
              <a:buChar char="•"/>
            </a:pPr>
            <a:r>
              <a:rPr lang="en-US" dirty="0"/>
              <a:t>The server side validation routine must be called from the control's </a:t>
            </a:r>
            <a:r>
              <a:rPr lang="en-US" dirty="0" err="1"/>
              <a:t>ServerValidate</a:t>
            </a:r>
            <a:r>
              <a:rPr lang="en-US" dirty="0"/>
              <a:t> event handler. The server side validation routine should be written in any </a:t>
            </a:r>
            <a:r>
              <a:rPr lang="en-US" dirty="0" err="1"/>
              <a:t>.Net</a:t>
            </a:r>
            <a:r>
              <a:rPr lang="en-US" dirty="0"/>
              <a:t> language, like C# or </a:t>
            </a:r>
            <a:r>
              <a:rPr lang="en-US" dirty="0" err="1"/>
              <a:t>VB.Net</a:t>
            </a:r>
            <a:r>
              <a:rPr lang="en-US" dirty="0"/>
              <a:t>.</a:t>
            </a:r>
          </a:p>
          <a:p>
            <a:endParaRPr lang="en-US" dirty="0"/>
          </a:p>
          <a:p>
            <a:pPr marL="285750" indent="-285750">
              <a:buFont typeface="Arial" panose="020B0604020202020204" pitchFamily="34" charset="0"/>
              <a:buChar char="•"/>
            </a:pPr>
            <a:r>
              <a:rPr lang="en-US" b="1" dirty="0"/>
              <a:t>The basic syntax for the control is as given:</a:t>
            </a:r>
          </a:p>
          <a:p>
            <a:endParaRPr lang="en-US" dirty="0"/>
          </a:p>
          <a:p>
            <a:r>
              <a:rPr lang="en-US" dirty="0"/>
              <a:t>&lt;</a:t>
            </a:r>
            <a:r>
              <a:rPr lang="en-US" dirty="0" err="1"/>
              <a:t>asp:CustomValidator</a:t>
            </a:r>
            <a:r>
              <a:rPr lang="en-US" dirty="0"/>
              <a:t> ID="CustomValidator1" </a:t>
            </a:r>
            <a:r>
              <a:rPr lang="en-US" dirty="0" err="1"/>
              <a:t>runat</a:t>
            </a:r>
            <a:r>
              <a:rPr lang="en-US" dirty="0"/>
              <a:t>="server" </a:t>
            </a:r>
          </a:p>
          <a:p>
            <a:r>
              <a:rPr lang="en-US" dirty="0"/>
              <a:t>   </a:t>
            </a:r>
            <a:r>
              <a:rPr lang="en-US" dirty="0" err="1"/>
              <a:t>ClientValidationFunction</a:t>
            </a:r>
            <a:r>
              <a:rPr lang="en-US" dirty="0"/>
              <a:t>=.</a:t>
            </a:r>
            <a:r>
              <a:rPr lang="en-US" dirty="0" err="1"/>
              <a:t>cvf_func</a:t>
            </a:r>
            <a:r>
              <a:rPr lang="en-US" dirty="0"/>
              <a:t>. </a:t>
            </a:r>
            <a:r>
              <a:rPr lang="en-US" dirty="0" err="1"/>
              <a:t>ErrorMessage</a:t>
            </a:r>
            <a:r>
              <a:rPr lang="en-US" dirty="0"/>
              <a:t>="</a:t>
            </a:r>
            <a:r>
              <a:rPr lang="en-US" dirty="0" err="1"/>
              <a:t>CustomValidator</a:t>
            </a:r>
            <a:r>
              <a:rPr lang="en-US" dirty="0"/>
              <a:t>"&gt;</a:t>
            </a:r>
          </a:p>
          <a:p>
            <a:r>
              <a:rPr lang="en-US" dirty="0"/>
              <a:t>   </a:t>
            </a:r>
          </a:p>
          <a:p>
            <a:r>
              <a:rPr lang="en-US" dirty="0"/>
              <a:t>&lt;/</a:t>
            </a:r>
            <a:r>
              <a:rPr lang="en-US" dirty="0" err="1"/>
              <a:t>asp:CustomValidator</a:t>
            </a:r>
            <a:r>
              <a:rPr lang="en-US" dirty="0"/>
              <a:t>&gt;</a:t>
            </a:r>
          </a:p>
        </p:txBody>
      </p:sp>
    </p:spTree>
    <p:extLst>
      <p:ext uri="{BB962C8B-B14F-4D97-AF65-F5344CB8AC3E}">
        <p14:creationId xmlns:p14="http://schemas.microsoft.com/office/powerpoint/2010/main" val="1223086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85</a:t>
            </a:fld>
            <a:endParaRPr lang="en-US" altLang="en-US"/>
          </a:p>
        </p:txBody>
      </p:sp>
      <p:sp>
        <p:nvSpPr>
          <p:cNvPr id="2" name="Rectangle 1"/>
          <p:cNvSpPr/>
          <p:nvPr/>
        </p:nvSpPr>
        <p:spPr>
          <a:xfrm>
            <a:off x="381000" y="447040"/>
            <a:ext cx="11506200" cy="4678204"/>
          </a:xfrm>
          <a:prstGeom prst="rect">
            <a:avLst/>
          </a:prstGeom>
        </p:spPr>
        <p:txBody>
          <a:bodyPr wrap="square">
            <a:spAutoFit/>
          </a:bodyPr>
          <a:lstStyle/>
          <a:p>
            <a:r>
              <a:rPr lang="en-US" b="1" dirty="0" err="1"/>
              <a:t>ValidationSummary</a:t>
            </a:r>
            <a:endParaRPr lang="en-US" b="1" dirty="0"/>
          </a:p>
          <a:p>
            <a:r>
              <a:rPr lang="en-US" sz="2000" dirty="0"/>
              <a:t>The </a:t>
            </a:r>
            <a:r>
              <a:rPr lang="en-US" sz="2000" dirty="0" err="1"/>
              <a:t>ValidationSummary</a:t>
            </a:r>
            <a:r>
              <a:rPr lang="en-US" sz="2000" dirty="0"/>
              <a:t> control does not perform any validation but shows a summary of all errors in the page. The summary displays the values of the </a:t>
            </a:r>
            <a:r>
              <a:rPr lang="en-US" sz="2000" dirty="0" err="1"/>
              <a:t>ErrorMessage</a:t>
            </a:r>
            <a:r>
              <a:rPr lang="en-US" sz="2000" dirty="0"/>
              <a:t> property of all validation controls that failed validation.</a:t>
            </a:r>
          </a:p>
          <a:p>
            <a:endParaRPr lang="en-US" sz="2000" dirty="0"/>
          </a:p>
          <a:p>
            <a:r>
              <a:rPr lang="en-US" sz="2000" dirty="0"/>
              <a:t>The following two mutually inclusive properties list out the error message:</a:t>
            </a:r>
          </a:p>
          <a:p>
            <a:endParaRPr lang="en-US" sz="2000" dirty="0"/>
          </a:p>
          <a:p>
            <a:r>
              <a:rPr lang="en-US" sz="2000" dirty="0" err="1"/>
              <a:t>ShowSummary</a:t>
            </a:r>
            <a:r>
              <a:rPr lang="en-US" sz="2000" dirty="0"/>
              <a:t> : shows the error messages in specified format.</a:t>
            </a:r>
          </a:p>
          <a:p>
            <a:endParaRPr lang="en-US" sz="2000" dirty="0"/>
          </a:p>
          <a:p>
            <a:r>
              <a:rPr lang="en-US" sz="2000" dirty="0" err="1"/>
              <a:t>ShowMessageBox</a:t>
            </a:r>
            <a:r>
              <a:rPr lang="en-US" sz="2000" dirty="0"/>
              <a:t> : shows the error messages in a separate window.</a:t>
            </a:r>
          </a:p>
          <a:p>
            <a:endParaRPr lang="en-US" sz="2000" dirty="0"/>
          </a:p>
          <a:p>
            <a:r>
              <a:rPr lang="en-US" sz="2000" dirty="0"/>
              <a:t>The syntax for the control is as given:</a:t>
            </a:r>
          </a:p>
          <a:p>
            <a:endParaRPr lang="en-US" sz="2000" dirty="0"/>
          </a:p>
          <a:p>
            <a:r>
              <a:rPr lang="en-US" sz="2000" dirty="0"/>
              <a:t>&lt;</a:t>
            </a:r>
            <a:r>
              <a:rPr lang="en-US" sz="2000" dirty="0" err="1"/>
              <a:t>asp:ValidationSummary</a:t>
            </a:r>
            <a:r>
              <a:rPr lang="en-US" sz="2000" dirty="0"/>
              <a:t> ID="ValidationSummary1" </a:t>
            </a:r>
            <a:r>
              <a:rPr lang="en-US" sz="2000" dirty="0" err="1"/>
              <a:t>runat</a:t>
            </a:r>
            <a:r>
              <a:rPr lang="en-US" sz="2000" dirty="0"/>
              <a:t>="server" </a:t>
            </a:r>
          </a:p>
          <a:p>
            <a:r>
              <a:rPr lang="en-US" sz="2000" dirty="0"/>
              <a:t>   </a:t>
            </a:r>
            <a:r>
              <a:rPr lang="en-US" sz="2000" dirty="0" err="1"/>
              <a:t>DisplayMode</a:t>
            </a:r>
            <a:r>
              <a:rPr lang="en-US" sz="2000" dirty="0"/>
              <a:t> = "</a:t>
            </a:r>
            <a:r>
              <a:rPr lang="en-US" sz="2000" dirty="0" err="1"/>
              <a:t>BulletList</a:t>
            </a:r>
            <a:r>
              <a:rPr lang="en-US" sz="2000" dirty="0"/>
              <a:t>" </a:t>
            </a:r>
            <a:r>
              <a:rPr lang="en-US" sz="2000" dirty="0" err="1"/>
              <a:t>ShowSummary</a:t>
            </a:r>
            <a:r>
              <a:rPr lang="en-US" sz="2000" dirty="0"/>
              <a:t> = "true" </a:t>
            </a:r>
            <a:r>
              <a:rPr lang="en-US" sz="2000" dirty="0" err="1"/>
              <a:t>HeaderText</a:t>
            </a:r>
            <a:r>
              <a:rPr lang="en-US" sz="2000" dirty="0"/>
              <a:t>="Errors:" /&gt;</a:t>
            </a:r>
          </a:p>
        </p:txBody>
      </p:sp>
    </p:spTree>
    <p:extLst>
      <p:ext uri="{BB962C8B-B14F-4D97-AF65-F5344CB8AC3E}">
        <p14:creationId xmlns:p14="http://schemas.microsoft.com/office/powerpoint/2010/main" val="9229920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86</a:t>
            </a:fld>
            <a:endParaRPr lang="en-US" altLang="en-US"/>
          </a:p>
        </p:txBody>
      </p:sp>
      <p:sp>
        <p:nvSpPr>
          <p:cNvPr id="2" name="Rectangle 1"/>
          <p:cNvSpPr/>
          <p:nvPr/>
        </p:nvSpPr>
        <p:spPr>
          <a:xfrm>
            <a:off x="457200" y="609600"/>
            <a:ext cx="10668000" cy="5847755"/>
          </a:xfrm>
          <a:prstGeom prst="rect">
            <a:avLst/>
          </a:prstGeom>
        </p:spPr>
        <p:txBody>
          <a:bodyPr wrap="square">
            <a:spAutoFit/>
          </a:bodyPr>
          <a:lstStyle/>
          <a:p>
            <a:r>
              <a:rPr lang="en-US" sz="3200" b="1" dirty="0"/>
              <a:t>collections</a:t>
            </a:r>
          </a:p>
          <a:p>
            <a:r>
              <a:rPr lang="en-US" dirty="0"/>
              <a:t>collections are used to store and manage groups of related objects. There are two types of collections in C#: </a:t>
            </a:r>
            <a:r>
              <a:rPr lang="en-US" b="1" dirty="0"/>
              <a:t>Generic Collections and Non-Generic Collections.</a:t>
            </a:r>
          </a:p>
          <a:p>
            <a:endParaRPr lang="en-US" dirty="0"/>
          </a:p>
          <a:p>
            <a:r>
              <a:rPr lang="en-US" b="1" dirty="0"/>
              <a:t>Generic Collections:</a:t>
            </a:r>
          </a:p>
          <a:p>
            <a:pPr marL="285750" indent="-285750">
              <a:buFont typeface="Arial" panose="020B0604020202020204" pitchFamily="34" charset="0"/>
              <a:buChar char="•"/>
            </a:pPr>
            <a:r>
              <a:rPr lang="en-US" dirty="0"/>
              <a:t>Generic collections are strongly typed collections that can only hold a specific type of data. </a:t>
            </a:r>
          </a:p>
          <a:p>
            <a:pPr marL="285750" indent="-285750">
              <a:buFont typeface="Arial" panose="020B0604020202020204" pitchFamily="34" charset="0"/>
              <a:buChar char="•"/>
            </a:pPr>
            <a:r>
              <a:rPr lang="en-US" dirty="0"/>
              <a:t>These collections are defined using generic types, which means that the type of data stored in the collection is determined at compile-time. </a:t>
            </a:r>
          </a:p>
          <a:p>
            <a:pPr marL="285750" indent="-285750">
              <a:buFont typeface="Arial" panose="020B0604020202020204" pitchFamily="34" charset="0"/>
              <a:buChar char="•"/>
            </a:pPr>
            <a:r>
              <a:rPr lang="en-US" b="1" dirty="0"/>
              <a:t>generic collections in C# are:</a:t>
            </a:r>
          </a:p>
          <a:p>
            <a:pPr marL="285750" indent="-285750">
              <a:buFont typeface="Arial" panose="020B0604020202020204" pitchFamily="34" charset="0"/>
              <a:buChar char="•"/>
            </a:pPr>
            <a:endParaRPr lang="en-US" b="1" dirty="0"/>
          </a:p>
          <a:p>
            <a:r>
              <a:rPr lang="en-US" b="1" dirty="0"/>
              <a:t>     1. List&lt;T&gt;: It is a dynamic collection that stores a list of objects of a specific type</a:t>
            </a:r>
          </a:p>
          <a:p>
            <a:r>
              <a:rPr lang="en-US" dirty="0"/>
              <a:t>	List&lt;</a:t>
            </a:r>
            <a:r>
              <a:rPr lang="en-US" dirty="0" err="1"/>
              <a:t>int</a:t>
            </a:r>
            <a:r>
              <a:rPr lang="en-US" dirty="0"/>
              <a:t>&gt; stores a list of integers.</a:t>
            </a:r>
          </a:p>
          <a:p>
            <a:pPr algn="just"/>
            <a:r>
              <a:rPr lang="en-US" dirty="0"/>
              <a:t>	List&lt;string&gt; names = new List&lt;string&gt;();</a:t>
            </a:r>
          </a:p>
          <a:p>
            <a:pPr algn="just"/>
            <a:r>
              <a:rPr lang="en-US" dirty="0"/>
              <a:t>	</a:t>
            </a:r>
            <a:r>
              <a:rPr lang="en-US" dirty="0" err="1"/>
              <a:t>names.Add</a:t>
            </a:r>
            <a:r>
              <a:rPr lang="en-US" dirty="0"/>
              <a:t>("John");</a:t>
            </a:r>
          </a:p>
          <a:p>
            <a:pPr algn="just"/>
            <a:r>
              <a:rPr lang="en-US" dirty="0"/>
              <a:t>	</a:t>
            </a:r>
            <a:r>
              <a:rPr lang="en-US" dirty="0" err="1"/>
              <a:t>names.Add</a:t>
            </a:r>
            <a:r>
              <a:rPr lang="en-US" dirty="0"/>
              <a:t>("Alice");</a:t>
            </a:r>
          </a:p>
          <a:p>
            <a:pPr algn="just"/>
            <a:r>
              <a:rPr lang="en-US" dirty="0"/>
              <a:t>	</a:t>
            </a:r>
            <a:r>
              <a:rPr lang="en-US" dirty="0" err="1"/>
              <a:t>names.Add</a:t>
            </a:r>
            <a:r>
              <a:rPr lang="en-US" dirty="0"/>
              <a:t>("Bob");</a:t>
            </a:r>
          </a:p>
          <a:p>
            <a:pPr algn="just"/>
            <a:endParaRPr lang="en-US" dirty="0"/>
          </a:p>
          <a:p>
            <a:endParaRPr lang="en-US" dirty="0"/>
          </a:p>
          <a:p>
            <a:endParaRPr lang="en-US" dirty="0"/>
          </a:p>
          <a:p>
            <a:endParaRPr lang="en-US" dirty="0"/>
          </a:p>
        </p:txBody>
      </p:sp>
    </p:spTree>
    <p:extLst>
      <p:ext uri="{BB962C8B-B14F-4D97-AF65-F5344CB8AC3E}">
        <p14:creationId xmlns:p14="http://schemas.microsoft.com/office/powerpoint/2010/main" val="2237213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87</a:t>
            </a:fld>
            <a:endParaRPr lang="en-US" altLang="en-US"/>
          </a:p>
        </p:txBody>
      </p:sp>
      <p:sp>
        <p:nvSpPr>
          <p:cNvPr id="2" name="Rectangle 1"/>
          <p:cNvSpPr/>
          <p:nvPr/>
        </p:nvSpPr>
        <p:spPr>
          <a:xfrm>
            <a:off x="457200" y="457200"/>
            <a:ext cx="10896600" cy="3693319"/>
          </a:xfrm>
          <a:prstGeom prst="rect">
            <a:avLst/>
          </a:prstGeom>
        </p:spPr>
        <p:txBody>
          <a:bodyPr wrap="square">
            <a:spAutoFit/>
          </a:bodyPr>
          <a:lstStyle/>
          <a:p>
            <a:r>
              <a:rPr lang="en-US" b="1" dirty="0"/>
              <a:t>Dictionary&lt;</a:t>
            </a:r>
            <a:r>
              <a:rPr lang="en-US" b="1" dirty="0" err="1"/>
              <a:t>TKey</a:t>
            </a:r>
            <a:r>
              <a:rPr lang="en-US" b="1" dirty="0"/>
              <a:t>, TValue&gt;:</a:t>
            </a:r>
          </a:p>
          <a:p>
            <a:r>
              <a:rPr lang="en-US" b="1" dirty="0"/>
              <a:t> </a:t>
            </a:r>
            <a:r>
              <a:rPr lang="en-US" dirty="0"/>
              <a:t>It is a collection of key-value pairs where each key is associated with a value of a specific type.</a:t>
            </a:r>
          </a:p>
          <a:p>
            <a:endParaRPr lang="en-US" dirty="0"/>
          </a:p>
          <a:p>
            <a:r>
              <a:rPr lang="en-US" dirty="0"/>
              <a:t> </a:t>
            </a:r>
            <a:r>
              <a:rPr lang="en-US" b="1" dirty="0"/>
              <a:t>Dictionary&lt;string, </a:t>
            </a:r>
            <a:r>
              <a:rPr lang="en-US" b="1" dirty="0" err="1"/>
              <a:t>int</a:t>
            </a:r>
            <a:r>
              <a:rPr lang="en-US" b="1" dirty="0"/>
              <a:t>&gt; stores a collection of string keys and integer values.</a:t>
            </a:r>
          </a:p>
          <a:p>
            <a:endParaRPr lang="en-US" dirty="0"/>
          </a:p>
          <a:p>
            <a:r>
              <a:rPr lang="en-US" dirty="0"/>
              <a:t>Dictionary&lt;string, </a:t>
            </a:r>
            <a:r>
              <a:rPr lang="en-US" dirty="0" err="1"/>
              <a:t>int</a:t>
            </a:r>
            <a:r>
              <a:rPr lang="en-US" dirty="0"/>
              <a:t>&gt; ages = new Dictionary&lt;string, </a:t>
            </a:r>
            <a:r>
              <a:rPr lang="en-US" dirty="0" err="1"/>
              <a:t>int</a:t>
            </a:r>
            <a:r>
              <a:rPr lang="en-US" dirty="0"/>
              <a:t>&gt;();</a:t>
            </a:r>
          </a:p>
          <a:p>
            <a:r>
              <a:rPr lang="en-US" dirty="0" err="1"/>
              <a:t>ages.Add</a:t>
            </a:r>
            <a:r>
              <a:rPr lang="en-US" dirty="0"/>
              <a:t>("John", 30);</a:t>
            </a:r>
          </a:p>
          <a:p>
            <a:r>
              <a:rPr lang="en-US" dirty="0" err="1"/>
              <a:t>ages.Add</a:t>
            </a:r>
            <a:r>
              <a:rPr lang="en-US" dirty="0"/>
              <a:t>("Alice", 25);</a:t>
            </a:r>
          </a:p>
          <a:p>
            <a:r>
              <a:rPr lang="en-US" dirty="0" err="1"/>
              <a:t>ages.Add</a:t>
            </a:r>
            <a:r>
              <a:rPr lang="en-US" dirty="0"/>
              <a:t>("Bob", 40);</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589732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88</a:t>
            </a:fld>
            <a:endParaRPr lang="en-US" altLang="en-US"/>
          </a:p>
        </p:txBody>
      </p:sp>
      <p:sp>
        <p:nvSpPr>
          <p:cNvPr id="2" name="Rectangle 1"/>
          <p:cNvSpPr/>
          <p:nvPr/>
        </p:nvSpPr>
        <p:spPr>
          <a:xfrm>
            <a:off x="1447800" y="533400"/>
            <a:ext cx="9372600" cy="5909310"/>
          </a:xfrm>
          <a:prstGeom prst="rect">
            <a:avLst/>
          </a:prstGeom>
        </p:spPr>
        <p:txBody>
          <a:bodyPr wrap="square">
            <a:spAutoFit/>
          </a:bodyPr>
          <a:lstStyle/>
          <a:p>
            <a:r>
              <a:rPr lang="en-US" b="1" dirty="0"/>
              <a:t>Non-Generic Collections:</a:t>
            </a:r>
          </a:p>
          <a:p>
            <a:endParaRPr lang="en-US" b="1" dirty="0"/>
          </a:p>
          <a:p>
            <a:pPr marL="285750" indent="-285750">
              <a:buFont typeface="Arial" panose="020B0604020202020204" pitchFamily="34" charset="0"/>
              <a:buChar char="•"/>
            </a:pPr>
            <a:r>
              <a:rPr lang="en-US" dirty="0"/>
              <a:t>Non-generic collections are weakly typed collections that can hold objects of any type.</a:t>
            </a:r>
          </a:p>
          <a:p>
            <a:pPr marL="285750" indent="-285750">
              <a:buFont typeface="Arial" panose="020B0604020202020204" pitchFamily="34" charset="0"/>
              <a:buChar char="•"/>
            </a:pPr>
            <a:r>
              <a:rPr lang="en-US" dirty="0"/>
              <a:t>These collections are defined using the Object class, which means that the type of data stored in the collection is determined at runtime. </a:t>
            </a:r>
          </a:p>
          <a:p>
            <a:pPr marL="285750" indent="-285750">
              <a:buFont typeface="Arial" panose="020B0604020202020204" pitchFamily="34" charset="0"/>
              <a:buChar char="•"/>
            </a:pPr>
            <a:r>
              <a:rPr lang="en-US" dirty="0"/>
              <a:t>non-generic collections in C# 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ArrayList</a:t>
            </a:r>
            <a:r>
              <a:rPr lang="en-US" b="1" dirty="0"/>
              <a:t>: It is a collection of objects that can store any type of data.</a:t>
            </a:r>
          </a:p>
          <a:p>
            <a:endParaRPr lang="en-US" b="1" dirty="0"/>
          </a:p>
          <a:p>
            <a:r>
              <a:rPr lang="en-US" dirty="0" err="1"/>
              <a:t>ArrayList</a:t>
            </a:r>
            <a:r>
              <a:rPr lang="en-US" dirty="0"/>
              <a:t> list = new </a:t>
            </a:r>
            <a:r>
              <a:rPr lang="en-US" dirty="0" err="1"/>
              <a:t>ArrayList</a:t>
            </a:r>
            <a:r>
              <a:rPr lang="en-US" dirty="0"/>
              <a:t>(); </a:t>
            </a:r>
          </a:p>
          <a:p>
            <a:r>
              <a:rPr lang="en-US" dirty="0" err="1"/>
              <a:t>list.Add</a:t>
            </a:r>
            <a:r>
              <a:rPr lang="en-US" dirty="0"/>
              <a:t>("John"); </a:t>
            </a:r>
          </a:p>
          <a:p>
            <a:r>
              <a:rPr lang="en-US" dirty="0" err="1"/>
              <a:t>list.Add</a:t>
            </a:r>
            <a:r>
              <a:rPr lang="en-US" dirty="0"/>
              <a:t>(30); </a:t>
            </a:r>
          </a:p>
          <a:p>
            <a:r>
              <a:rPr lang="en-US" dirty="0" err="1"/>
              <a:t>list.Add</a:t>
            </a:r>
            <a:r>
              <a:rPr lang="en-US" dirty="0"/>
              <a:t>(true);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Hashtable</a:t>
            </a:r>
            <a:r>
              <a:rPr lang="en-US" b="1" dirty="0"/>
              <a:t>: It is a collection of key-value pairs where both the key and value can be of any type                                                  </a:t>
            </a:r>
            <a:r>
              <a:rPr lang="en-US" dirty="0" err="1"/>
              <a:t>Hashtable</a:t>
            </a:r>
            <a:r>
              <a:rPr lang="en-US" dirty="0"/>
              <a:t> data = new </a:t>
            </a:r>
            <a:r>
              <a:rPr lang="en-US" dirty="0" err="1"/>
              <a:t>Hashtable</a:t>
            </a:r>
            <a:r>
              <a:rPr lang="en-US" dirty="0"/>
              <a:t>();							 </a:t>
            </a:r>
            <a:r>
              <a:rPr lang="en-US" dirty="0" err="1"/>
              <a:t>data.Add</a:t>
            </a:r>
            <a:r>
              <a:rPr lang="en-US" dirty="0"/>
              <a:t>("Name", "John"); 							</a:t>
            </a:r>
            <a:r>
              <a:rPr lang="en-US" dirty="0" err="1"/>
              <a:t>data.Add</a:t>
            </a:r>
            <a:r>
              <a:rPr lang="en-US" dirty="0"/>
              <a:t>("Age", 30); 								</a:t>
            </a:r>
            <a:r>
              <a:rPr lang="en-US" dirty="0" err="1"/>
              <a:t>data.Add</a:t>
            </a:r>
            <a:r>
              <a:rPr lang="en-US" dirty="0"/>
              <a:t>("</a:t>
            </a:r>
            <a:r>
              <a:rPr lang="en-US" dirty="0" err="1"/>
              <a:t>IsMarried</a:t>
            </a:r>
            <a:r>
              <a:rPr lang="en-US" dirty="0"/>
              <a:t>", true);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982341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89</a:t>
            </a:fld>
            <a:endParaRPr lang="en-US" altLang="en-US"/>
          </a:p>
        </p:txBody>
      </p:sp>
      <p:sp>
        <p:nvSpPr>
          <p:cNvPr id="2" name="Rectangle 1"/>
          <p:cNvSpPr/>
          <p:nvPr/>
        </p:nvSpPr>
        <p:spPr>
          <a:xfrm>
            <a:off x="1219200" y="609600"/>
            <a:ext cx="9982200" cy="4339650"/>
          </a:xfrm>
          <a:prstGeom prst="rect">
            <a:avLst/>
          </a:prstGeom>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Difference between Generic and Non Generic Collections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use of generic collections reduces the need for type casting and improves performance as there is no need to box or unbox the data.</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Examples of generic collections are </a:t>
            </a:r>
            <a:r>
              <a:rPr lang="en-US" b="1" dirty="0">
                <a:latin typeface="Times New Roman" panose="02020603050405020304" pitchFamily="18" charset="0"/>
                <a:cs typeface="Times New Roman" panose="02020603050405020304" pitchFamily="18" charset="0"/>
              </a:rPr>
              <a:t>List&lt;T&gt;, Dictionary&lt;</a:t>
            </a:r>
            <a:r>
              <a:rPr lang="en-US" b="1" dirty="0" err="1">
                <a:latin typeface="Times New Roman" panose="02020603050405020304" pitchFamily="18" charset="0"/>
                <a:cs typeface="Times New Roman" panose="02020603050405020304" pitchFamily="18" charset="0"/>
              </a:rPr>
              <a:t>TKey</a:t>
            </a:r>
            <a:r>
              <a:rPr lang="en-US" b="1" dirty="0">
                <a:latin typeface="Times New Roman" panose="02020603050405020304" pitchFamily="18" charset="0"/>
                <a:cs typeface="Times New Roman" panose="02020603050405020304" pitchFamily="18" charset="0"/>
              </a:rPr>
              <a:t>, TValue&gt;, Queue&lt;T&gt;,    	Stack&lt;T&gt;,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&lt;T&gt;, etc.</a:t>
            </a:r>
          </a:p>
          <a:p>
            <a:pPr algn="just">
              <a:buFont typeface="Arial" panose="020B0604020202020204" pitchFamily="34" charset="0"/>
              <a:buChar char="•"/>
            </a:pPr>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 of non-generic collections requires type casting, which can cause runtime errors if the casting is done incorrectly.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Non-generic collections can also result in performance overhead due to the need to box and unbox data.</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Examples of non-generic collections are </a:t>
            </a: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Hashtable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SortedList</a:t>
            </a:r>
            <a:r>
              <a:rPr lang="en-US" b="1" dirty="0">
                <a:latin typeface="Times New Roman" panose="02020603050405020304" pitchFamily="18" charset="0"/>
                <a:cs typeface="Times New Roman" panose="02020603050405020304" pitchFamily="18" charset="0"/>
              </a:rPr>
              <a:t>, Queue, Stack, etc.</a:t>
            </a:r>
          </a:p>
          <a:p>
            <a:pPr algn="just">
              <a:buFont typeface="Arial" panose="020B0604020202020204" pitchFamily="34" charset="0"/>
              <a:buChar char="•"/>
            </a:pPr>
            <a:endParaRPr lang="en-US" b="0" i="0" dirty="0">
              <a:solidFill>
                <a:srgbClr val="D1D5DB"/>
              </a:solidFill>
              <a:effectLst/>
              <a:latin typeface="Söhne"/>
            </a:endParaRPr>
          </a:p>
          <a:p>
            <a:pPr>
              <a:buFont typeface="Arial" panose="020B0604020202020204" pitchFamily="34" charset="0"/>
              <a:buChar char="•"/>
            </a:pPr>
            <a:endParaRPr lang="en-US" b="0" i="0" dirty="0">
              <a:solidFill>
                <a:srgbClr val="D1D5DB"/>
              </a:solidFill>
              <a:effectLst/>
              <a:latin typeface="Söhne"/>
            </a:endParaRPr>
          </a:p>
        </p:txBody>
      </p:sp>
      <p:sp>
        <p:nvSpPr>
          <p:cNvPr id="4" name="Rectangle 3"/>
          <p:cNvSpPr/>
          <p:nvPr/>
        </p:nvSpPr>
        <p:spPr>
          <a:xfrm>
            <a:off x="1250197" y="4487585"/>
            <a:ext cx="9601200"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Generic collections provide better type safety and improved performance, while non-generic collections offer more flexibility in the types of data that can be stored.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choice of which collection to use depends on the requirements of the specific use case.</a:t>
            </a:r>
          </a:p>
        </p:txBody>
      </p:sp>
    </p:spTree>
    <p:extLst>
      <p:ext uri="{BB962C8B-B14F-4D97-AF65-F5344CB8AC3E}">
        <p14:creationId xmlns:p14="http://schemas.microsoft.com/office/powerpoint/2010/main" val="363297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1F35E7-071D-07F8-2181-AD01B08A312D}"/>
              </a:ext>
            </a:extLst>
          </p:cNvPr>
          <p:cNvSpPr>
            <a:spLocks noGrp="1"/>
          </p:cNvSpPr>
          <p:nvPr>
            <p:ph type="ctrTitle" idx="4294967295"/>
          </p:nvPr>
        </p:nvSpPr>
        <p:spPr>
          <a:xfrm>
            <a:off x="1828800" y="228600"/>
            <a:ext cx="8229600" cy="685800"/>
          </a:xfrm>
        </p:spPr>
        <p:txBody>
          <a:bodyPr/>
          <a:lstStyle/>
          <a:p>
            <a:pPr algn="ctr"/>
            <a:r>
              <a:rPr lang="en-US" altLang="en-US" sz="2800" dirty="0">
                <a:latin typeface="+mn-lt"/>
              </a:rPr>
              <a:t>Features</a:t>
            </a:r>
          </a:p>
        </p:txBody>
      </p:sp>
      <p:sp>
        <p:nvSpPr>
          <p:cNvPr id="9219" name="Subtitle 2">
            <a:extLst>
              <a:ext uri="{FF2B5EF4-FFF2-40B4-BE49-F238E27FC236}">
                <a16:creationId xmlns:a16="http://schemas.microsoft.com/office/drawing/2014/main" id="{4AA19CFD-930C-CC98-5ABE-4010FF6A6BA1}"/>
              </a:ext>
            </a:extLst>
          </p:cNvPr>
          <p:cNvSpPr>
            <a:spLocks noGrp="1"/>
          </p:cNvSpPr>
          <p:nvPr>
            <p:ph type="subTitle" idx="4294967295"/>
          </p:nvPr>
        </p:nvSpPr>
        <p:spPr>
          <a:xfrm>
            <a:off x="1143000" y="836271"/>
            <a:ext cx="10134600" cy="5410200"/>
          </a:xfrm>
        </p:spPr>
        <p:txBody>
          <a:bodyPr/>
          <a:lstStyle/>
          <a:p>
            <a:pPr marL="0" indent="0" algn="just"/>
            <a:r>
              <a:rPr lang="en-US" altLang="en-US" sz="1800" b="1" dirty="0">
                <a:latin typeface="Times New Roman" panose="02020603050405020304" pitchFamily="18" charset="0"/>
                <a:cs typeface="Times New Roman" panose="02020603050405020304" pitchFamily="18" charset="0"/>
              </a:rPr>
              <a:t>   Memory management</a:t>
            </a:r>
            <a:r>
              <a:rPr lang="en-US" altLang="en-US" sz="2000" dirty="0">
                <a:latin typeface="Times New Roman" panose="02020603050405020304" pitchFamily="18" charset="0"/>
                <a:cs typeface="Times New Roman" panose="02020603050405020304" pitchFamily="18" charset="0"/>
              </a:rPr>
              <a:t>.  In many programming languages, programmers are responsible for allocating and releasing memory and for handling object lifetimes. In .NET Framework applications, the CLR provides these services on behalf of the application.</a:t>
            </a:r>
          </a:p>
          <a:p>
            <a:pPr marL="0" indent="0" algn="just"/>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 common type system</a:t>
            </a:r>
            <a:r>
              <a:rPr lang="en-US" altLang="en-US" sz="2000" dirty="0">
                <a:latin typeface="Times New Roman" panose="02020603050405020304" pitchFamily="18" charset="0"/>
                <a:cs typeface="Times New Roman" panose="02020603050405020304" pitchFamily="18" charset="0"/>
              </a:rPr>
              <a:t>.  In traditional programming languages, basic types are defined by the compiler, which complicates cross-language interoperability. In the .NET Framework, basic types are defined by the .NET Framework type system and are common to all languages that target the .NET Framework. </a:t>
            </a:r>
          </a:p>
          <a:p>
            <a:pPr marL="0" indent="0" algn="just"/>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An extensive class library</a:t>
            </a:r>
            <a:r>
              <a:rPr lang="en-US" altLang="en-US" sz="2000" dirty="0">
                <a:latin typeface="Times New Roman" panose="02020603050405020304" pitchFamily="18" charset="0"/>
                <a:cs typeface="Times New Roman" panose="02020603050405020304" pitchFamily="18" charset="0"/>
              </a:rPr>
              <a:t>. Instead of having to write vast amounts of code to handle common low-level programming operations, programmers can use a readily accessible library of types and their members from the .NET Framework Class Library. </a:t>
            </a:r>
          </a:p>
          <a:p>
            <a:pPr marL="0" indent="0" algn="just"/>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Development frameworks and technologies</a:t>
            </a:r>
            <a:r>
              <a:rPr lang="en-US" altLang="en-US" sz="2000" dirty="0">
                <a:latin typeface="Times New Roman" panose="02020603050405020304" pitchFamily="18" charset="0"/>
                <a:cs typeface="Times New Roman" panose="02020603050405020304" pitchFamily="18" charset="0"/>
              </a:rPr>
              <a:t>. The .NET Framework includes libraries for specific areas of application development, such as ASP.NET for web applications, ADO.NET for data access, and Windows Communication Foundation for service-oriented applications.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90</a:t>
            </a:fld>
            <a:endParaRPr lang="en-US" altLang="en-US"/>
          </a:p>
        </p:txBody>
      </p:sp>
      <p:sp>
        <p:nvSpPr>
          <p:cNvPr id="2" name="Rectangle 1"/>
          <p:cNvSpPr/>
          <p:nvPr/>
        </p:nvSpPr>
        <p:spPr>
          <a:xfrm>
            <a:off x="3276600" y="457200"/>
            <a:ext cx="5334000" cy="461665"/>
          </a:xfrm>
          <a:prstGeom prst="rect">
            <a:avLst/>
          </a:prstGeom>
        </p:spPr>
        <p:txBody>
          <a:bodyPr wrap="square">
            <a:spAutoFit/>
          </a:bodyPr>
          <a:lstStyle/>
          <a:p>
            <a:r>
              <a:rPr lang="en-US" sz="2400" b="1" dirty="0"/>
              <a:t>Handling errors and exceptions</a:t>
            </a:r>
          </a:p>
        </p:txBody>
      </p:sp>
      <p:sp>
        <p:nvSpPr>
          <p:cNvPr id="4" name="Rectangle 3"/>
          <p:cNvSpPr/>
          <p:nvPr/>
        </p:nvSpPr>
        <p:spPr>
          <a:xfrm>
            <a:off x="762000" y="1143000"/>
            <a:ext cx="10439400" cy="3754874"/>
          </a:xfrm>
          <a:prstGeom prst="rect">
            <a:avLst/>
          </a:prstGeom>
        </p:spPr>
        <p:txBody>
          <a:bodyPr wrap="square">
            <a:spAutoFit/>
          </a:bodyPr>
          <a:lstStyle/>
          <a:p>
            <a:pPr marL="285750" indent="-285750">
              <a:buFont typeface="Arial" panose="020B0604020202020204" pitchFamily="34" charset="0"/>
              <a:buChar char="•"/>
            </a:pPr>
            <a:r>
              <a:rPr lang="en-US" sz="2000" dirty="0"/>
              <a:t>Exception Handling is a process to handle runtime errors.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perform exception handling so that normal flow of the application can be maintained even after runtime errors.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Exception is an event or object which is thrown at runtime.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 exceptions the derived from </a:t>
            </a:r>
            <a:r>
              <a:rPr lang="en-US" sz="2000" b="1" dirty="0" err="1"/>
              <a:t>System.Exception</a:t>
            </a:r>
            <a:r>
              <a:rPr lang="en-US" sz="2000" b="1" dirty="0"/>
              <a:t> class</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is a runtime error which can be handled. If we don't handle the exception, it prints exception message and terminates the program.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55894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91</a:t>
            </a:fld>
            <a:endParaRPr lang="en-US" altLang="en-US"/>
          </a:p>
        </p:txBody>
      </p:sp>
      <p:sp>
        <p:nvSpPr>
          <p:cNvPr id="4" name="Rectangle 3"/>
          <p:cNvSpPr/>
          <p:nvPr/>
        </p:nvSpPr>
        <p:spPr>
          <a:xfrm>
            <a:off x="1066800" y="691231"/>
            <a:ext cx="9525000" cy="3693319"/>
          </a:xfrm>
          <a:prstGeom prst="rect">
            <a:avLst/>
          </a:prstGeom>
        </p:spPr>
        <p:txBody>
          <a:bodyPr wrap="square">
            <a:spAutoFit/>
          </a:bodyPr>
          <a:lstStyle/>
          <a:p>
            <a:endParaRPr lang="en-US" b="1" dirty="0"/>
          </a:p>
          <a:p>
            <a:pPr marL="285750" indent="-285750">
              <a:buFont typeface="Arial" panose="020B0604020202020204" pitchFamily="34" charset="0"/>
              <a:buChar char="•"/>
            </a:pPr>
            <a:r>
              <a:rPr lang="en-US" b="1" dirty="0" err="1"/>
              <a:t>System.FieldAccessException</a:t>
            </a:r>
            <a:r>
              <a:rPr lang="en-US" dirty="0"/>
              <a:t> </a:t>
            </a:r>
            <a:r>
              <a:rPr lang="en-US" dirty="0">
                <a:sym typeface="Wingdings" panose="05000000000000000000" pitchFamily="2" charset="2"/>
              </a:rPr>
              <a:t>H</a:t>
            </a:r>
            <a:r>
              <a:rPr lang="en-US" dirty="0"/>
              <a:t>andles the error generated by invalid private or protected field access.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err="1"/>
              <a:t>System.IO.IOException</a:t>
            </a:r>
            <a:r>
              <a:rPr lang="en-US" dirty="0">
                <a:sym typeface="Wingdings" panose="05000000000000000000" pitchFamily="2" charset="2"/>
              </a:rPr>
              <a:t></a:t>
            </a:r>
            <a:r>
              <a:rPr lang="en-US" dirty="0"/>
              <a:t>	Handles the Input Output errors.</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b="1" dirty="0" err="1"/>
              <a:t>System.DivideByZeroException</a:t>
            </a:r>
            <a:r>
              <a:rPr lang="en-US" dirty="0" err="1">
                <a:sym typeface="Wingdings" panose="05000000000000000000" pitchFamily="2" charset="2"/>
              </a:rPr>
              <a:t>H</a:t>
            </a:r>
            <a:r>
              <a:rPr lang="en-US" dirty="0" err="1"/>
              <a:t>andles</a:t>
            </a:r>
            <a:r>
              <a:rPr lang="en-US" dirty="0"/>
              <a:t> the error generated by dividing a number with zero.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System.NullReferenceException</a:t>
            </a:r>
            <a:r>
              <a:rPr lang="en-US" b="1" dirty="0" err="1">
                <a:sym typeface="Wingdings" panose="05000000000000000000" pitchFamily="2" charset="2"/>
              </a:rPr>
              <a:t></a:t>
            </a:r>
            <a:r>
              <a:rPr lang="en-US" dirty="0" err="1"/>
              <a:t>Handles</a:t>
            </a:r>
            <a:r>
              <a:rPr lang="en-US" dirty="0"/>
              <a:t> the error generated by referencing the null object.</a:t>
            </a:r>
          </a:p>
          <a:p>
            <a:pPr marL="285750" indent="-285750">
              <a:buFont typeface="Arial" panose="020B0604020202020204" pitchFamily="34" charset="0"/>
              <a:buChar char="•"/>
            </a:pPr>
            <a:r>
              <a:rPr lang="en-US" b="1" dirty="0" err="1"/>
              <a:t>System.InvalidCastException</a:t>
            </a:r>
            <a:r>
              <a:rPr lang="en-US" b="1" dirty="0">
                <a:sym typeface="Wingdings" panose="05000000000000000000" pitchFamily="2" charset="2"/>
              </a:rPr>
              <a:t></a:t>
            </a:r>
            <a:r>
              <a:rPr lang="en-US" dirty="0"/>
              <a:t>	Handles the error generated by invalid typecasting.</a:t>
            </a:r>
          </a:p>
        </p:txBody>
      </p:sp>
      <p:sp>
        <p:nvSpPr>
          <p:cNvPr id="7" name="Rectangle 6"/>
          <p:cNvSpPr/>
          <p:nvPr/>
        </p:nvSpPr>
        <p:spPr>
          <a:xfrm>
            <a:off x="3581400" y="14123"/>
            <a:ext cx="6096000" cy="677108"/>
          </a:xfrm>
          <a:prstGeom prst="rect">
            <a:avLst/>
          </a:prstGeom>
        </p:spPr>
        <p:txBody>
          <a:bodyPr>
            <a:spAutoFit/>
          </a:bodyPr>
          <a:lstStyle/>
          <a:p>
            <a:endParaRPr lang="en-US" dirty="0"/>
          </a:p>
          <a:p>
            <a:r>
              <a:rPr lang="en-US" sz="2000" b="1" dirty="0"/>
              <a:t>Exception	Description</a:t>
            </a:r>
          </a:p>
        </p:txBody>
      </p:sp>
      <p:sp>
        <p:nvSpPr>
          <p:cNvPr id="8" name="Rectangle 7"/>
          <p:cNvSpPr/>
          <p:nvPr/>
        </p:nvSpPr>
        <p:spPr>
          <a:xfrm>
            <a:off x="6324600" y="4038600"/>
            <a:ext cx="6096000" cy="1754326"/>
          </a:xfrm>
          <a:prstGeom prst="rect">
            <a:avLst/>
          </a:prstGeom>
        </p:spPr>
        <p:txBody>
          <a:bodyPr>
            <a:spAutoFit/>
          </a:bodyPr>
          <a:lstStyle/>
          <a:p>
            <a:r>
              <a:rPr lang="en-US" b="1" dirty="0"/>
              <a:t>Exception Handling Keywords</a:t>
            </a:r>
          </a:p>
          <a:p>
            <a:r>
              <a:rPr lang="en-US" dirty="0"/>
              <a:t>we use 4 keywords to perform exception handling:</a:t>
            </a:r>
          </a:p>
          <a:p>
            <a:pPr marL="285750" indent="-285750">
              <a:buFont typeface="Arial" panose="020B0604020202020204" pitchFamily="34" charset="0"/>
              <a:buChar char="•"/>
            </a:pPr>
            <a:r>
              <a:rPr lang="en-US" dirty="0"/>
              <a:t>try</a:t>
            </a:r>
          </a:p>
          <a:p>
            <a:pPr marL="285750" indent="-285750">
              <a:buFont typeface="Arial" panose="020B0604020202020204" pitchFamily="34" charset="0"/>
              <a:buChar char="•"/>
            </a:pPr>
            <a:r>
              <a:rPr lang="en-US" dirty="0"/>
              <a:t>catch</a:t>
            </a:r>
          </a:p>
          <a:p>
            <a:pPr marL="285750" indent="-285750">
              <a:buFont typeface="Arial" panose="020B0604020202020204" pitchFamily="34" charset="0"/>
              <a:buChar char="•"/>
            </a:pPr>
            <a:r>
              <a:rPr lang="en-US" dirty="0"/>
              <a:t>finally, and</a:t>
            </a:r>
          </a:p>
          <a:p>
            <a:pPr marL="285750" indent="-285750">
              <a:buFont typeface="Arial" panose="020B0604020202020204" pitchFamily="34" charset="0"/>
              <a:buChar char="•"/>
            </a:pPr>
            <a:r>
              <a:rPr lang="en-US" dirty="0"/>
              <a:t>throw</a:t>
            </a:r>
          </a:p>
        </p:txBody>
      </p:sp>
    </p:spTree>
    <p:extLst>
      <p:ext uri="{BB962C8B-B14F-4D97-AF65-F5344CB8AC3E}">
        <p14:creationId xmlns:p14="http://schemas.microsoft.com/office/powerpoint/2010/main" val="29418821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92</a:t>
            </a:fld>
            <a:endParaRPr lang="en-US" altLang="en-US"/>
          </a:p>
        </p:txBody>
      </p:sp>
      <p:sp>
        <p:nvSpPr>
          <p:cNvPr id="2" name="Rectangle 1"/>
          <p:cNvSpPr/>
          <p:nvPr/>
        </p:nvSpPr>
        <p:spPr>
          <a:xfrm>
            <a:off x="1143000" y="457200"/>
            <a:ext cx="8458200" cy="4955203"/>
          </a:xfrm>
          <a:prstGeom prst="rect">
            <a:avLst/>
          </a:prstGeom>
        </p:spPr>
        <p:txBody>
          <a:bodyPr wrap="square">
            <a:spAutoFit/>
          </a:bodyPr>
          <a:lstStyle/>
          <a:p>
            <a:r>
              <a:rPr lang="en-US" sz="2800" b="1" dirty="0"/>
              <a:t>try/catch example</a:t>
            </a:r>
          </a:p>
          <a:p>
            <a:r>
              <a:rPr lang="en-US" dirty="0"/>
              <a:t>using System;  </a:t>
            </a:r>
          </a:p>
          <a:p>
            <a:r>
              <a:rPr lang="en-US" dirty="0"/>
              <a:t>public class </a:t>
            </a:r>
            <a:r>
              <a:rPr lang="en-US" dirty="0" err="1"/>
              <a:t>ExExample</a:t>
            </a:r>
            <a:r>
              <a:rPr lang="en-US" dirty="0"/>
              <a:t>  </a:t>
            </a:r>
          </a:p>
          <a:p>
            <a:r>
              <a:rPr lang="en-US" dirty="0"/>
              <a:t>{  </a:t>
            </a:r>
          </a:p>
          <a:p>
            <a:r>
              <a:rPr lang="en-US" dirty="0"/>
              <a:t>    public static void Main(string[] </a:t>
            </a:r>
            <a:r>
              <a:rPr lang="en-US" dirty="0" err="1"/>
              <a:t>args</a:t>
            </a:r>
            <a:r>
              <a:rPr lang="en-US" dirty="0"/>
              <a:t>)  </a:t>
            </a:r>
          </a:p>
          <a:p>
            <a:r>
              <a:rPr lang="en-US" dirty="0"/>
              <a:t>    {  </a:t>
            </a:r>
          </a:p>
          <a:p>
            <a:r>
              <a:rPr lang="en-US" dirty="0"/>
              <a:t>        </a:t>
            </a:r>
            <a:r>
              <a:rPr lang="en-US" b="1" dirty="0"/>
              <a:t>try </a:t>
            </a:r>
            <a:r>
              <a:rPr lang="en-US" dirty="0"/>
              <a:t> </a:t>
            </a:r>
          </a:p>
          <a:p>
            <a:r>
              <a:rPr lang="en-US" dirty="0"/>
              <a:t>        {  </a:t>
            </a:r>
          </a:p>
          <a:p>
            <a:r>
              <a:rPr lang="en-US" dirty="0"/>
              <a:t>            </a:t>
            </a:r>
            <a:r>
              <a:rPr lang="en-US" dirty="0" err="1"/>
              <a:t>int</a:t>
            </a:r>
            <a:r>
              <a:rPr lang="en-US" dirty="0"/>
              <a:t> a = 10;  </a:t>
            </a:r>
          </a:p>
          <a:p>
            <a:r>
              <a:rPr lang="en-US" dirty="0"/>
              <a:t>            </a:t>
            </a:r>
            <a:r>
              <a:rPr lang="en-US" dirty="0" err="1"/>
              <a:t>int</a:t>
            </a:r>
            <a:r>
              <a:rPr lang="en-US" dirty="0"/>
              <a:t> b = 0;  </a:t>
            </a:r>
          </a:p>
          <a:p>
            <a:r>
              <a:rPr lang="en-US" dirty="0"/>
              <a:t>            </a:t>
            </a:r>
            <a:r>
              <a:rPr lang="en-US" dirty="0" err="1"/>
              <a:t>int</a:t>
            </a:r>
            <a:r>
              <a:rPr lang="en-US" dirty="0"/>
              <a:t> x = a / b;  </a:t>
            </a:r>
          </a:p>
          <a:p>
            <a:r>
              <a:rPr lang="en-US" dirty="0"/>
              <a:t>        }  </a:t>
            </a:r>
          </a:p>
          <a:p>
            <a:r>
              <a:rPr lang="en-US" b="1" dirty="0"/>
              <a:t>        catch </a:t>
            </a:r>
            <a:r>
              <a:rPr lang="en-US" dirty="0"/>
              <a:t>(Exception e) { </a:t>
            </a:r>
            <a:r>
              <a:rPr lang="en-US" dirty="0" err="1"/>
              <a:t>Console.WriteLine</a:t>
            </a:r>
            <a:r>
              <a:rPr lang="en-US" dirty="0"/>
              <a:t>(e); }  </a:t>
            </a:r>
          </a:p>
          <a:p>
            <a:r>
              <a:rPr lang="en-US" dirty="0"/>
              <a:t>  </a:t>
            </a:r>
          </a:p>
          <a:p>
            <a:r>
              <a:rPr lang="en-US" dirty="0"/>
              <a:t>        </a:t>
            </a:r>
            <a:r>
              <a:rPr lang="en-US" dirty="0" err="1"/>
              <a:t>Console.WriteLine</a:t>
            </a:r>
            <a:r>
              <a:rPr lang="en-US" dirty="0"/>
              <a:t>("Rest of the code");  </a:t>
            </a:r>
          </a:p>
          <a:p>
            <a:r>
              <a:rPr lang="en-US" dirty="0"/>
              <a:t>    }  </a:t>
            </a:r>
          </a:p>
          <a:p>
            <a:r>
              <a:rPr lang="en-US" dirty="0"/>
              <a:t>} </a:t>
            </a:r>
          </a:p>
        </p:txBody>
      </p:sp>
    </p:spTree>
    <p:extLst>
      <p:ext uri="{BB962C8B-B14F-4D97-AF65-F5344CB8AC3E}">
        <p14:creationId xmlns:p14="http://schemas.microsoft.com/office/powerpoint/2010/main" val="9745611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93</a:t>
            </a:fld>
            <a:endParaRPr lang="en-US" altLang="en-US"/>
          </a:p>
        </p:txBody>
      </p:sp>
      <p:sp>
        <p:nvSpPr>
          <p:cNvPr id="2" name="Rectangle 1"/>
          <p:cNvSpPr/>
          <p:nvPr/>
        </p:nvSpPr>
        <p:spPr>
          <a:xfrm>
            <a:off x="1981200" y="838200"/>
            <a:ext cx="10439400" cy="923330"/>
          </a:xfrm>
          <a:prstGeom prst="rect">
            <a:avLst/>
          </a:prstGeom>
        </p:spPr>
        <p:txBody>
          <a:bodyPr wrap="square">
            <a:spAutoFit/>
          </a:bodyPr>
          <a:lstStyle/>
          <a:p>
            <a:r>
              <a:rPr lang="en-US" b="1" dirty="0"/>
              <a:t>Finally</a:t>
            </a:r>
          </a:p>
          <a:p>
            <a:r>
              <a:rPr lang="en-US" b="1" dirty="0"/>
              <a:t>“</a:t>
            </a:r>
            <a:r>
              <a:rPr lang="en-US" dirty="0"/>
              <a:t>finally” block is used to execute important code which is to be executed whether exception is handled or not. It must be preceded by catch or try block.</a:t>
            </a:r>
          </a:p>
        </p:txBody>
      </p:sp>
      <p:sp>
        <p:nvSpPr>
          <p:cNvPr id="4" name="Rectangle 3"/>
          <p:cNvSpPr/>
          <p:nvPr/>
        </p:nvSpPr>
        <p:spPr>
          <a:xfrm>
            <a:off x="838200" y="990600"/>
            <a:ext cx="13487400" cy="5355312"/>
          </a:xfrm>
          <a:prstGeom prst="rect">
            <a:avLst/>
          </a:prstGeom>
        </p:spPr>
        <p:txBody>
          <a:bodyPr wrap="square">
            <a:spAutoFit/>
          </a:bodyPr>
          <a:lstStyle/>
          <a:p>
            <a:endParaRPr lang="en-US" dirty="0"/>
          </a:p>
          <a:p>
            <a:endParaRPr lang="en-US" dirty="0"/>
          </a:p>
          <a:p>
            <a:endParaRPr lang="en-US" dirty="0"/>
          </a:p>
          <a:p>
            <a:r>
              <a:rPr lang="en-US" dirty="0"/>
              <a:t>using System;  </a:t>
            </a:r>
          </a:p>
          <a:p>
            <a:r>
              <a:rPr lang="en-US" dirty="0"/>
              <a:t>public class </a:t>
            </a:r>
            <a:r>
              <a:rPr lang="en-US" dirty="0" err="1"/>
              <a:t>ExExample</a:t>
            </a:r>
            <a:r>
              <a:rPr lang="en-US" dirty="0"/>
              <a:t>  </a:t>
            </a:r>
          </a:p>
          <a:p>
            <a:r>
              <a:rPr lang="en-US" dirty="0"/>
              <a:t>{  </a:t>
            </a:r>
          </a:p>
          <a:p>
            <a:r>
              <a:rPr lang="en-US" dirty="0"/>
              <a:t>    public static void Main(string[] </a:t>
            </a:r>
            <a:r>
              <a:rPr lang="en-US" dirty="0" err="1"/>
              <a:t>args</a:t>
            </a:r>
            <a:r>
              <a:rPr lang="en-US" dirty="0"/>
              <a:t>)  </a:t>
            </a:r>
          </a:p>
          <a:p>
            <a:r>
              <a:rPr lang="en-US" dirty="0"/>
              <a:t>    {  </a:t>
            </a:r>
          </a:p>
          <a:p>
            <a:r>
              <a:rPr lang="en-US" dirty="0"/>
              <a:t>     </a:t>
            </a:r>
            <a:r>
              <a:rPr lang="en-US" b="1" dirty="0"/>
              <a:t>   try  </a:t>
            </a:r>
          </a:p>
          <a:p>
            <a:r>
              <a:rPr lang="en-US" dirty="0"/>
              <a:t>        {  </a:t>
            </a:r>
          </a:p>
          <a:p>
            <a:r>
              <a:rPr lang="en-US" dirty="0"/>
              <a:t>            </a:t>
            </a:r>
            <a:r>
              <a:rPr lang="en-US" dirty="0" err="1"/>
              <a:t>int</a:t>
            </a:r>
            <a:r>
              <a:rPr lang="en-US" dirty="0"/>
              <a:t> a = 10;  </a:t>
            </a:r>
          </a:p>
          <a:p>
            <a:r>
              <a:rPr lang="en-US" dirty="0"/>
              <a:t>            </a:t>
            </a:r>
            <a:r>
              <a:rPr lang="en-US" dirty="0" err="1"/>
              <a:t>int</a:t>
            </a:r>
            <a:r>
              <a:rPr lang="en-US" dirty="0"/>
              <a:t> b = 0;  </a:t>
            </a:r>
          </a:p>
          <a:p>
            <a:r>
              <a:rPr lang="en-US" dirty="0"/>
              <a:t>            </a:t>
            </a:r>
            <a:r>
              <a:rPr lang="en-US" dirty="0" err="1"/>
              <a:t>int</a:t>
            </a:r>
            <a:r>
              <a:rPr lang="en-US" dirty="0"/>
              <a:t> x = a / b;  </a:t>
            </a:r>
          </a:p>
          <a:p>
            <a:r>
              <a:rPr lang="en-US" dirty="0"/>
              <a:t>        }  </a:t>
            </a:r>
          </a:p>
          <a:p>
            <a:r>
              <a:rPr lang="en-US" b="1" dirty="0"/>
              <a:t> catch </a:t>
            </a:r>
            <a:r>
              <a:rPr lang="en-US" dirty="0"/>
              <a:t>(Exception e) { </a:t>
            </a:r>
            <a:r>
              <a:rPr lang="en-US" dirty="0" err="1"/>
              <a:t>Console.WriteLine</a:t>
            </a:r>
            <a:r>
              <a:rPr lang="en-US" dirty="0"/>
              <a:t>(e); } // </a:t>
            </a:r>
            <a:r>
              <a:rPr lang="en-US" b="1" dirty="0"/>
              <a:t>catch</a:t>
            </a:r>
            <a:r>
              <a:rPr lang="en-US" dirty="0"/>
              <a:t> (</a:t>
            </a:r>
            <a:r>
              <a:rPr lang="en-US" dirty="0" err="1"/>
              <a:t>NullReferenceException</a:t>
            </a:r>
            <a:r>
              <a:rPr lang="en-US" dirty="0"/>
              <a:t> e) { </a:t>
            </a:r>
            <a:r>
              <a:rPr lang="en-US" dirty="0" err="1"/>
              <a:t>Console.WriteLine</a:t>
            </a:r>
            <a:r>
              <a:rPr lang="en-US" dirty="0"/>
              <a:t>(e); }  </a:t>
            </a:r>
          </a:p>
          <a:p>
            <a:r>
              <a:rPr lang="en-US" b="1" dirty="0"/>
              <a:t>        finally </a:t>
            </a:r>
            <a:r>
              <a:rPr lang="en-US" dirty="0"/>
              <a:t>{ </a:t>
            </a:r>
            <a:r>
              <a:rPr lang="en-US" dirty="0" err="1"/>
              <a:t>Console.WriteLine</a:t>
            </a:r>
            <a:r>
              <a:rPr lang="en-US" dirty="0"/>
              <a:t>("Finally block is executed"); }  </a:t>
            </a:r>
          </a:p>
          <a:p>
            <a:r>
              <a:rPr lang="en-US" dirty="0"/>
              <a:t>        </a:t>
            </a:r>
            <a:r>
              <a:rPr lang="en-US" dirty="0" err="1"/>
              <a:t>Console.WriteLine</a:t>
            </a:r>
            <a:r>
              <a:rPr lang="en-US" dirty="0"/>
              <a:t>("Rest of the code");  </a:t>
            </a:r>
          </a:p>
          <a:p>
            <a:r>
              <a:rPr lang="en-US" dirty="0"/>
              <a:t>    }  </a:t>
            </a:r>
          </a:p>
          <a:p>
            <a:r>
              <a:rPr lang="en-US" dirty="0"/>
              <a:t>} </a:t>
            </a:r>
          </a:p>
        </p:txBody>
      </p:sp>
    </p:spTree>
    <p:extLst>
      <p:ext uri="{BB962C8B-B14F-4D97-AF65-F5344CB8AC3E}">
        <p14:creationId xmlns:p14="http://schemas.microsoft.com/office/powerpoint/2010/main" val="32422190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94</a:t>
            </a:fld>
            <a:endParaRPr lang="en-US" altLang="en-US"/>
          </a:p>
        </p:txBody>
      </p:sp>
      <p:sp>
        <p:nvSpPr>
          <p:cNvPr id="2" name="Rectangle 1"/>
          <p:cNvSpPr/>
          <p:nvPr/>
        </p:nvSpPr>
        <p:spPr>
          <a:xfrm>
            <a:off x="609600" y="152400"/>
            <a:ext cx="6096000" cy="6186309"/>
          </a:xfrm>
          <a:prstGeom prst="rect">
            <a:avLst/>
          </a:prstGeom>
        </p:spPr>
        <p:txBody>
          <a:bodyPr>
            <a:spAutoFit/>
          </a:bodyPr>
          <a:lstStyle/>
          <a:p>
            <a:endParaRPr lang="en-US" dirty="0"/>
          </a:p>
          <a:p>
            <a:endParaRPr lang="en-US" dirty="0"/>
          </a:p>
          <a:p>
            <a:r>
              <a:rPr lang="en-US" dirty="0"/>
              <a:t>using System;  </a:t>
            </a:r>
          </a:p>
          <a:p>
            <a:r>
              <a:rPr lang="en-US" dirty="0"/>
              <a:t>public class </a:t>
            </a:r>
            <a:r>
              <a:rPr lang="en-US" dirty="0" err="1"/>
              <a:t>InvalidAgeException</a:t>
            </a:r>
            <a:r>
              <a:rPr lang="en-US" dirty="0"/>
              <a:t> : Exception  </a:t>
            </a:r>
          </a:p>
          <a:p>
            <a:r>
              <a:rPr lang="en-US" dirty="0"/>
              <a:t>{  </a:t>
            </a:r>
          </a:p>
          <a:p>
            <a:r>
              <a:rPr lang="en-US" dirty="0"/>
              <a:t>    public </a:t>
            </a:r>
            <a:r>
              <a:rPr lang="en-US" dirty="0" err="1"/>
              <a:t>InvalidAgeException</a:t>
            </a:r>
            <a:r>
              <a:rPr lang="en-US" dirty="0"/>
              <a:t>(String message)  </a:t>
            </a:r>
          </a:p>
          <a:p>
            <a:r>
              <a:rPr lang="en-US" dirty="0"/>
              <a:t>        : base(message)  </a:t>
            </a:r>
          </a:p>
          <a:p>
            <a:r>
              <a:rPr lang="en-US" dirty="0"/>
              <a:t>    {  </a:t>
            </a:r>
          </a:p>
          <a:p>
            <a:r>
              <a:rPr lang="en-US" dirty="0"/>
              <a:t>  </a:t>
            </a:r>
          </a:p>
          <a:p>
            <a:r>
              <a:rPr lang="en-US" dirty="0"/>
              <a:t>    }  </a:t>
            </a:r>
          </a:p>
          <a:p>
            <a:r>
              <a:rPr lang="en-US" dirty="0"/>
              <a:t>}  </a:t>
            </a:r>
          </a:p>
          <a:p>
            <a:r>
              <a:rPr lang="en-US" dirty="0"/>
              <a:t>public class </a:t>
            </a:r>
            <a:r>
              <a:rPr lang="en-US" dirty="0" err="1"/>
              <a:t>TestUserDefinedException</a:t>
            </a:r>
            <a:r>
              <a:rPr lang="en-US" dirty="0"/>
              <a:t>  </a:t>
            </a:r>
          </a:p>
          <a:p>
            <a:r>
              <a:rPr lang="en-US" dirty="0"/>
              <a:t>{  </a:t>
            </a:r>
          </a:p>
          <a:p>
            <a:r>
              <a:rPr lang="en-US" dirty="0"/>
              <a:t>    static void validate(</a:t>
            </a:r>
            <a:r>
              <a:rPr lang="en-US" dirty="0" err="1"/>
              <a:t>int</a:t>
            </a:r>
            <a:r>
              <a:rPr lang="en-US" dirty="0"/>
              <a:t> age)  </a:t>
            </a:r>
          </a:p>
          <a:p>
            <a:r>
              <a:rPr lang="en-US" dirty="0"/>
              <a:t>    {  </a:t>
            </a:r>
          </a:p>
          <a:p>
            <a:r>
              <a:rPr lang="en-US" dirty="0"/>
              <a:t>        if (age &lt; 18)  </a:t>
            </a:r>
          </a:p>
          <a:p>
            <a:r>
              <a:rPr lang="en-US" dirty="0"/>
              <a:t>        {  </a:t>
            </a:r>
          </a:p>
          <a:p>
            <a:r>
              <a:rPr lang="en-US" b="1" dirty="0"/>
              <a:t>            throw </a:t>
            </a:r>
            <a:r>
              <a:rPr lang="en-US" dirty="0"/>
              <a:t>new </a:t>
            </a:r>
            <a:r>
              <a:rPr lang="en-US" dirty="0" err="1"/>
              <a:t>InvalidAgeException</a:t>
            </a:r>
            <a:r>
              <a:rPr lang="en-US" dirty="0"/>
              <a:t>("Sorry, Age must be greater than 18");  </a:t>
            </a:r>
          </a:p>
          <a:p>
            <a:r>
              <a:rPr lang="en-US" dirty="0"/>
              <a:t>        }  </a:t>
            </a:r>
          </a:p>
          <a:p>
            <a:r>
              <a:rPr lang="en-US" dirty="0"/>
              <a:t>    }  </a:t>
            </a:r>
          </a:p>
          <a:p>
            <a:r>
              <a:rPr lang="en-US" dirty="0"/>
              <a:t>    </a:t>
            </a:r>
          </a:p>
        </p:txBody>
      </p:sp>
      <p:sp>
        <p:nvSpPr>
          <p:cNvPr id="4" name="Rectangle 3"/>
          <p:cNvSpPr/>
          <p:nvPr/>
        </p:nvSpPr>
        <p:spPr>
          <a:xfrm>
            <a:off x="6705600" y="685800"/>
            <a:ext cx="6096000" cy="3139321"/>
          </a:xfrm>
          <a:prstGeom prst="rect">
            <a:avLst/>
          </a:prstGeom>
        </p:spPr>
        <p:txBody>
          <a:bodyPr>
            <a:spAutoFit/>
          </a:bodyPr>
          <a:lstStyle/>
          <a:p>
            <a:r>
              <a:rPr lang="en-US" dirty="0"/>
              <a:t>public static void Main(string[] </a:t>
            </a:r>
            <a:r>
              <a:rPr lang="en-US" dirty="0" err="1"/>
              <a:t>args</a:t>
            </a:r>
            <a:r>
              <a:rPr lang="en-US" dirty="0"/>
              <a:t>)  </a:t>
            </a:r>
          </a:p>
          <a:p>
            <a:r>
              <a:rPr lang="en-US" dirty="0"/>
              <a:t>    {  </a:t>
            </a:r>
          </a:p>
          <a:p>
            <a:r>
              <a:rPr lang="en-US" b="1" dirty="0"/>
              <a:t>        try  </a:t>
            </a:r>
          </a:p>
          <a:p>
            <a:r>
              <a:rPr lang="en-US" dirty="0"/>
              <a:t>        {  </a:t>
            </a:r>
          </a:p>
          <a:p>
            <a:r>
              <a:rPr lang="en-US" dirty="0"/>
              <a:t>            validate(12);  </a:t>
            </a:r>
          </a:p>
          <a:p>
            <a:r>
              <a:rPr lang="en-US" dirty="0"/>
              <a:t>        }  </a:t>
            </a:r>
          </a:p>
          <a:p>
            <a:r>
              <a:rPr lang="en-US" b="1" dirty="0"/>
              <a:t>        catch </a:t>
            </a:r>
            <a:r>
              <a:rPr lang="en-US" dirty="0"/>
              <a:t>(</a:t>
            </a:r>
            <a:r>
              <a:rPr lang="en-US" dirty="0" err="1"/>
              <a:t>InvalidAgeException</a:t>
            </a:r>
            <a:r>
              <a:rPr lang="en-US" dirty="0"/>
              <a:t> e) { </a:t>
            </a:r>
            <a:r>
              <a:rPr lang="en-US" dirty="0" err="1"/>
              <a:t>Console.WriteLine</a:t>
            </a:r>
            <a:r>
              <a:rPr lang="en-US" dirty="0"/>
              <a:t>(e); }  </a:t>
            </a:r>
          </a:p>
          <a:p>
            <a:r>
              <a:rPr lang="en-US" dirty="0"/>
              <a:t>        </a:t>
            </a:r>
            <a:r>
              <a:rPr lang="en-US" dirty="0" err="1"/>
              <a:t>Console.WriteLine</a:t>
            </a:r>
            <a:r>
              <a:rPr lang="en-US" dirty="0"/>
              <a:t>("Rest of the code");  </a:t>
            </a:r>
          </a:p>
          <a:p>
            <a:r>
              <a:rPr lang="en-US" dirty="0"/>
              <a:t>    }  </a:t>
            </a:r>
          </a:p>
          <a:p>
            <a:r>
              <a:rPr lang="en-US" dirty="0"/>
              <a:t>} </a:t>
            </a:r>
          </a:p>
        </p:txBody>
      </p:sp>
    </p:spTree>
    <p:extLst>
      <p:ext uri="{BB962C8B-B14F-4D97-AF65-F5344CB8AC3E}">
        <p14:creationId xmlns:p14="http://schemas.microsoft.com/office/powerpoint/2010/main" val="6948944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95</a:t>
            </a:fld>
            <a:endParaRPr lang="en-US" altLang="en-US"/>
          </a:p>
        </p:txBody>
      </p:sp>
      <p:sp>
        <p:nvSpPr>
          <p:cNvPr id="2" name="Rectangle 1"/>
          <p:cNvSpPr/>
          <p:nvPr/>
        </p:nvSpPr>
        <p:spPr>
          <a:xfrm>
            <a:off x="1066800" y="685800"/>
            <a:ext cx="10820400" cy="3570208"/>
          </a:xfrm>
          <a:prstGeom prst="rect">
            <a:avLst/>
          </a:prstGeom>
        </p:spPr>
        <p:txBody>
          <a:bodyPr wrap="square">
            <a:spAutoFit/>
          </a:bodyPr>
          <a:lstStyle/>
          <a:p>
            <a:r>
              <a:rPr lang="en-US" sz="2800" b="1" dirty="0"/>
              <a:t>				File Handling in C#</a:t>
            </a:r>
          </a:p>
          <a:p>
            <a:pPr marL="285750" indent="-285750">
              <a:buFont typeface="Arial" panose="020B0604020202020204" pitchFamily="34" charset="0"/>
              <a:buChar char="•"/>
            </a:pPr>
            <a:r>
              <a:rPr lang="en-US" dirty="0"/>
              <a:t>File Handling involves management of files. </a:t>
            </a:r>
          </a:p>
          <a:p>
            <a:pPr marL="285750" indent="-285750">
              <a:buFont typeface="Arial" panose="020B0604020202020204" pitchFamily="34" charset="0"/>
              <a:buChar char="•"/>
            </a:pPr>
            <a:r>
              <a:rPr lang="en-US" dirty="0"/>
              <a:t>Files are a collection of data that is stored in a disk with a name and a directory path.</a:t>
            </a:r>
          </a:p>
          <a:p>
            <a:pPr marL="285750" indent="-285750">
              <a:buFont typeface="Arial" panose="020B0604020202020204" pitchFamily="34" charset="0"/>
              <a:buChar char="•"/>
            </a:pPr>
            <a:r>
              <a:rPr lang="en-US" dirty="0"/>
              <a:t> Files contain input as well as output streams that are used for reading and writing data respectively.</a:t>
            </a:r>
          </a:p>
          <a:p>
            <a:r>
              <a:rPr lang="en-US" b="1" dirty="0"/>
              <a:t>The System.IO Namespace</a:t>
            </a:r>
          </a:p>
          <a:p>
            <a:pPr marL="285750" indent="-285750">
              <a:buFont typeface="Arial" panose="020B0604020202020204" pitchFamily="34" charset="0"/>
              <a:buChar char="•"/>
            </a:pPr>
            <a:r>
              <a:rPr lang="en-US" dirty="0"/>
              <a:t>The System.IO Namespace has various classes and types that allow reading of files and writing to files. </a:t>
            </a:r>
          </a:p>
          <a:p>
            <a:pPr marL="285750" indent="-285750">
              <a:buFont typeface="Arial" panose="020B0604020202020204" pitchFamily="34" charset="0"/>
              <a:buChar char="•"/>
            </a:pPr>
            <a:r>
              <a:rPr lang="en-US" b="1" dirty="0"/>
              <a:t>Stream</a:t>
            </a:r>
          </a:p>
          <a:p>
            <a:r>
              <a:rPr lang="en-US" dirty="0"/>
              <a:t>     When we open a file for reading or writing, it becomes stream. </a:t>
            </a:r>
          </a:p>
          <a:p>
            <a:r>
              <a:rPr lang="en-US" dirty="0"/>
              <a:t>     Stream is a sequence of bytes traveling from a source to a destination over a communication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77149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96</a:t>
            </a:fld>
            <a:endParaRPr lang="en-US" altLang="en-US"/>
          </a:p>
        </p:txBody>
      </p:sp>
      <p:sp>
        <p:nvSpPr>
          <p:cNvPr id="5" name="Rectangle 4"/>
          <p:cNvSpPr/>
          <p:nvPr/>
        </p:nvSpPr>
        <p:spPr>
          <a:xfrm>
            <a:off x="609600" y="1066800"/>
            <a:ext cx="5257800" cy="2308324"/>
          </a:xfrm>
          <a:prstGeom prst="rect">
            <a:avLst/>
          </a:prstGeom>
        </p:spPr>
        <p:txBody>
          <a:bodyPr wrap="square">
            <a:spAutoFit/>
          </a:bodyPr>
          <a:lstStyle/>
          <a:p>
            <a:r>
              <a:rPr lang="en-US" b="1" dirty="0" err="1"/>
              <a:t>File.Create</a:t>
            </a:r>
            <a:r>
              <a:rPr lang="en-US" b="1" dirty="0"/>
              <a:t> Method</a:t>
            </a:r>
          </a:p>
          <a:p>
            <a:endParaRPr lang="en-US" dirty="0"/>
          </a:p>
          <a:p>
            <a:pPr marL="285750" indent="-285750">
              <a:buFont typeface="Arial" panose="020B0604020202020204" pitchFamily="34" charset="0"/>
              <a:buChar char="•"/>
            </a:pPr>
            <a:r>
              <a:rPr lang="en-US" dirty="0"/>
              <a:t>The </a:t>
            </a:r>
            <a:r>
              <a:rPr lang="en-US" dirty="0" err="1"/>
              <a:t>File.Create</a:t>
            </a:r>
            <a:r>
              <a:rPr lang="en-US" dirty="0"/>
              <a:t> method creates a file in the specified folder.</a:t>
            </a:r>
          </a:p>
          <a:p>
            <a:endParaRPr lang="en-US" dirty="0"/>
          </a:p>
          <a:p>
            <a:r>
              <a:rPr lang="en-US" dirty="0"/>
              <a:t>string </a:t>
            </a:r>
            <a:r>
              <a:rPr lang="en-US" dirty="0" err="1"/>
              <a:t>fileName</a:t>
            </a:r>
            <a:r>
              <a:rPr lang="en-US" dirty="0"/>
              <a:t> = @"C:\example.txt";</a:t>
            </a:r>
          </a:p>
          <a:p>
            <a:r>
              <a:rPr lang="en-US" dirty="0" err="1"/>
              <a:t>FileStream</a:t>
            </a:r>
            <a:r>
              <a:rPr lang="en-US" dirty="0"/>
              <a:t> fs = </a:t>
            </a:r>
            <a:r>
              <a:rPr lang="en-US" dirty="0" err="1"/>
              <a:t>File.Create</a:t>
            </a:r>
            <a:r>
              <a:rPr lang="en-US" dirty="0"/>
              <a:t>(</a:t>
            </a:r>
            <a:r>
              <a:rPr lang="en-US" dirty="0" err="1"/>
              <a:t>fileName</a:t>
            </a:r>
            <a:r>
              <a:rPr lang="en-US" dirty="0"/>
              <a:t>);</a:t>
            </a:r>
          </a:p>
          <a:p>
            <a:r>
              <a:rPr lang="en-US" dirty="0" err="1"/>
              <a:t>fs.Close</a:t>
            </a:r>
            <a:r>
              <a:rPr lang="en-US" dirty="0"/>
              <a:t>();</a:t>
            </a:r>
          </a:p>
        </p:txBody>
      </p:sp>
      <p:sp>
        <p:nvSpPr>
          <p:cNvPr id="6" name="Rectangle 5"/>
          <p:cNvSpPr/>
          <p:nvPr/>
        </p:nvSpPr>
        <p:spPr>
          <a:xfrm>
            <a:off x="6060141" y="609600"/>
            <a:ext cx="6096000" cy="2308324"/>
          </a:xfrm>
          <a:prstGeom prst="rect">
            <a:avLst/>
          </a:prstGeom>
        </p:spPr>
        <p:txBody>
          <a:bodyPr>
            <a:spAutoFit/>
          </a:bodyPr>
          <a:lstStyle/>
          <a:p>
            <a:endParaRPr lang="en-US" dirty="0"/>
          </a:p>
          <a:p>
            <a:r>
              <a:rPr lang="en-US" b="1" dirty="0" err="1"/>
              <a:t>File.Delete</a:t>
            </a:r>
            <a:r>
              <a:rPr lang="en-US" b="1" dirty="0"/>
              <a:t> Method</a:t>
            </a:r>
          </a:p>
          <a:p>
            <a:endParaRPr lang="en-US" dirty="0"/>
          </a:p>
          <a:p>
            <a:r>
              <a:rPr lang="en-US" dirty="0"/>
              <a:t>The </a:t>
            </a:r>
            <a:r>
              <a:rPr lang="en-US" dirty="0" err="1"/>
              <a:t>File.Delete</a:t>
            </a:r>
            <a:r>
              <a:rPr lang="en-US" dirty="0"/>
              <a:t> method deletes a file with the given name in a specified folder.</a:t>
            </a:r>
          </a:p>
          <a:p>
            <a:endParaRPr lang="en-US" dirty="0"/>
          </a:p>
          <a:p>
            <a:r>
              <a:rPr lang="nn-NO" dirty="0"/>
              <a:t>string fileName = @"C:\example.txt";</a:t>
            </a:r>
          </a:p>
          <a:p>
            <a:r>
              <a:rPr lang="nn-NO" dirty="0"/>
              <a:t>File.Delete(fileName);</a:t>
            </a:r>
          </a:p>
        </p:txBody>
      </p:sp>
      <p:sp>
        <p:nvSpPr>
          <p:cNvPr id="7" name="Rectangle 6"/>
          <p:cNvSpPr/>
          <p:nvPr/>
        </p:nvSpPr>
        <p:spPr>
          <a:xfrm>
            <a:off x="6060141" y="3200400"/>
            <a:ext cx="6096000" cy="2585323"/>
          </a:xfrm>
          <a:prstGeom prst="rect">
            <a:avLst/>
          </a:prstGeom>
        </p:spPr>
        <p:txBody>
          <a:bodyPr>
            <a:spAutoFit/>
          </a:bodyPr>
          <a:lstStyle/>
          <a:p>
            <a:r>
              <a:rPr lang="en-US" b="1" dirty="0" err="1"/>
              <a:t>File.Move</a:t>
            </a:r>
            <a:r>
              <a:rPr lang="en-US" b="1" dirty="0"/>
              <a:t> Method</a:t>
            </a:r>
          </a:p>
          <a:p>
            <a:endParaRPr lang="en-US" dirty="0"/>
          </a:p>
          <a:p>
            <a:r>
              <a:rPr lang="en-US" dirty="0"/>
              <a:t>This method moves a specified file to a new location. We can specify a different name for the file in the new location.</a:t>
            </a:r>
          </a:p>
          <a:p>
            <a:endParaRPr lang="en-US" dirty="0"/>
          </a:p>
          <a:p>
            <a:r>
              <a:rPr lang="en-US" dirty="0"/>
              <a:t>string </a:t>
            </a:r>
            <a:r>
              <a:rPr lang="en-US" dirty="0" err="1"/>
              <a:t>sourceFile</a:t>
            </a:r>
            <a:r>
              <a:rPr lang="en-US" dirty="0"/>
              <a:t> = @"C:\example.txt";</a:t>
            </a:r>
          </a:p>
          <a:p>
            <a:r>
              <a:rPr lang="en-US" dirty="0"/>
              <a:t>string </a:t>
            </a:r>
            <a:r>
              <a:rPr lang="en-US" dirty="0" err="1"/>
              <a:t>destFile</a:t>
            </a:r>
            <a:r>
              <a:rPr lang="en-US" dirty="0"/>
              <a:t> = @"C:\example_moved.txt";</a:t>
            </a:r>
          </a:p>
          <a:p>
            <a:r>
              <a:rPr lang="en-US" dirty="0" err="1"/>
              <a:t>File.Move</a:t>
            </a:r>
            <a:r>
              <a:rPr lang="en-US" dirty="0"/>
              <a:t>(</a:t>
            </a:r>
            <a:r>
              <a:rPr lang="en-US" dirty="0" err="1"/>
              <a:t>sourceFile</a:t>
            </a:r>
            <a:r>
              <a:rPr lang="en-US" dirty="0"/>
              <a:t>, </a:t>
            </a:r>
            <a:r>
              <a:rPr lang="en-US" dirty="0" err="1"/>
              <a:t>destFile</a:t>
            </a:r>
            <a:r>
              <a:rPr lang="en-US" dirty="0"/>
              <a:t>);</a:t>
            </a:r>
          </a:p>
        </p:txBody>
      </p:sp>
    </p:spTree>
    <p:extLst>
      <p:ext uri="{BB962C8B-B14F-4D97-AF65-F5344CB8AC3E}">
        <p14:creationId xmlns:p14="http://schemas.microsoft.com/office/powerpoint/2010/main" val="2275174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97</a:t>
            </a:fld>
            <a:endParaRPr lang="en-US" altLang="en-US"/>
          </a:p>
        </p:txBody>
      </p:sp>
      <p:sp>
        <p:nvSpPr>
          <p:cNvPr id="4" name="Rectangle 3"/>
          <p:cNvSpPr/>
          <p:nvPr/>
        </p:nvSpPr>
        <p:spPr>
          <a:xfrm>
            <a:off x="914400" y="1219200"/>
            <a:ext cx="6096000" cy="2308324"/>
          </a:xfrm>
          <a:prstGeom prst="rect">
            <a:avLst/>
          </a:prstGeom>
        </p:spPr>
        <p:txBody>
          <a:bodyPr>
            <a:spAutoFit/>
          </a:bodyPr>
          <a:lstStyle/>
          <a:p>
            <a:r>
              <a:rPr lang="en-US" b="1" dirty="0" err="1"/>
              <a:t>File.Open</a:t>
            </a:r>
            <a:r>
              <a:rPr lang="en-US" b="1" dirty="0"/>
              <a:t> Method</a:t>
            </a:r>
            <a:endParaRPr lang="en-US" dirty="0"/>
          </a:p>
          <a:p>
            <a:r>
              <a:rPr lang="en-US" dirty="0"/>
              <a:t>This method is used to return a </a:t>
            </a:r>
            <a:r>
              <a:rPr lang="en-US" dirty="0" err="1"/>
              <a:t>FileStream</a:t>
            </a:r>
            <a:r>
              <a:rPr lang="en-US" dirty="0"/>
              <a:t> object at the specified path. </a:t>
            </a:r>
          </a:p>
          <a:p>
            <a:endParaRPr lang="en-US" dirty="0"/>
          </a:p>
          <a:p>
            <a:r>
              <a:rPr lang="en-US" dirty="0"/>
              <a:t>string </a:t>
            </a:r>
            <a:r>
              <a:rPr lang="en-US" dirty="0" err="1"/>
              <a:t>fileName</a:t>
            </a:r>
            <a:r>
              <a:rPr lang="en-US" dirty="0"/>
              <a:t> = @"C:\example.txt";</a:t>
            </a:r>
          </a:p>
          <a:p>
            <a:r>
              <a:rPr lang="en-US" dirty="0" err="1"/>
              <a:t>StreamReader</a:t>
            </a:r>
            <a:r>
              <a:rPr lang="en-US" dirty="0"/>
              <a:t> </a:t>
            </a:r>
            <a:r>
              <a:rPr lang="en-US" dirty="0" err="1"/>
              <a:t>sr</a:t>
            </a:r>
            <a:r>
              <a:rPr lang="en-US" dirty="0"/>
              <a:t> = </a:t>
            </a:r>
            <a:r>
              <a:rPr lang="en-US" dirty="0" err="1"/>
              <a:t>File.OpenText</a:t>
            </a:r>
            <a:r>
              <a:rPr lang="en-US" dirty="0"/>
              <a:t>(</a:t>
            </a:r>
            <a:r>
              <a:rPr lang="en-US" dirty="0" err="1"/>
              <a:t>fileName</a:t>
            </a:r>
            <a:r>
              <a:rPr lang="en-US" dirty="0"/>
              <a:t>);</a:t>
            </a:r>
          </a:p>
          <a:p>
            <a:r>
              <a:rPr lang="en-US" dirty="0"/>
              <a:t>string line = </a:t>
            </a:r>
            <a:r>
              <a:rPr lang="en-US" dirty="0" err="1"/>
              <a:t>sr.ReadLine</a:t>
            </a:r>
            <a:r>
              <a:rPr lang="en-US" dirty="0"/>
              <a:t>();</a:t>
            </a:r>
          </a:p>
          <a:p>
            <a:r>
              <a:rPr lang="en-US" dirty="0" err="1"/>
              <a:t>sr.Close</a:t>
            </a:r>
            <a:r>
              <a:rPr lang="en-US" dirty="0"/>
              <a:t>();</a:t>
            </a:r>
          </a:p>
        </p:txBody>
      </p:sp>
      <p:sp>
        <p:nvSpPr>
          <p:cNvPr id="5" name="Rectangle 4"/>
          <p:cNvSpPr/>
          <p:nvPr/>
        </p:nvSpPr>
        <p:spPr>
          <a:xfrm>
            <a:off x="6096000" y="1911697"/>
            <a:ext cx="6096000" cy="2585323"/>
          </a:xfrm>
          <a:prstGeom prst="rect">
            <a:avLst/>
          </a:prstGeom>
        </p:spPr>
        <p:txBody>
          <a:bodyPr>
            <a:spAutoFit/>
          </a:bodyPr>
          <a:lstStyle/>
          <a:p>
            <a:r>
              <a:rPr lang="en-US" b="1" dirty="0" err="1"/>
              <a:t>File.Copy</a:t>
            </a:r>
            <a:r>
              <a:rPr lang="en-US" b="1" dirty="0"/>
              <a:t> Method</a:t>
            </a:r>
          </a:p>
          <a:p>
            <a:endParaRPr lang="en-US" dirty="0"/>
          </a:p>
          <a:p>
            <a:r>
              <a:rPr lang="en-US" dirty="0"/>
              <a:t>This method copies a file to the specified location.</a:t>
            </a:r>
          </a:p>
          <a:p>
            <a:endParaRPr lang="en-US" dirty="0"/>
          </a:p>
          <a:p>
            <a:r>
              <a:rPr lang="en-US" dirty="0"/>
              <a:t>string </a:t>
            </a:r>
            <a:r>
              <a:rPr lang="en-US" dirty="0" err="1"/>
              <a:t>sourceFile</a:t>
            </a:r>
            <a:r>
              <a:rPr lang="en-US" dirty="0"/>
              <a:t> = @"C:\example.txt";</a:t>
            </a:r>
          </a:p>
          <a:p>
            <a:r>
              <a:rPr lang="en-US" dirty="0"/>
              <a:t>string </a:t>
            </a:r>
            <a:r>
              <a:rPr lang="en-US" dirty="0" err="1"/>
              <a:t>destFile</a:t>
            </a:r>
            <a:r>
              <a:rPr lang="en-US" dirty="0"/>
              <a:t> = @"C:\example_copy.txt";</a:t>
            </a:r>
          </a:p>
          <a:p>
            <a:r>
              <a:rPr lang="en-US" dirty="0" err="1"/>
              <a:t>File.Copy</a:t>
            </a:r>
            <a:r>
              <a:rPr lang="en-US" dirty="0"/>
              <a:t>(</a:t>
            </a:r>
            <a:r>
              <a:rPr lang="en-US" dirty="0" err="1"/>
              <a:t>sourceFile</a:t>
            </a:r>
            <a:r>
              <a:rPr lang="en-US" dirty="0"/>
              <a:t>, </a:t>
            </a:r>
            <a:r>
              <a:rPr lang="en-US" dirty="0" err="1"/>
              <a:t>destFile</a:t>
            </a:r>
            <a:r>
              <a:rPr lang="en-US" dirty="0"/>
              <a:t>, true); // set the third parameter to true to overwrite an existing file</a:t>
            </a:r>
          </a:p>
          <a:p>
            <a:endParaRPr lang="en-US" dirty="0"/>
          </a:p>
        </p:txBody>
      </p:sp>
    </p:spTree>
    <p:extLst>
      <p:ext uri="{BB962C8B-B14F-4D97-AF65-F5344CB8AC3E}">
        <p14:creationId xmlns:p14="http://schemas.microsoft.com/office/powerpoint/2010/main" val="9948701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98</a:t>
            </a:fld>
            <a:endParaRPr lang="en-US" altLang="en-US"/>
          </a:p>
        </p:txBody>
      </p:sp>
      <p:pic>
        <p:nvPicPr>
          <p:cNvPr id="5" name="Picture 4"/>
          <p:cNvPicPr>
            <a:picLocks noChangeAspect="1"/>
          </p:cNvPicPr>
          <p:nvPr/>
        </p:nvPicPr>
        <p:blipFill>
          <a:blip r:embed="rId3"/>
          <a:stretch>
            <a:fillRect/>
          </a:stretch>
        </p:blipFill>
        <p:spPr>
          <a:xfrm>
            <a:off x="381000" y="685800"/>
            <a:ext cx="10972800" cy="4876800"/>
          </a:xfrm>
          <a:prstGeom prst="rect">
            <a:avLst/>
          </a:prstGeom>
        </p:spPr>
      </p:pic>
    </p:spTree>
    <p:extLst>
      <p:ext uri="{BB962C8B-B14F-4D97-AF65-F5344CB8AC3E}">
        <p14:creationId xmlns:p14="http://schemas.microsoft.com/office/powerpoint/2010/main" val="4173585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E2A9EA-2E2A-4CA0-A201-F15078DE889A}" type="slidenum">
              <a:rPr lang="en-US" altLang="en-US" smtClean="0"/>
              <a:pPr>
                <a:defRPr/>
              </a:pPr>
              <a:t>99</a:t>
            </a:fld>
            <a:endParaRPr lang="en-US" altLang="en-US"/>
          </a:p>
        </p:txBody>
      </p:sp>
      <p:sp>
        <p:nvSpPr>
          <p:cNvPr id="5" name="Rectangle 4"/>
          <p:cNvSpPr/>
          <p:nvPr/>
        </p:nvSpPr>
        <p:spPr>
          <a:xfrm>
            <a:off x="304800" y="228600"/>
            <a:ext cx="11734800" cy="6463308"/>
          </a:xfrm>
          <a:prstGeom prst="rect">
            <a:avLst/>
          </a:prstGeom>
        </p:spPr>
        <p:txBody>
          <a:bodyPr wrap="square">
            <a:spAutoFit/>
          </a:bodyPr>
          <a:lstStyle/>
          <a:p>
            <a:r>
              <a:rPr lang="en-US" b="1" dirty="0"/>
              <a:t>Advantages of LINQ</a:t>
            </a:r>
          </a:p>
          <a:p>
            <a:endParaRPr lang="en-US" b="1" dirty="0"/>
          </a:p>
          <a:p>
            <a:pPr marL="285750" indent="-285750">
              <a:buFont typeface="Arial" panose="020B0604020202020204" pitchFamily="34" charset="0"/>
              <a:buChar char="•"/>
            </a:pPr>
            <a:r>
              <a:rPr lang="en-US" dirty="0"/>
              <a:t>LINQ offers an object-based, language-integrated way to query over data no matter where that data came from. So through  LINQ we can query database, XML as well as collections. </a:t>
            </a:r>
          </a:p>
          <a:p>
            <a:pPr marL="285750" indent="-285750">
              <a:buFont typeface="Arial" panose="020B0604020202020204" pitchFamily="34" charset="0"/>
              <a:buChar char="•"/>
            </a:pPr>
            <a:r>
              <a:rPr lang="en-US" dirty="0"/>
              <a:t>Compile time syntax checking</a:t>
            </a:r>
          </a:p>
          <a:p>
            <a:pPr marL="285750" indent="-285750">
              <a:buFont typeface="Arial" panose="020B0604020202020204" pitchFamily="34" charset="0"/>
              <a:buChar char="•"/>
            </a:pPr>
            <a:r>
              <a:rPr lang="en-US" dirty="0"/>
              <a:t>It allows you to query collections like arrays, enumerable classes </a:t>
            </a:r>
            <a:r>
              <a:rPr lang="en-US" dirty="0" err="1"/>
              <a:t>etc</a:t>
            </a:r>
            <a:r>
              <a:rPr lang="en-US" dirty="0"/>
              <a:t> in the native language of your application, like VB or C# in much the same way as you would query a database using SQL</a:t>
            </a:r>
          </a:p>
          <a:p>
            <a:r>
              <a:rPr lang="en-US" b="1" dirty="0"/>
              <a:t>LINQ to Object</a:t>
            </a:r>
          </a:p>
          <a:p>
            <a:r>
              <a:rPr lang="en-US" dirty="0"/>
              <a:t> </a:t>
            </a:r>
          </a:p>
          <a:p>
            <a:r>
              <a:rPr lang="en-US" dirty="0"/>
              <a:t>LINQ to Object provides functionality to query in-memory objects and collections. Any class that implements the </a:t>
            </a:r>
            <a:r>
              <a:rPr lang="en-US" dirty="0" err="1"/>
              <a:t>IEnumerable</a:t>
            </a:r>
            <a:r>
              <a:rPr lang="en-US" dirty="0"/>
              <a:t>&lt;T&gt; interface (in the </a:t>
            </a:r>
            <a:r>
              <a:rPr lang="en-US" dirty="0" err="1"/>
              <a:t>System.Collections.Generic</a:t>
            </a:r>
            <a:r>
              <a:rPr lang="en-US" dirty="0"/>
              <a:t> namespace) can be queried with SQO.</a:t>
            </a:r>
          </a:p>
          <a:p>
            <a:r>
              <a:rPr lang="en-US" dirty="0"/>
              <a:t> </a:t>
            </a:r>
          </a:p>
          <a:p>
            <a:r>
              <a:rPr lang="en-US" b="1" dirty="0"/>
              <a:t>LINQ to ADO.NET</a:t>
            </a:r>
          </a:p>
          <a:p>
            <a:r>
              <a:rPr lang="en-US" dirty="0"/>
              <a:t> </a:t>
            </a:r>
          </a:p>
          <a:p>
            <a:r>
              <a:rPr lang="en-US" dirty="0"/>
              <a:t>LINQ to ADO.NET deals with data from external sources, basically anything ADO.NET can connect to. Any class that implements </a:t>
            </a:r>
            <a:r>
              <a:rPr lang="en-US" dirty="0" err="1"/>
              <a:t>IEnumerable</a:t>
            </a:r>
            <a:r>
              <a:rPr lang="en-US" dirty="0"/>
              <a:t>&lt;T&gt; or </a:t>
            </a:r>
            <a:r>
              <a:rPr lang="en-US" dirty="0" err="1"/>
              <a:t>IQueryable</a:t>
            </a:r>
            <a:r>
              <a:rPr lang="en-US" dirty="0"/>
              <a:t>&lt;T&gt; (in the </a:t>
            </a:r>
            <a:r>
              <a:rPr lang="en-US" dirty="0" err="1"/>
              <a:t>System.Query</a:t>
            </a:r>
            <a:r>
              <a:rPr lang="en-US" dirty="0"/>
              <a:t> namespace) can be queried with SQO.</a:t>
            </a:r>
          </a:p>
          <a:p>
            <a:r>
              <a:rPr lang="en-US" dirty="0"/>
              <a:t>  </a:t>
            </a:r>
          </a:p>
          <a:p>
            <a:r>
              <a:rPr lang="en-US" b="1" dirty="0"/>
              <a:t>LINQ to SQL</a:t>
            </a:r>
            <a:r>
              <a:rPr lang="en-US" dirty="0"/>
              <a:t> (</a:t>
            </a:r>
            <a:r>
              <a:rPr lang="en-US" dirty="0" err="1"/>
              <a:t>DLinq</a:t>
            </a:r>
            <a:r>
              <a:rPr lang="en-US" dirty="0"/>
              <a:t>) {Queries performed against the relation database only Microsoft SQL Server Supported} </a:t>
            </a:r>
          </a:p>
          <a:p>
            <a:r>
              <a:rPr lang="en-US" dirty="0"/>
              <a:t>LINQ to </a:t>
            </a:r>
            <a:r>
              <a:rPr lang="en-US" dirty="0" err="1"/>
              <a:t>DataSet</a:t>
            </a:r>
            <a:r>
              <a:rPr lang="en-US" dirty="0"/>
              <a:t> {Supports queries by using ADO.NET data sets and data tables} </a:t>
            </a:r>
          </a:p>
          <a:p>
            <a:r>
              <a:rPr lang="en-US" dirty="0"/>
              <a:t>LINQ to Entities </a:t>
            </a:r>
          </a:p>
          <a:p>
            <a:r>
              <a:rPr lang="en-US" dirty="0"/>
              <a:t>LINQ to XML (</a:t>
            </a:r>
            <a:r>
              <a:rPr lang="en-US" dirty="0" err="1"/>
              <a:t>XLinq</a:t>
            </a:r>
            <a:r>
              <a:rPr lang="en-US" dirty="0"/>
              <a:t>)</a:t>
            </a:r>
          </a:p>
          <a:p>
            <a:r>
              <a:rPr lang="en-US" dirty="0"/>
              <a:t> </a:t>
            </a:r>
          </a:p>
          <a:p>
            <a:r>
              <a:rPr lang="en-US" dirty="0"/>
              <a:t>LINQ to XML is used to query XML data sources.</a:t>
            </a:r>
          </a:p>
        </p:txBody>
      </p:sp>
    </p:spTree>
    <p:extLst>
      <p:ext uri="{BB962C8B-B14F-4D97-AF65-F5344CB8AC3E}">
        <p14:creationId xmlns:p14="http://schemas.microsoft.com/office/powerpoint/2010/main" val="29871215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49482</TotalTime>
  <Words>9297</Words>
  <Application>Microsoft Office PowerPoint</Application>
  <PresentationFormat>Widescreen</PresentationFormat>
  <Paragraphs>1334</Paragraphs>
  <Slides>99</Slides>
  <Notes>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PowerPoint Presentation</vt:lpstr>
      <vt:lpstr>Objectives</vt:lpstr>
      <vt:lpstr>PowerPoint Presentation</vt:lpstr>
      <vt:lpstr>                  .NET and .NET Framework </vt:lpstr>
      <vt:lpstr>                  .NET Framework</vt:lpstr>
      <vt:lpstr>CLI</vt:lpstr>
      <vt:lpstr>PowerPoint Presentation</vt:lpstr>
      <vt:lpstr>PowerPoint Presentation</vt:lpstr>
      <vt:lpstr>Features</vt:lpstr>
      <vt:lpstr>PowerPoint Presentation</vt:lpstr>
      <vt:lpstr>Versions</vt:lpstr>
      <vt:lpstr>PowerPoint Presentation</vt:lpstr>
      <vt:lpstr>PowerPoint Presentation</vt:lpstr>
      <vt:lpstr>CLR</vt:lpstr>
      <vt:lpstr>PowerPoint Presentation</vt:lpstr>
      <vt:lpstr>PowerPoint Presentation</vt:lpstr>
      <vt:lpstr>CLR Architecture</vt:lpstr>
      <vt:lpstr>PowerPoint Presentation</vt:lpstr>
      <vt:lpstr>Class Library</vt:lpstr>
      <vt:lpstr>PowerPoint Presentation</vt:lpstr>
      <vt:lpstr>Assemblies</vt:lpstr>
      <vt:lpstr>PowerPoint Presentation</vt:lpstr>
      <vt:lpstr>PowerPoint Presentation</vt:lpstr>
      <vt:lpstr>Assembly Manifest</vt:lpstr>
      <vt:lpstr>Functions of Manifest</vt:lpstr>
      <vt:lpstr>Metadata</vt:lpstr>
      <vt:lpstr>PowerPoint Presentation</vt:lpstr>
      <vt:lpstr>Benefits</vt:lpstr>
      <vt:lpstr>Application Types</vt:lpstr>
      <vt:lpstr>PowerPoint Presentation</vt:lpstr>
      <vt:lpstr>Security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kalpanakraj22@gmail.com</cp:lastModifiedBy>
  <cp:revision>337</cp:revision>
  <dcterms:created xsi:type="dcterms:W3CDTF">2007-08-28T09:12:38Z</dcterms:created>
  <dcterms:modified xsi:type="dcterms:W3CDTF">2023-04-22T07:48:34Z</dcterms:modified>
</cp:coreProperties>
</file>