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96"/>
  </p:notesMasterIdLst>
  <p:handoutMasterIdLst>
    <p:handoutMasterId r:id="rId97"/>
  </p:handoutMasterIdLst>
  <p:sldIdLst>
    <p:sldId id="520" r:id="rId2"/>
    <p:sldId id="630" r:id="rId3"/>
    <p:sldId id="631" r:id="rId4"/>
    <p:sldId id="632" r:id="rId5"/>
    <p:sldId id="633" r:id="rId6"/>
    <p:sldId id="634" r:id="rId7"/>
    <p:sldId id="635" r:id="rId8"/>
    <p:sldId id="636" r:id="rId9"/>
    <p:sldId id="637" r:id="rId10"/>
    <p:sldId id="638" r:id="rId11"/>
    <p:sldId id="640" r:id="rId12"/>
    <p:sldId id="641" r:id="rId13"/>
    <p:sldId id="642" r:id="rId14"/>
    <p:sldId id="643" r:id="rId15"/>
    <p:sldId id="644" r:id="rId16"/>
    <p:sldId id="645" r:id="rId17"/>
    <p:sldId id="646" r:id="rId18"/>
    <p:sldId id="647" r:id="rId19"/>
    <p:sldId id="648" r:id="rId20"/>
    <p:sldId id="649" r:id="rId21"/>
    <p:sldId id="650" r:id="rId22"/>
    <p:sldId id="651" r:id="rId23"/>
    <p:sldId id="653" r:id="rId24"/>
    <p:sldId id="654" r:id="rId25"/>
    <p:sldId id="655" r:id="rId26"/>
    <p:sldId id="656" r:id="rId27"/>
    <p:sldId id="657" r:id="rId28"/>
    <p:sldId id="658" r:id="rId29"/>
    <p:sldId id="659" r:id="rId30"/>
    <p:sldId id="660" r:id="rId31"/>
    <p:sldId id="661" r:id="rId32"/>
    <p:sldId id="662" r:id="rId33"/>
    <p:sldId id="663" r:id="rId34"/>
    <p:sldId id="664" r:id="rId35"/>
    <p:sldId id="679" r:id="rId36"/>
    <p:sldId id="680" r:id="rId37"/>
    <p:sldId id="681" r:id="rId38"/>
    <p:sldId id="682" r:id="rId39"/>
    <p:sldId id="683" r:id="rId40"/>
    <p:sldId id="684" r:id="rId41"/>
    <p:sldId id="685" r:id="rId42"/>
    <p:sldId id="686" r:id="rId43"/>
    <p:sldId id="687" r:id="rId44"/>
    <p:sldId id="688" r:id="rId45"/>
    <p:sldId id="665" r:id="rId46"/>
    <p:sldId id="666" r:id="rId47"/>
    <p:sldId id="668" r:id="rId48"/>
    <p:sldId id="669" r:id="rId49"/>
    <p:sldId id="670" r:id="rId50"/>
    <p:sldId id="671" r:id="rId51"/>
    <p:sldId id="672" r:id="rId52"/>
    <p:sldId id="673" r:id="rId53"/>
    <p:sldId id="674" r:id="rId54"/>
    <p:sldId id="675" r:id="rId55"/>
    <p:sldId id="676" r:id="rId56"/>
    <p:sldId id="677" r:id="rId57"/>
    <p:sldId id="689" r:id="rId58"/>
    <p:sldId id="690" r:id="rId59"/>
    <p:sldId id="691" r:id="rId60"/>
    <p:sldId id="692" r:id="rId61"/>
    <p:sldId id="693" r:id="rId62"/>
    <p:sldId id="694" r:id="rId63"/>
    <p:sldId id="695" r:id="rId64"/>
    <p:sldId id="696" r:id="rId65"/>
    <p:sldId id="697" r:id="rId66"/>
    <p:sldId id="698" r:id="rId67"/>
    <p:sldId id="699" r:id="rId68"/>
    <p:sldId id="700" r:id="rId69"/>
    <p:sldId id="701" r:id="rId70"/>
    <p:sldId id="702" r:id="rId71"/>
    <p:sldId id="703" r:id="rId72"/>
    <p:sldId id="704" r:id="rId73"/>
    <p:sldId id="705" r:id="rId74"/>
    <p:sldId id="706" r:id="rId75"/>
    <p:sldId id="707" r:id="rId76"/>
    <p:sldId id="708" r:id="rId77"/>
    <p:sldId id="709" r:id="rId78"/>
    <p:sldId id="710" r:id="rId79"/>
    <p:sldId id="711" r:id="rId80"/>
    <p:sldId id="712" r:id="rId81"/>
    <p:sldId id="713" r:id="rId82"/>
    <p:sldId id="714" r:id="rId83"/>
    <p:sldId id="715" r:id="rId84"/>
    <p:sldId id="716" r:id="rId85"/>
    <p:sldId id="717" r:id="rId86"/>
    <p:sldId id="718" r:id="rId87"/>
    <p:sldId id="719" r:id="rId88"/>
    <p:sldId id="720" r:id="rId89"/>
    <p:sldId id="721" r:id="rId90"/>
    <p:sldId id="722" r:id="rId91"/>
    <p:sldId id="723" r:id="rId92"/>
    <p:sldId id="724" r:id="rId93"/>
    <p:sldId id="725" r:id="rId94"/>
    <p:sldId id="726" r:id="rId9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29A"/>
    <a:srgbClr val="000F2E"/>
    <a:srgbClr val="001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12" autoAdjust="0"/>
    <p:restoredTop sz="94434" autoAdjust="0"/>
  </p:normalViewPr>
  <p:slideViewPr>
    <p:cSldViewPr>
      <p:cViewPr varScale="1">
        <p:scale>
          <a:sx n="74" d="100"/>
          <a:sy n="74" d="100"/>
        </p:scale>
        <p:origin x="-504" y="4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3/9/2023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3/9/2023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1</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8003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3/9/2023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3/9/2023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3/9/2023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3/9/2023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3/9/2023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3/9/2023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3/9/2023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java-filedescriptor-class"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 Id="rId4" Type="http://schemas.openxmlformats.org/officeDocument/2006/relationships/hyperlink" Target="https://www.javatpoint.com/java-8-strea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8-strea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javatpoint.com/java-8-stream"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array-in-java"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java-8-stream"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java-str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javatpoint.com/java-string"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array-in-jav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javatpoint.com/java-dataoutputstream-class" TargetMode="External"/><Relationship Id="rId2" Type="http://schemas.openxmlformats.org/officeDocument/2006/relationships/hyperlink" Target="https://www.javatpoint.com/java-bufferedoutputstream-clas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javatpoint.com/java-datainputstream-class" TargetMode="External"/><Relationship Id="rId2" Type="http://schemas.openxmlformats.org/officeDocument/2006/relationships/hyperlink" Target="https://www.javatpoint.com/java-bufferedinputstream-class"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serialization-in-java" TargetMode="External"/><Relationship Id="rId1" Type="http://schemas.openxmlformats.org/officeDocument/2006/relationships/slideLayout" Target="../slideLayouts/slideLayout2.xml"/><Relationship Id="rId4" Type="http://schemas.openxmlformats.org/officeDocument/2006/relationships/hyperlink" Target="https://www.javatpoint.com/array-in-java"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serialization-in-java" TargetMode="External"/><Relationship Id="rId1" Type="http://schemas.openxmlformats.org/officeDocument/2006/relationships/slideLayout" Target="../slideLayouts/slideLayout2.xml"/><Relationship Id="rId5" Type="http://schemas.openxmlformats.org/officeDocument/2006/relationships/hyperlink" Target="https://www.javatpoint.com/java-string" TargetMode="External"/><Relationship Id="rId4" Type="http://schemas.openxmlformats.org/officeDocument/2006/relationships/hyperlink" Target="https://www.javatpoint.com/internal-details-of-jv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javatpoint.com/java-string"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java-printwriter-clas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2.xml"/><Relationship Id="rId4" Type="http://schemas.openxmlformats.org/officeDocument/2006/relationships/hyperlink" Target="https://www.javatpoint.com/java-string"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javatpoint.com/abstract-class-in-java"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hyperlink" Target="https://www.javatpoint.com/array-in-java" TargetMode="External"/><Relationship Id="rId5" Type="http://schemas.openxmlformats.org/officeDocument/2006/relationships/hyperlink" Target="https://www.javatpoint.com/method-overriding-in-java" TargetMode="External"/><Relationship Id="rId4" Type="http://schemas.openxmlformats.org/officeDocument/2006/relationships/hyperlink" Target="https://www.javatpoint.com/java-8-strea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www.javatpoint.com/java-fileinputstream-class"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java-writer-class" TargetMode="External"/><Relationship Id="rId1" Type="http://schemas.openxmlformats.org/officeDocument/2006/relationships/slideLayout" Target="../slideLayouts/slideLayout2.xml"/><Relationship Id="rId4" Type="http://schemas.openxmlformats.org/officeDocument/2006/relationships/hyperlink" Target="https://www.javatpoint.com/java-strin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reader-class" TargetMode="External"/><Relationship Id="rId1" Type="http://schemas.openxmlformats.org/officeDocument/2006/relationships/slideLayout" Target="../slideLayouts/slideLayout2.xml"/><Relationship Id="rId5" Type="http://schemas.openxmlformats.org/officeDocument/2006/relationships/hyperlink" Target="https://www.javatpoint.com/java-8-stream" TargetMode="External"/><Relationship Id="rId4" Type="http://schemas.openxmlformats.org/officeDocument/2006/relationships/hyperlink" Target="https://www.javatpoint.com/array-in-java"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javatpoint.com/java-reader-class" TargetMode="External"/><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writer-class" TargetMode="External"/><Relationship Id="rId1" Type="http://schemas.openxmlformats.org/officeDocument/2006/relationships/slideLayout" Target="../slideLayouts/slideLayout2.xml"/><Relationship Id="rId4" Type="http://schemas.openxmlformats.org/officeDocument/2006/relationships/hyperlink" Target="https://www.javatpoint.com/java-strin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java-strin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writer-class" TargetMode="External"/><Relationship Id="rId1" Type="http://schemas.openxmlformats.org/officeDocument/2006/relationships/slideLayout" Target="../slideLayouts/slideLayout2.xml"/><Relationship Id="rId5" Type="http://schemas.openxmlformats.org/officeDocument/2006/relationships/hyperlink" Target="https://www.javatpoint.com/java-string" TargetMode="External"/><Relationship Id="rId4" Type="http://schemas.openxmlformats.org/officeDocument/2006/relationships/hyperlink" Target="https://www.javatpoint.com/array-in-java"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java-string"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hyperlink" Target="https://www.javatpoint.com/object-and-clas-in-java"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javatpoint.com/object-clas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hyperlink" Target="https://www.javatpoint.com/java-filterreader-class" TargetMode="External"/><Relationship Id="rId5" Type="http://schemas.openxmlformats.org/officeDocument/2006/relationships/hyperlink" Target="https://www.javatpoint.com/method-overriding-in-java" TargetMode="External"/><Relationship Id="rId4" Type="http://schemas.openxmlformats.org/officeDocument/2006/relationships/hyperlink" Target="https://www.javatpoint.com/java-8-strea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javatpoint.com/java-writer-class"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javatpoint.com/java-pipedreader-clas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4" Type="http://schemas.openxmlformats.org/officeDocument/2006/relationships/hyperlink" Target="https://www.javatpoint.com/creating-thread"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s://www.javatpoint.com/java-pipedwriter-class"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hyperlink" Target="https://www.javatpoint.com/creating-threa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s://www.javatpoint.com/java-reader-class"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smtClean="0"/>
              <a:t>Module 1b</a:t>
            </a:r>
            <a:endParaRPr lang="en-US" dirty="0"/>
          </a:p>
        </p:txBody>
      </p:sp>
      <p:sp>
        <p:nvSpPr>
          <p:cNvPr id="5" name="Subtitle 4"/>
          <p:cNvSpPr>
            <a:spLocks noGrp="1"/>
          </p:cNvSpPr>
          <p:nvPr>
            <p:ph type="subTitle" idx="1"/>
          </p:nvPr>
        </p:nvSpPr>
        <p:spPr/>
        <p:txBody>
          <a:bodyPr/>
          <a:lstStyle/>
          <a:p>
            <a:r>
              <a:rPr lang="en-GB" sz="2800" dirty="0" smtClean="0"/>
              <a:t>Advanced Concepts of Java IO with Serialization</a:t>
            </a:r>
            <a:endParaRPr lang="en-US" sz="2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1</a:t>
            </a:fld>
            <a:endParaRPr lang="en-US" altLang="en-US">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IN" dirty="0" smtClean="0"/>
              <a:t>Methods in </a:t>
            </a:r>
            <a:r>
              <a:rPr lang="en-IN" dirty="0" err="1" smtClean="0"/>
              <a:t>FileOutputStream</a:t>
            </a:r>
            <a:endParaRPr lang="en-US" dirty="0"/>
          </a:p>
        </p:txBody>
      </p:sp>
      <p:sp>
        <p:nvSpPr>
          <p:cNvPr id="3" name="Content Placeholder 2"/>
          <p:cNvSpPr>
            <a:spLocks noGrp="1"/>
          </p:cNvSpPr>
          <p:nvPr>
            <p:ph idx="1"/>
          </p:nvPr>
        </p:nvSpPr>
        <p:spPr>
          <a:xfrm>
            <a:off x="838200" y="1357298"/>
            <a:ext cx="10515600" cy="4819665"/>
          </a:xfrm>
        </p:spPr>
        <p:txBody>
          <a:bodyPr/>
          <a:lstStyle/>
          <a:p>
            <a:endParaRPr lang="en-US" dirty="0" smtClean="0"/>
          </a:p>
          <a:p>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graphicFrame>
        <p:nvGraphicFramePr>
          <p:cNvPr id="6" name="Table 5"/>
          <p:cNvGraphicFramePr>
            <a:graphicFrameLocks noGrp="1"/>
          </p:cNvGraphicFramePr>
          <p:nvPr/>
        </p:nvGraphicFramePr>
        <p:xfrm>
          <a:off x="1452530" y="1009226"/>
          <a:ext cx="8707470" cy="5410200"/>
        </p:xfrm>
        <a:graphic>
          <a:graphicData uri="http://schemas.openxmlformats.org/drawingml/2006/table">
            <a:tbl>
              <a:tblPr firstRow="1" bandRow="1">
                <a:tableStyleId>{5C22544A-7EE6-4342-B048-85BDC9FD1C3A}</a:tableStyleId>
              </a:tblPr>
              <a:tblGrid>
                <a:gridCol w="4353735"/>
                <a:gridCol w="4353735"/>
              </a:tblGrid>
              <a:tr h="309559">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313859">
                <a:tc>
                  <a:txBody>
                    <a:bodyPr/>
                    <a:lstStyle/>
                    <a:p>
                      <a:pPr algn="just" fontAlgn="t"/>
                      <a:r>
                        <a:rPr lang="en-US">
                          <a:solidFill>
                            <a:srgbClr val="333333"/>
                          </a:solidFill>
                          <a:latin typeface="inter-regular"/>
                        </a:rPr>
                        <a:t>protected void finalize()</a:t>
                      </a:r>
                    </a:p>
                  </a:txBody>
                  <a:tcPr marL="76200" marR="76200" marT="76200" marB="76200"/>
                </a:tc>
                <a:tc>
                  <a:txBody>
                    <a:bodyPr/>
                    <a:lstStyle/>
                    <a:p>
                      <a:pPr algn="just" fontAlgn="t"/>
                      <a:r>
                        <a:rPr lang="en-GB">
                          <a:solidFill>
                            <a:srgbClr val="333333"/>
                          </a:solidFill>
                          <a:latin typeface="inter-regular"/>
                        </a:rPr>
                        <a:t>It is used to clean up the connection with the file output stream.</a:t>
                      </a:r>
                    </a:p>
                  </a:txBody>
                  <a:tcPr marL="76200" marR="76200" marT="76200" marB="76200"/>
                </a:tc>
              </a:tr>
              <a:tr h="313859">
                <a:tc>
                  <a:txBody>
                    <a:bodyPr/>
                    <a:lstStyle/>
                    <a:p>
                      <a:pPr algn="just" fontAlgn="t"/>
                      <a:r>
                        <a:rPr lang="en-US">
                          <a:solidFill>
                            <a:srgbClr val="333333"/>
                          </a:solidFill>
                          <a:latin typeface="inter-regular"/>
                        </a:rPr>
                        <a:t>void write(byte[] ary)</a:t>
                      </a:r>
                    </a:p>
                  </a:txBody>
                  <a:tcPr marL="76200" marR="76200" marT="76200" marB="76200"/>
                </a:tc>
                <a:tc>
                  <a:txBody>
                    <a:bodyPr/>
                    <a:lstStyle/>
                    <a:p>
                      <a:pPr algn="just" fontAlgn="t"/>
                      <a:r>
                        <a:rPr lang="en-GB">
                          <a:solidFill>
                            <a:srgbClr val="333333"/>
                          </a:solidFill>
                          <a:latin typeface="inter-regular"/>
                        </a:rPr>
                        <a:t>It is used to write </a:t>
                      </a:r>
                      <a:r>
                        <a:rPr lang="en-GB" b="1">
                          <a:solidFill>
                            <a:srgbClr val="333333"/>
                          </a:solidFill>
                          <a:latin typeface="inter-bold"/>
                        </a:rPr>
                        <a:t>ary.length</a:t>
                      </a:r>
                      <a:r>
                        <a:rPr lang="en-GB">
                          <a:solidFill>
                            <a:srgbClr val="333333"/>
                          </a:solidFill>
                          <a:latin typeface="inter-regular"/>
                        </a:rPr>
                        <a:t> bytes from the byte </a:t>
                      </a:r>
                      <a:r>
                        <a:rPr lang="en-GB" u="none" strike="noStrike">
                          <a:solidFill>
                            <a:srgbClr val="008000"/>
                          </a:solidFill>
                          <a:latin typeface="inter-regular"/>
                          <a:hlinkClick r:id="rId2"/>
                        </a:rPr>
                        <a:t>array</a:t>
                      </a:r>
                      <a:r>
                        <a:rPr lang="en-GB">
                          <a:solidFill>
                            <a:srgbClr val="333333"/>
                          </a:solidFill>
                          <a:latin typeface="inter-regular"/>
                        </a:rPr>
                        <a:t> to the file output stream.</a:t>
                      </a:r>
                    </a:p>
                  </a:txBody>
                  <a:tcPr marL="76200" marR="76200" marT="76200" marB="76200"/>
                </a:tc>
              </a:tr>
              <a:tr h="313859">
                <a:tc>
                  <a:txBody>
                    <a:bodyPr/>
                    <a:lstStyle/>
                    <a:p>
                      <a:pPr algn="just" fontAlgn="t"/>
                      <a:r>
                        <a:rPr lang="en-GB">
                          <a:solidFill>
                            <a:srgbClr val="333333"/>
                          </a:solidFill>
                          <a:latin typeface="inter-regular"/>
                        </a:rPr>
                        <a:t>void write(byte[] ary, int off, int len)</a:t>
                      </a:r>
                    </a:p>
                  </a:txBody>
                  <a:tcPr marL="76200" marR="76200" marT="76200" marB="76200"/>
                </a:tc>
                <a:tc>
                  <a:txBody>
                    <a:bodyPr/>
                    <a:lstStyle/>
                    <a:p>
                      <a:pPr algn="just" fontAlgn="t"/>
                      <a:r>
                        <a:rPr lang="en-GB">
                          <a:solidFill>
                            <a:srgbClr val="333333"/>
                          </a:solidFill>
                          <a:latin typeface="inter-regular"/>
                        </a:rPr>
                        <a:t>It is used to write </a:t>
                      </a:r>
                      <a:r>
                        <a:rPr lang="en-GB" b="1">
                          <a:solidFill>
                            <a:srgbClr val="333333"/>
                          </a:solidFill>
                          <a:latin typeface="inter-bold"/>
                        </a:rPr>
                        <a:t>len</a:t>
                      </a:r>
                      <a:r>
                        <a:rPr lang="en-GB">
                          <a:solidFill>
                            <a:srgbClr val="333333"/>
                          </a:solidFill>
                          <a:latin typeface="inter-regular"/>
                        </a:rPr>
                        <a:t> bytes from the byte array starting at offset </a:t>
                      </a:r>
                      <a:r>
                        <a:rPr lang="en-GB" b="1">
                          <a:solidFill>
                            <a:srgbClr val="333333"/>
                          </a:solidFill>
                          <a:latin typeface="inter-bold"/>
                        </a:rPr>
                        <a:t>off</a:t>
                      </a:r>
                      <a:r>
                        <a:rPr lang="en-GB">
                          <a:solidFill>
                            <a:srgbClr val="333333"/>
                          </a:solidFill>
                          <a:latin typeface="inter-regular"/>
                        </a:rPr>
                        <a:t> to the file output stream.</a:t>
                      </a:r>
                    </a:p>
                  </a:txBody>
                  <a:tcPr marL="76200" marR="76200" marT="76200" marB="76200"/>
                </a:tc>
              </a:tr>
              <a:tr h="313859">
                <a:tc>
                  <a:txBody>
                    <a:bodyPr/>
                    <a:lstStyle/>
                    <a:p>
                      <a:pPr algn="just" fontAlgn="t"/>
                      <a:r>
                        <a:rPr lang="en-US">
                          <a:solidFill>
                            <a:srgbClr val="333333"/>
                          </a:solidFill>
                          <a:latin typeface="inter-regular"/>
                        </a:rPr>
                        <a:t>void write(int b)</a:t>
                      </a:r>
                    </a:p>
                  </a:txBody>
                  <a:tcPr marL="76200" marR="76200" marT="76200" marB="76200"/>
                </a:tc>
                <a:tc>
                  <a:txBody>
                    <a:bodyPr/>
                    <a:lstStyle/>
                    <a:p>
                      <a:pPr algn="just" fontAlgn="t"/>
                      <a:r>
                        <a:rPr lang="en-GB">
                          <a:solidFill>
                            <a:srgbClr val="333333"/>
                          </a:solidFill>
                          <a:latin typeface="inter-regular"/>
                        </a:rPr>
                        <a:t>It is used to write the specified byte to the file output stream.</a:t>
                      </a:r>
                    </a:p>
                  </a:txBody>
                  <a:tcPr marL="76200" marR="76200" marT="76200" marB="76200"/>
                </a:tc>
              </a:tr>
              <a:tr h="313859">
                <a:tc>
                  <a:txBody>
                    <a:bodyPr/>
                    <a:lstStyle/>
                    <a:p>
                      <a:pPr algn="just" fontAlgn="t"/>
                      <a:r>
                        <a:rPr lang="en-US">
                          <a:solidFill>
                            <a:srgbClr val="333333"/>
                          </a:solidFill>
                          <a:latin typeface="inter-regular"/>
                        </a:rPr>
                        <a:t>FileChannel getChannel()</a:t>
                      </a:r>
                    </a:p>
                  </a:txBody>
                  <a:tcPr marL="76200" marR="76200" marT="76200" marB="76200"/>
                </a:tc>
                <a:tc>
                  <a:txBody>
                    <a:bodyPr/>
                    <a:lstStyle/>
                    <a:p>
                      <a:pPr algn="just" fontAlgn="t"/>
                      <a:r>
                        <a:rPr lang="en-GB">
                          <a:solidFill>
                            <a:srgbClr val="333333"/>
                          </a:solidFill>
                          <a:latin typeface="inter-regular"/>
                        </a:rPr>
                        <a:t>It is used to return the file channel object associated with the file output stream.</a:t>
                      </a:r>
                    </a:p>
                  </a:txBody>
                  <a:tcPr marL="76200" marR="76200" marT="76200" marB="76200"/>
                </a:tc>
              </a:tr>
              <a:tr h="313859">
                <a:tc>
                  <a:txBody>
                    <a:bodyPr/>
                    <a:lstStyle/>
                    <a:p>
                      <a:pPr algn="just" fontAlgn="t"/>
                      <a:r>
                        <a:rPr lang="en-US">
                          <a:solidFill>
                            <a:srgbClr val="333333"/>
                          </a:solidFill>
                          <a:latin typeface="inter-regular"/>
                        </a:rPr>
                        <a:t>FileDescriptor getFD()</a:t>
                      </a:r>
                    </a:p>
                  </a:txBody>
                  <a:tcPr marL="76200" marR="76200" marT="76200" marB="76200"/>
                </a:tc>
                <a:tc>
                  <a:txBody>
                    <a:bodyPr/>
                    <a:lstStyle/>
                    <a:p>
                      <a:pPr algn="just" fontAlgn="t"/>
                      <a:r>
                        <a:rPr lang="en-GB">
                          <a:solidFill>
                            <a:srgbClr val="333333"/>
                          </a:solidFill>
                          <a:latin typeface="inter-regular"/>
                        </a:rPr>
                        <a:t>It is used to return the file descriptor associated with the stream.</a:t>
                      </a:r>
                    </a:p>
                  </a:txBody>
                  <a:tcPr marL="76200" marR="76200" marT="76200" marB="76200"/>
                </a:tc>
              </a:tr>
              <a:tr h="313859">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file output stream.</a:t>
                      </a:r>
                    </a:p>
                  </a:txBody>
                  <a:tcPr marL="76200" marR="76200" marT="76200" marB="762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Java </a:t>
            </a:r>
            <a:r>
              <a:rPr lang="en-GB" dirty="0" err="1" smtClean="0"/>
              <a:t>FileOutputStream</a:t>
            </a:r>
            <a:r>
              <a:rPr lang="en-GB" dirty="0" smtClean="0"/>
              <a:t> Example 1: write byte</a:t>
            </a:r>
            <a:endParaRPr lang="en-GB" dirty="0"/>
          </a:p>
        </p:txBody>
      </p:sp>
      <p:sp>
        <p:nvSpPr>
          <p:cNvPr id="3" name="Content Placeholder 2"/>
          <p:cNvSpPr>
            <a:spLocks noGrp="1"/>
          </p:cNvSpPr>
          <p:nvPr>
            <p:ph idx="1"/>
          </p:nvPr>
        </p:nvSpPr>
        <p:spPr>
          <a:xfrm>
            <a:off x="838200" y="1214422"/>
            <a:ext cx="10515600" cy="4962541"/>
          </a:xfrm>
        </p:spPr>
        <p:txBody>
          <a:bodyPr/>
          <a:lstStyle/>
          <a:p>
            <a:pPr>
              <a:buNone/>
            </a:pPr>
            <a:r>
              <a:rPr lang="en-IN" sz="1600" dirty="0" smtClean="0"/>
              <a:t> </a:t>
            </a:r>
            <a:r>
              <a:rPr lang="en-US" sz="1800" b="1" dirty="0" smtClean="0"/>
              <a:t>import</a:t>
            </a:r>
            <a:r>
              <a:rPr lang="en-US" sz="1800" dirty="0" smtClean="0"/>
              <a:t> </a:t>
            </a:r>
            <a:r>
              <a:rPr lang="en-US" sz="1800" dirty="0" err="1" smtClean="0"/>
              <a:t>java.io.FileOutputStream</a:t>
            </a:r>
            <a:r>
              <a:rPr lang="en-US" sz="1800" dirty="0" smtClean="0"/>
              <a:t>;  </a:t>
            </a:r>
          </a:p>
          <a:p>
            <a:pPr>
              <a:buNone/>
            </a:pPr>
            <a:r>
              <a:rPr lang="en-US" sz="1800" b="1" dirty="0" smtClean="0"/>
              <a:t>public</a:t>
            </a:r>
            <a:r>
              <a:rPr lang="en-US" sz="1800" dirty="0" smtClean="0"/>
              <a:t> </a:t>
            </a:r>
            <a:r>
              <a:rPr lang="en-US" sz="1800" b="1" dirty="0" smtClean="0"/>
              <a:t>class</a:t>
            </a:r>
            <a:r>
              <a:rPr lang="en-US" sz="1800" dirty="0" smtClean="0"/>
              <a:t> </a:t>
            </a:r>
            <a:r>
              <a:rPr lang="en-US" sz="1800" dirty="0" err="1" smtClean="0"/>
              <a:t>FileOutputStreamExample</a:t>
            </a:r>
            <a:r>
              <a:rPr lang="en-US" sz="1800" dirty="0" smtClean="0"/>
              <a:t> {  </a:t>
            </a:r>
          </a:p>
          <a:p>
            <a:pPr>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a:t>
            </a:r>
          </a:p>
          <a:p>
            <a:pPr>
              <a:buNone/>
            </a:pPr>
            <a:r>
              <a:rPr lang="en-US" sz="1800" dirty="0" smtClean="0"/>
              <a:t>           </a:t>
            </a:r>
            <a:r>
              <a:rPr lang="en-US" sz="1800" b="1" dirty="0" smtClean="0"/>
              <a:t>try</a:t>
            </a:r>
            <a:r>
              <a:rPr lang="en-US" sz="1800" dirty="0" smtClean="0"/>
              <a:t>{    </a:t>
            </a:r>
          </a:p>
          <a:p>
            <a:pPr>
              <a:buNone/>
            </a:pPr>
            <a:r>
              <a:rPr lang="en-US" sz="1800" dirty="0" smtClean="0"/>
              <a:t>            </a:t>
            </a:r>
            <a:r>
              <a:rPr lang="en-US" sz="1800" dirty="0" err="1" smtClean="0"/>
              <a:t>FileOutputStream</a:t>
            </a:r>
            <a:r>
              <a:rPr lang="en-US" sz="1800" dirty="0" smtClean="0"/>
              <a:t> </a:t>
            </a:r>
            <a:r>
              <a:rPr lang="en-US" sz="1800" dirty="0" err="1" smtClean="0"/>
              <a:t>fout</a:t>
            </a:r>
            <a:r>
              <a:rPr lang="en-US" sz="1800" dirty="0" smtClean="0"/>
              <a:t>=</a:t>
            </a:r>
            <a:r>
              <a:rPr lang="en-US" sz="1800" b="1" dirty="0" smtClean="0"/>
              <a:t>new</a:t>
            </a:r>
            <a:r>
              <a:rPr lang="en-US" sz="1800" dirty="0" smtClean="0"/>
              <a:t> </a:t>
            </a:r>
            <a:r>
              <a:rPr lang="en-US" sz="1800" dirty="0" err="1" smtClean="0"/>
              <a:t>FileOutputStream</a:t>
            </a:r>
            <a:r>
              <a:rPr lang="en-US" sz="1800" dirty="0" smtClean="0"/>
              <a:t>("D:\\testout.txt");    </a:t>
            </a:r>
          </a:p>
          <a:p>
            <a:pPr>
              <a:buNone/>
            </a:pPr>
            <a:r>
              <a:rPr lang="en-US" sz="1800" dirty="0" smtClean="0"/>
              <a:t>            </a:t>
            </a:r>
            <a:r>
              <a:rPr lang="en-US" sz="1800" dirty="0" err="1" smtClean="0"/>
              <a:t>fout.write</a:t>
            </a:r>
            <a:r>
              <a:rPr lang="en-US" sz="1800" dirty="0" smtClean="0"/>
              <a:t>(65);    </a:t>
            </a:r>
          </a:p>
          <a:p>
            <a:pPr>
              <a:buNone/>
            </a:pPr>
            <a:r>
              <a:rPr lang="en-US" sz="1800" dirty="0" smtClean="0"/>
              <a:t>             </a:t>
            </a:r>
            <a:r>
              <a:rPr lang="en-US" sz="1800" dirty="0" err="1" smtClean="0"/>
              <a:t>fout.close</a:t>
            </a:r>
            <a:r>
              <a:rPr lang="en-US" sz="1800" dirty="0" smtClean="0"/>
              <a:t>();    </a:t>
            </a:r>
          </a:p>
          <a:p>
            <a:pPr>
              <a:buNone/>
            </a:pPr>
            <a:r>
              <a:rPr lang="en-US" sz="1800" dirty="0" smtClean="0"/>
              <a:t>             </a:t>
            </a:r>
            <a:r>
              <a:rPr lang="en-US" sz="1800" dirty="0" err="1" smtClean="0"/>
              <a:t>System.out.println</a:t>
            </a:r>
            <a:r>
              <a:rPr lang="en-US" sz="1800" dirty="0" smtClean="0"/>
              <a:t>("success...");    </a:t>
            </a:r>
          </a:p>
          <a:p>
            <a:pPr>
              <a:buNone/>
            </a:pPr>
            <a:r>
              <a:rPr lang="en-US" sz="1800" dirty="0" smtClean="0"/>
              <a:t>            }</a:t>
            </a:r>
            <a:r>
              <a:rPr lang="en-US" sz="1800" b="1" dirty="0" smtClean="0"/>
              <a:t>catch</a:t>
            </a:r>
            <a:r>
              <a:rPr lang="en-US" sz="1800" dirty="0" smtClean="0"/>
              <a:t>(Exception e){</a:t>
            </a:r>
            <a:r>
              <a:rPr lang="en-US" sz="1800" dirty="0" err="1" smtClean="0"/>
              <a:t>System.out.println</a:t>
            </a:r>
            <a:r>
              <a:rPr lang="en-US" sz="1800" dirty="0" smtClean="0"/>
              <a:t>(e);}    </a:t>
            </a:r>
          </a:p>
          <a:p>
            <a:pPr>
              <a:buNone/>
            </a:pPr>
            <a:r>
              <a:rPr lang="en-US" sz="1800" dirty="0" smtClean="0"/>
              <a:t>      }    </a:t>
            </a:r>
          </a:p>
          <a:p>
            <a:pPr>
              <a:buNone/>
            </a:pPr>
            <a:r>
              <a:rPr lang="en-US" sz="1800" dirty="0" smtClean="0"/>
              <a:t>}  </a:t>
            </a:r>
          </a:p>
          <a:p>
            <a:endParaRPr lang="en-GB" sz="1800" dirty="0" smtClean="0"/>
          </a:p>
          <a:p>
            <a:endParaRPr lang="en-GB" sz="1800" dirty="0" smtClean="0"/>
          </a:p>
          <a:p>
            <a:endParaRPr lang="en-US" sz="1800" dirty="0" smtClean="0"/>
          </a:p>
          <a:p>
            <a:endParaRPr lang="en-GB" sz="18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Java </a:t>
            </a:r>
            <a:r>
              <a:rPr lang="en-GB" dirty="0" err="1" smtClean="0"/>
              <a:t>FileOutputStream</a:t>
            </a:r>
            <a:r>
              <a:rPr lang="en-GB" dirty="0" smtClean="0"/>
              <a:t> example 2: write string</a:t>
            </a:r>
            <a:endParaRPr lang="en-GB"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smtClean="0"/>
              <a:t>import</a:t>
            </a:r>
            <a:r>
              <a:rPr lang="en-US" sz="2000" dirty="0" smtClean="0"/>
              <a:t> </a:t>
            </a:r>
            <a:r>
              <a:rPr lang="en-US" sz="2000" dirty="0" err="1" smtClean="0"/>
              <a:t>java.io.FileOutputStream</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FileOutputStreamExample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r>
              <a:rPr lang="en-US" sz="2000" dirty="0" err="1" smtClean="0"/>
              <a:t>FileOutputStream</a:t>
            </a:r>
            <a:r>
              <a:rPr lang="en-US" sz="2000" dirty="0" smtClean="0"/>
              <a:t> </a:t>
            </a:r>
            <a:r>
              <a:rPr lang="en-US" sz="2000" dirty="0" err="1" smtClean="0"/>
              <a:t>fout</a:t>
            </a:r>
            <a:r>
              <a:rPr lang="en-US" sz="2000" dirty="0" smtClean="0"/>
              <a:t>=</a:t>
            </a:r>
            <a:r>
              <a:rPr lang="en-US" sz="2000" b="1" dirty="0" smtClean="0"/>
              <a:t>new</a:t>
            </a:r>
            <a:r>
              <a:rPr lang="en-US" sz="2000" dirty="0" smtClean="0"/>
              <a:t> </a:t>
            </a:r>
            <a:r>
              <a:rPr lang="en-US" sz="2000" dirty="0" err="1" smtClean="0"/>
              <a:t>FileOutputStream</a:t>
            </a:r>
            <a:r>
              <a:rPr lang="en-US" sz="2000" dirty="0" smtClean="0"/>
              <a:t>("D:\\testout.txt");    </a:t>
            </a:r>
          </a:p>
          <a:p>
            <a:pPr>
              <a:spcBef>
                <a:spcPts val="0"/>
              </a:spcBef>
              <a:buNone/>
            </a:pPr>
            <a:r>
              <a:rPr lang="en-US" sz="2000" dirty="0" smtClean="0"/>
              <a:t>             String s="Welcome to </a:t>
            </a:r>
            <a:r>
              <a:rPr lang="en-US" sz="2000" dirty="0" err="1" smtClean="0"/>
              <a:t>javaTpoint</a:t>
            </a:r>
            <a:r>
              <a:rPr lang="en-US" sz="2000" dirty="0" smtClean="0"/>
              <a:t>.";    </a:t>
            </a:r>
          </a:p>
          <a:p>
            <a:pPr>
              <a:spcBef>
                <a:spcPts val="0"/>
              </a:spcBef>
              <a:buNone/>
            </a:pPr>
            <a:r>
              <a:rPr lang="en-US" sz="2000" dirty="0" smtClean="0"/>
              <a:t>             </a:t>
            </a:r>
            <a:r>
              <a:rPr lang="en-US" sz="2000" b="1" dirty="0" smtClean="0"/>
              <a:t>byte</a:t>
            </a:r>
            <a:r>
              <a:rPr lang="en-US" sz="2000" dirty="0" smtClean="0"/>
              <a:t> b[]=</a:t>
            </a:r>
            <a:r>
              <a:rPr lang="en-US" sz="2000" dirty="0" err="1" smtClean="0"/>
              <a:t>s.getBytes</a:t>
            </a:r>
            <a:r>
              <a:rPr lang="en-US" sz="2000" dirty="0" smtClean="0"/>
              <a:t>();//converting string into byte array    </a:t>
            </a:r>
          </a:p>
          <a:p>
            <a:pPr>
              <a:spcBef>
                <a:spcPts val="0"/>
              </a:spcBef>
              <a:buNone/>
            </a:pPr>
            <a:r>
              <a:rPr lang="en-US" sz="2000" dirty="0" smtClean="0"/>
              <a:t>             </a:t>
            </a:r>
            <a:r>
              <a:rPr lang="en-US" sz="2000" dirty="0" err="1" smtClean="0"/>
              <a:t>fout.write</a:t>
            </a:r>
            <a:r>
              <a:rPr lang="en-US" sz="2000" dirty="0" smtClean="0"/>
              <a:t>(b);    </a:t>
            </a:r>
          </a:p>
          <a:p>
            <a:pPr>
              <a:spcBef>
                <a:spcPts val="0"/>
              </a:spcBef>
              <a:buNone/>
            </a:pPr>
            <a:r>
              <a:rPr lang="en-US" sz="2000" dirty="0" smtClean="0"/>
              <a:t>             </a:t>
            </a:r>
            <a:r>
              <a:rPr lang="en-US" sz="2000" dirty="0" err="1" smtClean="0"/>
              <a:t>fout.close</a:t>
            </a:r>
            <a:r>
              <a:rPr lang="en-US" sz="2000" dirty="0" smtClean="0"/>
              <a:t>();    </a:t>
            </a:r>
          </a:p>
          <a:p>
            <a:pPr>
              <a:spcBef>
                <a:spcPts val="0"/>
              </a:spcBef>
              <a:buNone/>
            </a:pPr>
            <a:r>
              <a:rPr lang="en-US" sz="2000" dirty="0" smtClean="0"/>
              <a:t>             </a:t>
            </a:r>
            <a:r>
              <a:rPr lang="en-US" sz="2000" dirty="0" err="1" smtClean="0"/>
              <a:t>System.out.println</a:t>
            </a:r>
            <a:r>
              <a:rPr lang="en-US" sz="2000" dirty="0" smtClean="0"/>
              <a:t>("success...");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marL="514350" indent="-514350">
              <a:buNone/>
            </a:pPr>
            <a:endParaRPr lang="en-GB"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err="1" smtClean="0"/>
              <a:t>FileInputStream</a:t>
            </a:r>
            <a:r>
              <a:rPr lang="en-US" dirty="0" smtClean="0"/>
              <a:t> Class</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GB" sz="2000" dirty="0" smtClean="0"/>
              <a:t>Java </a:t>
            </a:r>
            <a:r>
              <a:rPr lang="en-GB" sz="2000" dirty="0" err="1" smtClean="0"/>
              <a:t>FileInputStream</a:t>
            </a:r>
            <a:r>
              <a:rPr lang="en-GB" sz="2000" dirty="0" smtClean="0"/>
              <a:t> class obtains input bytes from a </a:t>
            </a:r>
            <a:r>
              <a:rPr lang="en-GB" sz="2000" dirty="0" smtClean="0">
                <a:hlinkClick r:id="rId2"/>
              </a:rPr>
              <a:t>file</a:t>
            </a:r>
            <a:r>
              <a:rPr lang="en-GB" sz="2000" dirty="0" smtClean="0"/>
              <a:t>. It is used for reading byte-oriented data (streams of raw bytes) such as image data, audio, video etc. You can also read character-stream data. </a:t>
            </a:r>
            <a:r>
              <a:rPr lang="en-GB" sz="2000" b="1" dirty="0" smtClean="0"/>
              <a:t> </a:t>
            </a:r>
            <a:endParaRPr lang="en-GB" sz="2000" dirty="0" smtClean="0"/>
          </a:p>
          <a:p>
            <a:pPr marL="514350" indent="-514350">
              <a:buNone/>
            </a:pPr>
            <a:endParaRPr lang="en-GB"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graphicFrame>
        <p:nvGraphicFramePr>
          <p:cNvPr id="5" name="Table 4"/>
          <p:cNvGraphicFramePr>
            <a:graphicFrameLocks noGrp="1"/>
          </p:cNvGraphicFramePr>
          <p:nvPr/>
        </p:nvGraphicFramePr>
        <p:xfrm>
          <a:off x="309522" y="1857364"/>
          <a:ext cx="10644262" cy="6052841"/>
        </p:xfrm>
        <a:graphic>
          <a:graphicData uri="http://schemas.openxmlformats.org/drawingml/2006/table">
            <a:tbl>
              <a:tblPr firstRow="1" bandRow="1">
                <a:tableStyleId>{5C22544A-7EE6-4342-B048-85BDC9FD1C3A}</a:tableStyleId>
              </a:tblPr>
              <a:tblGrid>
                <a:gridCol w="4694078"/>
                <a:gridCol w="5950184"/>
              </a:tblGrid>
              <a:tr h="351695">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490241">
                <a:tc>
                  <a:txBody>
                    <a:bodyPr/>
                    <a:lstStyle/>
                    <a:p>
                      <a:pPr algn="just" fontAlgn="t"/>
                      <a:r>
                        <a:rPr lang="en-US">
                          <a:solidFill>
                            <a:srgbClr val="333333"/>
                          </a:solidFill>
                          <a:latin typeface="inter-regular"/>
                        </a:rPr>
                        <a:t>int available()</a:t>
                      </a:r>
                    </a:p>
                  </a:txBody>
                  <a:tcPr marL="76200" marR="76200" marT="76200" marB="76200"/>
                </a:tc>
                <a:tc>
                  <a:txBody>
                    <a:bodyPr/>
                    <a:lstStyle/>
                    <a:p>
                      <a:pPr algn="just" fontAlgn="t"/>
                      <a:r>
                        <a:rPr lang="en-GB">
                          <a:solidFill>
                            <a:srgbClr val="333333"/>
                          </a:solidFill>
                          <a:latin typeface="inter-regular"/>
                        </a:rPr>
                        <a:t>It is used to return the estimated number of bytes that can be read from the input stream.</a:t>
                      </a:r>
                    </a:p>
                  </a:txBody>
                  <a:tcPr marL="76200" marR="76200" marT="76200" marB="76200"/>
                </a:tc>
              </a:tr>
              <a:tr h="490241">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read the byte of data from the input stream.</a:t>
                      </a:r>
                    </a:p>
                  </a:txBody>
                  <a:tcPr marL="76200" marR="76200" marT="76200" marB="76200"/>
                </a:tc>
              </a:tr>
              <a:tr h="490241">
                <a:tc>
                  <a:txBody>
                    <a:bodyPr/>
                    <a:lstStyle/>
                    <a:p>
                      <a:pPr algn="just" fontAlgn="t"/>
                      <a:r>
                        <a:rPr lang="en-US">
                          <a:solidFill>
                            <a:srgbClr val="333333"/>
                          </a:solidFill>
                          <a:latin typeface="inter-regular"/>
                        </a:rPr>
                        <a:t>int read(byte[] b)</a:t>
                      </a:r>
                    </a:p>
                  </a:txBody>
                  <a:tcPr marL="76200" marR="76200" marT="76200" marB="76200"/>
                </a:tc>
                <a:tc>
                  <a:txBody>
                    <a:bodyPr/>
                    <a:lstStyle/>
                    <a:p>
                      <a:pPr algn="just" fontAlgn="t"/>
                      <a:r>
                        <a:rPr lang="en-GB">
                          <a:solidFill>
                            <a:srgbClr val="333333"/>
                          </a:solidFill>
                          <a:latin typeface="inter-regular"/>
                        </a:rPr>
                        <a:t>It is used to read up to </a:t>
                      </a:r>
                      <a:r>
                        <a:rPr lang="en-GB" b="1">
                          <a:solidFill>
                            <a:srgbClr val="333333"/>
                          </a:solidFill>
                          <a:latin typeface="inter-bold"/>
                        </a:rPr>
                        <a:t>b.length</a:t>
                      </a:r>
                      <a:r>
                        <a:rPr lang="en-GB">
                          <a:solidFill>
                            <a:srgbClr val="333333"/>
                          </a:solidFill>
                          <a:latin typeface="inter-regular"/>
                        </a:rPr>
                        <a:t> bytes of data from the input stream.</a:t>
                      </a:r>
                    </a:p>
                  </a:txBody>
                  <a:tcPr marL="76200" marR="76200" marT="76200" marB="76200"/>
                </a:tc>
              </a:tr>
              <a:tr h="490241">
                <a:tc>
                  <a:txBody>
                    <a:bodyPr/>
                    <a:lstStyle/>
                    <a:p>
                      <a:pPr algn="just" fontAlgn="t"/>
                      <a:r>
                        <a:rPr lang="en-GB">
                          <a:solidFill>
                            <a:srgbClr val="333333"/>
                          </a:solidFill>
                          <a:latin typeface="inter-regular"/>
                        </a:rPr>
                        <a:t>int read(byte[] b, int off, int len)</a:t>
                      </a:r>
                    </a:p>
                  </a:txBody>
                  <a:tcPr marL="76200" marR="76200" marT="76200" marB="76200"/>
                </a:tc>
                <a:tc>
                  <a:txBody>
                    <a:bodyPr/>
                    <a:lstStyle/>
                    <a:p>
                      <a:pPr algn="just" fontAlgn="t"/>
                      <a:r>
                        <a:rPr lang="en-GB">
                          <a:solidFill>
                            <a:srgbClr val="333333"/>
                          </a:solidFill>
                          <a:latin typeface="inter-regular"/>
                        </a:rPr>
                        <a:t>It is used to read up to </a:t>
                      </a:r>
                      <a:r>
                        <a:rPr lang="en-GB" b="1">
                          <a:solidFill>
                            <a:srgbClr val="333333"/>
                          </a:solidFill>
                          <a:latin typeface="inter-bold"/>
                        </a:rPr>
                        <a:t>len</a:t>
                      </a:r>
                      <a:r>
                        <a:rPr lang="en-GB">
                          <a:solidFill>
                            <a:srgbClr val="333333"/>
                          </a:solidFill>
                          <a:latin typeface="inter-regular"/>
                        </a:rPr>
                        <a:t> bytes of data from the input stream.</a:t>
                      </a:r>
                    </a:p>
                  </a:txBody>
                  <a:tcPr marL="76200" marR="76200" marT="76200" marB="76200"/>
                </a:tc>
              </a:tr>
              <a:tr h="490241">
                <a:tc>
                  <a:txBody>
                    <a:bodyPr/>
                    <a:lstStyle/>
                    <a:p>
                      <a:pPr algn="just" fontAlgn="t"/>
                      <a:r>
                        <a:rPr lang="en-US">
                          <a:solidFill>
                            <a:srgbClr val="333333"/>
                          </a:solidFill>
                          <a:latin typeface="inter-regular"/>
                        </a:rPr>
                        <a:t>long skip(long x)</a:t>
                      </a:r>
                    </a:p>
                  </a:txBody>
                  <a:tcPr marL="76200" marR="76200" marT="76200" marB="76200"/>
                </a:tc>
                <a:tc>
                  <a:txBody>
                    <a:bodyPr/>
                    <a:lstStyle/>
                    <a:p>
                      <a:pPr algn="just" fontAlgn="t"/>
                      <a:r>
                        <a:rPr lang="en-GB">
                          <a:solidFill>
                            <a:srgbClr val="333333"/>
                          </a:solidFill>
                          <a:latin typeface="inter-regular"/>
                        </a:rPr>
                        <a:t>It is used to skip over and discards x bytes of data from the input stream.</a:t>
                      </a:r>
                    </a:p>
                  </a:txBody>
                  <a:tcPr marL="76200" marR="76200" marT="76200" marB="76200"/>
                </a:tc>
              </a:tr>
              <a:tr h="490241">
                <a:tc>
                  <a:txBody>
                    <a:bodyPr/>
                    <a:lstStyle/>
                    <a:p>
                      <a:pPr algn="just" fontAlgn="t"/>
                      <a:r>
                        <a:rPr lang="en-US">
                          <a:solidFill>
                            <a:srgbClr val="333333"/>
                          </a:solidFill>
                          <a:latin typeface="inter-regular"/>
                        </a:rPr>
                        <a:t>FileChannel getChannel()</a:t>
                      </a:r>
                    </a:p>
                  </a:txBody>
                  <a:tcPr marL="76200" marR="76200" marT="76200" marB="76200"/>
                </a:tc>
                <a:tc>
                  <a:txBody>
                    <a:bodyPr/>
                    <a:lstStyle/>
                    <a:p>
                      <a:pPr algn="just" fontAlgn="t"/>
                      <a:r>
                        <a:rPr lang="en-GB">
                          <a:solidFill>
                            <a:srgbClr val="333333"/>
                          </a:solidFill>
                          <a:latin typeface="inter-regular"/>
                        </a:rPr>
                        <a:t>It is used to return the unique FileChannel object associated with the file input stream.</a:t>
                      </a:r>
                    </a:p>
                  </a:txBody>
                  <a:tcPr marL="76200" marR="76200" marT="76200" marB="76200"/>
                </a:tc>
              </a:tr>
              <a:tr h="298408">
                <a:tc>
                  <a:txBody>
                    <a:bodyPr/>
                    <a:lstStyle/>
                    <a:p>
                      <a:pPr algn="just" fontAlgn="t"/>
                      <a:r>
                        <a:rPr lang="en-US">
                          <a:solidFill>
                            <a:srgbClr val="333333"/>
                          </a:solidFill>
                          <a:latin typeface="inter-regular"/>
                        </a:rPr>
                        <a:t>FileDescriptor getFD()</a:t>
                      </a:r>
                    </a:p>
                  </a:txBody>
                  <a:tcPr marL="76200" marR="76200" marT="76200" marB="76200"/>
                </a:tc>
                <a:tc>
                  <a:txBody>
                    <a:bodyPr/>
                    <a:lstStyle/>
                    <a:p>
                      <a:pPr algn="just" fontAlgn="t"/>
                      <a:r>
                        <a:rPr lang="en-GB">
                          <a:solidFill>
                            <a:srgbClr val="333333"/>
                          </a:solidFill>
                          <a:latin typeface="inter-regular"/>
                        </a:rPr>
                        <a:t>It is used to return the </a:t>
                      </a:r>
                      <a:r>
                        <a:rPr lang="en-GB" u="none" strike="noStrike">
                          <a:solidFill>
                            <a:srgbClr val="008000"/>
                          </a:solidFill>
                          <a:latin typeface="inter-regular"/>
                          <a:hlinkClick r:id="rId3"/>
                        </a:rPr>
                        <a:t>FileDescriptor</a:t>
                      </a:r>
                      <a:r>
                        <a:rPr lang="en-GB">
                          <a:solidFill>
                            <a:srgbClr val="333333"/>
                          </a:solidFill>
                          <a:latin typeface="inter-regular"/>
                        </a:rPr>
                        <a:t> object.</a:t>
                      </a:r>
                    </a:p>
                  </a:txBody>
                  <a:tcPr marL="76200" marR="76200" marT="76200" marB="76200"/>
                </a:tc>
              </a:tr>
              <a:tr h="682075">
                <a:tc>
                  <a:txBody>
                    <a:bodyPr/>
                    <a:lstStyle/>
                    <a:p>
                      <a:pPr algn="just" fontAlgn="t"/>
                      <a:r>
                        <a:rPr lang="en-US">
                          <a:solidFill>
                            <a:srgbClr val="333333"/>
                          </a:solidFill>
                          <a:latin typeface="inter-regular"/>
                        </a:rPr>
                        <a:t>protected void finalize()</a:t>
                      </a:r>
                    </a:p>
                  </a:txBody>
                  <a:tcPr marL="76200" marR="76200" marT="76200" marB="76200"/>
                </a:tc>
                <a:tc>
                  <a:txBody>
                    <a:bodyPr/>
                    <a:lstStyle/>
                    <a:p>
                      <a:pPr algn="just" fontAlgn="t"/>
                      <a:r>
                        <a:rPr lang="en-GB">
                          <a:solidFill>
                            <a:srgbClr val="333333"/>
                          </a:solidFill>
                          <a:latin typeface="inter-regular"/>
                        </a:rPr>
                        <a:t>It is used to ensure that the close method is call when there is no more reference to the file input stream.</a:t>
                      </a:r>
                    </a:p>
                  </a:txBody>
                  <a:tcPr marL="76200" marR="76200" marT="76200" marB="76200"/>
                </a:tc>
              </a:tr>
              <a:tr h="298408">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a:t>
                      </a:r>
                      <a:r>
                        <a:rPr lang="en-GB" u="none" strike="noStrike" dirty="0">
                          <a:solidFill>
                            <a:srgbClr val="008000"/>
                          </a:solidFill>
                          <a:latin typeface="inter-regular"/>
                          <a:hlinkClick r:id="rId4"/>
                        </a:rPr>
                        <a:t>stream</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Java </a:t>
            </a:r>
            <a:r>
              <a:rPr lang="en-GB" dirty="0" err="1" smtClean="0"/>
              <a:t>FileInputStream</a:t>
            </a:r>
            <a:r>
              <a:rPr lang="en-GB" dirty="0" smtClean="0"/>
              <a:t> example 1: read single character</a:t>
            </a:r>
            <a:br>
              <a:rPr lang="en-GB"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b="1" dirty="0" smtClean="0"/>
              <a:t>import</a:t>
            </a:r>
            <a:r>
              <a:rPr lang="en-US" sz="2000" dirty="0" smtClean="0"/>
              <a:t> </a:t>
            </a:r>
            <a:r>
              <a:rPr lang="en-US" sz="2000" dirty="0" err="1" smtClean="0"/>
              <a:t>java.io.FileInputStream</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DataStreamExample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r>
              <a:rPr lang="en-US" sz="2000" dirty="0" err="1" smtClean="0"/>
              <a:t>FileInputStream</a:t>
            </a:r>
            <a:r>
              <a:rPr lang="en-US" sz="2000" dirty="0" smtClean="0"/>
              <a:t> fin=</a:t>
            </a:r>
            <a:r>
              <a:rPr lang="en-US" sz="2000" b="1" dirty="0" smtClean="0"/>
              <a:t>new</a:t>
            </a:r>
            <a:r>
              <a:rPr lang="en-US" sz="2000" dirty="0" smtClean="0"/>
              <a:t> </a:t>
            </a:r>
            <a:r>
              <a:rPr lang="en-US" sz="2000" dirty="0" err="1" smtClean="0"/>
              <a:t>FileInputStream</a:t>
            </a:r>
            <a:r>
              <a:rPr lang="en-US" sz="2000" dirty="0" smtClean="0"/>
              <a:t>("D:\\testout.txt");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a:t>
            </a:r>
            <a:r>
              <a:rPr lang="en-US" sz="2000" dirty="0" err="1" smtClean="0"/>
              <a:t>fin.read</a:t>
            </a:r>
            <a:r>
              <a:rPr lang="en-US" sz="2000" dirty="0" smtClean="0"/>
              <a:t>();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fin.close</a:t>
            </a: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 </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IN" dirty="0" smtClean="0"/>
              <a:t> </a:t>
            </a:r>
            <a:r>
              <a:rPr lang="en-GB" dirty="0" smtClean="0"/>
              <a:t>Java </a:t>
            </a:r>
            <a:r>
              <a:rPr lang="en-GB" dirty="0" err="1" smtClean="0"/>
              <a:t>FileInputStream</a:t>
            </a:r>
            <a:r>
              <a:rPr lang="en-GB" dirty="0" smtClean="0"/>
              <a:t> example 2: read all characters</a:t>
            </a:r>
            <a:br>
              <a:rPr lang="en-GB"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buNone/>
            </a:pPr>
            <a:r>
              <a:rPr lang="en-GB" sz="2000" b="1" dirty="0" smtClean="0"/>
              <a:t> </a:t>
            </a:r>
            <a:r>
              <a:rPr lang="en-US" sz="2000" b="1" dirty="0" smtClean="0"/>
              <a:t>import</a:t>
            </a:r>
            <a:r>
              <a:rPr lang="en-US" sz="2000" dirty="0" smtClean="0"/>
              <a:t> </a:t>
            </a:r>
            <a:r>
              <a:rPr lang="en-US" sz="2000" dirty="0" err="1" smtClean="0"/>
              <a:t>java.io.FileInputStream</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DataStreamExample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r>
              <a:rPr lang="en-US" sz="2000" dirty="0" err="1" smtClean="0"/>
              <a:t>FileInputStream</a:t>
            </a:r>
            <a:r>
              <a:rPr lang="en-US" sz="2000" dirty="0" smtClean="0"/>
              <a:t> fin=</a:t>
            </a:r>
            <a:r>
              <a:rPr lang="en-US" sz="2000" b="1" dirty="0" smtClean="0"/>
              <a:t>new</a:t>
            </a:r>
            <a:r>
              <a:rPr lang="en-US" sz="2000" dirty="0" smtClean="0"/>
              <a:t> </a:t>
            </a:r>
            <a:r>
              <a:rPr lang="en-US" sz="2000" dirty="0" err="1" smtClean="0"/>
              <a:t>FileInputStream</a:t>
            </a:r>
            <a:r>
              <a:rPr lang="en-US" sz="2000" dirty="0" smtClean="0"/>
              <a:t>("D:\\testout.txt");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=0;    </a:t>
            </a:r>
          </a:p>
          <a:p>
            <a:pPr>
              <a:spcBef>
                <a:spcPts val="0"/>
              </a:spcBef>
              <a:buNone/>
            </a:pPr>
            <a:r>
              <a:rPr lang="en-US" sz="2000" dirty="0" smtClean="0"/>
              <a:t>            </a:t>
            </a:r>
            <a:r>
              <a:rPr lang="en-US" sz="2000" b="1" dirty="0" smtClean="0"/>
              <a:t>while</a:t>
            </a:r>
            <a:r>
              <a:rPr lang="en-US" sz="2000" dirty="0" smtClean="0"/>
              <a:t>((</a:t>
            </a:r>
            <a:r>
              <a:rPr lang="en-US" sz="2000" dirty="0" err="1" smtClean="0"/>
              <a:t>i</a:t>
            </a:r>
            <a:r>
              <a:rPr lang="en-US" sz="2000" dirty="0" smtClean="0"/>
              <a:t>=</a:t>
            </a:r>
            <a:r>
              <a:rPr lang="en-US" sz="2000" dirty="0" err="1" smtClean="0"/>
              <a:t>fin.read</a:t>
            </a:r>
            <a:r>
              <a:rPr lang="en-US" sz="2000" dirty="0" smtClean="0"/>
              <a:t>())!=-1){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fin.close</a:t>
            </a: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err="1" smtClean="0"/>
              <a:t>BufferedOutputStream</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smtClean="0"/>
              <a:t>Java BufferedOutputStream </a:t>
            </a:r>
            <a:r>
              <a:rPr lang="en-GB" dirty="0" smtClean="0">
                <a:hlinkClick r:id="rId2"/>
              </a:rPr>
              <a:t>class</a:t>
            </a:r>
            <a:r>
              <a:rPr lang="en-GB" dirty="0" smtClean="0"/>
              <a:t> is used for buffering an output stream. It internally uses buffer to store data. It adds more efficiency than to write data directly into a stream. So, it makes the performance fast.</a:t>
            </a:r>
          </a:p>
          <a:p>
            <a:r>
              <a:rPr lang="en-GB" dirty="0" smtClean="0"/>
              <a:t>For adding the buffer in an </a:t>
            </a:r>
            <a:r>
              <a:rPr lang="en-GB" dirty="0" err="1" smtClean="0"/>
              <a:t>OutputStream</a:t>
            </a:r>
            <a:r>
              <a:rPr lang="en-GB" dirty="0" smtClean="0"/>
              <a:t>, use the BufferedOutputStream class.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graphicFrame>
        <p:nvGraphicFramePr>
          <p:cNvPr id="5" name="Table 4"/>
          <p:cNvGraphicFramePr>
            <a:graphicFrameLocks noGrp="1"/>
          </p:cNvGraphicFramePr>
          <p:nvPr/>
        </p:nvGraphicFramePr>
        <p:xfrm>
          <a:off x="452398" y="3786190"/>
          <a:ext cx="10930014" cy="2453640"/>
        </p:xfrm>
        <a:graphic>
          <a:graphicData uri="http://schemas.openxmlformats.org/drawingml/2006/table">
            <a:tbl>
              <a:tblPr firstRow="1" bandRow="1">
                <a:tableStyleId>{5C22544A-7EE6-4342-B048-85BDC9FD1C3A}</a:tableStyleId>
              </a:tblPr>
              <a:tblGrid>
                <a:gridCol w="5465007"/>
                <a:gridCol w="5465007"/>
              </a:tblGrid>
              <a:tr h="302913">
                <a:tc>
                  <a:txBody>
                    <a:bodyPr/>
                    <a:lstStyle/>
                    <a:p>
                      <a:pPr algn="l" fontAlgn="t"/>
                      <a:r>
                        <a:rPr lang="en-US" dirty="0">
                          <a:solidFill>
                            <a:srgbClr val="000000"/>
                          </a:solidFill>
                          <a:latin typeface="times new roman"/>
                        </a:rPr>
                        <a:t>Constructor</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587468">
                <a:tc>
                  <a:txBody>
                    <a:bodyPr/>
                    <a:lstStyle/>
                    <a:p>
                      <a:pPr algn="just" fontAlgn="t"/>
                      <a:r>
                        <a:rPr lang="en-US">
                          <a:solidFill>
                            <a:srgbClr val="333333"/>
                          </a:solidFill>
                          <a:latin typeface="inter-regular"/>
                        </a:rPr>
                        <a:t>BufferedOutputStream(OutputStream os)</a:t>
                      </a:r>
                    </a:p>
                  </a:txBody>
                  <a:tcPr marL="76200" marR="76200" marT="76200" marB="76200"/>
                </a:tc>
                <a:tc>
                  <a:txBody>
                    <a:bodyPr/>
                    <a:lstStyle/>
                    <a:p>
                      <a:pPr algn="just" fontAlgn="t"/>
                      <a:r>
                        <a:rPr lang="en-GB">
                          <a:solidFill>
                            <a:srgbClr val="333333"/>
                          </a:solidFill>
                          <a:latin typeface="inter-regular"/>
                        </a:rPr>
                        <a:t>It creates the new buffered output stream which is used for writing the data to the specified output stream.</a:t>
                      </a:r>
                    </a:p>
                  </a:txBody>
                  <a:tcPr marL="76200" marR="76200" marT="76200" marB="76200"/>
                </a:tc>
              </a:tr>
              <a:tr h="752693">
                <a:tc>
                  <a:txBody>
                    <a:bodyPr/>
                    <a:lstStyle/>
                    <a:p>
                      <a:pPr algn="just" fontAlgn="t"/>
                      <a:r>
                        <a:rPr lang="en-US">
                          <a:solidFill>
                            <a:srgbClr val="333333"/>
                          </a:solidFill>
                          <a:latin typeface="inter-regular"/>
                        </a:rPr>
                        <a:t>BufferedOutputStream(OutputStream os, int size)</a:t>
                      </a:r>
                    </a:p>
                  </a:txBody>
                  <a:tcPr marL="76200" marR="76200" marT="76200" marB="76200"/>
                </a:tc>
                <a:tc>
                  <a:txBody>
                    <a:bodyPr/>
                    <a:lstStyle/>
                    <a:p>
                      <a:pPr algn="just" fontAlgn="t"/>
                      <a:r>
                        <a:rPr lang="en-GB" dirty="0">
                          <a:solidFill>
                            <a:srgbClr val="333333"/>
                          </a:solidFill>
                          <a:latin typeface="inter-regular"/>
                        </a:rPr>
                        <a:t>It creates the new buffered output stream which is used for writing the data to the specified output stream with a specified buffer size.</a:t>
                      </a:r>
                    </a:p>
                  </a:txBody>
                  <a:tcPr marL="76200" marR="76200" marT="76200" marB="7620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IN" dirty="0" smtClean="0"/>
              <a:t> </a:t>
            </a:r>
            <a:endParaRPr lang="en-US" dirty="0"/>
          </a:p>
        </p:txBody>
      </p:sp>
      <p:sp>
        <p:nvSpPr>
          <p:cNvPr id="3" name="Content Placeholder 2"/>
          <p:cNvSpPr>
            <a:spLocks noGrp="1"/>
          </p:cNvSpPr>
          <p:nvPr>
            <p:ph idx="1"/>
          </p:nvPr>
        </p:nvSpPr>
        <p:spPr>
          <a:xfrm>
            <a:off x="809588" y="1214422"/>
            <a:ext cx="10515600" cy="5105417"/>
          </a:xfrm>
        </p:spPr>
        <p:txBody>
          <a:bodyPr/>
          <a:lstStyle/>
          <a:p>
            <a:pPr>
              <a:buNone/>
            </a:pPr>
            <a:r>
              <a:rPr lang="en-GB" b="1" dirty="0" smtClean="0"/>
              <a:t> </a:t>
            </a:r>
            <a:endParaRPr lang="en-US" sz="2000" dirty="0" smtClean="0"/>
          </a:p>
          <a:p>
            <a:pPr>
              <a:buNone/>
            </a:pPr>
            <a:endParaRPr lang="en-GB"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graphicFrame>
        <p:nvGraphicFramePr>
          <p:cNvPr id="6" name="Table 5"/>
          <p:cNvGraphicFramePr>
            <a:graphicFrameLocks noGrp="1"/>
          </p:cNvGraphicFramePr>
          <p:nvPr/>
        </p:nvGraphicFramePr>
        <p:xfrm>
          <a:off x="1523968" y="1071546"/>
          <a:ext cx="9787006" cy="3715610"/>
        </p:xfrm>
        <a:graphic>
          <a:graphicData uri="http://schemas.openxmlformats.org/drawingml/2006/table">
            <a:tbl>
              <a:tblPr firstRow="1" bandRow="1">
                <a:tableStyleId>{5C22544A-7EE6-4342-B048-85BDC9FD1C3A}</a:tableStyleId>
              </a:tblPr>
              <a:tblGrid>
                <a:gridCol w="4893503"/>
                <a:gridCol w="4893503"/>
              </a:tblGrid>
              <a:tr h="688149">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959238">
                <a:tc>
                  <a:txBody>
                    <a:bodyPr/>
                    <a:lstStyle/>
                    <a:p>
                      <a:pPr algn="just" fontAlgn="t"/>
                      <a:r>
                        <a:rPr lang="en-US">
                          <a:solidFill>
                            <a:srgbClr val="333333"/>
                          </a:solidFill>
                          <a:latin typeface="inter-regular"/>
                        </a:rPr>
                        <a:t>void write(int b)</a:t>
                      </a:r>
                    </a:p>
                  </a:txBody>
                  <a:tcPr marL="76200" marR="76200" marT="76200" marB="76200"/>
                </a:tc>
                <a:tc>
                  <a:txBody>
                    <a:bodyPr/>
                    <a:lstStyle/>
                    <a:p>
                      <a:pPr algn="just" fontAlgn="t"/>
                      <a:r>
                        <a:rPr lang="en-GB">
                          <a:solidFill>
                            <a:srgbClr val="333333"/>
                          </a:solidFill>
                          <a:latin typeface="inter-regular"/>
                        </a:rPr>
                        <a:t>It writes the specified byte to the buffered output stream.</a:t>
                      </a:r>
                    </a:p>
                  </a:txBody>
                  <a:tcPr marL="76200" marR="76200" marT="76200" marB="76200"/>
                </a:tc>
              </a:tr>
              <a:tr h="1484339">
                <a:tc>
                  <a:txBody>
                    <a:bodyPr/>
                    <a:lstStyle/>
                    <a:p>
                      <a:pPr algn="just" fontAlgn="t"/>
                      <a:r>
                        <a:rPr lang="en-GB">
                          <a:solidFill>
                            <a:srgbClr val="333333"/>
                          </a:solidFill>
                          <a:latin typeface="inter-regular"/>
                        </a:rPr>
                        <a:t>void write(byte[] b, int off, int len)</a:t>
                      </a:r>
                    </a:p>
                  </a:txBody>
                  <a:tcPr marL="76200" marR="76200" marT="76200" marB="76200"/>
                </a:tc>
                <a:tc>
                  <a:txBody>
                    <a:bodyPr/>
                    <a:lstStyle/>
                    <a:p>
                      <a:pPr algn="just" fontAlgn="t"/>
                      <a:r>
                        <a:rPr lang="en-GB">
                          <a:solidFill>
                            <a:srgbClr val="333333"/>
                          </a:solidFill>
                          <a:latin typeface="inter-regular"/>
                        </a:rPr>
                        <a:t>It write the bytes from the specified byte-input stream into a specified byte </a:t>
                      </a:r>
                      <a:r>
                        <a:rPr lang="en-GB" u="none" strike="noStrike">
                          <a:solidFill>
                            <a:srgbClr val="008000"/>
                          </a:solidFill>
                          <a:latin typeface="inter-regular"/>
                          <a:hlinkClick r:id="rId2"/>
                        </a:rPr>
                        <a:t>array</a:t>
                      </a:r>
                      <a:r>
                        <a:rPr lang="en-GB">
                          <a:solidFill>
                            <a:srgbClr val="333333"/>
                          </a:solidFill>
                          <a:latin typeface="inter-regular"/>
                        </a:rPr>
                        <a:t>, starting with the given offset</a:t>
                      </a:r>
                    </a:p>
                  </a:txBody>
                  <a:tcPr marL="76200" marR="76200" marT="76200" marB="76200"/>
                </a:tc>
              </a:tr>
              <a:tr h="583884">
                <a:tc>
                  <a:txBody>
                    <a:bodyPr/>
                    <a:lstStyle/>
                    <a:p>
                      <a:pPr algn="just" fontAlgn="t"/>
                      <a:r>
                        <a:rPr lang="en-US">
                          <a:solidFill>
                            <a:srgbClr val="333333"/>
                          </a:solidFill>
                          <a:latin typeface="inter-regular"/>
                        </a:rPr>
                        <a:t>void flush()</a:t>
                      </a:r>
                    </a:p>
                  </a:txBody>
                  <a:tcPr marL="76200" marR="76200" marT="76200" marB="76200"/>
                </a:tc>
                <a:tc>
                  <a:txBody>
                    <a:bodyPr/>
                    <a:lstStyle/>
                    <a:p>
                      <a:pPr algn="just" fontAlgn="t"/>
                      <a:r>
                        <a:rPr lang="en-GB" dirty="0">
                          <a:solidFill>
                            <a:srgbClr val="333333"/>
                          </a:solidFill>
                          <a:latin typeface="inter-regular"/>
                        </a:rPr>
                        <a:t>It flushes the buffered output stream.</a:t>
                      </a:r>
                    </a:p>
                  </a:txBody>
                  <a:tcPr marL="76200" marR="76200" marT="76200" marB="7620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import</a:t>
            </a:r>
            <a:r>
              <a:rPr lang="en-US" dirty="0" smtClean="0"/>
              <a:t> java.io.*;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BufferedOutputStreamExample</a:t>
            </a:r>
            <a:r>
              <a:rPr lang="en-US" dirty="0" smtClean="0"/>
              <a:t>{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a:t>
            </a:r>
            <a:r>
              <a:rPr lang="en-US" b="1" dirty="0" smtClean="0"/>
              <a:t>throws</a:t>
            </a:r>
            <a:r>
              <a:rPr lang="en-US" dirty="0" smtClean="0"/>
              <a:t> Exception{    </a:t>
            </a:r>
          </a:p>
          <a:p>
            <a:pPr>
              <a:spcBef>
                <a:spcPts val="0"/>
              </a:spcBef>
              <a:buNone/>
            </a:pPr>
            <a:r>
              <a:rPr lang="en-US" dirty="0" smtClean="0"/>
              <a:t>     </a:t>
            </a:r>
            <a:r>
              <a:rPr lang="en-US" dirty="0" err="1" smtClean="0"/>
              <a:t>FileOutputStream</a:t>
            </a:r>
            <a:r>
              <a:rPr lang="en-US" dirty="0" smtClean="0"/>
              <a:t> </a:t>
            </a:r>
            <a:r>
              <a:rPr lang="en-US" dirty="0" err="1" smtClean="0"/>
              <a:t>fout</a:t>
            </a:r>
            <a:r>
              <a:rPr lang="en-US" dirty="0" smtClean="0"/>
              <a:t>=</a:t>
            </a:r>
            <a:r>
              <a:rPr lang="en-US" b="1" dirty="0" smtClean="0"/>
              <a:t>new</a:t>
            </a:r>
            <a:r>
              <a:rPr lang="en-US" dirty="0" smtClean="0"/>
              <a:t> </a:t>
            </a:r>
            <a:r>
              <a:rPr lang="en-US" dirty="0" err="1" smtClean="0"/>
              <a:t>FileOutputStream</a:t>
            </a:r>
            <a:r>
              <a:rPr lang="en-US" dirty="0" smtClean="0"/>
              <a:t>("D:\\testout.txt");    </a:t>
            </a:r>
          </a:p>
          <a:p>
            <a:pPr>
              <a:spcBef>
                <a:spcPts val="0"/>
              </a:spcBef>
              <a:buNone/>
            </a:pPr>
            <a:r>
              <a:rPr lang="en-US" dirty="0" smtClean="0"/>
              <a:t>     </a:t>
            </a:r>
            <a:r>
              <a:rPr lang="en-US" dirty="0" err="1" smtClean="0"/>
              <a:t>BufferedOutputStream</a:t>
            </a:r>
            <a:r>
              <a:rPr lang="en-US" dirty="0" smtClean="0"/>
              <a:t> bout=</a:t>
            </a:r>
            <a:r>
              <a:rPr lang="en-US" b="1" dirty="0" smtClean="0"/>
              <a:t>new</a:t>
            </a:r>
            <a:r>
              <a:rPr lang="en-US" dirty="0" smtClean="0"/>
              <a:t> </a:t>
            </a:r>
            <a:r>
              <a:rPr lang="en-US" dirty="0" err="1" smtClean="0"/>
              <a:t>BufferedOutputStream</a:t>
            </a:r>
            <a:r>
              <a:rPr lang="en-US" dirty="0" smtClean="0"/>
              <a:t>(</a:t>
            </a:r>
            <a:r>
              <a:rPr lang="en-US" dirty="0" err="1" smtClean="0"/>
              <a:t>fout</a:t>
            </a:r>
            <a:r>
              <a:rPr lang="en-US" dirty="0" smtClean="0"/>
              <a:t>);    </a:t>
            </a:r>
          </a:p>
          <a:p>
            <a:pPr>
              <a:spcBef>
                <a:spcPts val="0"/>
              </a:spcBef>
              <a:buNone/>
            </a:pPr>
            <a:r>
              <a:rPr lang="en-US" dirty="0" smtClean="0"/>
              <a:t>     String s="Welcome to </a:t>
            </a:r>
            <a:r>
              <a:rPr lang="en-US" dirty="0" err="1" smtClean="0"/>
              <a:t>javaTpoint</a:t>
            </a:r>
            <a:r>
              <a:rPr lang="en-US" dirty="0" smtClean="0"/>
              <a:t>.";    </a:t>
            </a:r>
          </a:p>
          <a:p>
            <a:pPr>
              <a:spcBef>
                <a:spcPts val="0"/>
              </a:spcBef>
              <a:buNone/>
            </a:pPr>
            <a:r>
              <a:rPr lang="en-US" dirty="0" smtClean="0"/>
              <a:t>     </a:t>
            </a:r>
            <a:r>
              <a:rPr lang="en-US" b="1" dirty="0" smtClean="0"/>
              <a:t>byte</a:t>
            </a:r>
            <a:r>
              <a:rPr lang="en-US" dirty="0" smtClean="0"/>
              <a:t> b[]=</a:t>
            </a:r>
            <a:r>
              <a:rPr lang="en-US" dirty="0" err="1" smtClean="0"/>
              <a:t>s.getBytes</a:t>
            </a:r>
            <a:r>
              <a:rPr lang="en-US" dirty="0" smtClean="0"/>
              <a:t>();    </a:t>
            </a:r>
          </a:p>
          <a:p>
            <a:pPr>
              <a:spcBef>
                <a:spcPts val="0"/>
              </a:spcBef>
              <a:buNone/>
            </a:pPr>
            <a:r>
              <a:rPr lang="en-US" dirty="0" smtClean="0"/>
              <a:t>     </a:t>
            </a:r>
            <a:r>
              <a:rPr lang="en-US" dirty="0" err="1" smtClean="0"/>
              <a:t>bout.write</a:t>
            </a:r>
            <a:r>
              <a:rPr lang="en-US" dirty="0" smtClean="0"/>
              <a:t>(b);    </a:t>
            </a:r>
          </a:p>
          <a:p>
            <a:pPr>
              <a:spcBef>
                <a:spcPts val="0"/>
              </a:spcBef>
              <a:buNone/>
            </a:pPr>
            <a:r>
              <a:rPr lang="en-US" dirty="0" smtClean="0"/>
              <a:t>     </a:t>
            </a:r>
            <a:r>
              <a:rPr lang="en-US" dirty="0" err="1" smtClean="0"/>
              <a:t>bout.flush</a:t>
            </a:r>
            <a:r>
              <a:rPr lang="en-US" dirty="0" smtClean="0"/>
              <a:t>();    </a:t>
            </a:r>
          </a:p>
          <a:p>
            <a:pPr>
              <a:spcBef>
                <a:spcPts val="0"/>
              </a:spcBef>
              <a:buNone/>
            </a:pPr>
            <a:r>
              <a:rPr lang="en-US" dirty="0" smtClean="0"/>
              <a:t>     </a:t>
            </a:r>
            <a:r>
              <a:rPr lang="en-US" dirty="0" err="1" smtClean="0"/>
              <a:t>bout.close</a:t>
            </a:r>
            <a:r>
              <a:rPr lang="en-US" dirty="0" smtClean="0"/>
              <a:t>();    </a:t>
            </a:r>
          </a:p>
          <a:p>
            <a:pPr>
              <a:spcBef>
                <a:spcPts val="0"/>
              </a:spcBef>
              <a:buNone/>
            </a:pPr>
            <a:r>
              <a:rPr lang="en-US" dirty="0" smtClean="0"/>
              <a:t>     </a:t>
            </a:r>
            <a:r>
              <a:rPr lang="en-US" dirty="0" err="1" smtClean="0"/>
              <a:t>fout.close</a:t>
            </a:r>
            <a:r>
              <a:rPr lang="en-US" dirty="0" smtClean="0"/>
              <a:t>();    </a:t>
            </a:r>
          </a:p>
          <a:p>
            <a:pPr>
              <a:spcBef>
                <a:spcPts val="0"/>
              </a:spcBef>
              <a:buNone/>
            </a:pPr>
            <a:r>
              <a:rPr lang="en-US" dirty="0" smtClean="0"/>
              <a:t>     </a:t>
            </a:r>
            <a:r>
              <a:rPr lang="en-US" dirty="0" err="1" smtClean="0"/>
              <a:t>System.out.println</a:t>
            </a:r>
            <a:r>
              <a:rPr lang="en-US" dirty="0" smtClean="0"/>
              <a:t>("success");    </a:t>
            </a:r>
          </a:p>
          <a:p>
            <a:pPr>
              <a:spcBef>
                <a:spcPts val="0"/>
              </a:spcBef>
              <a:buNone/>
            </a:pPr>
            <a:r>
              <a:rPr lang="en-US" dirty="0" smtClean="0"/>
              <a:t>}    </a:t>
            </a:r>
          </a:p>
          <a:p>
            <a:pPr>
              <a:spcBef>
                <a:spcPts val="0"/>
              </a:spcBef>
              <a:buNone/>
            </a:pPr>
            <a:r>
              <a:rPr lang="en-US" dirty="0" smtClean="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err="1" smtClean="0"/>
              <a:t>BufferedInputStream</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b="1" dirty="0" smtClean="0"/>
              <a:t> </a:t>
            </a:r>
            <a:r>
              <a:rPr lang="en-GB" sz="2000" dirty="0" smtClean="0"/>
              <a:t>to read information from </a:t>
            </a:r>
            <a:r>
              <a:rPr lang="en-GB" sz="2000" dirty="0" smtClean="0">
                <a:hlinkClick r:id="rId2"/>
              </a:rPr>
              <a:t>stream</a:t>
            </a:r>
            <a:r>
              <a:rPr lang="en-GB" sz="2000" dirty="0" smtClean="0"/>
              <a:t>. It internally uses buffer mechanism to make the performance fast.</a:t>
            </a:r>
          </a:p>
          <a:p>
            <a:r>
              <a:rPr lang="en-GB" sz="2000" dirty="0" smtClean="0"/>
              <a:t>When the bytes from the stream are skipped or read, the internal buffer automatically refilled from the contained input stream, many bytes at a time.</a:t>
            </a:r>
          </a:p>
          <a:p>
            <a:r>
              <a:rPr lang="en-GB" sz="2000" dirty="0" smtClean="0"/>
              <a:t>When a </a:t>
            </a:r>
            <a:r>
              <a:rPr lang="en-GB" sz="2000" dirty="0" err="1" smtClean="0"/>
              <a:t>BufferedInputStream</a:t>
            </a:r>
            <a:r>
              <a:rPr lang="en-GB" sz="2000" dirty="0" smtClean="0"/>
              <a:t> is created, an internal buffer </a:t>
            </a:r>
            <a:r>
              <a:rPr lang="en-GB" sz="2000" dirty="0" smtClean="0">
                <a:hlinkClick r:id="rId3"/>
              </a:rPr>
              <a:t>array</a:t>
            </a:r>
            <a:r>
              <a:rPr lang="en-GB" sz="2000" dirty="0" smtClean="0"/>
              <a:t> is created.</a:t>
            </a:r>
          </a:p>
          <a:p>
            <a:pPr>
              <a:buNone/>
            </a:pPr>
            <a:r>
              <a:rPr lang="en-GB" sz="2000" dirty="0" smtClean="0"/>
              <a:t/>
            </a:r>
            <a:br>
              <a:rPr lang="en-GB" sz="2000" dirty="0" smtClean="0"/>
            </a:br>
            <a:endParaRPr lang="en-US" sz="2000" dirty="0" smtClean="0"/>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graphicFrame>
        <p:nvGraphicFramePr>
          <p:cNvPr id="6" name="Table 5"/>
          <p:cNvGraphicFramePr>
            <a:graphicFrameLocks noGrp="1"/>
          </p:cNvGraphicFramePr>
          <p:nvPr/>
        </p:nvGraphicFramePr>
        <p:xfrm>
          <a:off x="1166778" y="2928934"/>
          <a:ext cx="9572692" cy="2829982"/>
        </p:xfrm>
        <a:graphic>
          <a:graphicData uri="http://schemas.openxmlformats.org/drawingml/2006/table">
            <a:tbl>
              <a:tblPr firstRow="1" bandRow="1">
                <a:tableStyleId>{5C22544A-7EE6-4342-B048-85BDC9FD1C3A}</a:tableStyleId>
              </a:tblPr>
              <a:tblGrid>
                <a:gridCol w="4786346"/>
                <a:gridCol w="4786346"/>
              </a:tblGrid>
              <a:tr h="592656">
                <a:tc>
                  <a:txBody>
                    <a:bodyPr/>
                    <a:lstStyle/>
                    <a:p>
                      <a:pPr algn="l" fontAlgn="t"/>
                      <a:r>
                        <a:rPr lang="en-US" dirty="0">
                          <a:solidFill>
                            <a:srgbClr val="000000"/>
                          </a:solidFill>
                          <a:latin typeface="times new roman"/>
                        </a:rPr>
                        <a:t>Constructor</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764666">
                <a:tc>
                  <a:txBody>
                    <a:bodyPr/>
                    <a:lstStyle/>
                    <a:p>
                      <a:pPr algn="just" fontAlgn="t"/>
                      <a:r>
                        <a:rPr lang="en-US" dirty="0" err="1">
                          <a:solidFill>
                            <a:srgbClr val="333333"/>
                          </a:solidFill>
                          <a:latin typeface="inter-regular"/>
                        </a:rPr>
                        <a:t>BufferedInputStream</a:t>
                      </a:r>
                      <a:r>
                        <a:rPr lang="en-US" dirty="0">
                          <a:solidFill>
                            <a:srgbClr val="333333"/>
                          </a:solidFill>
                          <a:latin typeface="inter-regular"/>
                        </a:rPr>
                        <a:t>(</a:t>
                      </a:r>
                      <a:r>
                        <a:rPr lang="en-US" dirty="0" err="1">
                          <a:solidFill>
                            <a:srgbClr val="333333"/>
                          </a:solidFill>
                          <a:latin typeface="inter-regular"/>
                        </a:rPr>
                        <a:t>InputStream</a:t>
                      </a:r>
                      <a:r>
                        <a:rPr lang="en-US" dirty="0">
                          <a:solidFill>
                            <a:srgbClr val="333333"/>
                          </a:solidFill>
                          <a:latin typeface="inter-regular"/>
                        </a:rPr>
                        <a:t> IS)</a:t>
                      </a:r>
                    </a:p>
                  </a:txBody>
                  <a:tcPr marL="76200" marR="76200" marT="76200" marB="76200"/>
                </a:tc>
                <a:tc>
                  <a:txBody>
                    <a:bodyPr/>
                    <a:lstStyle/>
                    <a:p>
                      <a:pPr algn="just" fontAlgn="t"/>
                      <a:r>
                        <a:rPr lang="en-GB">
                          <a:solidFill>
                            <a:srgbClr val="333333"/>
                          </a:solidFill>
                          <a:latin typeface="inter-regular"/>
                        </a:rPr>
                        <a:t>It creates the BufferedInputStream and saves it argument, the input stream IS, for later use.</a:t>
                      </a:r>
                    </a:p>
                  </a:txBody>
                  <a:tcPr marL="76200" marR="76200" marT="76200" marB="76200"/>
                </a:tc>
              </a:tr>
              <a:tr h="1472660">
                <a:tc>
                  <a:txBody>
                    <a:bodyPr/>
                    <a:lstStyle/>
                    <a:p>
                      <a:pPr algn="just" fontAlgn="t"/>
                      <a:r>
                        <a:rPr lang="en-US">
                          <a:solidFill>
                            <a:srgbClr val="333333"/>
                          </a:solidFill>
                          <a:latin typeface="inter-regular"/>
                        </a:rPr>
                        <a:t>BufferedInputStream(InputStream IS, int size)</a:t>
                      </a:r>
                    </a:p>
                  </a:txBody>
                  <a:tcPr marL="76200" marR="76200" marT="76200" marB="76200"/>
                </a:tc>
                <a:tc>
                  <a:txBody>
                    <a:bodyPr/>
                    <a:lstStyle/>
                    <a:p>
                      <a:pPr algn="just" fontAlgn="t"/>
                      <a:r>
                        <a:rPr lang="en-GB" dirty="0">
                          <a:solidFill>
                            <a:srgbClr val="333333"/>
                          </a:solidFill>
                          <a:latin typeface="inter-regular"/>
                        </a:rPr>
                        <a:t>It creates the </a:t>
                      </a:r>
                      <a:r>
                        <a:rPr lang="en-GB" dirty="0" err="1">
                          <a:solidFill>
                            <a:srgbClr val="333333"/>
                          </a:solidFill>
                          <a:latin typeface="inter-regular"/>
                        </a:rPr>
                        <a:t>BufferedInputStream</a:t>
                      </a:r>
                      <a:r>
                        <a:rPr lang="en-GB" dirty="0">
                          <a:solidFill>
                            <a:srgbClr val="333333"/>
                          </a:solidFill>
                          <a:latin typeface="inter-regular"/>
                        </a:rPr>
                        <a:t> with a specified buffer size and saves it argument, the input stream IS, for later use.</a:t>
                      </a:r>
                    </a:p>
                  </a:txBody>
                  <a:tcPr marL="76200" marR="76200" marT="76200" marB="7620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49297"/>
          </a:xfrm>
        </p:spPr>
        <p:txBody>
          <a:bodyPr/>
          <a:lstStyle/>
          <a:p>
            <a:pPr algn="ctr"/>
            <a:r>
              <a:rPr lang="en-GB" dirty="0" smtClean="0"/>
              <a:t>Java I/O</a:t>
            </a:r>
            <a:endParaRPr lang="en-US" dirty="0"/>
          </a:p>
        </p:txBody>
      </p:sp>
      <p:sp>
        <p:nvSpPr>
          <p:cNvPr id="5" name="Content Placeholder 4"/>
          <p:cNvSpPr>
            <a:spLocks noGrp="1"/>
          </p:cNvSpPr>
          <p:nvPr>
            <p:ph idx="1"/>
          </p:nvPr>
        </p:nvSpPr>
        <p:spPr>
          <a:xfrm>
            <a:off x="838200" y="1285860"/>
            <a:ext cx="10515600" cy="4500595"/>
          </a:xfrm>
        </p:spPr>
        <p:txBody>
          <a:bodyPr/>
          <a:lstStyle/>
          <a:p>
            <a:r>
              <a:rPr lang="en-GB" sz="1800" b="1" dirty="0" smtClean="0"/>
              <a:t>Java I/O</a:t>
            </a:r>
            <a:r>
              <a:rPr lang="en-GB" sz="1800" dirty="0" smtClean="0"/>
              <a:t> (Input and Output) is used </a:t>
            </a:r>
            <a:r>
              <a:rPr lang="en-GB" sz="1800" i="1" dirty="0" smtClean="0"/>
              <a:t>to process the input</a:t>
            </a:r>
            <a:r>
              <a:rPr lang="en-GB" sz="1800" dirty="0" smtClean="0"/>
              <a:t> and </a:t>
            </a:r>
            <a:r>
              <a:rPr lang="en-GB" sz="1800" i="1" dirty="0" smtClean="0"/>
              <a:t>produce the output</a:t>
            </a:r>
            <a:r>
              <a:rPr lang="en-GB" sz="1800" dirty="0" smtClean="0"/>
              <a:t>.</a:t>
            </a:r>
          </a:p>
          <a:p>
            <a:r>
              <a:rPr lang="en-GB" sz="1800" dirty="0" smtClean="0"/>
              <a:t>Java uses the concept of a stream to make I/O operation fast. The java.io package contains all the classes required for input and output operations.</a:t>
            </a:r>
          </a:p>
          <a:p>
            <a:r>
              <a:rPr lang="en-GB" sz="1800" dirty="0" smtClean="0"/>
              <a:t>Perform </a:t>
            </a:r>
            <a:r>
              <a:rPr lang="en-GB" sz="1800" b="1" dirty="0" smtClean="0"/>
              <a:t>file handling in Java</a:t>
            </a:r>
            <a:r>
              <a:rPr lang="en-GB" sz="1800" dirty="0" smtClean="0"/>
              <a:t> by Java I/O API.</a:t>
            </a:r>
          </a:p>
          <a:p>
            <a:pPr>
              <a:buNone/>
            </a:pPr>
            <a:r>
              <a:rPr lang="en-GB" sz="1800" dirty="0" smtClean="0"/>
              <a:t>Stream</a:t>
            </a:r>
          </a:p>
          <a:p>
            <a:r>
              <a:rPr lang="en-GB" sz="1800" dirty="0" smtClean="0"/>
              <a:t> stream is a sequence of data. In Java, a stream is composed of bytes. It's called a stream because it is like a stream of water that continues to flow</a:t>
            </a:r>
          </a:p>
          <a:p>
            <a:r>
              <a:rPr lang="en-GB" sz="1800" dirty="0" smtClean="0"/>
              <a:t>In Java, 3 streams are created for us automatically. All these streams are attached with the console.</a:t>
            </a:r>
          </a:p>
          <a:p>
            <a:r>
              <a:rPr lang="en-GB" sz="1800" b="1" dirty="0" smtClean="0"/>
              <a:t>1) </a:t>
            </a:r>
            <a:r>
              <a:rPr lang="en-GB" sz="1800" b="1" dirty="0" err="1" smtClean="0"/>
              <a:t>System.out</a:t>
            </a:r>
            <a:r>
              <a:rPr lang="en-GB" sz="1800" b="1" dirty="0" smtClean="0"/>
              <a:t>: </a:t>
            </a:r>
            <a:r>
              <a:rPr lang="en-GB" sz="1800" dirty="0" smtClean="0"/>
              <a:t>standard output stream</a:t>
            </a:r>
          </a:p>
          <a:p>
            <a:r>
              <a:rPr lang="en-GB" sz="1800" b="1" dirty="0" smtClean="0"/>
              <a:t>2) </a:t>
            </a:r>
            <a:r>
              <a:rPr lang="en-GB" sz="1800" b="1" dirty="0" err="1" smtClean="0"/>
              <a:t>System.in</a:t>
            </a:r>
            <a:r>
              <a:rPr lang="en-GB" sz="1800" b="1" dirty="0" smtClean="0"/>
              <a:t>: </a:t>
            </a:r>
            <a:r>
              <a:rPr lang="en-GB" sz="1800" dirty="0" smtClean="0"/>
              <a:t>standard input stream</a:t>
            </a:r>
          </a:p>
          <a:p>
            <a:r>
              <a:rPr lang="en-GB" sz="1800" b="1" dirty="0" smtClean="0"/>
              <a:t>3) System.err: </a:t>
            </a:r>
            <a:r>
              <a:rPr lang="en-GB" sz="1800" dirty="0" smtClean="0"/>
              <a:t>standard error stream</a:t>
            </a:r>
          </a:p>
          <a:p>
            <a:r>
              <a:rPr lang="en-GB" sz="1800" dirty="0" smtClean="0"/>
              <a:t>the code to print </a:t>
            </a:r>
            <a:r>
              <a:rPr lang="en-GB" sz="1800" b="1" dirty="0" smtClean="0"/>
              <a:t>output and an error</a:t>
            </a:r>
            <a:r>
              <a:rPr lang="en-GB" sz="1800" dirty="0" smtClean="0"/>
              <a:t> message to the console.</a:t>
            </a:r>
            <a:br>
              <a:rPr lang="en-GB" sz="1800" dirty="0" smtClean="0"/>
            </a:br>
            <a:endParaRPr lang="en-GB" sz="18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extLst>
      <p:ext uri="{BB962C8B-B14F-4D97-AF65-F5344CB8AC3E}">
        <p14:creationId xmlns:p14="http://schemas.microsoft.com/office/powerpoint/2010/main" val="625228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Methods</a:t>
            </a:r>
            <a:br>
              <a:rPr lang="en-US" dirty="0" smtClean="0"/>
            </a:br>
            <a:endParaRPr lang="en-US" dirty="0"/>
          </a:p>
        </p:txBody>
      </p:sp>
      <p:graphicFrame>
        <p:nvGraphicFramePr>
          <p:cNvPr id="6" name="Content Placeholder 5"/>
          <p:cNvGraphicFramePr>
            <a:graphicFrameLocks noGrp="1"/>
          </p:cNvGraphicFramePr>
          <p:nvPr>
            <p:ph idx="1"/>
          </p:nvPr>
        </p:nvGraphicFramePr>
        <p:xfrm>
          <a:off x="838200" y="857250"/>
          <a:ext cx="10515600" cy="638556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int available()</a:t>
                      </a:r>
                    </a:p>
                  </a:txBody>
                  <a:tcPr marL="76200" marR="76200" marT="76200" marB="76200"/>
                </a:tc>
                <a:tc>
                  <a:txBody>
                    <a:bodyPr/>
                    <a:lstStyle/>
                    <a:p>
                      <a:pPr algn="just" fontAlgn="t"/>
                      <a:r>
                        <a:rPr lang="en-GB">
                          <a:solidFill>
                            <a:srgbClr val="333333"/>
                          </a:solidFill>
                          <a:latin typeface="inter-regular"/>
                        </a:rPr>
                        <a:t>It returns an estimate number of bytes that can be read from the input stream without blocking by the next invocation method for the input stream.</a:t>
                      </a:r>
                    </a:p>
                  </a:txBody>
                  <a:tcPr marL="76200" marR="76200" marT="76200" marB="76200"/>
                </a:tc>
              </a:tr>
              <a:tr h="370840">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read the next byte of data from the input stream.</a:t>
                      </a:r>
                    </a:p>
                  </a:txBody>
                  <a:tcPr marL="76200" marR="76200" marT="76200" marB="76200"/>
                </a:tc>
              </a:tr>
              <a:tr h="370840">
                <a:tc>
                  <a:txBody>
                    <a:bodyPr/>
                    <a:lstStyle/>
                    <a:p>
                      <a:pPr algn="just" fontAlgn="t"/>
                      <a:r>
                        <a:rPr lang="en-GB">
                          <a:solidFill>
                            <a:srgbClr val="333333"/>
                          </a:solidFill>
                          <a:latin typeface="inter-regular"/>
                        </a:rPr>
                        <a:t>int read(byte[] b, int off, int ln)</a:t>
                      </a:r>
                    </a:p>
                  </a:txBody>
                  <a:tcPr marL="76200" marR="76200" marT="76200" marB="76200"/>
                </a:tc>
                <a:tc>
                  <a:txBody>
                    <a:bodyPr/>
                    <a:lstStyle/>
                    <a:p>
                      <a:pPr algn="just" fontAlgn="t"/>
                      <a:r>
                        <a:rPr lang="en-GB">
                          <a:solidFill>
                            <a:srgbClr val="333333"/>
                          </a:solidFill>
                          <a:latin typeface="inter-regular"/>
                        </a:rPr>
                        <a:t>It read the bytes from the specified byte-input stream into a specified byte array, starting with the given offset.</a:t>
                      </a:r>
                    </a:p>
                  </a:txBody>
                  <a:tcPr marL="76200" marR="76200" marT="76200" marB="76200"/>
                </a:tc>
              </a:tr>
              <a:tr h="370840">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a:solidFill>
                            <a:srgbClr val="333333"/>
                          </a:solidFill>
                          <a:latin typeface="inter-regular"/>
                        </a:rPr>
                        <a:t>It closes the input stream and releases any of the system resources associated with the stream.</a:t>
                      </a:r>
                    </a:p>
                  </a:txBody>
                  <a:tcPr marL="76200" marR="76200" marT="76200" marB="76200"/>
                </a:tc>
              </a:tr>
              <a:tr h="370840">
                <a:tc>
                  <a:txBody>
                    <a:bodyPr/>
                    <a:lstStyle/>
                    <a:p>
                      <a:pPr algn="just" fontAlgn="t"/>
                      <a:r>
                        <a:rPr lang="en-US">
                          <a:solidFill>
                            <a:srgbClr val="333333"/>
                          </a:solidFill>
                          <a:latin typeface="inter-regular"/>
                        </a:rPr>
                        <a:t>void reset()</a:t>
                      </a:r>
                    </a:p>
                  </a:txBody>
                  <a:tcPr marL="76200" marR="76200" marT="76200" marB="76200"/>
                </a:tc>
                <a:tc>
                  <a:txBody>
                    <a:bodyPr/>
                    <a:lstStyle/>
                    <a:p>
                      <a:pPr algn="just" fontAlgn="t"/>
                      <a:r>
                        <a:rPr lang="en-GB">
                          <a:solidFill>
                            <a:srgbClr val="333333"/>
                          </a:solidFill>
                          <a:latin typeface="inter-regular"/>
                        </a:rPr>
                        <a:t>It repositions the stream at a position the mark method was last called on this input stream.</a:t>
                      </a:r>
                    </a:p>
                  </a:txBody>
                  <a:tcPr marL="76200" marR="76200" marT="76200" marB="76200"/>
                </a:tc>
              </a:tr>
              <a:tr h="370840">
                <a:tc>
                  <a:txBody>
                    <a:bodyPr/>
                    <a:lstStyle/>
                    <a:p>
                      <a:pPr algn="just" fontAlgn="t"/>
                      <a:r>
                        <a:rPr lang="en-US">
                          <a:solidFill>
                            <a:srgbClr val="333333"/>
                          </a:solidFill>
                          <a:latin typeface="inter-regular"/>
                        </a:rPr>
                        <a:t>void mark(int readlimit)</a:t>
                      </a:r>
                    </a:p>
                  </a:txBody>
                  <a:tcPr marL="76200" marR="76200" marT="76200" marB="76200"/>
                </a:tc>
                <a:tc>
                  <a:txBody>
                    <a:bodyPr/>
                    <a:lstStyle/>
                    <a:p>
                      <a:pPr algn="just" fontAlgn="t"/>
                      <a:r>
                        <a:rPr lang="en-GB">
                          <a:solidFill>
                            <a:srgbClr val="333333"/>
                          </a:solidFill>
                          <a:latin typeface="inter-regular"/>
                        </a:rPr>
                        <a:t>It sees the general contract of the mark method for the input stream.</a:t>
                      </a:r>
                    </a:p>
                  </a:txBody>
                  <a:tcPr marL="76200" marR="76200" marT="76200" marB="76200"/>
                </a:tc>
              </a:tr>
              <a:tr h="370840">
                <a:tc>
                  <a:txBody>
                    <a:bodyPr/>
                    <a:lstStyle/>
                    <a:p>
                      <a:pPr algn="just" fontAlgn="t"/>
                      <a:r>
                        <a:rPr lang="en-US">
                          <a:solidFill>
                            <a:srgbClr val="333333"/>
                          </a:solidFill>
                          <a:latin typeface="inter-regular"/>
                        </a:rPr>
                        <a:t>long skip(long x)</a:t>
                      </a:r>
                    </a:p>
                  </a:txBody>
                  <a:tcPr marL="76200" marR="76200" marT="76200" marB="76200"/>
                </a:tc>
                <a:tc>
                  <a:txBody>
                    <a:bodyPr/>
                    <a:lstStyle/>
                    <a:p>
                      <a:pPr algn="just" fontAlgn="t"/>
                      <a:r>
                        <a:rPr lang="en-GB">
                          <a:solidFill>
                            <a:srgbClr val="333333"/>
                          </a:solidFill>
                          <a:latin typeface="inter-regular"/>
                        </a:rPr>
                        <a:t>It skips over and discards x bytes of data from the input stream.</a:t>
                      </a:r>
                    </a:p>
                  </a:txBody>
                  <a:tcPr marL="76200" marR="76200" marT="76200" marB="76200"/>
                </a:tc>
              </a:tr>
              <a:tr h="370840">
                <a:tc>
                  <a:txBody>
                    <a:bodyPr/>
                    <a:lstStyle/>
                    <a:p>
                      <a:pPr algn="just" fontAlgn="t"/>
                      <a:r>
                        <a:rPr lang="en-US">
                          <a:solidFill>
                            <a:srgbClr val="333333"/>
                          </a:solidFill>
                          <a:latin typeface="inter-regular"/>
                        </a:rPr>
                        <a:t>boolean markSupported()</a:t>
                      </a:r>
                    </a:p>
                  </a:txBody>
                  <a:tcPr marL="76200" marR="76200" marT="76200" marB="76200"/>
                </a:tc>
                <a:tc>
                  <a:txBody>
                    <a:bodyPr/>
                    <a:lstStyle/>
                    <a:p>
                      <a:pPr algn="just" fontAlgn="t"/>
                      <a:r>
                        <a:rPr lang="en-GB" dirty="0">
                          <a:solidFill>
                            <a:srgbClr val="333333"/>
                          </a:solidFill>
                          <a:latin typeface="inter-regular"/>
                        </a:rPr>
                        <a:t>It tests for the input stream to support the mark and reset methods.</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buNone/>
            </a:pPr>
            <a:r>
              <a:rPr lang="en-US" sz="2400" b="1" smtClean="0"/>
              <a:t>import</a:t>
            </a:r>
            <a:r>
              <a:rPr lang="en-US" sz="2400" smtClean="0"/>
              <a:t> java.io.*;  </a:t>
            </a:r>
          </a:p>
          <a:p>
            <a:pPr>
              <a:spcBef>
                <a:spcPts val="0"/>
              </a:spcBef>
              <a:buNone/>
            </a:pPr>
            <a:r>
              <a:rPr lang="en-US" sz="2400" b="1" smtClean="0"/>
              <a:t>public</a:t>
            </a:r>
            <a:r>
              <a:rPr lang="en-US" sz="2400" smtClean="0"/>
              <a:t> </a:t>
            </a:r>
            <a:r>
              <a:rPr lang="en-US" sz="2400" b="1" smtClean="0"/>
              <a:t>class</a:t>
            </a:r>
            <a:r>
              <a:rPr lang="en-US" sz="2400" smtClean="0"/>
              <a:t> BufferedOutputStreamExample{    </a:t>
            </a:r>
          </a:p>
          <a:p>
            <a:pPr>
              <a:spcBef>
                <a:spcPts val="0"/>
              </a:spcBef>
              <a:buNone/>
            </a:pPr>
            <a:r>
              <a:rPr lang="en-US" sz="2400" b="1" smtClean="0"/>
              <a:t>public</a:t>
            </a:r>
            <a:r>
              <a:rPr lang="en-US" sz="2400" smtClean="0"/>
              <a:t> </a:t>
            </a:r>
            <a:r>
              <a:rPr lang="en-US" sz="2400" b="1" smtClean="0"/>
              <a:t>static</a:t>
            </a:r>
            <a:r>
              <a:rPr lang="en-US" sz="2400" smtClean="0"/>
              <a:t> </a:t>
            </a:r>
            <a:r>
              <a:rPr lang="en-US" sz="2400" b="1" smtClean="0"/>
              <a:t>void</a:t>
            </a:r>
            <a:r>
              <a:rPr lang="en-US" sz="2400" smtClean="0"/>
              <a:t> main(String args[])</a:t>
            </a:r>
            <a:r>
              <a:rPr lang="en-US" sz="2400" b="1" smtClean="0"/>
              <a:t>throws</a:t>
            </a:r>
            <a:r>
              <a:rPr lang="en-US" sz="2400" smtClean="0"/>
              <a:t> Exception{    </a:t>
            </a:r>
          </a:p>
          <a:p>
            <a:pPr>
              <a:spcBef>
                <a:spcPts val="0"/>
              </a:spcBef>
              <a:buNone/>
            </a:pPr>
            <a:r>
              <a:rPr lang="en-US" sz="2400" smtClean="0"/>
              <a:t>     FileOutputStream fout=</a:t>
            </a:r>
            <a:r>
              <a:rPr lang="en-US" sz="2400" b="1" smtClean="0"/>
              <a:t>new</a:t>
            </a:r>
            <a:r>
              <a:rPr lang="en-US" sz="2400" smtClean="0"/>
              <a:t> FileOutputStream("D:\\testout.txt");    </a:t>
            </a:r>
          </a:p>
          <a:p>
            <a:pPr>
              <a:spcBef>
                <a:spcPts val="0"/>
              </a:spcBef>
              <a:buNone/>
            </a:pPr>
            <a:r>
              <a:rPr lang="en-US" sz="2400" smtClean="0"/>
              <a:t>     BufferedOutputStream bout=</a:t>
            </a:r>
            <a:r>
              <a:rPr lang="en-US" sz="2400" b="1" smtClean="0"/>
              <a:t>new</a:t>
            </a:r>
            <a:r>
              <a:rPr lang="en-US" sz="2400" smtClean="0"/>
              <a:t> BufferedOutputStream(fout);    </a:t>
            </a:r>
          </a:p>
          <a:p>
            <a:pPr>
              <a:spcBef>
                <a:spcPts val="0"/>
              </a:spcBef>
              <a:buNone/>
            </a:pPr>
            <a:r>
              <a:rPr lang="en-US" sz="2400" smtClean="0"/>
              <a:t>     String s="Welcome to javaTpoint.";    </a:t>
            </a:r>
          </a:p>
          <a:p>
            <a:pPr>
              <a:spcBef>
                <a:spcPts val="0"/>
              </a:spcBef>
              <a:buNone/>
            </a:pPr>
            <a:r>
              <a:rPr lang="en-US" sz="2400" smtClean="0"/>
              <a:t>     </a:t>
            </a:r>
            <a:r>
              <a:rPr lang="en-US" sz="2400" b="1" smtClean="0"/>
              <a:t>byte</a:t>
            </a:r>
            <a:r>
              <a:rPr lang="en-US" sz="2400" smtClean="0"/>
              <a:t> b[]=s.getBytes();    </a:t>
            </a:r>
          </a:p>
          <a:p>
            <a:pPr>
              <a:spcBef>
                <a:spcPts val="0"/>
              </a:spcBef>
              <a:buNone/>
            </a:pPr>
            <a:r>
              <a:rPr lang="en-US" sz="2400" smtClean="0"/>
              <a:t>     bout.write(b);    </a:t>
            </a:r>
          </a:p>
          <a:p>
            <a:pPr>
              <a:spcBef>
                <a:spcPts val="0"/>
              </a:spcBef>
              <a:buNone/>
            </a:pPr>
            <a:r>
              <a:rPr lang="en-US" sz="2400" smtClean="0"/>
              <a:t>     bout.flush();    </a:t>
            </a:r>
          </a:p>
          <a:p>
            <a:pPr>
              <a:spcBef>
                <a:spcPts val="0"/>
              </a:spcBef>
              <a:buNone/>
            </a:pPr>
            <a:r>
              <a:rPr lang="en-US" sz="2400" smtClean="0"/>
              <a:t>     bout.close();    </a:t>
            </a:r>
          </a:p>
          <a:p>
            <a:pPr>
              <a:spcBef>
                <a:spcPts val="0"/>
              </a:spcBef>
              <a:buNone/>
            </a:pPr>
            <a:r>
              <a:rPr lang="en-US" sz="2400" smtClean="0"/>
              <a:t>     fout.close();    </a:t>
            </a:r>
          </a:p>
          <a:p>
            <a:pPr>
              <a:spcBef>
                <a:spcPts val="0"/>
              </a:spcBef>
              <a:buNone/>
            </a:pPr>
            <a:r>
              <a:rPr lang="en-US" sz="2400" smtClean="0"/>
              <a:t>     System.out.println("success");    </a:t>
            </a:r>
          </a:p>
          <a:p>
            <a:pPr>
              <a:spcBef>
                <a:spcPts val="0"/>
              </a:spcBef>
              <a:buNone/>
            </a:pPr>
            <a:r>
              <a:rPr lang="en-US" sz="2400" smtClean="0"/>
              <a:t>}    </a:t>
            </a:r>
          </a:p>
          <a:p>
            <a:pPr>
              <a:spcBef>
                <a:spcPts val="0"/>
              </a:spcBef>
              <a:buNone/>
            </a:pPr>
            <a:r>
              <a:rPr lang="en-US" sz="240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err="1" smtClean="0"/>
              <a:t>BufferedInputStream</a:t>
            </a: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smtClean="0"/>
              <a:t> Java </a:t>
            </a:r>
            <a:r>
              <a:rPr lang="en-GB" dirty="0" err="1" smtClean="0"/>
              <a:t>BufferedInputStream</a:t>
            </a:r>
            <a:r>
              <a:rPr lang="en-GB" dirty="0" smtClean="0"/>
              <a:t> </a:t>
            </a:r>
            <a:r>
              <a:rPr lang="en-GB" dirty="0" smtClean="0">
                <a:hlinkClick r:id="rId2"/>
              </a:rPr>
              <a:t>class</a:t>
            </a:r>
            <a:r>
              <a:rPr lang="en-GB" dirty="0" smtClean="0"/>
              <a:t> is used to read information from </a:t>
            </a:r>
            <a:r>
              <a:rPr lang="en-GB" dirty="0" smtClean="0">
                <a:hlinkClick r:id="rId3"/>
              </a:rPr>
              <a:t>stream</a:t>
            </a:r>
            <a:r>
              <a:rPr lang="en-GB" dirty="0" smtClean="0"/>
              <a:t>. It internally uses buffer mechanism to make the performance fast.</a:t>
            </a:r>
          </a:p>
          <a:p>
            <a:r>
              <a:rPr lang="en-GB" dirty="0" smtClean="0"/>
              <a:t>The important points about </a:t>
            </a:r>
            <a:r>
              <a:rPr lang="en-GB" dirty="0" err="1" smtClean="0"/>
              <a:t>BufferedInputStream</a:t>
            </a:r>
            <a:r>
              <a:rPr lang="en-GB" dirty="0" smtClean="0"/>
              <a:t> are:</a:t>
            </a:r>
          </a:p>
          <a:p>
            <a:r>
              <a:rPr lang="en-GB" dirty="0" smtClean="0"/>
              <a:t>When the bytes from the stream are skipped or read, the internal buffer automatically refilled from the contained input stream, many bytes at a time.</a:t>
            </a:r>
          </a:p>
          <a:p>
            <a:r>
              <a:rPr lang="en-GB" dirty="0" smtClean="0"/>
              <a:t>When a </a:t>
            </a:r>
            <a:r>
              <a:rPr lang="en-GB" dirty="0" err="1" smtClean="0"/>
              <a:t>BufferedInputStream</a:t>
            </a:r>
            <a:r>
              <a:rPr lang="en-GB" dirty="0" smtClean="0"/>
              <a:t> is created, an internal buffer </a:t>
            </a:r>
            <a:r>
              <a:rPr lang="en-GB" dirty="0" smtClean="0">
                <a:hlinkClick r:id="rId4"/>
              </a:rPr>
              <a:t>array</a:t>
            </a:r>
            <a:r>
              <a:rPr lang="en-GB" dirty="0" smtClean="0"/>
              <a:t> is created.</a:t>
            </a:r>
          </a:p>
          <a:p>
            <a:r>
              <a:rPr lang="en-GB" dirty="0" smtClean="0"/>
              <a:t/>
            </a:r>
            <a:br>
              <a:rPr lang="en-GB" dirty="0" smtClean="0"/>
            </a:b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Constructor</a:t>
            </a:r>
            <a:br>
              <a:rPr lang="en-GB" dirty="0" smtClean="0"/>
            </a:br>
            <a:endParaRPr lang="en-US" dirty="0"/>
          </a:p>
        </p:txBody>
      </p:sp>
      <p:graphicFrame>
        <p:nvGraphicFramePr>
          <p:cNvPr id="5" name="Content Placeholder 4"/>
          <p:cNvGraphicFramePr>
            <a:graphicFrameLocks noGrp="1"/>
          </p:cNvGraphicFramePr>
          <p:nvPr>
            <p:ph idx="1"/>
          </p:nvPr>
        </p:nvGraphicFramePr>
        <p:xfrm>
          <a:off x="1095340" y="1571611"/>
          <a:ext cx="10258460" cy="2179320"/>
        </p:xfrm>
        <a:graphic>
          <a:graphicData uri="http://schemas.openxmlformats.org/drawingml/2006/table">
            <a:tbl>
              <a:tblPr firstRow="1" bandRow="1">
                <a:tableStyleId>{5C22544A-7EE6-4342-B048-85BDC9FD1C3A}</a:tableStyleId>
              </a:tblPr>
              <a:tblGrid>
                <a:gridCol w="5129230"/>
                <a:gridCol w="5129230"/>
              </a:tblGrid>
              <a:tr h="294322">
                <a:tc>
                  <a:txBody>
                    <a:bodyPr/>
                    <a:lstStyle/>
                    <a:p>
                      <a:pPr algn="l" fontAlgn="t"/>
                      <a:r>
                        <a:rPr lang="en-US" dirty="0">
                          <a:solidFill>
                            <a:srgbClr val="000000"/>
                          </a:solidFill>
                          <a:latin typeface="times new roman"/>
                        </a:rPr>
                        <a:t>Constructor</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294322">
                <a:tc>
                  <a:txBody>
                    <a:bodyPr/>
                    <a:lstStyle/>
                    <a:p>
                      <a:pPr algn="just" fontAlgn="t"/>
                      <a:r>
                        <a:rPr lang="en-US">
                          <a:solidFill>
                            <a:srgbClr val="333333"/>
                          </a:solidFill>
                          <a:latin typeface="inter-regular"/>
                        </a:rPr>
                        <a:t>BufferedInputStream(InputStream IS)</a:t>
                      </a:r>
                    </a:p>
                  </a:txBody>
                  <a:tcPr marL="76200" marR="76200" marT="76200" marB="76200"/>
                </a:tc>
                <a:tc>
                  <a:txBody>
                    <a:bodyPr/>
                    <a:lstStyle/>
                    <a:p>
                      <a:pPr algn="just" fontAlgn="t"/>
                      <a:r>
                        <a:rPr lang="en-GB">
                          <a:solidFill>
                            <a:srgbClr val="333333"/>
                          </a:solidFill>
                          <a:latin typeface="inter-regular"/>
                        </a:rPr>
                        <a:t>It creates the BufferedInputStream and saves it argument, the input stream IS, for later use.</a:t>
                      </a:r>
                    </a:p>
                  </a:txBody>
                  <a:tcPr marL="76200" marR="76200" marT="76200" marB="76200"/>
                </a:tc>
              </a:tr>
              <a:tr h="294322">
                <a:tc>
                  <a:txBody>
                    <a:bodyPr/>
                    <a:lstStyle/>
                    <a:p>
                      <a:pPr algn="just" fontAlgn="t"/>
                      <a:r>
                        <a:rPr lang="en-US">
                          <a:solidFill>
                            <a:srgbClr val="333333"/>
                          </a:solidFill>
                          <a:latin typeface="inter-regular"/>
                        </a:rPr>
                        <a:t>BufferedInputStream(InputStream IS, int size)</a:t>
                      </a:r>
                    </a:p>
                  </a:txBody>
                  <a:tcPr marL="76200" marR="76200" marT="76200" marB="76200"/>
                </a:tc>
                <a:tc>
                  <a:txBody>
                    <a:bodyPr/>
                    <a:lstStyle/>
                    <a:p>
                      <a:pPr algn="just" fontAlgn="t"/>
                      <a:r>
                        <a:rPr lang="en-GB" dirty="0">
                          <a:solidFill>
                            <a:srgbClr val="333333"/>
                          </a:solidFill>
                          <a:latin typeface="inter-regular"/>
                        </a:rPr>
                        <a:t>It creates the </a:t>
                      </a:r>
                      <a:r>
                        <a:rPr lang="en-GB" dirty="0" err="1">
                          <a:solidFill>
                            <a:srgbClr val="333333"/>
                          </a:solidFill>
                          <a:latin typeface="inter-regular"/>
                        </a:rPr>
                        <a:t>BufferedInputStream</a:t>
                      </a:r>
                      <a:r>
                        <a:rPr lang="en-GB" dirty="0">
                          <a:solidFill>
                            <a:srgbClr val="333333"/>
                          </a:solidFill>
                          <a:latin typeface="inter-regular"/>
                        </a:rPr>
                        <a:t> with a specified buffer size and saves it argument, the input stream IS, for later use.</a:t>
                      </a: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a:t>
            </a:r>
            <a:endParaRPr lang="en-US" dirty="0"/>
          </a:p>
        </p:txBody>
      </p:sp>
      <p:graphicFrame>
        <p:nvGraphicFramePr>
          <p:cNvPr id="6" name="Content Placeholder 5"/>
          <p:cNvGraphicFramePr>
            <a:graphicFrameLocks noGrp="1"/>
          </p:cNvGraphicFramePr>
          <p:nvPr>
            <p:ph idx="1"/>
          </p:nvPr>
        </p:nvGraphicFramePr>
        <p:xfrm>
          <a:off x="1023902" y="1265238"/>
          <a:ext cx="10329898" cy="7025640"/>
        </p:xfrm>
        <a:graphic>
          <a:graphicData uri="http://schemas.openxmlformats.org/drawingml/2006/table">
            <a:tbl>
              <a:tblPr firstRow="1" bandRow="1">
                <a:tableStyleId>{5C22544A-7EE6-4342-B048-85BDC9FD1C3A}</a:tableStyleId>
              </a:tblPr>
              <a:tblGrid>
                <a:gridCol w="5164949"/>
                <a:gridCol w="5164949"/>
              </a:tblGrid>
              <a:tr h="327979">
                <a:tc>
                  <a:txBody>
                    <a:bodyPr/>
                    <a:lstStyle/>
                    <a:p>
                      <a:endParaRPr lang="en-US" dirty="0"/>
                    </a:p>
                  </a:txBody>
                  <a:tcPr anchor="ctr"/>
                </a:tc>
                <a:tc>
                  <a:txBody>
                    <a:bodyPr/>
                    <a:lstStyle/>
                    <a:p>
                      <a:endParaRPr lang="en-US"/>
                    </a:p>
                  </a:txBody>
                  <a:tcPr/>
                </a:tc>
              </a:tr>
              <a:tr h="327979">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27979">
                <a:tc>
                  <a:txBody>
                    <a:bodyPr/>
                    <a:lstStyle/>
                    <a:p>
                      <a:pPr algn="just" fontAlgn="t"/>
                      <a:r>
                        <a:rPr lang="en-US">
                          <a:solidFill>
                            <a:srgbClr val="333333"/>
                          </a:solidFill>
                          <a:latin typeface="inter-regular"/>
                        </a:rPr>
                        <a:t>int available()</a:t>
                      </a:r>
                    </a:p>
                  </a:txBody>
                  <a:tcPr marL="76200" marR="76200" marT="76200" marB="76200"/>
                </a:tc>
                <a:tc>
                  <a:txBody>
                    <a:bodyPr/>
                    <a:lstStyle/>
                    <a:p>
                      <a:pPr algn="just" fontAlgn="t"/>
                      <a:r>
                        <a:rPr lang="en-GB">
                          <a:solidFill>
                            <a:srgbClr val="333333"/>
                          </a:solidFill>
                          <a:latin typeface="inter-regular"/>
                        </a:rPr>
                        <a:t>It returns an estimate number of bytes that can be read from the input stream without blocking by the next invocation method for the input stream.</a:t>
                      </a:r>
                    </a:p>
                  </a:txBody>
                  <a:tcPr marL="76200" marR="76200" marT="76200" marB="76200"/>
                </a:tc>
              </a:tr>
              <a:tr h="327979">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read the next byte of data from the input stream.</a:t>
                      </a:r>
                    </a:p>
                  </a:txBody>
                  <a:tcPr marL="76200" marR="76200" marT="76200" marB="76200"/>
                </a:tc>
              </a:tr>
              <a:tr h="327979">
                <a:tc>
                  <a:txBody>
                    <a:bodyPr/>
                    <a:lstStyle/>
                    <a:p>
                      <a:pPr algn="just" fontAlgn="t"/>
                      <a:r>
                        <a:rPr lang="en-GB">
                          <a:solidFill>
                            <a:srgbClr val="333333"/>
                          </a:solidFill>
                          <a:latin typeface="inter-regular"/>
                        </a:rPr>
                        <a:t>int read(byte[] b, int off, int ln)</a:t>
                      </a:r>
                    </a:p>
                  </a:txBody>
                  <a:tcPr marL="76200" marR="76200" marT="76200" marB="76200"/>
                </a:tc>
                <a:tc>
                  <a:txBody>
                    <a:bodyPr/>
                    <a:lstStyle/>
                    <a:p>
                      <a:pPr algn="just" fontAlgn="t"/>
                      <a:r>
                        <a:rPr lang="en-GB">
                          <a:solidFill>
                            <a:srgbClr val="333333"/>
                          </a:solidFill>
                          <a:latin typeface="inter-regular"/>
                        </a:rPr>
                        <a:t>It read the bytes from the specified byte-input stream into a specified byte array, starting with the given offset.</a:t>
                      </a:r>
                    </a:p>
                  </a:txBody>
                  <a:tcPr marL="76200" marR="76200" marT="76200" marB="76200"/>
                </a:tc>
              </a:tr>
              <a:tr h="327979">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a:solidFill>
                            <a:srgbClr val="333333"/>
                          </a:solidFill>
                          <a:latin typeface="inter-regular"/>
                        </a:rPr>
                        <a:t>It closes the input stream and releases any of the system resources associated with the stream.</a:t>
                      </a:r>
                    </a:p>
                  </a:txBody>
                  <a:tcPr marL="76200" marR="76200" marT="76200" marB="76200"/>
                </a:tc>
              </a:tr>
              <a:tr h="327979">
                <a:tc>
                  <a:txBody>
                    <a:bodyPr/>
                    <a:lstStyle/>
                    <a:p>
                      <a:pPr algn="just" fontAlgn="t"/>
                      <a:r>
                        <a:rPr lang="en-US">
                          <a:solidFill>
                            <a:srgbClr val="333333"/>
                          </a:solidFill>
                          <a:latin typeface="inter-regular"/>
                        </a:rPr>
                        <a:t>void reset()</a:t>
                      </a:r>
                    </a:p>
                  </a:txBody>
                  <a:tcPr marL="76200" marR="76200" marT="76200" marB="76200"/>
                </a:tc>
                <a:tc>
                  <a:txBody>
                    <a:bodyPr/>
                    <a:lstStyle/>
                    <a:p>
                      <a:pPr algn="just" fontAlgn="t"/>
                      <a:r>
                        <a:rPr lang="en-GB">
                          <a:solidFill>
                            <a:srgbClr val="333333"/>
                          </a:solidFill>
                          <a:latin typeface="inter-regular"/>
                        </a:rPr>
                        <a:t>It repositions the stream at a position the mark method was last called on this input stream.</a:t>
                      </a:r>
                    </a:p>
                  </a:txBody>
                  <a:tcPr marL="76200" marR="76200" marT="76200" marB="76200"/>
                </a:tc>
              </a:tr>
              <a:tr h="327979">
                <a:tc>
                  <a:txBody>
                    <a:bodyPr/>
                    <a:lstStyle/>
                    <a:p>
                      <a:pPr algn="just" fontAlgn="t"/>
                      <a:r>
                        <a:rPr lang="en-US">
                          <a:solidFill>
                            <a:srgbClr val="333333"/>
                          </a:solidFill>
                          <a:latin typeface="inter-regular"/>
                        </a:rPr>
                        <a:t>void mark(int readlimit)</a:t>
                      </a:r>
                    </a:p>
                  </a:txBody>
                  <a:tcPr marL="76200" marR="76200" marT="76200" marB="76200"/>
                </a:tc>
                <a:tc>
                  <a:txBody>
                    <a:bodyPr/>
                    <a:lstStyle/>
                    <a:p>
                      <a:pPr algn="just" fontAlgn="t"/>
                      <a:r>
                        <a:rPr lang="en-GB">
                          <a:solidFill>
                            <a:srgbClr val="333333"/>
                          </a:solidFill>
                          <a:latin typeface="inter-regular"/>
                        </a:rPr>
                        <a:t>It sees the general contract of the mark method for the input stream.</a:t>
                      </a:r>
                    </a:p>
                  </a:txBody>
                  <a:tcPr marL="76200" marR="76200" marT="76200" marB="76200"/>
                </a:tc>
              </a:tr>
              <a:tr h="327979">
                <a:tc>
                  <a:txBody>
                    <a:bodyPr/>
                    <a:lstStyle/>
                    <a:p>
                      <a:pPr algn="just" fontAlgn="t"/>
                      <a:r>
                        <a:rPr lang="en-US">
                          <a:solidFill>
                            <a:srgbClr val="333333"/>
                          </a:solidFill>
                          <a:latin typeface="inter-regular"/>
                        </a:rPr>
                        <a:t>long skip(long x)</a:t>
                      </a:r>
                    </a:p>
                  </a:txBody>
                  <a:tcPr marL="76200" marR="76200" marT="76200" marB="76200"/>
                </a:tc>
                <a:tc>
                  <a:txBody>
                    <a:bodyPr/>
                    <a:lstStyle/>
                    <a:p>
                      <a:pPr algn="just" fontAlgn="t"/>
                      <a:r>
                        <a:rPr lang="en-GB">
                          <a:solidFill>
                            <a:srgbClr val="333333"/>
                          </a:solidFill>
                          <a:latin typeface="inter-regular"/>
                        </a:rPr>
                        <a:t>It skips over and discards x bytes of data from the input stream.</a:t>
                      </a:r>
                    </a:p>
                  </a:txBody>
                  <a:tcPr marL="76200" marR="76200" marT="76200" marB="76200"/>
                </a:tc>
              </a:tr>
              <a:tr h="327979">
                <a:tc>
                  <a:txBody>
                    <a:bodyPr/>
                    <a:lstStyle/>
                    <a:p>
                      <a:pPr algn="just" fontAlgn="t"/>
                      <a:r>
                        <a:rPr lang="en-US">
                          <a:solidFill>
                            <a:srgbClr val="333333"/>
                          </a:solidFill>
                          <a:latin typeface="inter-regular"/>
                        </a:rPr>
                        <a:t>boolean markSupported()</a:t>
                      </a:r>
                    </a:p>
                  </a:txBody>
                  <a:tcPr marL="76200" marR="76200" marT="76200" marB="76200"/>
                </a:tc>
                <a:tc>
                  <a:txBody>
                    <a:bodyPr/>
                    <a:lstStyle/>
                    <a:p>
                      <a:pPr algn="just"/>
                      <a:r>
                        <a:rPr lang="en-US" dirty="0">
                          <a:solidFill>
                            <a:srgbClr val="333333"/>
                          </a:solidFill>
                          <a:latin typeface="inter-regular"/>
                        </a:rPr>
                        <a:t>It tests for the input stream to support the mark and </a:t>
                      </a:r>
                      <a:r>
                        <a:rPr lang="en-US" dirty="0" smtClean="0">
                          <a:solidFill>
                            <a:srgbClr val="333333"/>
                          </a:solidFill>
                          <a:latin typeface="inter-regular"/>
                        </a:rPr>
                        <a:t>reset</a:t>
                      </a:r>
                      <a:endParaRPr lang="en-US" dirty="0">
                        <a:solidFill>
                          <a:srgbClr val="333333"/>
                        </a:solidFill>
                        <a:latin typeface="inter-regular"/>
                      </a:endParaRPr>
                    </a:p>
                  </a:txBody>
                  <a:tcPr marL="76200" marR="76200" marT="76200" marB="76200"/>
                </a:tc>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Example</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sz="1800" dirty="0" smtClean="0"/>
              <a:t> </a:t>
            </a:r>
            <a:r>
              <a:rPr lang="en-US" sz="2000" b="1" dirty="0" smtClean="0"/>
              <a:t>import</a:t>
            </a:r>
            <a:r>
              <a:rPr lang="en-US" sz="2000" dirty="0" smtClean="0"/>
              <a:t> java.io.*;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BufferedInputStreamExample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a:t>
            </a:r>
            <a:r>
              <a:rPr lang="en-US" sz="2000" dirty="0" err="1" smtClean="0"/>
              <a:t>FileInputStream</a:t>
            </a:r>
            <a:r>
              <a:rPr lang="en-US" sz="2000" dirty="0" smtClean="0"/>
              <a:t> fin=</a:t>
            </a:r>
            <a:r>
              <a:rPr lang="en-US" sz="2000" b="1" dirty="0" smtClean="0"/>
              <a:t>new</a:t>
            </a:r>
            <a:r>
              <a:rPr lang="en-US" sz="2000" dirty="0" smtClean="0"/>
              <a:t> </a:t>
            </a:r>
            <a:r>
              <a:rPr lang="en-US" sz="2000" dirty="0" err="1" smtClean="0"/>
              <a:t>FileInputStream</a:t>
            </a:r>
            <a:r>
              <a:rPr lang="en-US" sz="2000" dirty="0" smtClean="0"/>
              <a:t>("D:\\testout.txt");    </a:t>
            </a:r>
          </a:p>
          <a:p>
            <a:pPr>
              <a:spcBef>
                <a:spcPts val="0"/>
              </a:spcBef>
              <a:buNone/>
            </a:pPr>
            <a:r>
              <a:rPr lang="en-US" sz="2000" dirty="0" smtClean="0"/>
              <a:t>    </a:t>
            </a:r>
            <a:r>
              <a:rPr lang="en-US" sz="2000" dirty="0" err="1" smtClean="0"/>
              <a:t>BufferedInputStream</a:t>
            </a:r>
            <a:r>
              <a:rPr lang="en-US" sz="2000" dirty="0" smtClean="0"/>
              <a:t> bin=</a:t>
            </a:r>
            <a:r>
              <a:rPr lang="en-US" sz="2000" b="1" dirty="0" smtClean="0"/>
              <a:t>new</a:t>
            </a:r>
            <a:r>
              <a:rPr lang="en-US" sz="2000" dirty="0" smtClean="0"/>
              <a:t> </a:t>
            </a:r>
            <a:r>
              <a:rPr lang="en-US" sz="2000" dirty="0" err="1" smtClean="0"/>
              <a:t>BufferedInputStream</a:t>
            </a:r>
            <a:r>
              <a:rPr lang="en-US" sz="2000" dirty="0" smtClean="0"/>
              <a:t>(fin);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    </a:t>
            </a:r>
          </a:p>
          <a:p>
            <a:pPr>
              <a:spcBef>
                <a:spcPts val="0"/>
              </a:spcBef>
              <a:buNone/>
            </a:pPr>
            <a:r>
              <a:rPr lang="en-US" sz="2000" dirty="0" smtClean="0"/>
              <a:t>    </a:t>
            </a:r>
            <a:r>
              <a:rPr lang="en-US" sz="2000" b="1" dirty="0" smtClean="0"/>
              <a:t>while</a:t>
            </a:r>
            <a:r>
              <a:rPr lang="en-US" sz="2000" dirty="0" smtClean="0"/>
              <a:t>((</a:t>
            </a:r>
            <a:r>
              <a:rPr lang="en-US" sz="2000" dirty="0" err="1" smtClean="0"/>
              <a:t>i</a:t>
            </a:r>
            <a:r>
              <a:rPr lang="en-US" sz="2000" dirty="0" smtClean="0"/>
              <a:t>=</a:t>
            </a:r>
            <a:r>
              <a:rPr lang="en-US" sz="2000" dirty="0" err="1" smtClean="0"/>
              <a:t>bin.read</a:t>
            </a:r>
            <a:r>
              <a:rPr lang="en-US" sz="2000" dirty="0" smtClean="0"/>
              <a:t>())!=-1){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bin.close</a:t>
            </a:r>
            <a:r>
              <a:rPr lang="en-US" sz="2000" dirty="0" smtClean="0"/>
              <a:t>();    </a:t>
            </a:r>
          </a:p>
          <a:p>
            <a:pPr>
              <a:spcBef>
                <a:spcPts val="0"/>
              </a:spcBef>
              <a:buNone/>
            </a:pPr>
            <a:r>
              <a:rPr lang="en-US" sz="2000" dirty="0" smtClean="0"/>
              <a:t>    </a:t>
            </a:r>
            <a:r>
              <a:rPr lang="en-US" sz="2000" dirty="0" err="1" smtClean="0"/>
              <a:t>fin.close</a:t>
            </a: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1"/>
            <a:ext cx="10515600" cy="1071569"/>
          </a:xfrm>
        </p:spPr>
        <p:txBody>
          <a:bodyPr/>
          <a:lstStyle/>
          <a:p>
            <a:r>
              <a:rPr lang="en-US" dirty="0" err="1" smtClean="0"/>
              <a:t>ByteArrayOutputStream</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1800" dirty="0" smtClean="0"/>
              <a:t>Java </a:t>
            </a:r>
            <a:r>
              <a:rPr lang="en-GB" sz="1800" dirty="0" err="1" smtClean="0"/>
              <a:t>ByteArrayOutputStream</a:t>
            </a:r>
            <a:r>
              <a:rPr lang="en-GB" sz="1800" dirty="0" smtClean="0"/>
              <a:t> class is used to </a:t>
            </a:r>
            <a:r>
              <a:rPr lang="en-GB" sz="1800" b="1" dirty="0" smtClean="0"/>
              <a:t>write common data</a:t>
            </a:r>
            <a:r>
              <a:rPr lang="en-GB" sz="1800" dirty="0" smtClean="0"/>
              <a:t> into multiple files. In this stream, the data is written into a byte </a:t>
            </a:r>
            <a:r>
              <a:rPr lang="en-GB" sz="1800" dirty="0" smtClean="0">
                <a:hlinkClick r:id="rId2"/>
              </a:rPr>
              <a:t>array</a:t>
            </a:r>
            <a:r>
              <a:rPr lang="en-GB" sz="1800" dirty="0" smtClean="0"/>
              <a:t> which can be written to multiple streams later.</a:t>
            </a:r>
          </a:p>
          <a:p>
            <a:r>
              <a:rPr lang="en-GB" sz="1800" dirty="0" smtClean="0"/>
              <a:t>The </a:t>
            </a:r>
            <a:r>
              <a:rPr lang="en-GB" sz="1800" dirty="0" err="1" smtClean="0"/>
              <a:t>ByteArrayOutputStream</a:t>
            </a:r>
            <a:r>
              <a:rPr lang="en-GB" sz="1800" dirty="0" smtClean="0"/>
              <a:t> holds a copy of data and forwards it to multiple streams.</a:t>
            </a:r>
          </a:p>
          <a:p>
            <a:r>
              <a:rPr lang="en-GB" sz="1800" dirty="0" smtClean="0"/>
              <a:t>The buffer of </a:t>
            </a:r>
            <a:r>
              <a:rPr lang="en-GB" sz="1800" dirty="0" err="1" smtClean="0"/>
              <a:t>ByteArrayOutputStream</a:t>
            </a:r>
            <a:r>
              <a:rPr lang="en-GB" sz="1800" dirty="0" smtClean="0"/>
              <a:t> automatically grows according to data.</a:t>
            </a:r>
          </a:p>
          <a:p>
            <a:pPr>
              <a:spcBef>
                <a:spcPts val="0"/>
              </a:spcBef>
              <a:buNone/>
            </a:pPr>
            <a:endParaRPr lang="en-US" sz="18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graphicFrame>
        <p:nvGraphicFramePr>
          <p:cNvPr id="5" name="Table 4"/>
          <p:cNvGraphicFramePr>
            <a:graphicFrameLocks noGrp="1"/>
          </p:cNvGraphicFramePr>
          <p:nvPr/>
        </p:nvGraphicFramePr>
        <p:xfrm>
          <a:off x="1381092" y="2357430"/>
          <a:ext cx="8207404" cy="2727960"/>
        </p:xfrm>
        <a:graphic>
          <a:graphicData uri="http://schemas.openxmlformats.org/drawingml/2006/table">
            <a:tbl>
              <a:tblPr firstRow="1" bandRow="1">
                <a:tableStyleId>{5C22544A-7EE6-4342-B048-85BDC9FD1C3A}</a:tableStyleId>
              </a:tblPr>
              <a:tblGrid>
                <a:gridCol w="4103702"/>
                <a:gridCol w="4103702"/>
              </a:tblGrid>
              <a:tr h="396423">
                <a:tc>
                  <a:txBody>
                    <a:bodyPr/>
                    <a:lstStyle/>
                    <a:p>
                      <a:pPr algn="l" fontAlgn="t"/>
                      <a:r>
                        <a:rPr lang="en-US" dirty="0">
                          <a:solidFill>
                            <a:srgbClr val="000000"/>
                          </a:solidFill>
                          <a:latin typeface="times new roman"/>
                        </a:rPr>
                        <a:t>Constructor</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96423">
                <a:tc>
                  <a:txBody>
                    <a:bodyPr/>
                    <a:lstStyle/>
                    <a:p>
                      <a:pPr algn="just" fontAlgn="t"/>
                      <a:r>
                        <a:rPr lang="en-US">
                          <a:solidFill>
                            <a:srgbClr val="333333"/>
                          </a:solidFill>
                          <a:latin typeface="inter-regular"/>
                        </a:rPr>
                        <a:t>ByteArrayOutputStream()</a:t>
                      </a:r>
                    </a:p>
                  </a:txBody>
                  <a:tcPr marL="76200" marR="76200" marT="76200" marB="76200"/>
                </a:tc>
                <a:tc>
                  <a:txBody>
                    <a:bodyPr/>
                    <a:lstStyle/>
                    <a:p>
                      <a:pPr algn="just" fontAlgn="t"/>
                      <a:r>
                        <a:rPr lang="en-GB">
                          <a:solidFill>
                            <a:srgbClr val="333333"/>
                          </a:solidFill>
                          <a:latin typeface="inter-regular"/>
                        </a:rPr>
                        <a:t>Creates a new byte array output </a:t>
                      </a:r>
                      <a:r>
                        <a:rPr lang="en-GB" u="none" strike="noStrike">
                          <a:solidFill>
                            <a:srgbClr val="008000"/>
                          </a:solidFill>
                          <a:latin typeface="inter-regular"/>
                          <a:hlinkClick r:id="rId3"/>
                        </a:rPr>
                        <a:t>stream</a:t>
                      </a:r>
                      <a:r>
                        <a:rPr lang="en-GB">
                          <a:solidFill>
                            <a:srgbClr val="333333"/>
                          </a:solidFill>
                          <a:latin typeface="inter-regular"/>
                        </a:rPr>
                        <a:t> with the initial capacity of 32 bytes, though its size increases if necessary.</a:t>
                      </a:r>
                    </a:p>
                  </a:txBody>
                  <a:tcPr marL="76200" marR="76200" marT="76200" marB="76200"/>
                </a:tc>
              </a:tr>
              <a:tr h="396423">
                <a:tc>
                  <a:txBody>
                    <a:bodyPr/>
                    <a:lstStyle/>
                    <a:p>
                      <a:pPr algn="just" fontAlgn="t"/>
                      <a:r>
                        <a:rPr lang="en-US">
                          <a:solidFill>
                            <a:srgbClr val="333333"/>
                          </a:solidFill>
                          <a:latin typeface="inter-regular"/>
                        </a:rPr>
                        <a:t>ByteArrayOutputStream(int size)</a:t>
                      </a:r>
                    </a:p>
                  </a:txBody>
                  <a:tcPr marL="76200" marR="76200" marT="76200" marB="76200"/>
                </a:tc>
                <a:tc>
                  <a:txBody>
                    <a:bodyPr/>
                    <a:lstStyle/>
                    <a:p>
                      <a:pPr algn="just" fontAlgn="t"/>
                      <a:r>
                        <a:rPr lang="en-GB" dirty="0">
                          <a:solidFill>
                            <a:srgbClr val="333333"/>
                          </a:solidFill>
                          <a:latin typeface="inter-regular"/>
                        </a:rPr>
                        <a:t>Creates a new byte array output stream, with a buffer capacity of the specified size, in bytes.</a:t>
                      </a:r>
                    </a:p>
                  </a:txBody>
                  <a:tcPr marL="76200" marR="76200" marT="76200" marB="762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smtClean="0"/>
              <a:t>Method</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graphicFrame>
        <p:nvGraphicFramePr>
          <p:cNvPr id="5" name="Table 4"/>
          <p:cNvGraphicFramePr>
            <a:graphicFrameLocks noGrp="1"/>
          </p:cNvGraphicFramePr>
          <p:nvPr/>
        </p:nvGraphicFramePr>
        <p:xfrm>
          <a:off x="1309654" y="1071546"/>
          <a:ext cx="9501254" cy="7909560"/>
        </p:xfrm>
        <a:graphic>
          <a:graphicData uri="http://schemas.openxmlformats.org/drawingml/2006/table">
            <a:tbl>
              <a:tblPr firstRow="1" bandRow="1">
                <a:tableStyleId>{5C22544A-7EE6-4342-B048-85BDC9FD1C3A}</a:tableStyleId>
              </a:tblPr>
              <a:tblGrid>
                <a:gridCol w="4750627"/>
                <a:gridCol w="4750627"/>
              </a:tblGrid>
              <a:tr h="435772">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435772">
                <a:tc>
                  <a:txBody>
                    <a:bodyPr/>
                    <a:lstStyle/>
                    <a:p>
                      <a:pPr algn="just" fontAlgn="t"/>
                      <a:r>
                        <a:rPr lang="en-US">
                          <a:solidFill>
                            <a:srgbClr val="333333"/>
                          </a:solidFill>
                          <a:latin typeface="inter-regular"/>
                        </a:rPr>
                        <a:t>int size()</a:t>
                      </a:r>
                    </a:p>
                  </a:txBody>
                  <a:tcPr marL="76200" marR="76200" marT="76200" marB="76200"/>
                </a:tc>
                <a:tc>
                  <a:txBody>
                    <a:bodyPr/>
                    <a:lstStyle/>
                    <a:p>
                      <a:pPr algn="just" fontAlgn="t"/>
                      <a:r>
                        <a:rPr lang="en-GB">
                          <a:solidFill>
                            <a:srgbClr val="333333"/>
                          </a:solidFill>
                          <a:latin typeface="inter-regular"/>
                        </a:rPr>
                        <a:t>It is used to returns the current size of a buffer.</a:t>
                      </a:r>
                    </a:p>
                  </a:txBody>
                  <a:tcPr marL="76200" marR="76200" marT="76200" marB="76200"/>
                </a:tc>
              </a:tr>
              <a:tr h="435772">
                <a:tc>
                  <a:txBody>
                    <a:bodyPr/>
                    <a:lstStyle/>
                    <a:p>
                      <a:pPr algn="just" fontAlgn="t"/>
                      <a:r>
                        <a:rPr lang="en-US">
                          <a:solidFill>
                            <a:srgbClr val="333333"/>
                          </a:solidFill>
                          <a:latin typeface="inter-regular"/>
                        </a:rPr>
                        <a:t>byte[] toByteArray()</a:t>
                      </a:r>
                    </a:p>
                  </a:txBody>
                  <a:tcPr marL="76200" marR="76200" marT="76200" marB="76200"/>
                </a:tc>
                <a:tc>
                  <a:txBody>
                    <a:bodyPr/>
                    <a:lstStyle/>
                    <a:p>
                      <a:pPr algn="just" fontAlgn="t"/>
                      <a:r>
                        <a:rPr lang="en-GB">
                          <a:solidFill>
                            <a:srgbClr val="333333"/>
                          </a:solidFill>
                          <a:latin typeface="inter-regular"/>
                        </a:rPr>
                        <a:t>It is used to create a newly allocated byte array.</a:t>
                      </a:r>
                    </a:p>
                  </a:txBody>
                  <a:tcPr marL="76200" marR="76200" marT="76200" marB="76200"/>
                </a:tc>
              </a:tr>
              <a:tr h="435772">
                <a:tc>
                  <a:txBody>
                    <a:bodyPr/>
                    <a:lstStyle/>
                    <a:p>
                      <a:pPr algn="just" fontAlgn="t"/>
                      <a:r>
                        <a:rPr lang="en-US">
                          <a:solidFill>
                            <a:srgbClr val="333333"/>
                          </a:solidFill>
                          <a:latin typeface="inter-regular"/>
                        </a:rPr>
                        <a:t>String toString()</a:t>
                      </a:r>
                    </a:p>
                  </a:txBody>
                  <a:tcPr marL="76200" marR="76200" marT="76200" marB="76200"/>
                </a:tc>
                <a:tc>
                  <a:txBody>
                    <a:bodyPr/>
                    <a:lstStyle/>
                    <a:p>
                      <a:pPr algn="just" fontAlgn="t"/>
                      <a:r>
                        <a:rPr lang="en-GB">
                          <a:solidFill>
                            <a:srgbClr val="333333"/>
                          </a:solidFill>
                          <a:latin typeface="inter-regular"/>
                        </a:rPr>
                        <a:t>It is used for converting the content into a </a:t>
                      </a:r>
                      <a:r>
                        <a:rPr lang="en-GB" u="none" strike="noStrike">
                          <a:solidFill>
                            <a:srgbClr val="008000"/>
                          </a:solidFill>
                          <a:latin typeface="inter-regular"/>
                          <a:hlinkClick r:id="rId2"/>
                        </a:rPr>
                        <a:t>string</a:t>
                      </a:r>
                      <a:r>
                        <a:rPr lang="en-GB">
                          <a:solidFill>
                            <a:srgbClr val="333333"/>
                          </a:solidFill>
                          <a:latin typeface="inter-regular"/>
                        </a:rPr>
                        <a:t> decoding bytes using a platform default character set.</a:t>
                      </a:r>
                    </a:p>
                  </a:txBody>
                  <a:tcPr marL="76200" marR="76200" marT="76200" marB="76200"/>
                </a:tc>
              </a:tr>
              <a:tr h="435772">
                <a:tc>
                  <a:txBody>
                    <a:bodyPr/>
                    <a:lstStyle/>
                    <a:p>
                      <a:pPr algn="just" fontAlgn="t"/>
                      <a:r>
                        <a:rPr lang="en-US" dirty="0">
                          <a:solidFill>
                            <a:srgbClr val="333333"/>
                          </a:solidFill>
                          <a:latin typeface="inter-regular"/>
                        </a:rPr>
                        <a:t>String </a:t>
                      </a:r>
                      <a:r>
                        <a:rPr lang="en-US" dirty="0" err="1">
                          <a:solidFill>
                            <a:srgbClr val="333333"/>
                          </a:solidFill>
                          <a:latin typeface="inter-regular"/>
                        </a:rPr>
                        <a:t>toString</a:t>
                      </a:r>
                      <a:r>
                        <a:rPr lang="en-US" dirty="0">
                          <a:solidFill>
                            <a:srgbClr val="333333"/>
                          </a:solidFill>
                          <a:latin typeface="inter-regular"/>
                        </a:rPr>
                        <a:t>(String </a:t>
                      </a:r>
                      <a:r>
                        <a:rPr lang="en-US" dirty="0" err="1">
                          <a:solidFill>
                            <a:srgbClr val="333333"/>
                          </a:solidFill>
                          <a:latin typeface="inter-regular"/>
                        </a:rPr>
                        <a:t>charsetName</a:t>
                      </a:r>
                      <a:r>
                        <a:rPr lang="en-US" dirty="0">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It is used for converting the content into a string decoding bytes using a specified charsetName.</a:t>
                      </a:r>
                    </a:p>
                  </a:txBody>
                  <a:tcPr marL="76200" marR="76200" marT="76200" marB="76200"/>
                </a:tc>
              </a:tr>
              <a:tr h="435772">
                <a:tc>
                  <a:txBody>
                    <a:bodyPr/>
                    <a:lstStyle/>
                    <a:p>
                      <a:pPr algn="just" fontAlgn="t"/>
                      <a:r>
                        <a:rPr lang="en-US">
                          <a:solidFill>
                            <a:srgbClr val="333333"/>
                          </a:solidFill>
                          <a:latin typeface="inter-regular"/>
                        </a:rPr>
                        <a:t>void write(int b)</a:t>
                      </a:r>
                    </a:p>
                  </a:txBody>
                  <a:tcPr marL="76200" marR="76200" marT="76200" marB="76200"/>
                </a:tc>
                <a:tc>
                  <a:txBody>
                    <a:bodyPr/>
                    <a:lstStyle/>
                    <a:p>
                      <a:pPr algn="just" fontAlgn="t"/>
                      <a:r>
                        <a:rPr lang="en-GB" dirty="0">
                          <a:solidFill>
                            <a:srgbClr val="333333"/>
                          </a:solidFill>
                          <a:latin typeface="inter-regular"/>
                        </a:rPr>
                        <a:t>It is used for writing the byte specified to the byte array output stream.</a:t>
                      </a:r>
                    </a:p>
                  </a:txBody>
                  <a:tcPr marL="76200" marR="76200" marT="76200" marB="76200"/>
                </a:tc>
              </a:tr>
              <a:tr h="435772">
                <a:tc>
                  <a:txBody>
                    <a:bodyPr/>
                    <a:lstStyle/>
                    <a:p>
                      <a:pPr algn="just" fontAlgn="t"/>
                      <a:r>
                        <a:rPr lang="en-GB">
                          <a:solidFill>
                            <a:srgbClr val="333333"/>
                          </a:solidFill>
                          <a:latin typeface="inter-regular"/>
                        </a:rPr>
                        <a:t>void write(byte[] b, int off, int len</a:t>
                      </a:r>
                    </a:p>
                  </a:txBody>
                  <a:tcPr marL="76200" marR="76200" marT="76200" marB="76200"/>
                </a:tc>
                <a:tc>
                  <a:txBody>
                    <a:bodyPr/>
                    <a:lstStyle/>
                    <a:p>
                      <a:pPr algn="just" fontAlgn="t"/>
                      <a:r>
                        <a:rPr lang="en-GB">
                          <a:solidFill>
                            <a:srgbClr val="333333"/>
                          </a:solidFill>
                          <a:latin typeface="inter-regular"/>
                        </a:rPr>
                        <a:t>It is used for writing </a:t>
                      </a:r>
                      <a:r>
                        <a:rPr lang="en-GB" b="1">
                          <a:solidFill>
                            <a:srgbClr val="333333"/>
                          </a:solidFill>
                          <a:latin typeface="inter-bold"/>
                        </a:rPr>
                        <a:t>len</a:t>
                      </a:r>
                      <a:r>
                        <a:rPr lang="en-GB">
                          <a:solidFill>
                            <a:srgbClr val="333333"/>
                          </a:solidFill>
                          <a:latin typeface="inter-regular"/>
                        </a:rPr>
                        <a:t> bytes from specified byte array starting from the offset </a:t>
                      </a:r>
                      <a:r>
                        <a:rPr lang="en-GB" b="1">
                          <a:solidFill>
                            <a:srgbClr val="333333"/>
                          </a:solidFill>
                          <a:latin typeface="inter-bold"/>
                        </a:rPr>
                        <a:t>off</a:t>
                      </a:r>
                      <a:r>
                        <a:rPr lang="en-GB">
                          <a:solidFill>
                            <a:srgbClr val="333333"/>
                          </a:solidFill>
                          <a:latin typeface="inter-regular"/>
                        </a:rPr>
                        <a:t> to the byte array output stream.</a:t>
                      </a:r>
                    </a:p>
                  </a:txBody>
                  <a:tcPr marL="76200" marR="76200" marT="76200" marB="76200"/>
                </a:tc>
              </a:tr>
              <a:tr h="435772">
                <a:tc>
                  <a:txBody>
                    <a:bodyPr/>
                    <a:lstStyle/>
                    <a:p>
                      <a:pPr algn="just" fontAlgn="t"/>
                      <a:r>
                        <a:rPr lang="en-US">
                          <a:solidFill>
                            <a:srgbClr val="333333"/>
                          </a:solidFill>
                          <a:latin typeface="inter-regular"/>
                        </a:rPr>
                        <a:t>void writeTo(OutputStream out)</a:t>
                      </a:r>
                    </a:p>
                  </a:txBody>
                  <a:tcPr marL="76200" marR="76200" marT="76200" marB="76200"/>
                </a:tc>
                <a:tc>
                  <a:txBody>
                    <a:bodyPr/>
                    <a:lstStyle/>
                    <a:p>
                      <a:pPr algn="just" fontAlgn="t"/>
                      <a:r>
                        <a:rPr lang="en-GB">
                          <a:solidFill>
                            <a:srgbClr val="333333"/>
                          </a:solidFill>
                          <a:latin typeface="inter-regular"/>
                        </a:rPr>
                        <a:t>It is used for writing the complete content of a byte array output stream to the specified output stream.</a:t>
                      </a:r>
                    </a:p>
                  </a:txBody>
                  <a:tcPr marL="76200" marR="76200" marT="76200" marB="76200"/>
                </a:tc>
              </a:tr>
              <a:tr h="435772">
                <a:tc>
                  <a:txBody>
                    <a:bodyPr/>
                    <a:lstStyle/>
                    <a:p>
                      <a:pPr algn="just" fontAlgn="t"/>
                      <a:r>
                        <a:rPr lang="en-US">
                          <a:solidFill>
                            <a:srgbClr val="333333"/>
                          </a:solidFill>
                          <a:latin typeface="inter-regular"/>
                        </a:rPr>
                        <a:t>void reset()</a:t>
                      </a:r>
                    </a:p>
                  </a:txBody>
                  <a:tcPr marL="76200" marR="76200" marT="76200" marB="76200"/>
                </a:tc>
                <a:tc>
                  <a:txBody>
                    <a:bodyPr/>
                    <a:lstStyle/>
                    <a:p>
                      <a:pPr algn="just" fontAlgn="t"/>
                      <a:r>
                        <a:rPr lang="en-GB">
                          <a:solidFill>
                            <a:srgbClr val="333333"/>
                          </a:solidFill>
                          <a:latin typeface="inter-regular"/>
                        </a:rPr>
                        <a:t>It is used to reset the count field of a byte array output stream to zero value.</a:t>
                      </a:r>
                    </a:p>
                  </a:txBody>
                  <a:tcPr marL="76200" marR="76200" marT="76200" marB="76200"/>
                </a:tc>
              </a:tr>
              <a:tr h="435772">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 the </a:t>
                      </a:r>
                      <a:r>
                        <a:rPr lang="en-GB" dirty="0" err="1">
                          <a:solidFill>
                            <a:srgbClr val="333333"/>
                          </a:solidFill>
                          <a:latin typeface="inter-regular"/>
                        </a:rPr>
                        <a:t>ByteArrayOutputStream</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Example</a:t>
            </a: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dirty="0" smtClean="0"/>
              <a:t> </a:t>
            </a:r>
            <a:r>
              <a:rPr lang="en-US" sz="2000" b="1" dirty="0" smtClean="0"/>
              <a:t>import</a:t>
            </a:r>
            <a:r>
              <a:rPr lang="en-US" sz="2000" dirty="0" smtClean="0"/>
              <a:t> java.io.*;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DataStreamExample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a:t>
            </a:r>
            <a:r>
              <a:rPr lang="en-US" sz="2000" b="1" dirty="0" smtClean="0"/>
              <a:t>throws</a:t>
            </a:r>
            <a:r>
              <a:rPr lang="en-US" sz="2000" dirty="0" smtClean="0"/>
              <a:t> Exception{    </a:t>
            </a:r>
          </a:p>
          <a:p>
            <a:pPr>
              <a:spcBef>
                <a:spcPts val="0"/>
              </a:spcBef>
              <a:buNone/>
            </a:pPr>
            <a:r>
              <a:rPr lang="en-US" sz="2000" dirty="0" smtClean="0"/>
              <a:t>      </a:t>
            </a:r>
            <a:r>
              <a:rPr lang="en-US" sz="2000" dirty="0" err="1" smtClean="0"/>
              <a:t>FileOutputStream</a:t>
            </a:r>
            <a:r>
              <a:rPr lang="en-US" sz="2000" dirty="0" smtClean="0"/>
              <a:t> fout1=</a:t>
            </a:r>
            <a:r>
              <a:rPr lang="en-US" sz="2000" b="1" dirty="0" smtClean="0"/>
              <a:t>new</a:t>
            </a:r>
            <a:r>
              <a:rPr lang="en-US" sz="2000" dirty="0" smtClean="0"/>
              <a:t> </a:t>
            </a:r>
            <a:r>
              <a:rPr lang="en-US" sz="2000" dirty="0" err="1" smtClean="0"/>
              <a:t>FileOutputStream</a:t>
            </a:r>
            <a:r>
              <a:rPr lang="en-US" sz="2000" dirty="0" smtClean="0"/>
              <a:t>("D:\\f1.txt");    </a:t>
            </a:r>
          </a:p>
          <a:p>
            <a:pPr>
              <a:spcBef>
                <a:spcPts val="0"/>
              </a:spcBef>
              <a:buNone/>
            </a:pPr>
            <a:r>
              <a:rPr lang="en-US" sz="2000" dirty="0" smtClean="0"/>
              <a:t>      </a:t>
            </a:r>
            <a:r>
              <a:rPr lang="en-US" sz="2000" dirty="0" err="1" smtClean="0"/>
              <a:t>FileOutputStream</a:t>
            </a:r>
            <a:r>
              <a:rPr lang="en-US" sz="2000" dirty="0" smtClean="0"/>
              <a:t> fout2=</a:t>
            </a:r>
            <a:r>
              <a:rPr lang="en-US" sz="2000" b="1" dirty="0" smtClean="0"/>
              <a:t>new</a:t>
            </a:r>
            <a:r>
              <a:rPr lang="en-US" sz="2000" dirty="0" smtClean="0"/>
              <a:t> </a:t>
            </a:r>
            <a:r>
              <a:rPr lang="en-US" sz="2000" dirty="0" err="1" smtClean="0"/>
              <a:t>FileOutputStream</a:t>
            </a:r>
            <a:r>
              <a:rPr lang="en-US" sz="2000" dirty="0" smtClean="0"/>
              <a:t>("D:\\f2.txt");    </a:t>
            </a:r>
          </a:p>
          <a:p>
            <a:pPr>
              <a:spcBef>
                <a:spcPts val="0"/>
              </a:spcBef>
              <a:buNone/>
            </a:pPr>
            <a:r>
              <a:rPr lang="en-US" sz="2000" dirty="0" smtClean="0"/>
              <a:t>    </a:t>
            </a:r>
          </a:p>
          <a:p>
            <a:pPr>
              <a:spcBef>
                <a:spcPts val="0"/>
              </a:spcBef>
              <a:buNone/>
            </a:pPr>
            <a:r>
              <a:rPr lang="en-US" sz="2000" dirty="0" smtClean="0"/>
              <a:t>      </a:t>
            </a:r>
            <a:r>
              <a:rPr lang="en-US" sz="2000" dirty="0" err="1" smtClean="0"/>
              <a:t>ByteArrayOutputStream</a:t>
            </a:r>
            <a:r>
              <a:rPr lang="en-US" sz="2000" dirty="0" smtClean="0"/>
              <a:t> bout=</a:t>
            </a:r>
            <a:r>
              <a:rPr lang="en-US" sz="2000" b="1" dirty="0" smtClean="0"/>
              <a:t>new</a:t>
            </a:r>
            <a:r>
              <a:rPr lang="en-US" sz="2000" dirty="0" smtClean="0"/>
              <a:t> </a:t>
            </a:r>
            <a:r>
              <a:rPr lang="en-US" sz="2000" dirty="0" err="1" smtClean="0"/>
              <a:t>ByteArrayOutputStream</a:t>
            </a:r>
            <a:r>
              <a:rPr lang="en-US" sz="2000" dirty="0" smtClean="0"/>
              <a:t>();    </a:t>
            </a:r>
          </a:p>
          <a:p>
            <a:pPr>
              <a:spcBef>
                <a:spcPts val="0"/>
              </a:spcBef>
              <a:buNone/>
            </a:pPr>
            <a:r>
              <a:rPr lang="en-US" sz="2000" dirty="0" smtClean="0"/>
              <a:t>      </a:t>
            </a:r>
            <a:r>
              <a:rPr lang="en-US" sz="2000" dirty="0" err="1" smtClean="0"/>
              <a:t>bout.write</a:t>
            </a:r>
            <a:r>
              <a:rPr lang="en-US" sz="2000" dirty="0" smtClean="0"/>
              <a:t>(65);    </a:t>
            </a:r>
          </a:p>
          <a:p>
            <a:pPr>
              <a:spcBef>
                <a:spcPts val="0"/>
              </a:spcBef>
              <a:buNone/>
            </a:pPr>
            <a:r>
              <a:rPr lang="en-US" sz="2000" dirty="0" smtClean="0"/>
              <a:t>      </a:t>
            </a:r>
            <a:r>
              <a:rPr lang="en-US" sz="2000" dirty="0" err="1" smtClean="0"/>
              <a:t>bout.writeTo</a:t>
            </a:r>
            <a:r>
              <a:rPr lang="en-US" sz="2000" dirty="0" smtClean="0"/>
              <a:t>(fout1);    </a:t>
            </a:r>
          </a:p>
          <a:p>
            <a:pPr>
              <a:spcBef>
                <a:spcPts val="0"/>
              </a:spcBef>
              <a:buNone/>
            </a:pPr>
            <a:r>
              <a:rPr lang="en-US" sz="2000" dirty="0" smtClean="0"/>
              <a:t>      </a:t>
            </a:r>
            <a:r>
              <a:rPr lang="en-US" sz="2000" dirty="0" err="1" smtClean="0"/>
              <a:t>bout.writeTo</a:t>
            </a:r>
            <a:r>
              <a:rPr lang="en-US" sz="2000" dirty="0" smtClean="0"/>
              <a:t>(fout2);    </a:t>
            </a:r>
          </a:p>
          <a:p>
            <a:pPr>
              <a:spcBef>
                <a:spcPts val="0"/>
              </a:spcBef>
              <a:buNone/>
            </a:pPr>
            <a:r>
              <a:rPr lang="en-US" sz="2000" dirty="0" smtClean="0"/>
              <a:t>        </a:t>
            </a:r>
          </a:p>
          <a:p>
            <a:pPr>
              <a:spcBef>
                <a:spcPts val="0"/>
              </a:spcBef>
              <a:buNone/>
            </a:pPr>
            <a:r>
              <a:rPr lang="en-US" sz="2000" dirty="0" smtClean="0"/>
              <a:t>      </a:t>
            </a:r>
            <a:r>
              <a:rPr lang="en-US" sz="2000" dirty="0" err="1" smtClean="0"/>
              <a:t>bout.flush</a:t>
            </a:r>
            <a:r>
              <a:rPr lang="en-US" sz="2000" dirty="0" smtClean="0"/>
              <a:t>();    </a:t>
            </a:r>
          </a:p>
          <a:p>
            <a:pPr>
              <a:spcBef>
                <a:spcPts val="0"/>
              </a:spcBef>
              <a:buNone/>
            </a:pPr>
            <a:r>
              <a:rPr lang="en-US" sz="2000" dirty="0" smtClean="0"/>
              <a:t>      </a:t>
            </a:r>
            <a:r>
              <a:rPr lang="en-US" sz="2000" dirty="0" err="1" smtClean="0"/>
              <a:t>bout.close</a:t>
            </a:r>
            <a:r>
              <a:rPr lang="en-US" sz="2000" dirty="0" smtClean="0"/>
              <a:t>();//has no effect    </a:t>
            </a:r>
          </a:p>
          <a:p>
            <a:pPr>
              <a:spcBef>
                <a:spcPts val="0"/>
              </a:spcBef>
              <a:buNone/>
            </a:pPr>
            <a:r>
              <a:rPr lang="en-US" sz="2000" dirty="0" smtClean="0"/>
              <a:t>      </a:t>
            </a:r>
            <a:r>
              <a:rPr lang="en-US" sz="2000" dirty="0" err="1" smtClean="0"/>
              <a:t>System.out.println</a:t>
            </a:r>
            <a:r>
              <a:rPr lang="en-US" sz="2000" dirty="0" smtClean="0"/>
              <a:t>("Success...");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r>
              <a:rPr lang="en-US" dirty="0" err="1" smtClean="0"/>
              <a:t>ByteArrayInputStream</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sz="1600" dirty="0" smtClean="0"/>
              <a:t>The </a:t>
            </a:r>
            <a:r>
              <a:rPr lang="en-GB" sz="1600" dirty="0" err="1" smtClean="0"/>
              <a:t>ByteArrayInputStream</a:t>
            </a:r>
            <a:r>
              <a:rPr lang="en-GB" sz="1600" dirty="0" smtClean="0"/>
              <a:t> is composed of two words: </a:t>
            </a:r>
            <a:r>
              <a:rPr lang="en-GB" sz="1600" dirty="0" err="1" smtClean="0"/>
              <a:t>ByteArray</a:t>
            </a:r>
            <a:r>
              <a:rPr lang="en-GB" sz="1600" dirty="0" smtClean="0"/>
              <a:t> and </a:t>
            </a:r>
            <a:r>
              <a:rPr lang="en-GB" sz="1600" dirty="0" err="1" smtClean="0"/>
              <a:t>InputStream</a:t>
            </a:r>
            <a:r>
              <a:rPr lang="en-GB" sz="1600" dirty="0" smtClean="0"/>
              <a:t>. As the name suggests, it can be used to read byte </a:t>
            </a:r>
            <a:r>
              <a:rPr lang="en-GB" sz="1600" dirty="0" smtClean="0">
                <a:hlinkClick r:id="rId2"/>
              </a:rPr>
              <a:t>array</a:t>
            </a:r>
            <a:r>
              <a:rPr lang="en-GB" sz="1600" dirty="0" smtClean="0"/>
              <a:t> as input stream.</a:t>
            </a:r>
          </a:p>
          <a:p>
            <a:r>
              <a:rPr lang="en-GB" sz="1600" dirty="0" smtClean="0"/>
              <a:t>Java </a:t>
            </a:r>
            <a:r>
              <a:rPr lang="en-GB" sz="1600" dirty="0" err="1" smtClean="0"/>
              <a:t>ByteArrayInputStream</a:t>
            </a:r>
            <a:r>
              <a:rPr lang="en-GB" sz="1600" dirty="0" smtClean="0"/>
              <a:t> </a:t>
            </a:r>
            <a:r>
              <a:rPr lang="en-GB" sz="1600" dirty="0" smtClean="0">
                <a:hlinkClick r:id="rId3"/>
              </a:rPr>
              <a:t>class</a:t>
            </a:r>
            <a:r>
              <a:rPr lang="en-GB" sz="1600" dirty="0" smtClean="0"/>
              <a:t> contains an internal buffer which is used to </a:t>
            </a:r>
            <a:r>
              <a:rPr lang="en-GB" sz="1600" b="1" dirty="0" smtClean="0"/>
              <a:t>read byte array</a:t>
            </a:r>
            <a:r>
              <a:rPr lang="en-GB" sz="1600" dirty="0" smtClean="0"/>
              <a:t> as stream. In this stream, the data is read from a byte array.</a:t>
            </a:r>
          </a:p>
          <a:p>
            <a:r>
              <a:rPr lang="en-GB" sz="1600" dirty="0" smtClean="0"/>
              <a:t>The buffer of </a:t>
            </a:r>
            <a:r>
              <a:rPr lang="en-GB" sz="1600" dirty="0" err="1" smtClean="0"/>
              <a:t>ByteArrayInputStream</a:t>
            </a:r>
            <a:r>
              <a:rPr lang="en-GB" sz="1600" dirty="0" smtClean="0"/>
              <a:t> automatically grows according to data.</a:t>
            </a:r>
          </a:p>
          <a:p>
            <a:endParaRPr lang="en-US" sz="1600" dirty="0" smtClean="0"/>
          </a:p>
          <a:p>
            <a:endParaRPr lang="en-US" sz="1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graphicFrame>
        <p:nvGraphicFramePr>
          <p:cNvPr id="5" name="Table 4"/>
          <p:cNvGraphicFramePr>
            <a:graphicFrameLocks noGrp="1"/>
          </p:cNvGraphicFramePr>
          <p:nvPr/>
        </p:nvGraphicFramePr>
        <p:xfrm>
          <a:off x="1309654" y="2786058"/>
          <a:ext cx="9429816" cy="2368266"/>
        </p:xfrm>
        <a:graphic>
          <a:graphicData uri="http://schemas.openxmlformats.org/drawingml/2006/table">
            <a:tbl>
              <a:tblPr firstRow="1" bandRow="1">
                <a:tableStyleId>{5C22544A-7EE6-4342-B048-85BDC9FD1C3A}</a:tableStyleId>
              </a:tblPr>
              <a:tblGrid>
                <a:gridCol w="4714908"/>
                <a:gridCol w="4714908"/>
              </a:tblGrid>
              <a:tr h="468562">
                <a:tc>
                  <a:txBody>
                    <a:bodyPr/>
                    <a:lstStyle/>
                    <a:p>
                      <a:pPr algn="l" fontAlgn="t"/>
                      <a:r>
                        <a:rPr lang="en-US" dirty="0">
                          <a:solidFill>
                            <a:srgbClr val="000000"/>
                          </a:solidFill>
                          <a:latin typeface="times new roman"/>
                        </a:rPr>
                        <a:t>Constructor</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653147">
                <a:tc>
                  <a:txBody>
                    <a:bodyPr/>
                    <a:lstStyle/>
                    <a:p>
                      <a:pPr algn="just" fontAlgn="t"/>
                      <a:r>
                        <a:rPr lang="en-US">
                          <a:solidFill>
                            <a:srgbClr val="333333"/>
                          </a:solidFill>
                          <a:latin typeface="inter-regular"/>
                        </a:rPr>
                        <a:t>ByteArrayInputStream(byte[] ary)</a:t>
                      </a:r>
                    </a:p>
                  </a:txBody>
                  <a:tcPr marL="76200" marR="76200" marT="76200" marB="76200"/>
                </a:tc>
                <a:tc>
                  <a:txBody>
                    <a:bodyPr/>
                    <a:lstStyle/>
                    <a:p>
                      <a:pPr algn="just" fontAlgn="t"/>
                      <a:r>
                        <a:rPr lang="en-GB">
                          <a:solidFill>
                            <a:srgbClr val="333333"/>
                          </a:solidFill>
                          <a:latin typeface="inter-regular"/>
                        </a:rPr>
                        <a:t>Creates a new byte array input stream which uses </a:t>
                      </a:r>
                      <a:r>
                        <a:rPr lang="en-GB" b="1">
                          <a:solidFill>
                            <a:srgbClr val="333333"/>
                          </a:solidFill>
                          <a:latin typeface="inter-bold"/>
                        </a:rPr>
                        <a:t>ary</a:t>
                      </a:r>
                      <a:r>
                        <a:rPr lang="en-GB">
                          <a:solidFill>
                            <a:srgbClr val="333333"/>
                          </a:solidFill>
                          <a:latin typeface="inter-regular"/>
                        </a:rPr>
                        <a:t> as its buffer array.</a:t>
                      </a:r>
                    </a:p>
                  </a:txBody>
                  <a:tcPr marL="76200" marR="76200" marT="76200" marB="76200"/>
                </a:tc>
              </a:tr>
              <a:tr h="1164306">
                <a:tc>
                  <a:txBody>
                    <a:bodyPr/>
                    <a:lstStyle/>
                    <a:p>
                      <a:pPr algn="just" fontAlgn="t"/>
                      <a:r>
                        <a:rPr lang="en-GB">
                          <a:solidFill>
                            <a:srgbClr val="333333"/>
                          </a:solidFill>
                          <a:latin typeface="inter-regular"/>
                        </a:rPr>
                        <a:t>ByteArrayInputStream(byte[] ary, int offset, int len)</a:t>
                      </a:r>
                    </a:p>
                  </a:txBody>
                  <a:tcPr marL="76200" marR="76200" marT="76200" marB="76200"/>
                </a:tc>
                <a:tc>
                  <a:txBody>
                    <a:bodyPr/>
                    <a:lstStyle/>
                    <a:p>
                      <a:pPr algn="just" fontAlgn="t"/>
                      <a:r>
                        <a:rPr lang="en-GB" dirty="0">
                          <a:solidFill>
                            <a:srgbClr val="333333"/>
                          </a:solidFill>
                          <a:latin typeface="inter-regular"/>
                        </a:rPr>
                        <a:t>Creates a new byte array input stream which uses </a:t>
                      </a:r>
                      <a:r>
                        <a:rPr lang="en-GB" b="1" dirty="0" err="1">
                          <a:solidFill>
                            <a:srgbClr val="333333"/>
                          </a:solidFill>
                          <a:latin typeface="inter-bold"/>
                        </a:rPr>
                        <a:t>ary</a:t>
                      </a:r>
                      <a:r>
                        <a:rPr lang="en-GB" dirty="0">
                          <a:solidFill>
                            <a:srgbClr val="333333"/>
                          </a:solidFill>
                          <a:latin typeface="inter-regular"/>
                        </a:rPr>
                        <a:t> as its buffer array that can read up to specified </a:t>
                      </a:r>
                      <a:r>
                        <a:rPr lang="en-GB" b="1" dirty="0" err="1">
                          <a:solidFill>
                            <a:srgbClr val="333333"/>
                          </a:solidFill>
                          <a:latin typeface="inter-bold"/>
                        </a:rPr>
                        <a:t>len</a:t>
                      </a:r>
                      <a:r>
                        <a:rPr lang="en-GB" dirty="0">
                          <a:solidFill>
                            <a:srgbClr val="333333"/>
                          </a:solidFill>
                          <a:latin typeface="inter-regular"/>
                        </a:rPr>
                        <a:t> bytes of data from an array.</a:t>
                      </a:r>
                    </a:p>
                  </a:txBody>
                  <a:tcPr marL="76200" marR="76200" marT="76200" marB="762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pPr algn="ctr"/>
            <a:r>
              <a:rPr lang="en-GB" dirty="0" smtClean="0"/>
              <a:t>Stream</a:t>
            </a: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smtClean="0"/>
              <a:t>A stream can be defined as a sequence of data. There are two kinds of Streams −</a:t>
            </a:r>
          </a:p>
          <a:p>
            <a:r>
              <a:rPr lang="en-GB" sz="2000" b="1" dirty="0" err="1" smtClean="0"/>
              <a:t>InPutStream</a:t>
            </a:r>
            <a:r>
              <a:rPr lang="en-GB" sz="2000" dirty="0" smtClean="0"/>
              <a:t> − The </a:t>
            </a:r>
            <a:r>
              <a:rPr lang="en-GB" sz="2000" dirty="0" err="1" smtClean="0"/>
              <a:t>InputStream</a:t>
            </a:r>
            <a:r>
              <a:rPr lang="en-GB" sz="2000" dirty="0" smtClean="0"/>
              <a:t> is used to read data from a source.</a:t>
            </a:r>
          </a:p>
          <a:p>
            <a:r>
              <a:rPr lang="en-GB" sz="2000" b="1" dirty="0" err="1" smtClean="0"/>
              <a:t>OutPutStream</a:t>
            </a:r>
            <a:r>
              <a:rPr lang="en-GB" sz="2000" dirty="0" smtClean="0"/>
              <a:t> − The </a:t>
            </a:r>
            <a:r>
              <a:rPr lang="en-GB" sz="2000" dirty="0" err="1" smtClean="0"/>
              <a:t>OutputStream</a:t>
            </a:r>
            <a:r>
              <a:rPr lang="en-GB" sz="2000" dirty="0" smtClean="0"/>
              <a:t> is used for writing data to a destination.</a:t>
            </a:r>
          </a:p>
          <a:p>
            <a:pPr>
              <a:buNone/>
            </a:pPr>
            <a:endParaRPr lang="en-GB" sz="2000" dirty="0" smtClean="0"/>
          </a:p>
          <a:p>
            <a:r>
              <a:rPr lang="en-GB" sz="1800" b="1" dirty="0" smtClean="0"/>
              <a:t>Byte Streams</a:t>
            </a:r>
          </a:p>
          <a:p>
            <a:r>
              <a:rPr lang="en-GB" sz="1800" dirty="0" smtClean="0"/>
              <a:t>Java byte streams are used to perform input and output of 8-bit bytes. Though there are many classes related to byte streams but the most frequently used classes are, </a:t>
            </a:r>
            <a:r>
              <a:rPr lang="en-GB" sz="1800" b="1" dirty="0" err="1" smtClean="0"/>
              <a:t>FileInputStream</a:t>
            </a:r>
            <a:r>
              <a:rPr lang="en-GB" sz="1800" dirty="0" smtClean="0"/>
              <a:t> and </a:t>
            </a:r>
            <a:r>
              <a:rPr lang="en-GB" sz="1800" b="1" dirty="0" err="1" smtClean="0"/>
              <a:t>FileOutputStream</a:t>
            </a:r>
            <a:r>
              <a:rPr lang="en-GB" sz="1800" dirty="0" smtClean="0"/>
              <a:t>.</a:t>
            </a:r>
          </a:p>
          <a:p>
            <a:r>
              <a:rPr lang="en-GB" sz="1800" b="1" dirty="0" smtClean="0"/>
              <a:t>Character Streams</a:t>
            </a:r>
          </a:p>
          <a:p>
            <a:r>
              <a:rPr lang="en-GB" sz="1800" dirty="0" smtClean="0"/>
              <a:t>Java </a:t>
            </a:r>
            <a:r>
              <a:rPr lang="en-GB" sz="1800" b="1" dirty="0" smtClean="0"/>
              <a:t>Byte</a:t>
            </a:r>
            <a:r>
              <a:rPr lang="en-GB" sz="1800" dirty="0" smtClean="0"/>
              <a:t> streams are used to perform input and output of 8-bit bytes, whereas Java </a:t>
            </a:r>
            <a:r>
              <a:rPr lang="en-GB" sz="1800" b="1" dirty="0" smtClean="0"/>
              <a:t>Character</a:t>
            </a:r>
            <a:r>
              <a:rPr lang="en-GB" sz="1800" dirty="0" smtClean="0"/>
              <a:t> streams are used to perform input and output for 16-bit </a:t>
            </a:r>
            <a:r>
              <a:rPr lang="en-GB" sz="1800" dirty="0" err="1" smtClean="0"/>
              <a:t>unicode</a:t>
            </a:r>
            <a:r>
              <a:rPr lang="en-GB" sz="1800" dirty="0" smtClean="0"/>
              <a:t>. Though there are many classes related to character streams but the most frequently used classes are, </a:t>
            </a:r>
            <a:r>
              <a:rPr lang="en-GB" sz="1800" b="1" dirty="0" err="1" smtClean="0"/>
              <a:t>FileReader</a:t>
            </a:r>
            <a:r>
              <a:rPr lang="en-GB" sz="1800" dirty="0" smtClean="0"/>
              <a:t> and </a:t>
            </a:r>
            <a:r>
              <a:rPr lang="en-GB" sz="1800" b="1" dirty="0" err="1" smtClean="0"/>
              <a:t>FileWriter</a:t>
            </a:r>
            <a:r>
              <a:rPr lang="en-GB" sz="1800" dirty="0" smtClean="0"/>
              <a:t>. Though internally </a:t>
            </a:r>
            <a:r>
              <a:rPr lang="en-GB" sz="1800" dirty="0" err="1" smtClean="0"/>
              <a:t>FileReader</a:t>
            </a:r>
            <a:r>
              <a:rPr lang="en-GB" sz="1800" dirty="0" smtClean="0"/>
              <a:t> uses </a:t>
            </a:r>
            <a:r>
              <a:rPr lang="en-GB" sz="1800" dirty="0" err="1" smtClean="0"/>
              <a:t>FileInputStream</a:t>
            </a:r>
            <a:r>
              <a:rPr lang="en-GB" sz="1800" dirty="0" smtClean="0"/>
              <a:t> and </a:t>
            </a:r>
            <a:r>
              <a:rPr lang="en-GB" sz="1800" dirty="0" err="1" smtClean="0"/>
              <a:t>FileWriter</a:t>
            </a:r>
            <a:r>
              <a:rPr lang="en-GB" sz="1800" dirty="0" smtClean="0"/>
              <a:t> uses </a:t>
            </a:r>
            <a:r>
              <a:rPr lang="en-GB" sz="1800" dirty="0" err="1" smtClean="0"/>
              <a:t>FileOutputStream</a:t>
            </a:r>
            <a:r>
              <a:rPr lang="en-GB" sz="1800" dirty="0" smtClean="0"/>
              <a:t> but here the major difference is that </a:t>
            </a:r>
            <a:r>
              <a:rPr lang="en-GB" sz="1800" dirty="0" err="1" smtClean="0"/>
              <a:t>FileReader</a:t>
            </a:r>
            <a:r>
              <a:rPr lang="en-GB" sz="1800" dirty="0" smtClean="0"/>
              <a:t> reads two bytes at a time and </a:t>
            </a:r>
            <a:r>
              <a:rPr lang="en-GB" sz="1800" dirty="0" err="1" smtClean="0"/>
              <a:t>FileWriter</a:t>
            </a:r>
            <a:r>
              <a:rPr lang="en-GB" sz="1800" dirty="0" smtClean="0"/>
              <a:t> writes two bytes at a time</a:t>
            </a:r>
          </a:p>
          <a:p>
            <a:endParaRPr lang="en-US" sz="12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pic>
        <p:nvPicPr>
          <p:cNvPr id="5" name="Picture 4" descr="Streams"/>
          <p:cNvPicPr/>
          <p:nvPr/>
        </p:nvPicPr>
        <p:blipFill>
          <a:blip r:embed="rId2"/>
          <a:srcRect/>
          <a:stretch>
            <a:fillRect/>
          </a:stretch>
        </p:blipFill>
        <p:spPr bwMode="auto">
          <a:xfrm>
            <a:off x="3095604" y="2285992"/>
            <a:ext cx="5709920" cy="74422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smtClean="0"/>
              <a:t>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pPr>
            <a:r>
              <a:rPr lang="en-GB" sz="1800" dirty="0" smtClean="0"/>
              <a:t> </a:t>
            </a:r>
            <a:endParaRPr lang="en-US" sz="1800" dirty="0" smtClean="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graphicFrame>
        <p:nvGraphicFramePr>
          <p:cNvPr id="5" name="Table 4"/>
          <p:cNvGraphicFramePr>
            <a:graphicFrameLocks noGrp="1"/>
          </p:cNvGraphicFramePr>
          <p:nvPr/>
        </p:nvGraphicFramePr>
        <p:xfrm>
          <a:off x="2032000" y="719666"/>
          <a:ext cx="8636032" cy="6659880"/>
        </p:xfrm>
        <a:graphic>
          <a:graphicData uri="http://schemas.openxmlformats.org/drawingml/2006/table">
            <a:tbl>
              <a:tblPr firstRow="1" bandRow="1">
                <a:tableStyleId>{5C22544A-7EE6-4342-B048-85BDC9FD1C3A}</a:tableStyleId>
              </a:tblPr>
              <a:tblGrid>
                <a:gridCol w="4318016"/>
                <a:gridCol w="4318016"/>
              </a:tblGrid>
              <a:tr h="470960">
                <a:tc>
                  <a:txBody>
                    <a:bodyPr/>
                    <a:lstStyle/>
                    <a:p>
                      <a:pPr algn="l" fontAlgn="t"/>
                      <a:r>
                        <a:rPr lang="en-US" dirty="0">
                          <a:solidFill>
                            <a:srgbClr val="000000"/>
                          </a:solidFill>
                          <a:latin typeface="times new roman"/>
                        </a:rPr>
                        <a:t>Methods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470960">
                <a:tc>
                  <a:txBody>
                    <a:bodyPr/>
                    <a:lstStyle/>
                    <a:p>
                      <a:pPr algn="just" fontAlgn="t"/>
                      <a:r>
                        <a:rPr lang="en-US">
                          <a:solidFill>
                            <a:srgbClr val="333333"/>
                          </a:solidFill>
                          <a:latin typeface="inter-regular"/>
                        </a:rPr>
                        <a:t>int available()</a:t>
                      </a:r>
                    </a:p>
                  </a:txBody>
                  <a:tcPr marL="76200" marR="76200" marT="76200" marB="76200"/>
                </a:tc>
                <a:tc>
                  <a:txBody>
                    <a:bodyPr/>
                    <a:lstStyle/>
                    <a:p>
                      <a:pPr algn="just" fontAlgn="t"/>
                      <a:r>
                        <a:rPr lang="en-GB">
                          <a:solidFill>
                            <a:srgbClr val="333333"/>
                          </a:solidFill>
                          <a:latin typeface="inter-regular"/>
                        </a:rPr>
                        <a:t>It is used to return the number of remaining bytes that can be read from the input stream.</a:t>
                      </a:r>
                    </a:p>
                  </a:txBody>
                  <a:tcPr marL="76200" marR="76200" marT="76200" marB="76200"/>
                </a:tc>
              </a:tr>
              <a:tr h="470960">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read the next byte of data from the input stream.</a:t>
                      </a:r>
                    </a:p>
                  </a:txBody>
                  <a:tcPr marL="76200" marR="76200" marT="76200" marB="76200"/>
                </a:tc>
              </a:tr>
              <a:tr h="470960">
                <a:tc>
                  <a:txBody>
                    <a:bodyPr/>
                    <a:lstStyle/>
                    <a:p>
                      <a:pPr algn="just" fontAlgn="t"/>
                      <a:r>
                        <a:rPr lang="en-GB">
                          <a:solidFill>
                            <a:srgbClr val="333333"/>
                          </a:solidFill>
                          <a:latin typeface="inter-regular"/>
                        </a:rPr>
                        <a:t>int read(byte[] ary, int off, int len)</a:t>
                      </a:r>
                    </a:p>
                  </a:txBody>
                  <a:tcPr marL="76200" marR="76200" marT="76200" marB="76200"/>
                </a:tc>
                <a:tc>
                  <a:txBody>
                    <a:bodyPr/>
                    <a:lstStyle/>
                    <a:p>
                      <a:pPr algn="just" fontAlgn="t"/>
                      <a:r>
                        <a:rPr lang="en-GB">
                          <a:solidFill>
                            <a:srgbClr val="333333"/>
                          </a:solidFill>
                          <a:latin typeface="inter-regular"/>
                        </a:rPr>
                        <a:t>It is used to read up to len bytes of data from an array of bytes in the input stream.</a:t>
                      </a:r>
                    </a:p>
                  </a:txBody>
                  <a:tcPr marL="76200" marR="76200" marT="76200" marB="76200"/>
                </a:tc>
              </a:tr>
              <a:tr h="470960">
                <a:tc>
                  <a:txBody>
                    <a:bodyPr/>
                    <a:lstStyle/>
                    <a:p>
                      <a:pPr algn="just" fontAlgn="t"/>
                      <a:r>
                        <a:rPr lang="en-US">
                          <a:solidFill>
                            <a:srgbClr val="333333"/>
                          </a:solidFill>
                          <a:latin typeface="inter-regular"/>
                        </a:rPr>
                        <a:t>boolean markSupported()</a:t>
                      </a:r>
                    </a:p>
                  </a:txBody>
                  <a:tcPr marL="76200" marR="76200" marT="76200" marB="76200"/>
                </a:tc>
                <a:tc>
                  <a:txBody>
                    <a:bodyPr/>
                    <a:lstStyle/>
                    <a:p>
                      <a:pPr algn="just" fontAlgn="t"/>
                      <a:r>
                        <a:rPr lang="en-GB">
                          <a:solidFill>
                            <a:srgbClr val="333333"/>
                          </a:solidFill>
                          <a:latin typeface="inter-regular"/>
                        </a:rPr>
                        <a:t>It is used to test the input stream for mark and reset method.</a:t>
                      </a:r>
                    </a:p>
                  </a:txBody>
                  <a:tcPr marL="76200" marR="76200" marT="76200" marB="76200"/>
                </a:tc>
              </a:tr>
              <a:tr h="470960">
                <a:tc>
                  <a:txBody>
                    <a:bodyPr/>
                    <a:lstStyle/>
                    <a:p>
                      <a:pPr algn="just" fontAlgn="t"/>
                      <a:r>
                        <a:rPr lang="en-US">
                          <a:solidFill>
                            <a:srgbClr val="333333"/>
                          </a:solidFill>
                          <a:latin typeface="inter-regular"/>
                        </a:rPr>
                        <a:t>long skip(long x)</a:t>
                      </a:r>
                    </a:p>
                  </a:txBody>
                  <a:tcPr marL="76200" marR="76200" marT="76200" marB="76200"/>
                </a:tc>
                <a:tc>
                  <a:txBody>
                    <a:bodyPr/>
                    <a:lstStyle/>
                    <a:p>
                      <a:pPr algn="just" fontAlgn="t"/>
                      <a:r>
                        <a:rPr lang="en-GB">
                          <a:solidFill>
                            <a:srgbClr val="333333"/>
                          </a:solidFill>
                          <a:latin typeface="inter-regular"/>
                        </a:rPr>
                        <a:t>It is used to skip the x bytes of input from the input stream.</a:t>
                      </a:r>
                    </a:p>
                  </a:txBody>
                  <a:tcPr marL="76200" marR="76200" marT="76200" marB="76200"/>
                </a:tc>
              </a:tr>
              <a:tr h="470960">
                <a:tc>
                  <a:txBody>
                    <a:bodyPr/>
                    <a:lstStyle/>
                    <a:p>
                      <a:pPr algn="just" fontAlgn="t"/>
                      <a:r>
                        <a:rPr lang="en-US">
                          <a:solidFill>
                            <a:srgbClr val="333333"/>
                          </a:solidFill>
                          <a:latin typeface="inter-regular"/>
                        </a:rPr>
                        <a:t>void mark(int readAheadLimit)</a:t>
                      </a:r>
                    </a:p>
                  </a:txBody>
                  <a:tcPr marL="76200" marR="76200" marT="76200" marB="76200"/>
                </a:tc>
                <a:tc>
                  <a:txBody>
                    <a:bodyPr/>
                    <a:lstStyle/>
                    <a:p>
                      <a:pPr algn="just" fontAlgn="t"/>
                      <a:r>
                        <a:rPr lang="en-GB">
                          <a:solidFill>
                            <a:srgbClr val="333333"/>
                          </a:solidFill>
                          <a:latin typeface="inter-regular"/>
                        </a:rPr>
                        <a:t>It is used to set the current marked position in the stream.</a:t>
                      </a:r>
                    </a:p>
                  </a:txBody>
                  <a:tcPr marL="76200" marR="76200" marT="76200" marB="76200"/>
                </a:tc>
              </a:tr>
              <a:tr h="470960">
                <a:tc>
                  <a:txBody>
                    <a:bodyPr/>
                    <a:lstStyle/>
                    <a:p>
                      <a:pPr algn="just" fontAlgn="t"/>
                      <a:r>
                        <a:rPr lang="en-US">
                          <a:solidFill>
                            <a:srgbClr val="333333"/>
                          </a:solidFill>
                          <a:latin typeface="inter-regular"/>
                        </a:rPr>
                        <a:t>void reset()</a:t>
                      </a:r>
                    </a:p>
                  </a:txBody>
                  <a:tcPr marL="76200" marR="76200" marT="76200" marB="76200"/>
                </a:tc>
                <a:tc>
                  <a:txBody>
                    <a:bodyPr/>
                    <a:lstStyle/>
                    <a:p>
                      <a:pPr algn="just" fontAlgn="t"/>
                      <a:r>
                        <a:rPr lang="en-GB">
                          <a:solidFill>
                            <a:srgbClr val="333333"/>
                          </a:solidFill>
                          <a:latin typeface="inter-regular"/>
                        </a:rPr>
                        <a:t>It is used to reset the buffer of a byte array.</a:t>
                      </a:r>
                    </a:p>
                  </a:txBody>
                  <a:tcPr marL="76200" marR="76200" marT="76200" marB="76200"/>
                </a:tc>
              </a:tr>
              <a:tr h="470960">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for closing a </a:t>
                      </a:r>
                      <a:r>
                        <a:rPr lang="en-GB" dirty="0" err="1">
                          <a:solidFill>
                            <a:srgbClr val="333333"/>
                          </a:solidFill>
                          <a:latin typeface="inter-regular"/>
                        </a:rPr>
                        <a:t>ByteArrayInputStream</a:t>
                      </a:r>
                      <a:r>
                        <a:rPr lang="en-GB" dirty="0">
                          <a:solidFill>
                            <a:srgbClr val="333333"/>
                          </a:solidFill>
                          <a:latin typeface="inter-regular"/>
                        </a:rPr>
                        <a:t>.</a:t>
                      </a:r>
                    </a:p>
                  </a:txBody>
                  <a:tcPr marL="76200" marR="76200" marT="76200" marB="7620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smtClean="0"/>
              <a:t>Example</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1800" b="1" dirty="0" smtClean="0"/>
              <a:t>import</a:t>
            </a:r>
            <a:r>
              <a:rPr lang="en-US" sz="1800" dirty="0" smtClean="0"/>
              <a:t> java.io.*;  </a:t>
            </a:r>
          </a:p>
          <a:p>
            <a:pPr>
              <a:spcBef>
                <a:spcPts val="0"/>
              </a:spcBef>
              <a:buNone/>
            </a:pPr>
            <a:r>
              <a:rPr lang="en-US" sz="1800" b="1" dirty="0" smtClean="0"/>
              <a:t>public</a:t>
            </a:r>
            <a:r>
              <a:rPr lang="en-US" sz="1800" dirty="0" smtClean="0"/>
              <a:t> </a:t>
            </a:r>
            <a:r>
              <a:rPr lang="en-US" sz="1800" b="1" dirty="0" smtClean="0"/>
              <a:t>class</a:t>
            </a:r>
            <a:r>
              <a:rPr lang="en-US" sz="1800" dirty="0" smtClean="0"/>
              <a:t> </a:t>
            </a:r>
            <a:r>
              <a:rPr lang="en-US" sz="1800" dirty="0" err="1" smtClean="0"/>
              <a:t>ReadExample</a:t>
            </a:r>
            <a:r>
              <a:rPr lang="en-US" sz="1800" dirty="0" smtClean="0"/>
              <a:t> {  </a:t>
            </a:r>
          </a:p>
          <a:p>
            <a:pPr>
              <a:spcBef>
                <a:spcPts val="0"/>
              </a:spcBef>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a:t>
            </a:r>
            <a:r>
              <a:rPr lang="en-US" sz="1800" b="1" dirty="0" smtClean="0"/>
              <a:t>throws</a:t>
            </a:r>
            <a:r>
              <a:rPr lang="en-US" sz="1800" dirty="0" smtClean="0"/>
              <a:t> </a:t>
            </a:r>
            <a:r>
              <a:rPr lang="en-US" sz="1800" dirty="0" err="1" smtClean="0"/>
              <a:t>IOException</a:t>
            </a:r>
            <a:r>
              <a:rPr lang="en-US" sz="1800" dirty="0" smtClean="0"/>
              <a:t> {  </a:t>
            </a:r>
          </a:p>
          <a:p>
            <a:pPr>
              <a:spcBef>
                <a:spcPts val="0"/>
              </a:spcBef>
              <a:buNone/>
            </a:pPr>
            <a:r>
              <a:rPr lang="en-US" sz="1800" dirty="0" smtClean="0"/>
              <a:t>    </a:t>
            </a:r>
            <a:r>
              <a:rPr lang="en-US" sz="1800" b="1" dirty="0" smtClean="0"/>
              <a:t>byte</a:t>
            </a:r>
            <a:r>
              <a:rPr lang="en-US" sz="1800" dirty="0" smtClean="0"/>
              <a:t>[] </a:t>
            </a:r>
            <a:r>
              <a:rPr lang="en-US" sz="1800" dirty="0" err="1" smtClean="0"/>
              <a:t>buf</a:t>
            </a:r>
            <a:r>
              <a:rPr lang="en-US" sz="1800" dirty="0" smtClean="0"/>
              <a:t> = { 35, 36, 37, 38 };  </a:t>
            </a:r>
          </a:p>
          <a:p>
            <a:pPr>
              <a:spcBef>
                <a:spcPts val="0"/>
              </a:spcBef>
              <a:buNone/>
            </a:pPr>
            <a:r>
              <a:rPr lang="en-US" sz="1800" dirty="0" smtClean="0"/>
              <a:t>    // Create the new byte array input stream  </a:t>
            </a:r>
          </a:p>
          <a:p>
            <a:pPr>
              <a:spcBef>
                <a:spcPts val="0"/>
              </a:spcBef>
              <a:buNone/>
            </a:pPr>
            <a:r>
              <a:rPr lang="en-US" sz="1800" dirty="0" smtClean="0"/>
              <a:t>    </a:t>
            </a:r>
            <a:r>
              <a:rPr lang="en-US" sz="1800" dirty="0" err="1" smtClean="0"/>
              <a:t>ByteArrayInputStream</a:t>
            </a:r>
            <a:r>
              <a:rPr lang="en-US" sz="1800" dirty="0" smtClean="0"/>
              <a:t> </a:t>
            </a:r>
            <a:r>
              <a:rPr lang="en-US" sz="1800" dirty="0" err="1" smtClean="0"/>
              <a:t>byt</a:t>
            </a:r>
            <a:r>
              <a:rPr lang="en-US" sz="1800" dirty="0" smtClean="0"/>
              <a:t> = </a:t>
            </a:r>
            <a:r>
              <a:rPr lang="en-US" sz="1800" b="1" dirty="0" smtClean="0"/>
              <a:t>new</a:t>
            </a:r>
            <a:r>
              <a:rPr lang="en-US" sz="1800" dirty="0" smtClean="0"/>
              <a:t> </a:t>
            </a:r>
            <a:r>
              <a:rPr lang="en-US" sz="1800" dirty="0" err="1" smtClean="0"/>
              <a:t>ByteArrayInputStream</a:t>
            </a:r>
            <a:r>
              <a:rPr lang="en-US" sz="1800" dirty="0" smtClean="0"/>
              <a:t>(</a:t>
            </a:r>
            <a:r>
              <a:rPr lang="en-US" sz="1800" dirty="0" err="1" smtClean="0"/>
              <a:t>buf</a:t>
            </a:r>
            <a:r>
              <a:rPr lang="en-US" sz="1800" dirty="0" smtClean="0"/>
              <a:t>);  </a:t>
            </a:r>
          </a:p>
          <a:p>
            <a:pPr>
              <a:spcBef>
                <a:spcPts val="0"/>
              </a:spcBef>
              <a:buNone/>
            </a:pPr>
            <a:r>
              <a:rPr lang="en-US" sz="1800" dirty="0" smtClean="0"/>
              <a:t>    </a:t>
            </a:r>
            <a:r>
              <a:rPr lang="en-US" sz="1800" b="1" dirty="0" err="1" smtClean="0"/>
              <a:t>int</a:t>
            </a:r>
            <a:r>
              <a:rPr lang="en-US" sz="1800" dirty="0" smtClean="0"/>
              <a:t> k = 0;  </a:t>
            </a:r>
          </a:p>
          <a:p>
            <a:pPr>
              <a:spcBef>
                <a:spcPts val="0"/>
              </a:spcBef>
              <a:buNone/>
            </a:pPr>
            <a:r>
              <a:rPr lang="en-US" sz="1800" dirty="0" smtClean="0"/>
              <a:t>    </a:t>
            </a:r>
            <a:r>
              <a:rPr lang="en-US" sz="1800" b="1" dirty="0" smtClean="0"/>
              <a:t>while</a:t>
            </a:r>
            <a:r>
              <a:rPr lang="en-US" sz="1800" dirty="0" smtClean="0"/>
              <a:t> ((k = </a:t>
            </a:r>
            <a:r>
              <a:rPr lang="en-US" sz="1800" dirty="0" err="1" smtClean="0"/>
              <a:t>byt.read</a:t>
            </a:r>
            <a:r>
              <a:rPr lang="en-US" sz="1800" dirty="0" smtClean="0"/>
              <a:t>()) != -1) {  </a:t>
            </a:r>
          </a:p>
          <a:p>
            <a:pPr>
              <a:spcBef>
                <a:spcPts val="0"/>
              </a:spcBef>
              <a:buNone/>
            </a:pPr>
            <a:r>
              <a:rPr lang="en-US" sz="1800" dirty="0" smtClean="0"/>
              <a:t>      //Conversion of a byte into character  </a:t>
            </a:r>
          </a:p>
          <a:p>
            <a:pPr>
              <a:spcBef>
                <a:spcPts val="0"/>
              </a:spcBef>
              <a:buNone/>
            </a:pPr>
            <a:r>
              <a:rPr lang="en-US" sz="1800" dirty="0" smtClean="0"/>
              <a:t>      </a:t>
            </a:r>
            <a:r>
              <a:rPr lang="en-US" sz="1800" b="1" dirty="0" smtClean="0"/>
              <a:t>char</a:t>
            </a:r>
            <a:r>
              <a:rPr lang="en-US" sz="1800" dirty="0" smtClean="0"/>
              <a:t> </a:t>
            </a:r>
            <a:r>
              <a:rPr lang="en-US" sz="1800" dirty="0" err="1" smtClean="0"/>
              <a:t>ch</a:t>
            </a:r>
            <a:r>
              <a:rPr lang="en-US" sz="1800" dirty="0" smtClean="0"/>
              <a:t> = (</a:t>
            </a:r>
            <a:r>
              <a:rPr lang="en-US" sz="1800" b="1" dirty="0" smtClean="0"/>
              <a:t>char</a:t>
            </a:r>
            <a:r>
              <a:rPr lang="en-US" sz="1800" dirty="0" smtClean="0"/>
              <a:t>) k;  </a:t>
            </a:r>
          </a:p>
          <a:p>
            <a:pPr>
              <a:spcBef>
                <a:spcPts val="0"/>
              </a:spcBef>
              <a:buNone/>
            </a:pPr>
            <a:r>
              <a:rPr lang="en-US" sz="1800" dirty="0" smtClean="0"/>
              <a:t>      </a:t>
            </a:r>
            <a:r>
              <a:rPr lang="en-US" sz="1800" dirty="0" err="1" smtClean="0"/>
              <a:t>System.out.println</a:t>
            </a:r>
            <a:r>
              <a:rPr lang="en-US" sz="1800" dirty="0" smtClean="0"/>
              <a:t>("ASCII value of Character is:" + k + "; Special character is: " + </a:t>
            </a:r>
            <a:r>
              <a:rPr lang="en-US" sz="1800" dirty="0" err="1" smtClean="0"/>
              <a:t>ch</a:t>
            </a:r>
            <a:r>
              <a:rPr lang="en-US" sz="1800" dirty="0" smtClean="0"/>
              <a:t>);  </a:t>
            </a:r>
          </a:p>
          <a:p>
            <a:pPr>
              <a:spcBef>
                <a:spcPts val="0"/>
              </a:spcBef>
              <a:buNone/>
            </a:pPr>
            <a:r>
              <a:rPr lang="en-US" sz="1800" dirty="0" smtClean="0"/>
              <a:t>    }  </a:t>
            </a:r>
          </a:p>
          <a:p>
            <a:pPr>
              <a:spcBef>
                <a:spcPts val="0"/>
              </a:spcBef>
              <a:buNone/>
            </a:pPr>
            <a:r>
              <a:rPr lang="en-US" sz="1800" dirty="0" smtClean="0"/>
              <a:t>  }  </a:t>
            </a:r>
          </a:p>
          <a:p>
            <a:pPr>
              <a:spcBef>
                <a:spcPts val="0"/>
              </a:spcBef>
              <a:buNone/>
            </a:pPr>
            <a:r>
              <a:rPr lang="en-US" sz="1800" dirty="0" smtClean="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err="1" smtClean="0"/>
              <a:t>DataOutputStream</a:t>
            </a:r>
            <a:r>
              <a:rPr lang="en-US" dirty="0" smtClean="0"/>
              <a:t/>
            </a:r>
            <a:br>
              <a:rPr lang="en-US" dirty="0" smtClean="0"/>
            </a:br>
            <a:r>
              <a:rPr lang="en-GB" dirty="0" smtClean="0"/>
              <a:t/>
            </a:r>
            <a:br>
              <a:rPr lang="en-GB"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US" sz="1800" dirty="0" smtClean="0"/>
              <a:t> </a:t>
            </a:r>
            <a:r>
              <a:rPr lang="en-GB" sz="1800" dirty="0" smtClean="0"/>
              <a:t>Java </a:t>
            </a:r>
            <a:r>
              <a:rPr lang="en-GB" sz="1800" dirty="0" err="1" smtClean="0"/>
              <a:t>DataOutputStream</a:t>
            </a:r>
            <a:r>
              <a:rPr lang="en-GB" sz="1800" dirty="0" smtClean="0"/>
              <a:t> </a:t>
            </a:r>
            <a:r>
              <a:rPr lang="en-GB" sz="1800" dirty="0" smtClean="0">
                <a:hlinkClick r:id="rId2"/>
              </a:rPr>
              <a:t>class</a:t>
            </a:r>
            <a:r>
              <a:rPr lang="en-GB" sz="1800" dirty="0" smtClean="0"/>
              <a:t> allows an application to write primitive </a:t>
            </a:r>
            <a:r>
              <a:rPr lang="en-GB" sz="1800" dirty="0" smtClean="0">
                <a:hlinkClick r:id="rId3"/>
              </a:rPr>
              <a:t>Java</a:t>
            </a:r>
            <a:r>
              <a:rPr lang="en-GB" sz="1800" dirty="0" smtClean="0"/>
              <a:t> data types to the output stream in a machine-independent way.</a:t>
            </a:r>
          </a:p>
          <a:p>
            <a:r>
              <a:rPr lang="en-GB" sz="1800" dirty="0" smtClean="0"/>
              <a:t>Java application generally uses the data output stream to write data that can later be read by a data input stream.</a:t>
            </a:r>
          </a:p>
          <a:p>
            <a:pPr>
              <a:spcBef>
                <a:spcPts val="0"/>
              </a:spcBef>
              <a:buNone/>
            </a:pPr>
            <a:endParaRPr lang="en-US" sz="18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graphicFrame>
        <p:nvGraphicFramePr>
          <p:cNvPr id="5" name="Table 4"/>
          <p:cNvGraphicFramePr>
            <a:graphicFrameLocks noGrp="1"/>
          </p:cNvGraphicFramePr>
          <p:nvPr/>
        </p:nvGraphicFramePr>
        <p:xfrm>
          <a:off x="1452530" y="2214554"/>
          <a:ext cx="8128000" cy="105918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int size()</a:t>
                      </a:r>
                    </a:p>
                  </a:txBody>
                  <a:tcPr marL="76200" marR="76200" marT="76200" marB="76200"/>
                </a:tc>
                <a:tc>
                  <a:txBody>
                    <a:bodyPr/>
                    <a:lstStyle/>
                    <a:p>
                      <a:pPr algn="just" fontAlgn="t"/>
                      <a:r>
                        <a:rPr lang="en-GB">
                          <a:solidFill>
                            <a:srgbClr val="333333"/>
                          </a:solidFill>
                          <a:latin typeface="inter-regular"/>
                        </a:rPr>
                        <a:t>It is used to return the number of bytes written to the data output stream.</a:t>
                      </a:r>
                    </a:p>
                  </a:txBody>
                  <a:tcPr marL="76200" marR="76200" marT="76200" marB="76200"/>
                </a:tc>
              </a:tr>
              <a:tr h="370840">
                <a:tc>
                  <a:txBody>
                    <a:bodyPr/>
                    <a:lstStyle/>
                    <a:p>
                      <a:pPr algn="just" fontAlgn="t"/>
                      <a:r>
                        <a:rPr lang="en-US">
                          <a:solidFill>
                            <a:srgbClr val="333333"/>
                          </a:solidFill>
                          <a:latin typeface="inter-regular"/>
                        </a:rPr>
                        <a:t>void write(int b)</a:t>
                      </a:r>
                    </a:p>
                  </a:txBody>
                  <a:tcPr marL="76200" marR="76200" marT="76200" marB="76200"/>
                </a:tc>
                <a:tc>
                  <a:txBody>
                    <a:bodyPr/>
                    <a:lstStyle/>
                    <a:p>
                      <a:pPr algn="just" fontAlgn="t"/>
                      <a:r>
                        <a:rPr lang="en-GB">
                          <a:solidFill>
                            <a:srgbClr val="333333"/>
                          </a:solidFill>
                          <a:latin typeface="inter-regular"/>
                        </a:rPr>
                        <a:t>It is used to write the specified byte to the underlying output stream.</a:t>
                      </a:r>
                    </a:p>
                  </a:txBody>
                  <a:tcPr marL="76200" marR="76200" marT="76200" marB="76200"/>
                </a:tc>
              </a:tr>
              <a:tr h="370840">
                <a:tc>
                  <a:txBody>
                    <a:bodyPr/>
                    <a:lstStyle/>
                    <a:p>
                      <a:pPr algn="just" fontAlgn="t"/>
                      <a:r>
                        <a:rPr lang="en-GB">
                          <a:solidFill>
                            <a:srgbClr val="333333"/>
                          </a:solidFill>
                          <a:latin typeface="inter-regular"/>
                        </a:rPr>
                        <a:t>void write(byte[] b, int off, int len)</a:t>
                      </a:r>
                    </a:p>
                  </a:txBody>
                  <a:tcPr marL="76200" marR="76200" marT="76200" marB="76200"/>
                </a:tc>
                <a:tc>
                  <a:txBody>
                    <a:bodyPr/>
                    <a:lstStyle/>
                    <a:p>
                      <a:pPr algn="just" fontAlgn="t"/>
                      <a:r>
                        <a:rPr lang="en-GB">
                          <a:solidFill>
                            <a:srgbClr val="333333"/>
                          </a:solidFill>
                          <a:latin typeface="inter-regular"/>
                        </a:rPr>
                        <a:t>It is used to write len bytes of data to the output stream.</a:t>
                      </a:r>
                    </a:p>
                  </a:txBody>
                  <a:tcPr marL="76200" marR="76200" marT="76200" marB="76200"/>
                </a:tc>
              </a:tr>
              <a:tr h="370840">
                <a:tc>
                  <a:txBody>
                    <a:bodyPr/>
                    <a:lstStyle/>
                    <a:p>
                      <a:pPr algn="just" fontAlgn="t"/>
                      <a:r>
                        <a:rPr lang="en-US">
                          <a:solidFill>
                            <a:srgbClr val="333333"/>
                          </a:solidFill>
                          <a:latin typeface="inter-regular"/>
                        </a:rPr>
                        <a:t>void writeBoolean(boolean v)</a:t>
                      </a:r>
                    </a:p>
                  </a:txBody>
                  <a:tcPr marL="76200" marR="76200" marT="76200" marB="76200"/>
                </a:tc>
                <a:tc>
                  <a:txBody>
                    <a:bodyPr/>
                    <a:lstStyle/>
                    <a:p>
                      <a:pPr algn="just" fontAlgn="t"/>
                      <a:r>
                        <a:rPr lang="en-GB">
                          <a:solidFill>
                            <a:srgbClr val="333333"/>
                          </a:solidFill>
                          <a:latin typeface="inter-regular"/>
                        </a:rPr>
                        <a:t>It is used to write Boolean to the output stream as a 1-byte value.</a:t>
                      </a:r>
                    </a:p>
                  </a:txBody>
                  <a:tcPr marL="76200" marR="76200" marT="76200" marB="76200"/>
                </a:tc>
              </a:tr>
              <a:tr h="370840">
                <a:tc>
                  <a:txBody>
                    <a:bodyPr/>
                    <a:lstStyle/>
                    <a:p>
                      <a:pPr algn="just" fontAlgn="t"/>
                      <a:r>
                        <a:rPr lang="en-US">
                          <a:solidFill>
                            <a:srgbClr val="333333"/>
                          </a:solidFill>
                          <a:latin typeface="inter-regular"/>
                        </a:rPr>
                        <a:t>void writeChar(int v)</a:t>
                      </a:r>
                    </a:p>
                  </a:txBody>
                  <a:tcPr marL="76200" marR="76200" marT="76200" marB="76200"/>
                </a:tc>
                <a:tc>
                  <a:txBody>
                    <a:bodyPr/>
                    <a:lstStyle/>
                    <a:p>
                      <a:pPr algn="just" fontAlgn="t"/>
                      <a:r>
                        <a:rPr lang="en-GB">
                          <a:solidFill>
                            <a:srgbClr val="333333"/>
                          </a:solidFill>
                          <a:latin typeface="inter-regular"/>
                        </a:rPr>
                        <a:t>It is used to write char to the output stream as a 2-byte value.</a:t>
                      </a:r>
                    </a:p>
                  </a:txBody>
                  <a:tcPr marL="76200" marR="76200" marT="76200" marB="76200"/>
                </a:tc>
              </a:tr>
              <a:tr h="370840">
                <a:tc>
                  <a:txBody>
                    <a:bodyPr/>
                    <a:lstStyle/>
                    <a:p>
                      <a:pPr algn="just" fontAlgn="t"/>
                      <a:r>
                        <a:rPr lang="en-US">
                          <a:solidFill>
                            <a:srgbClr val="333333"/>
                          </a:solidFill>
                          <a:latin typeface="inter-regular"/>
                        </a:rPr>
                        <a:t>void writeChars(String s)</a:t>
                      </a:r>
                    </a:p>
                  </a:txBody>
                  <a:tcPr marL="76200" marR="76200" marT="76200" marB="76200"/>
                </a:tc>
                <a:tc>
                  <a:txBody>
                    <a:bodyPr/>
                    <a:lstStyle/>
                    <a:p>
                      <a:pPr algn="just" fontAlgn="t"/>
                      <a:r>
                        <a:rPr lang="en-GB">
                          <a:solidFill>
                            <a:srgbClr val="333333"/>
                          </a:solidFill>
                          <a:latin typeface="inter-regular"/>
                        </a:rPr>
                        <a:t>It is used to write </a:t>
                      </a:r>
                      <a:r>
                        <a:rPr lang="en-GB" u="none" strike="noStrike">
                          <a:solidFill>
                            <a:srgbClr val="008000"/>
                          </a:solidFill>
                          <a:latin typeface="inter-regular"/>
                          <a:hlinkClick r:id="rId4"/>
                        </a:rPr>
                        <a:t>string</a:t>
                      </a:r>
                      <a:r>
                        <a:rPr lang="en-GB">
                          <a:solidFill>
                            <a:srgbClr val="333333"/>
                          </a:solidFill>
                          <a:latin typeface="inter-regular"/>
                        </a:rPr>
                        <a:t> to the output stream as a sequence of characters.</a:t>
                      </a:r>
                    </a:p>
                  </a:txBody>
                  <a:tcPr marL="76200" marR="76200" marT="76200" marB="76200"/>
                </a:tc>
              </a:tr>
              <a:tr h="370840">
                <a:tc>
                  <a:txBody>
                    <a:bodyPr/>
                    <a:lstStyle/>
                    <a:p>
                      <a:pPr algn="just" fontAlgn="t"/>
                      <a:r>
                        <a:rPr lang="en-US">
                          <a:solidFill>
                            <a:srgbClr val="333333"/>
                          </a:solidFill>
                          <a:latin typeface="inter-regular"/>
                        </a:rPr>
                        <a:t>void writeByte(int v)</a:t>
                      </a:r>
                    </a:p>
                  </a:txBody>
                  <a:tcPr marL="76200" marR="76200" marT="76200" marB="76200"/>
                </a:tc>
                <a:tc>
                  <a:txBody>
                    <a:bodyPr/>
                    <a:lstStyle/>
                    <a:p>
                      <a:pPr algn="just" fontAlgn="t"/>
                      <a:r>
                        <a:rPr lang="en-GB">
                          <a:solidFill>
                            <a:srgbClr val="333333"/>
                          </a:solidFill>
                          <a:latin typeface="inter-regular"/>
                        </a:rPr>
                        <a:t>It is used to write a byte to the output stream as a 1-byte value.</a:t>
                      </a:r>
                    </a:p>
                  </a:txBody>
                  <a:tcPr marL="76200" marR="76200" marT="76200" marB="76200"/>
                </a:tc>
              </a:tr>
              <a:tr h="370840">
                <a:tc>
                  <a:txBody>
                    <a:bodyPr/>
                    <a:lstStyle/>
                    <a:p>
                      <a:pPr algn="just" fontAlgn="t"/>
                      <a:r>
                        <a:rPr lang="en-US">
                          <a:solidFill>
                            <a:srgbClr val="333333"/>
                          </a:solidFill>
                          <a:latin typeface="inter-regular"/>
                        </a:rPr>
                        <a:t>void writeBytes(String s)</a:t>
                      </a:r>
                    </a:p>
                  </a:txBody>
                  <a:tcPr marL="76200" marR="76200" marT="76200" marB="76200"/>
                </a:tc>
                <a:tc>
                  <a:txBody>
                    <a:bodyPr/>
                    <a:lstStyle/>
                    <a:p>
                      <a:pPr algn="just" fontAlgn="t"/>
                      <a:r>
                        <a:rPr lang="en-GB">
                          <a:solidFill>
                            <a:srgbClr val="333333"/>
                          </a:solidFill>
                          <a:latin typeface="inter-regular"/>
                        </a:rPr>
                        <a:t>It is used to write string to the output stream as a sequence of bytes.</a:t>
                      </a:r>
                    </a:p>
                  </a:txBody>
                  <a:tcPr marL="76200" marR="76200" marT="76200" marB="76200"/>
                </a:tc>
              </a:tr>
              <a:tr h="370840">
                <a:tc>
                  <a:txBody>
                    <a:bodyPr/>
                    <a:lstStyle/>
                    <a:p>
                      <a:pPr algn="just" fontAlgn="t"/>
                      <a:r>
                        <a:rPr lang="en-US">
                          <a:solidFill>
                            <a:srgbClr val="333333"/>
                          </a:solidFill>
                          <a:latin typeface="inter-regular"/>
                        </a:rPr>
                        <a:t>void writeInt(int v)</a:t>
                      </a:r>
                    </a:p>
                  </a:txBody>
                  <a:tcPr marL="76200" marR="76200" marT="76200" marB="76200"/>
                </a:tc>
                <a:tc>
                  <a:txBody>
                    <a:bodyPr/>
                    <a:lstStyle/>
                    <a:p>
                      <a:pPr algn="just" fontAlgn="t"/>
                      <a:r>
                        <a:rPr lang="en-GB">
                          <a:solidFill>
                            <a:srgbClr val="333333"/>
                          </a:solidFill>
                          <a:latin typeface="inter-regular"/>
                        </a:rPr>
                        <a:t>It is used to write an int to the output stream</a:t>
                      </a:r>
                    </a:p>
                  </a:txBody>
                  <a:tcPr marL="76200" marR="76200" marT="76200" marB="76200"/>
                </a:tc>
              </a:tr>
              <a:tr h="370840">
                <a:tc>
                  <a:txBody>
                    <a:bodyPr/>
                    <a:lstStyle/>
                    <a:p>
                      <a:pPr algn="just" fontAlgn="t"/>
                      <a:r>
                        <a:rPr lang="en-US">
                          <a:solidFill>
                            <a:srgbClr val="333333"/>
                          </a:solidFill>
                          <a:latin typeface="inter-regular"/>
                        </a:rPr>
                        <a:t>void writeShort(int v)</a:t>
                      </a:r>
                    </a:p>
                  </a:txBody>
                  <a:tcPr marL="76200" marR="76200" marT="76200" marB="76200"/>
                </a:tc>
                <a:tc>
                  <a:txBody>
                    <a:bodyPr/>
                    <a:lstStyle/>
                    <a:p>
                      <a:pPr algn="just" fontAlgn="t"/>
                      <a:r>
                        <a:rPr lang="en-GB">
                          <a:solidFill>
                            <a:srgbClr val="333333"/>
                          </a:solidFill>
                          <a:latin typeface="inter-regular"/>
                        </a:rPr>
                        <a:t>It is used to write a short to the output stream.</a:t>
                      </a:r>
                    </a:p>
                  </a:txBody>
                  <a:tcPr marL="76200" marR="76200" marT="76200" marB="76200"/>
                </a:tc>
              </a:tr>
              <a:tr h="370840">
                <a:tc>
                  <a:txBody>
                    <a:bodyPr/>
                    <a:lstStyle/>
                    <a:p>
                      <a:pPr algn="just" fontAlgn="t"/>
                      <a:r>
                        <a:rPr lang="en-US">
                          <a:solidFill>
                            <a:srgbClr val="333333"/>
                          </a:solidFill>
                          <a:latin typeface="inter-regular"/>
                        </a:rPr>
                        <a:t>void writeShort(int v)</a:t>
                      </a:r>
                    </a:p>
                  </a:txBody>
                  <a:tcPr marL="76200" marR="76200" marT="76200" marB="76200"/>
                </a:tc>
                <a:tc>
                  <a:txBody>
                    <a:bodyPr/>
                    <a:lstStyle/>
                    <a:p>
                      <a:pPr algn="just" fontAlgn="t"/>
                      <a:r>
                        <a:rPr lang="en-GB">
                          <a:solidFill>
                            <a:srgbClr val="333333"/>
                          </a:solidFill>
                          <a:latin typeface="inter-regular"/>
                        </a:rPr>
                        <a:t>It is used to write a short to the output stream.</a:t>
                      </a:r>
                    </a:p>
                  </a:txBody>
                  <a:tcPr marL="76200" marR="76200" marT="76200" marB="76200"/>
                </a:tc>
              </a:tr>
              <a:tr h="370840">
                <a:tc>
                  <a:txBody>
                    <a:bodyPr/>
                    <a:lstStyle/>
                    <a:p>
                      <a:pPr algn="just" fontAlgn="t"/>
                      <a:r>
                        <a:rPr lang="en-US">
                          <a:solidFill>
                            <a:srgbClr val="333333"/>
                          </a:solidFill>
                          <a:latin typeface="inter-regular"/>
                        </a:rPr>
                        <a:t>void writeLong(long v)</a:t>
                      </a:r>
                    </a:p>
                  </a:txBody>
                  <a:tcPr marL="76200" marR="76200" marT="76200" marB="76200"/>
                </a:tc>
                <a:tc>
                  <a:txBody>
                    <a:bodyPr/>
                    <a:lstStyle/>
                    <a:p>
                      <a:pPr algn="just" fontAlgn="t"/>
                      <a:r>
                        <a:rPr lang="en-GB">
                          <a:solidFill>
                            <a:srgbClr val="333333"/>
                          </a:solidFill>
                          <a:latin typeface="inter-regular"/>
                        </a:rPr>
                        <a:t>It is used to write a long to the output stream.</a:t>
                      </a:r>
                    </a:p>
                  </a:txBody>
                  <a:tcPr marL="76200" marR="76200" marT="76200" marB="76200"/>
                </a:tc>
              </a:tr>
              <a:tr h="370840">
                <a:tc>
                  <a:txBody>
                    <a:bodyPr/>
                    <a:lstStyle/>
                    <a:p>
                      <a:pPr algn="just" fontAlgn="t"/>
                      <a:r>
                        <a:rPr lang="en-US">
                          <a:solidFill>
                            <a:srgbClr val="333333"/>
                          </a:solidFill>
                          <a:latin typeface="inter-regular"/>
                        </a:rPr>
                        <a:t>void writeUTF(String str)</a:t>
                      </a:r>
                    </a:p>
                  </a:txBody>
                  <a:tcPr marL="76200" marR="76200" marT="76200" marB="76200"/>
                </a:tc>
                <a:tc>
                  <a:txBody>
                    <a:bodyPr/>
                    <a:lstStyle/>
                    <a:p>
                      <a:pPr algn="just" fontAlgn="t"/>
                      <a:r>
                        <a:rPr lang="en-GB">
                          <a:solidFill>
                            <a:srgbClr val="333333"/>
                          </a:solidFill>
                          <a:latin typeface="inter-regular"/>
                        </a:rPr>
                        <a:t>It is used to write a string to the output stream using UTF-8 encoding in portable manner.</a:t>
                      </a:r>
                    </a:p>
                  </a:txBody>
                  <a:tcPr marL="76200" marR="76200" marT="76200" marB="76200"/>
                </a:tc>
              </a:tr>
              <a:tr h="370840">
                <a:tc>
                  <a:txBody>
                    <a:bodyPr/>
                    <a:lstStyle/>
                    <a:p>
                      <a:pPr algn="just" fontAlgn="t"/>
                      <a:r>
                        <a:rPr lang="en-US">
                          <a:solidFill>
                            <a:srgbClr val="333333"/>
                          </a:solidFill>
                          <a:latin typeface="inter-regular"/>
                        </a:rPr>
                        <a:t>void flush()</a:t>
                      </a:r>
                    </a:p>
                  </a:txBody>
                  <a:tcPr marL="76200" marR="76200" marT="76200" marB="76200"/>
                </a:tc>
                <a:tc>
                  <a:txBody>
                    <a:bodyPr/>
                    <a:lstStyle/>
                    <a:p>
                      <a:pPr algn="just" fontAlgn="t"/>
                      <a:r>
                        <a:rPr lang="en-GB" dirty="0">
                          <a:solidFill>
                            <a:srgbClr val="333333"/>
                          </a:solidFill>
                          <a:latin typeface="inter-regular"/>
                        </a:rPr>
                        <a:t>It is used to flushes the data output stream.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smtClean="0"/>
              <a:t>Example</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OutputExample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r>
              <a:rPr lang="en-US" sz="2000" b="1" dirty="0" smtClean="0"/>
              <a:t>throws</a:t>
            </a:r>
            <a:r>
              <a:rPr lang="en-US" sz="2000" dirty="0" smtClean="0"/>
              <a:t> </a:t>
            </a:r>
            <a:r>
              <a:rPr lang="en-US" sz="2000" dirty="0" err="1" smtClean="0"/>
              <a:t>IOException</a:t>
            </a:r>
            <a:r>
              <a:rPr lang="en-US" sz="2000" dirty="0" smtClean="0"/>
              <a:t> {  </a:t>
            </a:r>
          </a:p>
          <a:p>
            <a:pPr>
              <a:spcBef>
                <a:spcPts val="0"/>
              </a:spcBef>
              <a:buNone/>
            </a:pPr>
            <a:r>
              <a:rPr lang="en-US" sz="2000" dirty="0" smtClean="0"/>
              <a:t>        </a:t>
            </a:r>
            <a:r>
              <a:rPr lang="en-US" sz="2000" dirty="0" err="1" smtClean="0"/>
              <a:t>FileOutputStream</a:t>
            </a:r>
            <a:r>
              <a:rPr lang="en-US" sz="2000" dirty="0" smtClean="0"/>
              <a:t> file = </a:t>
            </a:r>
            <a:r>
              <a:rPr lang="en-US" sz="2000" b="1" dirty="0" smtClean="0"/>
              <a:t>new</a:t>
            </a:r>
            <a:r>
              <a:rPr lang="en-US" sz="2000" dirty="0" smtClean="0"/>
              <a:t> </a:t>
            </a:r>
            <a:r>
              <a:rPr lang="en-US" sz="2000" dirty="0" err="1" smtClean="0"/>
              <a:t>FileOutputStream</a:t>
            </a:r>
            <a:r>
              <a:rPr lang="en-US" sz="2000" dirty="0" smtClean="0"/>
              <a:t>(D:\\testout.txt);  </a:t>
            </a:r>
          </a:p>
          <a:p>
            <a:pPr>
              <a:spcBef>
                <a:spcPts val="0"/>
              </a:spcBef>
              <a:buNone/>
            </a:pPr>
            <a:r>
              <a:rPr lang="en-US" sz="2000" dirty="0" smtClean="0"/>
              <a:t>        </a:t>
            </a:r>
            <a:r>
              <a:rPr lang="en-US" sz="2000" dirty="0" err="1" smtClean="0"/>
              <a:t>DataOutputStream</a:t>
            </a:r>
            <a:r>
              <a:rPr lang="en-US" sz="2000" dirty="0" smtClean="0"/>
              <a:t> data = </a:t>
            </a:r>
            <a:r>
              <a:rPr lang="en-US" sz="2000" b="1" dirty="0" smtClean="0"/>
              <a:t>new</a:t>
            </a:r>
            <a:r>
              <a:rPr lang="en-US" sz="2000" dirty="0" smtClean="0"/>
              <a:t> </a:t>
            </a:r>
            <a:r>
              <a:rPr lang="en-US" sz="2000" dirty="0" err="1" smtClean="0"/>
              <a:t>DataOutputStream</a:t>
            </a:r>
            <a:r>
              <a:rPr lang="en-US" sz="2000" dirty="0" smtClean="0"/>
              <a:t>(file);  </a:t>
            </a:r>
          </a:p>
          <a:p>
            <a:pPr>
              <a:spcBef>
                <a:spcPts val="0"/>
              </a:spcBef>
              <a:buNone/>
            </a:pPr>
            <a:r>
              <a:rPr lang="en-US" sz="2000" dirty="0" smtClean="0"/>
              <a:t>        </a:t>
            </a:r>
            <a:r>
              <a:rPr lang="en-US" sz="2000" dirty="0" err="1" smtClean="0"/>
              <a:t>data.writeInt</a:t>
            </a:r>
            <a:r>
              <a:rPr lang="en-US" sz="2000" dirty="0" smtClean="0"/>
              <a:t>(65);  </a:t>
            </a:r>
          </a:p>
          <a:p>
            <a:pPr>
              <a:spcBef>
                <a:spcPts val="0"/>
              </a:spcBef>
              <a:buNone/>
            </a:pPr>
            <a:r>
              <a:rPr lang="en-US" sz="2000" dirty="0" smtClean="0"/>
              <a:t>        </a:t>
            </a:r>
            <a:r>
              <a:rPr lang="en-US" sz="2000" dirty="0" err="1" smtClean="0"/>
              <a:t>data.flush</a:t>
            </a:r>
            <a:r>
              <a:rPr lang="en-US" sz="2000" dirty="0" smtClean="0"/>
              <a:t>();  </a:t>
            </a:r>
          </a:p>
          <a:p>
            <a:pPr>
              <a:spcBef>
                <a:spcPts val="0"/>
              </a:spcBef>
              <a:buNone/>
            </a:pPr>
            <a:r>
              <a:rPr lang="en-US" sz="2000" dirty="0" smtClean="0"/>
              <a:t>        </a:t>
            </a:r>
            <a:r>
              <a:rPr lang="en-US" sz="2000" dirty="0" err="1" smtClean="0"/>
              <a:t>data.close</a:t>
            </a:r>
            <a:r>
              <a:rPr lang="en-US" sz="2000" dirty="0" smtClean="0"/>
              <a:t>();  </a:t>
            </a:r>
          </a:p>
          <a:p>
            <a:pPr>
              <a:spcBef>
                <a:spcPts val="0"/>
              </a:spcBef>
              <a:buNone/>
            </a:pPr>
            <a:r>
              <a:rPr lang="en-US" sz="2000" dirty="0" smtClean="0"/>
              <a:t>        </a:t>
            </a:r>
            <a:r>
              <a:rPr lang="en-US" sz="2000" dirty="0" err="1" smtClean="0"/>
              <a:t>System.out.println</a:t>
            </a:r>
            <a:r>
              <a:rPr lang="en-US" sz="2000" dirty="0" smtClean="0"/>
              <a:t>("</a:t>
            </a:r>
            <a:r>
              <a:rPr lang="en-US" sz="2000" dirty="0" err="1" smtClean="0"/>
              <a:t>Succcess</a:t>
            </a:r>
            <a:r>
              <a:rPr lang="en-US" sz="2000" dirty="0" smtClean="0"/>
              <a:t>...");  </a:t>
            </a:r>
          </a:p>
          <a:p>
            <a:pPr>
              <a:spcBef>
                <a:spcPts val="0"/>
              </a:spcBef>
              <a:buNone/>
            </a:pPr>
            <a:r>
              <a:rPr lang="en-US" sz="2000" dirty="0" smtClean="0"/>
              <a:t>    }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smtClean="0"/>
              <a:t>DataInputStream</a:t>
            </a: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t>Java </a:t>
            </a:r>
            <a:r>
              <a:rPr lang="en-GB" dirty="0" err="1" smtClean="0"/>
              <a:t>DataInputStream</a:t>
            </a:r>
            <a:r>
              <a:rPr lang="en-GB" dirty="0" smtClean="0"/>
              <a:t> </a:t>
            </a:r>
            <a:r>
              <a:rPr lang="en-GB" dirty="0" smtClean="0">
                <a:hlinkClick r:id="rId2"/>
              </a:rPr>
              <a:t>class</a:t>
            </a:r>
            <a:r>
              <a:rPr lang="en-GB" dirty="0" smtClean="0"/>
              <a:t> allows an application to read primitive data from the input stream in a machine-independent way.</a:t>
            </a:r>
          </a:p>
          <a:p>
            <a:r>
              <a:rPr lang="en-GB" dirty="0" smtClean="0"/>
              <a:t>Java application generally uses the data output stream to write data that can later be read by a data input stream.</a:t>
            </a:r>
          </a:p>
          <a:p>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graphicFrame>
        <p:nvGraphicFramePr>
          <p:cNvPr id="5" name="Table 4"/>
          <p:cNvGraphicFramePr>
            <a:graphicFrameLocks noGrp="1"/>
          </p:cNvGraphicFramePr>
          <p:nvPr/>
        </p:nvGraphicFramePr>
        <p:xfrm>
          <a:off x="738150" y="2857496"/>
          <a:ext cx="10715700" cy="6294120"/>
        </p:xfrm>
        <a:graphic>
          <a:graphicData uri="http://schemas.openxmlformats.org/drawingml/2006/table">
            <a:tbl>
              <a:tblPr firstRow="1" bandRow="1">
                <a:tableStyleId>{5C22544A-7EE6-4342-B048-85BDC9FD1C3A}</a:tableStyleId>
              </a:tblPr>
              <a:tblGrid>
                <a:gridCol w="4332355"/>
                <a:gridCol w="6383345"/>
              </a:tblGrid>
              <a:tr h="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267577">
                <a:tc>
                  <a:txBody>
                    <a:bodyPr/>
                    <a:lstStyle/>
                    <a:p>
                      <a:pPr algn="just" fontAlgn="t"/>
                      <a:r>
                        <a:rPr lang="en-US">
                          <a:solidFill>
                            <a:srgbClr val="333333"/>
                          </a:solidFill>
                          <a:latin typeface="inter-regular"/>
                        </a:rPr>
                        <a:t>int read(byte[] b)</a:t>
                      </a:r>
                    </a:p>
                  </a:txBody>
                  <a:tcPr marL="76200" marR="76200" marT="76200" marB="76200"/>
                </a:tc>
                <a:tc>
                  <a:txBody>
                    <a:bodyPr/>
                    <a:lstStyle/>
                    <a:p>
                      <a:pPr algn="just" fontAlgn="t"/>
                      <a:r>
                        <a:rPr lang="en-GB">
                          <a:solidFill>
                            <a:srgbClr val="333333"/>
                          </a:solidFill>
                          <a:latin typeface="inter-regular"/>
                        </a:rPr>
                        <a:t>It is used to read the number of bytes from the input stream.</a:t>
                      </a:r>
                    </a:p>
                  </a:txBody>
                  <a:tcPr marL="76200" marR="76200" marT="76200" marB="76200"/>
                </a:tc>
              </a:tr>
              <a:tr h="267577">
                <a:tc>
                  <a:txBody>
                    <a:bodyPr/>
                    <a:lstStyle/>
                    <a:p>
                      <a:pPr algn="just" fontAlgn="t"/>
                      <a:r>
                        <a:rPr lang="en-GB">
                          <a:solidFill>
                            <a:srgbClr val="333333"/>
                          </a:solidFill>
                          <a:latin typeface="inter-regular"/>
                        </a:rPr>
                        <a:t>int read(byte[] b, int off, int len)</a:t>
                      </a:r>
                    </a:p>
                  </a:txBody>
                  <a:tcPr marL="76200" marR="76200" marT="76200" marB="76200"/>
                </a:tc>
                <a:tc>
                  <a:txBody>
                    <a:bodyPr/>
                    <a:lstStyle/>
                    <a:p>
                      <a:pPr algn="just" fontAlgn="t"/>
                      <a:r>
                        <a:rPr lang="en-GB">
                          <a:solidFill>
                            <a:srgbClr val="333333"/>
                          </a:solidFill>
                          <a:latin typeface="inter-regular"/>
                        </a:rPr>
                        <a:t>It is used to read </a:t>
                      </a:r>
                      <a:r>
                        <a:rPr lang="en-GB" b="1">
                          <a:solidFill>
                            <a:srgbClr val="333333"/>
                          </a:solidFill>
                          <a:latin typeface="inter-bold"/>
                        </a:rPr>
                        <a:t>len</a:t>
                      </a:r>
                      <a:r>
                        <a:rPr lang="en-GB">
                          <a:solidFill>
                            <a:srgbClr val="333333"/>
                          </a:solidFill>
                          <a:latin typeface="inter-regular"/>
                        </a:rPr>
                        <a:t> bytes of data from the input stream.</a:t>
                      </a:r>
                    </a:p>
                  </a:txBody>
                  <a:tcPr marL="76200" marR="76200" marT="76200" marB="76200"/>
                </a:tc>
              </a:tr>
              <a:tr h="200125">
                <a:tc>
                  <a:txBody>
                    <a:bodyPr/>
                    <a:lstStyle/>
                    <a:p>
                      <a:pPr algn="just" fontAlgn="t"/>
                      <a:r>
                        <a:rPr lang="en-US">
                          <a:solidFill>
                            <a:srgbClr val="333333"/>
                          </a:solidFill>
                          <a:latin typeface="inter-regular"/>
                        </a:rPr>
                        <a:t>int readInt()</a:t>
                      </a:r>
                    </a:p>
                  </a:txBody>
                  <a:tcPr marL="76200" marR="76200" marT="76200" marB="76200"/>
                </a:tc>
                <a:tc>
                  <a:txBody>
                    <a:bodyPr/>
                    <a:lstStyle/>
                    <a:p>
                      <a:pPr algn="just" fontAlgn="t"/>
                      <a:r>
                        <a:rPr lang="en-GB">
                          <a:solidFill>
                            <a:srgbClr val="333333"/>
                          </a:solidFill>
                          <a:latin typeface="inter-regular"/>
                        </a:rPr>
                        <a:t>It is used to read input bytes and return an int value.</a:t>
                      </a:r>
                    </a:p>
                  </a:txBody>
                  <a:tcPr marL="76200" marR="76200" marT="76200" marB="76200"/>
                </a:tc>
              </a:tr>
              <a:tr h="200125">
                <a:tc>
                  <a:txBody>
                    <a:bodyPr/>
                    <a:lstStyle/>
                    <a:p>
                      <a:pPr algn="just" fontAlgn="t"/>
                      <a:r>
                        <a:rPr lang="en-US">
                          <a:solidFill>
                            <a:srgbClr val="333333"/>
                          </a:solidFill>
                          <a:latin typeface="inter-regular"/>
                        </a:rPr>
                        <a:t>byte readByte()</a:t>
                      </a:r>
                    </a:p>
                  </a:txBody>
                  <a:tcPr marL="76200" marR="76200" marT="76200" marB="76200"/>
                </a:tc>
                <a:tc>
                  <a:txBody>
                    <a:bodyPr/>
                    <a:lstStyle/>
                    <a:p>
                      <a:pPr algn="just" fontAlgn="t"/>
                      <a:r>
                        <a:rPr lang="en-GB">
                          <a:solidFill>
                            <a:srgbClr val="333333"/>
                          </a:solidFill>
                          <a:latin typeface="inter-regular"/>
                        </a:rPr>
                        <a:t>It is used to read and return the one input byte.</a:t>
                      </a:r>
                    </a:p>
                  </a:txBody>
                  <a:tcPr marL="76200" marR="76200" marT="76200" marB="76200"/>
                </a:tc>
              </a:tr>
              <a:tr h="267577">
                <a:tc>
                  <a:txBody>
                    <a:bodyPr/>
                    <a:lstStyle/>
                    <a:p>
                      <a:pPr algn="just" fontAlgn="t"/>
                      <a:r>
                        <a:rPr lang="en-US">
                          <a:solidFill>
                            <a:srgbClr val="333333"/>
                          </a:solidFill>
                          <a:latin typeface="inter-regular"/>
                        </a:rPr>
                        <a:t>char readChar()</a:t>
                      </a:r>
                    </a:p>
                  </a:txBody>
                  <a:tcPr marL="76200" marR="76200" marT="76200" marB="76200"/>
                </a:tc>
                <a:tc>
                  <a:txBody>
                    <a:bodyPr/>
                    <a:lstStyle/>
                    <a:p>
                      <a:pPr algn="just" fontAlgn="t"/>
                      <a:r>
                        <a:rPr lang="en-GB">
                          <a:solidFill>
                            <a:srgbClr val="333333"/>
                          </a:solidFill>
                          <a:latin typeface="inter-regular"/>
                        </a:rPr>
                        <a:t>It is used to read two input bytes and returns a char value.</a:t>
                      </a:r>
                    </a:p>
                  </a:txBody>
                  <a:tcPr marL="76200" marR="76200" marT="76200" marB="76200"/>
                </a:tc>
              </a:tr>
              <a:tr h="267577">
                <a:tc>
                  <a:txBody>
                    <a:bodyPr/>
                    <a:lstStyle/>
                    <a:p>
                      <a:pPr algn="just" fontAlgn="t"/>
                      <a:r>
                        <a:rPr lang="en-US">
                          <a:solidFill>
                            <a:srgbClr val="333333"/>
                          </a:solidFill>
                          <a:latin typeface="inter-regular"/>
                        </a:rPr>
                        <a:t>double readDouble()</a:t>
                      </a:r>
                    </a:p>
                  </a:txBody>
                  <a:tcPr marL="76200" marR="76200" marT="76200" marB="76200"/>
                </a:tc>
                <a:tc>
                  <a:txBody>
                    <a:bodyPr/>
                    <a:lstStyle/>
                    <a:p>
                      <a:pPr algn="just" fontAlgn="t"/>
                      <a:r>
                        <a:rPr lang="en-GB">
                          <a:solidFill>
                            <a:srgbClr val="333333"/>
                          </a:solidFill>
                          <a:latin typeface="inter-regular"/>
                        </a:rPr>
                        <a:t>It is used to read eight input bytes and returns a double value.</a:t>
                      </a:r>
                    </a:p>
                  </a:txBody>
                  <a:tcPr marL="76200" marR="76200" marT="76200" marB="76200"/>
                </a:tc>
              </a:tr>
              <a:tr h="267577">
                <a:tc>
                  <a:txBody>
                    <a:bodyPr/>
                    <a:lstStyle/>
                    <a:p>
                      <a:pPr algn="just" fontAlgn="t"/>
                      <a:r>
                        <a:rPr lang="en-US">
                          <a:solidFill>
                            <a:srgbClr val="333333"/>
                          </a:solidFill>
                          <a:latin typeface="inter-regular"/>
                        </a:rPr>
                        <a:t>boolean readBoolean()</a:t>
                      </a:r>
                    </a:p>
                  </a:txBody>
                  <a:tcPr marL="76200" marR="76200" marT="76200" marB="76200"/>
                </a:tc>
                <a:tc>
                  <a:txBody>
                    <a:bodyPr/>
                    <a:lstStyle/>
                    <a:p>
                      <a:pPr algn="just" fontAlgn="t"/>
                      <a:r>
                        <a:rPr lang="en-GB">
                          <a:solidFill>
                            <a:srgbClr val="333333"/>
                          </a:solidFill>
                          <a:latin typeface="inter-regular"/>
                        </a:rPr>
                        <a:t>It is used to read one input byte and return true if byte is non zero, false if byte is zero.</a:t>
                      </a:r>
                    </a:p>
                  </a:txBody>
                  <a:tcPr marL="76200" marR="76200" marT="76200" marB="76200"/>
                </a:tc>
              </a:tr>
              <a:tr h="267577">
                <a:tc>
                  <a:txBody>
                    <a:bodyPr/>
                    <a:lstStyle/>
                    <a:p>
                      <a:pPr algn="just" fontAlgn="t"/>
                      <a:r>
                        <a:rPr lang="en-US">
                          <a:solidFill>
                            <a:srgbClr val="333333"/>
                          </a:solidFill>
                          <a:latin typeface="inter-regular"/>
                        </a:rPr>
                        <a:t>int skipBytes(int x)</a:t>
                      </a:r>
                    </a:p>
                  </a:txBody>
                  <a:tcPr marL="76200" marR="76200" marT="76200" marB="76200"/>
                </a:tc>
                <a:tc>
                  <a:txBody>
                    <a:bodyPr/>
                    <a:lstStyle/>
                    <a:p>
                      <a:pPr algn="just" fontAlgn="t"/>
                      <a:r>
                        <a:rPr lang="en-GB">
                          <a:solidFill>
                            <a:srgbClr val="333333"/>
                          </a:solidFill>
                          <a:latin typeface="inter-regular"/>
                        </a:rPr>
                        <a:t>It is used to skip over x bytes of data from the input stream.</a:t>
                      </a:r>
                    </a:p>
                  </a:txBody>
                  <a:tcPr marL="76200" marR="76200" marT="76200" marB="76200"/>
                </a:tc>
              </a:tr>
              <a:tr h="267577">
                <a:tc>
                  <a:txBody>
                    <a:bodyPr/>
                    <a:lstStyle/>
                    <a:p>
                      <a:pPr algn="just" fontAlgn="t"/>
                      <a:r>
                        <a:rPr lang="en-US">
                          <a:solidFill>
                            <a:srgbClr val="333333"/>
                          </a:solidFill>
                          <a:latin typeface="inter-regular"/>
                        </a:rPr>
                        <a:t>String readUTF()</a:t>
                      </a:r>
                    </a:p>
                  </a:txBody>
                  <a:tcPr marL="76200" marR="76200" marT="76200" marB="76200"/>
                </a:tc>
                <a:tc>
                  <a:txBody>
                    <a:bodyPr/>
                    <a:lstStyle/>
                    <a:p>
                      <a:pPr algn="just" fontAlgn="t"/>
                      <a:r>
                        <a:rPr lang="en-GB">
                          <a:solidFill>
                            <a:srgbClr val="333333"/>
                          </a:solidFill>
                          <a:latin typeface="inter-regular"/>
                        </a:rPr>
                        <a:t>It is used to read a </a:t>
                      </a:r>
                      <a:r>
                        <a:rPr lang="en-GB" u="none" strike="noStrike">
                          <a:solidFill>
                            <a:srgbClr val="008000"/>
                          </a:solidFill>
                          <a:latin typeface="inter-regular"/>
                          <a:hlinkClick r:id="rId3"/>
                        </a:rPr>
                        <a:t>string</a:t>
                      </a:r>
                      <a:r>
                        <a:rPr lang="en-GB">
                          <a:solidFill>
                            <a:srgbClr val="333333"/>
                          </a:solidFill>
                          <a:latin typeface="inter-regular"/>
                        </a:rPr>
                        <a:t> that has been encoded using the UTF-8 format.</a:t>
                      </a:r>
                    </a:p>
                  </a:txBody>
                  <a:tcPr marL="76200" marR="76200" marT="76200" marB="76200"/>
                </a:tc>
              </a:tr>
              <a:tr h="267577">
                <a:tc>
                  <a:txBody>
                    <a:bodyPr/>
                    <a:lstStyle/>
                    <a:p>
                      <a:pPr algn="just" fontAlgn="t"/>
                      <a:r>
                        <a:rPr lang="en-US">
                          <a:solidFill>
                            <a:srgbClr val="333333"/>
                          </a:solidFill>
                          <a:latin typeface="inter-regular"/>
                        </a:rPr>
                        <a:t>void readFully(byte[] b)</a:t>
                      </a:r>
                    </a:p>
                  </a:txBody>
                  <a:tcPr marL="76200" marR="76200" marT="76200" marB="76200"/>
                </a:tc>
                <a:tc>
                  <a:txBody>
                    <a:bodyPr/>
                    <a:lstStyle/>
                    <a:p>
                      <a:pPr algn="just" fontAlgn="t"/>
                      <a:r>
                        <a:rPr lang="en-GB">
                          <a:solidFill>
                            <a:srgbClr val="333333"/>
                          </a:solidFill>
                          <a:latin typeface="inter-regular"/>
                        </a:rPr>
                        <a:t>It is used to read bytes from the input stream and store them into the buffer </a:t>
                      </a:r>
                      <a:r>
                        <a:rPr lang="en-GB" u="none" strike="noStrike">
                          <a:solidFill>
                            <a:srgbClr val="008000"/>
                          </a:solidFill>
                          <a:latin typeface="inter-regular"/>
                          <a:hlinkClick r:id="rId4"/>
                        </a:rPr>
                        <a:t>array</a:t>
                      </a:r>
                      <a:r>
                        <a:rPr lang="en-GB">
                          <a:solidFill>
                            <a:srgbClr val="333333"/>
                          </a:solidFill>
                          <a:latin typeface="inter-regular"/>
                        </a:rPr>
                        <a:t>.</a:t>
                      </a:r>
                    </a:p>
                  </a:txBody>
                  <a:tcPr marL="76200" marR="76200" marT="76200" marB="76200"/>
                </a:tc>
              </a:tr>
              <a:tr h="267577">
                <a:tc>
                  <a:txBody>
                    <a:bodyPr/>
                    <a:lstStyle/>
                    <a:p>
                      <a:pPr algn="just" fontAlgn="t"/>
                      <a:r>
                        <a:rPr lang="en-GB">
                          <a:solidFill>
                            <a:srgbClr val="333333"/>
                          </a:solidFill>
                          <a:latin typeface="inter-regular"/>
                        </a:rPr>
                        <a:t>void readFully(byte[] b, int off, int len)</a:t>
                      </a:r>
                    </a:p>
                  </a:txBody>
                  <a:tcPr marL="76200" marR="76200" marT="76200" marB="76200"/>
                </a:tc>
                <a:tc>
                  <a:txBody>
                    <a:bodyPr/>
                    <a:lstStyle/>
                    <a:p>
                      <a:pPr algn="just" fontAlgn="t"/>
                      <a:r>
                        <a:rPr lang="en-GB" dirty="0">
                          <a:solidFill>
                            <a:srgbClr val="333333"/>
                          </a:solidFill>
                          <a:latin typeface="inter-regular"/>
                        </a:rPr>
                        <a:t>It is used to read </a:t>
                      </a:r>
                      <a:r>
                        <a:rPr lang="en-GB" b="1" dirty="0" err="1">
                          <a:solidFill>
                            <a:srgbClr val="333333"/>
                          </a:solidFill>
                          <a:latin typeface="inter-bold"/>
                        </a:rPr>
                        <a:t>len</a:t>
                      </a:r>
                      <a:r>
                        <a:rPr lang="en-GB" dirty="0">
                          <a:solidFill>
                            <a:srgbClr val="333333"/>
                          </a:solidFill>
                          <a:latin typeface="inter-regular"/>
                        </a:rPr>
                        <a:t> bytes from the input stream.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smtClean="0"/>
              <a:t>Example</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GB" dirty="0" smtClean="0"/>
              <a:t> </a:t>
            </a:r>
            <a:r>
              <a:rPr lang="en-US" b="1" dirty="0" smtClean="0"/>
              <a:t>import</a:t>
            </a:r>
            <a:r>
              <a:rPr lang="en-US" dirty="0" smtClean="0"/>
              <a:t> java.io.*;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DataStreamExample</a:t>
            </a:r>
            <a:r>
              <a:rPr lang="en-US" dirty="0" smtClean="0"/>
              <a:t> {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r>
              <a:rPr lang="en-US" b="1" dirty="0" smtClean="0"/>
              <a:t>throws</a:t>
            </a:r>
            <a:r>
              <a:rPr lang="en-US" dirty="0" smtClean="0"/>
              <a:t> </a:t>
            </a:r>
            <a:r>
              <a:rPr lang="en-US" dirty="0" err="1" smtClean="0"/>
              <a:t>IOException</a:t>
            </a:r>
            <a:r>
              <a:rPr lang="en-US" dirty="0" smtClean="0"/>
              <a:t> {  </a:t>
            </a:r>
          </a:p>
          <a:p>
            <a:pPr>
              <a:spcBef>
                <a:spcPts val="0"/>
              </a:spcBef>
              <a:buNone/>
            </a:pPr>
            <a:r>
              <a:rPr lang="en-US" dirty="0" smtClean="0"/>
              <a:t>    InputStream input = </a:t>
            </a:r>
            <a:r>
              <a:rPr lang="en-US" b="1" dirty="0" smtClean="0"/>
              <a:t>new</a:t>
            </a:r>
            <a:r>
              <a:rPr lang="en-US" dirty="0" smtClean="0"/>
              <a:t> </a:t>
            </a:r>
            <a:r>
              <a:rPr lang="en-US" dirty="0" err="1" smtClean="0"/>
              <a:t>FileInputStream</a:t>
            </a:r>
            <a:r>
              <a:rPr lang="en-US" dirty="0" smtClean="0"/>
              <a:t>("D:\\testout.txt");  </a:t>
            </a:r>
          </a:p>
          <a:p>
            <a:pPr>
              <a:spcBef>
                <a:spcPts val="0"/>
              </a:spcBef>
              <a:buNone/>
            </a:pPr>
            <a:r>
              <a:rPr lang="en-US" dirty="0" smtClean="0"/>
              <a:t>    </a:t>
            </a:r>
            <a:r>
              <a:rPr lang="en-US" dirty="0" err="1" smtClean="0"/>
              <a:t>DataInputStream</a:t>
            </a:r>
            <a:r>
              <a:rPr lang="en-US" dirty="0" smtClean="0"/>
              <a:t> inst = </a:t>
            </a:r>
            <a:r>
              <a:rPr lang="en-US" b="1" dirty="0" smtClean="0"/>
              <a:t>new</a:t>
            </a:r>
            <a:r>
              <a:rPr lang="en-US" dirty="0" smtClean="0"/>
              <a:t> </a:t>
            </a:r>
            <a:r>
              <a:rPr lang="en-US" dirty="0" err="1" smtClean="0"/>
              <a:t>DataInputStream</a:t>
            </a:r>
            <a:r>
              <a:rPr lang="en-US" dirty="0" smtClean="0"/>
              <a:t>(input);  </a:t>
            </a:r>
          </a:p>
          <a:p>
            <a:pPr>
              <a:spcBef>
                <a:spcPts val="0"/>
              </a:spcBef>
              <a:buNone/>
            </a:pPr>
            <a:r>
              <a:rPr lang="en-US" dirty="0" smtClean="0"/>
              <a:t>    </a:t>
            </a:r>
            <a:r>
              <a:rPr lang="en-US" b="1" dirty="0" err="1" smtClean="0"/>
              <a:t>int</a:t>
            </a:r>
            <a:r>
              <a:rPr lang="en-US" dirty="0" smtClean="0"/>
              <a:t> count = </a:t>
            </a:r>
            <a:r>
              <a:rPr lang="en-US" dirty="0" err="1" smtClean="0"/>
              <a:t>input.available</a:t>
            </a:r>
            <a:r>
              <a:rPr lang="en-US" dirty="0" smtClean="0"/>
              <a:t>();  </a:t>
            </a:r>
          </a:p>
          <a:p>
            <a:pPr>
              <a:spcBef>
                <a:spcPts val="0"/>
              </a:spcBef>
              <a:buNone/>
            </a:pPr>
            <a:r>
              <a:rPr lang="en-US" dirty="0" smtClean="0"/>
              <a:t>    </a:t>
            </a:r>
            <a:r>
              <a:rPr lang="en-US" b="1" dirty="0" smtClean="0"/>
              <a:t>byte</a:t>
            </a:r>
            <a:r>
              <a:rPr lang="en-US" dirty="0" smtClean="0"/>
              <a:t>[] </a:t>
            </a:r>
            <a:r>
              <a:rPr lang="en-US" dirty="0" err="1" smtClean="0"/>
              <a:t>ary</a:t>
            </a:r>
            <a:r>
              <a:rPr lang="en-US" dirty="0" smtClean="0"/>
              <a:t> = </a:t>
            </a:r>
            <a:r>
              <a:rPr lang="en-US" b="1" dirty="0" smtClean="0"/>
              <a:t>new</a:t>
            </a:r>
            <a:r>
              <a:rPr lang="en-US" dirty="0" smtClean="0"/>
              <a:t> </a:t>
            </a:r>
            <a:r>
              <a:rPr lang="en-US" b="1" dirty="0" smtClean="0"/>
              <a:t>byte</a:t>
            </a:r>
            <a:r>
              <a:rPr lang="en-US" dirty="0" smtClean="0"/>
              <a:t>[count];  </a:t>
            </a:r>
          </a:p>
          <a:p>
            <a:pPr>
              <a:spcBef>
                <a:spcPts val="0"/>
              </a:spcBef>
              <a:buNone/>
            </a:pPr>
            <a:r>
              <a:rPr lang="en-US" dirty="0" smtClean="0"/>
              <a:t>    </a:t>
            </a:r>
            <a:r>
              <a:rPr lang="en-US" dirty="0" err="1" smtClean="0"/>
              <a:t>inst.read</a:t>
            </a:r>
            <a:r>
              <a:rPr lang="en-US" dirty="0" smtClean="0"/>
              <a:t>(</a:t>
            </a:r>
            <a:r>
              <a:rPr lang="en-US" dirty="0" err="1" smtClean="0"/>
              <a:t>ary</a:t>
            </a:r>
            <a:r>
              <a:rPr lang="en-US" dirty="0" smtClean="0"/>
              <a:t>);  </a:t>
            </a:r>
          </a:p>
          <a:p>
            <a:pPr>
              <a:spcBef>
                <a:spcPts val="0"/>
              </a:spcBef>
              <a:buNone/>
            </a:pPr>
            <a:r>
              <a:rPr lang="en-US" dirty="0" smtClean="0"/>
              <a:t>    </a:t>
            </a:r>
            <a:r>
              <a:rPr lang="en-US" b="1" dirty="0" smtClean="0"/>
              <a:t>for</a:t>
            </a:r>
            <a:r>
              <a:rPr lang="en-US" dirty="0" smtClean="0"/>
              <a:t> (</a:t>
            </a:r>
            <a:r>
              <a:rPr lang="en-US" b="1" dirty="0" smtClean="0"/>
              <a:t>byte</a:t>
            </a:r>
            <a:r>
              <a:rPr lang="en-US" dirty="0" smtClean="0"/>
              <a:t> </a:t>
            </a:r>
            <a:r>
              <a:rPr lang="en-US" dirty="0" err="1" smtClean="0"/>
              <a:t>bt</a:t>
            </a:r>
            <a:r>
              <a:rPr lang="en-US" dirty="0" smtClean="0"/>
              <a:t> : </a:t>
            </a:r>
            <a:r>
              <a:rPr lang="en-US" dirty="0" err="1" smtClean="0"/>
              <a:t>ary</a:t>
            </a:r>
            <a:r>
              <a:rPr lang="en-US" dirty="0" smtClean="0"/>
              <a:t>) {  </a:t>
            </a:r>
          </a:p>
          <a:p>
            <a:pPr>
              <a:spcBef>
                <a:spcPts val="0"/>
              </a:spcBef>
              <a:buNone/>
            </a:pPr>
            <a:r>
              <a:rPr lang="en-US" dirty="0" smtClean="0"/>
              <a:t>      </a:t>
            </a:r>
            <a:r>
              <a:rPr lang="en-US" b="1" dirty="0" smtClean="0"/>
              <a:t>char</a:t>
            </a:r>
            <a:r>
              <a:rPr lang="en-US" dirty="0" smtClean="0"/>
              <a:t> k = (</a:t>
            </a:r>
            <a:r>
              <a:rPr lang="en-US" b="1" dirty="0" smtClean="0"/>
              <a:t>char</a:t>
            </a:r>
            <a:r>
              <a:rPr lang="en-US" dirty="0" smtClean="0"/>
              <a:t>) </a:t>
            </a:r>
            <a:r>
              <a:rPr lang="en-US" dirty="0" err="1" smtClean="0"/>
              <a:t>bt</a:t>
            </a:r>
            <a:r>
              <a:rPr lang="en-US" dirty="0" smtClean="0"/>
              <a:t>;  </a:t>
            </a:r>
          </a:p>
          <a:p>
            <a:pPr>
              <a:spcBef>
                <a:spcPts val="0"/>
              </a:spcBef>
              <a:buNone/>
            </a:pPr>
            <a:r>
              <a:rPr lang="en-US" dirty="0" smtClean="0"/>
              <a:t>      </a:t>
            </a:r>
            <a:r>
              <a:rPr lang="en-US" dirty="0" err="1" smtClean="0"/>
              <a:t>System.out.print</a:t>
            </a:r>
            <a:r>
              <a:rPr lang="en-US" dirty="0" smtClean="0"/>
              <a:t>(k+"-");  </a:t>
            </a:r>
          </a:p>
          <a:p>
            <a:pPr>
              <a:spcBef>
                <a:spcPts val="0"/>
              </a:spcBef>
              <a:buNone/>
            </a:pPr>
            <a:r>
              <a:rPr lang="en-US" dirty="0" smtClean="0"/>
              <a:t>    }  </a:t>
            </a:r>
          </a:p>
          <a:p>
            <a:pPr>
              <a:spcBef>
                <a:spcPts val="0"/>
              </a:spcBef>
              <a:buNone/>
            </a:pPr>
            <a:r>
              <a:rPr lang="en-US" dirty="0" smtClean="0"/>
              <a:t>  }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US" dirty="0" err="1" smtClean="0"/>
              <a:t>FilterOutputStream</a:t>
            </a:r>
            <a:r>
              <a:rPr lang="en-US" dirty="0" smtClean="0"/>
              <a:t> Class</a:t>
            </a:r>
            <a:br>
              <a:rPr lang="en-US" dirty="0" smtClean="0"/>
            </a:br>
            <a:endParaRPr lang="en-US" dirty="0"/>
          </a:p>
        </p:txBody>
      </p:sp>
      <p:sp>
        <p:nvSpPr>
          <p:cNvPr id="3" name="Content Placeholder 2"/>
          <p:cNvSpPr>
            <a:spLocks noGrp="1"/>
          </p:cNvSpPr>
          <p:nvPr>
            <p:ph idx="1"/>
          </p:nvPr>
        </p:nvSpPr>
        <p:spPr>
          <a:xfrm>
            <a:off x="523836" y="1071546"/>
            <a:ext cx="11358642" cy="5105417"/>
          </a:xfrm>
        </p:spPr>
        <p:txBody>
          <a:bodyPr/>
          <a:lstStyle/>
          <a:p>
            <a:r>
              <a:rPr lang="en-GB" dirty="0" smtClean="0"/>
              <a:t>Java </a:t>
            </a:r>
            <a:r>
              <a:rPr lang="en-GB" dirty="0" err="1" smtClean="0"/>
              <a:t>FilterOutputStream</a:t>
            </a:r>
            <a:r>
              <a:rPr lang="en-GB" dirty="0" smtClean="0"/>
              <a:t> class implements the </a:t>
            </a:r>
            <a:r>
              <a:rPr lang="en-GB" dirty="0" err="1" smtClean="0"/>
              <a:t>OutputStream</a:t>
            </a:r>
            <a:r>
              <a:rPr lang="en-GB" dirty="0" smtClean="0"/>
              <a:t> class. It provides different sub classes such as </a:t>
            </a:r>
            <a:r>
              <a:rPr lang="en-GB" dirty="0" smtClean="0">
                <a:hlinkClick r:id="rId2"/>
              </a:rPr>
              <a:t>BufferedOutputStream</a:t>
            </a:r>
            <a:r>
              <a:rPr lang="en-GB" dirty="0" smtClean="0"/>
              <a:t>    and </a:t>
            </a:r>
            <a:r>
              <a:rPr lang="en-GB" dirty="0" err="1" smtClean="0">
                <a:hlinkClick r:id="rId3"/>
              </a:rPr>
              <a:t>DataOutputStream</a:t>
            </a:r>
            <a:r>
              <a:rPr lang="en-GB" dirty="0" smtClean="0"/>
              <a:t> to provide additional functionality. So it is less used individually.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graphicFrame>
        <p:nvGraphicFramePr>
          <p:cNvPr id="5" name="Table 4"/>
          <p:cNvGraphicFramePr>
            <a:graphicFrameLocks noGrp="1"/>
          </p:cNvGraphicFramePr>
          <p:nvPr/>
        </p:nvGraphicFramePr>
        <p:xfrm>
          <a:off x="1595406" y="2714620"/>
          <a:ext cx="9501254" cy="3459480"/>
        </p:xfrm>
        <a:graphic>
          <a:graphicData uri="http://schemas.openxmlformats.org/drawingml/2006/table">
            <a:tbl>
              <a:tblPr firstRow="1" bandRow="1">
                <a:tableStyleId>{5C22544A-7EE6-4342-B048-85BDC9FD1C3A}</a:tableStyleId>
              </a:tblPr>
              <a:tblGrid>
                <a:gridCol w="4008370"/>
                <a:gridCol w="5492884"/>
              </a:tblGrid>
              <a:tr h="467337">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651439">
                <a:tc>
                  <a:txBody>
                    <a:bodyPr/>
                    <a:lstStyle/>
                    <a:p>
                      <a:pPr algn="just" fontAlgn="t"/>
                      <a:r>
                        <a:rPr lang="en-US">
                          <a:solidFill>
                            <a:srgbClr val="333333"/>
                          </a:solidFill>
                          <a:latin typeface="inter-regular"/>
                        </a:rPr>
                        <a:t>void write(int b)</a:t>
                      </a:r>
                    </a:p>
                  </a:txBody>
                  <a:tcPr marL="76200" marR="76200" marT="76200" marB="76200"/>
                </a:tc>
                <a:tc>
                  <a:txBody>
                    <a:bodyPr/>
                    <a:lstStyle/>
                    <a:p>
                      <a:pPr algn="just" fontAlgn="t"/>
                      <a:r>
                        <a:rPr lang="en-GB">
                          <a:solidFill>
                            <a:srgbClr val="333333"/>
                          </a:solidFill>
                          <a:latin typeface="inter-regular"/>
                        </a:rPr>
                        <a:t>It is used to write the specified byte to the output stream.</a:t>
                      </a:r>
                    </a:p>
                  </a:txBody>
                  <a:tcPr marL="76200" marR="76200" marT="76200" marB="76200"/>
                </a:tc>
              </a:tr>
              <a:tr h="651439">
                <a:tc>
                  <a:txBody>
                    <a:bodyPr/>
                    <a:lstStyle/>
                    <a:p>
                      <a:pPr algn="just" fontAlgn="t"/>
                      <a:r>
                        <a:rPr lang="en-US">
                          <a:solidFill>
                            <a:srgbClr val="333333"/>
                          </a:solidFill>
                          <a:latin typeface="inter-regular"/>
                        </a:rPr>
                        <a:t>void write(byte[] ary)</a:t>
                      </a:r>
                    </a:p>
                  </a:txBody>
                  <a:tcPr marL="76200" marR="76200" marT="76200" marB="76200"/>
                </a:tc>
                <a:tc>
                  <a:txBody>
                    <a:bodyPr/>
                    <a:lstStyle/>
                    <a:p>
                      <a:pPr algn="just" fontAlgn="t"/>
                      <a:r>
                        <a:rPr lang="en-GB">
                          <a:solidFill>
                            <a:srgbClr val="333333"/>
                          </a:solidFill>
                          <a:latin typeface="inter-regular"/>
                        </a:rPr>
                        <a:t>It is used to write ary.length byte to the output stream.</a:t>
                      </a:r>
                    </a:p>
                  </a:txBody>
                  <a:tcPr marL="76200" marR="76200" marT="76200" marB="76200"/>
                </a:tc>
              </a:tr>
              <a:tr h="651439">
                <a:tc>
                  <a:txBody>
                    <a:bodyPr/>
                    <a:lstStyle/>
                    <a:p>
                      <a:pPr algn="just" fontAlgn="t"/>
                      <a:r>
                        <a:rPr lang="en-GB">
                          <a:solidFill>
                            <a:srgbClr val="333333"/>
                          </a:solidFill>
                          <a:latin typeface="inter-regular"/>
                        </a:rPr>
                        <a:t>void write(byte[] b, int off, int len)</a:t>
                      </a:r>
                    </a:p>
                  </a:txBody>
                  <a:tcPr marL="76200" marR="76200" marT="76200" marB="76200"/>
                </a:tc>
                <a:tc>
                  <a:txBody>
                    <a:bodyPr/>
                    <a:lstStyle/>
                    <a:p>
                      <a:pPr algn="just" fontAlgn="t"/>
                      <a:r>
                        <a:rPr lang="en-GB">
                          <a:solidFill>
                            <a:srgbClr val="333333"/>
                          </a:solidFill>
                          <a:latin typeface="inter-regular"/>
                        </a:rPr>
                        <a:t>It is used to write len bytes from the offset off to the output stream.</a:t>
                      </a:r>
                    </a:p>
                  </a:txBody>
                  <a:tcPr marL="76200" marR="76200" marT="76200" marB="76200"/>
                </a:tc>
              </a:tr>
              <a:tr h="396528">
                <a:tc>
                  <a:txBody>
                    <a:bodyPr/>
                    <a:lstStyle/>
                    <a:p>
                      <a:pPr algn="just" fontAlgn="t"/>
                      <a:r>
                        <a:rPr lang="en-US">
                          <a:solidFill>
                            <a:srgbClr val="333333"/>
                          </a:solidFill>
                          <a:latin typeface="inter-regular"/>
                        </a:rPr>
                        <a:t>void flush()</a:t>
                      </a:r>
                    </a:p>
                  </a:txBody>
                  <a:tcPr marL="76200" marR="76200" marT="76200" marB="76200"/>
                </a:tc>
                <a:tc>
                  <a:txBody>
                    <a:bodyPr/>
                    <a:lstStyle/>
                    <a:p>
                      <a:pPr algn="just" fontAlgn="t"/>
                      <a:r>
                        <a:rPr lang="en-GB">
                          <a:solidFill>
                            <a:srgbClr val="333333"/>
                          </a:solidFill>
                          <a:latin typeface="inter-regular"/>
                        </a:rPr>
                        <a:t>It is used to flushes the output stream.</a:t>
                      </a:r>
                    </a:p>
                  </a:txBody>
                  <a:tcPr marL="76200" marR="76200" marT="76200" marB="76200"/>
                </a:tc>
              </a:tr>
              <a:tr h="396528">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 the output stream.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GB" dirty="0" smtClean="0"/>
              <a:t>Example</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GB" sz="1800" b="1" dirty="0" smtClean="0"/>
              <a:t> </a:t>
            </a:r>
            <a:endParaRPr lang="en-GB" sz="1800" dirty="0" smtClean="0"/>
          </a:p>
          <a:p>
            <a:pPr>
              <a:spcBef>
                <a:spcPts val="0"/>
              </a:spcBef>
              <a:buNone/>
            </a:pPr>
            <a:r>
              <a:rPr lang="en-US" b="1" dirty="0" smtClean="0"/>
              <a:t>import</a:t>
            </a:r>
            <a:r>
              <a:rPr lang="en-US" dirty="0" smtClean="0"/>
              <a:t> java.io.*;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FilterExample</a:t>
            </a:r>
            <a:r>
              <a:rPr lang="en-US" dirty="0" smtClean="0"/>
              <a:t> {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r>
              <a:rPr lang="en-US" b="1" dirty="0" smtClean="0"/>
              <a:t>throws</a:t>
            </a:r>
            <a:r>
              <a:rPr lang="en-US" dirty="0" smtClean="0"/>
              <a:t> </a:t>
            </a:r>
            <a:r>
              <a:rPr lang="en-US" dirty="0" err="1" smtClean="0"/>
              <a:t>IOException</a:t>
            </a:r>
            <a:r>
              <a:rPr lang="en-US" dirty="0" smtClean="0"/>
              <a:t> {  </a:t>
            </a:r>
          </a:p>
          <a:p>
            <a:pPr>
              <a:spcBef>
                <a:spcPts val="0"/>
              </a:spcBef>
              <a:buNone/>
            </a:pPr>
            <a:r>
              <a:rPr lang="en-US" dirty="0" smtClean="0"/>
              <a:t>        File data = </a:t>
            </a:r>
            <a:r>
              <a:rPr lang="en-US" b="1" dirty="0" smtClean="0"/>
              <a:t>new</a:t>
            </a:r>
            <a:r>
              <a:rPr lang="en-US" dirty="0" smtClean="0"/>
              <a:t> File("D:\\testout.txt");  </a:t>
            </a:r>
          </a:p>
          <a:p>
            <a:pPr>
              <a:spcBef>
                <a:spcPts val="0"/>
              </a:spcBef>
              <a:buNone/>
            </a:pPr>
            <a:r>
              <a:rPr lang="en-US" dirty="0" smtClean="0"/>
              <a:t>        </a:t>
            </a:r>
            <a:r>
              <a:rPr lang="en-US" dirty="0" err="1" smtClean="0"/>
              <a:t>FileOutputStream</a:t>
            </a:r>
            <a:r>
              <a:rPr lang="en-US" dirty="0" smtClean="0"/>
              <a:t> file = </a:t>
            </a:r>
            <a:r>
              <a:rPr lang="en-US" b="1" dirty="0" smtClean="0"/>
              <a:t>new</a:t>
            </a:r>
            <a:r>
              <a:rPr lang="en-US" dirty="0" smtClean="0"/>
              <a:t> </a:t>
            </a:r>
            <a:r>
              <a:rPr lang="en-US" dirty="0" err="1" smtClean="0"/>
              <a:t>FileOutputStream</a:t>
            </a:r>
            <a:r>
              <a:rPr lang="en-US" dirty="0" smtClean="0"/>
              <a:t>(data);  </a:t>
            </a:r>
          </a:p>
          <a:p>
            <a:pPr>
              <a:spcBef>
                <a:spcPts val="0"/>
              </a:spcBef>
              <a:buNone/>
            </a:pPr>
            <a:r>
              <a:rPr lang="en-US" dirty="0" smtClean="0"/>
              <a:t>        </a:t>
            </a:r>
            <a:r>
              <a:rPr lang="en-US" dirty="0" err="1" smtClean="0"/>
              <a:t>FilterOutputStream</a:t>
            </a:r>
            <a:r>
              <a:rPr lang="en-US" dirty="0" smtClean="0"/>
              <a:t> filter = </a:t>
            </a:r>
            <a:r>
              <a:rPr lang="en-US" b="1" dirty="0" smtClean="0"/>
              <a:t>new</a:t>
            </a:r>
            <a:r>
              <a:rPr lang="en-US" dirty="0" smtClean="0"/>
              <a:t> </a:t>
            </a:r>
            <a:r>
              <a:rPr lang="en-US" dirty="0" err="1" smtClean="0"/>
              <a:t>FilterOutputStream</a:t>
            </a:r>
            <a:r>
              <a:rPr lang="en-US" dirty="0" smtClean="0"/>
              <a:t>(file);  </a:t>
            </a:r>
          </a:p>
          <a:p>
            <a:pPr>
              <a:spcBef>
                <a:spcPts val="0"/>
              </a:spcBef>
              <a:buNone/>
            </a:pPr>
            <a:r>
              <a:rPr lang="en-US" dirty="0" smtClean="0"/>
              <a:t>        String s="Welcome to </a:t>
            </a:r>
            <a:r>
              <a:rPr lang="en-US" dirty="0" err="1" smtClean="0"/>
              <a:t>javaTpoint</a:t>
            </a:r>
            <a:r>
              <a:rPr lang="en-US" dirty="0" smtClean="0"/>
              <a:t>.";      </a:t>
            </a:r>
          </a:p>
          <a:p>
            <a:pPr>
              <a:spcBef>
                <a:spcPts val="0"/>
              </a:spcBef>
              <a:buNone/>
            </a:pPr>
            <a:r>
              <a:rPr lang="en-US" dirty="0" smtClean="0"/>
              <a:t>        </a:t>
            </a:r>
            <a:r>
              <a:rPr lang="en-US" b="1" dirty="0" smtClean="0"/>
              <a:t>byte</a:t>
            </a:r>
            <a:r>
              <a:rPr lang="en-US" dirty="0" smtClean="0"/>
              <a:t> b[]=</a:t>
            </a:r>
            <a:r>
              <a:rPr lang="en-US" dirty="0" err="1" smtClean="0"/>
              <a:t>s.getBytes</a:t>
            </a:r>
            <a:r>
              <a:rPr lang="en-US" dirty="0" smtClean="0"/>
              <a:t>();      </a:t>
            </a:r>
          </a:p>
          <a:p>
            <a:pPr>
              <a:spcBef>
                <a:spcPts val="0"/>
              </a:spcBef>
              <a:buNone/>
            </a:pPr>
            <a:r>
              <a:rPr lang="en-US" dirty="0" smtClean="0"/>
              <a:t>        </a:t>
            </a:r>
            <a:r>
              <a:rPr lang="en-US" dirty="0" err="1" smtClean="0"/>
              <a:t>filter.write</a:t>
            </a:r>
            <a:r>
              <a:rPr lang="en-US" dirty="0" smtClean="0"/>
              <a:t>(b);     </a:t>
            </a:r>
          </a:p>
          <a:p>
            <a:pPr>
              <a:spcBef>
                <a:spcPts val="0"/>
              </a:spcBef>
              <a:buNone/>
            </a:pPr>
            <a:r>
              <a:rPr lang="en-US" dirty="0" smtClean="0"/>
              <a:t>        </a:t>
            </a:r>
            <a:r>
              <a:rPr lang="en-US" dirty="0" err="1" smtClean="0"/>
              <a:t>filter.flush</a:t>
            </a:r>
            <a:r>
              <a:rPr lang="en-US" dirty="0" smtClean="0"/>
              <a:t>();  </a:t>
            </a:r>
          </a:p>
          <a:p>
            <a:pPr>
              <a:spcBef>
                <a:spcPts val="0"/>
              </a:spcBef>
              <a:buNone/>
            </a:pPr>
            <a:r>
              <a:rPr lang="en-US" dirty="0" smtClean="0"/>
              <a:t>        </a:t>
            </a:r>
            <a:r>
              <a:rPr lang="en-US" dirty="0" err="1" smtClean="0"/>
              <a:t>filter.close</a:t>
            </a:r>
            <a:r>
              <a:rPr lang="en-US" dirty="0" smtClean="0"/>
              <a:t>();  </a:t>
            </a:r>
          </a:p>
          <a:p>
            <a:pPr>
              <a:spcBef>
                <a:spcPts val="0"/>
              </a:spcBef>
              <a:buNone/>
            </a:pPr>
            <a:r>
              <a:rPr lang="en-US" dirty="0" smtClean="0"/>
              <a:t>        </a:t>
            </a:r>
            <a:r>
              <a:rPr lang="en-US" dirty="0" err="1" smtClean="0"/>
              <a:t>file.close</a:t>
            </a:r>
            <a:r>
              <a:rPr lang="en-US" dirty="0" smtClean="0"/>
              <a:t>();  </a:t>
            </a:r>
          </a:p>
          <a:p>
            <a:pPr>
              <a:spcBef>
                <a:spcPts val="0"/>
              </a:spcBef>
              <a:buNone/>
            </a:pPr>
            <a:r>
              <a:rPr lang="en-US" dirty="0" smtClean="0"/>
              <a:t>        </a:t>
            </a:r>
            <a:r>
              <a:rPr lang="en-US" dirty="0" err="1" smtClean="0"/>
              <a:t>System.out.println</a:t>
            </a:r>
            <a:r>
              <a:rPr lang="en-US" dirty="0" smtClean="0"/>
              <a:t>("Success...");  </a:t>
            </a:r>
          </a:p>
          <a:p>
            <a:pPr>
              <a:spcBef>
                <a:spcPts val="0"/>
              </a:spcBef>
              <a:buNone/>
            </a:pPr>
            <a:r>
              <a:rPr lang="en-US" dirty="0" smtClean="0"/>
              <a:t>    }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err="1" smtClean="0"/>
              <a:t>FilterInputStream</a:t>
            </a:r>
            <a:r>
              <a:rPr lang="en-US" dirty="0" smtClean="0"/>
              <a:t> class</a:t>
            </a:r>
            <a:br>
              <a:rPr lang="en-US" dirty="0" smtClean="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Java </a:t>
            </a:r>
            <a:r>
              <a:rPr lang="en-GB" dirty="0" err="1" smtClean="0"/>
              <a:t>FilterInputStream</a:t>
            </a:r>
            <a:r>
              <a:rPr lang="en-GB" dirty="0" smtClean="0"/>
              <a:t> class implements the </a:t>
            </a:r>
            <a:r>
              <a:rPr lang="en-GB" dirty="0" err="1" smtClean="0"/>
              <a:t>InputStream</a:t>
            </a:r>
            <a:r>
              <a:rPr lang="en-GB" dirty="0" smtClean="0"/>
              <a:t>. It contains different sub classes as </a:t>
            </a:r>
            <a:r>
              <a:rPr lang="en-GB" dirty="0" err="1" smtClean="0">
                <a:hlinkClick r:id="rId2"/>
              </a:rPr>
              <a:t>BufferedInputStream</a:t>
            </a:r>
            <a:r>
              <a:rPr lang="en-GB" dirty="0" smtClean="0"/>
              <a:t>, </a:t>
            </a:r>
            <a:r>
              <a:rPr lang="en-GB" dirty="0" err="1" smtClean="0">
                <a:hlinkClick r:id="rId3"/>
              </a:rPr>
              <a:t>DataInputStream</a:t>
            </a:r>
            <a:r>
              <a:rPr lang="en-GB" dirty="0" smtClean="0"/>
              <a:t> for providing additional functionality. So it is less used individually.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graphicFrame>
        <p:nvGraphicFramePr>
          <p:cNvPr id="5" name="Table 4"/>
          <p:cNvGraphicFramePr>
            <a:graphicFrameLocks noGrp="1"/>
          </p:cNvGraphicFramePr>
          <p:nvPr/>
        </p:nvGraphicFramePr>
        <p:xfrm>
          <a:off x="666712" y="2500306"/>
          <a:ext cx="10287072" cy="5090500"/>
        </p:xfrm>
        <a:graphic>
          <a:graphicData uri="http://schemas.openxmlformats.org/drawingml/2006/table">
            <a:tbl>
              <a:tblPr firstRow="1" bandRow="1">
                <a:tableStyleId>{5C22544A-7EE6-4342-B048-85BDC9FD1C3A}</a:tableStyleId>
              </a:tblPr>
              <a:tblGrid>
                <a:gridCol w="2857520"/>
                <a:gridCol w="7429552"/>
              </a:tblGrid>
              <a:tr h="466175">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649820">
                <a:tc>
                  <a:txBody>
                    <a:bodyPr/>
                    <a:lstStyle/>
                    <a:p>
                      <a:pPr algn="just" fontAlgn="t"/>
                      <a:r>
                        <a:rPr lang="en-US">
                          <a:solidFill>
                            <a:srgbClr val="333333"/>
                          </a:solidFill>
                          <a:latin typeface="inter-regular"/>
                        </a:rPr>
                        <a:t>int available()</a:t>
                      </a:r>
                    </a:p>
                  </a:txBody>
                  <a:tcPr marL="76200" marR="76200" marT="76200" marB="76200"/>
                </a:tc>
                <a:tc>
                  <a:txBody>
                    <a:bodyPr/>
                    <a:lstStyle/>
                    <a:p>
                      <a:pPr algn="just" fontAlgn="t"/>
                      <a:r>
                        <a:rPr lang="en-GB">
                          <a:solidFill>
                            <a:srgbClr val="333333"/>
                          </a:solidFill>
                          <a:latin typeface="inter-regular"/>
                        </a:rPr>
                        <a:t>It is used to return an estimate number of bytes that can be read from the input stream.</a:t>
                      </a:r>
                    </a:p>
                  </a:txBody>
                  <a:tcPr marL="76200" marR="76200" marT="76200" marB="76200"/>
                </a:tc>
              </a:tr>
              <a:tr h="605700">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read the next byte of data from the input stream.</a:t>
                      </a:r>
                    </a:p>
                  </a:txBody>
                  <a:tcPr marL="76200" marR="76200" marT="76200" marB="76200"/>
                </a:tc>
              </a:tr>
              <a:tr h="649820">
                <a:tc>
                  <a:txBody>
                    <a:bodyPr/>
                    <a:lstStyle/>
                    <a:p>
                      <a:pPr algn="just" fontAlgn="t"/>
                      <a:r>
                        <a:rPr lang="en-US">
                          <a:solidFill>
                            <a:srgbClr val="333333"/>
                          </a:solidFill>
                          <a:latin typeface="inter-regular"/>
                        </a:rPr>
                        <a:t>int read(byte[] b)</a:t>
                      </a:r>
                    </a:p>
                  </a:txBody>
                  <a:tcPr marL="76200" marR="76200" marT="76200" marB="76200"/>
                </a:tc>
                <a:tc>
                  <a:txBody>
                    <a:bodyPr/>
                    <a:lstStyle/>
                    <a:p>
                      <a:pPr algn="just" fontAlgn="t"/>
                      <a:r>
                        <a:rPr lang="en-GB">
                          <a:solidFill>
                            <a:srgbClr val="333333"/>
                          </a:solidFill>
                          <a:latin typeface="inter-regular"/>
                        </a:rPr>
                        <a:t>It is used to read up to byte.length bytes of data from the input stream.</a:t>
                      </a:r>
                    </a:p>
                  </a:txBody>
                  <a:tcPr marL="76200" marR="76200" marT="76200" marB="76200"/>
                </a:tc>
              </a:tr>
              <a:tr h="649820">
                <a:tc>
                  <a:txBody>
                    <a:bodyPr/>
                    <a:lstStyle/>
                    <a:p>
                      <a:pPr algn="just" fontAlgn="t"/>
                      <a:r>
                        <a:rPr lang="en-US">
                          <a:solidFill>
                            <a:srgbClr val="333333"/>
                          </a:solidFill>
                          <a:latin typeface="inter-regular"/>
                        </a:rPr>
                        <a:t>long skip(long n)</a:t>
                      </a:r>
                    </a:p>
                  </a:txBody>
                  <a:tcPr marL="76200" marR="76200" marT="76200" marB="76200"/>
                </a:tc>
                <a:tc>
                  <a:txBody>
                    <a:bodyPr/>
                    <a:lstStyle/>
                    <a:p>
                      <a:pPr algn="just" fontAlgn="t"/>
                      <a:r>
                        <a:rPr lang="en-GB">
                          <a:solidFill>
                            <a:srgbClr val="333333"/>
                          </a:solidFill>
                          <a:latin typeface="inter-regular"/>
                        </a:rPr>
                        <a:t>It is used to skip over and discards n bytes of data from the input stream.</a:t>
                      </a:r>
                    </a:p>
                  </a:txBody>
                  <a:tcPr marL="76200" marR="76200" marT="76200" marB="76200"/>
                </a:tc>
              </a:tr>
              <a:tr h="649820">
                <a:tc>
                  <a:txBody>
                    <a:bodyPr/>
                    <a:lstStyle/>
                    <a:p>
                      <a:pPr algn="just" fontAlgn="t"/>
                      <a:r>
                        <a:rPr lang="en-US">
                          <a:solidFill>
                            <a:srgbClr val="333333"/>
                          </a:solidFill>
                          <a:latin typeface="inter-regular"/>
                        </a:rPr>
                        <a:t>boolean markSupported()</a:t>
                      </a:r>
                    </a:p>
                  </a:txBody>
                  <a:tcPr marL="76200" marR="76200" marT="76200" marB="76200"/>
                </a:tc>
                <a:tc>
                  <a:txBody>
                    <a:bodyPr/>
                    <a:lstStyle/>
                    <a:p>
                      <a:pPr algn="just" fontAlgn="t"/>
                      <a:r>
                        <a:rPr lang="en-GB">
                          <a:solidFill>
                            <a:srgbClr val="333333"/>
                          </a:solidFill>
                          <a:latin typeface="inter-regular"/>
                        </a:rPr>
                        <a:t>It is used to test if the input stream support mark and reset method.</a:t>
                      </a:r>
                    </a:p>
                  </a:txBody>
                  <a:tcPr marL="76200" marR="76200" marT="76200" marB="76200"/>
                </a:tc>
              </a:tr>
              <a:tr h="395543">
                <a:tc>
                  <a:txBody>
                    <a:bodyPr/>
                    <a:lstStyle/>
                    <a:p>
                      <a:pPr algn="just" fontAlgn="t"/>
                      <a:r>
                        <a:rPr lang="en-US">
                          <a:solidFill>
                            <a:srgbClr val="333333"/>
                          </a:solidFill>
                          <a:latin typeface="inter-regular"/>
                        </a:rPr>
                        <a:t>void mark(int readlimit)</a:t>
                      </a:r>
                    </a:p>
                  </a:txBody>
                  <a:tcPr marL="76200" marR="76200" marT="76200" marB="76200"/>
                </a:tc>
                <a:tc>
                  <a:txBody>
                    <a:bodyPr/>
                    <a:lstStyle/>
                    <a:p>
                      <a:pPr algn="just" fontAlgn="t"/>
                      <a:r>
                        <a:rPr lang="en-GB">
                          <a:solidFill>
                            <a:srgbClr val="333333"/>
                          </a:solidFill>
                          <a:latin typeface="inter-regular"/>
                        </a:rPr>
                        <a:t>It is used to mark the current position in the input stream.</a:t>
                      </a:r>
                    </a:p>
                  </a:txBody>
                  <a:tcPr marL="76200" marR="76200" marT="76200" marB="76200"/>
                </a:tc>
              </a:tr>
              <a:tr h="395543">
                <a:tc>
                  <a:txBody>
                    <a:bodyPr/>
                    <a:lstStyle/>
                    <a:p>
                      <a:pPr algn="just" fontAlgn="t"/>
                      <a:r>
                        <a:rPr lang="en-US">
                          <a:solidFill>
                            <a:srgbClr val="333333"/>
                          </a:solidFill>
                          <a:latin typeface="inter-regular"/>
                        </a:rPr>
                        <a:t>void reset()</a:t>
                      </a:r>
                    </a:p>
                  </a:txBody>
                  <a:tcPr marL="76200" marR="76200" marT="76200" marB="76200"/>
                </a:tc>
                <a:tc>
                  <a:txBody>
                    <a:bodyPr/>
                    <a:lstStyle/>
                    <a:p>
                      <a:pPr algn="just" fontAlgn="t"/>
                      <a:r>
                        <a:rPr lang="en-GB">
                          <a:solidFill>
                            <a:srgbClr val="333333"/>
                          </a:solidFill>
                          <a:latin typeface="inter-regular"/>
                        </a:rPr>
                        <a:t>It is used to reset the input stream.</a:t>
                      </a:r>
                    </a:p>
                  </a:txBody>
                  <a:tcPr marL="76200" marR="76200" marT="76200" marB="76200"/>
                </a:tc>
              </a:tr>
              <a:tr h="395543">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 the input stream.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b="1" dirty="0" smtClean="0"/>
              <a:t>import</a:t>
            </a:r>
            <a:r>
              <a:rPr lang="en-US" dirty="0" smtClean="0"/>
              <a:t> java.io.*;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FilterExample</a:t>
            </a:r>
            <a:r>
              <a:rPr lang="en-US" dirty="0" smtClean="0"/>
              <a:t> {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r>
              <a:rPr lang="en-US" b="1" dirty="0" smtClean="0"/>
              <a:t>throws</a:t>
            </a:r>
            <a:r>
              <a:rPr lang="en-US" dirty="0" smtClean="0"/>
              <a:t> </a:t>
            </a:r>
            <a:r>
              <a:rPr lang="en-US" dirty="0" err="1" smtClean="0"/>
              <a:t>IOException</a:t>
            </a:r>
            <a:r>
              <a:rPr lang="en-US" dirty="0" smtClean="0"/>
              <a:t> {  </a:t>
            </a:r>
          </a:p>
          <a:p>
            <a:pPr>
              <a:spcBef>
                <a:spcPts val="0"/>
              </a:spcBef>
              <a:buNone/>
            </a:pPr>
            <a:r>
              <a:rPr lang="en-US" dirty="0" smtClean="0"/>
              <a:t>        File data = </a:t>
            </a:r>
            <a:r>
              <a:rPr lang="en-US" b="1" dirty="0" smtClean="0"/>
              <a:t>new</a:t>
            </a:r>
            <a:r>
              <a:rPr lang="en-US" dirty="0" smtClean="0"/>
              <a:t> File("D:\\testout.txt");  </a:t>
            </a:r>
          </a:p>
          <a:p>
            <a:pPr>
              <a:spcBef>
                <a:spcPts val="0"/>
              </a:spcBef>
              <a:buNone/>
            </a:pPr>
            <a:r>
              <a:rPr lang="en-US" dirty="0" smtClean="0"/>
              <a:t>        </a:t>
            </a:r>
            <a:r>
              <a:rPr lang="en-US" dirty="0" err="1" smtClean="0"/>
              <a:t>FileInputStream</a:t>
            </a:r>
            <a:r>
              <a:rPr lang="en-US" dirty="0" smtClean="0"/>
              <a:t>  file = </a:t>
            </a:r>
            <a:r>
              <a:rPr lang="en-US" b="1" dirty="0" smtClean="0"/>
              <a:t>new</a:t>
            </a:r>
            <a:r>
              <a:rPr lang="en-US" dirty="0" smtClean="0"/>
              <a:t> </a:t>
            </a:r>
            <a:r>
              <a:rPr lang="en-US" dirty="0" err="1" smtClean="0"/>
              <a:t>FileInputStream</a:t>
            </a:r>
            <a:r>
              <a:rPr lang="en-US" dirty="0" smtClean="0"/>
              <a:t>(data);  </a:t>
            </a:r>
          </a:p>
          <a:p>
            <a:pPr>
              <a:spcBef>
                <a:spcPts val="0"/>
              </a:spcBef>
              <a:buNone/>
            </a:pPr>
            <a:r>
              <a:rPr lang="en-US" dirty="0" smtClean="0"/>
              <a:t>        </a:t>
            </a:r>
            <a:r>
              <a:rPr lang="en-US" dirty="0" err="1" smtClean="0"/>
              <a:t>FilterInputStream</a:t>
            </a:r>
            <a:r>
              <a:rPr lang="en-US" dirty="0" smtClean="0"/>
              <a:t> filter = </a:t>
            </a:r>
            <a:r>
              <a:rPr lang="en-US" b="1" dirty="0" smtClean="0"/>
              <a:t>new</a:t>
            </a:r>
            <a:r>
              <a:rPr lang="en-US" dirty="0" smtClean="0"/>
              <a:t> </a:t>
            </a:r>
            <a:r>
              <a:rPr lang="en-US" dirty="0" err="1" smtClean="0"/>
              <a:t>BufferedInputStream</a:t>
            </a:r>
            <a:r>
              <a:rPr lang="en-US" dirty="0" smtClean="0"/>
              <a:t>(file);  </a:t>
            </a:r>
          </a:p>
          <a:p>
            <a:pPr>
              <a:spcBef>
                <a:spcPts val="0"/>
              </a:spcBef>
              <a:buNone/>
            </a:pPr>
            <a:r>
              <a:rPr lang="en-US" dirty="0" smtClean="0"/>
              <a:t>        </a:t>
            </a:r>
            <a:r>
              <a:rPr lang="en-US" b="1" dirty="0" err="1" smtClean="0"/>
              <a:t>int</a:t>
            </a:r>
            <a:r>
              <a:rPr lang="en-US" dirty="0" smtClean="0"/>
              <a:t> k =0;  </a:t>
            </a:r>
          </a:p>
          <a:p>
            <a:pPr>
              <a:spcBef>
                <a:spcPts val="0"/>
              </a:spcBef>
              <a:buNone/>
            </a:pPr>
            <a:r>
              <a:rPr lang="en-US" dirty="0" smtClean="0"/>
              <a:t>        </a:t>
            </a:r>
            <a:r>
              <a:rPr lang="en-US" b="1" dirty="0" smtClean="0"/>
              <a:t>while</a:t>
            </a:r>
            <a:r>
              <a:rPr lang="en-US" dirty="0" smtClean="0"/>
              <a:t>((k=</a:t>
            </a:r>
            <a:r>
              <a:rPr lang="en-US" dirty="0" err="1" smtClean="0"/>
              <a:t>filter.read</a:t>
            </a:r>
            <a:r>
              <a:rPr lang="en-US" dirty="0" smtClean="0"/>
              <a:t>())!=-1){  </a:t>
            </a:r>
          </a:p>
          <a:p>
            <a:pPr>
              <a:spcBef>
                <a:spcPts val="0"/>
              </a:spcBef>
              <a:buNone/>
            </a:pPr>
            <a:r>
              <a:rPr lang="en-US" dirty="0" smtClean="0"/>
              <a:t>            </a:t>
            </a:r>
            <a:r>
              <a:rPr lang="en-US" dirty="0" err="1" smtClean="0"/>
              <a:t>System.out.print</a:t>
            </a:r>
            <a:r>
              <a:rPr lang="en-US" dirty="0" smtClean="0"/>
              <a:t>((</a:t>
            </a:r>
            <a:r>
              <a:rPr lang="en-US" b="1" dirty="0" smtClean="0"/>
              <a:t>char</a:t>
            </a:r>
            <a:r>
              <a:rPr lang="en-US" dirty="0" smtClean="0"/>
              <a:t>)k);  </a:t>
            </a:r>
          </a:p>
          <a:p>
            <a:pPr>
              <a:spcBef>
                <a:spcPts val="0"/>
              </a:spcBef>
              <a:buNone/>
            </a:pPr>
            <a:r>
              <a:rPr lang="en-US" dirty="0" smtClean="0"/>
              <a:t>        }  </a:t>
            </a:r>
          </a:p>
          <a:p>
            <a:pPr>
              <a:spcBef>
                <a:spcPts val="0"/>
              </a:spcBef>
              <a:buNone/>
            </a:pPr>
            <a:r>
              <a:rPr lang="en-US" dirty="0" smtClean="0"/>
              <a:t>        </a:t>
            </a:r>
            <a:r>
              <a:rPr lang="en-US" dirty="0" err="1" smtClean="0"/>
              <a:t>file.close</a:t>
            </a:r>
            <a:r>
              <a:rPr lang="en-US" dirty="0" smtClean="0"/>
              <a:t>();  </a:t>
            </a:r>
          </a:p>
          <a:p>
            <a:pPr>
              <a:spcBef>
                <a:spcPts val="0"/>
              </a:spcBef>
              <a:buNone/>
            </a:pPr>
            <a:r>
              <a:rPr lang="en-US" dirty="0" smtClean="0"/>
              <a:t>        </a:t>
            </a:r>
            <a:r>
              <a:rPr lang="en-US" dirty="0" err="1" smtClean="0"/>
              <a:t>filter.close</a:t>
            </a:r>
            <a:r>
              <a:rPr lang="en-US" dirty="0" smtClean="0"/>
              <a:t>();  </a:t>
            </a:r>
          </a:p>
          <a:p>
            <a:pPr>
              <a:spcBef>
                <a:spcPts val="0"/>
              </a:spcBef>
              <a:buNone/>
            </a:pPr>
            <a:r>
              <a:rPr lang="en-US" dirty="0" smtClean="0"/>
              <a:t>    }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US" dirty="0" smtClean="0"/>
              <a:t>OutputStream vs InputStream</a:t>
            </a: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GB" sz="2000" dirty="0" err="1" smtClean="0"/>
              <a:t>OutputStream</a:t>
            </a:r>
            <a:endParaRPr lang="en-GB" sz="2000" dirty="0" smtClean="0"/>
          </a:p>
          <a:p>
            <a:r>
              <a:rPr lang="en-GB" sz="2000" dirty="0" smtClean="0"/>
              <a:t>Java application uses an output stream to write data to a destination; it may be a file, an array, peripheral device or socket.</a:t>
            </a:r>
          </a:p>
          <a:p>
            <a:pPr>
              <a:buNone/>
            </a:pPr>
            <a:r>
              <a:rPr lang="en-GB" sz="1800" dirty="0" err="1" smtClean="0"/>
              <a:t>InputStream</a:t>
            </a:r>
            <a:endParaRPr lang="en-GB" sz="1800" dirty="0" smtClean="0"/>
          </a:p>
          <a:p>
            <a:r>
              <a:rPr lang="en-GB" sz="1800" dirty="0" smtClean="0"/>
              <a:t>Java application uses an input stream to read data from a source; it may be a file, an array, peripheral device or socket.</a:t>
            </a:r>
          </a:p>
          <a:p>
            <a:pPr>
              <a:buNone/>
            </a:pPr>
            <a:endParaRPr lang="en-GB" sz="1800" dirty="0" smtClean="0"/>
          </a:p>
          <a:p>
            <a:pPr>
              <a:buNone/>
            </a:pPr>
            <a:endParaRPr lang="en-GB" sz="14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pic>
        <p:nvPicPr>
          <p:cNvPr id="5" name="Picture 4" descr="Java IO"/>
          <p:cNvPicPr/>
          <p:nvPr/>
        </p:nvPicPr>
        <p:blipFill>
          <a:blip r:embed="rId2"/>
          <a:srcRect/>
          <a:stretch>
            <a:fillRect/>
          </a:stretch>
        </p:blipFill>
        <p:spPr bwMode="auto">
          <a:xfrm>
            <a:off x="3024166" y="3143248"/>
            <a:ext cx="5943600" cy="1892254"/>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0669"/>
          </a:xfrm>
        </p:spPr>
        <p:txBody>
          <a:bodyPr/>
          <a:lstStyle/>
          <a:p>
            <a:r>
              <a:rPr lang="en-US" dirty="0" err="1" smtClean="0"/>
              <a:t>ObjectStream</a:t>
            </a:r>
            <a:r>
              <a:rPr lang="en-US" dirty="0" smtClean="0"/>
              <a:t> Class</a:t>
            </a:r>
            <a:br>
              <a:rPr lang="en-US" dirty="0" smtClean="0"/>
            </a:br>
            <a:endParaRPr lang="en-US" dirty="0"/>
          </a:p>
        </p:txBody>
      </p:sp>
      <p:sp>
        <p:nvSpPr>
          <p:cNvPr id="3" name="Content Placeholder 2"/>
          <p:cNvSpPr>
            <a:spLocks noGrp="1"/>
          </p:cNvSpPr>
          <p:nvPr>
            <p:ph idx="1"/>
          </p:nvPr>
        </p:nvSpPr>
        <p:spPr>
          <a:xfrm>
            <a:off x="767408" y="548680"/>
            <a:ext cx="10515600" cy="845286"/>
          </a:xfrm>
        </p:spPr>
        <p:txBody>
          <a:bodyPr/>
          <a:lstStyle/>
          <a:p>
            <a:r>
              <a:rPr lang="en-GB" sz="2400" dirty="0" err="1" smtClean="0"/>
              <a:t>ObjectStreamClass</a:t>
            </a:r>
            <a:r>
              <a:rPr lang="en-GB" sz="2400" dirty="0" smtClean="0"/>
              <a:t> act as a </a:t>
            </a:r>
            <a:r>
              <a:rPr lang="en-GB" sz="2400" dirty="0" smtClean="0">
                <a:hlinkClick r:id="rId2"/>
              </a:rPr>
              <a:t>Serialization</a:t>
            </a:r>
            <a:r>
              <a:rPr lang="en-GB" sz="2400" dirty="0" smtClean="0"/>
              <a:t> descriptor for class. This </a:t>
            </a:r>
            <a:r>
              <a:rPr lang="en-GB" sz="2400" dirty="0" smtClean="0">
                <a:hlinkClick r:id="rId3"/>
              </a:rPr>
              <a:t>class</a:t>
            </a:r>
            <a:r>
              <a:rPr lang="en-GB" sz="2400" dirty="0" smtClean="0"/>
              <a:t> contains the name and </a:t>
            </a:r>
            <a:r>
              <a:rPr lang="en-GB" sz="2400" dirty="0" err="1" smtClean="0"/>
              <a:t>serialVersionUID</a:t>
            </a:r>
            <a:r>
              <a:rPr lang="en-GB" sz="2400" dirty="0" smtClean="0"/>
              <a:t> of the class.</a:t>
            </a:r>
            <a:endParaRPr lang="en-US" sz="2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568291367"/>
              </p:ext>
            </p:extLst>
          </p:nvPr>
        </p:nvGraphicFramePr>
        <p:xfrm>
          <a:off x="767408" y="1412776"/>
          <a:ext cx="10801200" cy="5836920"/>
        </p:xfrm>
        <a:graphic>
          <a:graphicData uri="http://schemas.openxmlformats.org/drawingml/2006/table">
            <a:tbl>
              <a:tblPr firstRow="1" bandRow="1">
                <a:tableStyleId>{5C22544A-7EE6-4342-B048-85BDC9FD1C3A}</a:tableStyleId>
              </a:tblPr>
              <a:tblGrid>
                <a:gridCol w="2880320"/>
                <a:gridCol w="3285458"/>
                <a:gridCol w="4635422"/>
              </a:tblGrid>
              <a:tr h="491826">
                <a:tc>
                  <a:txBody>
                    <a:bodyPr/>
                    <a:lstStyle/>
                    <a:p>
                      <a:pPr algn="l" fontAlgn="t"/>
                      <a:r>
                        <a:rPr lang="en-US" dirty="0">
                          <a:solidFill>
                            <a:srgbClr val="000000"/>
                          </a:solidFill>
                          <a:latin typeface="times new roman"/>
                        </a:rPr>
                        <a:t>Modifier and Type</a:t>
                      </a:r>
                    </a:p>
                  </a:txBody>
                  <a:tcPr marL="114300" marR="114300" marT="114300" marB="114300"/>
                </a:tc>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433184">
                <a:tc>
                  <a:txBody>
                    <a:bodyPr/>
                    <a:lstStyle/>
                    <a:p>
                      <a:pPr algn="just" fontAlgn="t"/>
                      <a:r>
                        <a:rPr lang="en-US">
                          <a:solidFill>
                            <a:srgbClr val="333333"/>
                          </a:solidFill>
                          <a:latin typeface="inter-regular"/>
                        </a:rPr>
                        <a:t>Class&lt;?&gt;</a:t>
                      </a:r>
                    </a:p>
                  </a:txBody>
                  <a:tcPr marL="76200" marR="76200" marT="76200" marB="76200"/>
                </a:tc>
                <a:tc>
                  <a:txBody>
                    <a:bodyPr/>
                    <a:lstStyle/>
                    <a:p>
                      <a:pPr algn="just" fontAlgn="t"/>
                      <a:r>
                        <a:rPr lang="en-US" dirty="0" err="1">
                          <a:solidFill>
                            <a:srgbClr val="333333"/>
                          </a:solidFill>
                          <a:latin typeface="inter-regular"/>
                        </a:rPr>
                        <a:t>forClass</a:t>
                      </a:r>
                      <a:r>
                        <a:rPr lang="en-US" dirty="0">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It returns the class in the local VM that this version is mapped to.</a:t>
                      </a:r>
                    </a:p>
                  </a:txBody>
                  <a:tcPr marL="76200" marR="76200" marT="76200" marB="76200"/>
                </a:tc>
              </a:tr>
              <a:tr h="417307">
                <a:tc>
                  <a:txBody>
                    <a:bodyPr/>
                    <a:lstStyle/>
                    <a:p>
                      <a:pPr algn="just" fontAlgn="t"/>
                      <a:r>
                        <a:rPr lang="en-US">
                          <a:solidFill>
                            <a:srgbClr val="333333"/>
                          </a:solidFill>
                          <a:latin typeface="inter-regular"/>
                        </a:rPr>
                        <a:t>ObjectStreamField</a:t>
                      </a:r>
                    </a:p>
                  </a:txBody>
                  <a:tcPr marL="76200" marR="76200" marT="76200" marB="76200"/>
                </a:tc>
                <a:tc>
                  <a:txBody>
                    <a:bodyPr/>
                    <a:lstStyle/>
                    <a:p>
                      <a:pPr algn="just" fontAlgn="t"/>
                      <a:r>
                        <a:rPr lang="en-US">
                          <a:solidFill>
                            <a:srgbClr val="333333"/>
                          </a:solidFill>
                          <a:latin typeface="inter-regular"/>
                        </a:rPr>
                        <a:t>getField(String name)</a:t>
                      </a:r>
                    </a:p>
                  </a:txBody>
                  <a:tcPr marL="76200" marR="76200" marT="76200" marB="76200"/>
                </a:tc>
                <a:tc>
                  <a:txBody>
                    <a:bodyPr/>
                    <a:lstStyle/>
                    <a:p>
                      <a:pPr algn="just" fontAlgn="t"/>
                      <a:r>
                        <a:rPr lang="en-GB">
                          <a:solidFill>
                            <a:srgbClr val="333333"/>
                          </a:solidFill>
                          <a:latin typeface="inter-regular"/>
                        </a:rPr>
                        <a:t>It gets the field of this class by name.</a:t>
                      </a:r>
                    </a:p>
                  </a:txBody>
                  <a:tcPr marL="76200" marR="76200" marT="76200" marB="76200"/>
                </a:tc>
              </a:tr>
              <a:tr h="685576">
                <a:tc>
                  <a:txBody>
                    <a:bodyPr/>
                    <a:lstStyle/>
                    <a:p>
                      <a:pPr algn="just" fontAlgn="t"/>
                      <a:r>
                        <a:rPr lang="en-US">
                          <a:solidFill>
                            <a:srgbClr val="333333"/>
                          </a:solidFill>
                          <a:latin typeface="inter-regular"/>
                        </a:rPr>
                        <a:t>ObjectStreamField[]</a:t>
                      </a:r>
                    </a:p>
                  </a:txBody>
                  <a:tcPr marL="76200" marR="76200" marT="76200" marB="76200"/>
                </a:tc>
                <a:tc>
                  <a:txBody>
                    <a:bodyPr/>
                    <a:lstStyle/>
                    <a:p>
                      <a:pPr algn="just" fontAlgn="t"/>
                      <a:r>
                        <a:rPr lang="en-US">
                          <a:solidFill>
                            <a:srgbClr val="333333"/>
                          </a:solidFill>
                          <a:latin typeface="inter-regular"/>
                        </a:rPr>
                        <a:t>getFields()</a:t>
                      </a:r>
                    </a:p>
                  </a:txBody>
                  <a:tcPr marL="76200" marR="76200" marT="76200" marB="76200"/>
                </a:tc>
                <a:tc>
                  <a:txBody>
                    <a:bodyPr/>
                    <a:lstStyle/>
                    <a:p>
                      <a:pPr algn="just" fontAlgn="t"/>
                      <a:r>
                        <a:rPr lang="en-GB">
                          <a:solidFill>
                            <a:srgbClr val="333333"/>
                          </a:solidFill>
                          <a:latin typeface="inter-regular"/>
                        </a:rPr>
                        <a:t>It returns an </a:t>
                      </a:r>
                      <a:r>
                        <a:rPr lang="en-GB" u="none" strike="noStrike">
                          <a:solidFill>
                            <a:srgbClr val="008000"/>
                          </a:solidFill>
                          <a:latin typeface="inter-regular"/>
                          <a:hlinkClick r:id="rId4"/>
                        </a:rPr>
                        <a:t>array</a:t>
                      </a:r>
                      <a:r>
                        <a:rPr lang="en-GB">
                          <a:solidFill>
                            <a:srgbClr val="333333"/>
                          </a:solidFill>
                          <a:latin typeface="inter-regular"/>
                        </a:rPr>
                        <a:t> of the fields of this serialization class.</a:t>
                      </a:r>
                    </a:p>
                  </a:txBody>
                  <a:tcPr marL="76200" marR="76200" marT="76200" marB="76200"/>
                </a:tc>
              </a:tr>
              <a:tr h="685576">
                <a:tc>
                  <a:txBody>
                    <a:bodyPr/>
                    <a:lstStyle/>
                    <a:p>
                      <a:pPr algn="just" fontAlgn="t"/>
                      <a:r>
                        <a:rPr lang="en-US">
                          <a:solidFill>
                            <a:srgbClr val="333333"/>
                          </a:solidFill>
                          <a:latin typeface="inter-regular"/>
                        </a:rPr>
                        <a:t>String</a:t>
                      </a:r>
                    </a:p>
                  </a:txBody>
                  <a:tcPr marL="76200" marR="76200" marT="76200" marB="76200"/>
                </a:tc>
                <a:tc>
                  <a:txBody>
                    <a:bodyPr/>
                    <a:lstStyle/>
                    <a:p>
                      <a:pPr algn="just" fontAlgn="t"/>
                      <a:r>
                        <a:rPr lang="en-US">
                          <a:solidFill>
                            <a:srgbClr val="333333"/>
                          </a:solidFill>
                          <a:latin typeface="inter-regular"/>
                        </a:rPr>
                        <a:t>getName()</a:t>
                      </a:r>
                    </a:p>
                  </a:txBody>
                  <a:tcPr marL="76200" marR="76200" marT="76200" marB="76200"/>
                </a:tc>
                <a:tc>
                  <a:txBody>
                    <a:bodyPr/>
                    <a:lstStyle/>
                    <a:p>
                      <a:pPr algn="just" fontAlgn="t"/>
                      <a:r>
                        <a:rPr lang="en-GB">
                          <a:solidFill>
                            <a:srgbClr val="333333"/>
                          </a:solidFill>
                          <a:latin typeface="inter-regular"/>
                        </a:rPr>
                        <a:t>It returns the name of the class described by this descriptor.</a:t>
                      </a:r>
                    </a:p>
                  </a:txBody>
                  <a:tcPr marL="76200" marR="76200" marT="76200" marB="76200"/>
                </a:tc>
              </a:tr>
              <a:tr h="351616">
                <a:tc>
                  <a:txBody>
                    <a:bodyPr/>
                    <a:lstStyle/>
                    <a:p>
                      <a:pPr algn="just" fontAlgn="t"/>
                      <a:r>
                        <a:rPr lang="en-US">
                          <a:solidFill>
                            <a:srgbClr val="333333"/>
                          </a:solidFill>
                          <a:latin typeface="inter-regular"/>
                        </a:rPr>
                        <a:t>long</a:t>
                      </a:r>
                    </a:p>
                  </a:txBody>
                  <a:tcPr marL="76200" marR="76200" marT="76200" marB="76200"/>
                </a:tc>
                <a:tc>
                  <a:txBody>
                    <a:bodyPr/>
                    <a:lstStyle/>
                    <a:p>
                      <a:pPr algn="just" fontAlgn="t"/>
                      <a:r>
                        <a:rPr lang="en-US">
                          <a:solidFill>
                            <a:srgbClr val="333333"/>
                          </a:solidFill>
                          <a:latin typeface="inter-regular"/>
                        </a:rPr>
                        <a:t>getSerialVersionUID()</a:t>
                      </a:r>
                    </a:p>
                  </a:txBody>
                  <a:tcPr marL="76200" marR="76200" marT="76200" marB="76200"/>
                </a:tc>
                <a:tc>
                  <a:txBody>
                    <a:bodyPr/>
                    <a:lstStyle/>
                    <a:p>
                      <a:pPr algn="just" fontAlgn="t"/>
                      <a:r>
                        <a:rPr lang="en-GB">
                          <a:solidFill>
                            <a:srgbClr val="333333"/>
                          </a:solidFill>
                          <a:latin typeface="inter-regular"/>
                        </a:rPr>
                        <a:t>It returns the serialVersionUID for this class.</a:t>
                      </a:r>
                    </a:p>
                  </a:txBody>
                  <a:tcPr marL="76200" marR="76200" marT="76200" marB="76200"/>
                </a:tc>
              </a:tr>
              <a:tr h="500960">
                <a:tc>
                  <a:txBody>
                    <a:bodyPr/>
                    <a:lstStyle/>
                    <a:p>
                      <a:pPr algn="just" fontAlgn="t"/>
                      <a:r>
                        <a:rPr lang="en-US">
                          <a:solidFill>
                            <a:srgbClr val="333333"/>
                          </a:solidFill>
                          <a:latin typeface="inter-regular"/>
                        </a:rPr>
                        <a:t>Static ObjectStreamClass</a:t>
                      </a:r>
                    </a:p>
                  </a:txBody>
                  <a:tcPr marL="76200" marR="76200" marT="76200" marB="76200"/>
                </a:tc>
                <a:tc>
                  <a:txBody>
                    <a:bodyPr/>
                    <a:lstStyle/>
                    <a:p>
                      <a:pPr algn="just" fontAlgn="t"/>
                      <a:r>
                        <a:rPr lang="en-US">
                          <a:solidFill>
                            <a:srgbClr val="333333"/>
                          </a:solidFill>
                          <a:latin typeface="inter-regular"/>
                        </a:rPr>
                        <a:t>lookup(Class&lt;?&gt; cl)</a:t>
                      </a:r>
                    </a:p>
                  </a:txBody>
                  <a:tcPr marL="76200" marR="76200" marT="76200" marB="76200"/>
                </a:tc>
                <a:tc>
                  <a:txBody>
                    <a:bodyPr/>
                    <a:lstStyle/>
                    <a:p>
                      <a:pPr algn="just" fontAlgn="t"/>
                      <a:r>
                        <a:rPr lang="en-GB">
                          <a:solidFill>
                            <a:srgbClr val="333333"/>
                          </a:solidFill>
                          <a:latin typeface="inter-regular"/>
                        </a:rPr>
                        <a:t>It finds the descriptor for a class that can be serialized.</a:t>
                      </a:r>
                    </a:p>
                  </a:txBody>
                  <a:tcPr marL="76200" marR="76200" marT="76200" marB="76200"/>
                </a:tc>
              </a:tr>
              <a:tr h="953845">
                <a:tc>
                  <a:txBody>
                    <a:bodyPr/>
                    <a:lstStyle/>
                    <a:p>
                      <a:pPr algn="just" fontAlgn="t"/>
                      <a:r>
                        <a:rPr lang="en-US">
                          <a:solidFill>
                            <a:srgbClr val="333333"/>
                          </a:solidFill>
                          <a:latin typeface="inter-regular"/>
                        </a:rPr>
                        <a:t>Static ObjectStreamClass</a:t>
                      </a:r>
                    </a:p>
                  </a:txBody>
                  <a:tcPr marL="76200" marR="76200" marT="76200" marB="76200"/>
                </a:tc>
                <a:tc>
                  <a:txBody>
                    <a:bodyPr/>
                    <a:lstStyle/>
                    <a:p>
                      <a:pPr algn="just" fontAlgn="t"/>
                      <a:r>
                        <a:rPr lang="en-US">
                          <a:solidFill>
                            <a:srgbClr val="333333"/>
                          </a:solidFill>
                          <a:latin typeface="inter-regular"/>
                        </a:rPr>
                        <a:t>lookupAny(Class&lt;?&gt; cl)</a:t>
                      </a:r>
                    </a:p>
                  </a:txBody>
                  <a:tcPr marL="76200" marR="76200" marT="76200" marB="76200"/>
                </a:tc>
                <a:tc>
                  <a:txBody>
                    <a:bodyPr/>
                    <a:lstStyle/>
                    <a:p>
                      <a:pPr algn="just" fontAlgn="t"/>
                      <a:r>
                        <a:rPr lang="en-GB">
                          <a:solidFill>
                            <a:srgbClr val="333333"/>
                          </a:solidFill>
                          <a:latin typeface="inter-regular"/>
                        </a:rPr>
                        <a:t>It returns the descriptor for any class, regardless of whether it implements Serializable.</a:t>
                      </a:r>
                    </a:p>
                  </a:txBody>
                  <a:tcPr marL="76200" marR="76200" marT="76200" marB="76200"/>
                </a:tc>
              </a:tr>
              <a:tr h="685576">
                <a:tc>
                  <a:txBody>
                    <a:bodyPr/>
                    <a:lstStyle/>
                    <a:p>
                      <a:pPr algn="just" fontAlgn="t"/>
                      <a:r>
                        <a:rPr lang="en-US">
                          <a:solidFill>
                            <a:srgbClr val="333333"/>
                          </a:solidFill>
                          <a:latin typeface="inter-regular"/>
                        </a:rPr>
                        <a:t>String</a:t>
                      </a:r>
                    </a:p>
                  </a:txBody>
                  <a:tcPr marL="76200" marR="76200" marT="76200" marB="76200"/>
                </a:tc>
                <a:tc>
                  <a:txBody>
                    <a:bodyPr/>
                    <a:lstStyle/>
                    <a:p>
                      <a:pPr algn="just" fontAlgn="t"/>
                      <a:r>
                        <a:rPr lang="en-US" dirty="0" err="1">
                          <a:solidFill>
                            <a:srgbClr val="333333"/>
                          </a:solidFill>
                          <a:latin typeface="inter-regular"/>
                        </a:rPr>
                        <a:t>toString</a:t>
                      </a:r>
                      <a:r>
                        <a:rPr lang="en-US" dirty="0">
                          <a:solidFill>
                            <a:srgbClr val="333333"/>
                          </a:solidFill>
                          <a:latin typeface="inter-regular"/>
                        </a:rPr>
                        <a:t>()</a:t>
                      </a:r>
                    </a:p>
                  </a:txBody>
                  <a:tcPr marL="76200" marR="76200" marT="76200" marB="76200"/>
                </a:tc>
                <a:tc>
                  <a:txBody>
                    <a:bodyPr/>
                    <a:lstStyle/>
                    <a:p>
                      <a:pPr algn="just" fontAlgn="t"/>
                      <a:r>
                        <a:rPr lang="en-GB" dirty="0">
                          <a:solidFill>
                            <a:srgbClr val="333333"/>
                          </a:solidFill>
                          <a:latin typeface="inter-regular"/>
                        </a:rPr>
                        <a:t>It returns a string describing this </a:t>
                      </a:r>
                      <a:r>
                        <a:rPr lang="en-GB" dirty="0" err="1">
                          <a:solidFill>
                            <a:srgbClr val="333333"/>
                          </a:solidFill>
                          <a:latin typeface="inter-regular"/>
                        </a:rPr>
                        <a:t>ObjectStreamClass</a:t>
                      </a:r>
                      <a:r>
                        <a:rPr lang="en-GB" dirty="0">
                          <a:solidFill>
                            <a:srgbClr val="333333"/>
                          </a:solidFill>
                          <a:latin typeface="inter-regular"/>
                        </a:rPr>
                        <a: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smtClean="0"/>
              <a:t>ObjectStreamField</a:t>
            </a:r>
            <a:r>
              <a:rPr lang="en-US" dirty="0" smtClean="0"/>
              <a:t> class</a:t>
            </a:r>
            <a:br>
              <a:rPr lang="en-US" dirty="0" smtClean="0"/>
            </a:br>
            <a:endParaRPr lang="en-US" dirty="0"/>
          </a:p>
        </p:txBody>
      </p:sp>
      <p:sp>
        <p:nvSpPr>
          <p:cNvPr id="3" name="Content Placeholder 2"/>
          <p:cNvSpPr>
            <a:spLocks noGrp="1"/>
          </p:cNvSpPr>
          <p:nvPr>
            <p:ph idx="1"/>
          </p:nvPr>
        </p:nvSpPr>
        <p:spPr>
          <a:xfrm>
            <a:off x="623392" y="764704"/>
            <a:ext cx="10515600" cy="1243335"/>
          </a:xfrm>
        </p:spPr>
        <p:txBody>
          <a:bodyPr/>
          <a:lstStyle/>
          <a:p>
            <a:r>
              <a:rPr lang="en-GB" sz="2000" dirty="0" smtClean="0"/>
              <a:t>A description of a </a:t>
            </a:r>
            <a:r>
              <a:rPr lang="en-GB" sz="2000" dirty="0" err="1" smtClean="0"/>
              <a:t>Serializable</a:t>
            </a:r>
            <a:r>
              <a:rPr lang="en-GB" sz="2000" dirty="0" smtClean="0"/>
              <a:t> field from a </a:t>
            </a:r>
            <a:r>
              <a:rPr lang="en-GB" sz="2000" dirty="0" err="1" smtClean="0">
                <a:hlinkClick r:id="rId2"/>
              </a:rPr>
              <a:t>Serializable</a:t>
            </a:r>
            <a:r>
              <a:rPr lang="en-GB" sz="2000" dirty="0" smtClean="0"/>
              <a:t> class. An </a:t>
            </a:r>
            <a:r>
              <a:rPr lang="en-GB" sz="2000" dirty="0" smtClean="0">
                <a:hlinkClick r:id="rId3"/>
              </a:rPr>
              <a:t>array</a:t>
            </a:r>
            <a:r>
              <a:rPr lang="en-GB" sz="2000" dirty="0" smtClean="0"/>
              <a:t> of </a:t>
            </a:r>
            <a:r>
              <a:rPr lang="en-GB" sz="2000" dirty="0" err="1" smtClean="0"/>
              <a:t>ObjectStreamFields</a:t>
            </a:r>
            <a:r>
              <a:rPr lang="en-GB" sz="2000" dirty="0" smtClean="0"/>
              <a:t> is used to declare the </a:t>
            </a:r>
            <a:r>
              <a:rPr lang="en-GB" sz="2000" dirty="0" err="1" smtClean="0"/>
              <a:t>Serializable</a:t>
            </a:r>
            <a:r>
              <a:rPr lang="en-GB" sz="2000" dirty="0" smtClean="0"/>
              <a:t> fields of a class.</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505512122"/>
              </p:ext>
            </p:extLst>
          </p:nvPr>
        </p:nvGraphicFramePr>
        <p:xfrm>
          <a:off x="983432" y="1484784"/>
          <a:ext cx="10009113" cy="5593080"/>
        </p:xfrm>
        <a:graphic>
          <a:graphicData uri="http://schemas.openxmlformats.org/drawingml/2006/table">
            <a:tbl>
              <a:tblPr firstRow="1" bandRow="1">
                <a:tableStyleId>{5C22544A-7EE6-4342-B048-85BDC9FD1C3A}</a:tableStyleId>
              </a:tblPr>
              <a:tblGrid>
                <a:gridCol w="1656184"/>
                <a:gridCol w="2520280"/>
                <a:gridCol w="5832649"/>
              </a:tblGrid>
              <a:tr h="370840">
                <a:tc>
                  <a:txBody>
                    <a:bodyPr/>
                    <a:lstStyle/>
                    <a:p>
                      <a:pPr algn="l" fontAlgn="t"/>
                      <a:r>
                        <a:rPr lang="en-US" dirty="0">
                          <a:solidFill>
                            <a:srgbClr val="000000"/>
                          </a:solidFill>
                          <a:latin typeface="times new roman"/>
                        </a:rPr>
                        <a:t>Modifier and Type</a:t>
                      </a:r>
                    </a:p>
                  </a:txBody>
                  <a:tcPr marL="114300" marR="114300" marT="114300" marB="114300"/>
                </a:tc>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int</a:t>
                      </a:r>
                    </a:p>
                  </a:txBody>
                  <a:tcPr marL="76200" marR="76200" marT="76200" marB="76200"/>
                </a:tc>
                <a:tc>
                  <a:txBody>
                    <a:bodyPr/>
                    <a:lstStyle/>
                    <a:p>
                      <a:pPr algn="just" fontAlgn="t"/>
                      <a:r>
                        <a:rPr lang="en-US" dirty="0" err="1">
                          <a:solidFill>
                            <a:srgbClr val="333333"/>
                          </a:solidFill>
                          <a:latin typeface="inter-regular"/>
                        </a:rPr>
                        <a:t>compareTo</a:t>
                      </a:r>
                      <a:r>
                        <a:rPr lang="en-US" dirty="0">
                          <a:solidFill>
                            <a:srgbClr val="333333"/>
                          </a:solidFill>
                          <a:latin typeface="inter-regular"/>
                        </a:rPr>
                        <a:t>(Object </a:t>
                      </a:r>
                      <a:r>
                        <a:rPr lang="en-US" dirty="0" err="1">
                          <a:solidFill>
                            <a:srgbClr val="333333"/>
                          </a:solidFill>
                          <a:latin typeface="inter-regular"/>
                        </a:rPr>
                        <a:t>obj</a:t>
                      </a:r>
                      <a:r>
                        <a:rPr lang="en-US" dirty="0">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It compares this field with another ObjectStreamField.</a:t>
                      </a:r>
                    </a:p>
                  </a:txBody>
                  <a:tcPr marL="76200" marR="76200" marT="76200" marB="76200"/>
                </a:tc>
              </a:tr>
              <a:tr h="370840">
                <a:tc>
                  <a:txBody>
                    <a:bodyPr/>
                    <a:lstStyle/>
                    <a:p>
                      <a:pPr algn="just" fontAlgn="t"/>
                      <a:r>
                        <a:rPr lang="en-US">
                          <a:solidFill>
                            <a:srgbClr val="333333"/>
                          </a:solidFill>
                          <a:latin typeface="inter-regular"/>
                        </a:rPr>
                        <a:t>String</a:t>
                      </a:r>
                    </a:p>
                  </a:txBody>
                  <a:tcPr marL="76200" marR="76200" marT="76200" marB="76200"/>
                </a:tc>
                <a:tc>
                  <a:txBody>
                    <a:bodyPr/>
                    <a:lstStyle/>
                    <a:p>
                      <a:pPr algn="just" fontAlgn="t"/>
                      <a:r>
                        <a:rPr lang="en-US">
                          <a:solidFill>
                            <a:srgbClr val="333333"/>
                          </a:solidFill>
                          <a:latin typeface="inter-regular"/>
                        </a:rPr>
                        <a:t>getName()</a:t>
                      </a:r>
                    </a:p>
                  </a:txBody>
                  <a:tcPr marL="76200" marR="76200" marT="76200" marB="76200"/>
                </a:tc>
                <a:tc>
                  <a:txBody>
                    <a:bodyPr/>
                    <a:lstStyle/>
                    <a:p>
                      <a:pPr algn="just" fontAlgn="t"/>
                      <a:r>
                        <a:rPr lang="en-GB">
                          <a:solidFill>
                            <a:srgbClr val="333333"/>
                          </a:solidFill>
                          <a:latin typeface="inter-regular"/>
                        </a:rPr>
                        <a:t>It gets the name of this field.</a:t>
                      </a:r>
                    </a:p>
                  </a:txBody>
                  <a:tcPr marL="76200" marR="76200" marT="76200" marB="76200"/>
                </a:tc>
              </a:tr>
              <a:tr h="370840">
                <a:tc>
                  <a:txBody>
                    <a:bodyPr/>
                    <a:lstStyle/>
                    <a:p>
                      <a:pPr algn="just" fontAlgn="t"/>
                      <a:r>
                        <a:rPr lang="en-US">
                          <a:solidFill>
                            <a:srgbClr val="333333"/>
                          </a:solidFill>
                          <a:latin typeface="inter-regular"/>
                        </a:rPr>
                        <a:t>int</a:t>
                      </a:r>
                    </a:p>
                  </a:txBody>
                  <a:tcPr marL="76200" marR="76200" marT="76200" marB="76200"/>
                </a:tc>
                <a:tc>
                  <a:txBody>
                    <a:bodyPr/>
                    <a:lstStyle/>
                    <a:p>
                      <a:pPr algn="just" fontAlgn="t"/>
                      <a:r>
                        <a:rPr lang="en-US" dirty="0" err="1">
                          <a:solidFill>
                            <a:srgbClr val="333333"/>
                          </a:solidFill>
                          <a:latin typeface="inter-regular"/>
                        </a:rPr>
                        <a:t>GetOffset</a:t>
                      </a:r>
                      <a:r>
                        <a:rPr lang="en-US" dirty="0">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Offset of field within instance data.</a:t>
                      </a:r>
                    </a:p>
                  </a:txBody>
                  <a:tcPr marL="76200" marR="76200" marT="76200" marB="76200"/>
                </a:tc>
              </a:tr>
              <a:tr h="370840">
                <a:tc>
                  <a:txBody>
                    <a:bodyPr/>
                    <a:lstStyle/>
                    <a:p>
                      <a:pPr algn="just" fontAlgn="t"/>
                      <a:r>
                        <a:rPr lang="en-US">
                          <a:solidFill>
                            <a:srgbClr val="333333"/>
                          </a:solidFill>
                          <a:latin typeface="inter-regular"/>
                        </a:rPr>
                        <a:t>Class&lt;?&gt;</a:t>
                      </a:r>
                    </a:p>
                  </a:txBody>
                  <a:tcPr marL="76200" marR="76200" marT="76200" marB="76200"/>
                </a:tc>
                <a:tc>
                  <a:txBody>
                    <a:bodyPr/>
                    <a:lstStyle/>
                    <a:p>
                      <a:pPr algn="just" fontAlgn="t"/>
                      <a:r>
                        <a:rPr lang="en-US" dirty="0" err="1">
                          <a:solidFill>
                            <a:srgbClr val="333333"/>
                          </a:solidFill>
                          <a:latin typeface="inter-regular"/>
                        </a:rPr>
                        <a:t>getType</a:t>
                      </a:r>
                      <a:r>
                        <a:rPr lang="en-US" dirty="0">
                          <a:solidFill>
                            <a:srgbClr val="333333"/>
                          </a:solidFill>
                          <a:latin typeface="inter-regular"/>
                        </a:rPr>
                        <a:t>()</a:t>
                      </a:r>
                    </a:p>
                  </a:txBody>
                  <a:tcPr marL="76200" marR="76200" marT="76200" marB="76200"/>
                </a:tc>
                <a:tc>
                  <a:txBody>
                    <a:bodyPr/>
                    <a:lstStyle/>
                    <a:p>
                      <a:pPr algn="just" fontAlgn="t"/>
                      <a:r>
                        <a:rPr lang="en-GB">
                          <a:solidFill>
                            <a:srgbClr val="333333"/>
                          </a:solidFill>
                          <a:latin typeface="inter-regular"/>
                        </a:rPr>
                        <a:t>It get the type of the field.</a:t>
                      </a:r>
                    </a:p>
                  </a:txBody>
                  <a:tcPr marL="76200" marR="76200" marT="76200" marB="76200"/>
                </a:tc>
              </a:tr>
              <a:tr h="370840">
                <a:tc>
                  <a:txBody>
                    <a:bodyPr/>
                    <a:lstStyle/>
                    <a:p>
                      <a:pPr algn="just" fontAlgn="t"/>
                      <a:r>
                        <a:rPr lang="en-US">
                          <a:solidFill>
                            <a:srgbClr val="333333"/>
                          </a:solidFill>
                          <a:latin typeface="inter-regular"/>
                        </a:rPr>
                        <a:t>char</a:t>
                      </a:r>
                    </a:p>
                  </a:txBody>
                  <a:tcPr marL="76200" marR="76200" marT="76200" marB="76200"/>
                </a:tc>
                <a:tc>
                  <a:txBody>
                    <a:bodyPr/>
                    <a:lstStyle/>
                    <a:p>
                      <a:pPr algn="just" fontAlgn="t"/>
                      <a:r>
                        <a:rPr lang="en-US">
                          <a:solidFill>
                            <a:srgbClr val="333333"/>
                          </a:solidFill>
                          <a:latin typeface="inter-regular"/>
                        </a:rPr>
                        <a:t>getTypeCode()</a:t>
                      </a:r>
                    </a:p>
                  </a:txBody>
                  <a:tcPr marL="76200" marR="76200" marT="76200" marB="76200"/>
                </a:tc>
                <a:tc>
                  <a:txBody>
                    <a:bodyPr/>
                    <a:lstStyle/>
                    <a:p>
                      <a:pPr algn="just" fontAlgn="t"/>
                      <a:r>
                        <a:rPr lang="en-GB">
                          <a:solidFill>
                            <a:srgbClr val="333333"/>
                          </a:solidFill>
                          <a:latin typeface="inter-regular"/>
                        </a:rPr>
                        <a:t>It returns character encoding of field type.</a:t>
                      </a:r>
                    </a:p>
                  </a:txBody>
                  <a:tcPr marL="76200" marR="76200" marT="76200" marB="76200"/>
                </a:tc>
              </a:tr>
              <a:tr h="370840">
                <a:tc>
                  <a:txBody>
                    <a:bodyPr/>
                    <a:lstStyle/>
                    <a:p>
                      <a:pPr algn="just" fontAlgn="t"/>
                      <a:r>
                        <a:rPr lang="en-US">
                          <a:solidFill>
                            <a:srgbClr val="333333"/>
                          </a:solidFill>
                          <a:latin typeface="inter-regular"/>
                        </a:rPr>
                        <a:t>String</a:t>
                      </a:r>
                    </a:p>
                  </a:txBody>
                  <a:tcPr marL="76200" marR="76200" marT="76200" marB="76200"/>
                </a:tc>
                <a:tc>
                  <a:txBody>
                    <a:bodyPr/>
                    <a:lstStyle/>
                    <a:p>
                      <a:pPr algn="just" fontAlgn="t"/>
                      <a:r>
                        <a:rPr lang="en-US">
                          <a:solidFill>
                            <a:srgbClr val="333333"/>
                          </a:solidFill>
                          <a:latin typeface="inter-regular"/>
                        </a:rPr>
                        <a:t>getTypeString()</a:t>
                      </a:r>
                    </a:p>
                  </a:txBody>
                  <a:tcPr marL="76200" marR="76200" marT="76200" marB="76200"/>
                </a:tc>
                <a:tc>
                  <a:txBody>
                    <a:bodyPr/>
                    <a:lstStyle/>
                    <a:p>
                      <a:pPr algn="just" fontAlgn="t"/>
                      <a:r>
                        <a:rPr lang="en-GB">
                          <a:solidFill>
                            <a:srgbClr val="333333"/>
                          </a:solidFill>
                          <a:latin typeface="inter-regular"/>
                        </a:rPr>
                        <a:t>It return the </a:t>
                      </a:r>
                      <a:r>
                        <a:rPr lang="en-GB" u="none" strike="noStrike">
                          <a:solidFill>
                            <a:srgbClr val="008000"/>
                          </a:solidFill>
                          <a:latin typeface="inter-regular"/>
                          <a:hlinkClick r:id="rId4"/>
                        </a:rPr>
                        <a:t>JVM</a:t>
                      </a:r>
                      <a:r>
                        <a:rPr lang="en-GB">
                          <a:solidFill>
                            <a:srgbClr val="333333"/>
                          </a:solidFill>
                          <a:latin typeface="inter-regular"/>
                        </a:rPr>
                        <a:t> type signature.</a:t>
                      </a:r>
                    </a:p>
                  </a:txBody>
                  <a:tcPr marL="76200" marR="76200" marT="76200" marB="76200"/>
                </a:tc>
              </a:tr>
              <a:tr h="370840">
                <a:tc>
                  <a:txBody>
                    <a:bodyPr/>
                    <a:lstStyle/>
                    <a:p>
                      <a:pPr algn="just" fontAlgn="t"/>
                      <a:r>
                        <a:rPr lang="en-US">
                          <a:solidFill>
                            <a:srgbClr val="333333"/>
                          </a:solidFill>
                          <a:latin typeface="inter-regular"/>
                        </a:rPr>
                        <a:t>boolean</a:t>
                      </a:r>
                    </a:p>
                  </a:txBody>
                  <a:tcPr marL="76200" marR="76200" marT="76200" marB="76200"/>
                </a:tc>
                <a:tc>
                  <a:txBody>
                    <a:bodyPr/>
                    <a:lstStyle/>
                    <a:p>
                      <a:pPr algn="just" fontAlgn="t"/>
                      <a:r>
                        <a:rPr lang="en-US">
                          <a:solidFill>
                            <a:srgbClr val="333333"/>
                          </a:solidFill>
                          <a:latin typeface="inter-regular"/>
                        </a:rPr>
                        <a:t>isPrimitive()</a:t>
                      </a:r>
                    </a:p>
                  </a:txBody>
                  <a:tcPr marL="76200" marR="76200" marT="76200" marB="76200"/>
                </a:tc>
                <a:tc>
                  <a:txBody>
                    <a:bodyPr/>
                    <a:lstStyle/>
                    <a:p>
                      <a:pPr algn="just" fontAlgn="t"/>
                      <a:r>
                        <a:rPr lang="en-GB">
                          <a:solidFill>
                            <a:srgbClr val="333333"/>
                          </a:solidFill>
                          <a:latin typeface="inter-regular"/>
                        </a:rPr>
                        <a:t>It return true if this field has a primitive type.</a:t>
                      </a:r>
                    </a:p>
                  </a:txBody>
                  <a:tcPr marL="76200" marR="76200" marT="76200" marB="76200"/>
                </a:tc>
              </a:tr>
              <a:tr h="370840">
                <a:tc>
                  <a:txBody>
                    <a:bodyPr/>
                    <a:lstStyle/>
                    <a:p>
                      <a:pPr algn="just" fontAlgn="t"/>
                      <a:r>
                        <a:rPr lang="en-US">
                          <a:solidFill>
                            <a:srgbClr val="333333"/>
                          </a:solidFill>
                          <a:latin typeface="inter-regular"/>
                        </a:rPr>
                        <a:t>boolean</a:t>
                      </a:r>
                    </a:p>
                  </a:txBody>
                  <a:tcPr marL="76200" marR="76200" marT="76200" marB="76200"/>
                </a:tc>
                <a:tc>
                  <a:txBody>
                    <a:bodyPr/>
                    <a:lstStyle/>
                    <a:p>
                      <a:pPr algn="just" fontAlgn="t"/>
                      <a:r>
                        <a:rPr lang="en-US">
                          <a:solidFill>
                            <a:srgbClr val="333333"/>
                          </a:solidFill>
                          <a:latin typeface="inter-regular"/>
                        </a:rPr>
                        <a:t>isUnshared()</a:t>
                      </a:r>
                    </a:p>
                  </a:txBody>
                  <a:tcPr marL="76200" marR="76200" marT="76200" marB="76200"/>
                </a:tc>
                <a:tc>
                  <a:txBody>
                    <a:bodyPr/>
                    <a:lstStyle/>
                    <a:p>
                      <a:pPr algn="just" fontAlgn="t"/>
                      <a:r>
                        <a:rPr lang="en-GB">
                          <a:solidFill>
                            <a:srgbClr val="333333"/>
                          </a:solidFill>
                          <a:latin typeface="inter-regular"/>
                        </a:rPr>
                        <a:t>It returns boolean value indicating whether or not the serializable field represented by this ObjectStreamField instance is unshared.</a:t>
                      </a:r>
                    </a:p>
                  </a:txBody>
                  <a:tcPr marL="76200" marR="76200" marT="76200" marB="76200"/>
                </a:tc>
              </a:tr>
              <a:tr h="370840">
                <a:tc>
                  <a:txBody>
                    <a:bodyPr/>
                    <a:lstStyle/>
                    <a:p>
                      <a:pPr algn="just" fontAlgn="t"/>
                      <a:r>
                        <a:rPr lang="en-US">
                          <a:solidFill>
                            <a:srgbClr val="333333"/>
                          </a:solidFill>
                          <a:latin typeface="inter-regular"/>
                        </a:rPr>
                        <a:t>protected void</a:t>
                      </a:r>
                    </a:p>
                  </a:txBody>
                  <a:tcPr marL="76200" marR="76200" marT="76200" marB="76200"/>
                </a:tc>
                <a:tc>
                  <a:txBody>
                    <a:bodyPr/>
                    <a:lstStyle/>
                    <a:p>
                      <a:pPr algn="just" fontAlgn="t"/>
                      <a:r>
                        <a:rPr lang="en-US">
                          <a:solidFill>
                            <a:srgbClr val="333333"/>
                          </a:solidFill>
                          <a:latin typeface="inter-regular"/>
                        </a:rPr>
                        <a:t>setOffset(int offset)</a:t>
                      </a:r>
                    </a:p>
                  </a:txBody>
                  <a:tcPr marL="76200" marR="76200" marT="76200" marB="76200"/>
                </a:tc>
                <a:tc>
                  <a:txBody>
                    <a:bodyPr/>
                    <a:lstStyle/>
                    <a:p>
                      <a:pPr algn="just" fontAlgn="t"/>
                      <a:r>
                        <a:rPr lang="en-US">
                          <a:solidFill>
                            <a:srgbClr val="333333"/>
                          </a:solidFill>
                          <a:latin typeface="inter-regular"/>
                        </a:rPr>
                        <a:t>Offset within instance data.</a:t>
                      </a:r>
                    </a:p>
                  </a:txBody>
                  <a:tcPr marL="76200" marR="76200" marT="76200" marB="76200"/>
                </a:tc>
              </a:tr>
              <a:tr h="370840">
                <a:tc>
                  <a:txBody>
                    <a:bodyPr/>
                    <a:lstStyle/>
                    <a:p>
                      <a:pPr algn="just" fontAlgn="t"/>
                      <a:r>
                        <a:rPr lang="en-US">
                          <a:solidFill>
                            <a:srgbClr val="333333"/>
                          </a:solidFill>
                          <a:latin typeface="inter-regular"/>
                        </a:rPr>
                        <a:t>String</a:t>
                      </a:r>
                    </a:p>
                  </a:txBody>
                  <a:tcPr marL="76200" marR="76200" marT="76200" marB="76200"/>
                </a:tc>
                <a:tc>
                  <a:txBody>
                    <a:bodyPr/>
                    <a:lstStyle/>
                    <a:p>
                      <a:pPr algn="just" fontAlgn="t"/>
                      <a:r>
                        <a:rPr lang="en-US">
                          <a:solidFill>
                            <a:srgbClr val="333333"/>
                          </a:solidFill>
                          <a:latin typeface="inter-regular"/>
                        </a:rPr>
                        <a:t>toString()</a:t>
                      </a:r>
                    </a:p>
                  </a:txBody>
                  <a:tcPr marL="76200" marR="76200" marT="76200" marB="76200"/>
                </a:tc>
                <a:tc>
                  <a:txBody>
                    <a:bodyPr/>
                    <a:lstStyle/>
                    <a:p>
                      <a:pPr algn="just" fontAlgn="t"/>
                      <a:r>
                        <a:rPr lang="en-GB" dirty="0">
                          <a:solidFill>
                            <a:srgbClr val="333333"/>
                          </a:solidFill>
                          <a:latin typeface="inter-regular"/>
                        </a:rPr>
                        <a:t>It return a </a:t>
                      </a:r>
                      <a:r>
                        <a:rPr lang="en-GB" u="none" strike="noStrike" dirty="0">
                          <a:solidFill>
                            <a:srgbClr val="008000"/>
                          </a:solidFill>
                          <a:latin typeface="inter-regular"/>
                          <a:hlinkClick r:id="rId5"/>
                        </a:rPr>
                        <a:t>string</a:t>
                      </a:r>
                      <a:r>
                        <a:rPr lang="en-GB" dirty="0">
                          <a:solidFill>
                            <a:srgbClr val="333333"/>
                          </a:solidFill>
                          <a:latin typeface="inter-regular"/>
                        </a:rPr>
                        <a:t> that describes this field.</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1587"/>
          </a:xfrm>
        </p:spPr>
        <p:txBody>
          <a:bodyPr/>
          <a:lstStyle/>
          <a:p>
            <a:r>
              <a:rPr lang="en-GB" dirty="0" smtClean="0"/>
              <a:t>Example</a:t>
            </a:r>
            <a:endParaRPr lang="en-US" dirty="0"/>
          </a:p>
        </p:txBody>
      </p:sp>
      <p:sp>
        <p:nvSpPr>
          <p:cNvPr id="3" name="Content Placeholder 2"/>
          <p:cNvSpPr>
            <a:spLocks noGrp="1"/>
          </p:cNvSpPr>
          <p:nvPr>
            <p:ph idx="1"/>
          </p:nvPr>
        </p:nvSpPr>
        <p:spPr>
          <a:xfrm>
            <a:off x="983432" y="692696"/>
            <a:ext cx="10515600" cy="4351338"/>
          </a:xfrm>
        </p:spPr>
        <p:txBody>
          <a:bodyPr/>
          <a:lstStyle/>
          <a:p>
            <a:pPr>
              <a:spcBef>
                <a:spcPts val="0"/>
              </a:spcBef>
              <a:buNone/>
            </a:pPr>
            <a:r>
              <a:rPr lang="en-US" sz="2000" b="1" dirty="0" smtClean="0"/>
              <a:t>import</a:t>
            </a:r>
            <a:r>
              <a:rPr lang="en-US" sz="2000" dirty="0" smtClean="0"/>
              <a:t> </a:t>
            </a:r>
            <a:r>
              <a:rPr lang="en-US" sz="2000" dirty="0" err="1" smtClean="0"/>
              <a:t>java.io.ObjectStreamClass</a:t>
            </a:r>
            <a:r>
              <a:rPr lang="en-US" sz="2000" dirty="0" smtClean="0"/>
              <a:t>;  </a:t>
            </a:r>
          </a:p>
          <a:p>
            <a:pPr>
              <a:spcBef>
                <a:spcPts val="0"/>
              </a:spcBef>
              <a:buNone/>
            </a:pPr>
            <a:r>
              <a:rPr lang="en-US" sz="2000" b="1" dirty="0" smtClean="0"/>
              <a:t>import</a:t>
            </a:r>
            <a:r>
              <a:rPr lang="en-US" sz="2000" dirty="0" smtClean="0"/>
              <a:t> </a:t>
            </a:r>
            <a:r>
              <a:rPr lang="en-US" sz="2000" dirty="0" err="1" smtClean="0"/>
              <a:t>java.util.Calendar</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ObjectStreamClassExample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 create a new object stream class for Integers  </a:t>
            </a:r>
          </a:p>
          <a:p>
            <a:pPr>
              <a:spcBef>
                <a:spcPts val="0"/>
              </a:spcBef>
              <a:buNone/>
            </a:pPr>
            <a:r>
              <a:rPr lang="en-US" sz="2000" dirty="0" smtClean="0"/>
              <a:t>          </a:t>
            </a:r>
            <a:r>
              <a:rPr lang="en-US" sz="2000" dirty="0" err="1" smtClean="0"/>
              <a:t>ObjectStreamClass</a:t>
            </a:r>
            <a:r>
              <a:rPr lang="en-US" sz="2000" dirty="0" smtClean="0"/>
              <a:t> </a:t>
            </a:r>
            <a:r>
              <a:rPr lang="en-US" sz="2000" dirty="0" err="1" smtClean="0"/>
              <a:t>osc</a:t>
            </a:r>
            <a:r>
              <a:rPr lang="en-US" sz="2000" dirty="0" smtClean="0"/>
              <a:t> = </a:t>
            </a:r>
            <a:r>
              <a:rPr lang="en-US" sz="2000" dirty="0" err="1" smtClean="0"/>
              <a:t>ObjectStreamClass.lookup</a:t>
            </a:r>
            <a:r>
              <a:rPr lang="en-US" sz="2000" dirty="0" smtClean="0"/>
              <a:t>(</a:t>
            </a:r>
            <a:r>
              <a:rPr lang="en-US" sz="2000" dirty="0" err="1" smtClean="0"/>
              <a:t>String.</a:t>
            </a:r>
            <a:r>
              <a:rPr lang="en-US" sz="2000" b="1" dirty="0" err="1" smtClean="0"/>
              <a:t>class</a:t>
            </a:r>
            <a:r>
              <a:rPr lang="en-US" sz="2000" dirty="0" smtClean="0"/>
              <a:t>);  </a:t>
            </a:r>
          </a:p>
          <a:p>
            <a:pPr>
              <a:spcBef>
                <a:spcPts val="0"/>
              </a:spcBef>
              <a:buNone/>
            </a:pPr>
            <a:r>
              <a:rPr lang="en-US" sz="2000" dirty="0" smtClean="0"/>
              <a:t>  </a:t>
            </a:r>
          </a:p>
          <a:p>
            <a:pPr>
              <a:spcBef>
                <a:spcPts val="0"/>
              </a:spcBef>
              <a:buNone/>
            </a:pPr>
            <a:r>
              <a:rPr lang="en-US" sz="2000" dirty="0" smtClean="0"/>
              <a:t>          // get the value field from </a:t>
            </a:r>
            <a:r>
              <a:rPr lang="en-US" sz="2000" dirty="0" err="1" smtClean="0"/>
              <a:t>ObjectStreamClass</a:t>
            </a:r>
            <a:r>
              <a:rPr lang="en-US" sz="2000" dirty="0" smtClean="0"/>
              <a:t> for integers  </a:t>
            </a:r>
          </a:p>
          <a:p>
            <a:pPr>
              <a:spcBef>
                <a:spcPts val="0"/>
              </a:spcBef>
              <a:buNone/>
            </a:pPr>
            <a:r>
              <a:rPr lang="en-US" sz="2000" dirty="0" smtClean="0"/>
              <a:t>          </a:t>
            </a:r>
            <a:r>
              <a:rPr lang="en-US" sz="2000" dirty="0" err="1" smtClean="0"/>
              <a:t>System.out.println</a:t>
            </a:r>
            <a:r>
              <a:rPr lang="en-US" sz="2000" dirty="0" smtClean="0"/>
              <a:t>("" + </a:t>
            </a:r>
            <a:r>
              <a:rPr lang="en-US" sz="2000" dirty="0" err="1" smtClean="0"/>
              <a:t>osc.getField</a:t>
            </a:r>
            <a:r>
              <a:rPr lang="en-US" sz="2000" dirty="0" smtClean="0"/>
              <a:t>("value"));  </a:t>
            </a:r>
          </a:p>
          <a:p>
            <a:pPr>
              <a:spcBef>
                <a:spcPts val="0"/>
              </a:spcBef>
              <a:buNone/>
            </a:pPr>
            <a:r>
              <a:rPr lang="en-US" sz="2000" dirty="0" smtClean="0"/>
              <a:t>  </a:t>
            </a:r>
          </a:p>
          <a:p>
            <a:pPr>
              <a:spcBef>
                <a:spcPts val="0"/>
              </a:spcBef>
              <a:buNone/>
            </a:pPr>
            <a:r>
              <a:rPr lang="en-US" sz="2000" dirty="0" smtClean="0"/>
              <a:t>          // create a new object stream class for Calendar  </a:t>
            </a:r>
          </a:p>
          <a:p>
            <a:pPr>
              <a:spcBef>
                <a:spcPts val="0"/>
              </a:spcBef>
              <a:buNone/>
            </a:pPr>
            <a:r>
              <a:rPr lang="en-US" sz="2000" dirty="0" smtClean="0"/>
              <a:t>          </a:t>
            </a:r>
            <a:r>
              <a:rPr lang="en-US" sz="2000" dirty="0" err="1" smtClean="0"/>
              <a:t>ObjectStreamClass</a:t>
            </a:r>
            <a:r>
              <a:rPr lang="en-US" sz="2000" dirty="0" smtClean="0"/>
              <a:t> osc2 = </a:t>
            </a:r>
            <a:r>
              <a:rPr lang="en-US" sz="2000" dirty="0" err="1" smtClean="0"/>
              <a:t>ObjectStreamClass.lookup</a:t>
            </a:r>
            <a:r>
              <a:rPr lang="en-US" sz="2000" dirty="0" smtClean="0"/>
              <a:t>(</a:t>
            </a:r>
            <a:r>
              <a:rPr lang="en-US" sz="2000" dirty="0" err="1" smtClean="0"/>
              <a:t>Calendar.</a:t>
            </a:r>
            <a:r>
              <a:rPr lang="en-US" sz="2000" b="1" dirty="0" err="1" smtClean="0"/>
              <a:t>class</a:t>
            </a:r>
            <a:r>
              <a:rPr lang="en-US" sz="2000" dirty="0" smtClean="0"/>
              <a:t>);  </a:t>
            </a:r>
          </a:p>
          <a:p>
            <a:pPr>
              <a:spcBef>
                <a:spcPts val="0"/>
              </a:spcBef>
              <a:buNone/>
            </a:pPr>
            <a:r>
              <a:rPr lang="en-US" sz="2000" dirty="0" smtClean="0"/>
              <a:t>  </a:t>
            </a:r>
          </a:p>
          <a:p>
            <a:pPr>
              <a:spcBef>
                <a:spcPts val="0"/>
              </a:spcBef>
              <a:buNone/>
            </a:pPr>
            <a:r>
              <a:rPr lang="en-US" sz="2000" dirty="0" smtClean="0"/>
              <a:t>          // get the Class instance for osc2  </a:t>
            </a:r>
          </a:p>
          <a:p>
            <a:pPr>
              <a:spcBef>
                <a:spcPts val="0"/>
              </a:spcBef>
              <a:buNone/>
            </a:pPr>
            <a:r>
              <a:rPr lang="en-US" sz="2000" dirty="0" smtClean="0"/>
              <a:t>          </a:t>
            </a:r>
            <a:r>
              <a:rPr lang="en-US" sz="2000" dirty="0" err="1" smtClean="0"/>
              <a:t>System.out.println</a:t>
            </a:r>
            <a:r>
              <a:rPr lang="en-US" sz="2000" dirty="0" smtClean="0"/>
              <a:t>("" + osc2.getField("</a:t>
            </a:r>
            <a:r>
              <a:rPr lang="en-US" sz="2000" dirty="0" err="1" smtClean="0"/>
              <a:t>isTimeSet</a:t>
            </a:r>
            <a:r>
              <a:rPr lang="en-US" sz="2000" dirty="0" smtClean="0"/>
              <a:t>"));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1587"/>
          </a:xfrm>
        </p:spPr>
        <p:txBody>
          <a:bodyPr/>
          <a:lstStyle/>
          <a:p>
            <a:r>
              <a:rPr lang="en-US" dirty="0" smtClean="0"/>
              <a:t>Console Class</a:t>
            </a:r>
            <a:br>
              <a:rPr lang="en-US" dirty="0" smtClean="0"/>
            </a:br>
            <a:endParaRPr lang="en-US" dirty="0"/>
          </a:p>
        </p:txBody>
      </p:sp>
      <p:sp>
        <p:nvSpPr>
          <p:cNvPr id="3" name="Content Placeholder 2"/>
          <p:cNvSpPr>
            <a:spLocks noGrp="1"/>
          </p:cNvSpPr>
          <p:nvPr>
            <p:ph idx="1"/>
          </p:nvPr>
        </p:nvSpPr>
        <p:spPr>
          <a:xfrm>
            <a:off x="839416" y="548680"/>
            <a:ext cx="10515600" cy="2232248"/>
          </a:xfrm>
        </p:spPr>
        <p:txBody>
          <a:bodyPr/>
          <a:lstStyle/>
          <a:p>
            <a:r>
              <a:rPr lang="en-GB" sz="2400" dirty="0" smtClean="0"/>
              <a:t>The Java Console class is be used to get input from console. It provides methods to read texts and passwords.</a:t>
            </a:r>
          </a:p>
          <a:p>
            <a:r>
              <a:rPr lang="en-GB" sz="2400" dirty="0" smtClean="0"/>
              <a:t>If you read password using Console class, it will not be displayed to the user.</a:t>
            </a:r>
          </a:p>
          <a:p>
            <a:r>
              <a:rPr lang="en-GB" sz="2400" dirty="0" smtClean="0"/>
              <a:t>The </a:t>
            </a:r>
            <a:r>
              <a:rPr lang="en-GB" sz="2400" dirty="0" err="1" smtClean="0"/>
              <a:t>java.io.Console</a:t>
            </a:r>
            <a:r>
              <a:rPr lang="en-GB" sz="2400" dirty="0" smtClean="0"/>
              <a:t> class is attached with system console internally.</a:t>
            </a:r>
          </a:p>
          <a:p>
            <a:endParaRPr lang="en-US" sz="2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997858159"/>
              </p:ext>
            </p:extLst>
          </p:nvPr>
        </p:nvGraphicFramePr>
        <p:xfrm>
          <a:off x="839416" y="2204864"/>
          <a:ext cx="11043632" cy="5016291"/>
        </p:xfrm>
        <a:graphic>
          <a:graphicData uri="http://schemas.openxmlformats.org/drawingml/2006/table">
            <a:tbl>
              <a:tblPr firstRow="1" bandRow="1">
                <a:tableStyleId>{5C22544A-7EE6-4342-B048-85BDC9FD1C3A}</a:tableStyleId>
              </a:tblPr>
              <a:tblGrid>
                <a:gridCol w="4980461"/>
                <a:gridCol w="6063171"/>
              </a:tblGrid>
              <a:tr h="0">
                <a:tc>
                  <a:txBody>
                    <a:bodyPr/>
                    <a:lstStyle/>
                    <a:p>
                      <a:pPr algn="l" fontAlgn="t"/>
                      <a:r>
                        <a:rPr lang="en-US" sz="1600" dirty="0">
                          <a:solidFill>
                            <a:srgbClr val="000000"/>
                          </a:solidFill>
                          <a:latin typeface="times new roman"/>
                        </a:rPr>
                        <a:t>Method</a:t>
                      </a:r>
                    </a:p>
                  </a:txBody>
                  <a:tcPr marL="114300" marR="114300" marT="114300" marB="114300"/>
                </a:tc>
                <a:tc>
                  <a:txBody>
                    <a:bodyPr/>
                    <a:lstStyle/>
                    <a:p>
                      <a:pPr algn="l" fontAlgn="t"/>
                      <a:r>
                        <a:rPr lang="en-US" sz="1600" dirty="0">
                          <a:solidFill>
                            <a:srgbClr val="000000"/>
                          </a:solidFill>
                          <a:latin typeface="times new roman"/>
                        </a:rPr>
                        <a:t>Description</a:t>
                      </a:r>
                    </a:p>
                  </a:txBody>
                  <a:tcPr marL="114300" marR="114300" marT="114300" marB="114300"/>
                </a:tc>
              </a:tr>
              <a:tr h="398571">
                <a:tc>
                  <a:txBody>
                    <a:bodyPr/>
                    <a:lstStyle/>
                    <a:p>
                      <a:pPr algn="just" fontAlgn="t"/>
                      <a:r>
                        <a:rPr lang="en-US" sz="1600">
                          <a:solidFill>
                            <a:srgbClr val="333333"/>
                          </a:solidFill>
                          <a:latin typeface="inter-regular"/>
                        </a:rPr>
                        <a:t>Reader reader()</a:t>
                      </a:r>
                    </a:p>
                  </a:txBody>
                  <a:tcPr marL="76200" marR="76200" marT="76200" marB="76200"/>
                </a:tc>
                <a:tc>
                  <a:txBody>
                    <a:bodyPr/>
                    <a:lstStyle/>
                    <a:p>
                      <a:pPr algn="just" fontAlgn="t"/>
                      <a:r>
                        <a:rPr lang="en-GB" sz="1600">
                          <a:solidFill>
                            <a:srgbClr val="333333"/>
                          </a:solidFill>
                          <a:latin typeface="inter-regular"/>
                        </a:rPr>
                        <a:t>It is used to retrieve the reader </a:t>
                      </a:r>
                      <a:r>
                        <a:rPr lang="en-GB" sz="1600" u="none" strike="noStrike">
                          <a:solidFill>
                            <a:srgbClr val="008000"/>
                          </a:solidFill>
                          <a:latin typeface="inter-regular"/>
                          <a:hlinkClick r:id="rId2"/>
                        </a:rPr>
                        <a:t>object</a:t>
                      </a:r>
                      <a:r>
                        <a:rPr lang="en-GB" sz="1600">
                          <a:solidFill>
                            <a:srgbClr val="333333"/>
                          </a:solidFill>
                          <a:latin typeface="inter-regular"/>
                        </a:rPr>
                        <a:t> associated with the console</a:t>
                      </a:r>
                    </a:p>
                  </a:txBody>
                  <a:tcPr marL="76200" marR="76200" marT="76200" marB="76200"/>
                </a:tc>
              </a:tr>
              <a:tr h="294404">
                <a:tc>
                  <a:txBody>
                    <a:bodyPr/>
                    <a:lstStyle/>
                    <a:p>
                      <a:pPr algn="just" fontAlgn="t"/>
                      <a:r>
                        <a:rPr lang="en-US" sz="1600">
                          <a:solidFill>
                            <a:srgbClr val="333333"/>
                          </a:solidFill>
                          <a:latin typeface="inter-regular"/>
                        </a:rPr>
                        <a:t>String readLine()</a:t>
                      </a:r>
                    </a:p>
                  </a:txBody>
                  <a:tcPr marL="76200" marR="76200" marT="76200" marB="76200"/>
                </a:tc>
                <a:tc>
                  <a:txBody>
                    <a:bodyPr/>
                    <a:lstStyle/>
                    <a:p>
                      <a:pPr algn="just" fontAlgn="t"/>
                      <a:r>
                        <a:rPr lang="en-GB" sz="1600">
                          <a:solidFill>
                            <a:srgbClr val="333333"/>
                          </a:solidFill>
                          <a:latin typeface="inter-regular"/>
                        </a:rPr>
                        <a:t>It is used to read a single line of text from the console.</a:t>
                      </a:r>
                    </a:p>
                  </a:txBody>
                  <a:tcPr marL="76200" marR="76200" marT="76200" marB="76200"/>
                </a:tc>
              </a:tr>
              <a:tr h="398571">
                <a:tc>
                  <a:txBody>
                    <a:bodyPr/>
                    <a:lstStyle/>
                    <a:p>
                      <a:pPr algn="just" fontAlgn="t"/>
                      <a:r>
                        <a:rPr lang="en-GB" sz="1600">
                          <a:solidFill>
                            <a:srgbClr val="333333"/>
                          </a:solidFill>
                          <a:latin typeface="inter-regular"/>
                        </a:rPr>
                        <a:t>String readLine(String fmt, Object... args)</a:t>
                      </a:r>
                    </a:p>
                  </a:txBody>
                  <a:tcPr marL="76200" marR="76200" marT="76200" marB="76200"/>
                </a:tc>
                <a:tc>
                  <a:txBody>
                    <a:bodyPr/>
                    <a:lstStyle/>
                    <a:p>
                      <a:pPr algn="just" fontAlgn="t"/>
                      <a:r>
                        <a:rPr lang="en-GB" sz="1600">
                          <a:solidFill>
                            <a:srgbClr val="333333"/>
                          </a:solidFill>
                          <a:latin typeface="inter-regular"/>
                        </a:rPr>
                        <a:t>It provides a formatted prompt then reads the single line of text from the console.</a:t>
                      </a:r>
                    </a:p>
                  </a:txBody>
                  <a:tcPr marL="76200" marR="76200" marT="76200" marB="76200"/>
                </a:tc>
              </a:tr>
              <a:tr h="314554">
                <a:tc>
                  <a:txBody>
                    <a:bodyPr/>
                    <a:lstStyle/>
                    <a:p>
                      <a:pPr algn="just" fontAlgn="t"/>
                      <a:r>
                        <a:rPr lang="en-US" sz="1600">
                          <a:solidFill>
                            <a:srgbClr val="333333"/>
                          </a:solidFill>
                          <a:latin typeface="inter-regular"/>
                        </a:rPr>
                        <a:t>char[] readPassword()</a:t>
                      </a:r>
                    </a:p>
                  </a:txBody>
                  <a:tcPr marL="76200" marR="76200" marT="76200" marB="76200"/>
                </a:tc>
                <a:tc>
                  <a:txBody>
                    <a:bodyPr/>
                    <a:lstStyle/>
                    <a:p>
                      <a:pPr algn="just" fontAlgn="t"/>
                      <a:r>
                        <a:rPr lang="en-GB" sz="1600">
                          <a:solidFill>
                            <a:srgbClr val="333333"/>
                          </a:solidFill>
                          <a:latin typeface="inter-regular"/>
                        </a:rPr>
                        <a:t>It is used to read password that is not being displayed on the console.</a:t>
                      </a:r>
                    </a:p>
                  </a:txBody>
                  <a:tcPr marL="76200" marR="76200" marT="76200" marB="76200"/>
                </a:tc>
              </a:tr>
              <a:tr h="409606">
                <a:tc>
                  <a:txBody>
                    <a:bodyPr/>
                    <a:lstStyle/>
                    <a:p>
                      <a:pPr algn="just" fontAlgn="t"/>
                      <a:r>
                        <a:rPr lang="en-GB" sz="1600">
                          <a:solidFill>
                            <a:srgbClr val="333333"/>
                          </a:solidFill>
                          <a:latin typeface="inter-regular"/>
                        </a:rPr>
                        <a:t>char[] readPassword(String fmt, Object... args)</a:t>
                      </a:r>
                    </a:p>
                  </a:txBody>
                  <a:tcPr marL="76200" marR="76200" marT="76200" marB="76200"/>
                </a:tc>
                <a:tc>
                  <a:txBody>
                    <a:bodyPr/>
                    <a:lstStyle/>
                    <a:p>
                      <a:pPr algn="just" fontAlgn="t"/>
                      <a:r>
                        <a:rPr lang="en-GB" sz="1600">
                          <a:solidFill>
                            <a:srgbClr val="333333"/>
                          </a:solidFill>
                          <a:latin typeface="inter-regular"/>
                        </a:rPr>
                        <a:t>It provides a formatted prompt then reads the password that is not being displayed on the console.</a:t>
                      </a:r>
                    </a:p>
                  </a:txBody>
                  <a:tcPr marL="76200" marR="76200" marT="76200" marB="76200"/>
                </a:tc>
              </a:tr>
              <a:tr h="314554">
                <a:tc>
                  <a:txBody>
                    <a:bodyPr/>
                    <a:lstStyle/>
                    <a:p>
                      <a:pPr algn="just" fontAlgn="t"/>
                      <a:r>
                        <a:rPr lang="en-US" sz="1600">
                          <a:solidFill>
                            <a:srgbClr val="333333"/>
                          </a:solidFill>
                          <a:latin typeface="inter-regular"/>
                        </a:rPr>
                        <a:t>Console format(String fmt, Object... args)</a:t>
                      </a:r>
                    </a:p>
                  </a:txBody>
                  <a:tcPr marL="76200" marR="76200" marT="76200" marB="76200"/>
                </a:tc>
                <a:tc>
                  <a:txBody>
                    <a:bodyPr/>
                    <a:lstStyle/>
                    <a:p>
                      <a:pPr algn="just" fontAlgn="t"/>
                      <a:r>
                        <a:rPr lang="en-GB" sz="1600">
                          <a:solidFill>
                            <a:srgbClr val="333333"/>
                          </a:solidFill>
                          <a:latin typeface="inter-regular"/>
                        </a:rPr>
                        <a:t>It is used to write a formatted </a:t>
                      </a:r>
                      <a:r>
                        <a:rPr lang="en-GB" sz="1600" u="none" strike="noStrike">
                          <a:solidFill>
                            <a:srgbClr val="008000"/>
                          </a:solidFill>
                          <a:latin typeface="inter-regular"/>
                          <a:hlinkClick r:id="rId3"/>
                        </a:rPr>
                        <a:t>string</a:t>
                      </a:r>
                      <a:r>
                        <a:rPr lang="en-GB" sz="1600">
                          <a:solidFill>
                            <a:srgbClr val="333333"/>
                          </a:solidFill>
                          <a:latin typeface="inter-regular"/>
                        </a:rPr>
                        <a:t> to the console output stream.</a:t>
                      </a:r>
                    </a:p>
                  </a:txBody>
                  <a:tcPr marL="76200" marR="76200" marT="76200" marB="76200"/>
                </a:tc>
              </a:tr>
              <a:tr h="294404">
                <a:tc>
                  <a:txBody>
                    <a:bodyPr/>
                    <a:lstStyle/>
                    <a:p>
                      <a:pPr algn="just" fontAlgn="t"/>
                      <a:r>
                        <a:rPr lang="en-US" sz="1600">
                          <a:solidFill>
                            <a:srgbClr val="333333"/>
                          </a:solidFill>
                          <a:latin typeface="inter-regular"/>
                        </a:rPr>
                        <a:t>Console printf(String format, Object... args)</a:t>
                      </a:r>
                    </a:p>
                  </a:txBody>
                  <a:tcPr marL="76200" marR="76200" marT="76200" marB="76200"/>
                </a:tc>
                <a:tc>
                  <a:txBody>
                    <a:bodyPr/>
                    <a:lstStyle/>
                    <a:p>
                      <a:pPr algn="just" fontAlgn="t"/>
                      <a:r>
                        <a:rPr lang="en-GB" sz="1600">
                          <a:solidFill>
                            <a:srgbClr val="333333"/>
                          </a:solidFill>
                          <a:latin typeface="inter-regular"/>
                        </a:rPr>
                        <a:t>It is used to write a string to the console output stream.</a:t>
                      </a:r>
                    </a:p>
                  </a:txBody>
                  <a:tcPr marL="76200" marR="76200" marT="76200" marB="76200"/>
                </a:tc>
              </a:tr>
              <a:tr h="398571">
                <a:tc>
                  <a:txBody>
                    <a:bodyPr/>
                    <a:lstStyle/>
                    <a:p>
                      <a:pPr algn="just" fontAlgn="t"/>
                      <a:r>
                        <a:rPr lang="en-US" sz="1600">
                          <a:solidFill>
                            <a:srgbClr val="333333"/>
                          </a:solidFill>
                          <a:latin typeface="inter-regular"/>
                        </a:rPr>
                        <a:t>PrintWriter writer()</a:t>
                      </a:r>
                    </a:p>
                  </a:txBody>
                  <a:tcPr marL="76200" marR="76200" marT="76200" marB="76200"/>
                </a:tc>
                <a:tc>
                  <a:txBody>
                    <a:bodyPr/>
                    <a:lstStyle/>
                    <a:p>
                      <a:pPr algn="just" fontAlgn="t"/>
                      <a:r>
                        <a:rPr lang="en-GB" sz="1600">
                          <a:solidFill>
                            <a:srgbClr val="333333"/>
                          </a:solidFill>
                          <a:latin typeface="inter-regular"/>
                        </a:rPr>
                        <a:t>It is used to retrieve the </a:t>
                      </a:r>
                      <a:r>
                        <a:rPr lang="en-GB" sz="1600" u="none" strike="noStrike">
                          <a:solidFill>
                            <a:srgbClr val="008000"/>
                          </a:solidFill>
                          <a:latin typeface="inter-regular"/>
                          <a:hlinkClick r:id="rId4"/>
                        </a:rPr>
                        <a:t>PrintWriter</a:t>
                      </a:r>
                      <a:r>
                        <a:rPr lang="en-GB" sz="1600">
                          <a:solidFill>
                            <a:srgbClr val="333333"/>
                          </a:solidFill>
                          <a:latin typeface="inter-regular"/>
                        </a:rPr>
                        <a:t> object associated with the console.</a:t>
                      </a:r>
                    </a:p>
                  </a:txBody>
                  <a:tcPr marL="76200" marR="76200" marT="76200" marB="76200"/>
                </a:tc>
              </a:tr>
              <a:tr h="191468">
                <a:tc>
                  <a:txBody>
                    <a:bodyPr/>
                    <a:lstStyle/>
                    <a:p>
                      <a:pPr algn="just" fontAlgn="t"/>
                      <a:r>
                        <a:rPr lang="en-US" sz="1600">
                          <a:solidFill>
                            <a:srgbClr val="333333"/>
                          </a:solidFill>
                          <a:latin typeface="inter-regular"/>
                        </a:rPr>
                        <a:t>void flush()</a:t>
                      </a:r>
                    </a:p>
                  </a:txBody>
                  <a:tcPr marL="76200" marR="76200" marT="76200" marB="76200"/>
                </a:tc>
                <a:tc>
                  <a:txBody>
                    <a:bodyPr/>
                    <a:lstStyle/>
                    <a:p>
                      <a:pPr algn="just" fontAlgn="t"/>
                      <a:r>
                        <a:rPr lang="en-GB" sz="1600" dirty="0">
                          <a:solidFill>
                            <a:srgbClr val="333333"/>
                          </a:solidFill>
                          <a:latin typeface="inter-regular"/>
                        </a:rPr>
                        <a:t>It is used to flushes the console.</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b="1" dirty="0" smtClean="0"/>
              <a:t>import</a:t>
            </a:r>
            <a:r>
              <a:rPr lang="en-US" dirty="0" smtClean="0"/>
              <a:t> </a:t>
            </a:r>
            <a:r>
              <a:rPr lang="en-US" dirty="0" err="1" smtClean="0"/>
              <a:t>java.io.Console</a:t>
            </a:r>
            <a:r>
              <a:rPr lang="en-US" dirty="0" smtClean="0"/>
              <a:t>;  </a:t>
            </a:r>
          </a:p>
          <a:p>
            <a:pPr>
              <a:spcBef>
                <a:spcPts val="0"/>
              </a:spcBef>
              <a:buNone/>
            </a:pPr>
            <a:r>
              <a:rPr lang="en-US" b="1" dirty="0" smtClean="0"/>
              <a:t>class</a:t>
            </a:r>
            <a:r>
              <a:rPr lang="en-US" dirty="0" smtClean="0"/>
              <a:t> </a:t>
            </a:r>
            <a:r>
              <a:rPr lang="en-US" dirty="0" err="1" smtClean="0"/>
              <a:t>ReadStringTest</a:t>
            </a:r>
            <a:r>
              <a:rPr lang="en-US" dirty="0" smtClean="0"/>
              <a:t>{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pPr>
              <a:spcBef>
                <a:spcPts val="0"/>
              </a:spcBef>
              <a:buNone/>
            </a:pPr>
            <a:r>
              <a:rPr lang="en-US" dirty="0" smtClean="0"/>
              <a:t>Console c=</a:t>
            </a:r>
            <a:r>
              <a:rPr lang="en-US" dirty="0" err="1" smtClean="0"/>
              <a:t>System.console</a:t>
            </a:r>
            <a:r>
              <a:rPr lang="en-US" dirty="0" smtClean="0"/>
              <a:t>();    </a:t>
            </a:r>
          </a:p>
          <a:p>
            <a:pPr>
              <a:spcBef>
                <a:spcPts val="0"/>
              </a:spcBef>
              <a:buNone/>
            </a:pPr>
            <a:r>
              <a:rPr lang="en-US" dirty="0" err="1" smtClean="0"/>
              <a:t>System.out.println</a:t>
            </a:r>
            <a:r>
              <a:rPr lang="en-US" dirty="0" smtClean="0"/>
              <a:t>("Enter your name: ");    </a:t>
            </a:r>
          </a:p>
          <a:p>
            <a:pPr>
              <a:spcBef>
                <a:spcPts val="0"/>
              </a:spcBef>
              <a:buNone/>
            </a:pPr>
            <a:r>
              <a:rPr lang="en-US" dirty="0" smtClean="0"/>
              <a:t>String n=</a:t>
            </a:r>
            <a:r>
              <a:rPr lang="en-US" dirty="0" err="1" smtClean="0"/>
              <a:t>c.readLine</a:t>
            </a:r>
            <a:r>
              <a:rPr lang="en-US" dirty="0" smtClean="0"/>
              <a:t>();    </a:t>
            </a:r>
          </a:p>
          <a:p>
            <a:pPr>
              <a:spcBef>
                <a:spcPts val="0"/>
              </a:spcBef>
              <a:buNone/>
            </a:pPr>
            <a:r>
              <a:rPr lang="en-US" dirty="0" err="1" smtClean="0"/>
              <a:t>System.out.println</a:t>
            </a:r>
            <a:r>
              <a:rPr lang="en-US" dirty="0" smtClean="0"/>
              <a:t>("Enter password: ");    </a:t>
            </a:r>
          </a:p>
          <a:p>
            <a:pPr>
              <a:spcBef>
                <a:spcPts val="0"/>
              </a:spcBef>
              <a:buNone/>
            </a:pPr>
            <a:r>
              <a:rPr lang="en-US" b="1" dirty="0" smtClean="0"/>
              <a:t>char</a:t>
            </a:r>
            <a:r>
              <a:rPr lang="en-US" dirty="0" smtClean="0"/>
              <a:t>[] </a:t>
            </a:r>
            <a:r>
              <a:rPr lang="en-US" dirty="0" err="1" smtClean="0"/>
              <a:t>ch</a:t>
            </a:r>
            <a:r>
              <a:rPr lang="en-US" dirty="0" smtClean="0"/>
              <a:t>=</a:t>
            </a:r>
            <a:r>
              <a:rPr lang="en-US" dirty="0" err="1" smtClean="0"/>
              <a:t>c.readPassword</a:t>
            </a:r>
            <a:r>
              <a:rPr lang="en-US" dirty="0" smtClean="0"/>
              <a:t>();    </a:t>
            </a:r>
          </a:p>
          <a:p>
            <a:pPr>
              <a:spcBef>
                <a:spcPts val="0"/>
              </a:spcBef>
              <a:buNone/>
            </a:pPr>
            <a:r>
              <a:rPr lang="en-US" dirty="0" smtClean="0"/>
              <a:t>String pass=</a:t>
            </a:r>
            <a:r>
              <a:rPr lang="en-US" dirty="0" err="1" smtClean="0"/>
              <a:t>String.valueOf</a:t>
            </a:r>
            <a:r>
              <a:rPr lang="en-US" dirty="0" smtClean="0"/>
              <a:t>(</a:t>
            </a:r>
            <a:r>
              <a:rPr lang="en-US" dirty="0" err="1" smtClean="0"/>
              <a:t>ch</a:t>
            </a:r>
            <a:r>
              <a:rPr lang="en-US" dirty="0" smtClean="0"/>
              <a:t>);//converting char array into string    </a:t>
            </a:r>
          </a:p>
          <a:p>
            <a:pPr>
              <a:spcBef>
                <a:spcPts val="0"/>
              </a:spcBef>
              <a:buNone/>
            </a:pPr>
            <a:r>
              <a:rPr lang="en-US" dirty="0" err="1" smtClean="0"/>
              <a:t>System.out.println</a:t>
            </a:r>
            <a:r>
              <a:rPr lang="en-US" dirty="0" smtClean="0"/>
              <a:t>("Password is: "+pass);    </a:t>
            </a:r>
          </a:p>
          <a:p>
            <a:pPr>
              <a:spcBef>
                <a:spcPts val="0"/>
              </a:spcBef>
              <a:buNone/>
            </a:pPr>
            <a:endParaRPr lang="en-US" dirty="0" smtClean="0"/>
          </a:p>
          <a:p>
            <a:pPr>
              <a:spcBef>
                <a:spcPts val="0"/>
              </a:spcBef>
              <a:buNone/>
            </a:pPr>
            <a:r>
              <a:rPr lang="en-US" dirty="0" err="1" smtClean="0"/>
              <a:t>System.out.println</a:t>
            </a:r>
            <a:r>
              <a:rPr lang="en-US" dirty="0" smtClean="0"/>
              <a:t>("Welcome "+n);    </a:t>
            </a:r>
          </a:p>
          <a:p>
            <a:pPr>
              <a:spcBef>
                <a:spcPts val="0"/>
              </a:spcBef>
              <a:buNone/>
            </a:pPr>
            <a:r>
              <a:rPr lang="en-US" dirty="0" smtClean="0"/>
              <a:t>}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3595"/>
          </a:xfrm>
        </p:spPr>
        <p:txBody>
          <a:bodyPr/>
          <a:lstStyle/>
          <a:p>
            <a:pPr algn="ctr"/>
            <a:r>
              <a:rPr lang="en-GB" dirty="0" smtClean="0"/>
              <a:t>Writer</a:t>
            </a:r>
            <a:endParaRPr lang="en-US" dirty="0"/>
          </a:p>
        </p:txBody>
      </p:sp>
      <p:sp>
        <p:nvSpPr>
          <p:cNvPr id="3" name="Content Placeholder 2"/>
          <p:cNvSpPr>
            <a:spLocks noGrp="1"/>
          </p:cNvSpPr>
          <p:nvPr>
            <p:ph idx="1"/>
          </p:nvPr>
        </p:nvSpPr>
        <p:spPr>
          <a:xfrm>
            <a:off x="767408" y="764704"/>
            <a:ext cx="10515600" cy="846996"/>
          </a:xfrm>
        </p:spPr>
        <p:txBody>
          <a:bodyPr/>
          <a:lstStyle/>
          <a:p>
            <a:pPr algn="just"/>
            <a:r>
              <a:rPr lang="en-GB" sz="2000" dirty="0" smtClean="0"/>
              <a:t> It is an </a:t>
            </a:r>
            <a:r>
              <a:rPr lang="en-GB" sz="2000" dirty="0" smtClean="0">
                <a:hlinkClick r:id="rId2"/>
              </a:rPr>
              <a:t>abstract</a:t>
            </a:r>
            <a:r>
              <a:rPr lang="en-GB" sz="2000" dirty="0" smtClean="0"/>
              <a:t> class for writing to character streams. The methods that a subclass must implement are write(char[], </a:t>
            </a:r>
            <a:r>
              <a:rPr lang="en-GB" sz="2000" dirty="0" err="1" smtClean="0"/>
              <a:t>int</a:t>
            </a:r>
            <a:r>
              <a:rPr lang="en-GB" sz="2000" dirty="0" smtClean="0"/>
              <a:t>, </a:t>
            </a:r>
            <a:r>
              <a:rPr lang="en-GB" sz="2000" dirty="0" err="1" smtClean="0"/>
              <a:t>int</a:t>
            </a:r>
            <a:r>
              <a:rPr lang="en-GB" sz="2000" dirty="0" smtClean="0"/>
              <a:t>), flush(), and close(). Most subclasses will override some of the methods defined here to provide higher efficiency, functionality or both.</a:t>
            </a:r>
          </a:p>
          <a:p>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317955634"/>
              </p:ext>
            </p:extLst>
          </p:nvPr>
        </p:nvGraphicFramePr>
        <p:xfrm>
          <a:off x="767408" y="1700808"/>
          <a:ext cx="11089232" cy="5292052"/>
        </p:xfrm>
        <a:graphic>
          <a:graphicData uri="http://schemas.openxmlformats.org/drawingml/2006/table">
            <a:tbl>
              <a:tblPr firstRow="1" bandRow="1">
                <a:tableStyleId>{5C22544A-7EE6-4342-B048-85BDC9FD1C3A}</a:tableStyleId>
              </a:tblPr>
              <a:tblGrid>
                <a:gridCol w="1512168"/>
                <a:gridCol w="3456384"/>
                <a:gridCol w="6120680"/>
              </a:tblGrid>
              <a:tr h="504056">
                <a:tc>
                  <a:txBody>
                    <a:bodyPr/>
                    <a:lstStyle/>
                    <a:p>
                      <a:pPr algn="ctr" fontAlgn="t"/>
                      <a:r>
                        <a:rPr lang="en-US" sz="1400" dirty="0">
                          <a:solidFill>
                            <a:srgbClr val="333333"/>
                          </a:solidFill>
                          <a:latin typeface="inter-regular"/>
                        </a:rPr>
                        <a:t>Modifier and Type</a:t>
                      </a:r>
                    </a:p>
                  </a:txBody>
                  <a:tcPr marL="76200" marR="76200" marT="76200" marB="76200"/>
                </a:tc>
                <a:tc>
                  <a:txBody>
                    <a:bodyPr/>
                    <a:lstStyle/>
                    <a:p>
                      <a:pPr algn="ctr" fontAlgn="t"/>
                      <a:r>
                        <a:rPr lang="en-US" sz="1400" dirty="0">
                          <a:solidFill>
                            <a:srgbClr val="000000"/>
                          </a:solidFill>
                          <a:latin typeface="times new roman"/>
                        </a:rPr>
                        <a:t>Method</a:t>
                      </a:r>
                    </a:p>
                  </a:txBody>
                  <a:tcPr marL="114300" marR="114300" marT="114300" marB="114300"/>
                </a:tc>
                <a:tc>
                  <a:txBody>
                    <a:bodyPr/>
                    <a:lstStyle/>
                    <a:p>
                      <a:pPr algn="ctr" fontAlgn="t"/>
                      <a:r>
                        <a:rPr lang="en-US" sz="1400" dirty="0">
                          <a:solidFill>
                            <a:srgbClr val="000000"/>
                          </a:solidFill>
                          <a:latin typeface="times new roman"/>
                        </a:rPr>
                        <a:t>Description</a:t>
                      </a:r>
                    </a:p>
                  </a:txBody>
                  <a:tcPr marL="114300" marR="114300" marT="114300" marB="114300"/>
                </a:tc>
              </a:tr>
              <a:tr h="369390">
                <a:tc>
                  <a:txBody>
                    <a:bodyPr/>
                    <a:lstStyle/>
                    <a:p>
                      <a:pPr algn="just" fontAlgn="t"/>
                      <a:r>
                        <a:rPr lang="en-US">
                          <a:solidFill>
                            <a:srgbClr val="333333"/>
                          </a:solidFill>
                          <a:latin typeface="inter-regular"/>
                        </a:rPr>
                        <a:t>Writer</a:t>
                      </a:r>
                    </a:p>
                  </a:txBody>
                  <a:tcPr marL="76200" marR="76200" marT="76200" marB="76200"/>
                </a:tc>
                <a:tc>
                  <a:txBody>
                    <a:bodyPr/>
                    <a:lstStyle/>
                    <a:p>
                      <a:pPr algn="just" fontAlgn="t"/>
                      <a:r>
                        <a:rPr lang="en-US">
                          <a:solidFill>
                            <a:srgbClr val="333333"/>
                          </a:solidFill>
                          <a:latin typeface="inter-regular"/>
                        </a:rPr>
                        <a:t>append(char c)</a:t>
                      </a:r>
                    </a:p>
                  </a:txBody>
                  <a:tcPr marL="76200" marR="76200" marT="76200" marB="76200"/>
                </a:tc>
                <a:tc>
                  <a:txBody>
                    <a:bodyPr/>
                    <a:lstStyle/>
                    <a:p>
                      <a:pPr algn="just" fontAlgn="t"/>
                      <a:r>
                        <a:rPr lang="en-GB">
                          <a:solidFill>
                            <a:srgbClr val="333333"/>
                          </a:solidFill>
                          <a:latin typeface="inter-regular"/>
                        </a:rPr>
                        <a:t>It appends the specified character to this writer.</a:t>
                      </a:r>
                    </a:p>
                  </a:txBody>
                  <a:tcPr marL="76200" marR="76200" marT="76200" marB="76200"/>
                </a:tc>
              </a:tr>
              <a:tr h="590742">
                <a:tc>
                  <a:txBody>
                    <a:bodyPr/>
                    <a:lstStyle/>
                    <a:p>
                      <a:pPr algn="just" fontAlgn="t"/>
                      <a:r>
                        <a:rPr lang="en-US">
                          <a:solidFill>
                            <a:srgbClr val="333333"/>
                          </a:solidFill>
                          <a:latin typeface="inter-regular"/>
                        </a:rPr>
                        <a:t>Writer</a:t>
                      </a:r>
                    </a:p>
                  </a:txBody>
                  <a:tcPr marL="76200" marR="76200" marT="76200" marB="76200"/>
                </a:tc>
                <a:tc>
                  <a:txBody>
                    <a:bodyPr/>
                    <a:lstStyle/>
                    <a:p>
                      <a:pPr algn="just" fontAlgn="t"/>
                      <a:r>
                        <a:rPr lang="en-US">
                          <a:solidFill>
                            <a:srgbClr val="333333"/>
                          </a:solidFill>
                          <a:latin typeface="inter-regular"/>
                        </a:rPr>
                        <a:t>append(CharSequence csq)</a:t>
                      </a:r>
                    </a:p>
                  </a:txBody>
                  <a:tcPr marL="76200" marR="76200" marT="76200" marB="76200"/>
                </a:tc>
                <a:tc>
                  <a:txBody>
                    <a:bodyPr/>
                    <a:lstStyle/>
                    <a:p>
                      <a:pPr algn="just" fontAlgn="t"/>
                      <a:r>
                        <a:rPr lang="en-GB">
                          <a:solidFill>
                            <a:srgbClr val="333333"/>
                          </a:solidFill>
                          <a:latin typeface="inter-regular"/>
                        </a:rPr>
                        <a:t>It appends the specified character sequence to this writer</a:t>
                      </a:r>
                    </a:p>
                  </a:txBody>
                  <a:tcPr marL="76200" marR="76200" marT="76200" marB="76200"/>
                </a:tc>
              </a:tr>
              <a:tr h="609782">
                <a:tc>
                  <a:txBody>
                    <a:bodyPr/>
                    <a:lstStyle/>
                    <a:p>
                      <a:pPr algn="just" fontAlgn="t"/>
                      <a:r>
                        <a:rPr lang="en-US">
                          <a:solidFill>
                            <a:srgbClr val="333333"/>
                          </a:solidFill>
                          <a:latin typeface="inter-regular"/>
                        </a:rPr>
                        <a:t>Writer</a:t>
                      </a:r>
                    </a:p>
                  </a:txBody>
                  <a:tcPr marL="76200" marR="76200" marT="76200" marB="76200"/>
                </a:tc>
                <a:tc>
                  <a:txBody>
                    <a:bodyPr/>
                    <a:lstStyle/>
                    <a:p>
                      <a:pPr algn="just" fontAlgn="t"/>
                      <a:r>
                        <a:rPr lang="en-GB">
                          <a:solidFill>
                            <a:srgbClr val="333333"/>
                          </a:solidFill>
                          <a:latin typeface="inter-regular"/>
                        </a:rPr>
                        <a:t>append(CharSequence csq, int start, int end)</a:t>
                      </a:r>
                    </a:p>
                  </a:txBody>
                  <a:tcPr marL="76200" marR="76200" marT="76200" marB="76200"/>
                </a:tc>
                <a:tc>
                  <a:txBody>
                    <a:bodyPr/>
                    <a:lstStyle/>
                    <a:p>
                      <a:pPr algn="just" fontAlgn="t"/>
                      <a:r>
                        <a:rPr lang="en-GB">
                          <a:solidFill>
                            <a:srgbClr val="333333"/>
                          </a:solidFill>
                          <a:latin typeface="inter-regular"/>
                        </a:rPr>
                        <a:t>It appends a subsequence of the specified character sequence to this writer.</a:t>
                      </a:r>
                    </a:p>
                  </a:txBody>
                  <a:tcPr marL="76200" marR="76200" marT="76200" marB="76200"/>
                </a:tc>
              </a:tr>
              <a:tr h="412798">
                <a:tc>
                  <a:txBody>
                    <a:bodyPr/>
                    <a:lstStyle/>
                    <a:p>
                      <a:pPr algn="just" fontAlgn="t"/>
                      <a:r>
                        <a:rPr lang="en-US">
                          <a:solidFill>
                            <a:srgbClr val="333333"/>
                          </a:solidFill>
                          <a:latin typeface="inter-regular"/>
                        </a:rPr>
                        <a:t>abstract void</a:t>
                      </a:r>
                    </a:p>
                  </a:txBody>
                  <a:tcPr marL="76200" marR="76200" marT="76200" marB="76200"/>
                </a:tc>
                <a:tc>
                  <a:txBody>
                    <a:bodyPr/>
                    <a:lstStyle/>
                    <a:p>
                      <a:pPr algn="just" fontAlgn="t"/>
                      <a:r>
                        <a:rPr lang="en-US">
                          <a:solidFill>
                            <a:srgbClr val="333333"/>
                          </a:solidFill>
                          <a:latin typeface="inter-regular"/>
                        </a:rPr>
                        <a:t>close()</a:t>
                      </a:r>
                    </a:p>
                  </a:txBody>
                  <a:tcPr marL="76200" marR="76200" marT="76200" marB="76200"/>
                </a:tc>
                <a:tc>
                  <a:txBody>
                    <a:bodyPr/>
                    <a:lstStyle/>
                    <a:p>
                      <a:pPr algn="just" fontAlgn="t"/>
                      <a:r>
                        <a:rPr lang="en-GB">
                          <a:solidFill>
                            <a:srgbClr val="333333"/>
                          </a:solidFill>
                          <a:latin typeface="inter-regular"/>
                        </a:rPr>
                        <a:t>It closes the stream, flushing it first.</a:t>
                      </a:r>
                    </a:p>
                  </a:txBody>
                  <a:tcPr marL="76200" marR="76200" marT="76200" marB="76200"/>
                </a:tc>
              </a:tr>
              <a:tr h="419508">
                <a:tc>
                  <a:txBody>
                    <a:bodyPr/>
                    <a:lstStyle/>
                    <a:p>
                      <a:pPr algn="just" fontAlgn="t"/>
                      <a:r>
                        <a:rPr lang="en-US">
                          <a:solidFill>
                            <a:srgbClr val="333333"/>
                          </a:solidFill>
                          <a:latin typeface="inter-regular"/>
                        </a:rPr>
                        <a:t>abstract void</a:t>
                      </a:r>
                    </a:p>
                  </a:txBody>
                  <a:tcPr marL="76200" marR="76200" marT="76200" marB="76200"/>
                </a:tc>
                <a:tc>
                  <a:txBody>
                    <a:bodyPr/>
                    <a:lstStyle/>
                    <a:p>
                      <a:pPr algn="just" fontAlgn="t"/>
                      <a:r>
                        <a:rPr lang="en-US">
                          <a:solidFill>
                            <a:srgbClr val="333333"/>
                          </a:solidFill>
                          <a:latin typeface="inter-regular"/>
                        </a:rPr>
                        <a:t>flush()</a:t>
                      </a:r>
                    </a:p>
                  </a:txBody>
                  <a:tcPr marL="76200" marR="76200" marT="76200" marB="76200"/>
                </a:tc>
                <a:tc>
                  <a:txBody>
                    <a:bodyPr/>
                    <a:lstStyle/>
                    <a:p>
                      <a:pPr algn="just" fontAlgn="t"/>
                      <a:r>
                        <a:rPr lang="en-US">
                          <a:solidFill>
                            <a:srgbClr val="333333"/>
                          </a:solidFill>
                          <a:latin typeface="inter-regular"/>
                        </a:rPr>
                        <a:t>It flushes the stream.</a:t>
                      </a:r>
                    </a:p>
                  </a:txBody>
                  <a:tcPr marL="76200" marR="76200" marT="76200" marB="76200"/>
                </a:tc>
              </a:tr>
              <a:tr h="423454">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US">
                          <a:solidFill>
                            <a:srgbClr val="333333"/>
                          </a:solidFill>
                          <a:latin typeface="inter-regular"/>
                        </a:rPr>
                        <a:t>write(char[] cbuf)</a:t>
                      </a:r>
                    </a:p>
                  </a:txBody>
                  <a:tcPr marL="76200" marR="76200" marT="76200" marB="76200"/>
                </a:tc>
                <a:tc>
                  <a:txBody>
                    <a:bodyPr/>
                    <a:lstStyle/>
                    <a:p>
                      <a:pPr algn="just" fontAlgn="t"/>
                      <a:r>
                        <a:rPr lang="en-GB">
                          <a:solidFill>
                            <a:srgbClr val="333333"/>
                          </a:solidFill>
                          <a:latin typeface="inter-regular"/>
                        </a:rPr>
                        <a:t>It writes an </a:t>
                      </a:r>
                      <a:r>
                        <a:rPr lang="en-GB" u="none" strike="noStrike">
                          <a:solidFill>
                            <a:srgbClr val="008000"/>
                          </a:solidFill>
                          <a:latin typeface="inter-regular"/>
                          <a:hlinkClick r:id="rId3"/>
                        </a:rPr>
                        <a:t>array</a:t>
                      </a:r>
                      <a:r>
                        <a:rPr lang="en-GB">
                          <a:solidFill>
                            <a:srgbClr val="333333"/>
                          </a:solidFill>
                          <a:latin typeface="inter-regular"/>
                        </a:rPr>
                        <a:t> of characters.</a:t>
                      </a:r>
                    </a:p>
                  </a:txBody>
                  <a:tcPr marL="76200" marR="76200" marT="76200" marB="76200"/>
                </a:tc>
              </a:tr>
              <a:tr h="428782">
                <a:tc>
                  <a:txBody>
                    <a:bodyPr/>
                    <a:lstStyle/>
                    <a:p>
                      <a:pPr algn="just" fontAlgn="t"/>
                      <a:r>
                        <a:rPr lang="en-US">
                          <a:solidFill>
                            <a:srgbClr val="333333"/>
                          </a:solidFill>
                          <a:latin typeface="inter-regular"/>
                        </a:rPr>
                        <a:t>abstract void</a:t>
                      </a:r>
                    </a:p>
                  </a:txBody>
                  <a:tcPr marL="76200" marR="76200" marT="76200" marB="76200"/>
                </a:tc>
                <a:tc>
                  <a:txBody>
                    <a:bodyPr/>
                    <a:lstStyle/>
                    <a:p>
                      <a:pPr algn="just" fontAlgn="t"/>
                      <a:r>
                        <a:rPr lang="en-GB">
                          <a:solidFill>
                            <a:srgbClr val="333333"/>
                          </a:solidFill>
                          <a:latin typeface="inter-regular"/>
                        </a:rPr>
                        <a:t>write(char[] cbuf, int off, int len)</a:t>
                      </a:r>
                    </a:p>
                  </a:txBody>
                  <a:tcPr marL="76200" marR="76200" marT="76200" marB="76200"/>
                </a:tc>
                <a:tc>
                  <a:txBody>
                    <a:bodyPr/>
                    <a:lstStyle/>
                    <a:p>
                      <a:pPr algn="just" fontAlgn="t"/>
                      <a:r>
                        <a:rPr lang="en-GB">
                          <a:solidFill>
                            <a:srgbClr val="333333"/>
                          </a:solidFill>
                          <a:latin typeface="inter-regular"/>
                        </a:rPr>
                        <a:t>It writes a portion of an array of characters.</a:t>
                      </a:r>
                    </a:p>
                  </a:txBody>
                  <a:tcPr marL="76200" marR="76200" marT="76200" marB="76200"/>
                </a:tc>
              </a:tr>
              <a:tr h="432048">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US">
                          <a:solidFill>
                            <a:srgbClr val="333333"/>
                          </a:solidFill>
                          <a:latin typeface="inter-regular"/>
                        </a:rPr>
                        <a:t>write(int c)</a:t>
                      </a:r>
                    </a:p>
                  </a:txBody>
                  <a:tcPr marL="76200" marR="76200" marT="76200" marB="76200"/>
                </a:tc>
                <a:tc>
                  <a:txBody>
                    <a:bodyPr/>
                    <a:lstStyle/>
                    <a:p>
                      <a:pPr algn="just" fontAlgn="t"/>
                      <a:r>
                        <a:rPr lang="en-GB">
                          <a:solidFill>
                            <a:srgbClr val="333333"/>
                          </a:solidFill>
                          <a:latin typeface="inter-regular"/>
                        </a:rPr>
                        <a:t>It writes a single character.</a:t>
                      </a:r>
                    </a:p>
                  </a:txBody>
                  <a:tcPr marL="76200" marR="76200" marT="76200" marB="76200"/>
                </a:tc>
              </a:tr>
              <a:tr h="419508">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US">
                          <a:solidFill>
                            <a:srgbClr val="333333"/>
                          </a:solidFill>
                          <a:latin typeface="inter-regular"/>
                        </a:rPr>
                        <a:t>write(String str)</a:t>
                      </a:r>
                    </a:p>
                  </a:txBody>
                  <a:tcPr marL="76200" marR="76200" marT="76200" marB="76200"/>
                </a:tc>
                <a:tc>
                  <a:txBody>
                    <a:bodyPr/>
                    <a:lstStyle/>
                    <a:p>
                      <a:pPr algn="just" fontAlgn="t"/>
                      <a:r>
                        <a:rPr lang="en-US">
                          <a:solidFill>
                            <a:srgbClr val="333333"/>
                          </a:solidFill>
                          <a:latin typeface="inter-regular"/>
                        </a:rPr>
                        <a:t>It writes a </a:t>
                      </a:r>
                      <a:r>
                        <a:rPr lang="en-US" u="none" strike="noStrike">
                          <a:solidFill>
                            <a:srgbClr val="008000"/>
                          </a:solidFill>
                          <a:latin typeface="inter-regular"/>
                          <a:hlinkClick r:id="rId4"/>
                        </a:rPr>
                        <a:t>string</a:t>
                      </a:r>
                      <a:r>
                        <a:rPr lang="en-US">
                          <a:solidFill>
                            <a:srgbClr val="333333"/>
                          </a:solidFill>
                          <a:latin typeface="inter-regular"/>
                        </a:rPr>
                        <a:t>.</a:t>
                      </a:r>
                    </a:p>
                  </a:txBody>
                  <a:tcPr marL="76200" marR="76200" marT="76200" marB="76200"/>
                </a:tc>
              </a:tr>
              <a:tr h="365368">
                <a:tc>
                  <a:txBody>
                    <a:bodyPr/>
                    <a:lstStyle/>
                    <a:p>
                      <a:pPr algn="just" fontAlgn="t"/>
                      <a:r>
                        <a:rPr lang="en-US" dirty="0">
                          <a:solidFill>
                            <a:srgbClr val="333333"/>
                          </a:solidFill>
                          <a:latin typeface="inter-regular"/>
                        </a:rPr>
                        <a:t>void</a:t>
                      </a:r>
                    </a:p>
                  </a:txBody>
                  <a:tcPr marL="76200" marR="76200" marT="76200" marB="76200"/>
                </a:tc>
                <a:tc>
                  <a:txBody>
                    <a:bodyPr/>
                    <a:lstStyle/>
                    <a:p>
                      <a:pPr algn="just" fontAlgn="t"/>
                      <a:r>
                        <a:rPr lang="en-GB">
                          <a:solidFill>
                            <a:srgbClr val="333333"/>
                          </a:solidFill>
                          <a:latin typeface="inter-regular"/>
                        </a:rPr>
                        <a:t>write(String str, int off, int len)</a:t>
                      </a:r>
                    </a:p>
                  </a:txBody>
                  <a:tcPr marL="76200" marR="76200" marT="76200" marB="76200"/>
                </a:tc>
                <a:tc>
                  <a:txBody>
                    <a:bodyPr/>
                    <a:lstStyle/>
                    <a:p>
                      <a:pPr algn="just" fontAlgn="t"/>
                      <a:r>
                        <a:rPr lang="en-GB" dirty="0">
                          <a:solidFill>
                            <a:srgbClr val="333333"/>
                          </a:solidFill>
                          <a:latin typeface="inter-regular"/>
                        </a:rPr>
                        <a:t>It writes a portion of a string.</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1587"/>
          </a:xfrm>
        </p:spPr>
        <p:txBody>
          <a:bodyPr/>
          <a:lstStyle/>
          <a:p>
            <a:pPr algn="ctr"/>
            <a:r>
              <a:rPr lang="en-GB" dirty="0" smtClean="0"/>
              <a:t>Example</a:t>
            </a:r>
            <a:endParaRPr lang="en-US" dirty="0"/>
          </a:p>
        </p:txBody>
      </p:sp>
      <p:sp>
        <p:nvSpPr>
          <p:cNvPr id="3" name="Content Placeholder 2"/>
          <p:cNvSpPr>
            <a:spLocks noGrp="1"/>
          </p:cNvSpPr>
          <p:nvPr>
            <p:ph idx="1"/>
          </p:nvPr>
        </p:nvSpPr>
        <p:spPr>
          <a:xfrm>
            <a:off x="911424" y="692696"/>
            <a:ext cx="10515600" cy="4891103"/>
          </a:xfrm>
        </p:spPr>
        <p:txBody>
          <a:bodyPr/>
          <a:lstStyle/>
          <a:p>
            <a:r>
              <a:rPr lang="en-US" sz="1800" b="1" dirty="0" smtClean="0"/>
              <a:t>import</a:t>
            </a:r>
            <a:r>
              <a:rPr lang="en-US" sz="1800" dirty="0" smtClean="0"/>
              <a:t> java.io.*;  </a:t>
            </a:r>
          </a:p>
          <a:p>
            <a:r>
              <a:rPr lang="en-US" sz="1800" b="1" dirty="0" smtClean="0"/>
              <a:t>public</a:t>
            </a:r>
            <a:r>
              <a:rPr lang="en-US" sz="1800" dirty="0" smtClean="0"/>
              <a:t> </a:t>
            </a:r>
            <a:r>
              <a:rPr lang="en-US" sz="1800" b="1" dirty="0" smtClean="0"/>
              <a:t>class</a:t>
            </a:r>
            <a:r>
              <a:rPr lang="en-US" sz="1800" dirty="0" smtClean="0"/>
              <a:t> </a:t>
            </a:r>
            <a:r>
              <a:rPr lang="en-US" sz="1800" dirty="0" err="1" smtClean="0"/>
              <a:t>WriterExample</a:t>
            </a:r>
            <a:r>
              <a:rPr lang="en-US" sz="1800" dirty="0" smtClean="0"/>
              <a:t> {  </a:t>
            </a:r>
          </a:p>
          <a:p>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  </a:t>
            </a:r>
          </a:p>
          <a:p>
            <a:r>
              <a:rPr lang="en-US" sz="1800" dirty="0" smtClean="0"/>
              <a:t>        </a:t>
            </a:r>
            <a:r>
              <a:rPr lang="en-US" sz="1800" b="1" dirty="0" smtClean="0"/>
              <a:t>try</a:t>
            </a:r>
            <a:r>
              <a:rPr lang="en-US" sz="1800" dirty="0" smtClean="0"/>
              <a:t> {  </a:t>
            </a:r>
          </a:p>
          <a:p>
            <a:r>
              <a:rPr lang="en-US" sz="1800" dirty="0" smtClean="0"/>
              <a:t>            Writer w = </a:t>
            </a:r>
            <a:r>
              <a:rPr lang="en-US" sz="1800" b="1" dirty="0" smtClean="0"/>
              <a:t>new</a:t>
            </a:r>
            <a:r>
              <a:rPr lang="en-US" sz="1800" dirty="0" smtClean="0"/>
              <a:t> </a:t>
            </a:r>
            <a:r>
              <a:rPr lang="en-US" sz="1800" dirty="0" err="1" smtClean="0"/>
              <a:t>FileWriter</a:t>
            </a:r>
            <a:r>
              <a:rPr lang="en-US" sz="1800" dirty="0" smtClean="0"/>
              <a:t>("output.txt");  </a:t>
            </a:r>
          </a:p>
          <a:p>
            <a:r>
              <a:rPr lang="en-US" sz="1800" dirty="0" smtClean="0"/>
              <a:t>            String </a:t>
            </a:r>
            <a:r>
              <a:rPr lang="en-US" sz="1600" dirty="0" smtClean="0"/>
              <a:t>content</a:t>
            </a:r>
            <a:r>
              <a:rPr lang="en-US" sz="1800" dirty="0" smtClean="0"/>
              <a:t> = "I love my country";  </a:t>
            </a:r>
          </a:p>
          <a:p>
            <a:r>
              <a:rPr lang="en-US" sz="1800" dirty="0" smtClean="0"/>
              <a:t>            </a:t>
            </a:r>
            <a:r>
              <a:rPr lang="en-US" sz="1800" dirty="0" err="1" smtClean="0"/>
              <a:t>w.write</a:t>
            </a:r>
            <a:r>
              <a:rPr lang="en-US" sz="1800" dirty="0" smtClean="0"/>
              <a:t>(content);  </a:t>
            </a:r>
          </a:p>
          <a:p>
            <a:r>
              <a:rPr lang="en-US" sz="1800" dirty="0" smtClean="0"/>
              <a:t>            </a:t>
            </a:r>
            <a:r>
              <a:rPr lang="en-US" sz="1800" dirty="0" err="1" smtClean="0"/>
              <a:t>w.close</a:t>
            </a:r>
            <a:r>
              <a:rPr lang="en-US" sz="1800" dirty="0" smtClean="0"/>
              <a:t>();  </a:t>
            </a:r>
          </a:p>
          <a:p>
            <a:r>
              <a:rPr lang="en-US" sz="1800" dirty="0" smtClean="0"/>
              <a:t>            </a:t>
            </a:r>
            <a:r>
              <a:rPr lang="en-US" sz="1800" dirty="0" err="1" smtClean="0"/>
              <a:t>System.out.println</a:t>
            </a:r>
            <a:r>
              <a:rPr lang="en-US" sz="1800" dirty="0" smtClean="0"/>
              <a:t>("Done");  </a:t>
            </a:r>
          </a:p>
          <a:p>
            <a:r>
              <a:rPr lang="en-US" sz="1800" dirty="0" smtClean="0"/>
              <a:t>        } </a:t>
            </a:r>
            <a:r>
              <a:rPr lang="en-US" sz="1800" b="1" dirty="0" smtClean="0"/>
              <a:t>catch</a:t>
            </a:r>
            <a:r>
              <a:rPr lang="en-US" sz="1800" dirty="0" smtClean="0"/>
              <a:t> (</a:t>
            </a:r>
            <a:r>
              <a:rPr lang="en-US" sz="1800" dirty="0" err="1" smtClean="0"/>
              <a:t>IOException</a:t>
            </a:r>
            <a:r>
              <a:rPr lang="en-US" sz="1800" dirty="0" smtClean="0"/>
              <a:t> e) {  </a:t>
            </a:r>
          </a:p>
          <a:p>
            <a:r>
              <a:rPr lang="en-US" sz="1800" dirty="0" smtClean="0"/>
              <a:t>            </a:t>
            </a:r>
            <a:r>
              <a:rPr lang="en-US" sz="1800" dirty="0" err="1" smtClean="0"/>
              <a:t>e.printStackTrace</a:t>
            </a:r>
            <a:r>
              <a:rPr lang="en-US" sz="1800" dirty="0" smtClean="0"/>
              <a:t>();  </a:t>
            </a:r>
          </a:p>
          <a:p>
            <a:r>
              <a:rPr lang="en-US" sz="1800" dirty="0" smtClean="0"/>
              <a:t>        }  </a:t>
            </a:r>
          </a:p>
          <a:p>
            <a:r>
              <a:rPr lang="en-US" sz="1800" dirty="0" smtClean="0"/>
              <a:t>    }  </a:t>
            </a:r>
          </a:p>
          <a:p>
            <a:r>
              <a:rPr lang="en-US" sz="1800" dirty="0" smtClean="0"/>
              <a:t>}  </a:t>
            </a:r>
          </a:p>
          <a:p>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Reader</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
        <p:nvSpPr>
          <p:cNvPr id="6" name="Content Placeholder 5"/>
          <p:cNvSpPr>
            <a:spLocks noGrp="1"/>
          </p:cNvSpPr>
          <p:nvPr>
            <p:ph idx="1"/>
          </p:nvPr>
        </p:nvSpPr>
        <p:spPr>
          <a:xfrm>
            <a:off x="695400" y="1124745"/>
            <a:ext cx="10515600" cy="1008112"/>
          </a:xfrm>
        </p:spPr>
        <p:txBody>
          <a:bodyPr/>
          <a:lstStyle/>
          <a:p>
            <a:pPr algn="just"/>
            <a:r>
              <a:rPr lang="en-GB" sz="2000" dirty="0" smtClean="0">
                <a:hlinkClick r:id="rId2"/>
              </a:rPr>
              <a:t>Java</a:t>
            </a:r>
            <a:r>
              <a:rPr lang="en-GB" sz="2000" dirty="0" smtClean="0"/>
              <a:t> Reader is an </a:t>
            </a:r>
            <a:r>
              <a:rPr lang="en-GB" sz="2000" dirty="0" smtClean="0">
                <a:hlinkClick r:id="rId3"/>
              </a:rPr>
              <a:t>abstract class</a:t>
            </a:r>
            <a:r>
              <a:rPr lang="en-GB" sz="2000" dirty="0" smtClean="0"/>
              <a:t> for reading character </a:t>
            </a:r>
            <a:r>
              <a:rPr lang="en-GB" sz="2000" dirty="0" smtClean="0">
                <a:hlinkClick r:id="rId4"/>
              </a:rPr>
              <a:t>streams</a:t>
            </a:r>
            <a:r>
              <a:rPr lang="en-GB" sz="2000" dirty="0" smtClean="0"/>
              <a:t>. The only methods that a subclass must implement are read(char[], </a:t>
            </a:r>
            <a:r>
              <a:rPr lang="en-GB" sz="2000" dirty="0" err="1" smtClean="0"/>
              <a:t>int</a:t>
            </a:r>
            <a:r>
              <a:rPr lang="en-GB" sz="2000" dirty="0" smtClean="0"/>
              <a:t>, </a:t>
            </a:r>
            <a:r>
              <a:rPr lang="en-GB" sz="2000" dirty="0" err="1" smtClean="0"/>
              <a:t>int</a:t>
            </a:r>
            <a:r>
              <a:rPr lang="en-GB" sz="2000" dirty="0" smtClean="0"/>
              <a:t>) and close(). Most subclasses, however, will </a:t>
            </a:r>
            <a:r>
              <a:rPr lang="en-GB" sz="2000" dirty="0" smtClean="0">
                <a:hlinkClick r:id="rId5"/>
              </a:rPr>
              <a:t>override</a:t>
            </a:r>
            <a:r>
              <a:rPr lang="en-GB" sz="2000" dirty="0" smtClean="0"/>
              <a:t> some of the methods to provide higher efficiency, additional functionality, or both.</a:t>
            </a:r>
            <a:endParaRPr lang="en-US" sz="2000" dirty="0"/>
          </a:p>
        </p:txBody>
      </p:sp>
      <p:graphicFrame>
        <p:nvGraphicFramePr>
          <p:cNvPr id="7" name="Table 6"/>
          <p:cNvGraphicFramePr>
            <a:graphicFrameLocks noGrp="1"/>
          </p:cNvGraphicFramePr>
          <p:nvPr>
            <p:extLst>
              <p:ext uri="{D42A27DB-BD31-4B8C-83A1-F6EECF244321}">
                <p14:modId xmlns:p14="http://schemas.microsoft.com/office/powerpoint/2010/main" val="147157891"/>
              </p:ext>
            </p:extLst>
          </p:nvPr>
        </p:nvGraphicFramePr>
        <p:xfrm>
          <a:off x="551384" y="2060848"/>
          <a:ext cx="11017225" cy="5593080"/>
        </p:xfrm>
        <a:graphic>
          <a:graphicData uri="http://schemas.openxmlformats.org/drawingml/2006/table">
            <a:tbl>
              <a:tblPr firstRow="1" bandRow="1">
                <a:tableStyleId>{5C22544A-7EE6-4342-B048-85BDC9FD1C3A}</a:tableStyleId>
              </a:tblPr>
              <a:tblGrid>
                <a:gridCol w="2160240"/>
                <a:gridCol w="3273932"/>
                <a:gridCol w="5583053"/>
              </a:tblGrid>
              <a:tr h="370840">
                <a:tc>
                  <a:txBody>
                    <a:bodyPr/>
                    <a:lstStyle/>
                    <a:p>
                      <a:pPr algn="ctr" fontAlgn="t"/>
                      <a:r>
                        <a:rPr lang="en-US" dirty="0">
                          <a:solidFill>
                            <a:srgbClr val="000000"/>
                          </a:solidFill>
                          <a:latin typeface="times new roman"/>
                        </a:rPr>
                        <a:t>Modifier and Type</a:t>
                      </a:r>
                    </a:p>
                  </a:txBody>
                  <a:tcPr marL="114300" marR="114300" marT="114300" marB="114300"/>
                </a:tc>
                <a:tc>
                  <a:txBody>
                    <a:bodyPr/>
                    <a:lstStyle/>
                    <a:p>
                      <a:pPr algn="ctr" fontAlgn="t"/>
                      <a:r>
                        <a:rPr lang="en-US" dirty="0">
                          <a:solidFill>
                            <a:srgbClr val="000000"/>
                          </a:solidFill>
                          <a:latin typeface="times new roman"/>
                        </a:rPr>
                        <a:t>Method</a:t>
                      </a:r>
                    </a:p>
                  </a:txBody>
                  <a:tcPr marL="114300" marR="114300" marT="114300" marB="114300"/>
                </a:tc>
                <a:tc>
                  <a:txBody>
                    <a:bodyPr/>
                    <a:lstStyle/>
                    <a:p>
                      <a:pPr algn="ctr" fontAlgn="t"/>
                      <a:r>
                        <a:rPr lang="en-US" dirty="0">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abstract void</a:t>
                      </a:r>
                    </a:p>
                  </a:txBody>
                  <a:tcPr marL="76200" marR="76200" marT="76200" marB="76200"/>
                </a:tc>
                <a:tc>
                  <a:txBody>
                    <a:bodyPr/>
                    <a:lstStyle/>
                    <a:p>
                      <a:pPr algn="just" fontAlgn="t"/>
                      <a:r>
                        <a:rPr lang="en-US">
                          <a:solidFill>
                            <a:srgbClr val="333333"/>
                          </a:solidFill>
                          <a:latin typeface="inter-regular"/>
                        </a:rPr>
                        <a:t>close()</a:t>
                      </a:r>
                    </a:p>
                  </a:txBody>
                  <a:tcPr marL="76200" marR="76200" marT="76200" marB="76200"/>
                </a:tc>
                <a:tc>
                  <a:txBody>
                    <a:bodyPr/>
                    <a:lstStyle/>
                    <a:p>
                      <a:pPr algn="just" fontAlgn="t"/>
                      <a:r>
                        <a:rPr lang="en-GB">
                          <a:solidFill>
                            <a:srgbClr val="333333"/>
                          </a:solidFill>
                          <a:latin typeface="inter-regular"/>
                        </a:rPr>
                        <a:t>It closes the stream and releases any system resources associated with it.</a:t>
                      </a:r>
                    </a:p>
                  </a:txBody>
                  <a:tcPr marL="76200" marR="76200" marT="76200" marB="76200"/>
                </a:tc>
              </a:tr>
              <a:tr h="370840">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US">
                          <a:solidFill>
                            <a:srgbClr val="333333"/>
                          </a:solidFill>
                          <a:latin typeface="inter-regular"/>
                        </a:rPr>
                        <a:t>mark(int readAheadLimit)</a:t>
                      </a:r>
                    </a:p>
                  </a:txBody>
                  <a:tcPr marL="76200" marR="76200" marT="76200" marB="76200"/>
                </a:tc>
                <a:tc>
                  <a:txBody>
                    <a:bodyPr/>
                    <a:lstStyle/>
                    <a:p>
                      <a:pPr algn="just" fontAlgn="t"/>
                      <a:r>
                        <a:rPr lang="en-GB">
                          <a:solidFill>
                            <a:srgbClr val="333333"/>
                          </a:solidFill>
                          <a:latin typeface="inter-regular"/>
                        </a:rPr>
                        <a:t>It marks the present position in the stream.</a:t>
                      </a:r>
                    </a:p>
                  </a:txBody>
                  <a:tcPr marL="76200" marR="76200" marT="76200" marB="76200"/>
                </a:tc>
              </a:tr>
              <a:tr h="370840">
                <a:tc>
                  <a:txBody>
                    <a:bodyPr/>
                    <a:lstStyle/>
                    <a:p>
                      <a:pPr algn="just" fontAlgn="t"/>
                      <a:r>
                        <a:rPr lang="en-US">
                          <a:solidFill>
                            <a:srgbClr val="333333"/>
                          </a:solidFill>
                          <a:latin typeface="inter-regular"/>
                        </a:rPr>
                        <a:t>boolean</a:t>
                      </a:r>
                    </a:p>
                  </a:txBody>
                  <a:tcPr marL="76200" marR="76200" marT="76200" marB="76200"/>
                </a:tc>
                <a:tc>
                  <a:txBody>
                    <a:bodyPr/>
                    <a:lstStyle/>
                    <a:p>
                      <a:pPr algn="just" fontAlgn="t"/>
                      <a:r>
                        <a:rPr lang="en-US">
                          <a:solidFill>
                            <a:srgbClr val="333333"/>
                          </a:solidFill>
                          <a:latin typeface="inter-regular"/>
                        </a:rPr>
                        <a:t>markSupported()</a:t>
                      </a:r>
                    </a:p>
                  </a:txBody>
                  <a:tcPr marL="76200" marR="76200" marT="76200" marB="76200"/>
                </a:tc>
                <a:tc>
                  <a:txBody>
                    <a:bodyPr/>
                    <a:lstStyle/>
                    <a:p>
                      <a:pPr algn="just" fontAlgn="t"/>
                      <a:r>
                        <a:rPr lang="en-GB">
                          <a:solidFill>
                            <a:srgbClr val="333333"/>
                          </a:solidFill>
                          <a:latin typeface="inter-regular"/>
                        </a:rPr>
                        <a:t>It tells whether this stream supports the mark() operation.</a:t>
                      </a:r>
                    </a:p>
                  </a:txBody>
                  <a:tcPr marL="76200" marR="76200" marT="76200" marB="76200"/>
                </a:tc>
              </a:tr>
              <a:tr h="370840">
                <a:tc>
                  <a:txBody>
                    <a:bodyPr/>
                    <a:lstStyle/>
                    <a:p>
                      <a:pPr algn="just" fontAlgn="t"/>
                      <a:r>
                        <a:rPr lang="en-US">
                          <a:solidFill>
                            <a:srgbClr val="333333"/>
                          </a:solidFill>
                          <a:latin typeface="inter-regular"/>
                        </a:rPr>
                        <a:t>int</a:t>
                      </a:r>
                    </a:p>
                  </a:txBody>
                  <a:tcPr marL="76200" marR="76200" marT="76200" marB="76200"/>
                </a:tc>
                <a:tc>
                  <a:txBody>
                    <a:bodyPr/>
                    <a:lstStyle/>
                    <a:p>
                      <a:pPr algn="just" fontAlgn="t"/>
                      <a:r>
                        <a:rPr lang="en-US">
                          <a:solidFill>
                            <a:srgbClr val="333333"/>
                          </a:solidFill>
                          <a:latin typeface="inter-regular"/>
                        </a:rPr>
                        <a:t>read()</a:t>
                      </a:r>
                    </a:p>
                  </a:txBody>
                  <a:tcPr marL="76200" marR="76200" marT="76200" marB="76200"/>
                </a:tc>
                <a:tc>
                  <a:txBody>
                    <a:bodyPr/>
                    <a:lstStyle/>
                    <a:p>
                      <a:pPr algn="just" fontAlgn="t"/>
                      <a:r>
                        <a:rPr lang="en-GB">
                          <a:solidFill>
                            <a:srgbClr val="333333"/>
                          </a:solidFill>
                          <a:latin typeface="inter-regular"/>
                        </a:rPr>
                        <a:t>It reads a single character.</a:t>
                      </a:r>
                    </a:p>
                  </a:txBody>
                  <a:tcPr marL="76200" marR="76200" marT="76200" marB="76200"/>
                </a:tc>
              </a:tr>
              <a:tr h="370840">
                <a:tc>
                  <a:txBody>
                    <a:bodyPr/>
                    <a:lstStyle/>
                    <a:p>
                      <a:pPr algn="just" fontAlgn="t"/>
                      <a:r>
                        <a:rPr lang="en-US">
                          <a:solidFill>
                            <a:srgbClr val="333333"/>
                          </a:solidFill>
                          <a:latin typeface="inter-regular"/>
                        </a:rPr>
                        <a:t>int</a:t>
                      </a:r>
                    </a:p>
                  </a:txBody>
                  <a:tcPr marL="76200" marR="76200" marT="76200" marB="76200"/>
                </a:tc>
                <a:tc>
                  <a:txBody>
                    <a:bodyPr/>
                    <a:lstStyle/>
                    <a:p>
                      <a:pPr algn="just" fontAlgn="t"/>
                      <a:r>
                        <a:rPr lang="en-US">
                          <a:solidFill>
                            <a:srgbClr val="333333"/>
                          </a:solidFill>
                          <a:latin typeface="inter-regular"/>
                        </a:rPr>
                        <a:t>read(char[] cbuf)</a:t>
                      </a:r>
                    </a:p>
                  </a:txBody>
                  <a:tcPr marL="76200" marR="76200" marT="76200" marB="76200"/>
                </a:tc>
                <a:tc>
                  <a:txBody>
                    <a:bodyPr/>
                    <a:lstStyle/>
                    <a:p>
                      <a:pPr algn="just" fontAlgn="t"/>
                      <a:r>
                        <a:rPr lang="en-GB">
                          <a:solidFill>
                            <a:srgbClr val="333333"/>
                          </a:solidFill>
                          <a:latin typeface="inter-regular"/>
                        </a:rPr>
                        <a:t>It reads characters into an </a:t>
                      </a:r>
                      <a:r>
                        <a:rPr lang="en-GB" u="none" strike="noStrike">
                          <a:solidFill>
                            <a:srgbClr val="008000"/>
                          </a:solidFill>
                          <a:latin typeface="inter-regular"/>
                          <a:hlinkClick r:id="rId6"/>
                        </a:rPr>
                        <a:t>array</a:t>
                      </a:r>
                      <a:r>
                        <a:rPr lang="en-GB">
                          <a:solidFill>
                            <a:srgbClr val="333333"/>
                          </a:solidFill>
                          <a:latin typeface="inter-regular"/>
                        </a:rPr>
                        <a:t>.</a:t>
                      </a:r>
                    </a:p>
                  </a:txBody>
                  <a:tcPr marL="76200" marR="76200" marT="76200" marB="76200"/>
                </a:tc>
              </a:tr>
              <a:tr h="370840">
                <a:tc>
                  <a:txBody>
                    <a:bodyPr/>
                    <a:lstStyle/>
                    <a:p>
                      <a:pPr algn="just" fontAlgn="t"/>
                      <a:r>
                        <a:rPr lang="en-US">
                          <a:solidFill>
                            <a:srgbClr val="333333"/>
                          </a:solidFill>
                          <a:latin typeface="inter-regular"/>
                        </a:rPr>
                        <a:t>abstract int</a:t>
                      </a:r>
                    </a:p>
                  </a:txBody>
                  <a:tcPr marL="76200" marR="76200" marT="76200" marB="76200"/>
                </a:tc>
                <a:tc>
                  <a:txBody>
                    <a:bodyPr/>
                    <a:lstStyle/>
                    <a:p>
                      <a:pPr algn="just" fontAlgn="t"/>
                      <a:r>
                        <a:rPr lang="en-GB">
                          <a:solidFill>
                            <a:srgbClr val="333333"/>
                          </a:solidFill>
                          <a:latin typeface="inter-regular"/>
                        </a:rPr>
                        <a:t>read(char[] cbuf, int off, int len)</a:t>
                      </a:r>
                    </a:p>
                  </a:txBody>
                  <a:tcPr marL="76200" marR="76200" marT="76200" marB="76200"/>
                </a:tc>
                <a:tc>
                  <a:txBody>
                    <a:bodyPr/>
                    <a:lstStyle/>
                    <a:p>
                      <a:pPr algn="just" fontAlgn="t"/>
                      <a:r>
                        <a:rPr lang="en-GB">
                          <a:solidFill>
                            <a:srgbClr val="333333"/>
                          </a:solidFill>
                          <a:latin typeface="inter-regular"/>
                        </a:rPr>
                        <a:t>It reads characters into a portion of an array.</a:t>
                      </a:r>
                    </a:p>
                  </a:txBody>
                  <a:tcPr marL="76200" marR="76200" marT="76200" marB="76200"/>
                </a:tc>
              </a:tr>
              <a:tr h="370840">
                <a:tc>
                  <a:txBody>
                    <a:bodyPr/>
                    <a:lstStyle/>
                    <a:p>
                      <a:pPr algn="just" fontAlgn="t"/>
                      <a:r>
                        <a:rPr lang="en-US">
                          <a:solidFill>
                            <a:srgbClr val="333333"/>
                          </a:solidFill>
                          <a:latin typeface="inter-regular"/>
                        </a:rPr>
                        <a:t>int</a:t>
                      </a:r>
                    </a:p>
                  </a:txBody>
                  <a:tcPr marL="76200" marR="76200" marT="76200" marB="76200"/>
                </a:tc>
                <a:tc>
                  <a:txBody>
                    <a:bodyPr/>
                    <a:lstStyle/>
                    <a:p>
                      <a:pPr algn="just" fontAlgn="t"/>
                      <a:r>
                        <a:rPr lang="en-US">
                          <a:solidFill>
                            <a:srgbClr val="333333"/>
                          </a:solidFill>
                          <a:latin typeface="inter-regular"/>
                        </a:rPr>
                        <a:t>read(CharBuffer target)</a:t>
                      </a:r>
                    </a:p>
                  </a:txBody>
                  <a:tcPr marL="76200" marR="76200" marT="76200" marB="76200"/>
                </a:tc>
                <a:tc>
                  <a:txBody>
                    <a:bodyPr/>
                    <a:lstStyle/>
                    <a:p>
                      <a:pPr algn="just" fontAlgn="t"/>
                      <a:r>
                        <a:rPr lang="en-GB">
                          <a:solidFill>
                            <a:srgbClr val="333333"/>
                          </a:solidFill>
                          <a:latin typeface="inter-regular"/>
                        </a:rPr>
                        <a:t>It attempts to read characters into the specified character buffer.</a:t>
                      </a:r>
                    </a:p>
                  </a:txBody>
                  <a:tcPr marL="76200" marR="76200" marT="76200" marB="76200"/>
                </a:tc>
              </a:tr>
              <a:tr h="370840">
                <a:tc>
                  <a:txBody>
                    <a:bodyPr/>
                    <a:lstStyle/>
                    <a:p>
                      <a:pPr algn="just" fontAlgn="t"/>
                      <a:r>
                        <a:rPr lang="en-US">
                          <a:solidFill>
                            <a:srgbClr val="333333"/>
                          </a:solidFill>
                          <a:latin typeface="inter-regular"/>
                        </a:rPr>
                        <a:t>boolean</a:t>
                      </a:r>
                    </a:p>
                  </a:txBody>
                  <a:tcPr marL="76200" marR="76200" marT="76200" marB="76200"/>
                </a:tc>
                <a:tc>
                  <a:txBody>
                    <a:bodyPr/>
                    <a:lstStyle/>
                    <a:p>
                      <a:pPr algn="just" fontAlgn="t"/>
                      <a:r>
                        <a:rPr lang="en-US">
                          <a:solidFill>
                            <a:srgbClr val="333333"/>
                          </a:solidFill>
                          <a:latin typeface="inter-regular"/>
                        </a:rPr>
                        <a:t>ready()</a:t>
                      </a:r>
                    </a:p>
                  </a:txBody>
                  <a:tcPr marL="76200" marR="76200" marT="76200" marB="76200"/>
                </a:tc>
                <a:tc>
                  <a:txBody>
                    <a:bodyPr/>
                    <a:lstStyle/>
                    <a:p>
                      <a:pPr algn="just" fontAlgn="t"/>
                      <a:r>
                        <a:rPr lang="en-GB">
                          <a:solidFill>
                            <a:srgbClr val="333333"/>
                          </a:solidFill>
                          <a:latin typeface="inter-regular"/>
                        </a:rPr>
                        <a:t>It tells whether this stream is ready to be read.</a:t>
                      </a:r>
                    </a:p>
                  </a:txBody>
                  <a:tcPr marL="76200" marR="76200" marT="76200" marB="76200"/>
                </a:tc>
              </a:tr>
              <a:tr h="370840">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US">
                          <a:solidFill>
                            <a:srgbClr val="333333"/>
                          </a:solidFill>
                          <a:latin typeface="inter-regular"/>
                        </a:rPr>
                        <a:t>reset()</a:t>
                      </a:r>
                    </a:p>
                  </a:txBody>
                  <a:tcPr marL="76200" marR="76200" marT="76200" marB="76200"/>
                </a:tc>
                <a:tc>
                  <a:txBody>
                    <a:bodyPr/>
                    <a:lstStyle/>
                    <a:p>
                      <a:pPr algn="just" fontAlgn="t"/>
                      <a:r>
                        <a:rPr lang="en-US">
                          <a:solidFill>
                            <a:srgbClr val="333333"/>
                          </a:solidFill>
                          <a:latin typeface="inter-regular"/>
                        </a:rPr>
                        <a:t>It resets the stream.</a:t>
                      </a:r>
                    </a:p>
                  </a:txBody>
                  <a:tcPr marL="76200" marR="76200" marT="76200" marB="76200"/>
                </a:tc>
              </a:tr>
              <a:tr h="370840">
                <a:tc>
                  <a:txBody>
                    <a:bodyPr/>
                    <a:lstStyle/>
                    <a:p>
                      <a:pPr algn="just" fontAlgn="t"/>
                      <a:r>
                        <a:rPr lang="en-US">
                          <a:solidFill>
                            <a:srgbClr val="333333"/>
                          </a:solidFill>
                          <a:latin typeface="inter-regular"/>
                        </a:rPr>
                        <a:t>long</a:t>
                      </a:r>
                    </a:p>
                  </a:txBody>
                  <a:tcPr marL="76200" marR="76200" marT="76200" marB="76200"/>
                </a:tc>
                <a:tc>
                  <a:txBody>
                    <a:bodyPr/>
                    <a:lstStyle/>
                    <a:p>
                      <a:pPr algn="just" fontAlgn="t"/>
                      <a:r>
                        <a:rPr lang="en-US">
                          <a:solidFill>
                            <a:srgbClr val="333333"/>
                          </a:solidFill>
                          <a:latin typeface="inter-regular"/>
                        </a:rPr>
                        <a:t>skip(long n)</a:t>
                      </a:r>
                    </a:p>
                  </a:txBody>
                  <a:tcPr marL="76200" marR="76200" marT="76200" marB="76200"/>
                </a:tc>
                <a:tc>
                  <a:txBody>
                    <a:bodyPr/>
                    <a:lstStyle/>
                    <a:p>
                      <a:pPr algn="just" fontAlgn="t"/>
                      <a:r>
                        <a:rPr lang="en-US" dirty="0">
                          <a:solidFill>
                            <a:srgbClr val="333333"/>
                          </a:solidFill>
                          <a:latin typeface="inter-regular"/>
                        </a:rPr>
                        <a:t>It skips characters.</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116632"/>
            <a:ext cx="10515600" cy="1325563"/>
          </a:xfrm>
        </p:spPr>
        <p:txBody>
          <a:bodyPr/>
          <a:lstStyle/>
          <a:p>
            <a:pPr algn="ctr"/>
            <a:r>
              <a:rPr lang="en-IN" dirty="0" smtClean="0"/>
              <a:t>Example</a:t>
            </a:r>
            <a:endParaRPr lang="en-US" dirty="0"/>
          </a:p>
        </p:txBody>
      </p:sp>
      <p:sp>
        <p:nvSpPr>
          <p:cNvPr id="3" name="Content Placeholder 2"/>
          <p:cNvSpPr>
            <a:spLocks noGrp="1"/>
          </p:cNvSpPr>
          <p:nvPr>
            <p:ph idx="1"/>
          </p:nvPr>
        </p:nvSpPr>
        <p:spPr>
          <a:xfrm>
            <a:off x="911424" y="908720"/>
            <a:ext cx="10515600" cy="4351338"/>
          </a:xfrm>
        </p:spPr>
        <p:txBody>
          <a:bodyPr/>
          <a:lstStyle/>
          <a:p>
            <a:pPr>
              <a:spcBef>
                <a:spcPts val="0"/>
              </a:spcBef>
              <a:buNone/>
            </a:pPr>
            <a:r>
              <a:rPr lang="en-GB" sz="2000" dirty="0" smtClean="0"/>
              <a:t> </a:t>
            </a:r>
            <a:r>
              <a:rPr lang="en-US" sz="2000" b="1" dirty="0" smtClean="0"/>
              <a:t>import</a:t>
            </a:r>
            <a:r>
              <a:rPr lang="en-US" sz="2000" dirty="0" smtClean="0"/>
              <a:t> java.io.*;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ReaderExample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Reader </a:t>
            </a:r>
            <a:r>
              <a:rPr lang="en-US" sz="2000" dirty="0" err="1" smtClean="0"/>
              <a:t>reader</a:t>
            </a:r>
            <a:r>
              <a:rPr lang="en-US" sz="2000" dirty="0" smtClean="0"/>
              <a:t> = </a:t>
            </a:r>
            <a:r>
              <a:rPr lang="en-US" sz="2000" b="1" dirty="0" smtClean="0"/>
              <a:t>new</a:t>
            </a:r>
            <a:r>
              <a:rPr lang="en-US" sz="2000" dirty="0" smtClean="0"/>
              <a:t> </a:t>
            </a:r>
            <a:r>
              <a:rPr lang="en-US" sz="2000" dirty="0" err="1" smtClean="0"/>
              <a:t>FileReader</a:t>
            </a:r>
            <a:r>
              <a:rPr lang="en-US" sz="2000" dirty="0" smtClean="0"/>
              <a:t>("file.txt");  </a:t>
            </a:r>
          </a:p>
          <a:p>
            <a:pPr>
              <a:spcBef>
                <a:spcPts val="0"/>
              </a:spcBef>
              <a:buNone/>
            </a:pPr>
            <a:r>
              <a:rPr lang="en-US" sz="2000" dirty="0" smtClean="0"/>
              <a:t>            </a:t>
            </a:r>
            <a:r>
              <a:rPr lang="en-US" sz="2000" b="1" dirty="0" err="1" smtClean="0"/>
              <a:t>int</a:t>
            </a:r>
            <a:r>
              <a:rPr lang="en-US" sz="2000" dirty="0" smtClean="0"/>
              <a:t> data = </a:t>
            </a:r>
            <a:r>
              <a:rPr lang="en-US" sz="2000" dirty="0" err="1" smtClean="0"/>
              <a:t>reader.read</a:t>
            </a:r>
            <a:r>
              <a:rPr lang="en-US" sz="2000" dirty="0" smtClean="0"/>
              <a:t>();  </a:t>
            </a:r>
          </a:p>
          <a:p>
            <a:pPr>
              <a:spcBef>
                <a:spcPts val="0"/>
              </a:spcBef>
              <a:buNone/>
            </a:pPr>
            <a:r>
              <a:rPr lang="en-US" sz="2000" dirty="0" smtClean="0"/>
              <a:t>            </a:t>
            </a:r>
            <a:r>
              <a:rPr lang="en-US" sz="2000" b="1" dirty="0" smtClean="0"/>
              <a:t>while</a:t>
            </a:r>
            <a:r>
              <a:rPr lang="en-US" sz="2000" dirty="0" smtClean="0"/>
              <a:t> (data != -1) {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 data);  </a:t>
            </a:r>
          </a:p>
          <a:p>
            <a:pPr>
              <a:spcBef>
                <a:spcPts val="0"/>
              </a:spcBef>
              <a:buNone/>
            </a:pPr>
            <a:r>
              <a:rPr lang="en-US" sz="2000" dirty="0" smtClean="0"/>
              <a:t>                data = </a:t>
            </a:r>
            <a:r>
              <a:rPr lang="en-US" sz="2000" dirty="0" err="1" smtClean="0"/>
              <a:t>reader.read</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reader.close</a:t>
            </a:r>
            <a:r>
              <a:rPr lang="en-US" sz="2000" dirty="0" smtClean="0"/>
              <a:t>();  </a:t>
            </a:r>
          </a:p>
          <a:p>
            <a:pPr>
              <a:spcBef>
                <a:spcPts val="0"/>
              </a:spcBef>
              <a:buNone/>
            </a:pPr>
            <a:r>
              <a:rPr lang="en-US" sz="2000" dirty="0" smtClean="0"/>
              <a:t>        } </a:t>
            </a:r>
            <a:r>
              <a:rPr lang="en-US" sz="2000" b="1" dirty="0" smtClean="0"/>
              <a:t>catch</a:t>
            </a:r>
            <a:r>
              <a:rPr lang="en-US" sz="2000" dirty="0" smtClean="0"/>
              <a:t> (Exception ex) {  </a:t>
            </a:r>
          </a:p>
          <a:p>
            <a:pPr>
              <a:spcBef>
                <a:spcPts val="0"/>
              </a:spcBef>
              <a:buNone/>
            </a:pPr>
            <a:r>
              <a:rPr lang="en-US" sz="2000" dirty="0" smtClean="0"/>
              <a:t>            </a:t>
            </a:r>
            <a:r>
              <a:rPr lang="en-US" sz="2000" dirty="0" err="1" smtClean="0"/>
              <a:t>System.out.println</a:t>
            </a:r>
            <a:r>
              <a:rPr lang="en-US" sz="2000" dirty="0" smtClean="0"/>
              <a:t>(</a:t>
            </a:r>
            <a:r>
              <a:rPr lang="en-US" sz="2000" dirty="0" err="1" smtClean="0"/>
              <a:t>ex.getMessage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buNone/>
            </a:pPr>
            <a:endParaRPr lang="en-GB" sz="2000" dirty="0" smtClean="0"/>
          </a:p>
          <a:p>
            <a:endParaRPr lang="en-GB" sz="20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FileWriter</a:t>
            </a:r>
            <a:r>
              <a:rPr lang="en-US" dirty="0" smtClean="0"/>
              <a:t> Class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
        <p:nvSpPr>
          <p:cNvPr id="6" name="Content Placeholder 5"/>
          <p:cNvSpPr>
            <a:spLocks noGrp="1"/>
          </p:cNvSpPr>
          <p:nvPr>
            <p:ph idx="1"/>
          </p:nvPr>
        </p:nvSpPr>
        <p:spPr>
          <a:xfrm>
            <a:off x="839416" y="1268760"/>
            <a:ext cx="10515600" cy="883295"/>
          </a:xfrm>
        </p:spPr>
        <p:txBody>
          <a:bodyPr/>
          <a:lstStyle/>
          <a:p>
            <a:r>
              <a:rPr lang="en-GB" dirty="0" smtClean="0"/>
              <a:t>Java </a:t>
            </a:r>
            <a:r>
              <a:rPr lang="en-GB" dirty="0" err="1" smtClean="0"/>
              <a:t>FileWriter</a:t>
            </a:r>
            <a:r>
              <a:rPr lang="en-GB" dirty="0" smtClean="0"/>
              <a:t> class is used to write character-oriented data to a </a:t>
            </a:r>
            <a:r>
              <a:rPr lang="en-GB" dirty="0" smtClean="0">
                <a:hlinkClick r:id="rId2"/>
              </a:rPr>
              <a:t>file</a:t>
            </a:r>
            <a:r>
              <a:rPr lang="en-GB" dirty="0" smtClean="0"/>
              <a:t>. It is character-oriented class which is used for file handling in </a:t>
            </a:r>
            <a:r>
              <a:rPr lang="en-GB" dirty="0" smtClean="0">
                <a:hlinkClick r:id="rId3"/>
              </a:rPr>
              <a:t>java</a:t>
            </a:r>
            <a:r>
              <a:rPr lang="en-GB" dirty="0" smtClean="0"/>
              <a:t>.</a:t>
            </a:r>
          </a:p>
          <a:p>
            <a:r>
              <a:rPr lang="en-GB" dirty="0" smtClean="0"/>
              <a:t> </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086034736"/>
              </p:ext>
            </p:extLst>
          </p:nvPr>
        </p:nvGraphicFramePr>
        <p:xfrm>
          <a:off x="1343472" y="2276872"/>
          <a:ext cx="8770942" cy="2636520"/>
        </p:xfrm>
        <a:graphic>
          <a:graphicData uri="http://schemas.openxmlformats.org/drawingml/2006/table">
            <a:tbl>
              <a:tblPr firstRow="1" bandRow="1">
                <a:tableStyleId>{5C22544A-7EE6-4342-B048-85BDC9FD1C3A}</a:tableStyleId>
              </a:tblPr>
              <a:tblGrid>
                <a:gridCol w="2571768"/>
                <a:gridCol w="6199174"/>
              </a:tblGrid>
              <a:tr h="271986">
                <a:tc>
                  <a:txBody>
                    <a:bodyPr/>
                    <a:lstStyle/>
                    <a:p>
                      <a:pPr algn="l" fontAlgn="t"/>
                      <a:r>
                        <a:rPr lang="en-US" dirty="0" smtClean="0">
                          <a:solidFill>
                            <a:srgbClr val="000000"/>
                          </a:solidFill>
                          <a:latin typeface="times new roman"/>
                        </a:rPr>
                        <a:t>Method</a:t>
                      </a:r>
                      <a:endParaRPr lang="en-US" dirty="0">
                        <a:solidFill>
                          <a:srgbClr val="000000"/>
                        </a:solidFill>
                        <a:latin typeface="times new roman"/>
                      </a:endParaRP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379132">
                <a:tc>
                  <a:txBody>
                    <a:bodyPr/>
                    <a:lstStyle/>
                    <a:p>
                      <a:pPr algn="just" fontAlgn="t"/>
                      <a:r>
                        <a:rPr lang="en-US">
                          <a:solidFill>
                            <a:srgbClr val="333333"/>
                          </a:solidFill>
                          <a:latin typeface="inter-regular"/>
                        </a:rPr>
                        <a:t>void write(String text)</a:t>
                      </a:r>
                    </a:p>
                  </a:txBody>
                  <a:tcPr marL="76200" marR="76200" marT="76200" marB="76200"/>
                </a:tc>
                <a:tc>
                  <a:txBody>
                    <a:bodyPr/>
                    <a:lstStyle/>
                    <a:p>
                      <a:pPr algn="just" fontAlgn="t"/>
                      <a:r>
                        <a:rPr lang="en-GB">
                          <a:solidFill>
                            <a:srgbClr val="333333"/>
                          </a:solidFill>
                          <a:latin typeface="inter-regular"/>
                        </a:rPr>
                        <a:t>It is used to write the string into FileWriter.</a:t>
                      </a:r>
                    </a:p>
                  </a:txBody>
                  <a:tcPr marL="76200" marR="76200" marT="76200" marB="76200"/>
                </a:tc>
              </a:tr>
              <a:tr h="379132">
                <a:tc>
                  <a:txBody>
                    <a:bodyPr/>
                    <a:lstStyle/>
                    <a:p>
                      <a:pPr algn="just" fontAlgn="t"/>
                      <a:r>
                        <a:rPr lang="en-US">
                          <a:solidFill>
                            <a:srgbClr val="333333"/>
                          </a:solidFill>
                          <a:latin typeface="inter-regular"/>
                        </a:rPr>
                        <a:t>void write(char c)</a:t>
                      </a:r>
                    </a:p>
                  </a:txBody>
                  <a:tcPr marL="76200" marR="76200" marT="76200" marB="76200"/>
                </a:tc>
                <a:tc>
                  <a:txBody>
                    <a:bodyPr/>
                    <a:lstStyle/>
                    <a:p>
                      <a:pPr algn="just" fontAlgn="t"/>
                      <a:r>
                        <a:rPr lang="en-GB">
                          <a:solidFill>
                            <a:srgbClr val="333333"/>
                          </a:solidFill>
                          <a:latin typeface="inter-regular"/>
                        </a:rPr>
                        <a:t>It is used to write the char into FileWriter.</a:t>
                      </a:r>
                    </a:p>
                  </a:txBody>
                  <a:tcPr marL="76200" marR="76200" marT="76200" marB="76200"/>
                </a:tc>
              </a:tr>
              <a:tr h="379132">
                <a:tc>
                  <a:txBody>
                    <a:bodyPr/>
                    <a:lstStyle/>
                    <a:p>
                      <a:pPr algn="just" fontAlgn="t"/>
                      <a:r>
                        <a:rPr lang="en-US">
                          <a:solidFill>
                            <a:srgbClr val="333333"/>
                          </a:solidFill>
                          <a:latin typeface="inter-regular"/>
                        </a:rPr>
                        <a:t>void write(char[] c)</a:t>
                      </a:r>
                    </a:p>
                  </a:txBody>
                  <a:tcPr marL="76200" marR="76200" marT="76200" marB="76200"/>
                </a:tc>
                <a:tc>
                  <a:txBody>
                    <a:bodyPr/>
                    <a:lstStyle/>
                    <a:p>
                      <a:pPr algn="just" fontAlgn="t"/>
                      <a:r>
                        <a:rPr lang="en-GB">
                          <a:solidFill>
                            <a:srgbClr val="333333"/>
                          </a:solidFill>
                          <a:latin typeface="inter-regular"/>
                        </a:rPr>
                        <a:t>It is used to write char array into FileWriter.</a:t>
                      </a:r>
                    </a:p>
                  </a:txBody>
                  <a:tcPr marL="76200" marR="76200" marT="76200" marB="76200"/>
                </a:tc>
              </a:tr>
              <a:tr h="379132">
                <a:tc>
                  <a:txBody>
                    <a:bodyPr/>
                    <a:lstStyle/>
                    <a:p>
                      <a:pPr algn="just" fontAlgn="t"/>
                      <a:r>
                        <a:rPr lang="en-US">
                          <a:solidFill>
                            <a:srgbClr val="333333"/>
                          </a:solidFill>
                          <a:latin typeface="inter-regular"/>
                        </a:rPr>
                        <a:t>void flush()</a:t>
                      </a:r>
                    </a:p>
                  </a:txBody>
                  <a:tcPr marL="76200" marR="76200" marT="76200" marB="76200"/>
                </a:tc>
                <a:tc>
                  <a:txBody>
                    <a:bodyPr/>
                    <a:lstStyle/>
                    <a:p>
                      <a:pPr algn="just" fontAlgn="t"/>
                      <a:r>
                        <a:rPr lang="en-GB">
                          <a:solidFill>
                            <a:srgbClr val="333333"/>
                          </a:solidFill>
                          <a:latin typeface="inter-regular"/>
                        </a:rPr>
                        <a:t>It is used to flushes the data of FileWriter.</a:t>
                      </a:r>
                    </a:p>
                  </a:txBody>
                  <a:tcPr marL="76200" marR="76200" marT="76200" marB="76200"/>
                </a:tc>
              </a:tr>
              <a:tr h="230776">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 the </a:t>
                      </a:r>
                      <a:r>
                        <a:rPr lang="en-GB" dirty="0" err="1">
                          <a:solidFill>
                            <a:srgbClr val="333333"/>
                          </a:solidFill>
                          <a:latin typeface="inter-regular"/>
                        </a:rPr>
                        <a:t>FileWriter</a:t>
                      </a:r>
                      <a:r>
                        <a:rPr lang="en-GB" dirty="0">
                          <a:solidFill>
                            <a:srgbClr val="333333"/>
                          </a:solidFill>
                          <a:latin typeface="inter-regular"/>
                        </a:rPr>
                        <a: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OutputStream class</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err="1" smtClean="0"/>
              <a:t>OutputStream</a:t>
            </a:r>
            <a:r>
              <a:rPr lang="en-GB" dirty="0" smtClean="0"/>
              <a:t> class is an abstract class. It is the </a:t>
            </a:r>
            <a:r>
              <a:rPr lang="en-GB" dirty="0" err="1" smtClean="0"/>
              <a:t>superclass</a:t>
            </a:r>
            <a:r>
              <a:rPr lang="en-GB" dirty="0" smtClean="0"/>
              <a:t> of all classes representing an output stream of bytes. An output stream accepts output bytes and sends them to some sink.</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graphicFrame>
        <p:nvGraphicFramePr>
          <p:cNvPr id="5" name="Table 4"/>
          <p:cNvGraphicFramePr>
            <a:graphicFrameLocks noGrp="1"/>
          </p:cNvGraphicFramePr>
          <p:nvPr/>
        </p:nvGraphicFramePr>
        <p:xfrm>
          <a:off x="1238216" y="2357430"/>
          <a:ext cx="8921784" cy="3521396"/>
        </p:xfrm>
        <a:graphic>
          <a:graphicData uri="http://schemas.openxmlformats.org/drawingml/2006/table">
            <a:tbl>
              <a:tblPr firstRow="1" bandRow="1">
                <a:tableStyleId>{5C22544A-7EE6-4342-B048-85BDC9FD1C3A}</a:tableStyleId>
              </a:tblPr>
              <a:tblGrid>
                <a:gridCol w="4460892"/>
                <a:gridCol w="4460892"/>
              </a:tblGrid>
              <a:tr h="535512">
                <a:tc>
                  <a:txBody>
                    <a:bodyPr/>
                    <a:lstStyle/>
                    <a:p>
                      <a:pPr algn="l" fontAlgn="t"/>
                      <a:r>
                        <a:rPr lang="en-US" dirty="0" smtClean="0">
                          <a:solidFill>
                            <a:srgbClr val="000000"/>
                          </a:solidFill>
                          <a:latin typeface="times new roman"/>
                        </a:rPr>
                        <a:t>Method</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746471">
                <a:tc>
                  <a:txBody>
                    <a:bodyPr/>
                    <a:lstStyle/>
                    <a:p>
                      <a:pPr algn="just" fontAlgn="t"/>
                      <a:r>
                        <a:rPr lang="en-GB">
                          <a:solidFill>
                            <a:srgbClr val="333333"/>
                          </a:solidFill>
                          <a:latin typeface="inter-regular"/>
                        </a:rPr>
                        <a:t>1) public void write(int)throws IOException</a:t>
                      </a:r>
                    </a:p>
                  </a:txBody>
                  <a:tcPr marL="76200" marR="76200" marT="76200" marB="76200"/>
                </a:tc>
                <a:tc>
                  <a:txBody>
                    <a:bodyPr/>
                    <a:lstStyle/>
                    <a:p>
                      <a:pPr algn="just" fontAlgn="t"/>
                      <a:r>
                        <a:rPr lang="en-GB">
                          <a:solidFill>
                            <a:srgbClr val="333333"/>
                          </a:solidFill>
                          <a:latin typeface="inter-regular"/>
                        </a:rPr>
                        <a:t>is used to write a byte to the current output stream.</a:t>
                      </a:r>
                    </a:p>
                  </a:txBody>
                  <a:tcPr marL="76200" marR="76200" marT="76200" marB="76200"/>
                </a:tc>
              </a:tr>
              <a:tr h="746471">
                <a:tc>
                  <a:txBody>
                    <a:bodyPr/>
                    <a:lstStyle/>
                    <a:p>
                      <a:pPr algn="just" fontAlgn="t"/>
                      <a:r>
                        <a:rPr lang="en-GB">
                          <a:solidFill>
                            <a:srgbClr val="333333"/>
                          </a:solidFill>
                          <a:latin typeface="inter-regular"/>
                        </a:rPr>
                        <a:t>2) public void write(byte[])throws IOException</a:t>
                      </a:r>
                    </a:p>
                  </a:txBody>
                  <a:tcPr marL="76200" marR="76200" marT="76200" marB="76200"/>
                </a:tc>
                <a:tc>
                  <a:txBody>
                    <a:bodyPr/>
                    <a:lstStyle/>
                    <a:p>
                      <a:pPr algn="just" fontAlgn="t"/>
                      <a:r>
                        <a:rPr lang="en-GB" dirty="0">
                          <a:solidFill>
                            <a:srgbClr val="333333"/>
                          </a:solidFill>
                          <a:latin typeface="inter-regular"/>
                        </a:rPr>
                        <a:t>is used to write an array of byte to the current output stream.</a:t>
                      </a:r>
                    </a:p>
                  </a:txBody>
                  <a:tcPr marL="76200" marR="76200" marT="76200" marB="76200"/>
                </a:tc>
              </a:tr>
              <a:tr h="746471">
                <a:tc>
                  <a:txBody>
                    <a:bodyPr/>
                    <a:lstStyle/>
                    <a:p>
                      <a:pPr algn="just" fontAlgn="t"/>
                      <a:r>
                        <a:rPr lang="en-GB">
                          <a:solidFill>
                            <a:srgbClr val="333333"/>
                          </a:solidFill>
                          <a:latin typeface="inter-regular"/>
                        </a:rPr>
                        <a:t>3) public void flush()throws IOException</a:t>
                      </a:r>
                    </a:p>
                  </a:txBody>
                  <a:tcPr marL="76200" marR="76200" marT="76200" marB="76200"/>
                </a:tc>
                <a:tc>
                  <a:txBody>
                    <a:bodyPr/>
                    <a:lstStyle/>
                    <a:p>
                      <a:pPr algn="just" fontAlgn="t"/>
                      <a:r>
                        <a:rPr lang="en-GB">
                          <a:solidFill>
                            <a:srgbClr val="333333"/>
                          </a:solidFill>
                          <a:latin typeface="inter-regular"/>
                        </a:rPr>
                        <a:t>flushes the current output stream.</a:t>
                      </a:r>
                    </a:p>
                  </a:txBody>
                  <a:tcPr marL="76200" marR="76200" marT="76200" marB="76200"/>
                </a:tc>
              </a:tr>
              <a:tr h="746471">
                <a:tc>
                  <a:txBody>
                    <a:bodyPr/>
                    <a:lstStyle/>
                    <a:p>
                      <a:pPr algn="just" fontAlgn="t"/>
                      <a:r>
                        <a:rPr lang="en-GB">
                          <a:solidFill>
                            <a:srgbClr val="333333"/>
                          </a:solidFill>
                          <a:latin typeface="inter-regular"/>
                        </a:rPr>
                        <a:t>4) public void close()throws IOException</a:t>
                      </a:r>
                    </a:p>
                  </a:txBody>
                  <a:tcPr marL="76200" marR="76200" marT="76200" marB="76200"/>
                </a:tc>
                <a:tc>
                  <a:txBody>
                    <a:bodyPr/>
                    <a:lstStyle/>
                    <a:p>
                      <a:pPr algn="just" fontAlgn="t"/>
                      <a:r>
                        <a:rPr lang="en-GB" dirty="0">
                          <a:solidFill>
                            <a:srgbClr val="333333"/>
                          </a:solidFill>
                          <a:latin typeface="inter-regular"/>
                        </a:rPr>
                        <a:t>is used to close the current output stream.</a:t>
                      </a:r>
                    </a:p>
                  </a:txBody>
                  <a:tcPr marL="76200" marR="76200" marT="76200" marB="76200"/>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smtClean="0"/>
              <a:t>Example</a:t>
            </a: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
        <p:nvSpPr>
          <p:cNvPr id="5" name="Rectangle 4"/>
          <p:cNvSpPr/>
          <p:nvPr/>
        </p:nvSpPr>
        <p:spPr>
          <a:xfrm>
            <a:off x="3048000" y="1859340"/>
            <a:ext cx="6096000" cy="3139321"/>
          </a:xfrm>
          <a:prstGeom prst="rect">
            <a:avLst/>
          </a:prstGeom>
        </p:spPr>
        <p:txBody>
          <a:bodyPr>
            <a:spAutoFit/>
          </a:bodyPr>
          <a:lstStyle/>
          <a:p>
            <a:r>
              <a:rPr lang="en-US" b="1" dirty="0" smtClean="0"/>
              <a:t>package</a:t>
            </a:r>
            <a:r>
              <a:rPr lang="en-US" dirty="0" smtClean="0"/>
              <a:t> </a:t>
            </a:r>
            <a:r>
              <a:rPr lang="en-US" dirty="0" err="1" smtClean="0"/>
              <a:t>com.javatpoint</a:t>
            </a:r>
            <a:r>
              <a:rPr lang="en-US" dirty="0" smtClean="0"/>
              <a:t>;  </a:t>
            </a:r>
          </a:p>
          <a:p>
            <a:r>
              <a:rPr lang="en-US" b="1" dirty="0" smtClean="0"/>
              <a:t>import</a:t>
            </a:r>
            <a:r>
              <a:rPr lang="en-US" dirty="0" smtClean="0"/>
              <a:t> </a:t>
            </a:r>
            <a:r>
              <a:rPr lang="en-US" dirty="0" err="1" smtClean="0"/>
              <a:t>java.io.FileWriter</a:t>
            </a:r>
            <a:r>
              <a:rPr lang="en-US" dirty="0" smtClean="0"/>
              <a:t>;  </a:t>
            </a:r>
          </a:p>
          <a:p>
            <a:r>
              <a:rPr lang="en-US" b="1" dirty="0" smtClean="0"/>
              <a:t>public</a:t>
            </a:r>
            <a:r>
              <a:rPr lang="en-US" dirty="0" smtClean="0"/>
              <a:t> </a:t>
            </a:r>
            <a:r>
              <a:rPr lang="en-US" b="1" dirty="0" smtClean="0"/>
              <a:t>class</a:t>
            </a:r>
            <a:r>
              <a:rPr lang="en-US" dirty="0" smtClean="0"/>
              <a:t> </a:t>
            </a:r>
            <a:r>
              <a:rPr lang="en-US" dirty="0" err="1" smtClean="0"/>
              <a:t>FileWriterExample</a:t>
            </a:r>
            <a:r>
              <a:rPr lang="en-US" dirty="0" smtClean="0"/>
              <a:t> {  </a:t>
            </a:r>
          </a:p>
          <a:p>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p>
          <a:p>
            <a:r>
              <a:rPr lang="en-US" dirty="0" smtClean="0"/>
              <a:t>         </a:t>
            </a:r>
            <a:r>
              <a:rPr lang="en-US" b="1" dirty="0" smtClean="0"/>
              <a:t>try</a:t>
            </a:r>
            <a:r>
              <a:rPr lang="en-US" dirty="0" smtClean="0"/>
              <a:t>{    </a:t>
            </a:r>
          </a:p>
          <a:p>
            <a:r>
              <a:rPr lang="en-US" dirty="0" smtClean="0"/>
              <a:t>           </a:t>
            </a:r>
            <a:r>
              <a:rPr lang="en-US" dirty="0" err="1" smtClean="0"/>
              <a:t>FileWriter</a:t>
            </a:r>
            <a:r>
              <a:rPr lang="en-US" dirty="0" smtClean="0"/>
              <a:t> </a:t>
            </a:r>
            <a:r>
              <a:rPr lang="en-US" dirty="0" err="1" smtClean="0"/>
              <a:t>fw</a:t>
            </a:r>
            <a:r>
              <a:rPr lang="en-US" dirty="0" smtClean="0"/>
              <a:t>=</a:t>
            </a:r>
            <a:r>
              <a:rPr lang="en-US" b="1" dirty="0" smtClean="0"/>
              <a:t>new</a:t>
            </a:r>
            <a:r>
              <a:rPr lang="en-US" dirty="0" smtClean="0"/>
              <a:t> </a:t>
            </a:r>
            <a:r>
              <a:rPr lang="en-US" dirty="0" err="1" smtClean="0"/>
              <a:t>FileWriter</a:t>
            </a:r>
            <a:r>
              <a:rPr lang="en-US" dirty="0" smtClean="0"/>
              <a:t>("D:\\testout.txt");    </a:t>
            </a:r>
          </a:p>
          <a:p>
            <a:r>
              <a:rPr lang="en-US" dirty="0" smtClean="0"/>
              <a:t>           </a:t>
            </a:r>
            <a:r>
              <a:rPr lang="en-US" dirty="0" err="1" smtClean="0"/>
              <a:t>fw.write</a:t>
            </a:r>
            <a:r>
              <a:rPr lang="en-US" dirty="0" smtClean="0"/>
              <a:t>("Welcome to </a:t>
            </a:r>
            <a:r>
              <a:rPr lang="en-US" dirty="0" err="1" smtClean="0"/>
              <a:t>javaTpoint</a:t>
            </a:r>
            <a:r>
              <a:rPr lang="en-US" dirty="0" smtClean="0"/>
              <a:t>.");    </a:t>
            </a:r>
          </a:p>
          <a:p>
            <a:r>
              <a:rPr lang="en-US" dirty="0" smtClean="0"/>
              <a:t>           </a:t>
            </a:r>
            <a:r>
              <a:rPr lang="en-US" dirty="0" err="1" smtClean="0"/>
              <a:t>fw.close</a:t>
            </a:r>
            <a:r>
              <a:rPr lang="en-US" dirty="0" smtClean="0"/>
              <a:t>();    </a:t>
            </a:r>
          </a:p>
          <a:p>
            <a:r>
              <a:rPr lang="en-US" dirty="0" smtClean="0"/>
              <a:t>          }</a:t>
            </a:r>
            <a:r>
              <a:rPr lang="en-US" b="1" dirty="0" smtClean="0"/>
              <a:t>catch</a:t>
            </a:r>
            <a:r>
              <a:rPr lang="en-US" dirty="0" smtClean="0"/>
              <a:t>(Exception e){</a:t>
            </a:r>
            <a:r>
              <a:rPr lang="en-US" dirty="0" err="1" smtClean="0"/>
              <a:t>System.out.println</a:t>
            </a:r>
            <a:r>
              <a:rPr lang="en-US" dirty="0" smtClean="0"/>
              <a:t>(e);}    </a:t>
            </a:r>
          </a:p>
          <a:p>
            <a:r>
              <a:rPr lang="en-US" dirty="0" smtClean="0"/>
              <a:t>          </a:t>
            </a:r>
            <a:r>
              <a:rPr lang="en-US" dirty="0" err="1" smtClean="0"/>
              <a:t>System.out.println</a:t>
            </a:r>
            <a:r>
              <a:rPr lang="en-US" dirty="0" smtClean="0"/>
              <a:t>("Success...");    </a:t>
            </a:r>
          </a:p>
          <a:p>
            <a:r>
              <a:rPr lang="en-US" dirty="0" smtClean="0"/>
              <a:t>     }    </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FileReader</a:t>
            </a:r>
            <a:endParaRPr lang="en-US" dirty="0"/>
          </a:p>
        </p:txBody>
      </p:sp>
      <p:sp>
        <p:nvSpPr>
          <p:cNvPr id="3" name="Content Placeholder 2"/>
          <p:cNvSpPr>
            <a:spLocks noGrp="1"/>
          </p:cNvSpPr>
          <p:nvPr>
            <p:ph idx="1"/>
          </p:nvPr>
        </p:nvSpPr>
        <p:spPr/>
        <p:txBody>
          <a:bodyPr/>
          <a:lstStyle/>
          <a:p>
            <a:pPr>
              <a:buNone/>
            </a:pPr>
            <a:r>
              <a:rPr lang="en-GB" dirty="0" smtClean="0"/>
              <a:t>Java </a:t>
            </a:r>
            <a:r>
              <a:rPr lang="en-GB" dirty="0" err="1" smtClean="0"/>
              <a:t>FileReader</a:t>
            </a:r>
            <a:r>
              <a:rPr lang="en-GB" dirty="0" smtClean="0"/>
              <a:t> class is used to read data from the file. It returns data in byte format like </a:t>
            </a:r>
            <a:r>
              <a:rPr lang="en-GB" dirty="0" err="1" smtClean="0">
                <a:hlinkClick r:id="rId2"/>
              </a:rPr>
              <a:t>FileInputStream</a:t>
            </a:r>
            <a:r>
              <a:rPr lang="en-GB" dirty="0" smtClean="0"/>
              <a:t> class.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graphicFrame>
        <p:nvGraphicFramePr>
          <p:cNvPr id="5" name="Table 4"/>
          <p:cNvGraphicFramePr>
            <a:graphicFrameLocks noGrp="1"/>
          </p:cNvGraphicFramePr>
          <p:nvPr/>
        </p:nvGraphicFramePr>
        <p:xfrm>
          <a:off x="1095340" y="2714620"/>
          <a:ext cx="9787006" cy="1513162"/>
        </p:xfrm>
        <a:graphic>
          <a:graphicData uri="http://schemas.openxmlformats.org/drawingml/2006/table">
            <a:tbl>
              <a:tblPr firstRow="1" bandRow="1">
                <a:tableStyleId>{5C22544A-7EE6-4342-B048-85BDC9FD1C3A}</a:tableStyleId>
              </a:tblPr>
              <a:tblGrid>
                <a:gridCol w="1892422"/>
                <a:gridCol w="7894584"/>
              </a:tblGrid>
              <a:tr h="418613">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583522">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return a character in ASCII form. It returns -1 at the end of file.</a:t>
                      </a:r>
                    </a:p>
                  </a:txBody>
                  <a:tcPr marL="76200" marR="76200" marT="76200" marB="76200"/>
                </a:tc>
              </a:tr>
              <a:tr h="355187">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 the </a:t>
                      </a:r>
                      <a:r>
                        <a:rPr lang="en-GB" dirty="0" err="1">
                          <a:solidFill>
                            <a:srgbClr val="333333"/>
                          </a:solidFill>
                          <a:latin typeface="inter-regular"/>
                        </a:rPr>
                        <a:t>FileReader</a:t>
                      </a:r>
                      <a:r>
                        <a:rPr lang="en-GB" dirty="0">
                          <a:solidFill>
                            <a:srgbClr val="333333"/>
                          </a:solidFill>
                          <a:latin typeface="inter-regular"/>
                        </a:rPr>
                        <a:t> class</a:t>
                      </a:r>
                      <a:r>
                        <a:rPr lang="en-GB" dirty="0" smtClean="0">
                          <a:solidFill>
                            <a:srgbClr val="333333"/>
                          </a:solidFill>
                          <a:latin typeface="inter-regular"/>
                        </a:rPr>
                        <a:t>.</a:t>
                      </a:r>
                      <a:endParaRPr lang="en-GB" dirty="0">
                        <a:solidFill>
                          <a:srgbClr val="333333"/>
                        </a:solidFill>
                        <a:latin typeface="inter-regular"/>
                      </a:endParaRP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8410"/>
            <a:ext cx="10515600" cy="1325563"/>
          </a:xfrm>
        </p:spPr>
        <p:txBody>
          <a:bodyPr/>
          <a:lstStyle/>
          <a:p>
            <a:r>
              <a:rPr lang="en-GB" dirty="0" smtClean="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
        <p:nvSpPr>
          <p:cNvPr id="6" name="Content Placeholder 5"/>
          <p:cNvSpPr>
            <a:spLocks noGrp="1"/>
          </p:cNvSpPr>
          <p:nvPr>
            <p:ph idx="1"/>
          </p:nvPr>
        </p:nvSpPr>
        <p:spPr>
          <a:xfrm>
            <a:off x="911424" y="980728"/>
            <a:ext cx="10515600" cy="4351338"/>
          </a:xfrm>
        </p:spPr>
        <p:txBody>
          <a:bodyPr/>
          <a:lstStyle/>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dirty="0" smtClean="0"/>
              <a:t>  </a:t>
            </a:r>
          </a:p>
          <a:p>
            <a:pPr>
              <a:spcBef>
                <a:spcPts val="0"/>
              </a:spcBef>
              <a:buNone/>
            </a:pPr>
            <a:r>
              <a:rPr lang="en-US" b="1" dirty="0" smtClean="0"/>
              <a:t>import</a:t>
            </a:r>
            <a:r>
              <a:rPr lang="en-US" dirty="0" smtClean="0"/>
              <a:t> </a:t>
            </a:r>
            <a:r>
              <a:rPr lang="en-US" dirty="0" err="1" smtClean="0"/>
              <a:t>java.io.FileReader</a:t>
            </a:r>
            <a:r>
              <a:rPr lang="en-US" dirty="0" smtClean="0"/>
              <a:t>;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FileReaderExample</a:t>
            </a:r>
            <a:r>
              <a:rPr lang="en-US" dirty="0" smtClean="0"/>
              <a:t> {  </a:t>
            </a:r>
          </a:p>
          <a:p>
            <a:pPr>
              <a:spcBef>
                <a:spcPts val="0"/>
              </a:spcBef>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a:t>
            </a:r>
            <a:r>
              <a:rPr lang="en-US" b="1" dirty="0" smtClean="0"/>
              <a:t>throws</a:t>
            </a:r>
            <a:r>
              <a:rPr lang="en-US" dirty="0" smtClean="0"/>
              <a:t> Exception{    </a:t>
            </a:r>
          </a:p>
          <a:p>
            <a:pPr>
              <a:spcBef>
                <a:spcPts val="0"/>
              </a:spcBef>
              <a:buNone/>
            </a:pPr>
            <a:r>
              <a:rPr lang="en-US" dirty="0" smtClean="0"/>
              <a:t>          </a:t>
            </a:r>
            <a:r>
              <a:rPr lang="en-US" dirty="0" err="1" smtClean="0"/>
              <a:t>FileReader</a:t>
            </a:r>
            <a:r>
              <a:rPr lang="en-US" dirty="0" smtClean="0"/>
              <a:t> </a:t>
            </a:r>
            <a:r>
              <a:rPr lang="en-US" dirty="0" err="1" smtClean="0"/>
              <a:t>fr</a:t>
            </a:r>
            <a:r>
              <a:rPr lang="en-US" dirty="0" smtClean="0"/>
              <a:t>=</a:t>
            </a:r>
            <a:r>
              <a:rPr lang="en-US" b="1" dirty="0" smtClean="0"/>
              <a:t>new</a:t>
            </a:r>
            <a:r>
              <a:rPr lang="en-US" dirty="0" smtClean="0"/>
              <a:t> </a:t>
            </a:r>
            <a:r>
              <a:rPr lang="en-US" dirty="0" err="1" smtClean="0"/>
              <a:t>FileReader</a:t>
            </a:r>
            <a:r>
              <a:rPr lang="en-US" dirty="0" smtClean="0"/>
              <a:t>("D:\\testout.txt");    </a:t>
            </a:r>
          </a:p>
          <a:p>
            <a:pPr>
              <a:spcBef>
                <a:spcPts val="0"/>
              </a:spcBef>
              <a:buNone/>
            </a:pPr>
            <a:r>
              <a:rPr lang="en-US" dirty="0" smtClean="0"/>
              <a:t>          </a:t>
            </a:r>
            <a:r>
              <a:rPr lang="en-US" b="1" dirty="0" err="1" smtClean="0"/>
              <a:t>int</a:t>
            </a:r>
            <a:r>
              <a:rPr lang="en-US" dirty="0" smtClean="0"/>
              <a:t> </a:t>
            </a:r>
            <a:r>
              <a:rPr lang="en-US" dirty="0" err="1" smtClean="0"/>
              <a:t>i</a:t>
            </a:r>
            <a:r>
              <a:rPr lang="en-US" dirty="0" smtClean="0"/>
              <a:t>;    </a:t>
            </a:r>
          </a:p>
          <a:p>
            <a:pPr>
              <a:spcBef>
                <a:spcPts val="0"/>
              </a:spcBef>
              <a:buNone/>
            </a:pPr>
            <a:r>
              <a:rPr lang="en-US" dirty="0" smtClean="0"/>
              <a:t>          </a:t>
            </a:r>
            <a:r>
              <a:rPr lang="en-US" b="1" dirty="0" smtClean="0"/>
              <a:t>while</a:t>
            </a:r>
            <a:r>
              <a:rPr lang="en-US" dirty="0" smtClean="0"/>
              <a:t>((</a:t>
            </a:r>
            <a:r>
              <a:rPr lang="en-US" dirty="0" err="1" smtClean="0"/>
              <a:t>i</a:t>
            </a:r>
            <a:r>
              <a:rPr lang="en-US" dirty="0" smtClean="0"/>
              <a:t>=</a:t>
            </a:r>
            <a:r>
              <a:rPr lang="en-US" dirty="0" err="1" smtClean="0"/>
              <a:t>fr.read</a:t>
            </a:r>
            <a:r>
              <a:rPr lang="en-US" dirty="0" smtClean="0"/>
              <a:t>())!=-1)    </a:t>
            </a:r>
          </a:p>
          <a:p>
            <a:pPr>
              <a:spcBef>
                <a:spcPts val="0"/>
              </a:spcBef>
              <a:buNone/>
            </a:pPr>
            <a:r>
              <a:rPr lang="en-US" dirty="0" smtClean="0"/>
              <a:t>          </a:t>
            </a:r>
            <a:r>
              <a:rPr lang="en-US" dirty="0" err="1" smtClean="0"/>
              <a:t>System.out.print</a:t>
            </a:r>
            <a:r>
              <a:rPr lang="en-US" dirty="0" smtClean="0"/>
              <a:t>((</a:t>
            </a:r>
            <a:r>
              <a:rPr lang="en-US" b="1" dirty="0" smtClean="0"/>
              <a:t>char</a:t>
            </a:r>
            <a:r>
              <a:rPr lang="en-US" dirty="0" smtClean="0"/>
              <a:t>)</a:t>
            </a:r>
            <a:r>
              <a:rPr lang="en-US" dirty="0" err="1" smtClean="0"/>
              <a:t>i</a:t>
            </a:r>
            <a:r>
              <a:rPr lang="en-US" dirty="0" smtClean="0"/>
              <a:t>);    </a:t>
            </a:r>
          </a:p>
          <a:p>
            <a:pPr>
              <a:spcBef>
                <a:spcPts val="0"/>
              </a:spcBef>
              <a:buNone/>
            </a:pPr>
            <a:r>
              <a:rPr lang="en-US" dirty="0" smtClean="0"/>
              <a:t>          </a:t>
            </a:r>
            <a:r>
              <a:rPr lang="en-US" dirty="0" err="1" smtClean="0"/>
              <a:t>fr.close</a:t>
            </a:r>
            <a:r>
              <a:rPr lang="en-US" dirty="0" smtClean="0"/>
              <a:t>();    </a:t>
            </a:r>
          </a:p>
          <a:p>
            <a:pPr>
              <a:spcBef>
                <a:spcPts val="0"/>
              </a:spcBef>
              <a:buNone/>
            </a:pPr>
            <a:r>
              <a:rPr lang="en-US" dirty="0" smtClean="0"/>
              <a:t>    }    </a:t>
            </a:r>
          </a:p>
          <a:p>
            <a:pPr>
              <a:spcBef>
                <a:spcPts val="0"/>
              </a:spcBef>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Copy Constructor</a:t>
            </a:r>
            <a:endParaRPr lang="en-US" dirty="0"/>
          </a:p>
        </p:txBody>
      </p:sp>
      <p:sp>
        <p:nvSpPr>
          <p:cNvPr id="3" name="Content Placeholder 2"/>
          <p:cNvSpPr>
            <a:spLocks noGrp="1"/>
          </p:cNvSpPr>
          <p:nvPr>
            <p:ph idx="1"/>
          </p:nvPr>
        </p:nvSpPr>
        <p:spPr/>
        <p:txBody>
          <a:bodyPr/>
          <a:lstStyle/>
          <a:p>
            <a:r>
              <a:rPr lang="en-GB" dirty="0" smtClean="0"/>
              <a:t>There is no copy constructor in Java. However, we can copy the values from one object to another like copy constructor in C++.</a:t>
            </a:r>
          </a:p>
          <a:p>
            <a:r>
              <a:rPr lang="en-GB" dirty="0" smtClean="0"/>
              <a:t>There are many ways to copy the values of one object into another in Java. They are:</a:t>
            </a:r>
          </a:p>
          <a:p>
            <a:pPr marL="514350" indent="-514350">
              <a:buFont typeface="+mj-lt"/>
              <a:buAutoNum type="arabicPeriod"/>
            </a:pPr>
            <a:r>
              <a:rPr lang="en-GB" dirty="0" smtClean="0"/>
              <a:t>By constructor</a:t>
            </a:r>
          </a:p>
          <a:p>
            <a:pPr marL="514350" indent="-514350">
              <a:buFont typeface="+mj-lt"/>
              <a:buAutoNum type="arabicPeriod"/>
            </a:pPr>
            <a:r>
              <a:rPr lang="en-GB" dirty="0" smtClean="0"/>
              <a:t>By assigning the values of one object into another</a:t>
            </a:r>
          </a:p>
          <a:p>
            <a:pPr marL="514350" indent="-514350">
              <a:buFont typeface="+mj-lt"/>
              <a:buAutoNum type="arabicPeriod"/>
            </a:pPr>
            <a:r>
              <a:rPr lang="en-GB" dirty="0" smtClean="0"/>
              <a:t>By clone() method of Object class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p:txBody>
          <a:bodyPr/>
          <a:lstStyle/>
          <a:p>
            <a:pPr>
              <a:spcBef>
                <a:spcPts val="0"/>
              </a:spcBef>
              <a:buNone/>
            </a:pPr>
            <a:r>
              <a:rPr lang="en-US" sz="1800" b="1" dirty="0" smtClean="0"/>
              <a:t>class</a:t>
            </a:r>
            <a:r>
              <a:rPr lang="en-US" sz="1800" dirty="0" smtClean="0"/>
              <a:t> Student{  </a:t>
            </a:r>
          </a:p>
          <a:p>
            <a:pPr>
              <a:spcBef>
                <a:spcPts val="0"/>
              </a:spcBef>
              <a:buNone/>
            </a:pPr>
            <a:r>
              <a:rPr lang="en-US" sz="1800" dirty="0" smtClean="0"/>
              <a:t>    </a:t>
            </a:r>
            <a:r>
              <a:rPr lang="en-US" sz="1800" b="1" dirty="0" err="1" smtClean="0"/>
              <a:t>int</a:t>
            </a:r>
            <a:r>
              <a:rPr lang="en-US" sz="1800" dirty="0" smtClean="0"/>
              <a:t> id;  </a:t>
            </a:r>
          </a:p>
          <a:p>
            <a:pPr>
              <a:spcBef>
                <a:spcPts val="0"/>
              </a:spcBef>
              <a:buNone/>
            </a:pPr>
            <a:r>
              <a:rPr lang="en-US" sz="1800" dirty="0" smtClean="0"/>
              <a:t>    String name;  </a:t>
            </a:r>
          </a:p>
          <a:p>
            <a:pPr>
              <a:spcBef>
                <a:spcPts val="0"/>
              </a:spcBef>
              <a:buNone/>
            </a:pPr>
            <a:r>
              <a:rPr lang="en-US" sz="1800" dirty="0" smtClean="0"/>
              <a:t>    //constructor to initialize integer and string  </a:t>
            </a:r>
          </a:p>
          <a:p>
            <a:pPr>
              <a:spcBef>
                <a:spcPts val="0"/>
              </a:spcBef>
              <a:buNone/>
            </a:pPr>
            <a:r>
              <a:rPr lang="en-US" sz="1800" dirty="0" smtClean="0"/>
              <a:t>    Student(</a:t>
            </a:r>
            <a:r>
              <a:rPr lang="en-US" sz="1800" b="1" dirty="0" err="1" smtClean="0"/>
              <a:t>int</a:t>
            </a:r>
            <a:r>
              <a:rPr lang="en-US" sz="1800" dirty="0" smtClean="0"/>
              <a:t> </a:t>
            </a:r>
            <a:r>
              <a:rPr lang="en-US" sz="1800" dirty="0" err="1" smtClean="0"/>
              <a:t>i,String</a:t>
            </a:r>
            <a:r>
              <a:rPr lang="en-US" sz="1800" dirty="0" smtClean="0"/>
              <a:t> n){  </a:t>
            </a:r>
          </a:p>
          <a:p>
            <a:pPr>
              <a:spcBef>
                <a:spcPts val="0"/>
              </a:spcBef>
              <a:buNone/>
            </a:pPr>
            <a:r>
              <a:rPr lang="en-US" sz="1800" dirty="0" smtClean="0"/>
              <a:t>    id = </a:t>
            </a:r>
            <a:r>
              <a:rPr lang="en-US" sz="1800" dirty="0" err="1" smtClean="0"/>
              <a:t>i</a:t>
            </a:r>
            <a:r>
              <a:rPr lang="en-US" sz="1800" dirty="0" smtClean="0"/>
              <a:t>;  </a:t>
            </a:r>
          </a:p>
          <a:p>
            <a:pPr>
              <a:spcBef>
                <a:spcPts val="0"/>
              </a:spcBef>
              <a:buNone/>
            </a:pPr>
            <a:r>
              <a:rPr lang="en-US" sz="1800" dirty="0" smtClean="0"/>
              <a:t>    name = n;  </a:t>
            </a:r>
          </a:p>
          <a:p>
            <a:pPr>
              <a:spcBef>
                <a:spcPts val="0"/>
              </a:spcBef>
              <a:buNone/>
            </a:pPr>
            <a:r>
              <a:rPr lang="en-US" sz="1800" dirty="0" smtClean="0"/>
              <a:t>    }  </a:t>
            </a:r>
          </a:p>
          <a:p>
            <a:pPr>
              <a:spcBef>
                <a:spcPts val="0"/>
              </a:spcBef>
              <a:buNone/>
            </a:pPr>
            <a:r>
              <a:rPr lang="en-US" sz="1800" dirty="0" smtClean="0"/>
              <a:t>    //constructor to initialize another object  </a:t>
            </a:r>
          </a:p>
          <a:p>
            <a:pPr>
              <a:spcBef>
                <a:spcPts val="0"/>
              </a:spcBef>
              <a:buNone/>
            </a:pPr>
            <a:r>
              <a:rPr lang="en-US" sz="1800" dirty="0" smtClean="0"/>
              <a:t>    Student(Student s){  </a:t>
            </a:r>
          </a:p>
          <a:p>
            <a:pPr>
              <a:spcBef>
                <a:spcPts val="0"/>
              </a:spcBef>
              <a:buNone/>
            </a:pPr>
            <a:r>
              <a:rPr lang="en-US" sz="1800" dirty="0" smtClean="0"/>
              <a:t>    id = s.id;  </a:t>
            </a:r>
          </a:p>
          <a:p>
            <a:pPr>
              <a:spcBef>
                <a:spcPts val="0"/>
              </a:spcBef>
              <a:buNone/>
            </a:pPr>
            <a:r>
              <a:rPr lang="en-US" sz="1800" dirty="0" smtClean="0"/>
              <a:t>    name =s.name;  </a:t>
            </a:r>
          </a:p>
          <a:p>
            <a:pPr>
              <a:spcBef>
                <a:spcPts val="0"/>
              </a:spcBef>
              <a:buNone/>
            </a:pPr>
            <a:r>
              <a:rPr lang="en-US" sz="1800" dirty="0" smtClean="0"/>
              <a:t>    }  </a:t>
            </a:r>
          </a:p>
          <a:p>
            <a:pPr>
              <a:spcBef>
                <a:spcPts val="0"/>
              </a:spcBef>
              <a:buNone/>
            </a:pPr>
            <a:r>
              <a:rPr lang="en-US" sz="1800" dirty="0" smtClean="0"/>
              <a:t>    </a:t>
            </a:r>
            <a:r>
              <a:rPr lang="en-US" sz="1800" b="1" dirty="0" smtClean="0"/>
              <a:t>void</a:t>
            </a:r>
            <a:r>
              <a:rPr lang="en-US" sz="1800" dirty="0" smtClean="0"/>
              <a:t> display(){</a:t>
            </a:r>
            <a:r>
              <a:rPr lang="en-US" sz="1800" dirty="0" err="1" smtClean="0"/>
              <a:t>System.out.println</a:t>
            </a:r>
            <a:r>
              <a:rPr lang="en-US" sz="1800" dirty="0" smtClean="0"/>
              <a:t>(id+" "+name);}  </a:t>
            </a:r>
          </a:p>
          <a:p>
            <a:pPr>
              <a:spcBef>
                <a:spcPts val="0"/>
              </a:spcBef>
              <a:buNone/>
            </a:pPr>
            <a:r>
              <a:rPr lang="en-US" sz="1800" dirty="0" smtClean="0"/>
              <a:t>   </a:t>
            </a:r>
          </a:p>
          <a:p>
            <a:pPr>
              <a:spcBef>
                <a:spcPts val="0"/>
              </a:spcBef>
              <a:buNone/>
            </a:pPr>
            <a:r>
              <a:rPr lang="en-US" sz="1800" dirty="0" smtClean="0"/>
              <a:t>    </a:t>
            </a: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  </a:t>
            </a:r>
          </a:p>
          <a:p>
            <a:pPr>
              <a:spcBef>
                <a:spcPts val="0"/>
              </a:spcBef>
              <a:buNone/>
            </a:pPr>
            <a:r>
              <a:rPr lang="en-US" sz="1800" dirty="0" smtClean="0"/>
              <a:t>    Student s1 = </a:t>
            </a:r>
            <a:r>
              <a:rPr lang="en-US" sz="1800" b="1" dirty="0" smtClean="0"/>
              <a:t>new</a:t>
            </a:r>
            <a:r>
              <a:rPr lang="en-US" sz="1800" dirty="0" smtClean="0"/>
              <a:t> Student(111,"Karan");  </a:t>
            </a:r>
          </a:p>
          <a:p>
            <a:pPr>
              <a:spcBef>
                <a:spcPts val="0"/>
              </a:spcBef>
              <a:buNone/>
            </a:pPr>
            <a:r>
              <a:rPr lang="en-US" sz="1800" dirty="0" smtClean="0"/>
              <a:t>    Student s2 = </a:t>
            </a:r>
            <a:r>
              <a:rPr lang="en-US" sz="1800" b="1" dirty="0" smtClean="0"/>
              <a:t>new</a:t>
            </a:r>
            <a:r>
              <a:rPr lang="en-US" sz="1800" dirty="0" smtClean="0"/>
              <a:t> Student(s1);  </a:t>
            </a:r>
          </a:p>
          <a:p>
            <a:pPr>
              <a:spcBef>
                <a:spcPts val="0"/>
              </a:spcBef>
              <a:buNone/>
            </a:pPr>
            <a:r>
              <a:rPr lang="en-US" sz="1800" dirty="0" smtClean="0"/>
              <a:t>    s1.display();  </a:t>
            </a:r>
          </a:p>
          <a:p>
            <a:pPr>
              <a:spcBef>
                <a:spcPts val="0"/>
              </a:spcBef>
              <a:buNone/>
            </a:pPr>
            <a:r>
              <a:rPr lang="en-US" sz="1800" dirty="0" smtClean="0"/>
              <a:t>    s2.display();  </a:t>
            </a:r>
          </a:p>
          <a:p>
            <a:pPr>
              <a:spcBef>
                <a:spcPts val="0"/>
              </a:spcBef>
              <a:buNone/>
            </a:pPr>
            <a:r>
              <a:rPr lang="en-US" sz="1800" dirty="0" smtClean="0"/>
              <a:t>   }  </a:t>
            </a:r>
          </a:p>
          <a:p>
            <a:pPr>
              <a:spcBef>
                <a:spcPts val="0"/>
              </a:spcBef>
              <a:buNone/>
            </a:pPr>
            <a:r>
              <a:rPr lang="en-US" sz="1800" dirty="0" smtClean="0"/>
              <a:t>}  </a:t>
            </a:r>
          </a:p>
          <a:p>
            <a:pPr>
              <a:spcBef>
                <a:spcPts val="0"/>
              </a:spcBef>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BufferedWriter</a:t>
            </a:r>
            <a:endParaRPr lang="en-US" dirty="0"/>
          </a:p>
        </p:txBody>
      </p:sp>
      <p:sp>
        <p:nvSpPr>
          <p:cNvPr id="3" name="Content Placeholder 2"/>
          <p:cNvSpPr>
            <a:spLocks noGrp="1"/>
          </p:cNvSpPr>
          <p:nvPr>
            <p:ph idx="1"/>
          </p:nvPr>
        </p:nvSpPr>
        <p:spPr>
          <a:xfrm>
            <a:off x="911424" y="1340768"/>
            <a:ext cx="10515600" cy="4351338"/>
          </a:xfrm>
        </p:spPr>
        <p:txBody>
          <a:bodyPr/>
          <a:lstStyle/>
          <a:p>
            <a:r>
              <a:rPr lang="en-GB" dirty="0" smtClean="0"/>
              <a:t>Java </a:t>
            </a:r>
            <a:r>
              <a:rPr lang="en-GB" dirty="0" err="1" smtClean="0"/>
              <a:t>BufferedWriter</a:t>
            </a:r>
            <a:r>
              <a:rPr lang="en-GB" dirty="0" smtClean="0"/>
              <a:t> class is used to provide buffering for Writer instances. It makes the performance fast. It inherits </a:t>
            </a:r>
            <a:r>
              <a:rPr lang="en-GB" dirty="0" smtClean="0">
                <a:hlinkClick r:id="rId2"/>
              </a:rPr>
              <a:t>Writer</a:t>
            </a:r>
            <a:r>
              <a:rPr lang="en-GB" dirty="0" smtClean="0"/>
              <a:t> class. The buffering characters are used for providing the efficient writing of single </a:t>
            </a:r>
            <a:r>
              <a:rPr lang="en-GB" dirty="0" smtClean="0">
                <a:hlinkClick r:id="rId3"/>
              </a:rPr>
              <a:t>arrays</a:t>
            </a:r>
            <a:r>
              <a:rPr lang="en-GB" dirty="0" smtClean="0"/>
              <a:t>, characters, and </a:t>
            </a:r>
            <a:r>
              <a:rPr lang="en-GB" dirty="0" smtClean="0">
                <a:hlinkClick r:id="rId4"/>
              </a:rPr>
              <a:t>strings</a:t>
            </a:r>
            <a:r>
              <a:rPr lang="en-GB" dirty="0" smtClean="0"/>
              <a:t>. </a:t>
            </a:r>
            <a:endParaRPr lang="en-US" sz="1600"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graphicFrame>
        <p:nvGraphicFramePr>
          <p:cNvPr id="5" name="Table 4"/>
          <p:cNvGraphicFramePr>
            <a:graphicFrameLocks noGrp="1"/>
          </p:cNvGraphicFramePr>
          <p:nvPr/>
        </p:nvGraphicFramePr>
        <p:xfrm>
          <a:off x="666712" y="3174706"/>
          <a:ext cx="11001452" cy="3584149"/>
        </p:xfrm>
        <a:graphic>
          <a:graphicData uri="http://schemas.openxmlformats.org/drawingml/2006/table">
            <a:tbl>
              <a:tblPr firstRow="1" bandRow="1">
                <a:tableStyleId>{5C22544A-7EE6-4342-B048-85BDC9FD1C3A}</a:tableStyleId>
              </a:tblPr>
              <a:tblGrid>
                <a:gridCol w="5500726"/>
                <a:gridCol w="5500726"/>
              </a:tblGrid>
              <a:tr h="483026">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673309">
                <a:tc>
                  <a:txBody>
                    <a:bodyPr/>
                    <a:lstStyle/>
                    <a:p>
                      <a:pPr algn="just" fontAlgn="t"/>
                      <a:r>
                        <a:rPr lang="en-US">
                          <a:solidFill>
                            <a:srgbClr val="333333"/>
                          </a:solidFill>
                          <a:latin typeface="inter-regular"/>
                        </a:rPr>
                        <a:t>void newLine()</a:t>
                      </a:r>
                    </a:p>
                  </a:txBody>
                  <a:tcPr marL="76200" marR="76200" marT="76200" marB="76200"/>
                </a:tc>
                <a:tc>
                  <a:txBody>
                    <a:bodyPr/>
                    <a:lstStyle/>
                    <a:p>
                      <a:pPr algn="just" fontAlgn="t"/>
                      <a:r>
                        <a:rPr lang="en-GB">
                          <a:solidFill>
                            <a:srgbClr val="333333"/>
                          </a:solidFill>
                          <a:latin typeface="inter-regular"/>
                        </a:rPr>
                        <a:t>It is used to add a new line by writing a line separator.</a:t>
                      </a:r>
                    </a:p>
                  </a:txBody>
                  <a:tcPr marL="76200" marR="76200" marT="76200" marB="76200"/>
                </a:tc>
              </a:tr>
              <a:tr h="409840">
                <a:tc>
                  <a:txBody>
                    <a:bodyPr/>
                    <a:lstStyle/>
                    <a:p>
                      <a:pPr algn="just" fontAlgn="t"/>
                      <a:r>
                        <a:rPr lang="en-US">
                          <a:solidFill>
                            <a:srgbClr val="333333"/>
                          </a:solidFill>
                          <a:latin typeface="inter-regular"/>
                        </a:rPr>
                        <a:t>void write(int c)</a:t>
                      </a:r>
                    </a:p>
                  </a:txBody>
                  <a:tcPr marL="76200" marR="76200" marT="76200" marB="76200"/>
                </a:tc>
                <a:tc>
                  <a:txBody>
                    <a:bodyPr/>
                    <a:lstStyle/>
                    <a:p>
                      <a:pPr algn="just" fontAlgn="t"/>
                      <a:r>
                        <a:rPr lang="en-GB">
                          <a:solidFill>
                            <a:srgbClr val="333333"/>
                          </a:solidFill>
                          <a:latin typeface="inter-regular"/>
                        </a:rPr>
                        <a:t>It is used to write a single character.</a:t>
                      </a:r>
                    </a:p>
                  </a:txBody>
                  <a:tcPr marL="76200" marR="76200" marT="76200" marB="76200"/>
                </a:tc>
              </a:tr>
              <a:tr h="673309">
                <a:tc>
                  <a:txBody>
                    <a:bodyPr/>
                    <a:lstStyle/>
                    <a:p>
                      <a:pPr algn="just" fontAlgn="t"/>
                      <a:r>
                        <a:rPr lang="en-GB">
                          <a:solidFill>
                            <a:srgbClr val="333333"/>
                          </a:solidFill>
                          <a:latin typeface="inter-regular"/>
                        </a:rPr>
                        <a:t>void write(char[] cbuf, int off, int len)</a:t>
                      </a:r>
                    </a:p>
                  </a:txBody>
                  <a:tcPr marL="76200" marR="76200" marT="76200" marB="76200"/>
                </a:tc>
                <a:tc>
                  <a:txBody>
                    <a:bodyPr/>
                    <a:lstStyle/>
                    <a:p>
                      <a:pPr algn="just" fontAlgn="t"/>
                      <a:r>
                        <a:rPr lang="en-GB">
                          <a:solidFill>
                            <a:srgbClr val="333333"/>
                          </a:solidFill>
                          <a:latin typeface="inter-regular"/>
                        </a:rPr>
                        <a:t>It is used to write a portion of an array of characters.</a:t>
                      </a:r>
                    </a:p>
                  </a:txBody>
                  <a:tcPr marL="76200" marR="76200" marT="76200" marB="76200"/>
                </a:tc>
              </a:tr>
              <a:tr h="409840">
                <a:tc>
                  <a:txBody>
                    <a:bodyPr/>
                    <a:lstStyle/>
                    <a:p>
                      <a:pPr algn="just" fontAlgn="t"/>
                      <a:r>
                        <a:rPr lang="en-GB">
                          <a:solidFill>
                            <a:srgbClr val="333333"/>
                          </a:solidFill>
                          <a:latin typeface="inter-regular"/>
                        </a:rPr>
                        <a:t>void write(String s, int off, int len)</a:t>
                      </a:r>
                    </a:p>
                  </a:txBody>
                  <a:tcPr marL="76200" marR="76200" marT="76200" marB="76200"/>
                </a:tc>
                <a:tc>
                  <a:txBody>
                    <a:bodyPr/>
                    <a:lstStyle/>
                    <a:p>
                      <a:pPr algn="just" fontAlgn="t"/>
                      <a:r>
                        <a:rPr lang="en-GB">
                          <a:solidFill>
                            <a:srgbClr val="333333"/>
                          </a:solidFill>
                          <a:latin typeface="inter-regular"/>
                        </a:rPr>
                        <a:t>It is used to write a portion of a string.</a:t>
                      </a:r>
                    </a:p>
                  </a:txBody>
                  <a:tcPr marL="76200" marR="76200" marT="76200" marB="76200"/>
                </a:tc>
              </a:tr>
              <a:tr h="409840">
                <a:tc>
                  <a:txBody>
                    <a:bodyPr/>
                    <a:lstStyle/>
                    <a:p>
                      <a:pPr algn="just" fontAlgn="t"/>
                      <a:r>
                        <a:rPr lang="en-US">
                          <a:solidFill>
                            <a:srgbClr val="333333"/>
                          </a:solidFill>
                          <a:latin typeface="inter-regular"/>
                        </a:rPr>
                        <a:t>void flush()</a:t>
                      </a:r>
                    </a:p>
                  </a:txBody>
                  <a:tcPr marL="76200" marR="76200" marT="76200" marB="76200"/>
                </a:tc>
                <a:tc>
                  <a:txBody>
                    <a:bodyPr/>
                    <a:lstStyle/>
                    <a:p>
                      <a:pPr algn="just" fontAlgn="t"/>
                      <a:r>
                        <a:rPr lang="en-GB">
                          <a:solidFill>
                            <a:srgbClr val="333333"/>
                          </a:solidFill>
                          <a:latin typeface="inter-regular"/>
                        </a:rPr>
                        <a:t>It is used to flushes the input stream.</a:t>
                      </a:r>
                    </a:p>
                  </a:txBody>
                  <a:tcPr marL="76200" marR="76200" marT="76200" marB="76200"/>
                </a:tc>
              </a:tr>
              <a:tr h="409840">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input stream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a:t>
            </a:r>
            <a:endParaRPr lang="en-US" dirty="0"/>
          </a:p>
        </p:txBody>
      </p:sp>
      <p:sp>
        <p:nvSpPr>
          <p:cNvPr id="3" name="Content Placeholder 2"/>
          <p:cNvSpPr>
            <a:spLocks noGrp="1"/>
          </p:cNvSpPr>
          <p:nvPr>
            <p:ph idx="1"/>
          </p:nvPr>
        </p:nvSpPr>
        <p:spPr>
          <a:xfrm>
            <a:off x="911424" y="1340768"/>
            <a:ext cx="10515600" cy="4351338"/>
          </a:xfrm>
        </p:spPr>
        <p:txBody>
          <a:bodyPr/>
          <a:lstStyle/>
          <a:p>
            <a:pPr>
              <a:spcBef>
                <a:spcPts val="0"/>
              </a:spcBef>
              <a:buNone/>
            </a:pPr>
            <a:r>
              <a:rPr lang="en-US" b="1" dirty="0" smtClean="0"/>
              <a:t>package</a:t>
            </a:r>
            <a:r>
              <a:rPr lang="en-US" dirty="0" smtClean="0"/>
              <a:t> </a:t>
            </a:r>
            <a:r>
              <a:rPr lang="en-US" dirty="0" err="1" smtClean="0"/>
              <a:t>com.javatpoint</a:t>
            </a:r>
            <a:r>
              <a:rPr lang="en-US" dirty="0" smtClean="0"/>
              <a:t>;  </a:t>
            </a:r>
          </a:p>
          <a:p>
            <a:pPr>
              <a:spcBef>
                <a:spcPts val="0"/>
              </a:spcBef>
              <a:buNone/>
            </a:pPr>
            <a:r>
              <a:rPr lang="en-US" b="1" dirty="0" smtClean="0"/>
              <a:t>import</a:t>
            </a:r>
            <a:r>
              <a:rPr lang="en-US" dirty="0" smtClean="0"/>
              <a:t> java.io.*;  </a:t>
            </a:r>
          </a:p>
          <a:p>
            <a:pPr>
              <a:spcBef>
                <a:spcPts val="0"/>
              </a:spcBef>
              <a:buNone/>
            </a:pPr>
            <a:r>
              <a:rPr lang="en-US" b="1" dirty="0" smtClean="0"/>
              <a:t>public</a:t>
            </a:r>
            <a:r>
              <a:rPr lang="en-US" dirty="0" smtClean="0"/>
              <a:t> </a:t>
            </a:r>
            <a:r>
              <a:rPr lang="en-US" b="1" dirty="0" smtClean="0"/>
              <a:t>class</a:t>
            </a:r>
            <a:r>
              <a:rPr lang="en-US" dirty="0" smtClean="0"/>
              <a:t> </a:t>
            </a:r>
            <a:r>
              <a:rPr lang="en-US" dirty="0" err="1" smtClean="0"/>
              <a:t>BufferedWriterExample</a:t>
            </a:r>
            <a:r>
              <a:rPr lang="en-US" dirty="0" smtClean="0"/>
              <a:t> {  </a:t>
            </a:r>
          </a:p>
          <a:p>
            <a:pPr>
              <a:spcBef>
                <a:spcPts val="0"/>
              </a:spcBef>
              <a:buNone/>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 </a:t>
            </a:r>
            <a:r>
              <a:rPr lang="en-US" b="1" dirty="0" smtClean="0"/>
              <a:t>throws</a:t>
            </a:r>
            <a:r>
              <a:rPr lang="en-US" dirty="0" smtClean="0"/>
              <a:t> Exception {     </a:t>
            </a:r>
          </a:p>
          <a:p>
            <a:pPr>
              <a:spcBef>
                <a:spcPts val="0"/>
              </a:spcBef>
              <a:buNone/>
            </a:pPr>
            <a:r>
              <a:rPr lang="en-US" dirty="0" smtClean="0"/>
              <a:t>    </a:t>
            </a:r>
            <a:r>
              <a:rPr lang="en-US" dirty="0" err="1" smtClean="0"/>
              <a:t>FileWriter</a:t>
            </a:r>
            <a:r>
              <a:rPr lang="en-US" dirty="0" smtClean="0"/>
              <a:t> writer = </a:t>
            </a:r>
            <a:r>
              <a:rPr lang="en-US" b="1" dirty="0" smtClean="0"/>
              <a:t>new</a:t>
            </a:r>
            <a:r>
              <a:rPr lang="en-US" dirty="0" smtClean="0"/>
              <a:t> </a:t>
            </a:r>
            <a:r>
              <a:rPr lang="en-US" dirty="0" err="1" smtClean="0"/>
              <a:t>FileWriter</a:t>
            </a:r>
            <a:r>
              <a:rPr lang="en-US" dirty="0" smtClean="0"/>
              <a:t>("D:\\testout.txt");  </a:t>
            </a:r>
          </a:p>
          <a:p>
            <a:pPr>
              <a:spcBef>
                <a:spcPts val="0"/>
              </a:spcBef>
              <a:buNone/>
            </a:pPr>
            <a:r>
              <a:rPr lang="en-US" dirty="0" smtClean="0"/>
              <a:t>    </a:t>
            </a:r>
            <a:r>
              <a:rPr lang="en-US" dirty="0" err="1" smtClean="0"/>
              <a:t>BufferedWriter</a:t>
            </a:r>
            <a:r>
              <a:rPr lang="en-US" dirty="0" smtClean="0"/>
              <a:t> buffer = </a:t>
            </a:r>
            <a:r>
              <a:rPr lang="en-US" b="1" dirty="0" smtClean="0"/>
              <a:t>new</a:t>
            </a:r>
            <a:r>
              <a:rPr lang="en-US" dirty="0" smtClean="0"/>
              <a:t> </a:t>
            </a:r>
            <a:r>
              <a:rPr lang="en-US" dirty="0" err="1" smtClean="0"/>
              <a:t>BufferedWriter</a:t>
            </a:r>
            <a:r>
              <a:rPr lang="en-US" dirty="0" smtClean="0"/>
              <a:t>(writer);  </a:t>
            </a:r>
          </a:p>
          <a:p>
            <a:pPr>
              <a:spcBef>
                <a:spcPts val="0"/>
              </a:spcBef>
              <a:buNone/>
            </a:pPr>
            <a:r>
              <a:rPr lang="en-US" dirty="0" smtClean="0"/>
              <a:t>    </a:t>
            </a:r>
            <a:r>
              <a:rPr lang="en-US" dirty="0" err="1" smtClean="0"/>
              <a:t>buffer.write</a:t>
            </a:r>
            <a:r>
              <a:rPr lang="en-US" dirty="0" smtClean="0"/>
              <a:t>("Welcome to </a:t>
            </a:r>
            <a:r>
              <a:rPr lang="en-US" dirty="0" err="1" smtClean="0"/>
              <a:t>javaTpoint</a:t>
            </a:r>
            <a:r>
              <a:rPr lang="en-US" dirty="0" smtClean="0"/>
              <a:t>.");  </a:t>
            </a:r>
          </a:p>
          <a:p>
            <a:pPr>
              <a:spcBef>
                <a:spcPts val="0"/>
              </a:spcBef>
              <a:buNone/>
            </a:pPr>
            <a:r>
              <a:rPr lang="en-US" dirty="0" smtClean="0"/>
              <a:t>    </a:t>
            </a:r>
            <a:r>
              <a:rPr lang="en-US" dirty="0" err="1" smtClean="0"/>
              <a:t>buffer.close</a:t>
            </a:r>
            <a:r>
              <a:rPr lang="en-US" dirty="0" smtClean="0"/>
              <a:t>();  </a:t>
            </a:r>
          </a:p>
          <a:p>
            <a:pPr>
              <a:spcBef>
                <a:spcPts val="0"/>
              </a:spcBef>
              <a:buNone/>
            </a:pPr>
            <a:r>
              <a:rPr lang="en-US" dirty="0" smtClean="0"/>
              <a:t>    </a:t>
            </a:r>
            <a:r>
              <a:rPr lang="en-US" dirty="0" err="1" smtClean="0"/>
              <a:t>System.out.println</a:t>
            </a:r>
            <a:r>
              <a:rPr lang="en-US" dirty="0" smtClean="0"/>
              <a:t>("Success");  </a:t>
            </a:r>
          </a:p>
          <a:p>
            <a:pPr>
              <a:spcBef>
                <a:spcPts val="0"/>
              </a:spcBef>
              <a:buNone/>
            </a:pPr>
            <a:r>
              <a:rPr lang="en-US" dirty="0" smtClean="0"/>
              <a:t>    }  </a:t>
            </a:r>
          </a:p>
          <a:p>
            <a:pPr>
              <a:spcBef>
                <a:spcPts val="0"/>
              </a:spcBef>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lstStyle/>
          <a:p>
            <a:r>
              <a:rPr lang="en-GB" dirty="0" err="1" smtClean="0"/>
              <a:t>BufferedReader</a:t>
            </a:r>
            <a:endParaRPr lang="en-US" dirty="0"/>
          </a:p>
        </p:txBody>
      </p:sp>
      <p:sp>
        <p:nvSpPr>
          <p:cNvPr id="3" name="Content Placeholder 2"/>
          <p:cNvSpPr>
            <a:spLocks noGrp="1"/>
          </p:cNvSpPr>
          <p:nvPr>
            <p:ph idx="1"/>
          </p:nvPr>
        </p:nvSpPr>
        <p:spPr>
          <a:xfrm>
            <a:off x="911424" y="980728"/>
            <a:ext cx="10515600" cy="1568216"/>
          </a:xfrm>
        </p:spPr>
        <p:txBody>
          <a:bodyPr/>
          <a:lstStyle/>
          <a:p>
            <a:pPr algn="just"/>
            <a:r>
              <a:rPr lang="en-GB" sz="2400" dirty="0" smtClean="0"/>
              <a:t>Java </a:t>
            </a:r>
            <a:r>
              <a:rPr lang="en-GB" sz="2400" dirty="0" err="1" smtClean="0"/>
              <a:t>BufferedReader</a:t>
            </a:r>
            <a:r>
              <a:rPr lang="en-GB" sz="2400" dirty="0" smtClean="0"/>
              <a:t> class is used to read the text from a character-based input stream. It can be used to read data line by line by </a:t>
            </a:r>
            <a:r>
              <a:rPr lang="en-GB" sz="2400" dirty="0" err="1" smtClean="0"/>
              <a:t>readLine</a:t>
            </a:r>
            <a:r>
              <a:rPr lang="en-GB" sz="2400" dirty="0" smtClean="0"/>
              <a:t>() method. It makes the performance fast. It inherits </a:t>
            </a:r>
            <a:r>
              <a:rPr lang="en-GB" sz="2400" dirty="0" smtClean="0">
                <a:hlinkClick r:id="rId2"/>
              </a:rPr>
              <a:t>Reader</a:t>
            </a:r>
            <a:r>
              <a:rPr lang="en-GB" sz="2400" dirty="0" smtClean="0"/>
              <a:t> </a:t>
            </a:r>
            <a:r>
              <a:rPr lang="en-GB" sz="2400" dirty="0" smtClean="0">
                <a:hlinkClick r:id="rId3"/>
              </a:rPr>
              <a:t>class</a:t>
            </a:r>
            <a:r>
              <a:rPr lang="en-GB"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313896806"/>
              </p:ext>
            </p:extLst>
          </p:nvPr>
        </p:nvGraphicFramePr>
        <p:xfrm>
          <a:off x="623392" y="2060848"/>
          <a:ext cx="10973334" cy="4526280"/>
        </p:xfrm>
        <a:graphic>
          <a:graphicData uri="http://schemas.openxmlformats.org/drawingml/2006/table">
            <a:tbl>
              <a:tblPr firstRow="1" bandRow="1">
                <a:tableStyleId>{5C22544A-7EE6-4342-B048-85BDC9FD1C3A}</a:tableStyleId>
              </a:tblPr>
              <a:tblGrid>
                <a:gridCol w="3556510"/>
                <a:gridCol w="7416824"/>
              </a:tblGrid>
              <a:tr h="410653">
                <a:tc>
                  <a:txBody>
                    <a:bodyPr/>
                    <a:lstStyle/>
                    <a:p>
                      <a:pPr algn="l" fontAlgn="t"/>
                      <a:r>
                        <a:rPr lang="en-US" sz="1600" dirty="0">
                          <a:solidFill>
                            <a:srgbClr val="000000"/>
                          </a:solidFill>
                          <a:latin typeface="times new roman"/>
                        </a:rPr>
                        <a:t>Method</a:t>
                      </a:r>
                    </a:p>
                  </a:txBody>
                  <a:tcPr marL="114300" marR="114300" marT="114300" marB="114300"/>
                </a:tc>
                <a:tc>
                  <a:txBody>
                    <a:bodyPr/>
                    <a:lstStyle/>
                    <a:p>
                      <a:pPr algn="l" fontAlgn="t"/>
                      <a:r>
                        <a:rPr lang="en-US" sz="1600" dirty="0">
                          <a:solidFill>
                            <a:srgbClr val="000000"/>
                          </a:solidFill>
                          <a:latin typeface="times new roman"/>
                        </a:rPr>
                        <a:t>Description</a:t>
                      </a:r>
                    </a:p>
                  </a:txBody>
                  <a:tcPr marL="114300" marR="114300" marT="114300" marB="114300"/>
                </a:tc>
              </a:tr>
              <a:tr h="391656">
                <a:tc>
                  <a:txBody>
                    <a:bodyPr/>
                    <a:lstStyle/>
                    <a:p>
                      <a:pPr algn="just" fontAlgn="t"/>
                      <a:r>
                        <a:rPr lang="en-US" sz="1600" dirty="0" err="1">
                          <a:solidFill>
                            <a:srgbClr val="333333"/>
                          </a:solidFill>
                          <a:latin typeface="inter-regular"/>
                        </a:rPr>
                        <a:t>int</a:t>
                      </a:r>
                      <a:r>
                        <a:rPr lang="en-US" sz="1600" dirty="0">
                          <a:solidFill>
                            <a:srgbClr val="333333"/>
                          </a:solidFill>
                          <a:latin typeface="inter-regular"/>
                        </a:rPr>
                        <a:t> read()</a:t>
                      </a:r>
                    </a:p>
                  </a:txBody>
                  <a:tcPr marL="76200" marR="76200" marT="76200" marB="76200"/>
                </a:tc>
                <a:tc>
                  <a:txBody>
                    <a:bodyPr/>
                    <a:lstStyle/>
                    <a:p>
                      <a:pPr algn="just" fontAlgn="t"/>
                      <a:r>
                        <a:rPr lang="en-GB" sz="1600">
                          <a:solidFill>
                            <a:srgbClr val="333333"/>
                          </a:solidFill>
                          <a:latin typeface="inter-regular"/>
                        </a:rPr>
                        <a:t>It is used for reading a single character.</a:t>
                      </a:r>
                    </a:p>
                  </a:txBody>
                  <a:tcPr marL="76200" marR="76200" marT="76200" marB="76200"/>
                </a:tc>
              </a:tr>
              <a:tr h="355456">
                <a:tc>
                  <a:txBody>
                    <a:bodyPr/>
                    <a:lstStyle/>
                    <a:p>
                      <a:pPr algn="just" fontAlgn="t"/>
                      <a:r>
                        <a:rPr lang="en-GB" sz="1600">
                          <a:solidFill>
                            <a:srgbClr val="333333"/>
                          </a:solidFill>
                          <a:latin typeface="inter-regular"/>
                        </a:rPr>
                        <a:t>int read(char[] cbuf, int off, int len)</a:t>
                      </a:r>
                    </a:p>
                  </a:txBody>
                  <a:tcPr marL="76200" marR="76200" marT="76200" marB="76200"/>
                </a:tc>
                <a:tc>
                  <a:txBody>
                    <a:bodyPr/>
                    <a:lstStyle/>
                    <a:p>
                      <a:pPr algn="just" fontAlgn="t"/>
                      <a:r>
                        <a:rPr lang="en-GB" sz="1600">
                          <a:solidFill>
                            <a:srgbClr val="333333"/>
                          </a:solidFill>
                          <a:latin typeface="inter-regular"/>
                        </a:rPr>
                        <a:t>It is used for reading characters into a portion of an </a:t>
                      </a:r>
                      <a:r>
                        <a:rPr lang="en-GB" sz="1600" u="none" strike="noStrike">
                          <a:solidFill>
                            <a:srgbClr val="008000"/>
                          </a:solidFill>
                          <a:latin typeface="inter-regular"/>
                          <a:hlinkClick r:id="rId4"/>
                        </a:rPr>
                        <a:t>array</a:t>
                      </a:r>
                      <a:r>
                        <a:rPr lang="en-GB" sz="1600">
                          <a:solidFill>
                            <a:srgbClr val="333333"/>
                          </a:solidFill>
                          <a:latin typeface="inter-regular"/>
                        </a:rPr>
                        <a:t>.</a:t>
                      </a:r>
                    </a:p>
                  </a:txBody>
                  <a:tcPr marL="76200" marR="76200" marT="76200" marB="76200"/>
                </a:tc>
              </a:tr>
              <a:tr h="319256">
                <a:tc>
                  <a:txBody>
                    <a:bodyPr/>
                    <a:lstStyle/>
                    <a:p>
                      <a:pPr algn="just" fontAlgn="t"/>
                      <a:r>
                        <a:rPr lang="en-US" sz="1600">
                          <a:solidFill>
                            <a:srgbClr val="333333"/>
                          </a:solidFill>
                          <a:latin typeface="inter-regular"/>
                        </a:rPr>
                        <a:t>boolean markSupported()</a:t>
                      </a:r>
                    </a:p>
                  </a:txBody>
                  <a:tcPr marL="76200" marR="76200" marT="76200" marB="76200"/>
                </a:tc>
                <a:tc>
                  <a:txBody>
                    <a:bodyPr/>
                    <a:lstStyle/>
                    <a:p>
                      <a:pPr algn="just" fontAlgn="t"/>
                      <a:r>
                        <a:rPr lang="en-GB" sz="1600">
                          <a:solidFill>
                            <a:srgbClr val="333333"/>
                          </a:solidFill>
                          <a:latin typeface="inter-regular"/>
                        </a:rPr>
                        <a:t>It is used to test the input stream support for the mark and reset method.</a:t>
                      </a:r>
                    </a:p>
                  </a:txBody>
                  <a:tcPr marL="76200" marR="76200" marT="76200" marB="76200"/>
                </a:tc>
              </a:tr>
              <a:tr h="348433">
                <a:tc>
                  <a:txBody>
                    <a:bodyPr/>
                    <a:lstStyle/>
                    <a:p>
                      <a:pPr algn="just" fontAlgn="t"/>
                      <a:r>
                        <a:rPr lang="en-US" sz="1600">
                          <a:solidFill>
                            <a:srgbClr val="333333"/>
                          </a:solidFill>
                          <a:latin typeface="inter-regular"/>
                        </a:rPr>
                        <a:t>String readLine()</a:t>
                      </a:r>
                    </a:p>
                  </a:txBody>
                  <a:tcPr marL="76200" marR="76200" marT="76200" marB="76200"/>
                </a:tc>
                <a:tc>
                  <a:txBody>
                    <a:bodyPr/>
                    <a:lstStyle/>
                    <a:p>
                      <a:pPr algn="just" fontAlgn="t"/>
                      <a:r>
                        <a:rPr lang="en-GB" sz="1600">
                          <a:solidFill>
                            <a:srgbClr val="333333"/>
                          </a:solidFill>
                          <a:latin typeface="inter-regular"/>
                        </a:rPr>
                        <a:t>It is used for reading a line of text.</a:t>
                      </a:r>
                    </a:p>
                  </a:txBody>
                  <a:tcPr marL="76200" marR="76200" marT="76200" marB="76200"/>
                </a:tc>
              </a:tr>
              <a:tr h="318864">
                <a:tc>
                  <a:txBody>
                    <a:bodyPr/>
                    <a:lstStyle/>
                    <a:p>
                      <a:pPr algn="just" fontAlgn="t"/>
                      <a:r>
                        <a:rPr lang="en-US" sz="1600">
                          <a:solidFill>
                            <a:srgbClr val="333333"/>
                          </a:solidFill>
                          <a:latin typeface="inter-regular"/>
                        </a:rPr>
                        <a:t>boolean ready()</a:t>
                      </a:r>
                    </a:p>
                  </a:txBody>
                  <a:tcPr marL="76200" marR="76200" marT="76200" marB="76200"/>
                </a:tc>
                <a:tc>
                  <a:txBody>
                    <a:bodyPr/>
                    <a:lstStyle/>
                    <a:p>
                      <a:pPr algn="just" fontAlgn="t"/>
                      <a:r>
                        <a:rPr lang="en-GB" sz="1600">
                          <a:solidFill>
                            <a:srgbClr val="333333"/>
                          </a:solidFill>
                          <a:latin typeface="inter-regular"/>
                        </a:rPr>
                        <a:t>It is used to test whether the input stream is ready to be read.</a:t>
                      </a:r>
                    </a:p>
                  </a:txBody>
                  <a:tcPr marL="76200" marR="76200" marT="76200" marB="76200"/>
                </a:tc>
              </a:tr>
              <a:tr h="348433">
                <a:tc>
                  <a:txBody>
                    <a:bodyPr/>
                    <a:lstStyle/>
                    <a:p>
                      <a:pPr algn="just" fontAlgn="t"/>
                      <a:r>
                        <a:rPr lang="en-US" sz="1600">
                          <a:solidFill>
                            <a:srgbClr val="333333"/>
                          </a:solidFill>
                          <a:latin typeface="inter-regular"/>
                        </a:rPr>
                        <a:t>long skip(long n)</a:t>
                      </a:r>
                    </a:p>
                  </a:txBody>
                  <a:tcPr marL="76200" marR="76200" marT="76200" marB="76200"/>
                </a:tc>
                <a:tc>
                  <a:txBody>
                    <a:bodyPr/>
                    <a:lstStyle/>
                    <a:p>
                      <a:pPr algn="just" fontAlgn="t"/>
                      <a:r>
                        <a:rPr lang="en-GB" sz="1600">
                          <a:solidFill>
                            <a:srgbClr val="333333"/>
                          </a:solidFill>
                          <a:latin typeface="inter-regular"/>
                        </a:rPr>
                        <a:t>It is used for skipping the characters.</a:t>
                      </a:r>
                    </a:p>
                  </a:txBody>
                  <a:tcPr marL="76200" marR="76200" marT="76200" marB="76200"/>
                </a:tc>
              </a:tr>
              <a:tr h="462488">
                <a:tc>
                  <a:txBody>
                    <a:bodyPr/>
                    <a:lstStyle/>
                    <a:p>
                      <a:pPr algn="just" fontAlgn="t"/>
                      <a:r>
                        <a:rPr lang="en-US" sz="1600">
                          <a:solidFill>
                            <a:srgbClr val="333333"/>
                          </a:solidFill>
                          <a:latin typeface="inter-regular"/>
                        </a:rPr>
                        <a:t>void reset()</a:t>
                      </a:r>
                    </a:p>
                  </a:txBody>
                  <a:tcPr marL="76200" marR="76200" marT="76200" marB="76200"/>
                </a:tc>
                <a:tc>
                  <a:txBody>
                    <a:bodyPr/>
                    <a:lstStyle/>
                    <a:p>
                      <a:pPr algn="just" fontAlgn="t"/>
                      <a:r>
                        <a:rPr lang="en-GB" sz="1600">
                          <a:solidFill>
                            <a:srgbClr val="333333"/>
                          </a:solidFill>
                          <a:latin typeface="inter-regular"/>
                        </a:rPr>
                        <a:t>It repositions the </a:t>
                      </a:r>
                      <a:r>
                        <a:rPr lang="en-GB" sz="1600" u="none" strike="noStrike">
                          <a:solidFill>
                            <a:srgbClr val="008000"/>
                          </a:solidFill>
                          <a:latin typeface="inter-regular"/>
                          <a:hlinkClick r:id="rId5"/>
                        </a:rPr>
                        <a:t>stream</a:t>
                      </a:r>
                      <a:r>
                        <a:rPr lang="en-GB" sz="1600">
                          <a:solidFill>
                            <a:srgbClr val="333333"/>
                          </a:solidFill>
                          <a:latin typeface="inter-regular"/>
                        </a:rPr>
                        <a:t> at a position the mark method was last called on this input stream.</a:t>
                      </a:r>
                    </a:p>
                  </a:txBody>
                  <a:tcPr marL="76200" marR="76200" marT="76200" marB="76200"/>
                </a:tc>
              </a:tr>
              <a:tr h="326464">
                <a:tc>
                  <a:txBody>
                    <a:bodyPr/>
                    <a:lstStyle/>
                    <a:p>
                      <a:pPr algn="just" fontAlgn="t"/>
                      <a:r>
                        <a:rPr lang="en-US" sz="1600">
                          <a:solidFill>
                            <a:srgbClr val="333333"/>
                          </a:solidFill>
                          <a:latin typeface="inter-regular"/>
                        </a:rPr>
                        <a:t>void mark(int readAheadLimit)</a:t>
                      </a:r>
                    </a:p>
                  </a:txBody>
                  <a:tcPr marL="76200" marR="76200" marT="76200" marB="76200"/>
                </a:tc>
                <a:tc>
                  <a:txBody>
                    <a:bodyPr/>
                    <a:lstStyle/>
                    <a:p>
                      <a:pPr algn="just" fontAlgn="t"/>
                      <a:r>
                        <a:rPr lang="en-GB" sz="1600">
                          <a:solidFill>
                            <a:srgbClr val="333333"/>
                          </a:solidFill>
                          <a:latin typeface="inter-regular"/>
                        </a:rPr>
                        <a:t>It is used for marking the present position in a stream.</a:t>
                      </a:r>
                    </a:p>
                  </a:txBody>
                  <a:tcPr marL="76200" marR="76200" marT="76200" marB="76200"/>
                </a:tc>
              </a:tr>
              <a:tr h="578296">
                <a:tc>
                  <a:txBody>
                    <a:bodyPr/>
                    <a:lstStyle/>
                    <a:p>
                      <a:pPr algn="just" fontAlgn="t"/>
                      <a:r>
                        <a:rPr lang="en-US" sz="1600">
                          <a:solidFill>
                            <a:srgbClr val="333333"/>
                          </a:solidFill>
                          <a:latin typeface="inter-regular"/>
                        </a:rPr>
                        <a:t>void close()</a:t>
                      </a:r>
                    </a:p>
                  </a:txBody>
                  <a:tcPr marL="76200" marR="76200" marT="76200" marB="76200"/>
                </a:tc>
                <a:tc>
                  <a:txBody>
                    <a:bodyPr/>
                    <a:lstStyle/>
                    <a:p>
                      <a:pPr algn="just" fontAlgn="t"/>
                      <a:r>
                        <a:rPr lang="en-GB" sz="1600" dirty="0">
                          <a:solidFill>
                            <a:srgbClr val="333333"/>
                          </a:solidFill>
                          <a:latin typeface="inter-regular"/>
                        </a:rPr>
                        <a:t>It closes the input stream and releases any of the system resources associated with the stream.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1627"/>
          </a:xfrm>
        </p:spPr>
        <p:txBody>
          <a:bodyPr/>
          <a:lstStyle/>
          <a:p>
            <a:r>
              <a:rPr lang="en-GB" dirty="0" smtClean="0"/>
              <a:t>Example – read data from text file</a:t>
            </a:r>
            <a:endParaRPr lang="en-US" dirty="0"/>
          </a:p>
        </p:txBody>
      </p:sp>
      <p:sp>
        <p:nvSpPr>
          <p:cNvPr id="3" name="Content Placeholder 2"/>
          <p:cNvSpPr>
            <a:spLocks noGrp="1"/>
          </p:cNvSpPr>
          <p:nvPr>
            <p:ph idx="1"/>
          </p:nvPr>
        </p:nvSpPr>
        <p:spPr>
          <a:xfrm>
            <a:off x="911424" y="1124744"/>
            <a:ext cx="10515600" cy="5616624"/>
          </a:xfrm>
        </p:spPr>
        <p:txBody>
          <a:bodyPr/>
          <a:lstStyle/>
          <a:p>
            <a:r>
              <a:rPr lang="en-US" sz="2000" b="1" dirty="0" smtClean="0"/>
              <a:t>package</a:t>
            </a:r>
            <a:r>
              <a:rPr lang="en-US" sz="2000" dirty="0" smtClean="0"/>
              <a:t> </a:t>
            </a:r>
            <a:r>
              <a:rPr lang="en-US" sz="2000" dirty="0" err="1" smtClean="0"/>
              <a:t>com.javatpoint</a:t>
            </a:r>
            <a:r>
              <a:rPr lang="en-US" sz="2000" dirty="0" smtClean="0"/>
              <a:t>;  </a:t>
            </a:r>
          </a:p>
          <a:p>
            <a:r>
              <a:rPr lang="en-US" sz="2000" b="1" dirty="0" smtClean="0"/>
              <a:t>import</a:t>
            </a:r>
            <a:r>
              <a:rPr lang="en-US" sz="2000" dirty="0" smtClean="0"/>
              <a:t> java.io.*;  </a:t>
            </a:r>
          </a:p>
          <a:p>
            <a:r>
              <a:rPr lang="en-US" sz="2000" b="1" dirty="0" smtClean="0"/>
              <a:t>public</a:t>
            </a:r>
            <a:r>
              <a:rPr lang="en-US" sz="2000" dirty="0" smtClean="0"/>
              <a:t> </a:t>
            </a:r>
            <a:r>
              <a:rPr lang="en-US" sz="2000" b="1" dirty="0" smtClean="0"/>
              <a:t>class</a:t>
            </a:r>
            <a:r>
              <a:rPr lang="en-US" sz="2000" dirty="0" smtClean="0"/>
              <a:t> </a:t>
            </a:r>
            <a:r>
              <a:rPr lang="en-US" sz="2000" dirty="0" err="1" smtClean="0"/>
              <a:t>BufferedReaderExample</a:t>
            </a:r>
            <a:r>
              <a:rPr lang="en-US" sz="2000" dirty="0" smtClean="0"/>
              <a:t> {  </a:t>
            </a:r>
          </a:p>
          <a:p>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a:t>
            </a:r>
            <a:r>
              <a:rPr lang="en-US" sz="2000" b="1" dirty="0" smtClean="0"/>
              <a:t>throws</a:t>
            </a:r>
            <a:r>
              <a:rPr lang="en-US" sz="2000" dirty="0" smtClean="0"/>
              <a:t> Exception{    </a:t>
            </a:r>
          </a:p>
          <a:p>
            <a:r>
              <a:rPr lang="en-US" sz="2000" dirty="0" smtClean="0"/>
              <a:t>          </a:t>
            </a:r>
            <a:r>
              <a:rPr lang="en-US" sz="2000" dirty="0" err="1" smtClean="0"/>
              <a:t>FileReader</a:t>
            </a:r>
            <a:r>
              <a:rPr lang="en-US" sz="2000" dirty="0" smtClean="0"/>
              <a:t> </a:t>
            </a:r>
            <a:r>
              <a:rPr lang="en-US" sz="2000" dirty="0" err="1" smtClean="0"/>
              <a:t>fr</a:t>
            </a:r>
            <a:r>
              <a:rPr lang="en-US" sz="2000" dirty="0" smtClean="0"/>
              <a:t>=</a:t>
            </a:r>
            <a:r>
              <a:rPr lang="en-US" sz="2000" b="1" dirty="0" smtClean="0"/>
              <a:t>new</a:t>
            </a:r>
            <a:r>
              <a:rPr lang="en-US" sz="2000" dirty="0" smtClean="0"/>
              <a:t> </a:t>
            </a:r>
            <a:r>
              <a:rPr lang="en-US" sz="2000" dirty="0" err="1" smtClean="0"/>
              <a:t>FileReader</a:t>
            </a:r>
            <a:r>
              <a:rPr lang="en-US" sz="2000" dirty="0" smtClean="0"/>
              <a:t>("D:\\testout.txt");    </a:t>
            </a:r>
          </a:p>
          <a:p>
            <a:r>
              <a:rPr lang="en-US" sz="2000" dirty="0" smtClean="0"/>
              <a:t>          </a:t>
            </a:r>
            <a:r>
              <a:rPr lang="en-US" sz="2000" dirty="0" err="1" smtClean="0"/>
              <a:t>BufferedReader</a:t>
            </a:r>
            <a:r>
              <a:rPr lang="en-US" sz="2000" dirty="0" smtClean="0"/>
              <a:t> </a:t>
            </a:r>
            <a:r>
              <a:rPr lang="en-US" sz="2000" dirty="0" err="1" smtClean="0"/>
              <a:t>br</a:t>
            </a:r>
            <a:r>
              <a:rPr lang="en-US" sz="2000" dirty="0" smtClean="0"/>
              <a:t>=</a:t>
            </a:r>
            <a:r>
              <a:rPr lang="en-US" sz="2000" b="1" dirty="0" smtClean="0"/>
              <a:t>new</a:t>
            </a:r>
            <a:r>
              <a:rPr lang="en-US" sz="2000" dirty="0" smtClean="0"/>
              <a:t> </a:t>
            </a:r>
            <a:r>
              <a:rPr lang="en-US" sz="2000" dirty="0" err="1" smtClean="0"/>
              <a:t>BufferedReader</a:t>
            </a:r>
            <a:r>
              <a:rPr lang="en-US" sz="2000" dirty="0" smtClean="0"/>
              <a:t>(</a:t>
            </a:r>
            <a:r>
              <a:rPr lang="en-US" sz="2000" dirty="0" err="1" smtClean="0"/>
              <a:t>fr</a:t>
            </a:r>
            <a:r>
              <a:rPr lang="en-US" sz="2000" dirty="0" smtClean="0"/>
              <a:t>);    </a:t>
            </a:r>
          </a:p>
          <a:p>
            <a:r>
              <a:rPr lang="en-US" sz="2000" dirty="0" smtClean="0"/>
              <a:t>            </a:t>
            </a:r>
            <a:r>
              <a:rPr lang="en-US" sz="2000" b="1" dirty="0" err="1" smtClean="0"/>
              <a:t>int</a:t>
            </a:r>
            <a:r>
              <a:rPr lang="en-US" sz="2000" dirty="0" smtClean="0"/>
              <a:t> i;    </a:t>
            </a:r>
          </a:p>
          <a:p>
            <a:r>
              <a:rPr lang="en-US" sz="2000" dirty="0" smtClean="0"/>
              <a:t>          </a:t>
            </a:r>
            <a:r>
              <a:rPr lang="en-US" sz="2000" b="1" dirty="0" smtClean="0"/>
              <a:t>while</a:t>
            </a:r>
            <a:r>
              <a:rPr lang="en-US" sz="2000" dirty="0" smtClean="0"/>
              <a:t>((</a:t>
            </a:r>
            <a:r>
              <a:rPr lang="en-US" sz="2000" dirty="0" err="1" smtClean="0"/>
              <a:t>i</a:t>
            </a:r>
            <a:r>
              <a:rPr lang="en-US" sz="2000" dirty="0" smtClean="0"/>
              <a:t>=</a:t>
            </a:r>
            <a:r>
              <a:rPr lang="en-US" sz="2000" dirty="0" err="1" smtClean="0"/>
              <a:t>br.read</a:t>
            </a:r>
            <a:r>
              <a:rPr lang="en-US" sz="2000" dirty="0" smtClean="0"/>
              <a:t>())!=-1){  </a:t>
            </a:r>
          </a:p>
          <a:p>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r>
              <a:rPr lang="en-US" sz="2000" dirty="0" smtClean="0"/>
              <a:t>          }  </a:t>
            </a:r>
          </a:p>
          <a:p>
            <a:r>
              <a:rPr lang="en-US" sz="2000" dirty="0" smtClean="0"/>
              <a:t>          </a:t>
            </a:r>
            <a:r>
              <a:rPr lang="en-US" sz="2000" dirty="0" err="1" smtClean="0"/>
              <a:t>br.close</a:t>
            </a:r>
            <a:r>
              <a:rPr lang="en-US" sz="2000" dirty="0" smtClean="0"/>
              <a:t>();    </a:t>
            </a:r>
          </a:p>
          <a:p>
            <a:r>
              <a:rPr lang="en-US" sz="2000" dirty="0" smtClean="0"/>
              <a:t>          </a:t>
            </a:r>
            <a:r>
              <a:rPr lang="en-US" sz="2000" dirty="0" err="1" smtClean="0"/>
              <a:t>fr.close</a:t>
            </a:r>
            <a:r>
              <a:rPr lang="en-US" sz="2000" dirty="0" smtClean="0"/>
              <a:t>();    </a:t>
            </a:r>
          </a:p>
          <a:p>
            <a:r>
              <a:rPr lang="en-US" sz="2000" dirty="0" smtClean="0"/>
              <a:t>    }    </a:t>
            </a:r>
          </a:p>
          <a:p>
            <a:r>
              <a:rPr lang="en-US" sz="2000" dirty="0" smtClean="0"/>
              <a:t>}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2 </a:t>
            </a:r>
            <a:endParaRPr lang="en-US" dirty="0"/>
          </a:p>
        </p:txBody>
      </p:sp>
      <p:sp>
        <p:nvSpPr>
          <p:cNvPr id="3" name="Content Placeholder 2"/>
          <p:cNvSpPr>
            <a:spLocks noGrp="1"/>
          </p:cNvSpPr>
          <p:nvPr>
            <p:ph idx="1"/>
          </p:nvPr>
        </p:nvSpPr>
        <p:spPr>
          <a:xfrm>
            <a:off x="983432" y="1268760"/>
            <a:ext cx="10515600" cy="4351338"/>
          </a:xfrm>
        </p:spPr>
        <p:txBody>
          <a:bodyPr/>
          <a:lstStyle/>
          <a:p>
            <a:pPr>
              <a:spcBef>
                <a:spcPts val="0"/>
              </a:spcBef>
            </a:pPr>
            <a:r>
              <a:rPr lang="en-US" b="1" dirty="0" smtClean="0"/>
              <a:t>package</a:t>
            </a:r>
            <a:r>
              <a:rPr lang="en-US" dirty="0" smtClean="0"/>
              <a:t> </a:t>
            </a:r>
            <a:r>
              <a:rPr lang="en-US" dirty="0" err="1" smtClean="0"/>
              <a:t>com.javatpoint</a:t>
            </a:r>
            <a:r>
              <a:rPr lang="en-US" dirty="0" smtClean="0"/>
              <a:t>;  </a:t>
            </a:r>
          </a:p>
          <a:p>
            <a:pPr>
              <a:spcBef>
                <a:spcPts val="0"/>
              </a:spcBef>
            </a:pPr>
            <a:r>
              <a:rPr lang="en-US" b="1" dirty="0" smtClean="0"/>
              <a:t>import</a:t>
            </a:r>
            <a:r>
              <a:rPr lang="en-US" dirty="0" smtClean="0"/>
              <a:t> java.io.*;  </a:t>
            </a:r>
          </a:p>
          <a:p>
            <a:pPr>
              <a:spcBef>
                <a:spcPts val="0"/>
              </a:spcBef>
            </a:pPr>
            <a:r>
              <a:rPr lang="en-US" b="1" dirty="0" smtClean="0"/>
              <a:t>public</a:t>
            </a:r>
            <a:r>
              <a:rPr lang="en-US" dirty="0" smtClean="0"/>
              <a:t> </a:t>
            </a:r>
            <a:r>
              <a:rPr lang="en-US" b="1" dirty="0" smtClean="0"/>
              <a:t>class</a:t>
            </a:r>
            <a:r>
              <a:rPr lang="en-US" dirty="0" smtClean="0"/>
              <a:t> </a:t>
            </a:r>
            <a:r>
              <a:rPr lang="en-US" dirty="0" err="1" smtClean="0"/>
              <a:t>BufferedReaderExample</a:t>
            </a:r>
            <a:r>
              <a:rPr lang="en-US" dirty="0" smtClean="0"/>
              <a:t>{    </a:t>
            </a:r>
          </a:p>
          <a:p>
            <a:pPr>
              <a:spcBef>
                <a:spcPts val="0"/>
              </a:spcBef>
            </a:pP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a:t>
            </a:r>
            <a:r>
              <a:rPr lang="en-US" b="1" dirty="0" smtClean="0"/>
              <a:t>throws</a:t>
            </a:r>
            <a:r>
              <a:rPr lang="en-US" dirty="0" smtClean="0"/>
              <a:t> Exception{             </a:t>
            </a:r>
          </a:p>
          <a:p>
            <a:pPr>
              <a:spcBef>
                <a:spcPts val="0"/>
              </a:spcBef>
            </a:pPr>
            <a:r>
              <a:rPr lang="en-US" dirty="0" smtClean="0"/>
              <a:t>    </a:t>
            </a:r>
            <a:r>
              <a:rPr lang="en-US" dirty="0" err="1" smtClean="0"/>
              <a:t>InputStreamReader</a:t>
            </a:r>
            <a:r>
              <a:rPr lang="en-US" dirty="0" smtClean="0"/>
              <a:t> r=</a:t>
            </a:r>
            <a:r>
              <a:rPr lang="en-US" b="1" dirty="0" smtClean="0"/>
              <a:t>new</a:t>
            </a:r>
            <a:r>
              <a:rPr lang="en-US" dirty="0" smtClean="0"/>
              <a:t> </a:t>
            </a:r>
            <a:r>
              <a:rPr lang="en-US" dirty="0" err="1" smtClean="0"/>
              <a:t>InputStreamReader</a:t>
            </a:r>
            <a:r>
              <a:rPr lang="en-US" dirty="0" smtClean="0"/>
              <a:t>(</a:t>
            </a:r>
            <a:r>
              <a:rPr lang="en-US" dirty="0" err="1" smtClean="0"/>
              <a:t>System.in</a:t>
            </a:r>
            <a:r>
              <a:rPr lang="en-US" dirty="0" smtClean="0"/>
              <a:t>);    </a:t>
            </a:r>
          </a:p>
          <a:p>
            <a:pPr>
              <a:spcBef>
                <a:spcPts val="0"/>
              </a:spcBef>
            </a:pPr>
            <a:r>
              <a:rPr lang="en-US" dirty="0" smtClean="0"/>
              <a:t>    </a:t>
            </a:r>
            <a:r>
              <a:rPr lang="en-US" dirty="0" err="1" smtClean="0"/>
              <a:t>BufferedReader</a:t>
            </a:r>
            <a:r>
              <a:rPr lang="en-US" dirty="0" smtClean="0"/>
              <a:t> </a:t>
            </a:r>
            <a:r>
              <a:rPr lang="en-US" dirty="0" err="1" smtClean="0"/>
              <a:t>br</a:t>
            </a:r>
            <a:r>
              <a:rPr lang="en-US" dirty="0" smtClean="0"/>
              <a:t>=</a:t>
            </a:r>
            <a:r>
              <a:rPr lang="en-US" b="1" dirty="0" smtClean="0"/>
              <a:t>new</a:t>
            </a:r>
            <a:r>
              <a:rPr lang="en-US" dirty="0" smtClean="0"/>
              <a:t> </a:t>
            </a:r>
            <a:r>
              <a:rPr lang="en-US" dirty="0" err="1" smtClean="0"/>
              <a:t>BufferedReader</a:t>
            </a:r>
            <a:r>
              <a:rPr lang="en-US" dirty="0" smtClean="0"/>
              <a:t>(r);            </a:t>
            </a:r>
          </a:p>
          <a:p>
            <a:pPr>
              <a:spcBef>
                <a:spcPts val="0"/>
              </a:spcBef>
            </a:pPr>
            <a:r>
              <a:rPr lang="en-US" dirty="0" smtClean="0"/>
              <a:t>    </a:t>
            </a:r>
            <a:r>
              <a:rPr lang="en-US" dirty="0" err="1" smtClean="0"/>
              <a:t>System.out.println</a:t>
            </a:r>
            <a:r>
              <a:rPr lang="en-US" dirty="0" smtClean="0"/>
              <a:t>("Enter your name");    </a:t>
            </a:r>
          </a:p>
          <a:p>
            <a:pPr>
              <a:spcBef>
                <a:spcPts val="0"/>
              </a:spcBef>
            </a:pPr>
            <a:r>
              <a:rPr lang="en-US" dirty="0" smtClean="0"/>
              <a:t>    String name=</a:t>
            </a:r>
            <a:r>
              <a:rPr lang="en-US" dirty="0" err="1" smtClean="0"/>
              <a:t>br.readLine</a:t>
            </a:r>
            <a:r>
              <a:rPr lang="en-US" dirty="0" smtClean="0"/>
              <a:t>();    </a:t>
            </a:r>
          </a:p>
          <a:p>
            <a:pPr>
              <a:spcBef>
                <a:spcPts val="0"/>
              </a:spcBef>
            </a:pPr>
            <a:r>
              <a:rPr lang="en-US" dirty="0" smtClean="0"/>
              <a:t>    </a:t>
            </a:r>
            <a:r>
              <a:rPr lang="en-US" dirty="0" err="1" smtClean="0"/>
              <a:t>System.out.println</a:t>
            </a:r>
            <a:r>
              <a:rPr lang="en-US" dirty="0" smtClean="0"/>
              <a:t>("Welcome "+name);    </a:t>
            </a:r>
          </a:p>
          <a:p>
            <a:pPr>
              <a:spcBef>
                <a:spcPts val="0"/>
              </a:spcBef>
            </a:pPr>
            <a:r>
              <a:rPr lang="en-US" dirty="0" smtClean="0"/>
              <a:t>}    </a:t>
            </a:r>
          </a:p>
          <a:p>
            <a:pPr>
              <a:spcBef>
                <a:spcPts val="0"/>
              </a:spcBef>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IN" dirty="0" smtClean="0"/>
              <a:t/>
            </a:r>
            <a:br>
              <a:rPr lang="en-IN" dirty="0" smtClean="0"/>
            </a:br>
            <a:r>
              <a:rPr lang="en-US" dirty="0" smtClean="0"/>
              <a:t>OutputStream Hierarchy</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endParaRPr lang="en-US" dirty="0" smtClean="0"/>
          </a:p>
          <a:p>
            <a:pPr>
              <a:buNone/>
            </a:pP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pic>
        <p:nvPicPr>
          <p:cNvPr id="5" name="Picture 4" descr="Java output stream hierarchy"/>
          <p:cNvPicPr/>
          <p:nvPr/>
        </p:nvPicPr>
        <p:blipFill>
          <a:blip r:embed="rId2"/>
          <a:srcRect/>
          <a:stretch>
            <a:fillRect/>
          </a:stretch>
        </p:blipFill>
        <p:spPr bwMode="auto">
          <a:xfrm>
            <a:off x="666712" y="1500174"/>
            <a:ext cx="9572692" cy="2571768"/>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CharArrayReader</a:t>
            </a:r>
            <a:r>
              <a:rPr lang="en-US" dirty="0" smtClean="0"/>
              <a:t/>
            </a:r>
            <a:br>
              <a:rPr lang="en-US" dirty="0" smtClean="0"/>
            </a:br>
            <a:endParaRPr lang="en-US" dirty="0"/>
          </a:p>
        </p:txBody>
      </p:sp>
      <p:sp>
        <p:nvSpPr>
          <p:cNvPr id="3" name="Content Placeholder 2"/>
          <p:cNvSpPr>
            <a:spLocks noGrp="1"/>
          </p:cNvSpPr>
          <p:nvPr>
            <p:ph idx="1"/>
          </p:nvPr>
        </p:nvSpPr>
        <p:spPr>
          <a:xfrm>
            <a:off x="839416" y="908720"/>
            <a:ext cx="10515600" cy="1315343"/>
          </a:xfrm>
        </p:spPr>
        <p:txBody>
          <a:bodyPr/>
          <a:lstStyle/>
          <a:p>
            <a:pPr algn="just"/>
            <a:r>
              <a:rPr lang="en-GB" dirty="0" smtClean="0"/>
              <a:t>The </a:t>
            </a:r>
            <a:r>
              <a:rPr lang="en-GB" dirty="0" err="1" smtClean="0"/>
              <a:t>CharArrayReader</a:t>
            </a:r>
            <a:r>
              <a:rPr lang="en-GB" dirty="0" smtClean="0"/>
              <a:t> is composed of two words: </a:t>
            </a:r>
            <a:r>
              <a:rPr lang="en-GB" dirty="0" err="1" smtClean="0"/>
              <a:t>CharArray</a:t>
            </a:r>
            <a:r>
              <a:rPr lang="en-GB" dirty="0" smtClean="0"/>
              <a:t> and Reader. The </a:t>
            </a:r>
            <a:r>
              <a:rPr lang="en-GB" dirty="0" err="1" smtClean="0"/>
              <a:t>CharArrayReader</a:t>
            </a:r>
            <a:r>
              <a:rPr lang="en-GB" dirty="0" smtClean="0"/>
              <a:t> class is used to read character </a:t>
            </a:r>
            <a:r>
              <a:rPr lang="en-GB" dirty="0" smtClean="0">
                <a:hlinkClick r:id="rId2"/>
              </a:rPr>
              <a:t>array</a:t>
            </a:r>
            <a:r>
              <a:rPr lang="en-GB" dirty="0" smtClean="0"/>
              <a:t> as a reader (stream). It inherits </a:t>
            </a:r>
            <a:r>
              <a:rPr lang="en-GB" dirty="0" smtClean="0">
                <a:hlinkClick r:id="rId3"/>
              </a:rPr>
              <a:t>Reader</a:t>
            </a:r>
            <a:r>
              <a:rPr lang="en-GB" dirty="0" smtClean="0"/>
              <a:t> class.</a:t>
            </a:r>
          </a:p>
          <a:p>
            <a:pPr algn="just"/>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4217525544"/>
              </p:ext>
            </p:extLst>
          </p:nvPr>
        </p:nvGraphicFramePr>
        <p:xfrm>
          <a:off x="983432" y="2204864"/>
          <a:ext cx="10585176" cy="3916680"/>
        </p:xfrm>
        <a:graphic>
          <a:graphicData uri="http://schemas.openxmlformats.org/drawingml/2006/table">
            <a:tbl>
              <a:tblPr firstRow="1" bandRow="1">
                <a:tableStyleId>{5C22544A-7EE6-4342-B048-85BDC9FD1C3A}</a:tableStyleId>
              </a:tblPr>
              <a:tblGrid>
                <a:gridCol w="3312368"/>
                <a:gridCol w="7272808"/>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read a single character</a:t>
                      </a:r>
                    </a:p>
                  </a:txBody>
                  <a:tcPr marL="76200" marR="76200" marT="76200" marB="76200"/>
                </a:tc>
              </a:tr>
              <a:tr h="370840">
                <a:tc>
                  <a:txBody>
                    <a:bodyPr/>
                    <a:lstStyle/>
                    <a:p>
                      <a:pPr algn="just" fontAlgn="t"/>
                      <a:r>
                        <a:rPr lang="en-GB">
                          <a:solidFill>
                            <a:srgbClr val="333333"/>
                          </a:solidFill>
                          <a:latin typeface="inter-regular"/>
                        </a:rPr>
                        <a:t>int read(char[] b, int off, int len)</a:t>
                      </a:r>
                    </a:p>
                  </a:txBody>
                  <a:tcPr marL="76200" marR="76200" marT="76200" marB="76200"/>
                </a:tc>
                <a:tc>
                  <a:txBody>
                    <a:bodyPr/>
                    <a:lstStyle/>
                    <a:p>
                      <a:pPr algn="just" fontAlgn="t"/>
                      <a:r>
                        <a:rPr lang="en-GB">
                          <a:solidFill>
                            <a:srgbClr val="333333"/>
                          </a:solidFill>
                          <a:latin typeface="inter-regular"/>
                        </a:rPr>
                        <a:t>It is used to read characters into the portion of an array.</a:t>
                      </a:r>
                    </a:p>
                  </a:txBody>
                  <a:tcPr marL="76200" marR="76200" marT="76200" marB="76200"/>
                </a:tc>
              </a:tr>
              <a:tr h="370840">
                <a:tc>
                  <a:txBody>
                    <a:bodyPr/>
                    <a:lstStyle/>
                    <a:p>
                      <a:pPr algn="just" fontAlgn="t"/>
                      <a:r>
                        <a:rPr lang="en-US">
                          <a:solidFill>
                            <a:srgbClr val="333333"/>
                          </a:solidFill>
                          <a:latin typeface="inter-regular"/>
                        </a:rPr>
                        <a:t>boolean ready()</a:t>
                      </a:r>
                    </a:p>
                  </a:txBody>
                  <a:tcPr marL="76200" marR="76200" marT="76200" marB="76200"/>
                </a:tc>
                <a:tc>
                  <a:txBody>
                    <a:bodyPr/>
                    <a:lstStyle/>
                    <a:p>
                      <a:pPr algn="just" fontAlgn="t"/>
                      <a:r>
                        <a:rPr lang="en-GB">
                          <a:solidFill>
                            <a:srgbClr val="333333"/>
                          </a:solidFill>
                          <a:latin typeface="inter-regular"/>
                        </a:rPr>
                        <a:t>It is used to tell whether the stream is ready to read.</a:t>
                      </a:r>
                    </a:p>
                  </a:txBody>
                  <a:tcPr marL="76200" marR="76200" marT="76200" marB="76200"/>
                </a:tc>
              </a:tr>
              <a:tr h="370840">
                <a:tc>
                  <a:txBody>
                    <a:bodyPr/>
                    <a:lstStyle/>
                    <a:p>
                      <a:pPr algn="just" fontAlgn="t"/>
                      <a:r>
                        <a:rPr lang="en-US">
                          <a:solidFill>
                            <a:srgbClr val="333333"/>
                          </a:solidFill>
                          <a:latin typeface="inter-regular"/>
                        </a:rPr>
                        <a:t>boolean markSupported()</a:t>
                      </a:r>
                    </a:p>
                  </a:txBody>
                  <a:tcPr marL="76200" marR="76200" marT="76200" marB="76200"/>
                </a:tc>
                <a:tc>
                  <a:txBody>
                    <a:bodyPr/>
                    <a:lstStyle/>
                    <a:p>
                      <a:pPr algn="just" fontAlgn="t"/>
                      <a:r>
                        <a:rPr lang="en-GB">
                          <a:solidFill>
                            <a:srgbClr val="333333"/>
                          </a:solidFill>
                          <a:latin typeface="inter-regular"/>
                        </a:rPr>
                        <a:t>It is used to tell whether the stream supports mark() operation.</a:t>
                      </a:r>
                    </a:p>
                  </a:txBody>
                  <a:tcPr marL="76200" marR="76200" marT="76200" marB="76200"/>
                </a:tc>
              </a:tr>
              <a:tr h="370840">
                <a:tc>
                  <a:txBody>
                    <a:bodyPr/>
                    <a:lstStyle/>
                    <a:p>
                      <a:pPr algn="just" fontAlgn="t"/>
                      <a:r>
                        <a:rPr lang="en-US">
                          <a:solidFill>
                            <a:srgbClr val="333333"/>
                          </a:solidFill>
                          <a:latin typeface="inter-regular"/>
                        </a:rPr>
                        <a:t>long skip(long n)</a:t>
                      </a:r>
                    </a:p>
                  </a:txBody>
                  <a:tcPr marL="76200" marR="76200" marT="76200" marB="76200"/>
                </a:tc>
                <a:tc>
                  <a:txBody>
                    <a:bodyPr/>
                    <a:lstStyle/>
                    <a:p>
                      <a:pPr algn="just" fontAlgn="t"/>
                      <a:r>
                        <a:rPr lang="en-GB">
                          <a:solidFill>
                            <a:srgbClr val="333333"/>
                          </a:solidFill>
                          <a:latin typeface="inter-regular"/>
                        </a:rPr>
                        <a:t>It is used to skip the character in the input stream.</a:t>
                      </a:r>
                    </a:p>
                  </a:txBody>
                  <a:tcPr marL="76200" marR="76200" marT="76200" marB="76200"/>
                </a:tc>
              </a:tr>
              <a:tr h="370840">
                <a:tc>
                  <a:txBody>
                    <a:bodyPr/>
                    <a:lstStyle/>
                    <a:p>
                      <a:pPr algn="just" fontAlgn="t"/>
                      <a:r>
                        <a:rPr lang="en-US">
                          <a:solidFill>
                            <a:srgbClr val="333333"/>
                          </a:solidFill>
                          <a:latin typeface="inter-regular"/>
                        </a:rPr>
                        <a:t>void mark(int readAheadLimit)</a:t>
                      </a:r>
                    </a:p>
                  </a:txBody>
                  <a:tcPr marL="76200" marR="76200" marT="76200" marB="76200"/>
                </a:tc>
                <a:tc>
                  <a:txBody>
                    <a:bodyPr/>
                    <a:lstStyle/>
                    <a:p>
                      <a:pPr algn="just" fontAlgn="t"/>
                      <a:r>
                        <a:rPr lang="en-GB">
                          <a:solidFill>
                            <a:srgbClr val="333333"/>
                          </a:solidFill>
                          <a:latin typeface="inter-regular"/>
                        </a:rPr>
                        <a:t>It is used to mark the present position in the stream.</a:t>
                      </a:r>
                    </a:p>
                  </a:txBody>
                  <a:tcPr marL="76200" marR="76200" marT="76200" marB="76200"/>
                </a:tc>
              </a:tr>
              <a:tr h="370840">
                <a:tc>
                  <a:txBody>
                    <a:bodyPr/>
                    <a:lstStyle/>
                    <a:p>
                      <a:pPr algn="just" fontAlgn="t"/>
                      <a:r>
                        <a:rPr lang="en-US">
                          <a:solidFill>
                            <a:srgbClr val="333333"/>
                          </a:solidFill>
                          <a:latin typeface="inter-regular"/>
                        </a:rPr>
                        <a:t>void reset()</a:t>
                      </a:r>
                    </a:p>
                  </a:txBody>
                  <a:tcPr marL="76200" marR="76200" marT="76200" marB="76200"/>
                </a:tc>
                <a:tc>
                  <a:txBody>
                    <a:bodyPr/>
                    <a:lstStyle/>
                    <a:p>
                      <a:pPr algn="just" fontAlgn="t"/>
                      <a:r>
                        <a:rPr lang="en-GB">
                          <a:solidFill>
                            <a:srgbClr val="333333"/>
                          </a:solidFill>
                          <a:latin typeface="inter-regular"/>
                        </a:rPr>
                        <a:t>It is used to reset the stream to a most recent mark.</a:t>
                      </a:r>
                    </a:p>
                  </a:txBody>
                  <a:tcPr marL="76200" marR="76200" marT="76200" marB="76200"/>
                </a:tc>
              </a:tr>
              <a:tr h="370840">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stream.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911424" y="980728"/>
            <a:ext cx="10515600" cy="4351338"/>
          </a:xfrm>
        </p:spPr>
        <p:txBody>
          <a:bodyPr/>
          <a:lstStyle/>
          <a:p>
            <a:pPr>
              <a:buNone/>
            </a:pPr>
            <a:r>
              <a:rPr lang="en-US" sz="2000" b="1" dirty="0" smtClean="0"/>
              <a:t>package</a:t>
            </a:r>
            <a:r>
              <a:rPr lang="en-US" sz="2000" dirty="0" smtClean="0"/>
              <a:t> </a:t>
            </a:r>
            <a:r>
              <a:rPr lang="en-US" sz="2000" dirty="0" err="1" smtClean="0"/>
              <a:t>com.javatpoint</a:t>
            </a:r>
            <a:r>
              <a:rPr lang="en-US" sz="2000" dirty="0" smtClean="0"/>
              <a:t>;  </a:t>
            </a:r>
          </a:p>
          <a:p>
            <a:pPr>
              <a:buNone/>
            </a:pPr>
            <a:r>
              <a:rPr lang="en-US" sz="2000" dirty="0" smtClean="0"/>
              <a:t>  </a:t>
            </a:r>
            <a:r>
              <a:rPr lang="en-US" sz="2000" b="1" dirty="0" smtClean="0"/>
              <a:t>import</a:t>
            </a:r>
            <a:r>
              <a:rPr lang="en-US" sz="2000" dirty="0" smtClean="0"/>
              <a:t> </a:t>
            </a:r>
            <a:r>
              <a:rPr lang="en-US" sz="2000" dirty="0" err="1" smtClean="0"/>
              <a:t>java.io.CharArrayReader</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CharArrayExample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ag</a:t>
            </a:r>
            <a:r>
              <a:rPr lang="en-US" sz="2000" dirty="0" smtClean="0"/>
              <a:t>) </a:t>
            </a:r>
            <a:r>
              <a:rPr lang="en-US" sz="2000" b="1" dirty="0" smtClean="0"/>
              <a:t>throws</a:t>
            </a:r>
            <a:r>
              <a:rPr lang="en-US" sz="2000" dirty="0" smtClean="0"/>
              <a:t> Exception {  </a:t>
            </a:r>
          </a:p>
          <a:p>
            <a:pPr>
              <a:spcBef>
                <a:spcPts val="0"/>
              </a:spcBef>
              <a:buNone/>
            </a:pPr>
            <a:r>
              <a:rPr lang="en-US" sz="2000" dirty="0" smtClean="0"/>
              <a:t>    </a:t>
            </a:r>
            <a:r>
              <a:rPr lang="en-US" sz="2000" b="1" dirty="0" smtClean="0"/>
              <a:t>char</a:t>
            </a:r>
            <a:r>
              <a:rPr lang="en-US" sz="2000" dirty="0" smtClean="0"/>
              <a:t>[] </a:t>
            </a:r>
            <a:r>
              <a:rPr lang="en-US" sz="2000" dirty="0" err="1" smtClean="0"/>
              <a:t>ary</a:t>
            </a:r>
            <a:r>
              <a:rPr lang="en-US" sz="2000" dirty="0" smtClean="0"/>
              <a:t> = { 'j', 'a', 'v', 'a', 't', 'p', 'o', '</a:t>
            </a:r>
            <a:r>
              <a:rPr lang="en-US" sz="2000" dirty="0" err="1" smtClean="0"/>
              <a:t>i</a:t>
            </a:r>
            <a:r>
              <a:rPr lang="en-US" sz="2000" dirty="0" smtClean="0"/>
              <a:t>', 'n', 't' };  </a:t>
            </a:r>
          </a:p>
          <a:p>
            <a:pPr>
              <a:spcBef>
                <a:spcPts val="0"/>
              </a:spcBef>
              <a:buNone/>
            </a:pPr>
            <a:r>
              <a:rPr lang="en-US" sz="2000" dirty="0" smtClean="0"/>
              <a:t>    </a:t>
            </a:r>
            <a:r>
              <a:rPr lang="en-US" sz="2000" dirty="0" err="1" smtClean="0"/>
              <a:t>CharArrayReader</a:t>
            </a:r>
            <a:r>
              <a:rPr lang="en-US" sz="2000" dirty="0" smtClean="0"/>
              <a:t> reader = </a:t>
            </a:r>
            <a:r>
              <a:rPr lang="en-US" sz="2000" b="1" dirty="0" smtClean="0"/>
              <a:t>new</a:t>
            </a:r>
            <a:r>
              <a:rPr lang="en-US" sz="2000" dirty="0" smtClean="0"/>
              <a:t> </a:t>
            </a:r>
            <a:r>
              <a:rPr lang="en-US" sz="2000" dirty="0" err="1" smtClean="0"/>
              <a:t>CharArrayReader</a:t>
            </a:r>
            <a:r>
              <a:rPr lang="en-US" sz="2000" dirty="0" smtClean="0"/>
              <a:t>(</a:t>
            </a:r>
            <a:r>
              <a:rPr lang="en-US" sz="2000" dirty="0" err="1" smtClean="0"/>
              <a:t>ary</a:t>
            </a:r>
            <a:r>
              <a:rPr lang="en-US" sz="2000" dirty="0" smtClean="0"/>
              <a:t>);  </a:t>
            </a:r>
          </a:p>
          <a:p>
            <a:pPr>
              <a:spcBef>
                <a:spcPts val="0"/>
              </a:spcBef>
              <a:buNone/>
            </a:pPr>
            <a:r>
              <a:rPr lang="en-US" sz="2000" dirty="0" smtClean="0"/>
              <a:t>    </a:t>
            </a:r>
            <a:r>
              <a:rPr lang="en-US" sz="2000" b="1" dirty="0" err="1" smtClean="0"/>
              <a:t>int</a:t>
            </a:r>
            <a:r>
              <a:rPr lang="en-US" sz="2000" dirty="0" smtClean="0"/>
              <a:t> k = 0;  </a:t>
            </a:r>
          </a:p>
          <a:p>
            <a:pPr>
              <a:spcBef>
                <a:spcPts val="0"/>
              </a:spcBef>
              <a:buNone/>
            </a:pPr>
            <a:r>
              <a:rPr lang="en-US" sz="2000" dirty="0" smtClean="0"/>
              <a:t>    // Read until the end of a file  </a:t>
            </a:r>
          </a:p>
          <a:p>
            <a:pPr>
              <a:spcBef>
                <a:spcPts val="0"/>
              </a:spcBef>
              <a:buNone/>
            </a:pPr>
            <a:r>
              <a:rPr lang="en-US" sz="2000" dirty="0" smtClean="0"/>
              <a:t>    </a:t>
            </a:r>
            <a:r>
              <a:rPr lang="en-US" sz="2000" b="1" dirty="0" smtClean="0"/>
              <a:t>while</a:t>
            </a:r>
            <a:r>
              <a:rPr lang="en-US" sz="2000" dirty="0" smtClean="0"/>
              <a:t> ((k = </a:t>
            </a:r>
            <a:r>
              <a:rPr lang="en-US" sz="2000" dirty="0" err="1" smtClean="0"/>
              <a:t>reader.read</a:t>
            </a:r>
            <a:r>
              <a:rPr lang="en-US" sz="2000" dirty="0" smtClean="0"/>
              <a:t>()) != -1) {  </a:t>
            </a:r>
          </a:p>
          <a:p>
            <a:pPr>
              <a:spcBef>
                <a:spcPts val="0"/>
              </a:spcBef>
              <a:buNone/>
            </a:pPr>
            <a:r>
              <a:rPr lang="en-US" sz="2000" dirty="0" smtClean="0"/>
              <a:t>      </a:t>
            </a:r>
            <a:r>
              <a:rPr lang="en-US" sz="2000" b="1" dirty="0" smtClean="0"/>
              <a:t>char</a:t>
            </a:r>
            <a:r>
              <a:rPr lang="en-US" sz="2000" dirty="0" smtClean="0"/>
              <a:t> </a:t>
            </a:r>
            <a:r>
              <a:rPr lang="en-US" sz="2000" dirty="0" err="1" smtClean="0"/>
              <a:t>ch</a:t>
            </a:r>
            <a:r>
              <a:rPr lang="en-US" sz="2000" dirty="0" smtClean="0"/>
              <a:t> = (</a:t>
            </a:r>
            <a:r>
              <a:rPr lang="en-US" sz="2000" b="1" dirty="0" smtClean="0"/>
              <a:t>char</a:t>
            </a:r>
            <a:r>
              <a:rPr lang="en-US" sz="2000" dirty="0" smtClean="0"/>
              <a:t>) k;  </a:t>
            </a:r>
          </a:p>
          <a:p>
            <a:pPr>
              <a:spcBef>
                <a:spcPts val="0"/>
              </a:spcBef>
              <a:buNone/>
            </a:pPr>
            <a:r>
              <a:rPr lang="en-US" sz="2000" dirty="0" smtClean="0"/>
              <a:t>      </a:t>
            </a:r>
            <a:r>
              <a:rPr lang="en-US" sz="2000" dirty="0" err="1" smtClean="0"/>
              <a:t>System.out.print</a:t>
            </a:r>
            <a:r>
              <a:rPr lang="en-US" sz="2000" dirty="0" smtClean="0"/>
              <a:t>(</a:t>
            </a:r>
            <a:r>
              <a:rPr lang="en-US" sz="2000" dirty="0" err="1" smtClean="0"/>
              <a:t>ch</a:t>
            </a:r>
            <a:r>
              <a:rPr lang="en-US" sz="2000" dirty="0" smtClean="0"/>
              <a:t> + " : ");  </a:t>
            </a:r>
          </a:p>
          <a:p>
            <a:pPr>
              <a:spcBef>
                <a:spcPts val="0"/>
              </a:spcBef>
              <a:buNone/>
            </a:pPr>
            <a:r>
              <a:rPr lang="en-US" sz="2000" dirty="0" smtClean="0"/>
              <a:t>      </a:t>
            </a:r>
            <a:r>
              <a:rPr lang="en-US" sz="2000" dirty="0" err="1" smtClean="0"/>
              <a:t>System.out.println</a:t>
            </a:r>
            <a:r>
              <a:rPr lang="en-US" sz="2000" dirty="0" smtClean="0"/>
              <a:t>(k);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3595"/>
          </a:xfrm>
        </p:spPr>
        <p:txBody>
          <a:bodyPr/>
          <a:lstStyle/>
          <a:p>
            <a:r>
              <a:rPr lang="en-US" dirty="0" err="1" smtClean="0"/>
              <a:t>CharArrayWriter</a:t>
            </a:r>
            <a:r>
              <a:rPr lang="en-US" dirty="0" smtClean="0"/>
              <a:t/>
            </a:r>
            <a:br>
              <a:rPr lang="en-US" dirty="0" smtClean="0"/>
            </a:br>
            <a:endParaRPr lang="en-US" dirty="0"/>
          </a:p>
        </p:txBody>
      </p:sp>
      <p:sp>
        <p:nvSpPr>
          <p:cNvPr id="3" name="Content Placeholder 2"/>
          <p:cNvSpPr>
            <a:spLocks noGrp="1"/>
          </p:cNvSpPr>
          <p:nvPr>
            <p:ph idx="1"/>
          </p:nvPr>
        </p:nvSpPr>
        <p:spPr>
          <a:xfrm>
            <a:off x="695400" y="548680"/>
            <a:ext cx="10515600" cy="1531367"/>
          </a:xfrm>
        </p:spPr>
        <p:txBody>
          <a:bodyPr/>
          <a:lstStyle/>
          <a:p>
            <a:pPr algn="just"/>
            <a:r>
              <a:rPr lang="en-GB" sz="2000" dirty="0" smtClean="0"/>
              <a:t>The </a:t>
            </a:r>
            <a:r>
              <a:rPr lang="en-GB" sz="2000" dirty="0" err="1" smtClean="0"/>
              <a:t>CharArrayWriter</a:t>
            </a:r>
            <a:r>
              <a:rPr lang="en-GB" sz="2000" dirty="0" smtClean="0"/>
              <a:t> class can be used to write common data to multiple files. This class inherits </a:t>
            </a:r>
            <a:r>
              <a:rPr lang="en-GB" sz="2000" dirty="0" smtClean="0">
                <a:hlinkClick r:id="rId2"/>
              </a:rPr>
              <a:t>Writer</a:t>
            </a:r>
            <a:r>
              <a:rPr lang="en-GB" sz="2000" dirty="0" smtClean="0"/>
              <a:t> class. Its buffer automatically grows when data is written in this stream. Calling the close() method on this </a:t>
            </a:r>
            <a:r>
              <a:rPr lang="en-GB" sz="2000" dirty="0" smtClean="0">
                <a:hlinkClick r:id="rId3"/>
              </a:rPr>
              <a:t>object</a:t>
            </a:r>
            <a:r>
              <a:rPr lang="en-GB" sz="2000" dirty="0" smtClean="0"/>
              <a:t> has no effect.</a:t>
            </a:r>
          </a:p>
          <a:p>
            <a:pPr algn="just"/>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905591040"/>
              </p:ext>
            </p:extLst>
          </p:nvPr>
        </p:nvGraphicFramePr>
        <p:xfrm>
          <a:off x="479376" y="1412776"/>
          <a:ext cx="11305256" cy="5904344"/>
        </p:xfrm>
        <a:graphic>
          <a:graphicData uri="http://schemas.openxmlformats.org/drawingml/2006/table">
            <a:tbl>
              <a:tblPr firstRow="1" bandRow="1">
                <a:tableStyleId>{5C22544A-7EE6-4342-B048-85BDC9FD1C3A}</a:tableStyleId>
              </a:tblPr>
              <a:tblGrid>
                <a:gridCol w="4760108"/>
                <a:gridCol w="6545148"/>
              </a:tblGrid>
              <a:tr h="0">
                <a:tc>
                  <a:txBody>
                    <a:bodyPr/>
                    <a:lstStyle/>
                    <a:p>
                      <a:pPr algn="l" fontAlgn="t"/>
                      <a:r>
                        <a:rPr lang="en-US" sz="1600" dirty="0">
                          <a:solidFill>
                            <a:srgbClr val="000000"/>
                          </a:solidFill>
                          <a:latin typeface="times new roman"/>
                        </a:rPr>
                        <a:t>Method</a:t>
                      </a:r>
                    </a:p>
                  </a:txBody>
                  <a:tcPr marL="114300" marR="114300" marT="114300" marB="114300"/>
                </a:tc>
                <a:tc>
                  <a:txBody>
                    <a:bodyPr/>
                    <a:lstStyle/>
                    <a:p>
                      <a:pPr algn="l" fontAlgn="t"/>
                      <a:r>
                        <a:rPr lang="en-US" sz="1600" dirty="0">
                          <a:solidFill>
                            <a:srgbClr val="000000"/>
                          </a:solidFill>
                          <a:latin typeface="times new roman"/>
                        </a:rPr>
                        <a:t>Description</a:t>
                      </a:r>
                    </a:p>
                  </a:txBody>
                  <a:tcPr marL="114300" marR="114300" marT="114300" marB="114300"/>
                </a:tc>
              </a:tr>
              <a:tr h="433184">
                <a:tc>
                  <a:txBody>
                    <a:bodyPr/>
                    <a:lstStyle/>
                    <a:p>
                      <a:pPr algn="just" fontAlgn="t"/>
                      <a:r>
                        <a:rPr lang="en-US" sz="1600">
                          <a:solidFill>
                            <a:srgbClr val="333333"/>
                          </a:solidFill>
                          <a:latin typeface="inter-regular"/>
                        </a:rPr>
                        <a:t>int size()</a:t>
                      </a:r>
                    </a:p>
                  </a:txBody>
                  <a:tcPr marL="76200" marR="76200" marT="76200" marB="76200"/>
                </a:tc>
                <a:tc>
                  <a:txBody>
                    <a:bodyPr/>
                    <a:lstStyle/>
                    <a:p>
                      <a:pPr algn="just" fontAlgn="t"/>
                      <a:r>
                        <a:rPr lang="en-GB" sz="1600" dirty="0">
                          <a:solidFill>
                            <a:srgbClr val="333333"/>
                          </a:solidFill>
                          <a:latin typeface="inter-regular"/>
                        </a:rPr>
                        <a:t>It is used to return the current size of the buffer.</a:t>
                      </a:r>
                    </a:p>
                  </a:txBody>
                  <a:tcPr marL="76200" marR="76200" marT="76200" marB="76200"/>
                </a:tc>
              </a:tr>
              <a:tr h="370840">
                <a:tc>
                  <a:txBody>
                    <a:bodyPr/>
                    <a:lstStyle/>
                    <a:p>
                      <a:pPr algn="just" fontAlgn="t"/>
                      <a:r>
                        <a:rPr lang="en-US" sz="1600">
                          <a:solidFill>
                            <a:srgbClr val="333333"/>
                          </a:solidFill>
                          <a:latin typeface="inter-regular"/>
                        </a:rPr>
                        <a:t>char[] toCharArray()</a:t>
                      </a:r>
                    </a:p>
                  </a:txBody>
                  <a:tcPr marL="76200" marR="76200" marT="76200" marB="76200"/>
                </a:tc>
                <a:tc>
                  <a:txBody>
                    <a:bodyPr/>
                    <a:lstStyle/>
                    <a:p>
                      <a:pPr algn="just" fontAlgn="t"/>
                      <a:r>
                        <a:rPr lang="en-GB" sz="1600">
                          <a:solidFill>
                            <a:srgbClr val="333333"/>
                          </a:solidFill>
                          <a:latin typeface="inter-regular"/>
                        </a:rPr>
                        <a:t>It is used to return the copy of an input data.</a:t>
                      </a:r>
                    </a:p>
                  </a:txBody>
                  <a:tcPr marL="76200" marR="76200" marT="76200" marB="76200"/>
                </a:tc>
              </a:tr>
              <a:tr h="370840">
                <a:tc>
                  <a:txBody>
                    <a:bodyPr/>
                    <a:lstStyle/>
                    <a:p>
                      <a:pPr algn="just" fontAlgn="t"/>
                      <a:r>
                        <a:rPr lang="en-US" sz="1600">
                          <a:solidFill>
                            <a:srgbClr val="333333"/>
                          </a:solidFill>
                          <a:latin typeface="inter-regular"/>
                        </a:rPr>
                        <a:t>String toString()</a:t>
                      </a:r>
                    </a:p>
                  </a:txBody>
                  <a:tcPr marL="76200" marR="76200" marT="76200" marB="76200"/>
                </a:tc>
                <a:tc>
                  <a:txBody>
                    <a:bodyPr/>
                    <a:lstStyle/>
                    <a:p>
                      <a:pPr algn="just" fontAlgn="t"/>
                      <a:r>
                        <a:rPr lang="en-GB" sz="1600">
                          <a:solidFill>
                            <a:srgbClr val="333333"/>
                          </a:solidFill>
                          <a:latin typeface="inter-regular"/>
                        </a:rPr>
                        <a:t>It is used for converting an input data to a </a:t>
                      </a:r>
                      <a:r>
                        <a:rPr lang="en-GB" sz="1600" u="none" strike="noStrike">
                          <a:solidFill>
                            <a:srgbClr val="008000"/>
                          </a:solidFill>
                          <a:latin typeface="inter-regular"/>
                          <a:hlinkClick r:id="rId4"/>
                        </a:rPr>
                        <a:t>string</a:t>
                      </a:r>
                      <a:r>
                        <a:rPr lang="en-GB" sz="1600">
                          <a:solidFill>
                            <a:srgbClr val="333333"/>
                          </a:solidFill>
                          <a:latin typeface="inter-regular"/>
                        </a:rPr>
                        <a:t>.</a:t>
                      </a:r>
                    </a:p>
                  </a:txBody>
                  <a:tcPr marL="76200" marR="76200" marT="76200" marB="76200"/>
                </a:tc>
              </a:tr>
              <a:tr h="370840">
                <a:tc>
                  <a:txBody>
                    <a:bodyPr/>
                    <a:lstStyle/>
                    <a:p>
                      <a:pPr algn="just" fontAlgn="t"/>
                      <a:r>
                        <a:rPr lang="en-US" sz="1600">
                          <a:solidFill>
                            <a:srgbClr val="333333"/>
                          </a:solidFill>
                          <a:latin typeface="inter-regular"/>
                        </a:rPr>
                        <a:t>CharArrayWriter append(char c)</a:t>
                      </a:r>
                    </a:p>
                  </a:txBody>
                  <a:tcPr marL="76200" marR="76200" marT="76200" marB="76200"/>
                </a:tc>
                <a:tc>
                  <a:txBody>
                    <a:bodyPr/>
                    <a:lstStyle/>
                    <a:p>
                      <a:pPr algn="just" fontAlgn="t"/>
                      <a:r>
                        <a:rPr lang="en-GB" sz="1600">
                          <a:solidFill>
                            <a:srgbClr val="333333"/>
                          </a:solidFill>
                          <a:latin typeface="inter-regular"/>
                        </a:rPr>
                        <a:t>It is used to append the specified character to the writer.</a:t>
                      </a:r>
                    </a:p>
                  </a:txBody>
                  <a:tcPr marL="76200" marR="76200" marT="76200" marB="76200"/>
                </a:tc>
              </a:tr>
              <a:tr h="370840">
                <a:tc>
                  <a:txBody>
                    <a:bodyPr/>
                    <a:lstStyle/>
                    <a:p>
                      <a:pPr algn="just" fontAlgn="t"/>
                      <a:r>
                        <a:rPr lang="en-US" sz="1600">
                          <a:solidFill>
                            <a:srgbClr val="333333"/>
                          </a:solidFill>
                          <a:latin typeface="inter-regular"/>
                        </a:rPr>
                        <a:t>CharArrayWriter append(CharSequence csq)</a:t>
                      </a:r>
                    </a:p>
                  </a:txBody>
                  <a:tcPr marL="76200" marR="76200" marT="76200" marB="76200"/>
                </a:tc>
                <a:tc>
                  <a:txBody>
                    <a:bodyPr/>
                    <a:lstStyle/>
                    <a:p>
                      <a:pPr algn="just" fontAlgn="t"/>
                      <a:r>
                        <a:rPr lang="en-GB" sz="1600">
                          <a:solidFill>
                            <a:srgbClr val="333333"/>
                          </a:solidFill>
                          <a:latin typeface="inter-regular"/>
                        </a:rPr>
                        <a:t>It is used to append the specified character sequence to the writer.</a:t>
                      </a:r>
                    </a:p>
                  </a:txBody>
                  <a:tcPr marL="76200" marR="76200" marT="76200" marB="76200"/>
                </a:tc>
              </a:tr>
              <a:tr h="370840">
                <a:tc>
                  <a:txBody>
                    <a:bodyPr/>
                    <a:lstStyle/>
                    <a:p>
                      <a:pPr algn="just" fontAlgn="t"/>
                      <a:r>
                        <a:rPr lang="en-GB" sz="1600">
                          <a:solidFill>
                            <a:srgbClr val="333333"/>
                          </a:solidFill>
                          <a:latin typeface="inter-regular"/>
                        </a:rPr>
                        <a:t>CharArrayWriter append(CharSequence csq, int start, int end)</a:t>
                      </a:r>
                    </a:p>
                  </a:txBody>
                  <a:tcPr marL="76200" marR="76200" marT="76200" marB="76200"/>
                </a:tc>
                <a:tc>
                  <a:txBody>
                    <a:bodyPr/>
                    <a:lstStyle/>
                    <a:p>
                      <a:pPr algn="just" fontAlgn="t"/>
                      <a:r>
                        <a:rPr lang="en-GB" sz="1600">
                          <a:solidFill>
                            <a:srgbClr val="333333"/>
                          </a:solidFill>
                          <a:latin typeface="inter-regular"/>
                        </a:rPr>
                        <a:t>It is used to append the subsequence of a specified character to the writer.</a:t>
                      </a:r>
                    </a:p>
                  </a:txBody>
                  <a:tcPr marL="76200" marR="76200" marT="76200" marB="76200"/>
                </a:tc>
              </a:tr>
              <a:tr h="370840">
                <a:tc>
                  <a:txBody>
                    <a:bodyPr/>
                    <a:lstStyle/>
                    <a:p>
                      <a:pPr algn="just" fontAlgn="t"/>
                      <a:r>
                        <a:rPr lang="en-US" sz="1600">
                          <a:solidFill>
                            <a:srgbClr val="333333"/>
                          </a:solidFill>
                          <a:latin typeface="inter-regular"/>
                        </a:rPr>
                        <a:t>void write(int c)</a:t>
                      </a:r>
                    </a:p>
                  </a:txBody>
                  <a:tcPr marL="76200" marR="76200" marT="76200" marB="76200"/>
                </a:tc>
                <a:tc>
                  <a:txBody>
                    <a:bodyPr/>
                    <a:lstStyle/>
                    <a:p>
                      <a:pPr algn="just" fontAlgn="t"/>
                      <a:r>
                        <a:rPr lang="en-GB" sz="1600">
                          <a:solidFill>
                            <a:srgbClr val="333333"/>
                          </a:solidFill>
                          <a:latin typeface="inter-regular"/>
                        </a:rPr>
                        <a:t>It is used to write a character to the buffer.</a:t>
                      </a:r>
                    </a:p>
                  </a:txBody>
                  <a:tcPr marL="76200" marR="76200" marT="76200" marB="76200"/>
                </a:tc>
              </a:tr>
              <a:tr h="370840">
                <a:tc>
                  <a:txBody>
                    <a:bodyPr/>
                    <a:lstStyle/>
                    <a:p>
                      <a:pPr algn="just" fontAlgn="t"/>
                      <a:r>
                        <a:rPr lang="en-GB" sz="1600">
                          <a:solidFill>
                            <a:srgbClr val="333333"/>
                          </a:solidFill>
                          <a:latin typeface="inter-regular"/>
                        </a:rPr>
                        <a:t>void write(char[] c, int off, int len)</a:t>
                      </a:r>
                    </a:p>
                  </a:txBody>
                  <a:tcPr marL="76200" marR="76200" marT="76200" marB="76200"/>
                </a:tc>
                <a:tc>
                  <a:txBody>
                    <a:bodyPr/>
                    <a:lstStyle/>
                    <a:p>
                      <a:pPr algn="just" fontAlgn="t"/>
                      <a:r>
                        <a:rPr lang="en-GB" sz="1600">
                          <a:solidFill>
                            <a:srgbClr val="333333"/>
                          </a:solidFill>
                          <a:latin typeface="inter-regular"/>
                        </a:rPr>
                        <a:t>It is used to write a character to the buffer.</a:t>
                      </a:r>
                    </a:p>
                  </a:txBody>
                  <a:tcPr marL="76200" marR="76200" marT="76200" marB="76200"/>
                </a:tc>
              </a:tr>
              <a:tr h="370840">
                <a:tc>
                  <a:txBody>
                    <a:bodyPr/>
                    <a:lstStyle/>
                    <a:p>
                      <a:pPr algn="just" fontAlgn="t"/>
                      <a:r>
                        <a:rPr lang="en-GB" sz="1600">
                          <a:solidFill>
                            <a:srgbClr val="333333"/>
                          </a:solidFill>
                          <a:latin typeface="inter-regular"/>
                        </a:rPr>
                        <a:t>void write(String str, int off, int len)</a:t>
                      </a:r>
                    </a:p>
                  </a:txBody>
                  <a:tcPr marL="76200" marR="76200" marT="76200" marB="76200"/>
                </a:tc>
                <a:tc>
                  <a:txBody>
                    <a:bodyPr/>
                    <a:lstStyle/>
                    <a:p>
                      <a:pPr algn="just" fontAlgn="t"/>
                      <a:r>
                        <a:rPr lang="en-GB" sz="1600">
                          <a:solidFill>
                            <a:srgbClr val="333333"/>
                          </a:solidFill>
                          <a:latin typeface="inter-regular"/>
                        </a:rPr>
                        <a:t>It is used to write a portion of string to the buffer.</a:t>
                      </a:r>
                    </a:p>
                  </a:txBody>
                  <a:tcPr marL="76200" marR="76200" marT="76200" marB="76200"/>
                </a:tc>
              </a:tr>
              <a:tr h="370840">
                <a:tc>
                  <a:txBody>
                    <a:bodyPr/>
                    <a:lstStyle/>
                    <a:p>
                      <a:pPr algn="just" fontAlgn="t"/>
                      <a:r>
                        <a:rPr lang="en-US" sz="1600">
                          <a:solidFill>
                            <a:srgbClr val="333333"/>
                          </a:solidFill>
                          <a:latin typeface="inter-regular"/>
                        </a:rPr>
                        <a:t>void writeTo(Writer out)</a:t>
                      </a:r>
                    </a:p>
                  </a:txBody>
                  <a:tcPr marL="76200" marR="76200" marT="76200" marB="76200"/>
                </a:tc>
                <a:tc>
                  <a:txBody>
                    <a:bodyPr/>
                    <a:lstStyle/>
                    <a:p>
                      <a:pPr algn="just" fontAlgn="t"/>
                      <a:r>
                        <a:rPr lang="en-GB" sz="1600">
                          <a:solidFill>
                            <a:srgbClr val="333333"/>
                          </a:solidFill>
                          <a:latin typeface="inter-regular"/>
                        </a:rPr>
                        <a:t>It is used to write the content of buffer to different character stream.</a:t>
                      </a:r>
                    </a:p>
                  </a:txBody>
                  <a:tcPr marL="76200" marR="76200" marT="76200" marB="76200"/>
                </a:tc>
              </a:tr>
              <a:tr h="370840">
                <a:tc>
                  <a:txBody>
                    <a:bodyPr/>
                    <a:lstStyle/>
                    <a:p>
                      <a:pPr algn="just" fontAlgn="t"/>
                      <a:r>
                        <a:rPr lang="en-US" sz="1600">
                          <a:solidFill>
                            <a:srgbClr val="333333"/>
                          </a:solidFill>
                          <a:latin typeface="inter-regular"/>
                        </a:rPr>
                        <a:t>void flush()</a:t>
                      </a:r>
                    </a:p>
                  </a:txBody>
                  <a:tcPr marL="76200" marR="76200" marT="76200" marB="76200"/>
                </a:tc>
                <a:tc>
                  <a:txBody>
                    <a:bodyPr/>
                    <a:lstStyle/>
                    <a:p>
                      <a:pPr algn="just" fontAlgn="t"/>
                      <a:r>
                        <a:rPr lang="en-GB" sz="1600">
                          <a:solidFill>
                            <a:srgbClr val="333333"/>
                          </a:solidFill>
                          <a:latin typeface="inter-regular"/>
                        </a:rPr>
                        <a:t>It is used to flush the stream.</a:t>
                      </a:r>
                    </a:p>
                  </a:txBody>
                  <a:tcPr marL="76200" marR="76200" marT="76200" marB="76200"/>
                </a:tc>
              </a:tr>
              <a:tr h="370840">
                <a:tc>
                  <a:txBody>
                    <a:bodyPr/>
                    <a:lstStyle/>
                    <a:p>
                      <a:pPr algn="just" fontAlgn="t"/>
                      <a:r>
                        <a:rPr lang="en-US" sz="1600">
                          <a:solidFill>
                            <a:srgbClr val="333333"/>
                          </a:solidFill>
                          <a:latin typeface="inter-regular"/>
                        </a:rPr>
                        <a:t>void reset()</a:t>
                      </a:r>
                    </a:p>
                  </a:txBody>
                  <a:tcPr marL="76200" marR="76200" marT="76200" marB="76200"/>
                </a:tc>
                <a:tc>
                  <a:txBody>
                    <a:bodyPr/>
                    <a:lstStyle/>
                    <a:p>
                      <a:pPr algn="just" fontAlgn="t"/>
                      <a:r>
                        <a:rPr lang="en-GB" sz="1600">
                          <a:solidFill>
                            <a:srgbClr val="333333"/>
                          </a:solidFill>
                          <a:latin typeface="inter-regular"/>
                        </a:rPr>
                        <a:t>It is used to reset the buffer.</a:t>
                      </a:r>
                    </a:p>
                  </a:txBody>
                  <a:tcPr marL="76200" marR="76200" marT="76200" marB="76200"/>
                </a:tc>
              </a:tr>
              <a:tr h="370840">
                <a:tc>
                  <a:txBody>
                    <a:bodyPr/>
                    <a:lstStyle/>
                    <a:p>
                      <a:pPr algn="just" fontAlgn="t"/>
                      <a:r>
                        <a:rPr lang="en-US" sz="1600">
                          <a:solidFill>
                            <a:srgbClr val="333333"/>
                          </a:solidFill>
                          <a:latin typeface="inter-regular"/>
                        </a:rPr>
                        <a:t>void close()</a:t>
                      </a:r>
                    </a:p>
                  </a:txBody>
                  <a:tcPr marL="76200" marR="76200" marT="76200" marB="76200"/>
                </a:tc>
                <a:tc>
                  <a:txBody>
                    <a:bodyPr/>
                    <a:lstStyle/>
                    <a:p>
                      <a:pPr algn="just" fontAlgn="t"/>
                      <a:r>
                        <a:rPr lang="en-GB" sz="1600" dirty="0">
                          <a:solidFill>
                            <a:srgbClr val="333333"/>
                          </a:solidFill>
                          <a:latin typeface="inter-regular"/>
                        </a:rPr>
                        <a:t>It is used to close the stream.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603"/>
          </a:xfrm>
        </p:spPr>
        <p:txBody>
          <a:bodyPr/>
          <a:lstStyle/>
          <a:p>
            <a:r>
              <a:rPr lang="en-IN" dirty="0" smtClean="0"/>
              <a:t>Example</a:t>
            </a:r>
            <a:endParaRPr lang="en-US" dirty="0"/>
          </a:p>
        </p:txBody>
      </p:sp>
      <p:sp>
        <p:nvSpPr>
          <p:cNvPr id="3" name="Content Placeholder 2"/>
          <p:cNvSpPr>
            <a:spLocks noGrp="1"/>
          </p:cNvSpPr>
          <p:nvPr>
            <p:ph idx="1"/>
          </p:nvPr>
        </p:nvSpPr>
        <p:spPr>
          <a:xfrm>
            <a:off x="911424" y="836712"/>
            <a:ext cx="10515600" cy="4351338"/>
          </a:xfrm>
        </p:spPr>
        <p:txBody>
          <a:bodyPr/>
          <a:lstStyle/>
          <a:p>
            <a:pPr>
              <a:buNone/>
            </a:pPr>
            <a:r>
              <a:rPr lang="en-US" sz="1800" dirty="0" smtClean="0"/>
              <a:t> </a:t>
            </a:r>
            <a:r>
              <a:rPr lang="en-US" sz="1800" b="1" dirty="0" smtClean="0"/>
              <a:t>package</a:t>
            </a:r>
            <a:r>
              <a:rPr lang="en-US" sz="1800" dirty="0" smtClean="0"/>
              <a:t> </a:t>
            </a:r>
            <a:r>
              <a:rPr lang="en-US" sz="1800" dirty="0" err="1" smtClean="0"/>
              <a:t>com.javatpoint</a:t>
            </a:r>
            <a:r>
              <a:rPr lang="en-US" sz="1800" dirty="0" smtClean="0"/>
              <a:t>;  </a:t>
            </a:r>
          </a:p>
          <a:p>
            <a:pPr>
              <a:buNone/>
            </a:pPr>
            <a:r>
              <a:rPr lang="en-US" sz="1800" dirty="0" smtClean="0"/>
              <a:t>  </a:t>
            </a:r>
          </a:p>
          <a:p>
            <a:pPr>
              <a:spcBef>
                <a:spcPts val="0"/>
              </a:spcBef>
              <a:buNone/>
            </a:pPr>
            <a:r>
              <a:rPr lang="en-US" sz="1800" b="1" dirty="0" smtClean="0"/>
              <a:t>import</a:t>
            </a:r>
            <a:r>
              <a:rPr lang="en-US" sz="1800" dirty="0" smtClean="0"/>
              <a:t> </a:t>
            </a:r>
            <a:r>
              <a:rPr lang="en-US" sz="1800" dirty="0" err="1" smtClean="0"/>
              <a:t>java.io.CharArrayWriter</a:t>
            </a:r>
            <a:r>
              <a:rPr lang="en-US" sz="1800" dirty="0" smtClean="0"/>
              <a:t>;  </a:t>
            </a:r>
          </a:p>
          <a:p>
            <a:pPr>
              <a:spcBef>
                <a:spcPts val="0"/>
              </a:spcBef>
              <a:buNone/>
            </a:pPr>
            <a:r>
              <a:rPr lang="en-US" sz="1800" b="1" dirty="0" smtClean="0"/>
              <a:t>import</a:t>
            </a:r>
            <a:r>
              <a:rPr lang="en-US" sz="1800" dirty="0" smtClean="0"/>
              <a:t> </a:t>
            </a:r>
            <a:r>
              <a:rPr lang="en-US" sz="1800" dirty="0" err="1" smtClean="0"/>
              <a:t>java.io.FileWriter</a:t>
            </a:r>
            <a:r>
              <a:rPr lang="en-US" sz="1800" dirty="0" smtClean="0"/>
              <a:t>;  </a:t>
            </a:r>
          </a:p>
          <a:p>
            <a:pPr>
              <a:spcBef>
                <a:spcPts val="0"/>
              </a:spcBef>
              <a:buNone/>
            </a:pPr>
            <a:r>
              <a:rPr lang="en-US" sz="1800" b="1" dirty="0" smtClean="0"/>
              <a:t>public</a:t>
            </a:r>
            <a:r>
              <a:rPr lang="en-US" sz="1800" dirty="0" smtClean="0"/>
              <a:t> </a:t>
            </a:r>
            <a:r>
              <a:rPr lang="en-US" sz="1800" b="1" dirty="0" smtClean="0"/>
              <a:t>class</a:t>
            </a:r>
            <a:r>
              <a:rPr lang="en-US" sz="1800" dirty="0" smtClean="0"/>
              <a:t> </a:t>
            </a:r>
            <a:r>
              <a:rPr lang="en-US" sz="1800" dirty="0" err="1" smtClean="0"/>
              <a:t>CharArrayWriterExample</a:t>
            </a:r>
            <a:r>
              <a:rPr lang="en-US" sz="1800" dirty="0" smtClean="0"/>
              <a:t> {  </a:t>
            </a:r>
          </a:p>
          <a:p>
            <a:pPr>
              <a:spcBef>
                <a:spcPts val="0"/>
              </a:spcBef>
              <a:buNone/>
            </a:pPr>
            <a:r>
              <a:rPr lang="en-US" sz="1800" b="1" dirty="0" smtClean="0"/>
              <a:t>public</a:t>
            </a:r>
            <a:r>
              <a:rPr lang="en-US" sz="1800" dirty="0" smtClean="0"/>
              <a:t> </a:t>
            </a:r>
            <a:r>
              <a:rPr lang="en-US" sz="1800" b="1" dirty="0" smtClean="0"/>
              <a:t>static</a:t>
            </a:r>
            <a:r>
              <a:rPr lang="en-US" sz="1800" dirty="0" smtClean="0"/>
              <a:t> </a:t>
            </a:r>
            <a:r>
              <a:rPr lang="en-US" sz="1800" b="1" dirty="0" smtClean="0"/>
              <a:t>void</a:t>
            </a:r>
            <a:r>
              <a:rPr lang="en-US" sz="1800" dirty="0" smtClean="0"/>
              <a:t> main(String </a:t>
            </a:r>
            <a:r>
              <a:rPr lang="en-US" sz="1800" dirty="0" err="1" smtClean="0"/>
              <a:t>args</a:t>
            </a:r>
            <a:r>
              <a:rPr lang="en-US" sz="1800" dirty="0" smtClean="0"/>
              <a:t>[])</a:t>
            </a:r>
            <a:r>
              <a:rPr lang="en-US" sz="1800" b="1" dirty="0" smtClean="0"/>
              <a:t>throws</a:t>
            </a:r>
            <a:r>
              <a:rPr lang="en-US" sz="1800" dirty="0" smtClean="0"/>
              <a:t> Exception{    </a:t>
            </a:r>
          </a:p>
          <a:p>
            <a:pPr>
              <a:spcBef>
                <a:spcPts val="0"/>
              </a:spcBef>
              <a:buNone/>
            </a:pPr>
            <a:r>
              <a:rPr lang="en-US" sz="1800" dirty="0" smtClean="0"/>
              <a:t>          </a:t>
            </a:r>
            <a:r>
              <a:rPr lang="en-US" sz="1800" dirty="0" err="1" smtClean="0"/>
              <a:t>CharArrayWriter</a:t>
            </a:r>
            <a:r>
              <a:rPr lang="en-US" sz="1800" dirty="0" smtClean="0"/>
              <a:t> out=</a:t>
            </a:r>
            <a:r>
              <a:rPr lang="en-US" sz="1800" b="1" dirty="0" smtClean="0"/>
              <a:t>new</a:t>
            </a:r>
            <a:r>
              <a:rPr lang="en-US" sz="1800" dirty="0" smtClean="0"/>
              <a:t> </a:t>
            </a:r>
            <a:r>
              <a:rPr lang="en-US" sz="1800" dirty="0" err="1" smtClean="0"/>
              <a:t>CharArrayWriter</a:t>
            </a:r>
            <a:r>
              <a:rPr lang="en-US" sz="1800" dirty="0" smtClean="0"/>
              <a:t>();    </a:t>
            </a:r>
          </a:p>
          <a:p>
            <a:pPr>
              <a:spcBef>
                <a:spcPts val="0"/>
              </a:spcBef>
              <a:buNone/>
            </a:pPr>
            <a:r>
              <a:rPr lang="en-US" sz="1800" dirty="0" smtClean="0"/>
              <a:t>          </a:t>
            </a:r>
            <a:r>
              <a:rPr lang="en-US" sz="1800" dirty="0" err="1" smtClean="0"/>
              <a:t>out.write</a:t>
            </a:r>
            <a:r>
              <a:rPr lang="en-US" sz="1800" dirty="0" smtClean="0"/>
              <a:t>("Welcome to </a:t>
            </a:r>
            <a:r>
              <a:rPr lang="en-US" sz="1800" dirty="0" err="1" smtClean="0"/>
              <a:t>javaTpoint</a:t>
            </a:r>
            <a:r>
              <a:rPr lang="en-US" sz="1800" dirty="0" smtClean="0"/>
              <a:t>");    </a:t>
            </a:r>
          </a:p>
          <a:p>
            <a:pPr>
              <a:spcBef>
                <a:spcPts val="0"/>
              </a:spcBef>
              <a:buNone/>
            </a:pPr>
            <a:r>
              <a:rPr lang="en-US" sz="1800" dirty="0" smtClean="0"/>
              <a:t>          </a:t>
            </a:r>
            <a:r>
              <a:rPr lang="en-US" sz="1800" dirty="0" err="1" smtClean="0"/>
              <a:t>FileWriter</a:t>
            </a:r>
            <a:r>
              <a:rPr lang="en-US" sz="1800" dirty="0" smtClean="0"/>
              <a:t> f1=</a:t>
            </a:r>
            <a:r>
              <a:rPr lang="en-US" sz="1800" b="1" dirty="0" smtClean="0"/>
              <a:t>new</a:t>
            </a:r>
            <a:r>
              <a:rPr lang="en-US" sz="1800" dirty="0" smtClean="0"/>
              <a:t> </a:t>
            </a:r>
            <a:r>
              <a:rPr lang="en-US" sz="1800" dirty="0" err="1" smtClean="0"/>
              <a:t>FileWriter</a:t>
            </a:r>
            <a:r>
              <a:rPr lang="en-US" sz="1800" dirty="0" smtClean="0"/>
              <a:t>("D:\\a.txt");    </a:t>
            </a:r>
          </a:p>
          <a:p>
            <a:pPr>
              <a:spcBef>
                <a:spcPts val="0"/>
              </a:spcBef>
              <a:buNone/>
            </a:pPr>
            <a:r>
              <a:rPr lang="en-US" sz="1800" dirty="0" smtClean="0"/>
              <a:t>          </a:t>
            </a:r>
            <a:r>
              <a:rPr lang="en-US" sz="1800" dirty="0" err="1" smtClean="0"/>
              <a:t>FileWriter</a:t>
            </a:r>
            <a:r>
              <a:rPr lang="en-US" sz="1800" dirty="0" smtClean="0"/>
              <a:t> f2=</a:t>
            </a:r>
            <a:r>
              <a:rPr lang="en-US" sz="1800" b="1" dirty="0" smtClean="0"/>
              <a:t>new</a:t>
            </a:r>
            <a:r>
              <a:rPr lang="en-US" sz="1800" dirty="0" smtClean="0"/>
              <a:t> </a:t>
            </a:r>
            <a:r>
              <a:rPr lang="en-US" sz="1800" dirty="0" err="1" smtClean="0"/>
              <a:t>FileWriter</a:t>
            </a:r>
            <a:r>
              <a:rPr lang="en-US" sz="1800" dirty="0" smtClean="0"/>
              <a:t>("D:\\b.txt");    </a:t>
            </a:r>
          </a:p>
          <a:p>
            <a:pPr>
              <a:spcBef>
                <a:spcPts val="0"/>
              </a:spcBef>
              <a:buNone/>
            </a:pPr>
            <a:r>
              <a:rPr lang="en-US" sz="1800" dirty="0" smtClean="0"/>
              <a:t>          </a:t>
            </a:r>
            <a:r>
              <a:rPr lang="en-US" sz="1800" dirty="0" err="1" smtClean="0"/>
              <a:t>FileWriter</a:t>
            </a:r>
            <a:r>
              <a:rPr lang="en-US" sz="1800" dirty="0" smtClean="0"/>
              <a:t> f3=</a:t>
            </a:r>
            <a:r>
              <a:rPr lang="en-US" sz="1800" b="1" dirty="0" smtClean="0"/>
              <a:t>new</a:t>
            </a:r>
            <a:r>
              <a:rPr lang="en-US" sz="1800" dirty="0" smtClean="0"/>
              <a:t> </a:t>
            </a:r>
            <a:r>
              <a:rPr lang="en-US" sz="1800" dirty="0" err="1" smtClean="0"/>
              <a:t>FileWriter</a:t>
            </a:r>
            <a:r>
              <a:rPr lang="en-US" sz="1800" dirty="0" smtClean="0"/>
              <a:t>("D:\\c.txt");    </a:t>
            </a:r>
          </a:p>
          <a:p>
            <a:pPr>
              <a:spcBef>
                <a:spcPts val="0"/>
              </a:spcBef>
              <a:buNone/>
            </a:pPr>
            <a:r>
              <a:rPr lang="en-US" sz="1800" dirty="0" smtClean="0"/>
              <a:t>          </a:t>
            </a:r>
            <a:r>
              <a:rPr lang="en-US" sz="1800" dirty="0" err="1" smtClean="0"/>
              <a:t>FileWriter</a:t>
            </a:r>
            <a:r>
              <a:rPr lang="en-US" sz="1800" dirty="0" smtClean="0"/>
              <a:t> f4=</a:t>
            </a:r>
            <a:r>
              <a:rPr lang="en-US" sz="1800" b="1" dirty="0" smtClean="0"/>
              <a:t>new</a:t>
            </a:r>
            <a:r>
              <a:rPr lang="en-US" sz="1800" dirty="0" smtClean="0"/>
              <a:t> </a:t>
            </a:r>
            <a:r>
              <a:rPr lang="en-US" sz="1800" dirty="0" err="1" smtClean="0"/>
              <a:t>FileWriter</a:t>
            </a:r>
            <a:r>
              <a:rPr lang="en-US" sz="1800" dirty="0" smtClean="0"/>
              <a:t>("D:\\d.txt");    </a:t>
            </a:r>
          </a:p>
          <a:p>
            <a:pPr>
              <a:spcBef>
                <a:spcPts val="0"/>
              </a:spcBef>
              <a:buNone/>
            </a:pPr>
            <a:r>
              <a:rPr lang="en-US" sz="1800" dirty="0" smtClean="0"/>
              <a:t>          </a:t>
            </a:r>
            <a:r>
              <a:rPr lang="en-US" sz="1800" dirty="0" err="1" smtClean="0"/>
              <a:t>out.writeTo</a:t>
            </a:r>
            <a:r>
              <a:rPr lang="en-US" sz="1800" dirty="0" smtClean="0"/>
              <a:t>(f1);    </a:t>
            </a:r>
          </a:p>
          <a:p>
            <a:pPr>
              <a:spcBef>
                <a:spcPts val="0"/>
              </a:spcBef>
              <a:buNone/>
            </a:pPr>
            <a:r>
              <a:rPr lang="en-US" sz="1800" dirty="0" smtClean="0"/>
              <a:t>          </a:t>
            </a:r>
            <a:r>
              <a:rPr lang="en-US" sz="1800" dirty="0" err="1" smtClean="0"/>
              <a:t>out.writeTo</a:t>
            </a:r>
            <a:r>
              <a:rPr lang="en-US" sz="1800" dirty="0" smtClean="0"/>
              <a:t>(f2);    </a:t>
            </a:r>
          </a:p>
          <a:p>
            <a:pPr>
              <a:spcBef>
                <a:spcPts val="0"/>
              </a:spcBef>
              <a:buNone/>
            </a:pPr>
            <a:r>
              <a:rPr lang="en-US" sz="1800" dirty="0" smtClean="0"/>
              <a:t>          </a:t>
            </a:r>
            <a:r>
              <a:rPr lang="en-US" sz="1800" dirty="0" err="1" smtClean="0"/>
              <a:t>out.writeTo</a:t>
            </a:r>
            <a:r>
              <a:rPr lang="en-US" sz="1800" dirty="0" smtClean="0"/>
              <a:t>(f3);    </a:t>
            </a:r>
          </a:p>
          <a:p>
            <a:pPr>
              <a:spcBef>
                <a:spcPts val="0"/>
              </a:spcBef>
              <a:buNone/>
            </a:pPr>
            <a:r>
              <a:rPr lang="en-US" sz="1800" dirty="0" smtClean="0"/>
              <a:t>          </a:t>
            </a:r>
            <a:r>
              <a:rPr lang="en-US" sz="1800" dirty="0" err="1" smtClean="0"/>
              <a:t>out.writeTo</a:t>
            </a:r>
            <a:r>
              <a:rPr lang="en-US" sz="1800" dirty="0" smtClean="0"/>
              <a:t>(f4);    </a:t>
            </a:r>
          </a:p>
          <a:p>
            <a:pPr>
              <a:spcBef>
                <a:spcPts val="0"/>
              </a:spcBef>
              <a:buNone/>
            </a:pPr>
            <a:r>
              <a:rPr lang="en-US" sz="1800" dirty="0" smtClean="0"/>
              <a:t>          f1.close();    </a:t>
            </a:r>
          </a:p>
          <a:p>
            <a:pPr>
              <a:spcBef>
                <a:spcPts val="0"/>
              </a:spcBef>
              <a:buNone/>
            </a:pPr>
            <a:r>
              <a:rPr lang="en-US" sz="1800" dirty="0" smtClean="0"/>
              <a:t>          f2.close();    </a:t>
            </a:r>
          </a:p>
          <a:p>
            <a:pPr>
              <a:spcBef>
                <a:spcPts val="0"/>
              </a:spcBef>
              <a:buNone/>
            </a:pPr>
            <a:r>
              <a:rPr lang="en-US" sz="1800" dirty="0" smtClean="0"/>
              <a:t>          f3.close();    </a:t>
            </a:r>
          </a:p>
          <a:p>
            <a:pPr>
              <a:spcBef>
                <a:spcPts val="0"/>
              </a:spcBef>
              <a:buNone/>
            </a:pPr>
            <a:r>
              <a:rPr lang="en-US" sz="1800" dirty="0" smtClean="0"/>
              <a:t>          f4.close();    </a:t>
            </a:r>
          </a:p>
          <a:p>
            <a:pPr>
              <a:spcBef>
                <a:spcPts val="0"/>
              </a:spcBef>
              <a:buNone/>
            </a:pPr>
            <a:r>
              <a:rPr lang="en-US" sz="1800" dirty="0" smtClean="0"/>
              <a:t>          </a:t>
            </a:r>
            <a:r>
              <a:rPr lang="en-US" sz="1800" dirty="0" err="1" smtClean="0"/>
              <a:t>System.out.println</a:t>
            </a:r>
            <a:r>
              <a:rPr lang="en-US" sz="1800" dirty="0" smtClean="0"/>
              <a:t>("Success...");    </a:t>
            </a:r>
          </a:p>
          <a:p>
            <a:pPr>
              <a:spcBef>
                <a:spcPts val="0"/>
              </a:spcBef>
              <a:buNone/>
            </a:pPr>
            <a:r>
              <a:rPr lang="en-US" sz="1800" dirty="0" smtClean="0"/>
              <a:t>         }    </a:t>
            </a:r>
          </a:p>
          <a:p>
            <a:pPr>
              <a:spcBef>
                <a:spcPts val="0"/>
              </a:spcBef>
              <a:buNone/>
            </a:pPr>
            <a:r>
              <a:rPr lang="en-US" sz="1800" dirty="0" smtClean="0"/>
              <a:t>        }    </a:t>
            </a:r>
          </a:p>
          <a:p>
            <a:pPr>
              <a:spcBef>
                <a:spcPts val="0"/>
              </a:spcBef>
              <a:buNone/>
            </a:pPr>
            <a:r>
              <a:rPr lang="en-US" sz="1800" dirty="0" smtClean="0"/>
              <a:t/>
            </a:r>
            <a:br>
              <a:rPr lang="en-US" sz="1800" dirty="0" smtClean="0"/>
            </a:b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PrintStream</a:t>
            </a:r>
            <a:r>
              <a:rPr lang="en-US" dirty="0" smtClean="0"/>
              <a:t> Class</a:t>
            </a:r>
            <a:br>
              <a:rPr lang="en-US" dirty="0" smtClean="0"/>
            </a:br>
            <a:endParaRPr lang="en-US" dirty="0"/>
          </a:p>
        </p:txBody>
      </p:sp>
      <p:sp>
        <p:nvSpPr>
          <p:cNvPr id="3" name="Content Placeholder 2"/>
          <p:cNvSpPr>
            <a:spLocks noGrp="1"/>
          </p:cNvSpPr>
          <p:nvPr>
            <p:ph idx="1"/>
          </p:nvPr>
        </p:nvSpPr>
        <p:spPr>
          <a:xfrm>
            <a:off x="839416" y="980728"/>
            <a:ext cx="10515600" cy="883295"/>
          </a:xfrm>
        </p:spPr>
        <p:txBody>
          <a:bodyPr/>
          <a:lstStyle/>
          <a:p>
            <a:pPr algn="just"/>
            <a:r>
              <a:rPr lang="en-GB" sz="2000" dirty="0" smtClean="0"/>
              <a:t>methods to write data to another stream. The </a:t>
            </a:r>
            <a:r>
              <a:rPr lang="en-GB" sz="2000" dirty="0" err="1" smtClean="0"/>
              <a:t>PrintStream</a:t>
            </a:r>
            <a:r>
              <a:rPr lang="en-GB" sz="2000" dirty="0" smtClean="0"/>
              <a:t> </a:t>
            </a:r>
            <a:r>
              <a:rPr lang="en-GB" sz="2000" dirty="0" smtClean="0">
                <a:hlinkClick r:id="rId2"/>
              </a:rPr>
              <a:t>class</a:t>
            </a:r>
            <a:r>
              <a:rPr lang="en-GB" sz="2000" dirty="0" smtClean="0"/>
              <a:t> automatically flushes the data so</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018861149"/>
              </p:ext>
            </p:extLst>
          </p:nvPr>
        </p:nvGraphicFramePr>
        <p:xfrm>
          <a:off x="479376" y="1412776"/>
          <a:ext cx="10729192" cy="11963400"/>
        </p:xfrm>
        <a:graphic>
          <a:graphicData uri="http://schemas.openxmlformats.org/drawingml/2006/table">
            <a:tbl>
              <a:tblPr firstRow="1" bandRow="1">
                <a:tableStyleId>{5C22544A-7EE6-4342-B048-85BDC9FD1C3A}</a:tableStyleId>
              </a:tblPr>
              <a:tblGrid>
                <a:gridCol w="2520280"/>
                <a:gridCol w="8208912"/>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void print(boolean b)</a:t>
                      </a:r>
                    </a:p>
                  </a:txBody>
                  <a:tcPr marL="76200" marR="76200" marT="76200" marB="76200"/>
                </a:tc>
                <a:tc>
                  <a:txBody>
                    <a:bodyPr/>
                    <a:lstStyle/>
                    <a:p>
                      <a:pPr algn="just" fontAlgn="t"/>
                      <a:r>
                        <a:rPr lang="en-GB">
                          <a:solidFill>
                            <a:srgbClr val="333333"/>
                          </a:solidFill>
                          <a:latin typeface="inter-regular"/>
                        </a:rPr>
                        <a:t>It prints the specified boolean value.</a:t>
                      </a:r>
                    </a:p>
                  </a:txBody>
                  <a:tcPr marL="76200" marR="76200" marT="76200" marB="76200"/>
                </a:tc>
              </a:tr>
              <a:tr h="370840">
                <a:tc>
                  <a:txBody>
                    <a:bodyPr/>
                    <a:lstStyle/>
                    <a:p>
                      <a:pPr algn="just" fontAlgn="t"/>
                      <a:r>
                        <a:rPr lang="en-US">
                          <a:solidFill>
                            <a:srgbClr val="333333"/>
                          </a:solidFill>
                          <a:latin typeface="inter-regular"/>
                        </a:rPr>
                        <a:t>void print(char c)</a:t>
                      </a:r>
                    </a:p>
                  </a:txBody>
                  <a:tcPr marL="76200" marR="76200" marT="76200" marB="76200"/>
                </a:tc>
                <a:tc>
                  <a:txBody>
                    <a:bodyPr/>
                    <a:lstStyle/>
                    <a:p>
                      <a:pPr algn="just" fontAlgn="t"/>
                      <a:r>
                        <a:rPr lang="en-GB">
                          <a:solidFill>
                            <a:srgbClr val="333333"/>
                          </a:solidFill>
                          <a:latin typeface="inter-regular"/>
                        </a:rPr>
                        <a:t>It prints the specified char value.</a:t>
                      </a:r>
                    </a:p>
                  </a:txBody>
                  <a:tcPr marL="76200" marR="76200" marT="76200" marB="76200"/>
                </a:tc>
              </a:tr>
              <a:tr h="370840">
                <a:tc>
                  <a:txBody>
                    <a:bodyPr/>
                    <a:lstStyle/>
                    <a:p>
                      <a:pPr algn="just" fontAlgn="t"/>
                      <a:r>
                        <a:rPr lang="en-US">
                          <a:solidFill>
                            <a:srgbClr val="333333"/>
                          </a:solidFill>
                          <a:latin typeface="inter-regular"/>
                        </a:rPr>
                        <a:t>void print(char[] c)</a:t>
                      </a:r>
                    </a:p>
                  </a:txBody>
                  <a:tcPr marL="76200" marR="76200" marT="76200" marB="76200"/>
                </a:tc>
                <a:tc>
                  <a:txBody>
                    <a:bodyPr/>
                    <a:lstStyle/>
                    <a:p>
                      <a:pPr algn="just" fontAlgn="t"/>
                      <a:r>
                        <a:rPr lang="en-GB">
                          <a:solidFill>
                            <a:srgbClr val="333333"/>
                          </a:solidFill>
                          <a:latin typeface="inter-regular"/>
                        </a:rPr>
                        <a:t>It prints the specified character </a:t>
                      </a:r>
                      <a:r>
                        <a:rPr lang="en-GB" u="none" strike="noStrike">
                          <a:solidFill>
                            <a:srgbClr val="008000"/>
                          </a:solidFill>
                          <a:latin typeface="inter-regular"/>
                          <a:hlinkClick r:id="rId3"/>
                        </a:rPr>
                        <a:t>array</a:t>
                      </a:r>
                      <a:r>
                        <a:rPr lang="en-GB">
                          <a:solidFill>
                            <a:srgbClr val="333333"/>
                          </a:solidFill>
                          <a:latin typeface="inter-regular"/>
                        </a:rPr>
                        <a:t> values.</a:t>
                      </a:r>
                    </a:p>
                  </a:txBody>
                  <a:tcPr marL="76200" marR="76200" marT="76200" marB="76200"/>
                </a:tc>
              </a:tr>
              <a:tr h="370840">
                <a:tc>
                  <a:txBody>
                    <a:bodyPr/>
                    <a:lstStyle/>
                    <a:p>
                      <a:pPr algn="just" fontAlgn="t"/>
                      <a:r>
                        <a:rPr lang="en-US">
                          <a:solidFill>
                            <a:srgbClr val="333333"/>
                          </a:solidFill>
                          <a:latin typeface="inter-regular"/>
                        </a:rPr>
                        <a:t>void print(int i)</a:t>
                      </a:r>
                    </a:p>
                  </a:txBody>
                  <a:tcPr marL="76200" marR="76200" marT="76200" marB="76200"/>
                </a:tc>
                <a:tc>
                  <a:txBody>
                    <a:bodyPr/>
                    <a:lstStyle/>
                    <a:p>
                      <a:pPr algn="just" fontAlgn="t"/>
                      <a:r>
                        <a:rPr lang="en-GB">
                          <a:solidFill>
                            <a:srgbClr val="333333"/>
                          </a:solidFill>
                          <a:latin typeface="inter-regular"/>
                        </a:rPr>
                        <a:t>It prints the specified int value.</a:t>
                      </a:r>
                    </a:p>
                  </a:txBody>
                  <a:tcPr marL="76200" marR="76200" marT="76200" marB="76200"/>
                </a:tc>
              </a:tr>
              <a:tr h="370840">
                <a:tc>
                  <a:txBody>
                    <a:bodyPr/>
                    <a:lstStyle/>
                    <a:p>
                      <a:pPr algn="just" fontAlgn="t"/>
                      <a:r>
                        <a:rPr lang="en-US">
                          <a:solidFill>
                            <a:srgbClr val="333333"/>
                          </a:solidFill>
                          <a:latin typeface="inter-regular"/>
                        </a:rPr>
                        <a:t>void print(long l)</a:t>
                      </a:r>
                    </a:p>
                  </a:txBody>
                  <a:tcPr marL="76200" marR="76200" marT="76200" marB="76200"/>
                </a:tc>
                <a:tc>
                  <a:txBody>
                    <a:bodyPr/>
                    <a:lstStyle/>
                    <a:p>
                      <a:pPr algn="just" fontAlgn="t"/>
                      <a:r>
                        <a:rPr lang="en-GB">
                          <a:solidFill>
                            <a:srgbClr val="333333"/>
                          </a:solidFill>
                          <a:latin typeface="inter-regular"/>
                        </a:rPr>
                        <a:t>It prints the specified long value.</a:t>
                      </a:r>
                    </a:p>
                  </a:txBody>
                  <a:tcPr marL="76200" marR="76200" marT="76200" marB="76200"/>
                </a:tc>
              </a:tr>
              <a:tr h="370840">
                <a:tc>
                  <a:txBody>
                    <a:bodyPr/>
                    <a:lstStyle/>
                    <a:p>
                      <a:pPr algn="just" fontAlgn="t"/>
                      <a:r>
                        <a:rPr lang="en-US">
                          <a:solidFill>
                            <a:srgbClr val="333333"/>
                          </a:solidFill>
                          <a:latin typeface="inter-regular"/>
                        </a:rPr>
                        <a:t>void print(float f)</a:t>
                      </a:r>
                    </a:p>
                  </a:txBody>
                  <a:tcPr marL="76200" marR="76200" marT="76200" marB="76200"/>
                </a:tc>
                <a:tc>
                  <a:txBody>
                    <a:bodyPr/>
                    <a:lstStyle/>
                    <a:p>
                      <a:pPr algn="just" fontAlgn="t"/>
                      <a:r>
                        <a:rPr lang="en-GB">
                          <a:solidFill>
                            <a:srgbClr val="333333"/>
                          </a:solidFill>
                          <a:latin typeface="inter-regular"/>
                        </a:rPr>
                        <a:t>It prints the specified float value.</a:t>
                      </a:r>
                    </a:p>
                  </a:txBody>
                  <a:tcPr marL="76200" marR="76200" marT="76200" marB="76200"/>
                </a:tc>
              </a:tr>
              <a:tr h="370840">
                <a:tc>
                  <a:txBody>
                    <a:bodyPr/>
                    <a:lstStyle/>
                    <a:p>
                      <a:pPr algn="just" fontAlgn="t"/>
                      <a:r>
                        <a:rPr lang="en-US">
                          <a:solidFill>
                            <a:srgbClr val="333333"/>
                          </a:solidFill>
                          <a:latin typeface="inter-regular"/>
                        </a:rPr>
                        <a:t>void print(double d)</a:t>
                      </a:r>
                    </a:p>
                  </a:txBody>
                  <a:tcPr marL="76200" marR="76200" marT="76200" marB="76200"/>
                </a:tc>
                <a:tc>
                  <a:txBody>
                    <a:bodyPr/>
                    <a:lstStyle/>
                    <a:p>
                      <a:pPr algn="just" fontAlgn="t"/>
                      <a:r>
                        <a:rPr lang="en-GB">
                          <a:solidFill>
                            <a:srgbClr val="333333"/>
                          </a:solidFill>
                          <a:latin typeface="inter-regular"/>
                        </a:rPr>
                        <a:t>It prints the specified double value.</a:t>
                      </a:r>
                    </a:p>
                  </a:txBody>
                  <a:tcPr marL="76200" marR="76200" marT="76200" marB="76200"/>
                </a:tc>
              </a:tr>
              <a:tr h="370840">
                <a:tc>
                  <a:txBody>
                    <a:bodyPr/>
                    <a:lstStyle/>
                    <a:p>
                      <a:pPr algn="just" fontAlgn="t"/>
                      <a:r>
                        <a:rPr lang="en-US">
                          <a:solidFill>
                            <a:srgbClr val="333333"/>
                          </a:solidFill>
                          <a:latin typeface="inter-regular"/>
                        </a:rPr>
                        <a:t>void print(String s)</a:t>
                      </a:r>
                    </a:p>
                  </a:txBody>
                  <a:tcPr marL="76200" marR="76200" marT="76200" marB="76200"/>
                </a:tc>
                <a:tc>
                  <a:txBody>
                    <a:bodyPr/>
                    <a:lstStyle/>
                    <a:p>
                      <a:pPr algn="just" fontAlgn="t"/>
                      <a:r>
                        <a:rPr lang="en-GB">
                          <a:solidFill>
                            <a:srgbClr val="333333"/>
                          </a:solidFill>
                          <a:latin typeface="inter-regular"/>
                        </a:rPr>
                        <a:t>It prints the specified </a:t>
                      </a:r>
                      <a:r>
                        <a:rPr lang="en-GB" u="none" strike="noStrike">
                          <a:solidFill>
                            <a:srgbClr val="008000"/>
                          </a:solidFill>
                          <a:latin typeface="inter-regular"/>
                          <a:hlinkClick r:id="rId4"/>
                        </a:rPr>
                        <a:t>string</a:t>
                      </a:r>
                      <a:r>
                        <a:rPr lang="en-GB">
                          <a:solidFill>
                            <a:srgbClr val="333333"/>
                          </a:solidFill>
                          <a:latin typeface="inter-regular"/>
                        </a:rPr>
                        <a:t> value.</a:t>
                      </a:r>
                    </a:p>
                  </a:txBody>
                  <a:tcPr marL="76200" marR="76200" marT="76200" marB="76200"/>
                </a:tc>
              </a:tr>
              <a:tr h="370840">
                <a:tc>
                  <a:txBody>
                    <a:bodyPr/>
                    <a:lstStyle/>
                    <a:p>
                      <a:pPr algn="just" fontAlgn="t"/>
                      <a:r>
                        <a:rPr lang="en-US">
                          <a:solidFill>
                            <a:srgbClr val="333333"/>
                          </a:solidFill>
                          <a:latin typeface="inter-regular"/>
                        </a:rPr>
                        <a:t>void print(Object obj)</a:t>
                      </a:r>
                    </a:p>
                  </a:txBody>
                  <a:tcPr marL="76200" marR="76200" marT="76200" marB="76200"/>
                </a:tc>
                <a:tc>
                  <a:txBody>
                    <a:bodyPr/>
                    <a:lstStyle/>
                    <a:p>
                      <a:pPr algn="just" fontAlgn="t"/>
                      <a:r>
                        <a:rPr lang="en-GB">
                          <a:solidFill>
                            <a:srgbClr val="333333"/>
                          </a:solidFill>
                          <a:latin typeface="inter-regular"/>
                        </a:rPr>
                        <a:t>It prints the specified object value.</a:t>
                      </a:r>
                    </a:p>
                  </a:txBody>
                  <a:tcPr marL="76200" marR="76200" marT="76200" marB="76200"/>
                </a:tc>
              </a:tr>
              <a:tr h="370840">
                <a:tc>
                  <a:txBody>
                    <a:bodyPr/>
                    <a:lstStyle/>
                    <a:p>
                      <a:pPr algn="just" fontAlgn="t"/>
                      <a:r>
                        <a:rPr lang="en-US">
                          <a:solidFill>
                            <a:srgbClr val="333333"/>
                          </a:solidFill>
                          <a:latin typeface="inter-regular"/>
                        </a:rPr>
                        <a:t>void println(boolean b)</a:t>
                      </a:r>
                    </a:p>
                  </a:txBody>
                  <a:tcPr marL="76200" marR="76200" marT="76200" marB="76200"/>
                </a:tc>
                <a:tc>
                  <a:txBody>
                    <a:bodyPr/>
                    <a:lstStyle/>
                    <a:p>
                      <a:pPr algn="just" fontAlgn="t"/>
                      <a:r>
                        <a:rPr lang="en-GB">
                          <a:solidFill>
                            <a:srgbClr val="333333"/>
                          </a:solidFill>
                          <a:latin typeface="inter-regular"/>
                        </a:rPr>
                        <a:t>It prints the specified boolean value and terminates the line.</a:t>
                      </a:r>
                    </a:p>
                  </a:txBody>
                  <a:tcPr marL="76200" marR="76200" marT="76200" marB="76200"/>
                </a:tc>
              </a:tr>
              <a:tr h="370840">
                <a:tc>
                  <a:txBody>
                    <a:bodyPr/>
                    <a:lstStyle/>
                    <a:p>
                      <a:pPr algn="just" fontAlgn="t"/>
                      <a:r>
                        <a:rPr lang="en-US">
                          <a:solidFill>
                            <a:srgbClr val="333333"/>
                          </a:solidFill>
                          <a:latin typeface="inter-regular"/>
                        </a:rPr>
                        <a:t>void println(char c)</a:t>
                      </a:r>
                    </a:p>
                  </a:txBody>
                  <a:tcPr marL="76200" marR="76200" marT="76200" marB="76200"/>
                </a:tc>
                <a:tc>
                  <a:txBody>
                    <a:bodyPr/>
                    <a:lstStyle/>
                    <a:p>
                      <a:pPr algn="just" fontAlgn="t"/>
                      <a:r>
                        <a:rPr lang="en-GB">
                          <a:solidFill>
                            <a:srgbClr val="333333"/>
                          </a:solidFill>
                          <a:latin typeface="inter-regular"/>
                        </a:rPr>
                        <a:t>It prints the specified char value and terminates the line.</a:t>
                      </a:r>
                    </a:p>
                  </a:txBody>
                  <a:tcPr marL="76200" marR="76200" marT="76200" marB="76200"/>
                </a:tc>
              </a:tr>
              <a:tr h="370840">
                <a:tc>
                  <a:txBody>
                    <a:bodyPr/>
                    <a:lstStyle/>
                    <a:p>
                      <a:pPr algn="just" fontAlgn="t"/>
                      <a:r>
                        <a:rPr lang="en-US">
                          <a:solidFill>
                            <a:srgbClr val="333333"/>
                          </a:solidFill>
                          <a:latin typeface="inter-regular"/>
                        </a:rPr>
                        <a:t>void println(char[] c)</a:t>
                      </a:r>
                    </a:p>
                  </a:txBody>
                  <a:tcPr marL="76200" marR="76200" marT="76200" marB="76200"/>
                </a:tc>
                <a:tc>
                  <a:txBody>
                    <a:bodyPr/>
                    <a:lstStyle/>
                    <a:p>
                      <a:pPr algn="just" fontAlgn="t"/>
                      <a:r>
                        <a:rPr lang="en-GB">
                          <a:solidFill>
                            <a:srgbClr val="333333"/>
                          </a:solidFill>
                          <a:latin typeface="inter-regular"/>
                        </a:rPr>
                        <a:t>It prints the specified character array values and terminates the line.</a:t>
                      </a:r>
                    </a:p>
                  </a:txBody>
                  <a:tcPr marL="76200" marR="76200" marT="76200" marB="76200"/>
                </a:tc>
              </a:tr>
              <a:tr h="370840">
                <a:tc>
                  <a:txBody>
                    <a:bodyPr/>
                    <a:lstStyle/>
                    <a:p>
                      <a:pPr algn="just" fontAlgn="t"/>
                      <a:r>
                        <a:rPr lang="en-US">
                          <a:solidFill>
                            <a:srgbClr val="333333"/>
                          </a:solidFill>
                          <a:latin typeface="inter-regular"/>
                        </a:rPr>
                        <a:t>void println(int i)</a:t>
                      </a:r>
                    </a:p>
                  </a:txBody>
                  <a:tcPr marL="76200" marR="76200" marT="76200" marB="76200"/>
                </a:tc>
                <a:tc>
                  <a:txBody>
                    <a:bodyPr/>
                    <a:lstStyle/>
                    <a:p>
                      <a:pPr algn="just" fontAlgn="t"/>
                      <a:r>
                        <a:rPr lang="en-GB">
                          <a:solidFill>
                            <a:srgbClr val="333333"/>
                          </a:solidFill>
                          <a:latin typeface="inter-regular"/>
                        </a:rPr>
                        <a:t>It prints the specified int value and terminates the line.</a:t>
                      </a:r>
                    </a:p>
                  </a:txBody>
                  <a:tcPr marL="76200" marR="76200" marT="76200" marB="76200"/>
                </a:tc>
              </a:tr>
              <a:tr h="370840">
                <a:tc>
                  <a:txBody>
                    <a:bodyPr/>
                    <a:lstStyle/>
                    <a:p>
                      <a:pPr algn="just" fontAlgn="t"/>
                      <a:r>
                        <a:rPr lang="en-US">
                          <a:solidFill>
                            <a:srgbClr val="333333"/>
                          </a:solidFill>
                          <a:latin typeface="inter-regular"/>
                        </a:rPr>
                        <a:t>void println(long l)</a:t>
                      </a:r>
                    </a:p>
                  </a:txBody>
                  <a:tcPr marL="76200" marR="76200" marT="76200" marB="76200"/>
                </a:tc>
                <a:tc>
                  <a:txBody>
                    <a:bodyPr/>
                    <a:lstStyle/>
                    <a:p>
                      <a:pPr algn="just" fontAlgn="t"/>
                      <a:r>
                        <a:rPr lang="en-GB">
                          <a:solidFill>
                            <a:srgbClr val="333333"/>
                          </a:solidFill>
                          <a:latin typeface="inter-regular"/>
                        </a:rPr>
                        <a:t>It prints the specified long value and terminates the line.</a:t>
                      </a:r>
                    </a:p>
                  </a:txBody>
                  <a:tcPr marL="76200" marR="76200" marT="76200" marB="76200"/>
                </a:tc>
              </a:tr>
              <a:tr h="370840">
                <a:tc>
                  <a:txBody>
                    <a:bodyPr/>
                    <a:lstStyle/>
                    <a:p>
                      <a:pPr algn="just" fontAlgn="t"/>
                      <a:r>
                        <a:rPr lang="en-US">
                          <a:solidFill>
                            <a:srgbClr val="333333"/>
                          </a:solidFill>
                          <a:latin typeface="inter-regular"/>
                        </a:rPr>
                        <a:t>void println(float f)</a:t>
                      </a:r>
                    </a:p>
                  </a:txBody>
                  <a:tcPr marL="76200" marR="76200" marT="76200" marB="76200"/>
                </a:tc>
                <a:tc>
                  <a:txBody>
                    <a:bodyPr/>
                    <a:lstStyle/>
                    <a:p>
                      <a:pPr algn="just" fontAlgn="t"/>
                      <a:r>
                        <a:rPr lang="en-GB">
                          <a:solidFill>
                            <a:srgbClr val="333333"/>
                          </a:solidFill>
                          <a:latin typeface="inter-regular"/>
                        </a:rPr>
                        <a:t>It prints the specified float value and terminates the line.</a:t>
                      </a:r>
                    </a:p>
                  </a:txBody>
                  <a:tcPr marL="76200" marR="76200" marT="76200" marB="76200"/>
                </a:tc>
              </a:tr>
              <a:tr h="370840">
                <a:tc>
                  <a:txBody>
                    <a:bodyPr/>
                    <a:lstStyle/>
                    <a:p>
                      <a:pPr algn="just" fontAlgn="t"/>
                      <a:r>
                        <a:rPr lang="en-US">
                          <a:solidFill>
                            <a:srgbClr val="333333"/>
                          </a:solidFill>
                          <a:latin typeface="inter-regular"/>
                        </a:rPr>
                        <a:t>void println(double d)</a:t>
                      </a:r>
                    </a:p>
                  </a:txBody>
                  <a:tcPr marL="76200" marR="76200" marT="76200" marB="76200"/>
                </a:tc>
                <a:tc>
                  <a:txBody>
                    <a:bodyPr/>
                    <a:lstStyle/>
                    <a:p>
                      <a:pPr algn="just" fontAlgn="t"/>
                      <a:r>
                        <a:rPr lang="en-GB">
                          <a:solidFill>
                            <a:srgbClr val="333333"/>
                          </a:solidFill>
                          <a:latin typeface="inter-regular"/>
                        </a:rPr>
                        <a:t>It prints the specified double value and terminates the line.</a:t>
                      </a:r>
                    </a:p>
                  </a:txBody>
                  <a:tcPr marL="76200" marR="76200" marT="76200" marB="76200"/>
                </a:tc>
              </a:tr>
              <a:tr h="370840">
                <a:tc>
                  <a:txBody>
                    <a:bodyPr/>
                    <a:lstStyle/>
                    <a:p>
                      <a:pPr algn="just" fontAlgn="t"/>
                      <a:r>
                        <a:rPr lang="en-US">
                          <a:solidFill>
                            <a:srgbClr val="333333"/>
                          </a:solidFill>
                          <a:latin typeface="inter-regular"/>
                        </a:rPr>
                        <a:t>void println(String s)</a:t>
                      </a:r>
                    </a:p>
                  </a:txBody>
                  <a:tcPr marL="76200" marR="76200" marT="76200" marB="76200"/>
                </a:tc>
                <a:tc>
                  <a:txBody>
                    <a:bodyPr/>
                    <a:lstStyle/>
                    <a:p>
                      <a:pPr algn="just" fontAlgn="t"/>
                      <a:r>
                        <a:rPr lang="en-GB">
                          <a:solidFill>
                            <a:srgbClr val="333333"/>
                          </a:solidFill>
                          <a:latin typeface="inter-regular"/>
                        </a:rPr>
                        <a:t>It prints the specified string value and terminates the line.</a:t>
                      </a:r>
                    </a:p>
                  </a:txBody>
                  <a:tcPr marL="76200" marR="76200" marT="76200" marB="76200"/>
                </a:tc>
              </a:tr>
              <a:tr h="370840">
                <a:tc>
                  <a:txBody>
                    <a:bodyPr/>
                    <a:lstStyle/>
                    <a:p>
                      <a:pPr algn="just" fontAlgn="t"/>
                      <a:r>
                        <a:rPr lang="en-US">
                          <a:solidFill>
                            <a:srgbClr val="333333"/>
                          </a:solidFill>
                          <a:latin typeface="inter-regular"/>
                        </a:rPr>
                        <a:t>void println(Object obj)</a:t>
                      </a:r>
                    </a:p>
                  </a:txBody>
                  <a:tcPr marL="76200" marR="76200" marT="76200" marB="76200"/>
                </a:tc>
                <a:tc>
                  <a:txBody>
                    <a:bodyPr/>
                    <a:lstStyle/>
                    <a:p>
                      <a:pPr algn="just" fontAlgn="t"/>
                      <a:r>
                        <a:rPr lang="en-GB">
                          <a:solidFill>
                            <a:srgbClr val="333333"/>
                          </a:solidFill>
                          <a:latin typeface="inter-regular"/>
                        </a:rPr>
                        <a:t>It prints the specified object value and terminates the line.</a:t>
                      </a:r>
                    </a:p>
                  </a:txBody>
                  <a:tcPr marL="76200" marR="76200" marT="76200" marB="76200"/>
                </a:tc>
              </a:tr>
              <a:tr h="370840">
                <a:tc>
                  <a:txBody>
                    <a:bodyPr/>
                    <a:lstStyle/>
                    <a:p>
                      <a:pPr algn="just" fontAlgn="t"/>
                      <a:r>
                        <a:rPr lang="en-US">
                          <a:solidFill>
                            <a:srgbClr val="333333"/>
                          </a:solidFill>
                          <a:latin typeface="inter-regular"/>
                        </a:rPr>
                        <a:t>void println()</a:t>
                      </a:r>
                    </a:p>
                  </a:txBody>
                  <a:tcPr marL="76200" marR="76200" marT="76200" marB="76200"/>
                </a:tc>
                <a:tc>
                  <a:txBody>
                    <a:bodyPr/>
                    <a:lstStyle/>
                    <a:p>
                      <a:pPr algn="just" fontAlgn="t"/>
                      <a:r>
                        <a:rPr lang="en-GB">
                          <a:solidFill>
                            <a:srgbClr val="333333"/>
                          </a:solidFill>
                          <a:latin typeface="inter-regular"/>
                        </a:rPr>
                        <a:t>It terminates the line only.</a:t>
                      </a:r>
                    </a:p>
                  </a:txBody>
                  <a:tcPr marL="76200" marR="76200" marT="76200" marB="76200"/>
                </a:tc>
              </a:tr>
              <a:tr h="370840">
                <a:tc>
                  <a:txBody>
                    <a:bodyPr/>
                    <a:lstStyle/>
                    <a:p>
                      <a:pPr algn="just" fontAlgn="t"/>
                      <a:r>
                        <a:rPr lang="en-GB">
                          <a:solidFill>
                            <a:srgbClr val="333333"/>
                          </a:solidFill>
                          <a:latin typeface="inter-regular"/>
                        </a:rPr>
                        <a:t>void printf(Object format, Object... args)</a:t>
                      </a:r>
                    </a:p>
                  </a:txBody>
                  <a:tcPr marL="76200" marR="76200" marT="76200" marB="76200"/>
                </a:tc>
                <a:tc>
                  <a:txBody>
                    <a:bodyPr/>
                    <a:lstStyle/>
                    <a:p>
                      <a:pPr algn="just" fontAlgn="t"/>
                      <a:r>
                        <a:rPr lang="en-GB">
                          <a:solidFill>
                            <a:srgbClr val="333333"/>
                          </a:solidFill>
                          <a:latin typeface="inter-regular"/>
                        </a:rPr>
                        <a:t>It writes the formatted string to the current stream.</a:t>
                      </a:r>
                    </a:p>
                  </a:txBody>
                  <a:tcPr marL="76200" marR="76200" marT="76200" marB="76200"/>
                </a:tc>
              </a:tr>
              <a:tr h="370840">
                <a:tc>
                  <a:txBody>
                    <a:bodyPr/>
                    <a:lstStyle/>
                    <a:p>
                      <a:pPr algn="just" fontAlgn="t"/>
                      <a:r>
                        <a:rPr lang="en-US">
                          <a:solidFill>
                            <a:srgbClr val="333333"/>
                          </a:solidFill>
                          <a:latin typeface="inter-regular"/>
                        </a:rPr>
                        <a:t>void printf(Locale l, Object format, Object... args)</a:t>
                      </a:r>
                    </a:p>
                  </a:txBody>
                  <a:tcPr marL="76200" marR="76200" marT="76200" marB="76200"/>
                </a:tc>
                <a:tc>
                  <a:txBody>
                    <a:bodyPr/>
                    <a:lstStyle/>
                    <a:p>
                      <a:pPr algn="just" fontAlgn="t"/>
                      <a:r>
                        <a:rPr lang="en-GB">
                          <a:solidFill>
                            <a:srgbClr val="333333"/>
                          </a:solidFill>
                          <a:latin typeface="inter-regular"/>
                        </a:rPr>
                        <a:t>It writes the formatted string to the current stream.</a:t>
                      </a:r>
                    </a:p>
                  </a:txBody>
                  <a:tcPr marL="76200" marR="76200" marT="76200" marB="76200"/>
                </a:tc>
              </a:tr>
              <a:tr h="370840">
                <a:tc>
                  <a:txBody>
                    <a:bodyPr/>
                    <a:lstStyle/>
                    <a:p>
                      <a:pPr algn="just" fontAlgn="t"/>
                      <a:r>
                        <a:rPr lang="en-US">
                          <a:solidFill>
                            <a:srgbClr val="333333"/>
                          </a:solidFill>
                          <a:latin typeface="inter-regular"/>
                        </a:rPr>
                        <a:t>void format(Object format, Object... args)</a:t>
                      </a:r>
                    </a:p>
                  </a:txBody>
                  <a:tcPr marL="76200" marR="76200" marT="76200" marB="76200"/>
                </a:tc>
                <a:tc>
                  <a:txBody>
                    <a:bodyPr/>
                    <a:lstStyle/>
                    <a:p>
                      <a:pPr algn="just" fontAlgn="t"/>
                      <a:r>
                        <a:rPr lang="en-GB">
                          <a:solidFill>
                            <a:srgbClr val="333333"/>
                          </a:solidFill>
                          <a:latin typeface="inter-regular"/>
                        </a:rPr>
                        <a:t>It writes the formatted string to the current stream using specified format.</a:t>
                      </a:r>
                    </a:p>
                  </a:txBody>
                  <a:tcPr marL="76200" marR="76200" marT="76200" marB="76200"/>
                </a:tc>
              </a:tr>
              <a:tr h="370840">
                <a:tc>
                  <a:txBody>
                    <a:bodyPr/>
                    <a:lstStyle/>
                    <a:p>
                      <a:pPr algn="just" fontAlgn="t"/>
                      <a:r>
                        <a:rPr lang="en-US">
                          <a:solidFill>
                            <a:srgbClr val="333333"/>
                          </a:solidFill>
                          <a:latin typeface="inter-regular"/>
                        </a:rPr>
                        <a:t>void format(Locale l, Object format, Object... args)</a:t>
                      </a:r>
                    </a:p>
                  </a:txBody>
                  <a:tcPr marL="76200" marR="76200" marT="76200" marB="76200"/>
                </a:tc>
                <a:tc>
                  <a:txBody>
                    <a:bodyPr/>
                    <a:lstStyle/>
                    <a:p>
                      <a:pPr algn="just" fontAlgn="t"/>
                      <a:r>
                        <a:rPr lang="en-GB" dirty="0">
                          <a:solidFill>
                            <a:srgbClr val="333333"/>
                          </a:solidFill>
                          <a:latin typeface="inter-regular"/>
                        </a:rPr>
                        <a:t>It writes the formatted string to the current stream using specified format.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smtClean="0"/>
              <a:t>package</a:t>
            </a:r>
            <a:r>
              <a:rPr lang="en-US" sz="2000" dirty="0" smtClean="0"/>
              <a:t> </a:t>
            </a:r>
            <a:r>
              <a:rPr lang="en-US" sz="2000" dirty="0" err="1" smtClean="0"/>
              <a:t>com.javatpoint</a:t>
            </a:r>
            <a:r>
              <a:rPr lang="en-US" sz="2000" dirty="0" smtClean="0"/>
              <a:t>;  </a:t>
            </a:r>
          </a:p>
          <a:p>
            <a:pPr>
              <a:spcBef>
                <a:spcPts val="0"/>
              </a:spcBef>
              <a:buNone/>
            </a:pPr>
            <a:r>
              <a:rPr lang="en-US" sz="2000" dirty="0" smtClean="0"/>
              <a:t>  </a:t>
            </a:r>
          </a:p>
          <a:p>
            <a:pPr>
              <a:spcBef>
                <a:spcPts val="0"/>
              </a:spcBef>
              <a:buNone/>
            </a:pPr>
            <a:r>
              <a:rPr lang="en-US" sz="2000" b="1" dirty="0" smtClean="0"/>
              <a:t>import</a:t>
            </a:r>
            <a:r>
              <a:rPr lang="en-US" sz="2000" dirty="0" smtClean="0"/>
              <a:t> </a:t>
            </a:r>
            <a:r>
              <a:rPr lang="en-US" sz="2000" dirty="0" err="1" smtClean="0"/>
              <a:t>java.io.FileOutputStream</a:t>
            </a:r>
            <a:r>
              <a:rPr lang="en-US" sz="2000" dirty="0" smtClean="0"/>
              <a:t>;  </a:t>
            </a:r>
          </a:p>
          <a:p>
            <a:pPr>
              <a:spcBef>
                <a:spcPts val="0"/>
              </a:spcBef>
              <a:buNone/>
            </a:pPr>
            <a:r>
              <a:rPr lang="en-US" sz="2000" b="1" dirty="0" smtClean="0"/>
              <a:t>import</a:t>
            </a:r>
            <a:r>
              <a:rPr lang="en-US" sz="2000" dirty="0" smtClean="0"/>
              <a:t> </a:t>
            </a:r>
            <a:r>
              <a:rPr lang="en-US" sz="2000" dirty="0" err="1" smtClean="0"/>
              <a:t>java.io.PrintStream</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PrintStreamTest</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a:t>
            </a:r>
            <a:r>
              <a:rPr lang="en-US" sz="2000" b="1" dirty="0" smtClean="0"/>
              <a:t>throws</a:t>
            </a:r>
            <a:r>
              <a:rPr lang="en-US" sz="2000" dirty="0" smtClean="0"/>
              <a:t> Exception{    </a:t>
            </a:r>
          </a:p>
          <a:p>
            <a:pPr>
              <a:spcBef>
                <a:spcPts val="0"/>
              </a:spcBef>
              <a:buNone/>
            </a:pPr>
            <a:r>
              <a:rPr lang="en-US" sz="2000" dirty="0" smtClean="0"/>
              <a:t>   </a:t>
            </a:r>
            <a:r>
              <a:rPr lang="en-US" sz="2000" dirty="0" err="1" smtClean="0"/>
              <a:t>FileOutputStream</a:t>
            </a:r>
            <a:r>
              <a:rPr lang="en-US" sz="2000" dirty="0" smtClean="0"/>
              <a:t> </a:t>
            </a:r>
            <a:r>
              <a:rPr lang="en-US" sz="2000" dirty="0" err="1" smtClean="0"/>
              <a:t>fout</a:t>
            </a:r>
            <a:r>
              <a:rPr lang="en-US" sz="2000" dirty="0" smtClean="0"/>
              <a:t>=</a:t>
            </a:r>
            <a:r>
              <a:rPr lang="en-US" sz="2000" b="1" dirty="0" smtClean="0"/>
              <a:t>new</a:t>
            </a:r>
            <a:r>
              <a:rPr lang="en-US" sz="2000" dirty="0" smtClean="0"/>
              <a:t> </a:t>
            </a:r>
            <a:r>
              <a:rPr lang="en-US" sz="2000" dirty="0" err="1" smtClean="0"/>
              <a:t>FileOutputStream</a:t>
            </a:r>
            <a:r>
              <a:rPr lang="en-US" sz="2000" dirty="0" smtClean="0"/>
              <a:t>("D:\\testout.txt ");    </a:t>
            </a:r>
          </a:p>
          <a:p>
            <a:pPr>
              <a:spcBef>
                <a:spcPts val="0"/>
              </a:spcBef>
              <a:buNone/>
            </a:pPr>
            <a:r>
              <a:rPr lang="en-US" sz="2000" dirty="0" smtClean="0"/>
              <a:t>   </a:t>
            </a:r>
            <a:r>
              <a:rPr lang="en-US" sz="2000" dirty="0" err="1" smtClean="0"/>
              <a:t>PrintStream</a:t>
            </a:r>
            <a:r>
              <a:rPr lang="en-US" sz="2000" dirty="0" smtClean="0"/>
              <a:t> pout=</a:t>
            </a:r>
            <a:r>
              <a:rPr lang="en-US" sz="2000" b="1" dirty="0" smtClean="0"/>
              <a:t>new</a:t>
            </a:r>
            <a:r>
              <a:rPr lang="en-US" sz="2000" dirty="0" smtClean="0"/>
              <a:t> </a:t>
            </a:r>
            <a:r>
              <a:rPr lang="en-US" sz="2000" dirty="0" err="1" smtClean="0"/>
              <a:t>PrintStream</a:t>
            </a:r>
            <a:r>
              <a:rPr lang="en-US" sz="2000" dirty="0" smtClean="0"/>
              <a:t>(</a:t>
            </a:r>
            <a:r>
              <a:rPr lang="en-US" sz="2000" dirty="0" err="1" smtClean="0"/>
              <a:t>fout</a:t>
            </a:r>
            <a:r>
              <a:rPr lang="en-US" sz="2000" dirty="0" smtClean="0"/>
              <a:t>);    </a:t>
            </a:r>
          </a:p>
          <a:p>
            <a:pPr>
              <a:spcBef>
                <a:spcPts val="0"/>
              </a:spcBef>
              <a:buNone/>
            </a:pPr>
            <a:r>
              <a:rPr lang="en-US" sz="2000" dirty="0" smtClean="0"/>
              <a:t>   </a:t>
            </a:r>
            <a:r>
              <a:rPr lang="en-US" sz="2000" dirty="0" err="1" smtClean="0"/>
              <a:t>pout.println</a:t>
            </a:r>
            <a:r>
              <a:rPr lang="en-US" sz="2000" dirty="0" smtClean="0"/>
              <a:t>(2016);    </a:t>
            </a:r>
          </a:p>
          <a:p>
            <a:pPr>
              <a:spcBef>
                <a:spcPts val="0"/>
              </a:spcBef>
              <a:buNone/>
            </a:pPr>
            <a:r>
              <a:rPr lang="en-US" sz="2000" dirty="0" smtClean="0"/>
              <a:t>   </a:t>
            </a:r>
            <a:r>
              <a:rPr lang="en-US" sz="2000" dirty="0" err="1" smtClean="0"/>
              <a:t>pout.println</a:t>
            </a:r>
            <a:r>
              <a:rPr lang="en-US" sz="2000" dirty="0" smtClean="0"/>
              <a:t>("Hello Java");    </a:t>
            </a:r>
          </a:p>
          <a:p>
            <a:pPr>
              <a:spcBef>
                <a:spcPts val="0"/>
              </a:spcBef>
              <a:buNone/>
            </a:pPr>
            <a:r>
              <a:rPr lang="en-US" sz="2000" dirty="0" smtClean="0"/>
              <a:t>   </a:t>
            </a:r>
            <a:r>
              <a:rPr lang="en-US" sz="2000" dirty="0" err="1" smtClean="0"/>
              <a:t>pout.println</a:t>
            </a:r>
            <a:r>
              <a:rPr lang="en-US" sz="2000" dirty="0" smtClean="0"/>
              <a:t>("Welcome to Java");    </a:t>
            </a:r>
          </a:p>
          <a:p>
            <a:pPr>
              <a:spcBef>
                <a:spcPts val="0"/>
              </a:spcBef>
              <a:buNone/>
            </a:pPr>
            <a:r>
              <a:rPr lang="en-US" sz="2000" dirty="0" smtClean="0"/>
              <a:t>   </a:t>
            </a:r>
            <a:r>
              <a:rPr lang="en-US" sz="2000" dirty="0" err="1" smtClean="0"/>
              <a:t>pout.close</a:t>
            </a:r>
            <a:r>
              <a:rPr lang="en-US" sz="2000" dirty="0" smtClean="0"/>
              <a:t>();    </a:t>
            </a:r>
          </a:p>
          <a:p>
            <a:pPr>
              <a:spcBef>
                <a:spcPts val="0"/>
              </a:spcBef>
              <a:buNone/>
            </a:pPr>
            <a:r>
              <a:rPr lang="en-US" sz="2000" dirty="0" smtClean="0"/>
              <a:t>   </a:t>
            </a:r>
            <a:r>
              <a:rPr lang="en-US" sz="2000" dirty="0" err="1" smtClean="0"/>
              <a:t>fout.close</a:t>
            </a:r>
            <a:r>
              <a:rPr lang="en-US" sz="2000" dirty="0" smtClean="0"/>
              <a:t>();    </a:t>
            </a:r>
          </a:p>
          <a:p>
            <a:pPr>
              <a:spcBef>
                <a:spcPts val="0"/>
              </a:spcBef>
              <a:buNone/>
            </a:pPr>
            <a:r>
              <a:rPr lang="en-US" sz="2000" dirty="0" smtClean="0"/>
              <a:t>  </a:t>
            </a:r>
            <a:r>
              <a:rPr lang="en-US" sz="2000" dirty="0" err="1" smtClean="0"/>
              <a:t>System.out.println</a:t>
            </a:r>
            <a:r>
              <a:rPr lang="en-US" sz="2000" dirty="0" smtClean="0"/>
              <a:t>("Success?");    </a:t>
            </a:r>
          </a:p>
          <a:p>
            <a:pPr>
              <a:spcBef>
                <a:spcPts val="0"/>
              </a:spcBef>
              <a:buNone/>
            </a:pPr>
            <a:r>
              <a:rPr lang="en-US" sz="2000" dirty="0" smtClean="0"/>
              <a:t> }    </a:t>
            </a:r>
          </a:p>
          <a:p>
            <a:pPr>
              <a:spcBef>
                <a:spcPts val="0"/>
              </a:spcBef>
              <a:buNone/>
            </a:pPr>
            <a:r>
              <a:rPr lang="en-US" sz="2000" dirty="0" smtClean="0"/>
              <a:t>}    </a:t>
            </a:r>
          </a:p>
          <a:p>
            <a:pPr>
              <a:buNone/>
            </a:pPr>
            <a:r>
              <a:rPr lang="en-US" sz="2000" dirty="0" smtClean="0"/>
              <a:t>  </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619"/>
          </a:xfrm>
        </p:spPr>
        <p:txBody>
          <a:bodyPr/>
          <a:lstStyle/>
          <a:p>
            <a:r>
              <a:rPr lang="en-US" dirty="0" err="1" smtClean="0"/>
              <a:t>PrintWriter</a:t>
            </a:r>
            <a:endParaRPr lang="en-US" dirty="0"/>
          </a:p>
        </p:txBody>
      </p:sp>
      <p:sp>
        <p:nvSpPr>
          <p:cNvPr id="3" name="Content Placeholder 2"/>
          <p:cNvSpPr>
            <a:spLocks noGrp="1"/>
          </p:cNvSpPr>
          <p:nvPr>
            <p:ph idx="1"/>
          </p:nvPr>
        </p:nvSpPr>
        <p:spPr>
          <a:xfrm>
            <a:off x="335360" y="1052736"/>
            <a:ext cx="11521280" cy="4351338"/>
          </a:xfrm>
        </p:spPr>
        <p:txBody>
          <a:bodyPr/>
          <a:lstStyle/>
          <a:p>
            <a:pPr algn="just"/>
            <a:r>
              <a:rPr lang="en-GB" sz="1600" dirty="0" smtClean="0"/>
              <a:t>Java </a:t>
            </a:r>
            <a:r>
              <a:rPr lang="en-GB" sz="1600" dirty="0" err="1" smtClean="0"/>
              <a:t>PrintWriter</a:t>
            </a:r>
            <a:r>
              <a:rPr lang="en-GB" sz="1600" dirty="0" smtClean="0"/>
              <a:t> class is the implementation of </a:t>
            </a:r>
            <a:r>
              <a:rPr lang="en-GB" sz="1600" dirty="0" smtClean="0">
                <a:hlinkClick r:id="rId2"/>
              </a:rPr>
              <a:t>Writer</a:t>
            </a:r>
            <a:r>
              <a:rPr lang="en-GB" sz="1600" dirty="0" smtClean="0"/>
              <a:t> class. It is used to print the formatted representation of </a:t>
            </a:r>
            <a:r>
              <a:rPr lang="en-GB" sz="1600" dirty="0" smtClean="0">
                <a:hlinkClick r:id="rId3"/>
              </a:rPr>
              <a:t>objects</a:t>
            </a:r>
            <a:r>
              <a:rPr lang="en-GB" sz="1600" dirty="0" smtClean="0"/>
              <a:t> to the text-output </a:t>
            </a:r>
            <a:r>
              <a:rPr lang="en-GB" sz="1600" dirty="0" smtClean="0"/>
              <a:t>stream.</a:t>
            </a:r>
          </a:p>
          <a:p>
            <a:pPr algn="just"/>
            <a:r>
              <a:rPr lang="en-GB" sz="1600" dirty="0" smtClean="0"/>
              <a:t>void </a:t>
            </a:r>
            <a:r>
              <a:rPr lang="en-GB" sz="1600" dirty="0" err="1" smtClean="0"/>
              <a:t>println</a:t>
            </a:r>
            <a:r>
              <a:rPr lang="en-GB" sz="1600" dirty="0" smtClean="0"/>
              <a:t>(</a:t>
            </a:r>
            <a:r>
              <a:rPr lang="en-GB" sz="1600" dirty="0" err="1" smtClean="0"/>
              <a:t>boolean</a:t>
            </a:r>
            <a:r>
              <a:rPr lang="en-GB" sz="1600" dirty="0" smtClean="0"/>
              <a:t> x)It is used to print the </a:t>
            </a:r>
            <a:r>
              <a:rPr lang="en-GB" sz="1600" dirty="0" err="1" smtClean="0"/>
              <a:t>boolean</a:t>
            </a:r>
            <a:r>
              <a:rPr lang="en-GB" sz="1600" dirty="0" smtClean="0"/>
              <a:t> value</a:t>
            </a:r>
            <a:r>
              <a:rPr lang="en-GB" sz="1600" dirty="0" smtClean="0"/>
              <a:t>.</a:t>
            </a:r>
          </a:p>
          <a:p>
            <a:pPr algn="just"/>
            <a:r>
              <a:rPr lang="en-GB" sz="1600" dirty="0" smtClean="0"/>
              <a:t>void </a:t>
            </a:r>
            <a:r>
              <a:rPr lang="en-GB" sz="1600" dirty="0" err="1" smtClean="0"/>
              <a:t>println</a:t>
            </a:r>
            <a:r>
              <a:rPr lang="en-GB" sz="1600" dirty="0" smtClean="0"/>
              <a:t>(char[] x)It is used to print an </a:t>
            </a:r>
            <a:r>
              <a:rPr lang="en-GB" sz="1600" dirty="0" smtClean="0">
                <a:hlinkClick r:id="rId4"/>
              </a:rPr>
              <a:t>array</a:t>
            </a:r>
            <a:r>
              <a:rPr lang="en-GB" sz="1600" dirty="0" smtClean="0"/>
              <a:t> of characters</a:t>
            </a:r>
            <a:r>
              <a:rPr lang="en-GB" sz="1600" dirty="0" smtClean="0"/>
              <a:t>.</a:t>
            </a:r>
          </a:p>
          <a:p>
            <a:pPr algn="just"/>
            <a:r>
              <a:rPr lang="en-GB" sz="1600" dirty="0" smtClean="0"/>
              <a:t>void </a:t>
            </a:r>
            <a:r>
              <a:rPr lang="en-GB" sz="1600" dirty="0" err="1" smtClean="0"/>
              <a:t>println</a:t>
            </a:r>
            <a:r>
              <a:rPr lang="en-GB" sz="1600" dirty="0" smtClean="0"/>
              <a:t>(</a:t>
            </a:r>
            <a:r>
              <a:rPr lang="en-GB" sz="1600" dirty="0" err="1" smtClean="0"/>
              <a:t>int</a:t>
            </a:r>
            <a:r>
              <a:rPr lang="en-GB" sz="1600" dirty="0" smtClean="0"/>
              <a:t> x)It is used to print an integer</a:t>
            </a:r>
            <a:r>
              <a:rPr lang="en-GB" sz="1600" dirty="0" smtClean="0"/>
              <a:t>.</a:t>
            </a:r>
          </a:p>
          <a:p>
            <a:pPr algn="just"/>
            <a:r>
              <a:rPr lang="en-GB" sz="1600" dirty="0" err="1" smtClean="0"/>
              <a:t>PrintWriter</a:t>
            </a:r>
            <a:r>
              <a:rPr lang="en-GB" sz="1600" dirty="0" smtClean="0"/>
              <a:t> </a:t>
            </a:r>
            <a:r>
              <a:rPr lang="en-GB" sz="1600" dirty="0" smtClean="0"/>
              <a:t>append(char c)It is used to append the specified character to the writer</a:t>
            </a:r>
            <a:r>
              <a:rPr lang="en-GB" sz="1600" dirty="0" smtClean="0"/>
              <a:t>.</a:t>
            </a:r>
          </a:p>
          <a:p>
            <a:pPr algn="just"/>
            <a:r>
              <a:rPr lang="en-GB" sz="1600" dirty="0" err="1" smtClean="0"/>
              <a:t>PrintWriter</a:t>
            </a:r>
            <a:r>
              <a:rPr lang="en-GB" sz="1600" dirty="0" smtClean="0"/>
              <a:t> </a:t>
            </a:r>
            <a:r>
              <a:rPr lang="en-GB" sz="1600" dirty="0" smtClean="0"/>
              <a:t>append(</a:t>
            </a:r>
            <a:r>
              <a:rPr lang="en-GB" sz="1600" dirty="0" err="1" smtClean="0"/>
              <a:t>CharSequence</a:t>
            </a:r>
            <a:r>
              <a:rPr lang="en-GB" sz="1600" dirty="0" smtClean="0"/>
              <a:t> </a:t>
            </a:r>
            <a:r>
              <a:rPr lang="en-GB" sz="1600" dirty="0" err="1" smtClean="0"/>
              <a:t>ch</a:t>
            </a:r>
            <a:r>
              <a:rPr lang="en-GB" sz="1600" dirty="0" smtClean="0"/>
              <a:t>)It is used to append the specified character sequence to the writer</a:t>
            </a:r>
            <a:r>
              <a:rPr lang="en-GB" sz="1600" dirty="0" smtClean="0"/>
              <a:t>.</a:t>
            </a:r>
          </a:p>
          <a:p>
            <a:pPr algn="just"/>
            <a:r>
              <a:rPr lang="en-GB" sz="1600" dirty="0" err="1" smtClean="0"/>
              <a:t>PrintWriter</a:t>
            </a:r>
            <a:r>
              <a:rPr lang="en-GB" sz="1600" dirty="0" smtClean="0"/>
              <a:t> </a:t>
            </a:r>
            <a:r>
              <a:rPr lang="en-GB" sz="1600" dirty="0" smtClean="0"/>
              <a:t>append(</a:t>
            </a:r>
            <a:r>
              <a:rPr lang="en-GB" sz="1600" dirty="0" err="1" smtClean="0"/>
              <a:t>CharSequence</a:t>
            </a:r>
            <a:r>
              <a:rPr lang="en-GB" sz="1600" dirty="0" smtClean="0"/>
              <a:t> </a:t>
            </a:r>
            <a:r>
              <a:rPr lang="en-GB" sz="1600" dirty="0" err="1" smtClean="0"/>
              <a:t>ch</a:t>
            </a:r>
            <a:r>
              <a:rPr lang="en-GB" sz="1600" dirty="0" smtClean="0"/>
              <a:t>, </a:t>
            </a:r>
            <a:r>
              <a:rPr lang="en-GB" sz="1600" dirty="0" err="1" smtClean="0"/>
              <a:t>int</a:t>
            </a:r>
            <a:r>
              <a:rPr lang="en-GB" sz="1600" dirty="0" smtClean="0"/>
              <a:t> start, </a:t>
            </a:r>
            <a:r>
              <a:rPr lang="en-GB" sz="1600" dirty="0" err="1" smtClean="0"/>
              <a:t>int</a:t>
            </a:r>
            <a:r>
              <a:rPr lang="en-GB" sz="1600" dirty="0" smtClean="0"/>
              <a:t> end)It is used to append a subsequence of specified character to the writer</a:t>
            </a:r>
            <a:r>
              <a:rPr lang="en-GB" sz="1600" dirty="0" smtClean="0"/>
              <a:t>.</a:t>
            </a:r>
          </a:p>
          <a:p>
            <a:pPr algn="just"/>
            <a:r>
              <a:rPr lang="en-GB" sz="1600" dirty="0" err="1" smtClean="0"/>
              <a:t>boolean</a:t>
            </a:r>
            <a:r>
              <a:rPr lang="en-GB" sz="1600" dirty="0" smtClean="0"/>
              <a:t> </a:t>
            </a:r>
            <a:r>
              <a:rPr lang="en-GB" sz="1600" dirty="0" err="1" smtClean="0"/>
              <a:t>checkError</a:t>
            </a:r>
            <a:r>
              <a:rPr lang="en-GB" sz="1600" dirty="0" smtClean="0"/>
              <a:t>()It is used to flushes the stream and check its error state</a:t>
            </a:r>
            <a:r>
              <a:rPr lang="en-GB" sz="1600" dirty="0" smtClean="0"/>
              <a:t>.</a:t>
            </a:r>
          </a:p>
          <a:p>
            <a:pPr algn="just"/>
            <a:r>
              <a:rPr lang="en-GB" sz="1600" dirty="0" smtClean="0"/>
              <a:t>protected </a:t>
            </a:r>
            <a:r>
              <a:rPr lang="en-GB" sz="1600" dirty="0" smtClean="0"/>
              <a:t>void </a:t>
            </a:r>
            <a:r>
              <a:rPr lang="en-GB" sz="1600" dirty="0" err="1" smtClean="0"/>
              <a:t>setError</a:t>
            </a:r>
            <a:r>
              <a:rPr lang="en-GB" sz="1600" dirty="0" smtClean="0"/>
              <a:t>()It is used to indicate that an error occurs</a:t>
            </a:r>
            <a:r>
              <a:rPr lang="en-GB" sz="1600" dirty="0" smtClean="0"/>
              <a:t>.</a:t>
            </a:r>
          </a:p>
          <a:p>
            <a:pPr algn="just"/>
            <a:r>
              <a:rPr lang="en-GB" sz="1600" dirty="0" smtClean="0"/>
              <a:t>protected </a:t>
            </a:r>
            <a:r>
              <a:rPr lang="en-GB" sz="1600" dirty="0" smtClean="0"/>
              <a:t>void </a:t>
            </a:r>
            <a:r>
              <a:rPr lang="en-GB" sz="1600" dirty="0" err="1" smtClean="0"/>
              <a:t>clearError</a:t>
            </a:r>
            <a:r>
              <a:rPr lang="en-GB" sz="1600" dirty="0" smtClean="0"/>
              <a:t>()It is used to clear the error state of a stream</a:t>
            </a:r>
            <a:r>
              <a:rPr lang="en-GB" sz="1600" dirty="0" smtClean="0"/>
              <a:t>.</a:t>
            </a:r>
          </a:p>
          <a:p>
            <a:pPr algn="just"/>
            <a:r>
              <a:rPr lang="en-GB" sz="1600" dirty="0" err="1" smtClean="0"/>
              <a:t>PrintWriter</a:t>
            </a:r>
            <a:r>
              <a:rPr lang="en-GB" sz="1600" dirty="0" smtClean="0"/>
              <a:t> </a:t>
            </a:r>
            <a:r>
              <a:rPr lang="en-GB" sz="1600" dirty="0" smtClean="0"/>
              <a:t>format(String format, Object... </a:t>
            </a:r>
            <a:r>
              <a:rPr lang="en-GB" sz="1600" dirty="0" err="1" smtClean="0"/>
              <a:t>args</a:t>
            </a:r>
            <a:r>
              <a:rPr lang="en-GB" sz="1600" dirty="0" smtClean="0"/>
              <a:t>)It is used to write a formatted </a:t>
            </a:r>
            <a:r>
              <a:rPr lang="en-GB" sz="1600" dirty="0" smtClean="0">
                <a:hlinkClick r:id="rId5"/>
              </a:rPr>
              <a:t>string</a:t>
            </a:r>
            <a:r>
              <a:rPr lang="en-GB" sz="1600" dirty="0" smtClean="0"/>
              <a:t> to the writer using specified arguments and format string</a:t>
            </a:r>
            <a:r>
              <a:rPr lang="en-GB" sz="1600" dirty="0" smtClean="0"/>
              <a:t>.</a:t>
            </a:r>
          </a:p>
          <a:p>
            <a:pPr algn="just"/>
            <a:r>
              <a:rPr lang="en-GB" sz="1600" dirty="0" smtClean="0"/>
              <a:t>void </a:t>
            </a:r>
            <a:r>
              <a:rPr lang="en-GB" sz="1600" dirty="0" smtClean="0"/>
              <a:t>print(Object </a:t>
            </a:r>
            <a:r>
              <a:rPr lang="en-GB" sz="1600" dirty="0" err="1" smtClean="0"/>
              <a:t>obj</a:t>
            </a:r>
            <a:r>
              <a:rPr lang="en-GB" sz="1600" dirty="0" smtClean="0"/>
              <a:t>)It is used to print an object</a:t>
            </a:r>
            <a:r>
              <a:rPr lang="en-GB" sz="1600" dirty="0" smtClean="0"/>
              <a:t>.</a:t>
            </a:r>
          </a:p>
          <a:p>
            <a:pPr algn="just"/>
            <a:r>
              <a:rPr lang="en-GB" sz="1600" dirty="0" smtClean="0"/>
              <a:t>void </a:t>
            </a:r>
            <a:r>
              <a:rPr lang="en-GB" sz="1600" dirty="0" smtClean="0"/>
              <a:t>flush()It is used to flushes the stream</a:t>
            </a:r>
            <a:r>
              <a:rPr lang="en-GB" sz="1600" dirty="0" smtClean="0"/>
              <a:t>.</a:t>
            </a:r>
          </a:p>
          <a:p>
            <a:pPr algn="just"/>
            <a:r>
              <a:rPr lang="en-GB" sz="1600" dirty="0" smtClean="0"/>
              <a:t>void </a:t>
            </a:r>
            <a:r>
              <a:rPr lang="en-GB" sz="1600" dirty="0" smtClean="0"/>
              <a:t>close()It is used to close the stream.</a:t>
            </a:r>
          </a:p>
          <a:p>
            <a:pPr algn="just">
              <a:buNone/>
            </a:pPr>
            <a:r>
              <a:rPr lang="en-GB" sz="1600" dirty="0" smtClean="0"/>
              <a:t/>
            </a:r>
            <a:br>
              <a:rPr lang="en-GB" sz="1600" dirty="0" smtClean="0"/>
            </a:br>
            <a:endParaRPr lang="en-US" sz="1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buNone/>
            </a:pPr>
            <a:r>
              <a:rPr lang="en-US" sz="1600" b="1" dirty="0" smtClean="0"/>
              <a:t>import</a:t>
            </a:r>
            <a:r>
              <a:rPr lang="en-US" sz="1600" dirty="0" smtClean="0"/>
              <a:t> </a:t>
            </a:r>
            <a:r>
              <a:rPr lang="en-US" sz="1600" dirty="0" err="1" smtClean="0"/>
              <a:t>java.io.File</a:t>
            </a:r>
            <a:r>
              <a:rPr lang="en-US" sz="1600" dirty="0" smtClean="0"/>
              <a:t>;  </a:t>
            </a:r>
          </a:p>
          <a:p>
            <a:pPr>
              <a:spcBef>
                <a:spcPts val="0"/>
              </a:spcBef>
              <a:buNone/>
            </a:pPr>
            <a:r>
              <a:rPr lang="en-US" sz="1600" b="1" dirty="0" smtClean="0"/>
              <a:t>import</a:t>
            </a:r>
            <a:r>
              <a:rPr lang="en-US" sz="1600" dirty="0" smtClean="0"/>
              <a:t> </a:t>
            </a:r>
            <a:r>
              <a:rPr lang="en-US" sz="1600" dirty="0" err="1" smtClean="0"/>
              <a:t>java.io.PrintWriter</a:t>
            </a:r>
            <a:r>
              <a:rPr lang="en-US" sz="1600" dirty="0" smtClean="0"/>
              <a:t>;  </a:t>
            </a:r>
          </a:p>
          <a:p>
            <a:pPr>
              <a:spcBef>
                <a:spcPts val="0"/>
              </a:spcBef>
              <a:buNone/>
            </a:pPr>
            <a:r>
              <a:rPr lang="en-US" sz="1600" b="1" dirty="0" smtClean="0"/>
              <a:t>public</a:t>
            </a:r>
            <a:r>
              <a:rPr lang="en-US" sz="1600" dirty="0" smtClean="0"/>
              <a:t> </a:t>
            </a:r>
            <a:r>
              <a:rPr lang="en-US" sz="1600" b="1" dirty="0" smtClean="0"/>
              <a:t>class</a:t>
            </a:r>
            <a:r>
              <a:rPr lang="en-US" sz="1600" dirty="0" smtClean="0"/>
              <a:t> </a:t>
            </a:r>
            <a:r>
              <a:rPr lang="en-US" sz="1600" dirty="0" err="1" smtClean="0"/>
              <a:t>P</a:t>
            </a:r>
            <a:r>
              <a:rPr lang="en-US" sz="1600" b="1" dirty="0" err="1" smtClean="0"/>
              <a:t>package</a:t>
            </a:r>
            <a:r>
              <a:rPr lang="en-US" sz="1600" dirty="0" smtClean="0"/>
              <a:t> </a:t>
            </a:r>
            <a:r>
              <a:rPr lang="en-US" sz="1600" dirty="0" err="1" smtClean="0"/>
              <a:t>com.javatpoint</a:t>
            </a:r>
            <a:r>
              <a:rPr lang="en-US" sz="1600" dirty="0" smtClean="0"/>
              <a:t>;  </a:t>
            </a:r>
          </a:p>
          <a:p>
            <a:pPr>
              <a:spcBef>
                <a:spcPts val="0"/>
              </a:spcBef>
              <a:buNone/>
            </a:pPr>
            <a:r>
              <a:rPr lang="en-US" sz="1600" dirty="0" smtClean="0"/>
              <a:t>  </a:t>
            </a:r>
          </a:p>
          <a:p>
            <a:pPr>
              <a:spcBef>
                <a:spcPts val="0"/>
              </a:spcBef>
              <a:buNone/>
            </a:pPr>
            <a:r>
              <a:rPr lang="en-US" sz="1600" dirty="0" err="1" smtClean="0"/>
              <a:t>PrintWriterExample</a:t>
            </a:r>
            <a:r>
              <a:rPr lang="en-US" sz="1600" dirty="0" smtClean="0"/>
              <a:t> {  </a:t>
            </a:r>
          </a:p>
          <a:p>
            <a:pPr>
              <a:spcBef>
                <a:spcPts val="0"/>
              </a:spcBef>
              <a:buNone/>
            </a:pPr>
            <a:r>
              <a:rPr lang="en-US" sz="1600" dirty="0" smtClean="0"/>
              <a:t>    </a:t>
            </a:r>
            <a:r>
              <a:rPr lang="en-US" sz="1600" b="1" dirty="0" smtClean="0"/>
              <a:t>public</a:t>
            </a:r>
            <a:r>
              <a:rPr lang="en-US" sz="1600" dirty="0" smtClean="0"/>
              <a:t> </a:t>
            </a:r>
            <a:r>
              <a:rPr lang="en-US" sz="1600" b="1" dirty="0" smtClean="0"/>
              <a:t>static</a:t>
            </a:r>
            <a:r>
              <a:rPr lang="en-US" sz="1600" dirty="0" smtClean="0"/>
              <a:t> </a:t>
            </a:r>
            <a:r>
              <a:rPr lang="en-US" sz="1600" b="1" dirty="0" smtClean="0"/>
              <a:t>void</a:t>
            </a:r>
            <a:r>
              <a:rPr lang="en-US" sz="1600" dirty="0" smtClean="0"/>
              <a:t> main(String[] </a:t>
            </a:r>
            <a:r>
              <a:rPr lang="en-US" sz="1600" dirty="0" err="1" smtClean="0"/>
              <a:t>args</a:t>
            </a:r>
            <a:r>
              <a:rPr lang="en-US" sz="1600" dirty="0" smtClean="0"/>
              <a:t>) </a:t>
            </a:r>
            <a:r>
              <a:rPr lang="en-US" sz="1600" b="1" dirty="0" smtClean="0"/>
              <a:t>throws</a:t>
            </a:r>
            <a:r>
              <a:rPr lang="en-US" sz="1600" dirty="0" smtClean="0"/>
              <a:t> Exception {  </a:t>
            </a:r>
          </a:p>
          <a:p>
            <a:pPr>
              <a:spcBef>
                <a:spcPts val="0"/>
              </a:spcBef>
              <a:buNone/>
            </a:pPr>
            <a:r>
              <a:rPr lang="en-US" sz="1600" dirty="0" smtClean="0"/>
              <a:t>             //Data to write on Console using </a:t>
            </a:r>
            <a:r>
              <a:rPr lang="en-US" sz="1600" dirty="0" err="1" smtClean="0"/>
              <a:t>PrintWriter</a:t>
            </a:r>
            <a:r>
              <a:rPr lang="en-US" sz="1600" dirty="0" smtClean="0"/>
              <a:t>  </a:t>
            </a:r>
          </a:p>
          <a:p>
            <a:pPr>
              <a:spcBef>
                <a:spcPts val="0"/>
              </a:spcBef>
              <a:buNone/>
            </a:pPr>
            <a:r>
              <a:rPr lang="en-US" sz="1600" dirty="0" smtClean="0"/>
              <a:t>      </a:t>
            </a:r>
            <a:r>
              <a:rPr lang="en-US" sz="1600" dirty="0" err="1" smtClean="0"/>
              <a:t>PrintWriter</a:t>
            </a:r>
            <a:r>
              <a:rPr lang="en-US" sz="1600" dirty="0" smtClean="0"/>
              <a:t> writer = </a:t>
            </a:r>
            <a:r>
              <a:rPr lang="en-US" sz="1600" b="1" dirty="0" smtClean="0"/>
              <a:t>new</a:t>
            </a:r>
            <a:r>
              <a:rPr lang="en-US" sz="1600" dirty="0" smtClean="0"/>
              <a:t> </a:t>
            </a:r>
            <a:r>
              <a:rPr lang="en-US" sz="1600" dirty="0" err="1" smtClean="0"/>
              <a:t>PrintWriter</a:t>
            </a:r>
            <a:r>
              <a:rPr lang="en-US" sz="1600" dirty="0" smtClean="0"/>
              <a:t>(</a:t>
            </a:r>
            <a:r>
              <a:rPr lang="en-US" sz="1600" dirty="0" err="1" smtClean="0"/>
              <a:t>System.out</a:t>
            </a:r>
            <a:r>
              <a:rPr lang="en-US" sz="1600" dirty="0" smtClean="0"/>
              <a:t>);    </a:t>
            </a:r>
          </a:p>
          <a:p>
            <a:pPr>
              <a:spcBef>
                <a:spcPts val="0"/>
              </a:spcBef>
              <a:buNone/>
            </a:pPr>
            <a:r>
              <a:rPr lang="en-US" sz="1600" dirty="0" smtClean="0"/>
              <a:t>      </a:t>
            </a:r>
            <a:r>
              <a:rPr lang="en-US" sz="1600" dirty="0" err="1" smtClean="0"/>
              <a:t>writer.write</a:t>
            </a:r>
            <a:r>
              <a:rPr lang="en-US" sz="1600" dirty="0" smtClean="0"/>
              <a:t>("</a:t>
            </a:r>
            <a:r>
              <a:rPr lang="en-US" sz="1600" dirty="0" err="1" smtClean="0"/>
              <a:t>Javatpoint</a:t>
            </a:r>
            <a:r>
              <a:rPr lang="en-US" sz="1600" dirty="0" smtClean="0"/>
              <a:t> provides tutorials of all technology.");        </a:t>
            </a:r>
          </a:p>
          <a:p>
            <a:pPr>
              <a:spcBef>
                <a:spcPts val="0"/>
              </a:spcBef>
              <a:buNone/>
            </a:pPr>
            <a:r>
              <a:rPr lang="en-US" sz="1600" dirty="0" smtClean="0"/>
              <a:t> </a:t>
            </a:r>
            <a:r>
              <a:rPr lang="en-US" sz="1600" dirty="0" err="1" smtClean="0"/>
              <a:t>writer.flush</a:t>
            </a:r>
            <a:r>
              <a:rPr lang="en-US" sz="1600" dirty="0" smtClean="0"/>
              <a:t>();  </a:t>
            </a:r>
          </a:p>
          <a:p>
            <a:pPr>
              <a:spcBef>
                <a:spcPts val="0"/>
              </a:spcBef>
              <a:buNone/>
            </a:pPr>
            <a:r>
              <a:rPr lang="en-US" sz="1600" dirty="0" smtClean="0"/>
              <a:t>      </a:t>
            </a:r>
            <a:r>
              <a:rPr lang="en-US" sz="1600" dirty="0" err="1" smtClean="0"/>
              <a:t>writer.close</a:t>
            </a:r>
            <a:r>
              <a:rPr lang="en-US" sz="1600" dirty="0" smtClean="0"/>
              <a:t>();  </a:t>
            </a:r>
          </a:p>
          <a:p>
            <a:pPr>
              <a:spcBef>
                <a:spcPts val="0"/>
              </a:spcBef>
              <a:buNone/>
            </a:pPr>
            <a:r>
              <a:rPr lang="en-US" sz="1600" dirty="0" smtClean="0"/>
              <a:t>//Data to write in File using </a:t>
            </a:r>
            <a:r>
              <a:rPr lang="en-US" sz="1600" dirty="0" err="1" smtClean="0"/>
              <a:t>PrintWriter</a:t>
            </a:r>
            <a:r>
              <a:rPr lang="en-US" sz="1600" dirty="0" smtClean="0"/>
              <a:t>       </a:t>
            </a:r>
          </a:p>
          <a:p>
            <a:pPr>
              <a:spcBef>
                <a:spcPts val="0"/>
              </a:spcBef>
              <a:buNone/>
            </a:pPr>
            <a:r>
              <a:rPr lang="en-US" sz="1600" dirty="0" smtClean="0"/>
              <a:t>      </a:t>
            </a:r>
            <a:r>
              <a:rPr lang="en-US" sz="1600" dirty="0" err="1" smtClean="0"/>
              <a:t>PrintWriter</a:t>
            </a:r>
            <a:r>
              <a:rPr lang="en-US" sz="1600" dirty="0" smtClean="0"/>
              <a:t> writer1 =</a:t>
            </a:r>
            <a:r>
              <a:rPr lang="en-US" sz="1600" b="1" dirty="0" smtClean="0"/>
              <a:t>null</a:t>
            </a:r>
            <a:r>
              <a:rPr lang="en-US" sz="1600" dirty="0" smtClean="0"/>
              <a:t>;      </a:t>
            </a:r>
          </a:p>
          <a:p>
            <a:pPr>
              <a:spcBef>
                <a:spcPts val="0"/>
              </a:spcBef>
              <a:buNone/>
            </a:pPr>
            <a:r>
              <a:rPr lang="en-US" sz="1600" dirty="0" smtClean="0"/>
              <a:t>         writer1 = </a:t>
            </a:r>
            <a:r>
              <a:rPr lang="en-US" sz="1600" b="1" dirty="0" smtClean="0"/>
              <a:t>new</a:t>
            </a:r>
            <a:r>
              <a:rPr lang="en-US" sz="1600" dirty="0" smtClean="0"/>
              <a:t> </a:t>
            </a:r>
            <a:r>
              <a:rPr lang="en-US" sz="1600" dirty="0" err="1" smtClean="0"/>
              <a:t>PrintWriter</a:t>
            </a:r>
            <a:r>
              <a:rPr lang="en-US" sz="1600" dirty="0" smtClean="0"/>
              <a:t>(</a:t>
            </a:r>
            <a:r>
              <a:rPr lang="en-US" sz="1600" b="1" dirty="0" smtClean="0"/>
              <a:t>new</a:t>
            </a:r>
            <a:r>
              <a:rPr lang="en-US" sz="1600" dirty="0" smtClean="0"/>
              <a:t> File("D:\\testout.txt"));  </a:t>
            </a:r>
          </a:p>
          <a:p>
            <a:pPr>
              <a:spcBef>
                <a:spcPts val="0"/>
              </a:spcBef>
              <a:buNone/>
            </a:pPr>
            <a:r>
              <a:rPr lang="en-US" sz="1600" dirty="0" smtClean="0"/>
              <a:t>         writer1.write("Like Java, Spring, Hibernate, Android, PHP etc.");                                                   </a:t>
            </a:r>
          </a:p>
          <a:p>
            <a:pPr>
              <a:spcBef>
                <a:spcPts val="0"/>
              </a:spcBef>
              <a:buNone/>
            </a:pPr>
            <a:r>
              <a:rPr lang="en-US" sz="1600" dirty="0" smtClean="0"/>
              <a:t>                         writer1.flush();  </a:t>
            </a:r>
          </a:p>
          <a:p>
            <a:pPr>
              <a:spcBef>
                <a:spcPts val="0"/>
              </a:spcBef>
              <a:buNone/>
            </a:pPr>
            <a:r>
              <a:rPr lang="en-US" sz="1600" dirty="0" smtClean="0"/>
              <a:t>         writer1.close();  </a:t>
            </a:r>
          </a:p>
          <a:p>
            <a:pPr>
              <a:spcBef>
                <a:spcPts val="0"/>
              </a:spcBef>
              <a:buNone/>
            </a:pPr>
            <a:r>
              <a:rPr lang="en-US" sz="1600" dirty="0" smtClean="0"/>
              <a:t>    }  </a:t>
            </a:r>
          </a:p>
          <a:p>
            <a:pPr>
              <a:spcBef>
                <a:spcPts val="0"/>
              </a:spcBef>
              <a:buNone/>
            </a:pPr>
            <a:r>
              <a:rPr lang="en-US" sz="1600" dirty="0" smtClean="0"/>
              <a:t>}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smtClean="0"/>
              <a:t>OutputStreamWriter</a:t>
            </a:r>
            <a:r>
              <a:rPr lang="en-US" dirty="0" smtClean="0"/>
              <a:t/>
            </a:r>
            <a:br>
              <a:rPr lang="en-US" dirty="0" smtClean="0"/>
            </a:br>
            <a:endParaRPr lang="en-US" dirty="0"/>
          </a:p>
        </p:txBody>
      </p:sp>
      <p:sp>
        <p:nvSpPr>
          <p:cNvPr id="3" name="Content Placeholder 2"/>
          <p:cNvSpPr>
            <a:spLocks noGrp="1"/>
          </p:cNvSpPr>
          <p:nvPr>
            <p:ph idx="1"/>
          </p:nvPr>
        </p:nvSpPr>
        <p:spPr>
          <a:xfrm>
            <a:off x="911424" y="692697"/>
            <a:ext cx="10515600" cy="1800200"/>
          </a:xfrm>
        </p:spPr>
        <p:txBody>
          <a:bodyPr/>
          <a:lstStyle/>
          <a:p>
            <a:pPr algn="just"/>
            <a:r>
              <a:rPr lang="en-GB" sz="2000" dirty="0" err="1" smtClean="0"/>
              <a:t>OutputStreamWriter</a:t>
            </a:r>
            <a:r>
              <a:rPr lang="en-GB" sz="2000" dirty="0" smtClean="0"/>
              <a:t> is a </a:t>
            </a:r>
            <a:r>
              <a:rPr lang="en-GB" sz="2000" dirty="0" smtClean="0">
                <a:hlinkClick r:id="rId2"/>
              </a:rPr>
              <a:t>class</a:t>
            </a:r>
            <a:r>
              <a:rPr lang="en-GB" sz="2000" dirty="0" smtClean="0"/>
              <a:t> which is used to convert character stream to byte stream, the characters are encoded into byte using a specified </a:t>
            </a:r>
            <a:r>
              <a:rPr lang="en-GB" sz="2000" dirty="0" err="1" smtClean="0"/>
              <a:t>charset</a:t>
            </a:r>
            <a:r>
              <a:rPr lang="en-GB" sz="2000" dirty="0" smtClean="0"/>
              <a:t>. write() method calls the encoding converter which converts the character into bytes. The resulting bytes are then accumulated in a buffer before being written into the underlying output stream. The characters passed to write() methods are not buffered. We optimize the performance of </a:t>
            </a:r>
            <a:r>
              <a:rPr lang="en-GB" sz="2000" dirty="0" err="1" smtClean="0"/>
              <a:t>OutputStreamWriter</a:t>
            </a:r>
            <a:r>
              <a:rPr lang="en-GB" sz="2000" dirty="0" smtClean="0"/>
              <a:t> by using it with in a </a:t>
            </a:r>
            <a:r>
              <a:rPr lang="en-GB" sz="2000" dirty="0" err="1" smtClean="0"/>
              <a:t>BufferedWriter</a:t>
            </a:r>
            <a:r>
              <a:rPr lang="en-GB" sz="2000" dirty="0" smtClean="0"/>
              <a:t> so that to avoid frequent converter invocation.</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698110718"/>
              </p:ext>
            </p:extLst>
          </p:nvPr>
        </p:nvGraphicFramePr>
        <p:xfrm>
          <a:off x="767408" y="2420888"/>
          <a:ext cx="10657184" cy="3611880"/>
        </p:xfrm>
        <a:graphic>
          <a:graphicData uri="http://schemas.openxmlformats.org/drawingml/2006/table">
            <a:tbl>
              <a:tblPr firstRow="1" bandRow="1">
                <a:tableStyleId>{5C22544A-7EE6-4342-B048-85BDC9FD1C3A}</a:tableStyleId>
              </a:tblPr>
              <a:tblGrid>
                <a:gridCol w="1275860"/>
                <a:gridCol w="4344179"/>
                <a:gridCol w="5037145"/>
              </a:tblGrid>
              <a:tr h="370840">
                <a:tc>
                  <a:txBody>
                    <a:bodyPr/>
                    <a:lstStyle/>
                    <a:p>
                      <a:pPr algn="l" fontAlgn="t"/>
                      <a:r>
                        <a:rPr lang="en-US" dirty="0">
                          <a:solidFill>
                            <a:srgbClr val="000000"/>
                          </a:solidFill>
                          <a:latin typeface="times new roman"/>
                        </a:rPr>
                        <a:t>Modifier and Type</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tr>
              <a:tr h="370840">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US">
                          <a:solidFill>
                            <a:srgbClr val="333333"/>
                          </a:solidFill>
                          <a:latin typeface="inter-regular"/>
                        </a:rPr>
                        <a:t>close()</a:t>
                      </a:r>
                    </a:p>
                  </a:txBody>
                  <a:tcPr marL="76200" marR="76200" marT="76200" marB="76200"/>
                </a:tc>
                <a:tc>
                  <a:txBody>
                    <a:bodyPr/>
                    <a:lstStyle/>
                    <a:p>
                      <a:pPr algn="just" fontAlgn="t"/>
                      <a:r>
                        <a:rPr lang="en-GB">
                          <a:solidFill>
                            <a:srgbClr val="333333"/>
                          </a:solidFill>
                          <a:latin typeface="inter-regular"/>
                        </a:rPr>
                        <a:t>It closes the stream, flushing it first.</a:t>
                      </a:r>
                    </a:p>
                  </a:txBody>
                  <a:tcPr marL="76200" marR="76200" marT="76200" marB="76200"/>
                </a:tc>
              </a:tr>
              <a:tr h="370840">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US">
                          <a:solidFill>
                            <a:srgbClr val="333333"/>
                          </a:solidFill>
                          <a:latin typeface="inter-regular"/>
                        </a:rPr>
                        <a:t>flush()</a:t>
                      </a:r>
                    </a:p>
                  </a:txBody>
                  <a:tcPr marL="76200" marR="76200" marT="76200" marB="76200"/>
                </a:tc>
                <a:tc>
                  <a:txBody>
                    <a:bodyPr/>
                    <a:lstStyle/>
                    <a:p>
                      <a:pPr algn="just" fontAlgn="t"/>
                      <a:r>
                        <a:rPr lang="en-US">
                          <a:solidFill>
                            <a:srgbClr val="333333"/>
                          </a:solidFill>
                          <a:latin typeface="inter-regular"/>
                        </a:rPr>
                        <a:t>It flushes the stream.</a:t>
                      </a:r>
                    </a:p>
                  </a:txBody>
                  <a:tcPr marL="76200" marR="76200" marT="76200" marB="76200"/>
                </a:tc>
              </a:tr>
              <a:tr h="370840">
                <a:tc>
                  <a:txBody>
                    <a:bodyPr/>
                    <a:lstStyle/>
                    <a:p>
                      <a:pPr algn="just" fontAlgn="t"/>
                      <a:r>
                        <a:rPr lang="en-US">
                          <a:solidFill>
                            <a:srgbClr val="333333"/>
                          </a:solidFill>
                          <a:latin typeface="inter-regular"/>
                        </a:rPr>
                        <a:t>String</a:t>
                      </a:r>
                    </a:p>
                  </a:txBody>
                  <a:tcPr marL="76200" marR="76200" marT="76200" marB="76200"/>
                </a:tc>
                <a:tc>
                  <a:txBody>
                    <a:bodyPr/>
                    <a:lstStyle/>
                    <a:p>
                      <a:pPr algn="just" fontAlgn="t"/>
                      <a:r>
                        <a:rPr lang="en-US">
                          <a:solidFill>
                            <a:srgbClr val="333333"/>
                          </a:solidFill>
                          <a:latin typeface="inter-regular"/>
                        </a:rPr>
                        <a:t>getEncoding()</a:t>
                      </a:r>
                    </a:p>
                  </a:txBody>
                  <a:tcPr marL="76200" marR="76200" marT="76200" marB="76200"/>
                </a:tc>
                <a:tc>
                  <a:txBody>
                    <a:bodyPr/>
                    <a:lstStyle/>
                    <a:p>
                      <a:pPr algn="just" fontAlgn="t"/>
                      <a:r>
                        <a:rPr lang="en-GB">
                          <a:solidFill>
                            <a:srgbClr val="333333"/>
                          </a:solidFill>
                          <a:latin typeface="inter-regular"/>
                        </a:rPr>
                        <a:t>It returns the name of the character encoding being used by this stream.</a:t>
                      </a:r>
                    </a:p>
                  </a:txBody>
                  <a:tcPr marL="76200" marR="76200" marT="76200" marB="76200"/>
                </a:tc>
              </a:tr>
              <a:tr h="370840">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GB">
                          <a:solidFill>
                            <a:srgbClr val="333333"/>
                          </a:solidFill>
                          <a:latin typeface="inter-regular"/>
                        </a:rPr>
                        <a:t>write(char[] cbuf, int off, int len)</a:t>
                      </a:r>
                    </a:p>
                  </a:txBody>
                  <a:tcPr marL="76200" marR="76200" marT="76200" marB="76200"/>
                </a:tc>
                <a:tc>
                  <a:txBody>
                    <a:bodyPr/>
                    <a:lstStyle/>
                    <a:p>
                      <a:pPr algn="just" fontAlgn="t"/>
                      <a:r>
                        <a:rPr lang="en-GB">
                          <a:solidFill>
                            <a:srgbClr val="333333"/>
                          </a:solidFill>
                          <a:latin typeface="inter-regular"/>
                        </a:rPr>
                        <a:t>It writes a portion of an </a:t>
                      </a:r>
                      <a:r>
                        <a:rPr lang="en-GB" u="none" strike="noStrike">
                          <a:solidFill>
                            <a:srgbClr val="008000"/>
                          </a:solidFill>
                          <a:latin typeface="inter-regular"/>
                          <a:hlinkClick r:id="rId3"/>
                        </a:rPr>
                        <a:t>array</a:t>
                      </a:r>
                      <a:r>
                        <a:rPr lang="en-GB">
                          <a:solidFill>
                            <a:srgbClr val="333333"/>
                          </a:solidFill>
                          <a:latin typeface="inter-regular"/>
                        </a:rPr>
                        <a:t> of characters.</a:t>
                      </a:r>
                    </a:p>
                  </a:txBody>
                  <a:tcPr marL="76200" marR="76200" marT="76200" marB="76200"/>
                </a:tc>
              </a:tr>
              <a:tr h="370840">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US">
                          <a:solidFill>
                            <a:srgbClr val="333333"/>
                          </a:solidFill>
                          <a:latin typeface="inter-regular"/>
                        </a:rPr>
                        <a:t>write(int c)</a:t>
                      </a:r>
                    </a:p>
                  </a:txBody>
                  <a:tcPr marL="76200" marR="76200" marT="76200" marB="76200"/>
                </a:tc>
                <a:tc>
                  <a:txBody>
                    <a:bodyPr/>
                    <a:lstStyle/>
                    <a:p>
                      <a:pPr algn="just" fontAlgn="t"/>
                      <a:r>
                        <a:rPr lang="en-GB">
                          <a:solidFill>
                            <a:srgbClr val="333333"/>
                          </a:solidFill>
                          <a:latin typeface="inter-regular"/>
                        </a:rPr>
                        <a:t>It writes a single character.</a:t>
                      </a:r>
                    </a:p>
                  </a:txBody>
                  <a:tcPr marL="76200" marR="76200" marT="76200" marB="76200"/>
                </a:tc>
              </a:tr>
              <a:tr h="370840">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GB">
                          <a:solidFill>
                            <a:srgbClr val="333333"/>
                          </a:solidFill>
                          <a:latin typeface="inter-regular"/>
                        </a:rPr>
                        <a:t>write(String str, int off, int len)</a:t>
                      </a:r>
                    </a:p>
                  </a:txBody>
                  <a:tcPr marL="76200" marR="76200" marT="76200" marB="76200"/>
                </a:tc>
                <a:tc>
                  <a:txBody>
                    <a:bodyPr/>
                    <a:lstStyle/>
                    <a:p>
                      <a:pPr algn="just" fontAlgn="t"/>
                      <a:r>
                        <a:rPr lang="en-GB" dirty="0">
                          <a:solidFill>
                            <a:srgbClr val="333333"/>
                          </a:solidFill>
                          <a:latin typeface="inter-regular"/>
                        </a:rPr>
                        <a:t>It writes a portion of a </a:t>
                      </a:r>
                      <a:r>
                        <a:rPr lang="en-GB" u="none" strike="noStrike" dirty="0">
                          <a:solidFill>
                            <a:srgbClr val="008000"/>
                          </a:solidFill>
                          <a:latin typeface="inter-regular"/>
                          <a:hlinkClick r:id="rId4"/>
                        </a:rPr>
                        <a:t>s</a:t>
                      </a:r>
                      <a:endParaRPr lang="en-GB" dirty="0">
                        <a:solidFill>
                          <a:srgbClr val="333333"/>
                        </a:solidFill>
                        <a:latin typeface="inter-regular"/>
                      </a:endParaRP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OutputStreamWriterExample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a:t>
            </a:r>
            <a:r>
              <a:rPr lang="en-US" sz="2000" dirty="0" err="1" smtClean="0"/>
              <a:t>OutputStream</a:t>
            </a:r>
            <a:r>
              <a:rPr lang="en-US" sz="2000" dirty="0" smtClean="0"/>
              <a:t> </a:t>
            </a:r>
            <a:r>
              <a:rPr lang="en-US" sz="2000" dirty="0" err="1" smtClean="0"/>
              <a:t>outputStream</a:t>
            </a:r>
            <a:r>
              <a:rPr lang="en-US" sz="2000" dirty="0" smtClean="0"/>
              <a:t> = </a:t>
            </a:r>
            <a:r>
              <a:rPr lang="en-US" sz="2000" b="1" dirty="0" smtClean="0"/>
              <a:t>new</a:t>
            </a:r>
            <a:r>
              <a:rPr lang="en-US" sz="2000" dirty="0" smtClean="0"/>
              <a:t> </a:t>
            </a:r>
            <a:r>
              <a:rPr lang="en-US" sz="2000" dirty="0" err="1" smtClean="0"/>
              <a:t>FileOutputStream</a:t>
            </a:r>
            <a:r>
              <a:rPr lang="en-US" sz="2000" dirty="0" smtClean="0"/>
              <a:t>("</a:t>
            </a:r>
            <a:r>
              <a:rPr lang="en-US" sz="2000" dirty="0" err="1" smtClean="0"/>
              <a:t>outputtxt</a:t>
            </a:r>
            <a:r>
              <a:rPr lang="en-US" sz="2000" dirty="0" smtClean="0"/>
              <a:t>");  </a:t>
            </a:r>
          </a:p>
          <a:p>
            <a:pPr>
              <a:spcBef>
                <a:spcPts val="0"/>
              </a:spcBef>
              <a:buNone/>
            </a:pPr>
            <a:r>
              <a:rPr lang="en-US" sz="2000" dirty="0" smtClean="0"/>
              <a:t>            Writer </a:t>
            </a:r>
            <a:r>
              <a:rPr lang="en-US" sz="2000" dirty="0" err="1" smtClean="0"/>
              <a:t>outputStreamWriter</a:t>
            </a:r>
            <a:r>
              <a:rPr lang="en-US" sz="2000" dirty="0" smtClean="0"/>
              <a:t> = </a:t>
            </a:r>
            <a:r>
              <a:rPr lang="en-US" sz="2000" b="1" dirty="0" smtClean="0"/>
              <a:t>new</a:t>
            </a:r>
            <a:r>
              <a:rPr lang="en-US" sz="2000" dirty="0" smtClean="0"/>
              <a:t> </a:t>
            </a:r>
            <a:r>
              <a:rPr lang="en-US" sz="2000" dirty="0" err="1" smtClean="0"/>
              <a:t>OutputStreamWriter</a:t>
            </a:r>
            <a:r>
              <a:rPr lang="en-US" sz="2000" dirty="0" smtClean="0"/>
              <a:t>(</a:t>
            </a:r>
            <a:r>
              <a:rPr lang="en-US" sz="2000" dirty="0" err="1" smtClean="0"/>
              <a:t>outpuStream</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dirty="0" err="1" smtClean="0"/>
              <a:t>outputStreamWriter.write</a:t>
            </a:r>
            <a:r>
              <a:rPr lang="en-US" sz="2000" dirty="0" smtClean="0"/>
              <a:t>("Hello World");  </a:t>
            </a:r>
          </a:p>
          <a:p>
            <a:pPr>
              <a:spcBef>
                <a:spcPts val="0"/>
              </a:spcBef>
              <a:buNone/>
            </a:pPr>
            <a:r>
              <a:rPr lang="en-US" sz="2000" dirty="0" smtClean="0"/>
              <a:t>  </a:t>
            </a:r>
          </a:p>
          <a:p>
            <a:pPr>
              <a:spcBef>
                <a:spcPts val="0"/>
              </a:spcBef>
              <a:buNone/>
            </a:pPr>
            <a:r>
              <a:rPr lang="en-US" sz="2000" dirty="0" smtClean="0"/>
              <a:t>            </a:t>
            </a:r>
            <a:r>
              <a:rPr lang="en-US" sz="2000" dirty="0" err="1" smtClean="0"/>
              <a:t>outputStreamWriter.close</a:t>
            </a:r>
            <a:r>
              <a:rPr lang="en-US" sz="2000" dirty="0" smtClean="0"/>
              <a:t>();  </a:t>
            </a:r>
          </a:p>
          <a:p>
            <a:pPr>
              <a:spcBef>
                <a:spcPts val="0"/>
              </a:spcBef>
              <a:buNone/>
            </a:pPr>
            <a:r>
              <a:rPr lang="en-US" sz="2000" dirty="0" smtClean="0"/>
              <a:t>        } </a:t>
            </a:r>
            <a:r>
              <a:rPr lang="en-US" sz="2000" b="1" dirty="0" smtClean="0"/>
              <a:t>catch</a:t>
            </a:r>
            <a:r>
              <a:rPr lang="en-US" sz="2000" dirty="0" smtClean="0"/>
              <a:t> (Exception e) {  </a:t>
            </a:r>
          </a:p>
          <a:p>
            <a:pPr>
              <a:spcBef>
                <a:spcPts val="0"/>
              </a:spcBef>
              <a:buNone/>
            </a:pPr>
            <a:r>
              <a:rPr lang="en-US" sz="2000" dirty="0" smtClean="0"/>
              <a:t>            </a:t>
            </a:r>
            <a:r>
              <a:rPr lang="en-US" sz="2000" dirty="0" err="1" smtClean="0"/>
              <a:t>e.getMessage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smtClean="0"/>
              <a:t>InputStream class</a:t>
            </a:r>
            <a:endParaRPr lang="en-US" dirty="0"/>
          </a:p>
        </p:txBody>
      </p:sp>
      <p:sp>
        <p:nvSpPr>
          <p:cNvPr id="3" name="Content Placeholder 2"/>
          <p:cNvSpPr>
            <a:spLocks noGrp="1"/>
          </p:cNvSpPr>
          <p:nvPr>
            <p:ph idx="1"/>
          </p:nvPr>
        </p:nvSpPr>
        <p:spPr>
          <a:xfrm>
            <a:off x="838200" y="1357298"/>
            <a:ext cx="10515600" cy="4819665"/>
          </a:xfrm>
        </p:spPr>
        <p:txBody>
          <a:bodyPr/>
          <a:lstStyle/>
          <a:p>
            <a:pPr>
              <a:buNone/>
            </a:pPr>
            <a:r>
              <a:rPr lang="en-GB" dirty="0" err="1" smtClean="0"/>
              <a:t>InputStream</a:t>
            </a:r>
            <a:r>
              <a:rPr lang="en-GB" dirty="0" smtClean="0"/>
              <a:t> class is an abstract class. It is the </a:t>
            </a:r>
            <a:r>
              <a:rPr lang="en-GB" dirty="0" err="1" smtClean="0"/>
              <a:t>superclass</a:t>
            </a:r>
            <a:r>
              <a:rPr lang="en-GB" dirty="0" smtClean="0"/>
              <a:t> of all classes representing an input stream of bytes.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graphicFrame>
        <p:nvGraphicFramePr>
          <p:cNvPr id="5" name="Table 4"/>
          <p:cNvGraphicFramePr>
            <a:graphicFrameLocks noGrp="1"/>
          </p:cNvGraphicFramePr>
          <p:nvPr/>
        </p:nvGraphicFramePr>
        <p:xfrm>
          <a:off x="1452530" y="2428868"/>
          <a:ext cx="8128000" cy="315468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70840">
                <a:tc>
                  <a:txBody>
                    <a:bodyPr/>
                    <a:lstStyle/>
                    <a:p>
                      <a:pPr algn="just" fontAlgn="t"/>
                      <a:r>
                        <a:rPr lang="en-GB">
                          <a:solidFill>
                            <a:srgbClr val="333333"/>
                          </a:solidFill>
                          <a:latin typeface="inter-regular"/>
                        </a:rPr>
                        <a:t>1) public abstract int read()throws IOException</a:t>
                      </a:r>
                    </a:p>
                  </a:txBody>
                  <a:tcPr marL="76200" marR="76200" marT="76200" marB="76200"/>
                </a:tc>
                <a:tc>
                  <a:txBody>
                    <a:bodyPr/>
                    <a:lstStyle/>
                    <a:p>
                      <a:pPr algn="just" fontAlgn="t"/>
                      <a:r>
                        <a:rPr lang="en-GB">
                          <a:solidFill>
                            <a:srgbClr val="333333"/>
                          </a:solidFill>
                          <a:latin typeface="inter-regular"/>
                        </a:rPr>
                        <a:t>reads the next byte of data from the input stream. It returns -1 at the end of the file.</a:t>
                      </a:r>
                    </a:p>
                  </a:txBody>
                  <a:tcPr marL="76200" marR="76200" marT="76200" marB="76200"/>
                </a:tc>
              </a:tr>
              <a:tr h="370840">
                <a:tc>
                  <a:txBody>
                    <a:bodyPr/>
                    <a:lstStyle/>
                    <a:p>
                      <a:pPr algn="just" fontAlgn="t"/>
                      <a:r>
                        <a:rPr lang="en-GB">
                          <a:solidFill>
                            <a:srgbClr val="333333"/>
                          </a:solidFill>
                          <a:latin typeface="inter-regular"/>
                        </a:rPr>
                        <a:t>2) public int available()throws IOException</a:t>
                      </a:r>
                    </a:p>
                  </a:txBody>
                  <a:tcPr marL="76200" marR="76200" marT="76200" marB="76200"/>
                </a:tc>
                <a:tc>
                  <a:txBody>
                    <a:bodyPr/>
                    <a:lstStyle/>
                    <a:p>
                      <a:pPr algn="just" fontAlgn="t"/>
                      <a:r>
                        <a:rPr lang="en-GB">
                          <a:solidFill>
                            <a:srgbClr val="333333"/>
                          </a:solidFill>
                          <a:latin typeface="inter-regular"/>
                        </a:rPr>
                        <a:t>returns an estimate of the number of bytes that can be read from the current input stream.</a:t>
                      </a:r>
                    </a:p>
                  </a:txBody>
                  <a:tcPr marL="76200" marR="76200" marT="76200" marB="76200"/>
                </a:tc>
              </a:tr>
              <a:tr h="370840">
                <a:tc>
                  <a:txBody>
                    <a:bodyPr/>
                    <a:lstStyle/>
                    <a:p>
                      <a:pPr algn="just" fontAlgn="t"/>
                      <a:r>
                        <a:rPr lang="en-GB">
                          <a:solidFill>
                            <a:srgbClr val="333333"/>
                          </a:solidFill>
                          <a:latin typeface="inter-regular"/>
                        </a:rPr>
                        <a:t>3) public void close()throws IOException</a:t>
                      </a:r>
                    </a:p>
                  </a:txBody>
                  <a:tcPr marL="76200" marR="76200" marT="76200" marB="76200"/>
                </a:tc>
                <a:tc>
                  <a:txBody>
                    <a:bodyPr/>
                    <a:lstStyle/>
                    <a:p>
                      <a:pPr algn="just" fontAlgn="t"/>
                      <a:r>
                        <a:rPr lang="en-GB" dirty="0">
                          <a:solidFill>
                            <a:srgbClr val="333333"/>
                          </a:solidFill>
                          <a:latin typeface="inter-regular"/>
                        </a:rPr>
                        <a:t>is used to close the current input stream.</a:t>
                      </a:r>
                    </a:p>
                  </a:txBody>
                  <a:tcPr marL="76200" marR="76200" marT="76200" marB="76200"/>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err="1" smtClean="0"/>
              <a:t>InputStreamReader</a:t>
            </a:r>
            <a:r>
              <a:rPr lang="en-US" dirty="0" smtClean="0"/>
              <a:t/>
            </a:r>
            <a:br>
              <a:rPr lang="en-US" dirty="0" smtClean="0"/>
            </a:br>
            <a:endParaRPr lang="en-US" dirty="0"/>
          </a:p>
        </p:txBody>
      </p:sp>
      <p:sp>
        <p:nvSpPr>
          <p:cNvPr id="3" name="Content Placeholder 2"/>
          <p:cNvSpPr>
            <a:spLocks noGrp="1"/>
          </p:cNvSpPr>
          <p:nvPr>
            <p:ph idx="1"/>
          </p:nvPr>
        </p:nvSpPr>
        <p:spPr>
          <a:xfrm>
            <a:off x="838200" y="1000109"/>
            <a:ext cx="10515600" cy="1852828"/>
          </a:xfrm>
        </p:spPr>
        <p:txBody>
          <a:bodyPr/>
          <a:lstStyle/>
          <a:p>
            <a:pPr algn="just"/>
            <a:r>
              <a:rPr lang="en-GB" sz="2400" dirty="0" smtClean="0"/>
              <a:t>An </a:t>
            </a:r>
            <a:r>
              <a:rPr lang="en-GB" sz="2400" dirty="0" err="1" smtClean="0"/>
              <a:t>InputStreamReader</a:t>
            </a:r>
            <a:r>
              <a:rPr lang="en-GB" sz="2400" dirty="0" smtClean="0"/>
              <a:t> is a bridge from byte streams to character streams: It reads bytes and decodes them into characters using a specified </a:t>
            </a:r>
            <a:r>
              <a:rPr lang="en-GB" sz="2400" dirty="0" err="1" smtClean="0"/>
              <a:t>charset</a:t>
            </a:r>
            <a:r>
              <a:rPr lang="en-GB" sz="2400" dirty="0" smtClean="0"/>
              <a:t>. The </a:t>
            </a:r>
            <a:r>
              <a:rPr lang="en-GB" sz="2400" dirty="0" err="1" smtClean="0"/>
              <a:t>charset</a:t>
            </a:r>
            <a:r>
              <a:rPr lang="en-GB" sz="2400" dirty="0" smtClean="0"/>
              <a:t> that it uses may be specified by name or may be given explicitly, or the platform's default </a:t>
            </a:r>
            <a:r>
              <a:rPr lang="en-GB" sz="2400" dirty="0" err="1" smtClean="0"/>
              <a:t>charset</a:t>
            </a:r>
            <a:r>
              <a:rPr lang="en-GB" sz="2400" dirty="0" smtClean="0"/>
              <a:t> may be accepted.</a:t>
            </a:r>
            <a:endParaRPr lang="en-US" sz="2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4061763208"/>
              </p:ext>
            </p:extLst>
          </p:nvPr>
        </p:nvGraphicFramePr>
        <p:xfrm>
          <a:off x="407368" y="2420888"/>
          <a:ext cx="11287203" cy="3773872"/>
        </p:xfrm>
        <a:graphic>
          <a:graphicData uri="http://schemas.openxmlformats.org/drawingml/2006/table">
            <a:tbl>
              <a:tblPr firstRow="1" bandRow="1">
                <a:tableStyleId>{5C22544A-7EE6-4342-B048-85BDC9FD1C3A}</a:tableStyleId>
              </a:tblPr>
              <a:tblGrid>
                <a:gridCol w="2071701"/>
                <a:gridCol w="3857652"/>
                <a:gridCol w="5357850"/>
              </a:tblGrid>
              <a:tr h="366437">
                <a:tc>
                  <a:txBody>
                    <a:bodyPr/>
                    <a:lstStyle/>
                    <a:p>
                      <a:pPr algn="l" fontAlgn="t"/>
                      <a:r>
                        <a:rPr lang="en-US" dirty="0">
                          <a:solidFill>
                            <a:srgbClr val="000000"/>
                          </a:solidFill>
                          <a:latin typeface="times new roman"/>
                        </a:rPr>
                        <a:t>Modifier and Type</a:t>
                      </a:r>
                    </a:p>
                  </a:txBody>
                  <a:tcPr marL="114300" marR="114300" marT="114300" marB="114300"/>
                </a:tc>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640087">
                <a:tc>
                  <a:txBody>
                    <a:bodyPr/>
                    <a:lstStyle/>
                    <a:p>
                      <a:pPr algn="just" fontAlgn="t"/>
                      <a:r>
                        <a:rPr lang="en-US">
                          <a:solidFill>
                            <a:srgbClr val="333333"/>
                          </a:solidFill>
                          <a:latin typeface="inter-regular"/>
                        </a:rPr>
                        <a:t>void</a:t>
                      </a:r>
                    </a:p>
                  </a:txBody>
                  <a:tcPr marL="76200" marR="76200" marT="76200" marB="76200"/>
                </a:tc>
                <a:tc>
                  <a:txBody>
                    <a:bodyPr/>
                    <a:lstStyle/>
                    <a:p>
                      <a:pPr algn="just" fontAlgn="t"/>
                      <a:r>
                        <a:rPr lang="en-US" dirty="0">
                          <a:solidFill>
                            <a:srgbClr val="333333"/>
                          </a:solidFill>
                          <a:latin typeface="inter-regular"/>
                        </a:rPr>
                        <a:t>close()</a:t>
                      </a:r>
                    </a:p>
                  </a:txBody>
                  <a:tcPr marL="76200" marR="76200" marT="76200" marB="76200"/>
                </a:tc>
                <a:tc>
                  <a:txBody>
                    <a:bodyPr/>
                    <a:lstStyle/>
                    <a:p>
                      <a:pPr algn="just" fontAlgn="t"/>
                      <a:r>
                        <a:rPr lang="en-GB">
                          <a:solidFill>
                            <a:srgbClr val="333333"/>
                          </a:solidFill>
                          <a:latin typeface="inter-regular"/>
                        </a:rPr>
                        <a:t>It closes the stream and releases any system resources associated with it.</a:t>
                      </a:r>
                    </a:p>
                  </a:txBody>
                  <a:tcPr marL="76200" marR="76200" marT="76200" marB="76200"/>
                </a:tc>
              </a:tr>
              <a:tr h="626778">
                <a:tc>
                  <a:txBody>
                    <a:bodyPr/>
                    <a:lstStyle/>
                    <a:p>
                      <a:pPr algn="just" fontAlgn="t"/>
                      <a:r>
                        <a:rPr lang="en-US">
                          <a:solidFill>
                            <a:srgbClr val="333333"/>
                          </a:solidFill>
                          <a:latin typeface="inter-regular"/>
                        </a:rPr>
                        <a:t>String</a:t>
                      </a:r>
                    </a:p>
                  </a:txBody>
                  <a:tcPr marL="76200" marR="76200" marT="76200" marB="76200"/>
                </a:tc>
                <a:tc>
                  <a:txBody>
                    <a:bodyPr/>
                    <a:lstStyle/>
                    <a:p>
                      <a:pPr algn="just" fontAlgn="t"/>
                      <a:r>
                        <a:rPr lang="en-US">
                          <a:solidFill>
                            <a:srgbClr val="333333"/>
                          </a:solidFill>
                          <a:latin typeface="inter-regular"/>
                        </a:rPr>
                        <a:t>getEncoding()</a:t>
                      </a:r>
                    </a:p>
                  </a:txBody>
                  <a:tcPr marL="76200" marR="76200" marT="76200" marB="76200"/>
                </a:tc>
                <a:tc>
                  <a:txBody>
                    <a:bodyPr/>
                    <a:lstStyle/>
                    <a:p>
                      <a:pPr algn="just" fontAlgn="t"/>
                      <a:r>
                        <a:rPr lang="en-GB">
                          <a:solidFill>
                            <a:srgbClr val="333333"/>
                          </a:solidFill>
                          <a:latin typeface="inter-regular"/>
                        </a:rPr>
                        <a:t>It returns the name of the character encoding being used by this stream.</a:t>
                      </a:r>
                    </a:p>
                  </a:txBody>
                  <a:tcPr marL="76200" marR="76200" marT="76200" marB="76200"/>
                </a:tc>
              </a:tr>
              <a:tr h="488366">
                <a:tc>
                  <a:txBody>
                    <a:bodyPr/>
                    <a:lstStyle/>
                    <a:p>
                      <a:pPr algn="just" fontAlgn="t"/>
                      <a:r>
                        <a:rPr lang="en-US">
                          <a:solidFill>
                            <a:srgbClr val="333333"/>
                          </a:solidFill>
                          <a:latin typeface="inter-regular"/>
                        </a:rPr>
                        <a:t>int</a:t>
                      </a:r>
                    </a:p>
                  </a:txBody>
                  <a:tcPr marL="76200" marR="76200" marT="76200" marB="76200"/>
                </a:tc>
                <a:tc>
                  <a:txBody>
                    <a:bodyPr/>
                    <a:lstStyle/>
                    <a:p>
                      <a:pPr algn="just" fontAlgn="t"/>
                      <a:r>
                        <a:rPr lang="en-US">
                          <a:solidFill>
                            <a:srgbClr val="333333"/>
                          </a:solidFill>
                          <a:latin typeface="inter-regular"/>
                        </a:rPr>
                        <a:t>read()</a:t>
                      </a:r>
                    </a:p>
                  </a:txBody>
                  <a:tcPr marL="76200" marR="76200" marT="76200" marB="76200"/>
                </a:tc>
                <a:tc>
                  <a:txBody>
                    <a:bodyPr/>
                    <a:lstStyle/>
                    <a:p>
                      <a:pPr algn="just" fontAlgn="t"/>
                      <a:r>
                        <a:rPr lang="en-GB">
                          <a:solidFill>
                            <a:srgbClr val="333333"/>
                          </a:solidFill>
                          <a:latin typeface="inter-regular"/>
                        </a:rPr>
                        <a:t>It reads a single character.</a:t>
                      </a:r>
                    </a:p>
                  </a:txBody>
                  <a:tcPr marL="76200" marR="76200" marT="76200" marB="76200"/>
                </a:tc>
              </a:tr>
              <a:tr h="510791">
                <a:tc>
                  <a:txBody>
                    <a:bodyPr/>
                    <a:lstStyle/>
                    <a:p>
                      <a:pPr algn="just" fontAlgn="t"/>
                      <a:r>
                        <a:rPr lang="en-US">
                          <a:solidFill>
                            <a:srgbClr val="333333"/>
                          </a:solidFill>
                          <a:latin typeface="inter-regular"/>
                        </a:rPr>
                        <a:t>int</a:t>
                      </a:r>
                    </a:p>
                  </a:txBody>
                  <a:tcPr marL="76200" marR="76200" marT="76200" marB="76200"/>
                </a:tc>
                <a:tc>
                  <a:txBody>
                    <a:bodyPr/>
                    <a:lstStyle/>
                    <a:p>
                      <a:pPr algn="just" fontAlgn="t"/>
                      <a:r>
                        <a:rPr lang="en-GB">
                          <a:solidFill>
                            <a:srgbClr val="333333"/>
                          </a:solidFill>
                          <a:latin typeface="inter-regular"/>
                        </a:rPr>
                        <a:t>read(char[] cbuf, int offset, int length)</a:t>
                      </a:r>
                    </a:p>
                  </a:txBody>
                  <a:tcPr marL="76200" marR="76200" marT="76200" marB="76200"/>
                </a:tc>
                <a:tc>
                  <a:txBody>
                    <a:bodyPr/>
                    <a:lstStyle/>
                    <a:p>
                      <a:pPr algn="just" fontAlgn="t"/>
                      <a:r>
                        <a:rPr lang="en-GB">
                          <a:solidFill>
                            <a:srgbClr val="333333"/>
                          </a:solidFill>
                          <a:latin typeface="inter-regular"/>
                        </a:rPr>
                        <a:t>It reads characters into a portion of an </a:t>
                      </a:r>
                      <a:r>
                        <a:rPr lang="en-GB" u="none" strike="noStrike">
                          <a:solidFill>
                            <a:srgbClr val="008000"/>
                          </a:solidFill>
                          <a:latin typeface="inter-regular"/>
                          <a:hlinkClick r:id="rId2"/>
                        </a:rPr>
                        <a:t>array</a:t>
                      </a:r>
                      <a:r>
                        <a:rPr lang="en-GB">
                          <a:solidFill>
                            <a:srgbClr val="333333"/>
                          </a:solidFill>
                          <a:latin typeface="inter-regular"/>
                        </a:rPr>
                        <a:t>.</a:t>
                      </a:r>
                    </a:p>
                  </a:txBody>
                  <a:tcPr marL="76200" marR="76200" marT="76200" marB="76200"/>
                </a:tc>
              </a:tr>
              <a:tr h="679466">
                <a:tc>
                  <a:txBody>
                    <a:bodyPr/>
                    <a:lstStyle/>
                    <a:p>
                      <a:pPr algn="just" fontAlgn="t"/>
                      <a:r>
                        <a:rPr lang="en-US">
                          <a:solidFill>
                            <a:srgbClr val="333333"/>
                          </a:solidFill>
                          <a:latin typeface="inter-regular"/>
                        </a:rPr>
                        <a:t>boolean</a:t>
                      </a:r>
                    </a:p>
                  </a:txBody>
                  <a:tcPr marL="76200" marR="76200" marT="76200" marB="76200"/>
                </a:tc>
                <a:tc>
                  <a:txBody>
                    <a:bodyPr/>
                    <a:lstStyle/>
                    <a:p>
                      <a:pPr algn="just" fontAlgn="t"/>
                      <a:r>
                        <a:rPr lang="en-US">
                          <a:solidFill>
                            <a:srgbClr val="333333"/>
                          </a:solidFill>
                          <a:latin typeface="inter-regular"/>
                        </a:rPr>
                        <a:t>ready()</a:t>
                      </a:r>
                    </a:p>
                  </a:txBody>
                  <a:tcPr marL="76200" marR="76200" marT="76200" marB="76200"/>
                </a:tc>
                <a:tc>
                  <a:txBody>
                    <a:bodyPr/>
                    <a:lstStyle/>
                    <a:p>
                      <a:pPr algn="just" fontAlgn="t"/>
                      <a:r>
                        <a:rPr lang="en-GB" dirty="0">
                          <a:solidFill>
                            <a:srgbClr val="333333"/>
                          </a:solidFill>
                          <a:latin typeface="inter-regular"/>
                        </a:rPr>
                        <a:t>It tells whether this stream is ready to be read.</a:t>
                      </a:r>
                    </a:p>
                  </a:txBody>
                  <a:tcPr marL="76200" marR="76200" marT="76200" marB="76200"/>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InputStreamReaderExample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a:t>
            </a:r>
            <a:r>
              <a:rPr lang="en-US" sz="2000" dirty="0" err="1" smtClean="0"/>
              <a:t>InputStream</a:t>
            </a:r>
            <a:r>
              <a:rPr lang="en-US" sz="2000" dirty="0" smtClean="0"/>
              <a:t> stream = </a:t>
            </a:r>
            <a:r>
              <a:rPr lang="en-US" sz="2000" b="1" dirty="0" smtClean="0"/>
              <a:t>new</a:t>
            </a:r>
            <a:r>
              <a:rPr lang="en-US" sz="2000" dirty="0" smtClean="0"/>
              <a:t> </a:t>
            </a:r>
            <a:r>
              <a:rPr lang="en-US" sz="2000" dirty="0" err="1" smtClean="0"/>
              <a:t>FileInputStream</a:t>
            </a:r>
            <a:r>
              <a:rPr lang="en-US" sz="2000" dirty="0" smtClean="0"/>
              <a:t>("file.txt");  </a:t>
            </a:r>
          </a:p>
          <a:p>
            <a:pPr>
              <a:spcBef>
                <a:spcPts val="0"/>
              </a:spcBef>
              <a:buNone/>
            </a:pPr>
            <a:r>
              <a:rPr lang="en-US" sz="2000" dirty="0" smtClean="0"/>
              <a:t>            Reader </a:t>
            </a:r>
            <a:r>
              <a:rPr lang="en-US" sz="2000" dirty="0" err="1" smtClean="0"/>
              <a:t>reader</a:t>
            </a:r>
            <a:r>
              <a:rPr lang="en-US" sz="2000" dirty="0" smtClean="0"/>
              <a:t> = </a:t>
            </a:r>
            <a:r>
              <a:rPr lang="en-US" sz="2000" b="1" dirty="0" smtClean="0"/>
              <a:t>new</a:t>
            </a:r>
            <a:r>
              <a:rPr lang="en-US" sz="2000" dirty="0" smtClean="0"/>
              <a:t> </a:t>
            </a:r>
            <a:r>
              <a:rPr lang="en-US" sz="2000" dirty="0" err="1" smtClean="0"/>
              <a:t>InputStreamReader</a:t>
            </a:r>
            <a:r>
              <a:rPr lang="en-US" sz="2000" dirty="0" smtClean="0"/>
              <a:t>(stream);  </a:t>
            </a:r>
          </a:p>
          <a:p>
            <a:pPr>
              <a:spcBef>
                <a:spcPts val="0"/>
              </a:spcBef>
              <a:buNone/>
            </a:pPr>
            <a:r>
              <a:rPr lang="en-US" sz="2000" dirty="0" smtClean="0"/>
              <a:t>            </a:t>
            </a:r>
            <a:r>
              <a:rPr lang="en-US" sz="2000" b="1" dirty="0" err="1" smtClean="0"/>
              <a:t>int</a:t>
            </a:r>
            <a:r>
              <a:rPr lang="en-US" sz="2000" dirty="0" smtClean="0"/>
              <a:t> data = </a:t>
            </a:r>
            <a:r>
              <a:rPr lang="en-US" sz="2000" dirty="0" err="1" smtClean="0"/>
              <a:t>reader.read</a:t>
            </a:r>
            <a:r>
              <a:rPr lang="en-US" sz="2000" dirty="0" smtClean="0"/>
              <a:t>();  </a:t>
            </a:r>
          </a:p>
          <a:p>
            <a:pPr>
              <a:spcBef>
                <a:spcPts val="0"/>
              </a:spcBef>
              <a:buNone/>
            </a:pPr>
            <a:r>
              <a:rPr lang="en-US" sz="2000" dirty="0" smtClean="0"/>
              <a:t>            </a:t>
            </a:r>
            <a:r>
              <a:rPr lang="en-US" sz="2000" b="1" dirty="0" smtClean="0"/>
              <a:t>while</a:t>
            </a:r>
            <a:r>
              <a:rPr lang="en-US" sz="2000" dirty="0" smtClean="0"/>
              <a:t> (data != -1) {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 data);  </a:t>
            </a:r>
          </a:p>
          <a:p>
            <a:pPr>
              <a:spcBef>
                <a:spcPts val="0"/>
              </a:spcBef>
              <a:buNone/>
            </a:pPr>
            <a:r>
              <a:rPr lang="en-US" sz="2000" dirty="0" smtClean="0"/>
              <a:t>                data = </a:t>
            </a:r>
            <a:r>
              <a:rPr lang="en-US" sz="2000" dirty="0" err="1" smtClean="0"/>
              <a:t>reader.read</a:t>
            </a:r>
            <a:r>
              <a:rPr lang="en-US" sz="2000" dirty="0" smtClean="0"/>
              <a:t>();  </a:t>
            </a:r>
          </a:p>
          <a:p>
            <a:pPr>
              <a:spcBef>
                <a:spcPts val="0"/>
              </a:spcBef>
              <a:buNone/>
            </a:pPr>
            <a:r>
              <a:rPr lang="en-US" sz="2000" dirty="0" smtClean="0"/>
              <a:t>            }  </a:t>
            </a:r>
          </a:p>
          <a:p>
            <a:pPr>
              <a:spcBef>
                <a:spcPts val="0"/>
              </a:spcBef>
              <a:buNone/>
            </a:pPr>
            <a:r>
              <a:rPr lang="en-US" sz="2000" dirty="0" smtClean="0"/>
              <a:t>        } </a:t>
            </a:r>
            <a:r>
              <a:rPr lang="en-US" sz="2000" b="1" dirty="0" smtClean="0"/>
              <a:t>catch</a:t>
            </a:r>
            <a:r>
              <a:rPr lang="en-US" sz="2000" dirty="0" smtClean="0"/>
              <a:t> (Exception e) {  </a:t>
            </a:r>
          </a:p>
          <a:p>
            <a:pPr>
              <a:spcBef>
                <a:spcPts val="0"/>
              </a:spcBef>
              <a:buNone/>
            </a:pPr>
            <a:r>
              <a:rPr lang="en-US" sz="2000" dirty="0" smtClean="0"/>
              <a:t>            </a:t>
            </a:r>
            <a:r>
              <a:rPr lang="en-US" sz="2000" dirty="0" err="1" smtClean="0"/>
              <a:t>e.printStackTrace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err="1" smtClean="0"/>
              <a:t>PushbackInputStream</a:t>
            </a:r>
            <a:r>
              <a:rPr lang="en-US" dirty="0" smtClean="0"/>
              <a:t/>
            </a:r>
            <a:br>
              <a:rPr lang="en-US" dirty="0" smtClean="0"/>
            </a:br>
            <a:endParaRPr lang="en-US" dirty="0"/>
          </a:p>
        </p:txBody>
      </p:sp>
      <p:sp>
        <p:nvSpPr>
          <p:cNvPr id="3" name="Content Placeholder 2"/>
          <p:cNvSpPr>
            <a:spLocks noGrp="1"/>
          </p:cNvSpPr>
          <p:nvPr>
            <p:ph idx="1"/>
          </p:nvPr>
        </p:nvSpPr>
        <p:spPr>
          <a:xfrm>
            <a:off x="838200" y="857233"/>
            <a:ext cx="10515600" cy="1203616"/>
          </a:xfrm>
        </p:spPr>
        <p:txBody>
          <a:bodyPr/>
          <a:lstStyle/>
          <a:p>
            <a:pPr algn="just"/>
            <a:r>
              <a:rPr lang="en-GB" sz="2400" dirty="0" smtClean="0"/>
              <a:t>Java </a:t>
            </a:r>
            <a:r>
              <a:rPr lang="en-GB" sz="2400" dirty="0" err="1" smtClean="0"/>
              <a:t>PushbackInputStream</a:t>
            </a:r>
            <a:r>
              <a:rPr lang="en-GB" sz="2400" dirty="0" smtClean="0"/>
              <a:t> </a:t>
            </a:r>
            <a:r>
              <a:rPr lang="en-GB" sz="2400" dirty="0" smtClean="0">
                <a:hlinkClick r:id="rId2"/>
              </a:rPr>
              <a:t>class</a:t>
            </a:r>
            <a:r>
              <a:rPr lang="en-GB" sz="2400" dirty="0" smtClean="0"/>
              <a:t> overrides </a:t>
            </a:r>
            <a:r>
              <a:rPr lang="en-GB" sz="2400" dirty="0" err="1" smtClean="0"/>
              <a:t>InputStream</a:t>
            </a:r>
            <a:r>
              <a:rPr lang="en-GB" sz="2400" dirty="0" smtClean="0"/>
              <a:t> and provides extra functionality to another input stream. It can unread a byte which is already read and push back one byte.</a:t>
            </a:r>
            <a:endParaRPr lang="en-US" sz="2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3858713152"/>
              </p:ext>
            </p:extLst>
          </p:nvPr>
        </p:nvGraphicFramePr>
        <p:xfrm>
          <a:off x="479376" y="1844824"/>
          <a:ext cx="11144328" cy="4685961"/>
        </p:xfrm>
        <a:graphic>
          <a:graphicData uri="http://schemas.openxmlformats.org/drawingml/2006/table">
            <a:tbl>
              <a:tblPr firstRow="1" bandRow="1">
                <a:tableStyleId>{5C22544A-7EE6-4342-B048-85BDC9FD1C3A}</a:tableStyleId>
              </a:tblPr>
              <a:tblGrid>
                <a:gridCol w="3024336"/>
                <a:gridCol w="8119992"/>
              </a:tblGrid>
              <a:tr h="422491">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588927">
                <a:tc>
                  <a:txBody>
                    <a:bodyPr/>
                    <a:lstStyle/>
                    <a:p>
                      <a:pPr algn="just" fontAlgn="t"/>
                      <a:r>
                        <a:rPr lang="en-US">
                          <a:solidFill>
                            <a:srgbClr val="333333"/>
                          </a:solidFill>
                          <a:latin typeface="inter-regular"/>
                        </a:rPr>
                        <a:t>int available()</a:t>
                      </a:r>
                    </a:p>
                  </a:txBody>
                  <a:tcPr marL="76200" marR="76200" marT="76200" marB="76200"/>
                </a:tc>
                <a:tc>
                  <a:txBody>
                    <a:bodyPr/>
                    <a:lstStyle/>
                    <a:p>
                      <a:pPr algn="just" fontAlgn="t"/>
                      <a:r>
                        <a:rPr lang="en-GB" dirty="0">
                          <a:solidFill>
                            <a:srgbClr val="333333"/>
                          </a:solidFill>
                          <a:latin typeface="inter-regular"/>
                        </a:rPr>
                        <a:t>It is used to return the number of bytes that can be read from the input stream.</a:t>
                      </a:r>
                    </a:p>
                  </a:txBody>
                  <a:tcPr marL="76200" marR="76200" marT="76200" marB="76200"/>
                </a:tc>
              </a:tr>
              <a:tr h="452224">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read the next byte of data from the input stream.</a:t>
                      </a:r>
                    </a:p>
                  </a:txBody>
                  <a:tcPr marL="76200" marR="76200" marT="76200" marB="76200"/>
                </a:tc>
              </a:tr>
              <a:tr h="358477">
                <a:tc>
                  <a:txBody>
                    <a:bodyPr/>
                    <a:lstStyle/>
                    <a:p>
                      <a:pPr algn="just" fontAlgn="t"/>
                      <a:r>
                        <a:rPr lang="en-US">
                          <a:solidFill>
                            <a:srgbClr val="333333"/>
                          </a:solidFill>
                          <a:latin typeface="inter-regular"/>
                        </a:rPr>
                        <a:t>boolean markSupported()</a:t>
                      </a:r>
                    </a:p>
                  </a:txBody>
                  <a:tcPr marL="76200" marR="76200" marT="76200" marB="76200"/>
                </a:tc>
                <a:tc>
                  <a:txBody>
                    <a:bodyPr/>
                    <a:lstStyle/>
                    <a:p>
                      <a:pPr algn="just" fontAlgn="t"/>
                      <a:endParaRPr lang="en-US">
                        <a:solidFill>
                          <a:srgbClr val="333333"/>
                        </a:solidFill>
                        <a:latin typeface="inter-regular"/>
                      </a:endParaRPr>
                    </a:p>
                  </a:txBody>
                  <a:tcPr marL="76200" marR="76200" marT="76200" marB="76200"/>
                </a:tc>
              </a:tr>
              <a:tr h="581570">
                <a:tc>
                  <a:txBody>
                    <a:bodyPr/>
                    <a:lstStyle/>
                    <a:p>
                      <a:pPr algn="just" fontAlgn="t"/>
                      <a:r>
                        <a:rPr lang="en-US">
                          <a:solidFill>
                            <a:srgbClr val="333333"/>
                          </a:solidFill>
                          <a:latin typeface="inter-regular"/>
                        </a:rPr>
                        <a:t>void mark(int readlimit)</a:t>
                      </a:r>
                    </a:p>
                  </a:txBody>
                  <a:tcPr marL="76200" marR="76200" marT="76200" marB="76200"/>
                </a:tc>
                <a:tc>
                  <a:txBody>
                    <a:bodyPr/>
                    <a:lstStyle/>
                    <a:p>
                      <a:pPr algn="just" fontAlgn="t"/>
                      <a:r>
                        <a:rPr lang="en-GB">
                          <a:solidFill>
                            <a:srgbClr val="333333"/>
                          </a:solidFill>
                          <a:latin typeface="inter-regular"/>
                        </a:rPr>
                        <a:t>It is used to mark the current position in the input stream.</a:t>
                      </a:r>
                    </a:p>
                  </a:txBody>
                  <a:tcPr marL="76200" marR="76200" marT="76200" marB="76200"/>
                </a:tc>
              </a:tr>
              <a:tr h="358477">
                <a:tc>
                  <a:txBody>
                    <a:bodyPr/>
                    <a:lstStyle/>
                    <a:p>
                      <a:pPr algn="just" fontAlgn="t"/>
                      <a:r>
                        <a:rPr lang="en-US">
                          <a:solidFill>
                            <a:srgbClr val="333333"/>
                          </a:solidFill>
                          <a:latin typeface="inter-regular"/>
                        </a:rPr>
                        <a:t>long skip(long x)</a:t>
                      </a:r>
                    </a:p>
                  </a:txBody>
                  <a:tcPr marL="76200" marR="76200" marT="76200" marB="76200"/>
                </a:tc>
                <a:tc>
                  <a:txBody>
                    <a:bodyPr/>
                    <a:lstStyle/>
                    <a:p>
                      <a:pPr algn="just" fontAlgn="t"/>
                      <a:r>
                        <a:rPr lang="en-GB">
                          <a:solidFill>
                            <a:srgbClr val="333333"/>
                          </a:solidFill>
                          <a:latin typeface="inter-regular"/>
                        </a:rPr>
                        <a:t>It is used to skip over and discard x bytes of data.</a:t>
                      </a:r>
                    </a:p>
                  </a:txBody>
                  <a:tcPr marL="76200" marR="76200" marT="76200" marB="76200"/>
                </a:tc>
              </a:tr>
              <a:tr h="333287">
                <a:tc>
                  <a:txBody>
                    <a:bodyPr/>
                    <a:lstStyle/>
                    <a:p>
                      <a:pPr algn="just" fontAlgn="t"/>
                      <a:r>
                        <a:rPr lang="en-US">
                          <a:solidFill>
                            <a:srgbClr val="333333"/>
                          </a:solidFill>
                          <a:latin typeface="inter-regular"/>
                        </a:rPr>
                        <a:t>void unread(int b)</a:t>
                      </a:r>
                    </a:p>
                  </a:txBody>
                  <a:tcPr marL="76200" marR="76200" marT="76200" marB="76200"/>
                </a:tc>
                <a:tc>
                  <a:txBody>
                    <a:bodyPr/>
                    <a:lstStyle/>
                    <a:p>
                      <a:pPr algn="just" fontAlgn="t"/>
                      <a:r>
                        <a:rPr lang="en-GB">
                          <a:solidFill>
                            <a:srgbClr val="333333"/>
                          </a:solidFill>
                          <a:latin typeface="inter-regular"/>
                        </a:rPr>
                        <a:t>It is used to pushes back the byte by copying it to the pushback buffer.</a:t>
                      </a:r>
                    </a:p>
                  </a:txBody>
                  <a:tcPr marL="76200" marR="76200" marT="76200" marB="76200"/>
                </a:tc>
              </a:tr>
              <a:tr h="338615">
                <a:tc>
                  <a:txBody>
                    <a:bodyPr/>
                    <a:lstStyle/>
                    <a:p>
                      <a:pPr algn="just" fontAlgn="t"/>
                      <a:r>
                        <a:rPr lang="en-US">
                          <a:solidFill>
                            <a:srgbClr val="333333"/>
                          </a:solidFill>
                          <a:latin typeface="inter-regular"/>
                        </a:rPr>
                        <a:t>void unread(byte[] b)</a:t>
                      </a:r>
                    </a:p>
                  </a:txBody>
                  <a:tcPr marL="76200" marR="76200" marT="76200" marB="76200"/>
                </a:tc>
                <a:tc>
                  <a:txBody>
                    <a:bodyPr/>
                    <a:lstStyle/>
                    <a:p>
                      <a:pPr algn="just" fontAlgn="t"/>
                      <a:r>
                        <a:rPr lang="en-GB">
                          <a:solidFill>
                            <a:srgbClr val="333333"/>
                          </a:solidFill>
                          <a:latin typeface="inter-regular"/>
                        </a:rPr>
                        <a:t>It is used to pushes back the </a:t>
                      </a:r>
                      <a:r>
                        <a:rPr lang="en-GB" u="none" strike="noStrike">
                          <a:solidFill>
                            <a:srgbClr val="008000"/>
                          </a:solidFill>
                          <a:latin typeface="inter-regular"/>
                          <a:hlinkClick r:id="rId3"/>
                        </a:rPr>
                        <a:t>array</a:t>
                      </a:r>
                      <a:r>
                        <a:rPr lang="en-GB">
                          <a:solidFill>
                            <a:srgbClr val="333333"/>
                          </a:solidFill>
                          <a:latin typeface="inter-regular"/>
                        </a:rPr>
                        <a:t> of byte by copying it to the pushback buffer.</a:t>
                      </a:r>
                    </a:p>
                  </a:txBody>
                  <a:tcPr marL="76200" marR="76200" marT="76200" marB="76200"/>
                </a:tc>
              </a:tr>
              <a:tr h="358477">
                <a:tc>
                  <a:txBody>
                    <a:bodyPr/>
                    <a:lstStyle/>
                    <a:p>
                      <a:pPr algn="just" fontAlgn="t"/>
                      <a:r>
                        <a:rPr lang="en-US">
                          <a:solidFill>
                            <a:srgbClr val="333333"/>
                          </a:solidFill>
                          <a:latin typeface="inter-regular"/>
                        </a:rPr>
                        <a:t>void reset()</a:t>
                      </a:r>
                    </a:p>
                  </a:txBody>
                  <a:tcPr marL="76200" marR="76200" marT="76200" marB="76200"/>
                </a:tc>
                <a:tc>
                  <a:txBody>
                    <a:bodyPr/>
                    <a:lstStyle/>
                    <a:p>
                      <a:pPr algn="just" fontAlgn="t"/>
                      <a:r>
                        <a:rPr lang="en-GB">
                          <a:solidFill>
                            <a:srgbClr val="333333"/>
                          </a:solidFill>
                          <a:latin typeface="inter-regular"/>
                        </a:rPr>
                        <a:t>It is used to reset the input stream.</a:t>
                      </a:r>
                    </a:p>
                  </a:txBody>
                  <a:tcPr marL="76200" marR="76200" marT="76200" marB="76200"/>
                </a:tc>
              </a:tr>
              <a:tr h="358477">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 the input stream.</a:t>
                      </a:r>
                    </a:p>
                  </a:txBody>
                  <a:tcPr marL="76200" marR="76200" marT="76200" marB="76200"/>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285728"/>
            <a:ext cx="10515600" cy="777859"/>
          </a:xfrm>
        </p:spPr>
        <p:txBody>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838200" y="785794"/>
            <a:ext cx="10515600" cy="5391169"/>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InputStreamExample</a:t>
            </a:r>
            <a:r>
              <a:rPr lang="en-US" sz="2000" dirty="0" smtClean="0"/>
              <a:t> {  </a:t>
            </a:r>
          </a:p>
          <a:p>
            <a:pPr>
              <a:spcBef>
                <a:spcPts val="0"/>
              </a:spcBef>
              <a:buNone/>
            </a:pP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a:t>
            </a:r>
            <a:r>
              <a:rPr lang="en-US" sz="2000" b="1" dirty="0" smtClean="0"/>
              <a:t>throws</a:t>
            </a:r>
            <a:r>
              <a:rPr lang="en-US" sz="2000" dirty="0" smtClean="0"/>
              <a:t> Exception{  </a:t>
            </a:r>
          </a:p>
          <a:p>
            <a:pPr>
              <a:spcBef>
                <a:spcPts val="0"/>
              </a:spcBef>
              <a:buNone/>
            </a:pPr>
            <a:r>
              <a:rPr lang="en-US" sz="2000" dirty="0" smtClean="0"/>
              <a:t>          String </a:t>
            </a:r>
            <a:r>
              <a:rPr lang="en-US" sz="2000" dirty="0" err="1" smtClean="0"/>
              <a:t>srg</a:t>
            </a:r>
            <a:r>
              <a:rPr lang="en-US" sz="2000" dirty="0" smtClean="0"/>
              <a:t> = "1##2#34###12";  </a:t>
            </a:r>
          </a:p>
          <a:p>
            <a:pPr>
              <a:spcBef>
                <a:spcPts val="0"/>
              </a:spcBef>
              <a:buNone/>
            </a:pPr>
            <a:r>
              <a:rPr lang="en-US" sz="2000" dirty="0" smtClean="0"/>
              <a:t>          </a:t>
            </a:r>
            <a:r>
              <a:rPr lang="en-US" sz="2000" b="1" dirty="0" smtClean="0"/>
              <a:t>byte</a:t>
            </a:r>
            <a:r>
              <a:rPr lang="en-US" sz="2000" dirty="0" smtClean="0"/>
              <a:t> </a:t>
            </a:r>
            <a:r>
              <a:rPr lang="en-US" sz="2000" dirty="0" err="1" smtClean="0"/>
              <a:t>ary</a:t>
            </a:r>
            <a:r>
              <a:rPr lang="en-US" sz="2000" dirty="0" smtClean="0"/>
              <a:t>[] = </a:t>
            </a:r>
            <a:r>
              <a:rPr lang="en-US" sz="2000" dirty="0" err="1" smtClean="0"/>
              <a:t>srg.getBytes</a:t>
            </a:r>
            <a:r>
              <a:rPr lang="en-US" sz="2000" dirty="0" smtClean="0"/>
              <a:t>();  </a:t>
            </a:r>
          </a:p>
          <a:p>
            <a:pPr>
              <a:spcBef>
                <a:spcPts val="0"/>
              </a:spcBef>
              <a:buNone/>
            </a:pPr>
            <a:r>
              <a:rPr lang="en-US" sz="2000" dirty="0" smtClean="0"/>
              <a:t>          </a:t>
            </a:r>
            <a:r>
              <a:rPr lang="en-US" sz="2000" dirty="0" err="1" smtClean="0"/>
              <a:t>ByteArrayInputStream</a:t>
            </a:r>
            <a:r>
              <a:rPr lang="en-US" sz="2000" dirty="0" smtClean="0"/>
              <a:t> array = </a:t>
            </a:r>
            <a:r>
              <a:rPr lang="en-US" sz="2000" b="1" dirty="0" smtClean="0"/>
              <a:t>new</a:t>
            </a:r>
            <a:r>
              <a:rPr lang="en-US" sz="2000" dirty="0" smtClean="0"/>
              <a:t> </a:t>
            </a:r>
            <a:r>
              <a:rPr lang="en-US" sz="2000" dirty="0" err="1" smtClean="0"/>
              <a:t>ByteArrayInputStream</a:t>
            </a:r>
            <a:r>
              <a:rPr lang="en-US" sz="2000" dirty="0" smtClean="0"/>
              <a:t>(</a:t>
            </a:r>
            <a:r>
              <a:rPr lang="en-US" sz="2000" dirty="0" err="1" smtClean="0"/>
              <a:t>ary</a:t>
            </a:r>
            <a:r>
              <a:rPr lang="en-US" sz="2000" dirty="0" smtClean="0"/>
              <a:t>);  </a:t>
            </a:r>
          </a:p>
          <a:p>
            <a:pPr>
              <a:spcBef>
                <a:spcPts val="0"/>
              </a:spcBef>
              <a:buNone/>
            </a:pPr>
            <a:r>
              <a:rPr lang="en-US" sz="2000" dirty="0" smtClean="0"/>
              <a:t>          </a:t>
            </a:r>
            <a:r>
              <a:rPr lang="en-US" sz="2000" dirty="0" err="1" smtClean="0"/>
              <a:t>PushbackInputStream</a:t>
            </a:r>
            <a:r>
              <a:rPr lang="en-US" sz="2000" dirty="0" smtClean="0"/>
              <a:t> push = </a:t>
            </a:r>
            <a:r>
              <a:rPr lang="en-US" sz="2000" b="1" dirty="0" smtClean="0"/>
              <a:t>new</a:t>
            </a:r>
            <a:r>
              <a:rPr lang="en-US" sz="2000" dirty="0" smtClean="0"/>
              <a:t> </a:t>
            </a:r>
            <a:r>
              <a:rPr lang="en-US" sz="2000" dirty="0" err="1" smtClean="0"/>
              <a:t>PushbackInputStream</a:t>
            </a:r>
            <a:r>
              <a:rPr lang="en-US" sz="2000" dirty="0" smtClean="0"/>
              <a:t>(array);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        </a:t>
            </a:r>
          </a:p>
          <a:p>
            <a:pPr>
              <a:spcBef>
                <a:spcPts val="0"/>
              </a:spcBef>
              <a:buNone/>
            </a:pPr>
            <a:r>
              <a:rPr lang="en-US" sz="2000" dirty="0" smtClean="0"/>
              <a:t>              </a:t>
            </a:r>
            <a:r>
              <a:rPr lang="en-US" sz="2000" b="1" dirty="0" smtClean="0"/>
              <a:t>while</a:t>
            </a:r>
            <a:r>
              <a:rPr lang="en-US" sz="2000" dirty="0" smtClean="0"/>
              <a:t>( (</a:t>
            </a:r>
            <a:r>
              <a:rPr lang="en-US" sz="2000" dirty="0" err="1" smtClean="0"/>
              <a:t>i</a:t>
            </a:r>
            <a:r>
              <a:rPr lang="en-US" sz="2000" dirty="0" smtClean="0"/>
              <a:t> = </a:t>
            </a:r>
            <a:r>
              <a:rPr lang="en-US" sz="2000" dirty="0" err="1" smtClean="0"/>
              <a:t>push.read</a:t>
            </a:r>
            <a:r>
              <a:rPr lang="en-US" sz="2000" dirty="0" smtClean="0"/>
              <a:t>())!= -1) {  </a:t>
            </a:r>
          </a:p>
          <a:p>
            <a:pPr>
              <a:spcBef>
                <a:spcPts val="0"/>
              </a:spcBef>
              <a:buNone/>
            </a:pPr>
            <a:r>
              <a:rPr lang="en-US" sz="2000" dirty="0" smtClean="0"/>
              <a:t>                  </a:t>
            </a:r>
            <a:r>
              <a:rPr lang="en-US" sz="2000" b="1" dirty="0" smtClean="0"/>
              <a:t>if</a:t>
            </a:r>
            <a:r>
              <a:rPr lang="en-US" sz="2000" dirty="0" smtClean="0"/>
              <a:t>(</a:t>
            </a:r>
            <a:r>
              <a:rPr lang="en-US" sz="2000" dirty="0" err="1" smtClean="0"/>
              <a:t>i</a:t>
            </a:r>
            <a:r>
              <a:rPr lang="en-US" sz="2000" dirty="0" smtClean="0"/>
              <a:t> == '#') {  </a:t>
            </a:r>
          </a:p>
          <a:p>
            <a:pPr>
              <a:spcBef>
                <a:spcPts val="0"/>
              </a:spcBef>
              <a:buNone/>
            </a:pPr>
            <a:r>
              <a:rPr lang="en-US" sz="2000" dirty="0" smtClean="0"/>
              <a:t>                      </a:t>
            </a:r>
            <a:r>
              <a:rPr lang="en-US" sz="2000" b="1" dirty="0" err="1" smtClean="0"/>
              <a:t>int</a:t>
            </a:r>
            <a:r>
              <a:rPr lang="en-US" sz="2000" dirty="0" smtClean="0"/>
              <a:t> j;  </a:t>
            </a:r>
          </a:p>
          <a:p>
            <a:pPr>
              <a:spcBef>
                <a:spcPts val="0"/>
              </a:spcBef>
              <a:buNone/>
            </a:pPr>
            <a:r>
              <a:rPr lang="en-US" sz="2000" dirty="0" smtClean="0"/>
              <a:t>                      </a:t>
            </a:r>
            <a:r>
              <a:rPr lang="en-US" sz="2000" b="1" dirty="0" smtClean="0"/>
              <a:t>if</a:t>
            </a:r>
            <a:r>
              <a:rPr lang="en-US" sz="2000" dirty="0" smtClean="0"/>
              <a:t>( (j = </a:t>
            </a:r>
            <a:r>
              <a:rPr lang="en-US" sz="2000" dirty="0" err="1" smtClean="0"/>
              <a:t>push.read</a:t>
            </a:r>
            <a:r>
              <a:rPr lang="en-US" sz="2000" dirty="0" smtClean="0"/>
              <a:t>()) == '#'){  </a:t>
            </a:r>
          </a:p>
          <a:p>
            <a:pPr>
              <a:spcBef>
                <a:spcPts val="0"/>
              </a:spcBef>
              <a:buNone/>
            </a:pPr>
            <a:r>
              <a:rPr lang="en-US" sz="2000" dirty="0" smtClean="0"/>
              <a:t>                           </a:t>
            </a:r>
            <a:r>
              <a:rPr lang="en-US" sz="2000" dirty="0" err="1" smtClean="0"/>
              <a:t>System.out.print</a:t>
            </a:r>
            <a:r>
              <a:rPr lang="en-US" sz="2000" dirty="0" smtClean="0"/>
              <a:t>("**");  </a:t>
            </a:r>
          </a:p>
          <a:p>
            <a:pPr>
              <a:spcBef>
                <a:spcPts val="0"/>
              </a:spcBef>
              <a:buNone/>
            </a:pPr>
            <a:r>
              <a:rPr lang="en-US" sz="2000" dirty="0" smtClean="0"/>
              <a:t>                      }</a:t>
            </a:r>
            <a:r>
              <a:rPr lang="en-US" sz="2000" b="1" dirty="0" smtClean="0"/>
              <a:t>else</a:t>
            </a:r>
            <a:r>
              <a:rPr lang="en-US" sz="2000" dirty="0" smtClean="0"/>
              <a:t> {  </a:t>
            </a:r>
          </a:p>
          <a:p>
            <a:pPr>
              <a:spcBef>
                <a:spcPts val="0"/>
              </a:spcBef>
              <a:buNone/>
            </a:pPr>
            <a:r>
              <a:rPr lang="en-US" sz="2000" dirty="0" smtClean="0"/>
              <a:t>                          </a:t>
            </a:r>
            <a:r>
              <a:rPr lang="en-US" sz="2000" dirty="0" err="1" smtClean="0"/>
              <a:t>push.unread</a:t>
            </a:r>
            <a:r>
              <a:rPr lang="en-US" sz="2000" dirty="0" smtClean="0"/>
              <a:t>(j);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else</a:t>
            </a:r>
            <a:r>
              <a:rPr lang="en-US" sz="2000" dirty="0" smtClean="0"/>
              <a:t> {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err="1" smtClean="0"/>
              <a:t>PushbackReader</a:t>
            </a:r>
            <a:r>
              <a:rPr lang="en-US" dirty="0" smtClean="0"/>
              <a:t/>
            </a:r>
            <a:br>
              <a:rPr lang="en-US" dirty="0" smtClean="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smtClean="0">
                <a:hlinkClick r:id="rId2"/>
              </a:rPr>
              <a:t>Java</a:t>
            </a:r>
            <a:r>
              <a:rPr lang="en-GB" dirty="0" smtClean="0"/>
              <a:t> </a:t>
            </a:r>
            <a:r>
              <a:rPr lang="en-GB" dirty="0" err="1" smtClean="0"/>
              <a:t>PushbackReader</a:t>
            </a:r>
            <a:r>
              <a:rPr lang="en-GB" dirty="0" smtClean="0"/>
              <a:t> </a:t>
            </a:r>
            <a:r>
              <a:rPr lang="en-GB" dirty="0" smtClean="0">
                <a:hlinkClick r:id="rId3"/>
              </a:rPr>
              <a:t>class</a:t>
            </a:r>
            <a:r>
              <a:rPr lang="en-GB" dirty="0" smtClean="0"/>
              <a:t> is a character </a:t>
            </a:r>
            <a:r>
              <a:rPr lang="en-GB" dirty="0" smtClean="0">
                <a:hlinkClick r:id="rId4"/>
              </a:rPr>
              <a:t>stream</a:t>
            </a:r>
            <a:r>
              <a:rPr lang="en-GB" dirty="0" smtClean="0"/>
              <a:t> reader. It is used to pushes back a character into stream and </a:t>
            </a:r>
            <a:r>
              <a:rPr lang="en-GB" dirty="0" smtClean="0">
                <a:hlinkClick r:id="rId5"/>
              </a:rPr>
              <a:t>overrides</a:t>
            </a:r>
            <a:r>
              <a:rPr lang="en-GB" dirty="0" smtClean="0"/>
              <a:t> the </a:t>
            </a:r>
            <a:r>
              <a:rPr lang="en-GB" dirty="0" err="1" smtClean="0">
                <a:hlinkClick r:id="rId6"/>
              </a:rPr>
              <a:t>FilterReader</a:t>
            </a:r>
            <a:r>
              <a:rPr lang="en-GB" dirty="0" smtClean="0"/>
              <a:t> class.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graphicFrame>
        <p:nvGraphicFramePr>
          <p:cNvPr id="5" name="Table 4"/>
          <p:cNvGraphicFramePr>
            <a:graphicFrameLocks noGrp="1"/>
          </p:cNvGraphicFramePr>
          <p:nvPr/>
        </p:nvGraphicFramePr>
        <p:xfrm>
          <a:off x="309522" y="2285993"/>
          <a:ext cx="11501518" cy="5582948"/>
        </p:xfrm>
        <a:graphic>
          <a:graphicData uri="http://schemas.openxmlformats.org/drawingml/2006/table">
            <a:tbl>
              <a:tblPr firstRow="1" bandRow="1">
                <a:tableStyleId>{5C22544A-7EE6-4342-B048-85BDC9FD1C3A}</a:tableStyleId>
              </a:tblPr>
              <a:tblGrid>
                <a:gridCol w="3286148"/>
                <a:gridCol w="8215370"/>
              </a:tblGrid>
              <a:tr h="451691">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tr>
              <a:tr h="383253">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read a single character.</a:t>
                      </a:r>
                    </a:p>
                  </a:txBody>
                  <a:tcPr marL="76200" marR="76200" marT="76200" marB="76200"/>
                </a:tc>
              </a:tr>
              <a:tr h="623326">
                <a:tc>
                  <a:txBody>
                    <a:bodyPr/>
                    <a:lstStyle/>
                    <a:p>
                      <a:pPr algn="just" fontAlgn="t"/>
                      <a:r>
                        <a:rPr lang="en-US">
                          <a:solidFill>
                            <a:srgbClr val="333333"/>
                          </a:solidFill>
                          <a:latin typeface="inter-regular"/>
                        </a:rPr>
                        <a:t>void mark(int readAheadLimit)</a:t>
                      </a:r>
                    </a:p>
                  </a:txBody>
                  <a:tcPr marL="76200" marR="76200" marT="76200" marB="76200"/>
                </a:tc>
                <a:tc>
                  <a:txBody>
                    <a:bodyPr/>
                    <a:lstStyle/>
                    <a:p>
                      <a:pPr algn="just" fontAlgn="t"/>
                      <a:r>
                        <a:rPr lang="en-GB">
                          <a:solidFill>
                            <a:srgbClr val="333333"/>
                          </a:solidFill>
                          <a:latin typeface="inter-regular"/>
                        </a:rPr>
                        <a:t>It is used to mark the present position in a stream.</a:t>
                      </a:r>
                    </a:p>
                  </a:txBody>
                  <a:tcPr marL="76200" marR="76200" marT="76200" marB="76200"/>
                </a:tc>
              </a:tr>
              <a:tr h="623326">
                <a:tc>
                  <a:txBody>
                    <a:bodyPr/>
                    <a:lstStyle/>
                    <a:p>
                      <a:pPr algn="just" fontAlgn="t"/>
                      <a:r>
                        <a:rPr lang="en-US">
                          <a:solidFill>
                            <a:srgbClr val="333333"/>
                          </a:solidFill>
                          <a:latin typeface="inter-regular"/>
                        </a:rPr>
                        <a:t>boolean ready()</a:t>
                      </a:r>
                    </a:p>
                  </a:txBody>
                  <a:tcPr marL="76200" marR="76200" marT="76200" marB="76200"/>
                </a:tc>
                <a:tc>
                  <a:txBody>
                    <a:bodyPr/>
                    <a:lstStyle/>
                    <a:p>
                      <a:pPr algn="just" fontAlgn="t"/>
                      <a:r>
                        <a:rPr lang="en-GB">
                          <a:solidFill>
                            <a:srgbClr val="333333"/>
                          </a:solidFill>
                          <a:latin typeface="inter-regular"/>
                        </a:rPr>
                        <a:t>It is used to tell whether the stream is ready to be read.</a:t>
                      </a:r>
                    </a:p>
                  </a:txBody>
                  <a:tcPr marL="76200" marR="76200" marT="76200" marB="76200"/>
                </a:tc>
              </a:tr>
              <a:tr h="629630">
                <a:tc>
                  <a:txBody>
                    <a:bodyPr/>
                    <a:lstStyle/>
                    <a:p>
                      <a:pPr algn="just" fontAlgn="t"/>
                      <a:r>
                        <a:rPr lang="en-US">
                          <a:solidFill>
                            <a:srgbClr val="333333"/>
                          </a:solidFill>
                          <a:latin typeface="inter-regular"/>
                        </a:rPr>
                        <a:t>boolean markSupported()</a:t>
                      </a:r>
                    </a:p>
                  </a:txBody>
                  <a:tcPr marL="76200" marR="76200" marT="76200" marB="76200"/>
                </a:tc>
                <a:tc>
                  <a:txBody>
                    <a:bodyPr/>
                    <a:lstStyle/>
                    <a:p>
                      <a:pPr algn="just" fontAlgn="t"/>
                      <a:r>
                        <a:rPr lang="en-GB">
                          <a:solidFill>
                            <a:srgbClr val="333333"/>
                          </a:solidFill>
                          <a:latin typeface="inter-regular"/>
                        </a:rPr>
                        <a:t>It is used to tell whether the stream supports mark() operation.</a:t>
                      </a:r>
                    </a:p>
                  </a:txBody>
                  <a:tcPr marL="76200" marR="76200" marT="76200" marB="76200"/>
                </a:tc>
              </a:tr>
              <a:tr h="383253">
                <a:tc>
                  <a:txBody>
                    <a:bodyPr/>
                    <a:lstStyle/>
                    <a:p>
                      <a:pPr algn="just" fontAlgn="t"/>
                      <a:r>
                        <a:rPr lang="en-US">
                          <a:solidFill>
                            <a:srgbClr val="333333"/>
                          </a:solidFill>
                          <a:latin typeface="inter-regular"/>
                        </a:rPr>
                        <a:t>long skip(long n)</a:t>
                      </a:r>
                    </a:p>
                  </a:txBody>
                  <a:tcPr marL="76200" marR="76200" marT="76200" marB="76200"/>
                </a:tc>
                <a:tc>
                  <a:txBody>
                    <a:bodyPr/>
                    <a:lstStyle/>
                    <a:p>
                      <a:pPr algn="just" fontAlgn="t"/>
                      <a:r>
                        <a:rPr lang="en-GB">
                          <a:solidFill>
                            <a:srgbClr val="333333"/>
                          </a:solidFill>
                          <a:latin typeface="inter-regular"/>
                        </a:rPr>
                        <a:t>It is used to skip the character.</a:t>
                      </a:r>
                    </a:p>
                  </a:txBody>
                  <a:tcPr marL="76200" marR="76200" marT="76200" marB="76200"/>
                </a:tc>
              </a:tr>
              <a:tr h="629630">
                <a:tc>
                  <a:txBody>
                    <a:bodyPr/>
                    <a:lstStyle/>
                    <a:p>
                      <a:pPr algn="just" fontAlgn="t"/>
                      <a:r>
                        <a:rPr lang="en-US">
                          <a:solidFill>
                            <a:srgbClr val="333333"/>
                          </a:solidFill>
                          <a:latin typeface="inter-regular"/>
                        </a:rPr>
                        <a:t>void unread (int c)</a:t>
                      </a:r>
                    </a:p>
                  </a:txBody>
                  <a:tcPr marL="76200" marR="76200" marT="76200" marB="76200"/>
                </a:tc>
                <a:tc>
                  <a:txBody>
                    <a:bodyPr/>
                    <a:lstStyle/>
                    <a:p>
                      <a:pPr algn="just" fontAlgn="t"/>
                      <a:r>
                        <a:rPr lang="en-GB">
                          <a:solidFill>
                            <a:srgbClr val="333333"/>
                          </a:solidFill>
                          <a:latin typeface="inter-regular"/>
                        </a:rPr>
                        <a:t>It is used to pushes back the character by copying it to the pushback buffer.</a:t>
                      </a:r>
                    </a:p>
                  </a:txBody>
                  <a:tcPr marL="76200" marR="76200" marT="76200" marB="76200"/>
                </a:tc>
              </a:tr>
              <a:tr h="867236">
                <a:tc>
                  <a:txBody>
                    <a:bodyPr/>
                    <a:lstStyle/>
                    <a:p>
                      <a:pPr algn="just" fontAlgn="t"/>
                      <a:r>
                        <a:rPr lang="en-US">
                          <a:solidFill>
                            <a:srgbClr val="333333"/>
                          </a:solidFill>
                          <a:latin typeface="inter-regular"/>
                        </a:rPr>
                        <a:t>void unread (char[] cbuf)</a:t>
                      </a:r>
                    </a:p>
                  </a:txBody>
                  <a:tcPr marL="76200" marR="76200" marT="76200" marB="76200"/>
                </a:tc>
                <a:tc>
                  <a:txBody>
                    <a:bodyPr/>
                    <a:lstStyle/>
                    <a:p>
                      <a:pPr algn="just" fontAlgn="t"/>
                      <a:r>
                        <a:rPr lang="en-GB">
                          <a:solidFill>
                            <a:srgbClr val="333333"/>
                          </a:solidFill>
                          <a:latin typeface="inter-regular"/>
                        </a:rPr>
                        <a:t>It is used to pushes back an array of character by copying it to the pushback buffer.</a:t>
                      </a:r>
                    </a:p>
                  </a:txBody>
                  <a:tcPr marL="76200" marR="76200" marT="76200" marB="76200"/>
                </a:tc>
              </a:tr>
              <a:tr h="383253">
                <a:tc>
                  <a:txBody>
                    <a:bodyPr/>
                    <a:lstStyle/>
                    <a:p>
                      <a:pPr algn="just" fontAlgn="t"/>
                      <a:r>
                        <a:rPr lang="en-US">
                          <a:solidFill>
                            <a:srgbClr val="333333"/>
                          </a:solidFill>
                          <a:latin typeface="inter-regular"/>
                        </a:rPr>
                        <a:t>void reset()</a:t>
                      </a:r>
                    </a:p>
                  </a:txBody>
                  <a:tcPr marL="76200" marR="76200" marT="76200" marB="76200"/>
                </a:tc>
                <a:tc>
                  <a:txBody>
                    <a:bodyPr/>
                    <a:lstStyle/>
                    <a:p>
                      <a:pPr algn="just" fontAlgn="t"/>
                      <a:r>
                        <a:rPr lang="en-GB">
                          <a:solidFill>
                            <a:srgbClr val="333333"/>
                          </a:solidFill>
                          <a:latin typeface="inter-regular"/>
                        </a:rPr>
                        <a:t>It is used to reset the stream.</a:t>
                      </a:r>
                    </a:p>
                  </a:txBody>
                  <a:tcPr marL="76200" marR="76200" marT="76200" marB="76200"/>
                </a:tc>
              </a:tr>
              <a:tr h="383253">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 the stream.</a:t>
                      </a:r>
                    </a:p>
                  </a:txBody>
                  <a:tcPr marL="76200" marR="76200" marT="76200" marB="76200"/>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Example</a:t>
            </a: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ReaderExample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r>
              <a:rPr lang="en-US" sz="2000" b="1" dirty="0" smtClean="0"/>
              <a:t>throws</a:t>
            </a:r>
            <a:r>
              <a:rPr lang="en-US" sz="2000" dirty="0" smtClean="0"/>
              <a:t> Exception {  </a:t>
            </a:r>
          </a:p>
          <a:p>
            <a:pPr>
              <a:spcBef>
                <a:spcPts val="0"/>
              </a:spcBef>
              <a:buNone/>
            </a:pPr>
            <a:r>
              <a:rPr lang="en-US" sz="2000" dirty="0" smtClean="0"/>
              <a:t>        </a:t>
            </a:r>
            <a:r>
              <a:rPr lang="en-US" sz="2000" b="1" dirty="0" smtClean="0"/>
              <a:t>char</a:t>
            </a:r>
            <a:r>
              <a:rPr lang="en-US" sz="2000" dirty="0" smtClean="0"/>
              <a:t> </a:t>
            </a:r>
            <a:r>
              <a:rPr lang="en-US" sz="2000" dirty="0" err="1" smtClean="0"/>
              <a:t>ary</a:t>
            </a:r>
            <a:r>
              <a:rPr lang="en-US" sz="2000" dirty="0" smtClean="0"/>
              <a:t>[] = {'1','-','-','2','-','3','4','-','-','-','5','6'};  </a:t>
            </a:r>
          </a:p>
          <a:p>
            <a:pPr>
              <a:spcBef>
                <a:spcPts val="0"/>
              </a:spcBef>
              <a:buNone/>
            </a:pPr>
            <a:r>
              <a:rPr lang="en-US" sz="2000" dirty="0" smtClean="0"/>
              <a:t>        </a:t>
            </a:r>
            <a:r>
              <a:rPr lang="en-US" sz="2000" dirty="0" err="1" smtClean="0"/>
              <a:t>CharArrayReader</a:t>
            </a:r>
            <a:r>
              <a:rPr lang="en-US" sz="2000" dirty="0" smtClean="0"/>
              <a:t> reader = </a:t>
            </a:r>
            <a:r>
              <a:rPr lang="en-US" sz="2000" b="1" dirty="0" smtClean="0"/>
              <a:t>new</a:t>
            </a:r>
            <a:r>
              <a:rPr lang="en-US" sz="2000" dirty="0" smtClean="0"/>
              <a:t> </a:t>
            </a:r>
            <a:r>
              <a:rPr lang="en-US" sz="2000" dirty="0" err="1" smtClean="0"/>
              <a:t>CharArrayReader</a:t>
            </a:r>
            <a:r>
              <a:rPr lang="en-US" sz="2000" dirty="0" smtClean="0"/>
              <a:t>(</a:t>
            </a:r>
            <a:r>
              <a:rPr lang="en-US" sz="2000" dirty="0" err="1" smtClean="0"/>
              <a:t>ary</a:t>
            </a:r>
            <a:r>
              <a:rPr lang="en-US" sz="2000" dirty="0" smtClean="0"/>
              <a:t>);   </a:t>
            </a:r>
          </a:p>
          <a:p>
            <a:pPr>
              <a:spcBef>
                <a:spcPts val="0"/>
              </a:spcBef>
              <a:buNone/>
            </a:pPr>
            <a:r>
              <a:rPr lang="en-US" sz="2000" dirty="0" smtClean="0"/>
              <a:t>        </a:t>
            </a:r>
            <a:r>
              <a:rPr lang="en-US" sz="2000" dirty="0" err="1" smtClean="0"/>
              <a:t>PushbackReader</a:t>
            </a:r>
            <a:r>
              <a:rPr lang="en-US" sz="2000" dirty="0" smtClean="0"/>
              <a:t> push = </a:t>
            </a:r>
            <a:r>
              <a:rPr lang="en-US" sz="2000" b="1" dirty="0" smtClean="0"/>
              <a:t>new</a:t>
            </a:r>
            <a:r>
              <a:rPr lang="en-US" sz="2000" dirty="0" smtClean="0"/>
              <a:t> </a:t>
            </a:r>
            <a:r>
              <a:rPr lang="en-US" sz="2000" dirty="0" err="1" smtClean="0"/>
              <a:t>PushbackReader</a:t>
            </a:r>
            <a:r>
              <a:rPr lang="en-US" sz="2000" dirty="0" smtClean="0"/>
              <a:t>(reader);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  </a:t>
            </a:r>
          </a:p>
          <a:p>
            <a:pPr>
              <a:spcBef>
                <a:spcPts val="0"/>
              </a:spcBef>
              <a:buNone/>
            </a:pPr>
            <a:r>
              <a:rPr lang="en-US" sz="2000" dirty="0" smtClean="0"/>
              <a:t>            </a:t>
            </a:r>
            <a:r>
              <a:rPr lang="en-US" sz="2000" b="1" dirty="0" smtClean="0"/>
              <a:t>while</a:t>
            </a:r>
            <a:r>
              <a:rPr lang="en-US" sz="2000" dirty="0" smtClean="0"/>
              <a:t>( (</a:t>
            </a:r>
            <a:r>
              <a:rPr lang="en-US" sz="2000" dirty="0" err="1" smtClean="0"/>
              <a:t>i</a:t>
            </a:r>
            <a:r>
              <a:rPr lang="en-US" sz="2000" dirty="0" smtClean="0"/>
              <a:t> = </a:t>
            </a:r>
            <a:r>
              <a:rPr lang="en-US" sz="2000" dirty="0" err="1" smtClean="0"/>
              <a:t>push.read</a:t>
            </a:r>
            <a:r>
              <a:rPr lang="en-US" sz="2000" dirty="0" smtClean="0"/>
              <a:t>())!= -1) {  </a:t>
            </a:r>
          </a:p>
          <a:p>
            <a:pPr>
              <a:spcBef>
                <a:spcPts val="0"/>
              </a:spcBef>
              <a:buNone/>
            </a:pPr>
            <a:r>
              <a:rPr lang="en-US" sz="2000" dirty="0" smtClean="0"/>
              <a:t>                </a:t>
            </a:r>
            <a:r>
              <a:rPr lang="en-US" sz="2000" b="1" dirty="0" smtClean="0"/>
              <a:t>if</a:t>
            </a:r>
            <a:r>
              <a:rPr lang="en-US" sz="2000" dirty="0" smtClean="0"/>
              <a:t>(</a:t>
            </a:r>
            <a:r>
              <a:rPr lang="en-US" sz="2000" dirty="0" err="1" smtClean="0"/>
              <a:t>i</a:t>
            </a:r>
            <a:r>
              <a:rPr lang="en-US" sz="2000" dirty="0" smtClean="0"/>
              <a:t> == '-') {  </a:t>
            </a:r>
          </a:p>
          <a:p>
            <a:pPr>
              <a:spcBef>
                <a:spcPts val="0"/>
              </a:spcBef>
              <a:buNone/>
            </a:pPr>
            <a:r>
              <a:rPr lang="en-US" sz="2000" dirty="0" smtClean="0"/>
              <a:t>                    </a:t>
            </a:r>
            <a:r>
              <a:rPr lang="en-US" sz="2000" b="1" dirty="0" err="1" smtClean="0"/>
              <a:t>int</a:t>
            </a:r>
            <a:r>
              <a:rPr lang="en-US" sz="2000" dirty="0" smtClean="0"/>
              <a:t> j;  </a:t>
            </a:r>
          </a:p>
          <a:p>
            <a:pPr>
              <a:spcBef>
                <a:spcPts val="0"/>
              </a:spcBef>
              <a:buNone/>
            </a:pPr>
            <a:r>
              <a:rPr lang="en-US" sz="2000" dirty="0" smtClean="0"/>
              <a:t>                    </a:t>
            </a:r>
            <a:r>
              <a:rPr lang="en-US" sz="2000" b="1" dirty="0" smtClean="0"/>
              <a:t>if</a:t>
            </a:r>
            <a:r>
              <a:rPr lang="en-US" sz="2000" dirty="0" smtClean="0"/>
              <a:t>( (j = </a:t>
            </a:r>
            <a:r>
              <a:rPr lang="en-US" sz="2000" dirty="0" err="1" smtClean="0"/>
              <a:t>push.read</a:t>
            </a:r>
            <a:r>
              <a:rPr lang="en-US" sz="2000" dirty="0" smtClean="0"/>
              <a:t>()) == '-'){  </a:t>
            </a:r>
          </a:p>
          <a:p>
            <a:pPr>
              <a:spcBef>
                <a:spcPts val="0"/>
              </a:spcBef>
              <a:buNone/>
            </a:pPr>
            <a:r>
              <a:rPr lang="en-US" sz="2000" dirty="0" smtClean="0"/>
              <a:t>                         </a:t>
            </a:r>
            <a:r>
              <a:rPr lang="en-US" sz="2000" dirty="0" err="1" smtClean="0"/>
              <a:t>System.out.print</a:t>
            </a:r>
            <a:r>
              <a:rPr lang="en-US" sz="2000" dirty="0" smtClean="0"/>
              <a:t>("#*");  </a:t>
            </a:r>
          </a:p>
          <a:p>
            <a:pPr>
              <a:spcBef>
                <a:spcPts val="0"/>
              </a:spcBef>
              <a:buNone/>
            </a:pPr>
            <a:r>
              <a:rPr lang="en-US" sz="2000" dirty="0" smtClean="0"/>
              <a:t>                    }</a:t>
            </a:r>
            <a:r>
              <a:rPr lang="en-US" sz="2000" b="1" dirty="0" smtClean="0"/>
              <a:t>else</a:t>
            </a:r>
            <a:r>
              <a:rPr lang="en-US" sz="2000" dirty="0" smtClean="0"/>
              <a:t> {  </a:t>
            </a:r>
          </a:p>
          <a:p>
            <a:pPr>
              <a:spcBef>
                <a:spcPts val="0"/>
              </a:spcBef>
              <a:buNone/>
            </a:pPr>
            <a:r>
              <a:rPr lang="en-US" sz="2000" dirty="0" smtClean="0"/>
              <a:t>                        </a:t>
            </a:r>
            <a:r>
              <a:rPr lang="en-US" sz="2000" dirty="0" err="1" smtClean="0"/>
              <a:t>push.unread</a:t>
            </a:r>
            <a:r>
              <a:rPr lang="en-US" sz="2000" dirty="0" smtClean="0"/>
              <a:t>(j); // push back single character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else</a:t>
            </a:r>
            <a:r>
              <a:rPr lang="en-US" sz="2000" dirty="0" smtClean="0"/>
              <a:t> {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StringWriter</a:t>
            </a: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smtClean="0"/>
              <a:t>Java </a:t>
            </a:r>
            <a:r>
              <a:rPr lang="en-GB" dirty="0" err="1" smtClean="0"/>
              <a:t>StringWriter</a:t>
            </a:r>
            <a:r>
              <a:rPr lang="en-GB" dirty="0" smtClean="0"/>
              <a:t> class is a character stream that collects output from string buffer, which can be used to construct a </a:t>
            </a:r>
            <a:r>
              <a:rPr lang="en-GB" dirty="0" smtClean="0">
                <a:hlinkClick r:id="rId2"/>
              </a:rPr>
              <a:t>string</a:t>
            </a:r>
            <a:r>
              <a:rPr lang="en-GB" dirty="0" smtClean="0"/>
              <a:t>. The </a:t>
            </a:r>
            <a:r>
              <a:rPr lang="en-GB" dirty="0" err="1" smtClean="0"/>
              <a:t>StringWriter</a:t>
            </a:r>
            <a:r>
              <a:rPr lang="en-GB" dirty="0" smtClean="0"/>
              <a:t> class inherits the </a:t>
            </a:r>
            <a:r>
              <a:rPr lang="en-GB" dirty="0" smtClean="0">
                <a:hlinkClick r:id="rId3"/>
              </a:rPr>
              <a:t>Writer</a:t>
            </a:r>
            <a:r>
              <a:rPr lang="en-GB" dirty="0" smtClean="0"/>
              <a:t> class.</a:t>
            </a:r>
          </a:p>
          <a:p>
            <a:pPr>
              <a:spcBef>
                <a:spcPts val="0"/>
              </a:spcBef>
              <a:buNone/>
            </a:pPr>
            <a:r>
              <a:rPr lang="en-US" sz="2000" b="1" dirty="0" smtClean="0"/>
              <a:t>import</a:t>
            </a:r>
            <a:r>
              <a:rPr lang="en-US" sz="2000" dirty="0" smtClean="0"/>
              <a:t> java.io.*;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StringWriterExample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r>
              <a:rPr lang="en-US" sz="2000" b="1" dirty="0" smtClean="0"/>
              <a:t>throws</a:t>
            </a:r>
            <a:r>
              <a:rPr lang="en-US" sz="2000" dirty="0" smtClean="0"/>
              <a:t> </a:t>
            </a:r>
            <a:r>
              <a:rPr lang="en-US" sz="2000" dirty="0" err="1" smtClean="0"/>
              <a:t>IOException</a:t>
            </a:r>
            <a:r>
              <a:rPr lang="en-US" sz="2000" dirty="0" smtClean="0"/>
              <a:t> {  </a:t>
            </a:r>
          </a:p>
          <a:p>
            <a:pPr>
              <a:spcBef>
                <a:spcPts val="0"/>
              </a:spcBef>
              <a:buNone/>
            </a:pPr>
            <a:r>
              <a:rPr lang="en-US" sz="2000" dirty="0" smtClean="0"/>
              <a:t>        </a:t>
            </a:r>
            <a:r>
              <a:rPr lang="en-US" sz="2000" b="1" dirty="0" smtClean="0"/>
              <a:t>char</a:t>
            </a:r>
            <a:r>
              <a:rPr lang="en-US" sz="2000" dirty="0" smtClean="0"/>
              <a:t>[] </a:t>
            </a:r>
            <a:r>
              <a:rPr lang="en-US" sz="2000" dirty="0" err="1" smtClean="0"/>
              <a:t>ary</a:t>
            </a:r>
            <a:r>
              <a:rPr lang="en-US" sz="2000" dirty="0" smtClean="0"/>
              <a:t> = </a:t>
            </a:r>
            <a:r>
              <a:rPr lang="en-US" sz="2000" b="1" dirty="0" smtClean="0"/>
              <a:t>new</a:t>
            </a:r>
            <a:r>
              <a:rPr lang="en-US" sz="2000" dirty="0" smtClean="0"/>
              <a:t> </a:t>
            </a:r>
            <a:r>
              <a:rPr lang="en-US" sz="2000" b="1" dirty="0" smtClean="0"/>
              <a:t>char</a:t>
            </a:r>
            <a:r>
              <a:rPr lang="en-US" sz="2000" dirty="0" smtClean="0"/>
              <a:t>[512];  </a:t>
            </a:r>
          </a:p>
          <a:p>
            <a:pPr>
              <a:spcBef>
                <a:spcPts val="0"/>
              </a:spcBef>
              <a:buNone/>
            </a:pPr>
            <a:r>
              <a:rPr lang="en-US" sz="2000" dirty="0" smtClean="0"/>
              <a:t>        </a:t>
            </a:r>
            <a:r>
              <a:rPr lang="en-US" sz="2000" dirty="0" err="1" smtClean="0"/>
              <a:t>StringWriter</a:t>
            </a:r>
            <a:r>
              <a:rPr lang="en-US" sz="2000" dirty="0" smtClean="0"/>
              <a:t> writer = </a:t>
            </a:r>
            <a:r>
              <a:rPr lang="en-US" sz="2000" b="1" dirty="0" smtClean="0"/>
              <a:t>new</a:t>
            </a:r>
            <a:r>
              <a:rPr lang="en-US" sz="2000" dirty="0" smtClean="0"/>
              <a:t> </a:t>
            </a:r>
            <a:r>
              <a:rPr lang="en-US" sz="2000" dirty="0" err="1" smtClean="0"/>
              <a:t>StringWriter</a:t>
            </a:r>
            <a:r>
              <a:rPr lang="en-US" sz="2000" dirty="0" smtClean="0"/>
              <a:t>();  </a:t>
            </a:r>
          </a:p>
          <a:p>
            <a:pPr>
              <a:spcBef>
                <a:spcPts val="0"/>
              </a:spcBef>
              <a:buNone/>
            </a:pPr>
            <a:r>
              <a:rPr lang="en-US" sz="2000" dirty="0" smtClean="0"/>
              <a:t>        </a:t>
            </a:r>
            <a:r>
              <a:rPr lang="en-US" sz="2000" dirty="0" err="1" smtClean="0"/>
              <a:t>FileInputStream</a:t>
            </a:r>
            <a:r>
              <a:rPr lang="en-US" sz="2000" dirty="0" smtClean="0"/>
              <a:t> input = </a:t>
            </a:r>
            <a:r>
              <a:rPr lang="en-US" sz="2000" b="1" dirty="0" smtClean="0"/>
              <a:t>null</a:t>
            </a:r>
            <a:r>
              <a:rPr lang="en-US" sz="2000" dirty="0" smtClean="0"/>
              <a:t>;  </a:t>
            </a:r>
          </a:p>
          <a:p>
            <a:pPr>
              <a:spcBef>
                <a:spcPts val="0"/>
              </a:spcBef>
              <a:buNone/>
            </a:pPr>
            <a:r>
              <a:rPr lang="en-US" sz="2000" dirty="0" smtClean="0"/>
              <a:t>        </a:t>
            </a:r>
            <a:r>
              <a:rPr lang="en-US" sz="2000" dirty="0" err="1" smtClean="0"/>
              <a:t>BufferedReader</a:t>
            </a:r>
            <a:r>
              <a:rPr lang="en-US" sz="2000" dirty="0" smtClean="0"/>
              <a:t> buffer = </a:t>
            </a:r>
            <a:r>
              <a:rPr lang="en-US" sz="2000" b="1" dirty="0" smtClean="0"/>
              <a:t>null</a:t>
            </a:r>
            <a:r>
              <a:rPr lang="en-US" sz="2000" dirty="0" smtClean="0"/>
              <a:t>;  </a:t>
            </a:r>
          </a:p>
          <a:p>
            <a:pPr>
              <a:spcBef>
                <a:spcPts val="0"/>
              </a:spcBef>
              <a:buNone/>
            </a:pPr>
            <a:r>
              <a:rPr lang="en-US" sz="2000" dirty="0" smtClean="0"/>
              <a:t>        input = </a:t>
            </a:r>
            <a:r>
              <a:rPr lang="en-US" sz="2000" b="1" dirty="0" smtClean="0"/>
              <a:t>new</a:t>
            </a:r>
            <a:r>
              <a:rPr lang="en-US" sz="2000" dirty="0" smtClean="0"/>
              <a:t> </a:t>
            </a:r>
            <a:r>
              <a:rPr lang="en-US" sz="2000" dirty="0" err="1" smtClean="0"/>
              <a:t>FileInputStream</a:t>
            </a:r>
            <a:r>
              <a:rPr lang="en-US" sz="2000" dirty="0" smtClean="0"/>
              <a:t>("D://testout.txt");  </a:t>
            </a:r>
          </a:p>
          <a:p>
            <a:pPr>
              <a:spcBef>
                <a:spcPts val="0"/>
              </a:spcBef>
              <a:buNone/>
            </a:pPr>
            <a:r>
              <a:rPr lang="en-US" sz="2000" dirty="0" smtClean="0"/>
              <a:t>        buffer = </a:t>
            </a:r>
            <a:r>
              <a:rPr lang="en-US" sz="2000" b="1" dirty="0" smtClean="0"/>
              <a:t>new</a:t>
            </a:r>
            <a:r>
              <a:rPr lang="en-US" sz="2000" dirty="0" smtClean="0"/>
              <a:t> </a:t>
            </a:r>
            <a:r>
              <a:rPr lang="en-US" sz="2000" dirty="0" err="1" smtClean="0"/>
              <a:t>BufferedReader</a:t>
            </a:r>
            <a:r>
              <a:rPr lang="en-US" sz="2000" dirty="0" smtClean="0"/>
              <a:t>(</a:t>
            </a:r>
            <a:r>
              <a:rPr lang="en-US" sz="2000" b="1" dirty="0" smtClean="0"/>
              <a:t>new</a:t>
            </a:r>
            <a:r>
              <a:rPr lang="en-US" sz="2000" dirty="0" smtClean="0"/>
              <a:t> </a:t>
            </a:r>
            <a:r>
              <a:rPr lang="en-US" sz="2000" dirty="0" err="1" smtClean="0"/>
              <a:t>InputStreamReader</a:t>
            </a:r>
            <a:r>
              <a:rPr lang="en-US" sz="2000" dirty="0" smtClean="0"/>
              <a:t>(input, "UTF-8"));  </a:t>
            </a:r>
          </a:p>
          <a:p>
            <a:pPr>
              <a:spcBef>
                <a:spcPts val="0"/>
              </a:spcBef>
              <a:buNone/>
            </a:pPr>
            <a:r>
              <a:rPr lang="en-US" sz="2000" dirty="0" smtClean="0"/>
              <a:t>        </a:t>
            </a:r>
            <a:r>
              <a:rPr lang="en-US" sz="2000" b="1" dirty="0" err="1" smtClean="0"/>
              <a:t>int</a:t>
            </a:r>
            <a:r>
              <a:rPr lang="en-US" sz="2000" dirty="0" smtClean="0"/>
              <a:t> x;  </a:t>
            </a:r>
          </a:p>
          <a:p>
            <a:pPr>
              <a:spcBef>
                <a:spcPts val="0"/>
              </a:spcBef>
              <a:buNone/>
            </a:pPr>
            <a:r>
              <a:rPr lang="en-US" sz="2000" dirty="0" smtClean="0"/>
              <a:t>        </a:t>
            </a:r>
            <a:r>
              <a:rPr lang="en-US" sz="2000" b="1" dirty="0" smtClean="0"/>
              <a:t>while</a:t>
            </a:r>
            <a:r>
              <a:rPr lang="en-US" sz="2000" dirty="0" smtClean="0"/>
              <a:t> ((x = </a:t>
            </a:r>
            <a:r>
              <a:rPr lang="en-US" sz="2000" dirty="0" err="1" smtClean="0"/>
              <a:t>buffer.read</a:t>
            </a:r>
            <a:r>
              <a:rPr lang="en-US" sz="2000" dirty="0" smtClean="0"/>
              <a:t>(</a:t>
            </a:r>
            <a:r>
              <a:rPr lang="en-US" sz="2000" dirty="0" err="1" smtClean="0"/>
              <a:t>ary</a:t>
            </a:r>
            <a:r>
              <a:rPr lang="en-US" sz="2000" dirty="0" smtClean="0"/>
              <a:t>)) != -1) {  </a:t>
            </a:r>
          </a:p>
          <a:p>
            <a:pPr>
              <a:spcBef>
                <a:spcPts val="0"/>
              </a:spcBef>
              <a:buNone/>
            </a:pPr>
            <a:r>
              <a:rPr lang="en-US" sz="2000" dirty="0" smtClean="0"/>
              <a:t>                   </a:t>
            </a:r>
            <a:r>
              <a:rPr lang="en-US" sz="2000" dirty="0" err="1" smtClean="0"/>
              <a:t>writer.write</a:t>
            </a:r>
            <a:r>
              <a:rPr lang="en-US" sz="2000" dirty="0" smtClean="0"/>
              <a:t>(</a:t>
            </a:r>
            <a:r>
              <a:rPr lang="en-US" sz="2000" dirty="0" err="1" smtClean="0"/>
              <a:t>ary</a:t>
            </a:r>
            <a:r>
              <a:rPr lang="en-US" sz="2000" dirty="0" smtClean="0"/>
              <a:t>, 0, x);  </a:t>
            </a:r>
          </a:p>
          <a:p>
            <a:pPr>
              <a:spcBef>
                <a:spcPts val="0"/>
              </a:spcBef>
              <a:buNone/>
            </a:pPr>
            <a:r>
              <a:rPr lang="en-US" sz="2000" dirty="0" smtClean="0"/>
              <a:t>        }  </a:t>
            </a:r>
          </a:p>
          <a:p>
            <a:pPr>
              <a:spcBef>
                <a:spcPts val="0"/>
              </a:spcBef>
              <a:buNone/>
            </a:pPr>
            <a:r>
              <a:rPr lang="en-US" sz="2000" dirty="0" smtClean="0"/>
              <a:t>        </a:t>
            </a:r>
            <a:r>
              <a:rPr lang="en-US" sz="2000" dirty="0" err="1" smtClean="0"/>
              <a:t>System.out.println</a:t>
            </a:r>
            <a:r>
              <a:rPr lang="en-US" sz="2000" dirty="0" smtClean="0"/>
              <a:t>(</a:t>
            </a:r>
            <a:r>
              <a:rPr lang="en-US" sz="2000" dirty="0" err="1" smtClean="0"/>
              <a:t>writer.toString</a:t>
            </a:r>
            <a:r>
              <a:rPr lang="en-US" sz="2000" dirty="0" smtClean="0"/>
              <a:t>());        </a:t>
            </a:r>
          </a:p>
          <a:p>
            <a:pPr>
              <a:spcBef>
                <a:spcPts val="0"/>
              </a:spcBef>
              <a:buNone/>
            </a:pPr>
            <a:r>
              <a:rPr lang="en-US" sz="2000" dirty="0" smtClean="0"/>
              <a:t>        </a:t>
            </a:r>
            <a:r>
              <a:rPr lang="en-US" sz="2000" dirty="0" err="1" smtClean="0"/>
              <a:t>writer.close</a:t>
            </a:r>
            <a:r>
              <a:rPr lang="en-US" sz="2000" dirty="0" smtClean="0"/>
              <a:t>();  </a:t>
            </a:r>
          </a:p>
          <a:p>
            <a:pPr>
              <a:spcBef>
                <a:spcPts val="0"/>
              </a:spcBef>
              <a:buNone/>
            </a:pPr>
            <a:r>
              <a:rPr lang="en-US" sz="2000" dirty="0" smtClean="0"/>
              <a:t>        </a:t>
            </a:r>
            <a:r>
              <a:rPr lang="en-US" sz="2000" dirty="0" err="1" smtClean="0"/>
              <a:t>buffer.close</a:t>
            </a: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StringReader</a:t>
            </a:r>
            <a:r>
              <a:rPr lang="en-US" dirty="0" smtClean="0"/>
              <a:t/>
            </a:r>
            <a:br>
              <a:rPr lang="en-US" dirty="0" smtClean="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smtClean="0"/>
              <a:t>Java </a:t>
            </a:r>
            <a:r>
              <a:rPr lang="en-GB" dirty="0" err="1" smtClean="0"/>
              <a:t>StringReader</a:t>
            </a:r>
            <a:r>
              <a:rPr lang="en-GB" dirty="0" smtClean="0"/>
              <a:t> class is a character stream with string as a source. It takes an input string and changes it into character stream. It inherits Reader class.</a:t>
            </a:r>
          </a:p>
          <a:p>
            <a:pPr>
              <a:spcBef>
                <a:spcPts val="0"/>
              </a:spcBef>
              <a:buNone/>
            </a:pPr>
            <a:r>
              <a:rPr lang="en-US" sz="2000" b="1" dirty="0" smtClean="0"/>
              <a:t>import</a:t>
            </a:r>
            <a:r>
              <a:rPr lang="en-US" sz="2000" dirty="0" smtClean="0"/>
              <a:t> </a:t>
            </a:r>
            <a:r>
              <a:rPr lang="en-US" sz="2000" dirty="0" err="1" smtClean="0"/>
              <a:t>java.io.StringReader</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StringReaderExample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r>
              <a:rPr lang="en-US" sz="2000" b="1" dirty="0" smtClean="0"/>
              <a:t>throws</a:t>
            </a:r>
            <a:r>
              <a:rPr lang="en-US" sz="2000" dirty="0" smtClean="0"/>
              <a:t> Exception {  </a:t>
            </a:r>
          </a:p>
          <a:p>
            <a:pPr>
              <a:spcBef>
                <a:spcPts val="0"/>
              </a:spcBef>
              <a:buNone/>
            </a:pPr>
            <a:r>
              <a:rPr lang="en-US" sz="2000" dirty="0" smtClean="0"/>
              <a:t>        String </a:t>
            </a:r>
            <a:r>
              <a:rPr lang="en-US" sz="2000" dirty="0" err="1" smtClean="0"/>
              <a:t>srg</a:t>
            </a:r>
            <a:r>
              <a:rPr lang="en-US" sz="2000" dirty="0" smtClean="0"/>
              <a:t> = "Hello Java!! \</a:t>
            </a:r>
            <a:r>
              <a:rPr lang="en-US" sz="2000" dirty="0" err="1" smtClean="0"/>
              <a:t>nWelcome</a:t>
            </a:r>
            <a:r>
              <a:rPr lang="en-US" sz="2000" dirty="0" smtClean="0"/>
              <a:t> to </a:t>
            </a:r>
            <a:r>
              <a:rPr lang="en-US" sz="2000" dirty="0" err="1" smtClean="0"/>
              <a:t>Javatpoint</a:t>
            </a:r>
            <a:r>
              <a:rPr lang="en-US" sz="2000" dirty="0" smtClean="0"/>
              <a:t>.";  </a:t>
            </a:r>
          </a:p>
          <a:p>
            <a:pPr>
              <a:spcBef>
                <a:spcPts val="0"/>
              </a:spcBef>
              <a:buNone/>
            </a:pPr>
            <a:r>
              <a:rPr lang="en-US" sz="2000" dirty="0" smtClean="0"/>
              <a:t>        </a:t>
            </a:r>
            <a:r>
              <a:rPr lang="en-US" sz="2000" dirty="0" err="1" smtClean="0"/>
              <a:t>StringReader</a:t>
            </a:r>
            <a:r>
              <a:rPr lang="en-US" sz="2000" dirty="0" smtClean="0"/>
              <a:t> reader = </a:t>
            </a:r>
            <a:r>
              <a:rPr lang="en-US" sz="2000" b="1" dirty="0" smtClean="0"/>
              <a:t>new</a:t>
            </a:r>
            <a:r>
              <a:rPr lang="en-US" sz="2000" dirty="0" smtClean="0"/>
              <a:t> </a:t>
            </a:r>
            <a:r>
              <a:rPr lang="en-US" sz="2000" dirty="0" err="1" smtClean="0"/>
              <a:t>StringReader</a:t>
            </a:r>
            <a:r>
              <a:rPr lang="en-US" sz="2000" dirty="0" smtClean="0"/>
              <a:t>(</a:t>
            </a:r>
            <a:r>
              <a:rPr lang="en-US" sz="2000" dirty="0" err="1" smtClean="0"/>
              <a:t>srg</a:t>
            </a:r>
            <a:r>
              <a:rPr lang="en-US" sz="2000" dirty="0" smtClean="0"/>
              <a:t>);  </a:t>
            </a:r>
          </a:p>
          <a:p>
            <a:pPr>
              <a:spcBef>
                <a:spcPts val="0"/>
              </a:spcBef>
              <a:buNone/>
            </a:pPr>
            <a:r>
              <a:rPr lang="en-US" sz="2000" dirty="0" smtClean="0"/>
              <a:t>        </a:t>
            </a:r>
            <a:r>
              <a:rPr lang="en-US" sz="2000" b="1" dirty="0" err="1" smtClean="0"/>
              <a:t>int</a:t>
            </a:r>
            <a:r>
              <a:rPr lang="en-US" sz="2000" dirty="0" smtClean="0"/>
              <a:t> k=0;  </a:t>
            </a:r>
          </a:p>
          <a:p>
            <a:pPr>
              <a:spcBef>
                <a:spcPts val="0"/>
              </a:spcBef>
              <a:buNone/>
            </a:pPr>
            <a:r>
              <a:rPr lang="en-US" sz="2000" dirty="0" smtClean="0"/>
              <a:t>            </a:t>
            </a:r>
            <a:r>
              <a:rPr lang="en-US" sz="2000" b="1" dirty="0" smtClean="0"/>
              <a:t>while</a:t>
            </a:r>
            <a:r>
              <a:rPr lang="en-US" sz="2000" dirty="0" smtClean="0"/>
              <a:t>((k=</a:t>
            </a:r>
            <a:r>
              <a:rPr lang="en-US" sz="2000" dirty="0" err="1" smtClean="0"/>
              <a:t>reader.read</a:t>
            </a:r>
            <a:r>
              <a:rPr lang="en-US" sz="2000" dirty="0" smtClean="0"/>
              <a:t>())!=-1){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)k);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err="1" smtClean="0"/>
              <a:t>PipedWriter</a:t>
            </a:r>
            <a:r>
              <a:rPr lang="en-US" dirty="0" smtClean="0"/>
              <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The </a:t>
            </a:r>
            <a:r>
              <a:rPr lang="en-GB" dirty="0" err="1" smtClean="0"/>
              <a:t>PipedWriter</a:t>
            </a:r>
            <a:r>
              <a:rPr lang="en-GB" dirty="0" smtClean="0"/>
              <a:t> class is used to write </a:t>
            </a:r>
            <a:r>
              <a:rPr lang="en-GB" dirty="0" smtClean="0">
                <a:hlinkClick r:id="rId2"/>
              </a:rPr>
              <a:t>java</a:t>
            </a:r>
            <a:r>
              <a:rPr lang="en-GB" dirty="0" smtClean="0"/>
              <a:t> pipe as a stream of characters. This class is used generally for writing text. Generally </a:t>
            </a:r>
            <a:r>
              <a:rPr lang="en-GB" dirty="0" err="1" smtClean="0"/>
              <a:t>PipedWriter</a:t>
            </a:r>
            <a:r>
              <a:rPr lang="en-GB" dirty="0" smtClean="0"/>
              <a:t> is connected to a </a:t>
            </a:r>
            <a:r>
              <a:rPr lang="en-GB" dirty="0" err="1" smtClean="0">
                <a:hlinkClick r:id="rId3"/>
              </a:rPr>
              <a:t>PipedReader</a:t>
            </a:r>
            <a:r>
              <a:rPr lang="en-GB" dirty="0" smtClean="0"/>
              <a:t> and used by different </a:t>
            </a:r>
            <a:r>
              <a:rPr lang="en-GB" dirty="0" smtClean="0">
                <a:hlinkClick r:id="rId4"/>
              </a:rPr>
              <a:t>threads</a:t>
            </a:r>
            <a:r>
              <a:rPr lang="en-GB" dirty="0" smtClean="0"/>
              <a:t>.</a:t>
            </a:r>
          </a:p>
          <a:p>
            <a:pPr>
              <a:spcBef>
                <a:spcPts val="0"/>
              </a:spcBef>
              <a:buNone/>
            </a:pPr>
            <a:r>
              <a:rPr lang="en-US" sz="2000" b="1" dirty="0" smtClean="0"/>
              <a:t>import</a:t>
            </a:r>
            <a:r>
              <a:rPr lang="en-US" sz="2000" dirty="0" smtClean="0"/>
              <a:t> </a:t>
            </a:r>
            <a:r>
              <a:rPr lang="en-US" sz="2000" dirty="0" err="1" smtClean="0"/>
              <a:t>java.io.PipedReader</a:t>
            </a:r>
            <a:r>
              <a:rPr lang="en-US" sz="2000" dirty="0" smtClean="0"/>
              <a:t>;  </a:t>
            </a:r>
          </a:p>
          <a:p>
            <a:pPr>
              <a:spcBef>
                <a:spcPts val="0"/>
              </a:spcBef>
              <a:buNone/>
            </a:pPr>
            <a:r>
              <a:rPr lang="en-US" sz="2000" b="1" dirty="0" smtClean="0"/>
              <a:t>import</a:t>
            </a:r>
            <a:r>
              <a:rPr lang="en-US" sz="2000" dirty="0" smtClean="0"/>
              <a:t> </a:t>
            </a:r>
            <a:r>
              <a:rPr lang="en-US" sz="2000" dirty="0" err="1" smtClean="0"/>
              <a:t>java.io.PipedWriter</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PipeReaderExample2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final</a:t>
            </a:r>
            <a:r>
              <a:rPr lang="en-US" sz="2000" dirty="0" smtClean="0"/>
              <a:t> </a:t>
            </a:r>
            <a:r>
              <a:rPr lang="en-US" sz="2000" dirty="0" err="1" smtClean="0"/>
              <a:t>PipedReader</a:t>
            </a:r>
            <a:r>
              <a:rPr lang="en-US" sz="2000" dirty="0" smtClean="0"/>
              <a:t> read = </a:t>
            </a:r>
            <a:r>
              <a:rPr lang="en-US" sz="2000" b="1" dirty="0" smtClean="0"/>
              <a:t>new</a:t>
            </a:r>
            <a:r>
              <a:rPr lang="en-US" sz="2000" dirty="0" smtClean="0"/>
              <a:t> </a:t>
            </a:r>
            <a:r>
              <a:rPr lang="en-US" sz="2000" dirty="0" err="1" smtClean="0"/>
              <a:t>PipedReader</a:t>
            </a:r>
            <a:r>
              <a:rPr lang="en-US" sz="2000" dirty="0" smtClean="0"/>
              <a:t>();  </a:t>
            </a:r>
          </a:p>
          <a:p>
            <a:pPr>
              <a:spcBef>
                <a:spcPts val="0"/>
              </a:spcBef>
              <a:buNone/>
            </a:pPr>
            <a:r>
              <a:rPr lang="en-US" sz="2000" dirty="0" smtClean="0"/>
              <a:t>            </a:t>
            </a:r>
            <a:r>
              <a:rPr lang="en-US" sz="2000" b="1" dirty="0" smtClean="0"/>
              <a:t>final</a:t>
            </a:r>
            <a:r>
              <a:rPr lang="en-US" sz="2000" dirty="0" smtClean="0"/>
              <a:t> </a:t>
            </a:r>
            <a:r>
              <a:rPr lang="en-US" sz="2000" dirty="0" err="1" smtClean="0"/>
              <a:t>PipedWriter</a:t>
            </a:r>
            <a:r>
              <a:rPr lang="en-US" sz="2000" dirty="0" smtClean="0"/>
              <a:t> write = </a:t>
            </a:r>
            <a:r>
              <a:rPr lang="en-US" sz="2000" b="1" dirty="0" smtClean="0"/>
              <a:t>new</a:t>
            </a:r>
            <a:r>
              <a:rPr lang="en-US" sz="2000" dirty="0" smtClean="0"/>
              <a:t> </a:t>
            </a:r>
            <a:r>
              <a:rPr lang="en-US" sz="2000" dirty="0" err="1" smtClean="0"/>
              <a:t>PipedWriter</a:t>
            </a:r>
            <a:r>
              <a:rPr lang="en-US" sz="2000" dirty="0" smtClean="0"/>
              <a:t>(read);  </a:t>
            </a:r>
          </a:p>
          <a:p>
            <a:pPr>
              <a:spcBef>
                <a:spcPts val="0"/>
              </a:spcBef>
              <a:buNone/>
            </a:pPr>
            <a:r>
              <a:rPr lang="en-US" sz="2000" dirty="0" smtClean="0"/>
              <a:t>  </a:t>
            </a:r>
          </a:p>
          <a:p>
            <a:pPr>
              <a:spcBef>
                <a:spcPts val="0"/>
              </a:spcBef>
              <a:buNone/>
            </a:pPr>
            <a:r>
              <a:rPr lang="en-US" sz="2000" dirty="0" smtClean="0"/>
              <a:t>            Thread </a:t>
            </a:r>
            <a:r>
              <a:rPr lang="en-US" sz="2000" dirty="0" err="1" smtClean="0"/>
              <a:t>readerThread</a:t>
            </a:r>
            <a:r>
              <a:rPr lang="en-US" sz="2000" dirty="0" smtClean="0"/>
              <a:t> = </a:t>
            </a:r>
            <a:r>
              <a:rPr lang="en-US" sz="2000" b="1" dirty="0" smtClean="0"/>
              <a:t>new</a:t>
            </a:r>
            <a:r>
              <a:rPr lang="en-US" sz="2000" dirty="0" smtClean="0"/>
              <a:t> Thread(</a:t>
            </a:r>
            <a:r>
              <a:rPr lang="en-US" sz="2000" b="1" dirty="0" smtClean="0"/>
              <a:t>new</a:t>
            </a:r>
            <a:r>
              <a:rPr lang="en-US" sz="2000" dirty="0" smtClean="0"/>
              <a:t> </a:t>
            </a:r>
            <a:r>
              <a:rPr lang="en-US" sz="2000" dirty="0" err="1" smtClean="0"/>
              <a:t>Runnable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run() {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a:t>
            </a:r>
            <a:r>
              <a:rPr lang="en-US" sz="2000" b="1" dirty="0" err="1" smtClean="0"/>
              <a:t>int</a:t>
            </a:r>
            <a:r>
              <a:rPr lang="en-US" sz="2000" dirty="0" smtClean="0"/>
              <a:t> data = </a:t>
            </a:r>
            <a:r>
              <a:rPr lang="en-US" sz="2000" dirty="0" err="1" smtClean="0"/>
              <a:t>read.read</a:t>
            </a:r>
            <a:r>
              <a:rPr lang="en-US" sz="2000" dirty="0" smtClean="0"/>
              <a:t>();  </a:t>
            </a:r>
          </a:p>
          <a:p>
            <a:pPr>
              <a:spcBef>
                <a:spcPts val="0"/>
              </a:spcBef>
              <a:buNone/>
            </a:pPr>
            <a:r>
              <a:rPr lang="en-US" sz="2000" dirty="0" smtClean="0"/>
              <a:t>                        </a:t>
            </a:r>
            <a:r>
              <a:rPr lang="en-US" sz="2000" b="1" dirty="0" smtClean="0"/>
              <a:t>while</a:t>
            </a:r>
            <a:r>
              <a:rPr lang="en-US" sz="2000" dirty="0" smtClean="0"/>
              <a:t> (data != -1) {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 data);  </a:t>
            </a:r>
          </a:p>
          <a:p>
            <a:pPr>
              <a:spcBef>
                <a:spcPts val="0"/>
              </a:spcBef>
              <a:buNone/>
            </a:pPr>
            <a:r>
              <a:rPr lang="en-US" sz="2000" dirty="0" smtClean="0"/>
              <a:t>                            data = </a:t>
            </a:r>
            <a:r>
              <a:rPr lang="en-US" sz="2000" dirty="0" err="1" smtClean="0"/>
              <a:t>read.read</a:t>
            </a:r>
            <a:r>
              <a:rPr lang="en-US" sz="2000" dirty="0" smtClean="0"/>
              <a:t>();  </a:t>
            </a:r>
          </a:p>
          <a:p>
            <a:pPr>
              <a:spcBef>
                <a:spcPts val="0"/>
              </a:spcBef>
              <a:buNone/>
            </a:pPr>
            <a:r>
              <a:rPr lang="en-US" sz="2000" dirty="0" smtClean="0"/>
              <a:t>                        }  </a:t>
            </a:r>
          </a:p>
          <a:p>
            <a:pPr>
              <a:spcBef>
                <a:spcPts val="0"/>
              </a:spcBef>
              <a:buNone/>
            </a:pPr>
            <a:r>
              <a:rPr lang="en-US" sz="2000" dirty="0" smtClean="0"/>
              <a:t>                    } </a:t>
            </a:r>
            <a:r>
              <a:rPr lang="en-US" sz="2000" b="1" dirty="0" smtClean="0"/>
              <a:t>catch</a:t>
            </a:r>
            <a:r>
              <a:rPr lang="en-US" sz="2000" dirty="0" smtClean="0"/>
              <a:t> (Exception ex) {  </a:t>
            </a:r>
          </a:p>
          <a:p>
            <a:pPr>
              <a:spcBef>
                <a:spcPts val="0"/>
              </a:spcBef>
              <a:buNone/>
            </a:pPr>
            <a:r>
              <a:rPr lang="en-US" sz="2000" dirty="0" smtClean="0"/>
              <a:t>                    }                  }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Thread </a:t>
            </a:r>
            <a:r>
              <a:rPr lang="en-US" sz="2000" dirty="0" err="1" smtClean="0"/>
              <a:t>writerThread</a:t>
            </a:r>
            <a:r>
              <a:rPr lang="en-US" sz="2000" dirty="0" smtClean="0"/>
              <a:t> = </a:t>
            </a:r>
            <a:r>
              <a:rPr lang="en-US" sz="2000" b="1" dirty="0" smtClean="0"/>
              <a:t>new</a:t>
            </a:r>
            <a:r>
              <a:rPr lang="en-US" sz="2000" dirty="0" smtClean="0"/>
              <a:t> Thread(</a:t>
            </a:r>
            <a:r>
              <a:rPr lang="en-US" sz="2000" b="1" dirty="0" smtClean="0"/>
              <a:t>new</a:t>
            </a:r>
            <a:r>
              <a:rPr lang="en-US" sz="2000" dirty="0" smtClean="0"/>
              <a:t> </a:t>
            </a:r>
            <a:r>
              <a:rPr lang="en-US" sz="2000" dirty="0" err="1" smtClean="0"/>
              <a:t>Runnable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run() {  </a:t>
            </a:r>
          </a:p>
          <a:p>
            <a:pPr>
              <a:spcBef>
                <a:spcPts val="0"/>
              </a:spcBef>
              <a:buNone/>
            </a:pPr>
            <a:r>
              <a:rPr lang="en-US" sz="2000" dirty="0" smtClean="0"/>
              <a:t>                    </a:t>
            </a:r>
            <a:r>
              <a:rPr lang="en-US" sz="2000" b="1" dirty="0" smtClean="0"/>
              <a:t>try</a:t>
            </a:r>
            <a:r>
              <a:rPr lang="en-US" sz="2000" dirty="0" smtClean="0"/>
              <a:t> {                          </a:t>
            </a:r>
            <a:r>
              <a:rPr lang="en-US" sz="2000" dirty="0" err="1" smtClean="0"/>
              <a:t>write.write</a:t>
            </a:r>
            <a:r>
              <a:rPr lang="en-US" sz="2000" dirty="0" smtClean="0"/>
              <a:t>("I love my country\</a:t>
            </a:r>
            <a:r>
              <a:rPr lang="en-US" sz="2000" dirty="0" err="1" smtClean="0"/>
              <a:t>n".toCharArray</a:t>
            </a:r>
            <a:r>
              <a:rPr lang="en-US" sz="2000" dirty="0" smtClean="0"/>
              <a:t>()); </a:t>
            </a:r>
          </a:p>
          <a:p>
            <a:pPr>
              <a:spcBef>
                <a:spcPts val="0"/>
              </a:spcBef>
              <a:buNone/>
            </a:pPr>
            <a:r>
              <a:rPr lang="en-US" sz="2000" dirty="0" smtClean="0"/>
              <a:t>                   } </a:t>
            </a:r>
            <a:r>
              <a:rPr lang="en-US" sz="2000" b="1" dirty="0" smtClean="0"/>
              <a:t>catch</a:t>
            </a:r>
            <a:r>
              <a:rPr lang="en-US" sz="2000" dirty="0" smtClean="0"/>
              <a:t> (Exception ex) {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readerThread.start</a:t>
            </a:r>
            <a:r>
              <a:rPr lang="en-US" sz="2000" dirty="0" smtClean="0"/>
              <a:t>();  </a:t>
            </a:r>
          </a:p>
          <a:p>
            <a:pPr>
              <a:spcBef>
                <a:spcPts val="0"/>
              </a:spcBef>
              <a:buNone/>
            </a:pPr>
            <a:r>
              <a:rPr lang="en-US" sz="2000" dirty="0" smtClean="0"/>
              <a:t>            </a:t>
            </a:r>
            <a:r>
              <a:rPr lang="en-US" sz="2000" dirty="0" err="1" smtClean="0"/>
              <a:t>writerThread.start</a:t>
            </a:r>
            <a:r>
              <a:rPr lang="en-US" sz="2000" dirty="0" smtClean="0"/>
              <a:t>();  </a:t>
            </a:r>
          </a:p>
          <a:p>
            <a:pPr>
              <a:spcBef>
                <a:spcPts val="0"/>
              </a:spcBef>
              <a:buNone/>
            </a:pPr>
            <a:r>
              <a:rPr lang="en-US" sz="2000" dirty="0" smtClean="0"/>
              <a:t>          } </a:t>
            </a:r>
            <a:r>
              <a:rPr lang="en-US" sz="2000" b="1" dirty="0" smtClean="0"/>
              <a:t>catch</a:t>
            </a:r>
            <a:r>
              <a:rPr lang="en-US" sz="2000" dirty="0" smtClean="0"/>
              <a:t> (Exception ex) {  </a:t>
            </a:r>
          </a:p>
          <a:p>
            <a:pPr>
              <a:spcBef>
                <a:spcPts val="0"/>
              </a:spcBef>
              <a:buNone/>
            </a:pPr>
            <a:r>
              <a:rPr lang="en-US" sz="2000" dirty="0" smtClean="0"/>
              <a:t>            </a:t>
            </a:r>
            <a:r>
              <a:rPr lang="en-US" sz="2000" dirty="0" err="1" smtClean="0"/>
              <a:t>System.out.println</a:t>
            </a:r>
            <a:r>
              <a:rPr lang="en-US" sz="2000" dirty="0" smtClean="0"/>
              <a:t>(</a:t>
            </a:r>
            <a:r>
              <a:rPr lang="en-US" sz="2000" dirty="0" err="1" smtClean="0"/>
              <a:t>ex.getMessage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err="1" smtClean="0"/>
              <a:t>PipedReader</a:t>
            </a:r>
            <a:r>
              <a:rPr lang="en-US" dirty="0" smtClean="0"/>
              <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smtClean="0"/>
              <a:t>The </a:t>
            </a:r>
            <a:r>
              <a:rPr lang="en-GB" dirty="0" err="1" smtClean="0"/>
              <a:t>PipedReader</a:t>
            </a:r>
            <a:r>
              <a:rPr lang="en-GB" dirty="0" smtClean="0"/>
              <a:t> class is used to read the contents of a pipe as a stream of characters. This </a:t>
            </a:r>
            <a:r>
              <a:rPr lang="en-GB" dirty="0" smtClean="0">
                <a:hlinkClick r:id="rId2"/>
              </a:rPr>
              <a:t>class</a:t>
            </a:r>
            <a:r>
              <a:rPr lang="en-GB" dirty="0" smtClean="0"/>
              <a:t> is used generally to read text.</a:t>
            </a:r>
          </a:p>
          <a:p>
            <a:r>
              <a:rPr lang="en-GB" dirty="0" err="1" smtClean="0"/>
              <a:t>PipedReader</a:t>
            </a:r>
            <a:r>
              <a:rPr lang="en-GB" dirty="0" smtClean="0"/>
              <a:t> class must be connected to the same </a:t>
            </a:r>
            <a:r>
              <a:rPr lang="en-GB" dirty="0" err="1" smtClean="0">
                <a:hlinkClick r:id="rId3"/>
              </a:rPr>
              <a:t>PipedWriter</a:t>
            </a:r>
            <a:r>
              <a:rPr lang="en-GB" dirty="0" smtClean="0"/>
              <a:t> and are used by different </a:t>
            </a:r>
            <a:r>
              <a:rPr lang="en-GB" dirty="0" smtClean="0">
                <a:hlinkClick r:id="rId4"/>
              </a:rPr>
              <a:t>threads</a:t>
            </a:r>
            <a:r>
              <a:rPr lang="en-GB" dirty="0" smtClean="0"/>
              <a:t>.</a:t>
            </a:r>
          </a:p>
          <a:p>
            <a:pPr>
              <a:spcBef>
                <a:spcPts val="0"/>
              </a:spcBef>
              <a:buNone/>
            </a:pPr>
            <a:r>
              <a:rPr lang="en-US" sz="2000" b="1" dirty="0" smtClean="0"/>
              <a:t>import</a:t>
            </a:r>
            <a:r>
              <a:rPr lang="en-US" sz="2000" dirty="0" smtClean="0"/>
              <a:t> </a:t>
            </a:r>
            <a:r>
              <a:rPr lang="en-US" sz="2000" dirty="0" err="1" smtClean="0"/>
              <a:t>java.io.PipedReader</a:t>
            </a:r>
            <a:r>
              <a:rPr lang="en-US" sz="2000" dirty="0" smtClean="0"/>
              <a:t>;  </a:t>
            </a:r>
          </a:p>
          <a:p>
            <a:pPr>
              <a:spcBef>
                <a:spcPts val="0"/>
              </a:spcBef>
              <a:buNone/>
            </a:pPr>
            <a:r>
              <a:rPr lang="en-US" sz="2000" b="1" dirty="0" smtClean="0"/>
              <a:t>import</a:t>
            </a:r>
            <a:r>
              <a:rPr lang="en-US" sz="2000" dirty="0" smtClean="0"/>
              <a:t> </a:t>
            </a:r>
            <a:r>
              <a:rPr lang="en-US" sz="2000" dirty="0" err="1" smtClean="0"/>
              <a:t>java.io.PipedWriter</a:t>
            </a:r>
            <a:r>
              <a:rPr lang="en-US" sz="2000" dirty="0" smtClean="0"/>
              <a:t>;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PipeReaderExample2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b="1" dirty="0" smtClean="0"/>
              <a:t>final</a:t>
            </a:r>
            <a:r>
              <a:rPr lang="en-US" sz="2000" dirty="0" smtClean="0"/>
              <a:t> </a:t>
            </a:r>
            <a:r>
              <a:rPr lang="en-US" sz="2000" dirty="0" err="1" smtClean="0"/>
              <a:t>PipedReader</a:t>
            </a:r>
            <a:r>
              <a:rPr lang="en-US" sz="2000" dirty="0" smtClean="0"/>
              <a:t> read = </a:t>
            </a:r>
            <a:r>
              <a:rPr lang="en-US" sz="2000" b="1" dirty="0" smtClean="0"/>
              <a:t>new</a:t>
            </a:r>
            <a:r>
              <a:rPr lang="en-US" sz="2000" dirty="0" smtClean="0"/>
              <a:t> </a:t>
            </a:r>
            <a:r>
              <a:rPr lang="en-US" sz="2000" dirty="0" err="1" smtClean="0"/>
              <a:t>PipedReader</a:t>
            </a:r>
            <a:r>
              <a:rPr lang="en-US" sz="2000" dirty="0" smtClean="0"/>
              <a:t>();  </a:t>
            </a:r>
          </a:p>
          <a:p>
            <a:pPr>
              <a:spcBef>
                <a:spcPts val="0"/>
              </a:spcBef>
              <a:buNone/>
            </a:pPr>
            <a:r>
              <a:rPr lang="en-US" sz="2000" dirty="0" smtClean="0"/>
              <a:t>            </a:t>
            </a:r>
            <a:r>
              <a:rPr lang="en-US" sz="2000" b="1" dirty="0" smtClean="0"/>
              <a:t>final</a:t>
            </a:r>
            <a:r>
              <a:rPr lang="en-US" sz="2000" dirty="0" smtClean="0"/>
              <a:t> </a:t>
            </a:r>
            <a:r>
              <a:rPr lang="en-US" sz="2000" dirty="0" err="1" smtClean="0"/>
              <a:t>PipedWriter</a:t>
            </a:r>
            <a:r>
              <a:rPr lang="en-US" sz="2000" dirty="0" smtClean="0"/>
              <a:t> write = </a:t>
            </a:r>
            <a:r>
              <a:rPr lang="en-US" sz="2000" b="1" dirty="0" smtClean="0"/>
              <a:t>new</a:t>
            </a:r>
            <a:r>
              <a:rPr lang="en-US" sz="2000" dirty="0" smtClean="0"/>
              <a:t> </a:t>
            </a:r>
            <a:r>
              <a:rPr lang="en-US" sz="2000" dirty="0" err="1" smtClean="0"/>
              <a:t>PipedWriter</a:t>
            </a:r>
            <a:r>
              <a:rPr lang="en-US" sz="2000" dirty="0" smtClean="0"/>
              <a:t>(read);  </a:t>
            </a:r>
          </a:p>
          <a:p>
            <a:pPr>
              <a:spcBef>
                <a:spcPts val="0"/>
              </a:spcBef>
              <a:buNone/>
            </a:pPr>
            <a:r>
              <a:rPr lang="en-US" sz="2000" dirty="0" smtClean="0"/>
              <a:t>  </a:t>
            </a:r>
          </a:p>
          <a:p>
            <a:pPr>
              <a:spcBef>
                <a:spcPts val="0"/>
              </a:spcBef>
              <a:buNone/>
            </a:pPr>
            <a:r>
              <a:rPr lang="en-US" sz="2000" dirty="0" smtClean="0"/>
              <a:t>            Thread </a:t>
            </a:r>
            <a:r>
              <a:rPr lang="en-US" sz="2000" dirty="0" err="1" smtClean="0"/>
              <a:t>readerThread</a:t>
            </a:r>
            <a:r>
              <a:rPr lang="en-US" sz="2000" dirty="0" smtClean="0"/>
              <a:t> = </a:t>
            </a:r>
            <a:r>
              <a:rPr lang="en-US" sz="2000" b="1" dirty="0" smtClean="0"/>
              <a:t>new</a:t>
            </a:r>
            <a:r>
              <a:rPr lang="en-US" sz="2000" dirty="0" smtClean="0"/>
              <a:t> Thread(</a:t>
            </a:r>
            <a:r>
              <a:rPr lang="en-US" sz="2000" b="1" dirty="0" smtClean="0"/>
              <a:t>new</a:t>
            </a:r>
            <a:r>
              <a:rPr lang="en-US" sz="2000" dirty="0" smtClean="0"/>
              <a:t> </a:t>
            </a:r>
            <a:r>
              <a:rPr lang="en-US" sz="2000" dirty="0" err="1" smtClean="0"/>
              <a:t>Runnable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run() {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a:t>
            </a:r>
            <a:r>
              <a:rPr lang="en-US" sz="2000" b="1" dirty="0" err="1" smtClean="0"/>
              <a:t>int</a:t>
            </a:r>
            <a:r>
              <a:rPr lang="en-US" sz="2000" dirty="0" smtClean="0"/>
              <a:t> data = </a:t>
            </a:r>
            <a:r>
              <a:rPr lang="en-US" sz="2000" dirty="0" err="1" smtClean="0"/>
              <a:t>read.read</a:t>
            </a:r>
            <a:r>
              <a:rPr lang="en-US" sz="2000" dirty="0" smtClean="0"/>
              <a:t>();  </a:t>
            </a:r>
          </a:p>
          <a:p>
            <a:pPr>
              <a:spcBef>
                <a:spcPts val="0"/>
              </a:spcBef>
              <a:buNone/>
            </a:pPr>
            <a:r>
              <a:rPr lang="en-US" sz="2000" dirty="0" smtClean="0"/>
              <a:t>                        </a:t>
            </a:r>
            <a:r>
              <a:rPr lang="en-US" sz="2000" b="1" dirty="0" smtClean="0"/>
              <a:t>while</a:t>
            </a:r>
            <a:r>
              <a:rPr lang="en-US" sz="2000" dirty="0" smtClean="0"/>
              <a:t> (data != -1) {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 data);  </a:t>
            </a:r>
          </a:p>
          <a:p>
            <a:pPr>
              <a:spcBef>
                <a:spcPts val="0"/>
              </a:spcBef>
              <a:buNone/>
            </a:pPr>
            <a:r>
              <a:rPr lang="en-US" sz="2000" dirty="0" smtClean="0"/>
              <a:t>                            data = </a:t>
            </a:r>
            <a:r>
              <a:rPr lang="en-US" sz="2000" dirty="0" err="1" smtClean="0"/>
              <a:t>read.read</a:t>
            </a:r>
            <a:r>
              <a:rPr lang="en-US" sz="2000" dirty="0" smtClean="0"/>
              <a:t>();  </a:t>
            </a:r>
          </a:p>
          <a:p>
            <a:pPr>
              <a:spcBef>
                <a:spcPts val="0"/>
              </a:spcBef>
              <a:buNone/>
            </a:pPr>
            <a:r>
              <a:rPr lang="en-US" sz="2000" dirty="0" smtClean="0"/>
              <a:t>                        }  </a:t>
            </a:r>
          </a:p>
          <a:p>
            <a:pPr>
              <a:spcBef>
                <a:spcPts val="0"/>
              </a:spcBef>
              <a:buNone/>
            </a:pPr>
            <a:r>
              <a:rPr lang="en-US" sz="2000" dirty="0" smtClean="0"/>
              <a:t>                    } </a:t>
            </a:r>
            <a:r>
              <a:rPr lang="en-US" sz="2000" b="1" dirty="0" smtClean="0"/>
              <a:t>catch</a:t>
            </a:r>
            <a:r>
              <a:rPr lang="en-US" sz="2000" dirty="0" smtClean="0"/>
              <a:t> (Exception ex) {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Thread </a:t>
            </a:r>
            <a:r>
              <a:rPr lang="en-US" sz="2000" dirty="0" err="1" smtClean="0"/>
              <a:t>writerThread</a:t>
            </a:r>
            <a:r>
              <a:rPr lang="en-US" sz="2000" dirty="0" smtClean="0"/>
              <a:t> = </a:t>
            </a:r>
            <a:r>
              <a:rPr lang="en-US" sz="2000" b="1" dirty="0" smtClean="0"/>
              <a:t>new</a:t>
            </a:r>
            <a:r>
              <a:rPr lang="en-US" sz="2000" dirty="0" smtClean="0"/>
              <a:t> Thread(</a:t>
            </a:r>
            <a:r>
              <a:rPr lang="en-US" sz="2000" b="1" dirty="0" smtClean="0"/>
              <a:t>new</a:t>
            </a:r>
            <a:r>
              <a:rPr lang="en-US" sz="2000" dirty="0" smtClean="0"/>
              <a:t> </a:t>
            </a:r>
            <a:r>
              <a:rPr lang="en-US" sz="2000" dirty="0" err="1" smtClean="0"/>
              <a:t>Runnable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run() {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a:t>
            </a:r>
            <a:r>
              <a:rPr lang="en-US" sz="2000" dirty="0" err="1" smtClean="0"/>
              <a:t>write.write</a:t>
            </a:r>
            <a:r>
              <a:rPr lang="en-US" sz="2000" dirty="0" smtClean="0"/>
              <a:t>("I love my country\</a:t>
            </a:r>
            <a:r>
              <a:rPr lang="en-US" sz="2000" dirty="0" err="1" smtClean="0"/>
              <a:t>n".toCharArray</a:t>
            </a:r>
            <a:r>
              <a:rPr lang="en-US" sz="2000" dirty="0" smtClean="0"/>
              <a:t>());  </a:t>
            </a:r>
          </a:p>
          <a:p>
            <a:pPr>
              <a:spcBef>
                <a:spcPts val="0"/>
              </a:spcBef>
              <a:buNone/>
            </a:pPr>
            <a:r>
              <a:rPr lang="en-US" sz="2000" dirty="0" smtClean="0"/>
              <a:t>                    } </a:t>
            </a:r>
            <a:r>
              <a:rPr lang="en-US" sz="2000" b="1" dirty="0" smtClean="0"/>
              <a:t>catch</a:t>
            </a:r>
            <a:r>
              <a:rPr lang="en-US" sz="2000" dirty="0" smtClean="0"/>
              <a:t> (Exception ex) {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a:t>
            </a:r>
            <a:r>
              <a:rPr lang="en-US" sz="2000" dirty="0" err="1" smtClean="0"/>
              <a:t>readerThread.start</a:t>
            </a:r>
            <a:r>
              <a:rPr lang="en-US" sz="2000" dirty="0" smtClean="0"/>
              <a:t>();  </a:t>
            </a:r>
          </a:p>
          <a:p>
            <a:pPr>
              <a:spcBef>
                <a:spcPts val="0"/>
              </a:spcBef>
              <a:buNone/>
            </a:pPr>
            <a:r>
              <a:rPr lang="en-US" sz="2000" dirty="0" smtClean="0"/>
              <a:t>            </a:t>
            </a:r>
            <a:r>
              <a:rPr lang="en-US" sz="2000" dirty="0" err="1" smtClean="0"/>
              <a:t>writerThread.start</a:t>
            </a:r>
            <a:r>
              <a:rPr lang="en-US" sz="2000" dirty="0" smtClean="0"/>
              <a:t>();  </a:t>
            </a:r>
          </a:p>
          <a:p>
            <a:pPr>
              <a:spcBef>
                <a:spcPts val="0"/>
              </a:spcBef>
              <a:buNone/>
            </a:pPr>
            <a:r>
              <a:rPr lang="en-US" sz="2000" dirty="0" smtClean="0"/>
              <a:t>  </a:t>
            </a:r>
          </a:p>
          <a:p>
            <a:pPr>
              <a:spcBef>
                <a:spcPts val="0"/>
              </a:spcBef>
              <a:buNone/>
            </a:pPr>
            <a:r>
              <a:rPr lang="en-US" sz="2000" dirty="0" smtClean="0"/>
              <a:t>        } </a:t>
            </a:r>
            <a:r>
              <a:rPr lang="en-US" sz="2000" b="1" dirty="0" smtClean="0"/>
              <a:t>catch</a:t>
            </a:r>
            <a:r>
              <a:rPr lang="en-US" sz="2000" dirty="0" smtClean="0"/>
              <a:t> (Exception ex) {  </a:t>
            </a:r>
          </a:p>
          <a:p>
            <a:pPr>
              <a:spcBef>
                <a:spcPts val="0"/>
              </a:spcBef>
              <a:buNone/>
            </a:pPr>
            <a:r>
              <a:rPr lang="en-US" sz="2000" dirty="0" smtClean="0"/>
              <a:t>            </a:t>
            </a:r>
            <a:r>
              <a:rPr lang="en-US" sz="2000" dirty="0" err="1" smtClean="0"/>
              <a:t>System.out.println</a:t>
            </a:r>
            <a:r>
              <a:rPr lang="en-US" sz="2000" dirty="0" smtClean="0"/>
              <a:t>(</a:t>
            </a:r>
            <a:r>
              <a:rPr lang="en-US" sz="2000" dirty="0" err="1" smtClean="0"/>
              <a:t>ex.getMessage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InputStream Hierarchy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pic>
        <p:nvPicPr>
          <p:cNvPr id="5" name="Content Placeholder 4" descr="Java input stream hierarchy"/>
          <p:cNvPicPr>
            <a:picLocks noGrp="1"/>
          </p:cNvPicPr>
          <p:nvPr>
            <p:ph idx="1"/>
          </p:nvPr>
        </p:nvPicPr>
        <p:blipFill>
          <a:blip r:embed="rId2"/>
          <a:srcRect/>
          <a:stretch>
            <a:fillRect/>
          </a:stretch>
        </p:blipFill>
        <p:spPr bwMode="auto">
          <a:xfrm>
            <a:off x="1381092" y="1357298"/>
            <a:ext cx="8729695" cy="3864783"/>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err="1" smtClean="0"/>
              <a:t>FilterWriter</a:t>
            </a:r>
            <a:r>
              <a:rPr lang="en-US" dirty="0" smtClean="0"/>
              <a:t/>
            </a:r>
            <a:br>
              <a:rPr lang="en-US" dirty="0" smtClean="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err="1" smtClean="0"/>
              <a:t>FilterWriter</a:t>
            </a:r>
            <a:r>
              <a:rPr lang="en-GB" dirty="0" smtClean="0"/>
              <a:t> class is an abstract </a:t>
            </a:r>
            <a:r>
              <a:rPr lang="en-GB" dirty="0" smtClean="0">
                <a:hlinkClick r:id="rId2"/>
              </a:rPr>
              <a:t>class</a:t>
            </a:r>
            <a:r>
              <a:rPr lang="en-GB" dirty="0" smtClean="0"/>
              <a:t> which is used to write filtered character streams.</a:t>
            </a:r>
          </a:p>
          <a:p>
            <a:r>
              <a:rPr lang="en-GB" dirty="0" smtClean="0"/>
              <a:t>The sub class of the </a:t>
            </a:r>
            <a:r>
              <a:rPr lang="en-GB" dirty="0" err="1" smtClean="0"/>
              <a:t>FilterWriter</a:t>
            </a:r>
            <a:r>
              <a:rPr lang="en-GB" dirty="0" smtClean="0"/>
              <a:t> should override some of its methods and it may provide additional methods and fields also.</a:t>
            </a:r>
          </a:p>
          <a:p>
            <a:pPr>
              <a:spcBef>
                <a:spcPts val="0"/>
              </a:spcBef>
              <a:buNone/>
            </a:pPr>
            <a:r>
              <a:rPr lang="en-US" sz="2000" b="1" dirty="0" smtClean="0"/>
              <a:t>import</a:t>
            </a:r>
            <a:r>
              <a:rPr lang="en-US" sz="2000" dirty="0" smtClean="0"/>
              <a:t> java.io.*;  </a:t>
            </a:r>
          </a:p>
          <a:p>
            <a:pPr>
              <a:spcBef>
                <a:spcPts val="0"/>
              </a:spcBef>
              <a:buNone/>
            </a:pPr>
            <a:r>
              <a:rPr lang="en-US" sz="2000" b="1" dirty="0" smtClean="0"/>
              <a:t>class</a:t>
            </a:r>
            <a:r>
              <a:rPr lang="en-US" sz="2000" dirty="0" smtClean="0"/>
              <a:t> </a:t>
            </a:r>
            <a:r>
              <a:rPr lang="en-US" sz="2000" dirty="0" err="1" smtClean="0"/>
              <a:t>CustomFilterWriter</a:t>
            </a:r>
            <a:r>
              <a:rPr lang="en-US" sz="2000" dirty="0" smtClean="0"/>
              <a:t> </a:t>
            </a:r>
            <a:r>
              <a:rPr lang="en-US" sz="2000" b="1" dirty="0" smtClean="0"/>
              <a:t>extends</a:t>
            </a:r>
            <a:r>
              <a:rPr lang="en-US" sz="2000" dirty="0" smtClean="0"/>
              <a:t> </a:t>
            </a:r>
            <a:r>
              <a:rPr lang="en-US" sz="2000" dirty="0" err="1" smtClean="0"/>
              <a:t>FilterWriter</a:t>
            </a:r>
            <a:r>
              <a:rPr lang="en-US" sz="2000" dirty="0" smtClean="0"/>
              <a:t> {  </a:t>
            </a:r>
          </a:p>
          <a:p>
            <a:pPr>
              <a:spcBef>
                <a:spcPts val="0"/>
              </a:spcBef>
              <a:buNone/>
            </a:pPr>
            <a:r>
              <a:rPr lang="en-US" sz="2000" dirty="0" smtClean="0"/>
              <a:t>    </a:t>
            </a:r>
            <a:r>
              <a:rPr lang="en-US" sz="2000" dirty="0" err="1" smtClean="0"/>
              <a:t>CustomFilterWriter</a:t>
            </a:r>
            <a:r>
              <a:rPr lang="en-US" sz="2000" dirty="0" smtClean="0"/>
              <a:t>(Writer out) {  </a:t>
            </a:r>
          </a:p>
          <a:p>
            <a:pPr>
              <a:spcBef>
                <a:spcPts val="0"/>
              </a:spcBef>
              <a:buNone/>
            </a:pPr>
            <a:r>
              <a:rPr lang="en-US" sz="2000" dirty="0" smtClean="0"/>
              <a:t>        </a:t>
            </a:r>
            <a:r>
              <a:rPr lang="en-US" sz="2000" b="1" dirty="0" smtClean="0"/>
              <a:t>super</a:t>
            </a:r>
            <a:r>
              <a:rPr lang="en-US" sz="2000" dirty="0" smtClean="0"/>
              <a:t>(out);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void</a:t>
            </a:r>
            <a:r>
              <a:rPr lang="en-US" sz="2000" dirty="0" smtClean="0"/>
              <a:t> write(String </a:t>
            </a:r>
            <a:r>
              <a:rPr lang="en-US" sz="2000" dirty="0" err="1" smtClean="0"/>
              <a:t>str</a:t>
            </a:r>
            <a:r>
              <a:rPr lang="en-US" sz="2000" dirty="0" smtClean="0"/>
              <a:t>) </a:t>
            </a:r>
            <a:r>
              <a:rPr lang="en-US" sz="2000" b="1" dirty="0" smtClean="0"/>
              <a:t>throws</a:t>
            </a:r>
            <a:r>
              <a:rPr lang="en-US" sz="2000" dirty="0" smtClean="0"/>
              <a:t> </a:t>
            </a:r>
            <a:r>
              <a:rPr lang="en-US" sz="2000" dirty="0" err="1" smtClean="0"/>
              <a:t>IOException</a:t>
            </a:r>
            <a:r>
              <a:rPr lang="en-US" sz="2000" dirty="0" smtClean="0"/>
              <a:t> {  </a:t>
            </a:r>
          </a:p>
          <a:p>
            <a:pPr>
              <a:spcBef>
                <a:spcPts val="0"/>
              </a:spcBef>
              <a:buNone/>
            </a:pPr>
            <a:r>
              <a:rPr lang="en-US" sz="2000" dirty="0" smtClean="0"/>
              <a:t>        </a:t>
            </a:r>
            <a:r>
              <a:rPr lang="en-US" sz="2000" b="1" dirty="0" err="1" smtClean="0"/>
              <a:t>super</a:t>
            </a:r>
            <a:r>
              <a:rPr lang="en-US" sz="2000" dirty="0" err="1" smtClean="0"/>
              <a:t>.write</a:t>
            </a:r>
            <a:r>
              <a:rPr lang="en-US" sz="2000" dirty="0" smtClean="0"/>
              <a:t>(</a:t>
            </a:r>
            <a:r>
              <a:rPr lang="en-US" sz="2000" dirty="0" err="1" smtClean="0"/>
              <a:t>str.toLowerCase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FilterWriterExample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a:t>
            </a:r>
            <a:r>
              <a:rPr lang="en-US" sz="2000" dirty="0" err="1" smtClean="0"/>
              <a:t>FileWriter</a:t>
            </a:r>
            <a:r>
              <a:rPr lang="en-US" sz="2000" dirty="0" smtClean="0"/>
              <a:t> </a:t>
            </a:r>
            <a:r>
              <a:rPr lang="en-US" sz="2000" dirty="0" err="1" smtClean="0"/>
              <a:t>fw</a:t>
            </a:r>
            <a:r>
              <a:rPr lang="en-US" sz="2000" dirty="0" smtClean="0"/>
              <a:t> = </a:t>
            </a:r>
            <a:r>
              <a:rPr lang="en-US" sz="2000" b="1" dirty="0" smtClean="0"/>
              <a:t>new</a:t>
            </a:r>
            <a:r>
              <a:rPr lang="en-US" sz="2000" dirty="0" smtClean="0"/>
              <a:t> </a:t>
            </a:r>
            <a:r>
              <a:rPr lang="en-US" sz="2000" dirty="0" err="1" smtClean="0"/>
              <a:t>FileWriter</a:t>
            </a:r>
            <a:r>
              <a:rPr lang="en-US" sz="2000" dirty="0" smtClean="0"/>
              <a:t>("Record.txt");   </a:t>
            </a:r>
          </a:p>
          <a:p>
            <a:pPr>
              <a:spcBef>
                <a:spcPts val="0"/>
              </a:spcBef>
              <a:buNone/>
            </a:pPr>
            <a:r>
              <a:rPr lang="en-US" sz="2000" dirty="0" smtClean="0"/>
              <a:t>            </a:t>
            </a:r>
            <a:r>
              <a:rPr lang="en-US" sz="2000" dirty="0" err="1" smtClean="0"/>
              <a:t>CustomFilterWriter</a:t>
            </a:r>
            <a:r>
              <a:rPr lang="en-US" sz="2000" dirty="0" smtClean="0"/>
              <a:t> </a:t>
            </a:r>
            <a:r>
              <a:rPr lang="en-US" sz="2000" dirty="0" err="1" smtClean="0"/>
              <a:t>filterWriter</a:t>
            </a:r>
            <a:r>
              <a:rPr lang="en-US" sz="2000" dirty="0" smtClean="0"/>
              <a:t> = </a:t>
            </a:r>
            <a:r>
              <a:rPr lang="en-US" sz="2000" b="1" dirty="0" smtClean="0"/>
              <a:t>new</a:t>
            </a:r>
            <a:r>
              <a:rPr lang="en-US" sz="2000" dirty="0" smtClean="0"/>
              <a:t> </a:t>
            </a:r>
            <a:r>
              <a:rPr lang="en-US" sz="2000" dirty="0" err="1" smtClean="0"/>
              <a:t>CustomFilterWriter</a:t>
            </a:r>
            <a:r>
              <a:rPr lang="en-US" sz="2000" dirty="0" smtClean="0"/>
              <a:t>(</a:t>
            </a:r>
            <a:r>
              <a:rPr lang="en-US" sz="2000" dirty="0" err="1" smtClean="0"/>
              <a:t>fw</a:t>
            </a:r>
            <a:r>
              <a:rPr lang="en-US" sz="2000" dirty="0" smtClean="0"/>
              <a:t>);             </a:t>
            </a:r>
          </a:p>
          <a:p>
            <a:pPr>
              <a:spcBef>
                <a:spcPts val="0"/>
              </a:spcBef>
              <a:buNone/>
            </a:pPr>
            <a:r>
              <a:rPr lang="en-US" sz="2000" dirty="0" smtClean="0"/>
              <a:t>            </a:t>
            </a:r>
            <a:r>
              <a:rPr lang="en-US" sz="2000" dirty="0" err="1" smtClean="0"/>
              <a:t>filterWriter.write</a:t>
            </a:r>
            <a:r>
              <a:rPr lang="en-US" sz="2000" dirty="0" smtClean="0"/>
              <a:t>("I LOVE MY COUNTRY");  </a:t>
            </a:r>
          </a:p>
          <a:p>
            <a:pPr>
              <a:spcBef>
                <a:spcPts val="0"/>
              </a:spcBef>
              <a:buNone/>
            </a:pPr>
            <a:r>
              <a:rPr lang="en-US" sz="2000" dirty="0" smtClean="0"/>
              <a:t>            </a:t>
            </a:r>
            <a:r>
              <a:rPr lang="en-US" sz="2000" dirty="0" err="1" smtClean="0"/>
              <a:t>filterWriter.close</a:t>
            </a:r>
            <a:r>
              <a:rPr lang="en-US" sz="2000" dirty="0" smtClean="0"/>
              <a:t>();  </a:t>
            </a:r>
          </a:p>
          <a:p>
            <a:pPr>
              <a:spcBef>
                <a:spcPts val="0"/>
              </a:spcBef>
              <a:buNone/>
            </a:pPr>
            <a:r>
              <a:rPr lang="en-US" sz="2000" dirty="0" smtClean="0"/>
              <a:t>            </a:t>
            </a:r>
            <a:r>
              <a:rPr lang="en-US" sz="2000" dirty="0" err="1" smtClean="0"/>
              <a:t>FileReader</a:t>
            </a:r>
            <a:r>
              <a:rPr lang="en-US" sz="2000" dirty="0" smtClean="0"/>
              <a:t> </a:t>
            </a:r>
            <a:r>
              <a:rPr lang="en-US" sz="2000" dirty="0" err="1" smtClean="0"/>
              <a:t>fr</a:t>
            </a:r>
            <a:r>
              <a:rPr lang="en-US" sz="2000" dirty="0" smtClean="0"/>
              <a:t> = </a:t>
            </a:r>
            <a:r>
              <a:rPr lang="en-US" sz="2000" b="1" dirty="0" smtClean="0"/>
              <a:t>new</a:t>
            </a:r>
            <a:r>
              <a:rPr lang="en-US" sz="2000" dirty="0" smtClean="0"/>
              <a:t> </a:t>
            </a:r>
            <a:r>
              <a:rPr lang="en-US" sz="2000" dirty="0" err="1" smtClean="0"/>
              <a:t>FileReader</a:t>
            </a:r>
            <a:r>
              <a:rPr lang="en-US" sz="2000" dirty="0" smtClean="0"/>
              <a:t>("record.txt");  </a:t>
            </a:r>
          </a:p>
          <a:p>
            <a:pPr>
              <a:spcBef>
                <a:spcPts val="0"/>
              </a:spcBef>
              <a:buNone/>
            </a:pPr>
            <a:r>
              <a:rPr lang="en-US" sz="2000" dirty="0" smtClean="0"/>
              <a:t>            </a:t>
            </a:r>
            <a:r>
              <a:rPr lang="en-US" sz="2000" dirty="0" err="1" smtClean="0"/>
              <a:t>BufferedReader</a:t>
            </a:r>
            <a:r>
              <a:rPr lang="en-US" sz="2000" dirty="0" smtClean="0"/>
              <a:t> </a:t>
            </a:r>
            <a:r>
              <a:rPr lang="en-US" sz="2000" dirty="0" err="1" smtClean="0"/>
              <a:t>bufferedReader</a:t>
            </a:r>
            <a:r>
              <a:rPr lang="en-US" sz="2000" dirty="0" smtClean="0"/>
              <a:t> = </a:t>
            </a:r>
            <a:r>
              <a:rPr lang="en-US" sz="2000" b="1" dirty="0" smtClean="0"/>
              <a:t>new</a:t>
            </a:r>
            <a:r>
              <a:rPr lang="en-US" sz="2000" dirty="0" smtClean="0"/>
              <a:t> </a:t>
            </a:r>
            <a:r>
              <a:rPr lang="en-US" sz="2000" dirty="0" err="1" smtClean="0"/>
              <a:t>BufferedReader</a:t>
            </a:r>
            <a:r>
              <a:rPr lang="en-US" sz="2000" dirty="0" smtClean="0"/>
              <a:t>(</a:t>
            </a:r>
            <a:r>
              <a:rPr lang="en-US" sz="2000" dirty="0" err="1" smtClean="0"/>
              <a:t>fr</a:t>
            </a:r>
            <a:r>
              <a:rPr lang="en-US" sz="2000" dirty="0" smtClean="0"/>
              <a:t>);  </a:t>
            </a:r>
          </a:p>
          <a:p>
            <a:pPr>
              <a:spcBef>
                <a:spcPts val="0"/>
              </a:spcBef>
              <a:buNone/>
            </a:pPr>
            <a:r>
              <a:rPr lang="en-US" sz="2000" dirty="0" smtClean="0"/>
              <a:t>            </a:t>
            </a:r>
            <a:r>
              <a:rPr lang="en-US" sz="2000" b="1" dirty="0" err="1" smtClean="0"/>
              <a:t>int</a:t>
            </a:r>
            <a:r>
              <a:rPr lang="en-US" sz="2000" dirty="0" smtClean="0"/>
              <a:t> k;  </a:t>
            </a:r>
          </a:p>
          <a:p>
            <a:pPr>
              <a:spcBef>
                <a:spcPts val="0"/>
              </a:spcBef>
              <a:buNone/>
            </a:pPr>
            <a:r>
              <a:rPr lang="en-US" sz="2000" dirty="0" smtClean="0"/>
              <a:t>            </a:t>
            </a:r>
            <a:r>
              <a:rPr lang="en-US" sz="2000" b="1" dirty="0" smtClean="0"/>
              <a:t>while</a:t>
            </a:r>
            <a:r>
              <a:rPr lang="en-US" sz="2000" dirty="0" smtClean="0"/>
              <a:t> ((k = </a:t>
            </a:r>
            <a:r>
              <a:rPr lang="en-US" sz="2000" dirty="0" err="1" smtClean="0"/>
              <a:t>bufferedReader.read</a:t>
            </a:r>
            <a:r>
              <a:rPr lang="en-US" sz="2000" dirty="0" smtClean="0"/>
              <a:t>()) != -1) {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 k);  </a:t>
            </a:r>
          </a:p>
          <a:p>
            <a:pPr>
              <a:spcBef>
                <a:spcPts val="0"/>
              </a:spcBef>
              <a:buNone/>
            </a:pPr>
            <a:r>
              <a:rPr lang="en-US" sz="2000" dirty="0" smtClean="0"/>
              <a:t>            }  </a:t>
            </a:r>
          </a:p>
          <a:p>
            <a:pPr>
              <a:spcBef>
                <a:spcPts val="0"/>
              </a:spcBef>
              <a:buNone/>
            </a:pPr>
            <a:r>
              <a:rPr lang="en-US" sz="2000" dirty="0" smtClean="0"/>
              <a:t>            </a:t>
            </a:r>
            <a:r>
              <a:rPr lang="en-US" sz="2000" dirty="0" err="1" smtClean="0"/>
              <a:t>bufferedReader.close</a:t>
            </a:r>
            <a:r>
              <a:rPr lang="en-US" sz="2000" dirty="0" smtClean="0"/>
              <a:t>();  </a:t>
            </a:r>
          </a:p>
          <a:p>
            <a:pPr>
              <a:spcBef>
                <a:spcPts val="0"/>
              </a:spcBef>
              <a:buNone/>
            </a:pPr>
            <a:r>
              <a:rPr lang="en-US" sz="2000" dirty="0" smtClean="0"/>
              <a:t>        } </a:t>
            </a:r>
            <a:r>
              <a:rPr lang="en-US" sz="2000" b="1" dirty="0" smtClean="0"/>
              <a:t>catch</a:t>
            </a:r>
            <a:r>
              <a:rPr lang="en-US" sz="2000" dirty="0" smtClean="0"/>
              <a:t> (</a:t>
            </a:r>
            <a:r>
              <a:rPr lang="en-US" sz="2000" dirty="0" err="1" smtClean="0"/>
              <a:t>IOException</a:t>
            </a:r>
            <a:r>
              <a:rPr lang="en-US" sz="2000" dirty="0" smtClean="0"/>
              <a:t> e) {  </a:t>
            </a:r>
          </a:p>
          <a:p>
            <a:pPr>
              <a:spcBef>
                <a:spcPts val="0"/>
              </a:spcBef>
              <a:buNone/>
            </a:pPr>
            <a:r>
              <a:rPr lang="en-US" sz="2000" dirty="0" smtClean="0"/>
              <a:t>            </a:t>
            </a:r>
            <a:r>
              <a:rPr lang="en-US" sz="2000" dirty="0" err="1" smtClean="0"/>
              <a:t>e.printStackTrace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err="1" smtClean="0"/>
              <a:t>FilterReader</a:t>
            </a:r>
            <a:r>
              <a:rPr lang="en-US" dirty="0" smtClean="0"/>
              <a:t/>
            </a:r>
            <a:br>
              <a:rPr lang="en-US" dirty="0" smtClean="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smtClean="0"/>
              <a:t>Java </a:t>
            </a:r>
            <a:r>
              <a:rPr lang="en-GB" dirty="0" err="1" smtClean="0"/>
              <a:t>FilterReader</a:t>
            </a:r>
            <a:r>
              <a:rPr lang="en-GB" dirty="0" smtClean="0"/>
              <a:t> is used to perform filtering operation on </a:t>
            </a:r>
            <a:r>
              <a:rPr lang="en-GB" dirty="0" smtClean="0">
                <a:hlinkClick r:id="rId2"/>
              </a:rPr>
              <a:t>reader</a:t>
            </a:r>
            <a:r>
              <a:rPr lang="en-GB" dirty="0" smtClean="0"/>
              <a:t> stream. It is an abstract class for reading filtered character streams.</a:t>
            </a:r>
          </a:p>
          <a:p>
            <a:r>
              <a:rPr lang="en-GB" dirty="0" smtClean="0"/>
              <a:t>The </a:t>
            </a:r>
            <a:r>
              <a:rPr lang="en-GB" dirty="0" err="1" smtClean="0"/>
              <a:t>FilterReader</a:t>
            </a:r>
            <a:r>
              <a:rPr lang="en-GB" dirty="0" smtClean="0"/>
              <a:t> provides default methods that passes all requests to the contained stream. Subclasses of </a:t>
            </a:r>
            <a:r>
              <a:rPr lang="en-GB" dirty="0" err="1" smtClean="0"/>
              <a:t>FilterReader</a:t>
            </a:r>
            <a:r>
              <a:rPr lang="en-GB" dirty="0" smtClean="0"/>
              <a:t> should override some of its methods and may also provide additional methods and fields.</a:t>
            </a:r>
          </a:p>
          <a:p>
            <a:pPr>
              <a:spcBef>
                <a:spcPts val="0"/>
              </a:spcBef>
              <a:buNone/>
            </a:pPr>
            <a:r>
              <a:rPr lang="en-US" sz="2000" b="1" dirty="0" smtClean="0"/>
              <a:t>import</a:t>
            </a:r>
            <a:r>
              <a:rPr lang="en-US" sz="2000" dirty="0" smtClean="0"/>
              <a:t> java.io.*;  </a:t>
            </a:r>
          </a:p>
          <a:p>
            <a:pPr>
              <a:spcBef>
                <a:spcPts val="0"/>
              </a:spcBef>
              <a:buNone/>
            </a:pPr>
            <a:r>
              <a:rPr lang="en-US" sz="2000" b="1" dirty="0" smtClean="0"/>
              <a:t>class</a:t>
            </a:r>
            <a:r>
              <a:rPr lang="en-US" sz="2000" dirty="0" smtClean="0"/>
              <a:t> </a:t>
            </a:r>
            <a:r>
              <a:rPr lang="en-US" sz="2000" dirty="0" err="1" smtClean="0"/>
              <a:t>CustomFilterReader</a:t>
            </a:r>
            <a:r>
              <a:rPr lang="en-US" sz="2000" dirty="0" smtClean="0"/>
              <a:t> </a:t>
            </a:r>
            <a:r>
              <a:rPr lang="en-US" sz="2000" b="1" dirty="0" smtClean="0"/>
              <a:t>extends</a:t>
            </a:r>
            <a:r>
              <a:rPr lang="en-US" sz="2000" dirty="0" smtClean="0"/>
              <a:t> </a:t>
            </a:r>
            <a:r>
              <a:rPr lang="en-US" sz="2000" dirty="0" err="1" smtClean="0"/>
              <a:t>FilterReader</a:t>
            </a:r>
            <a:r>
              <a:rPr lang="en-US" sz="2000" dirty="0" smtClean="0"/>
              <a:t> {  </a:t>
            </a:r>
          </a:p>
          <a:p>
            <a:pPr>
              <a:spcBef>
                <a:spcPts val="0"/>
              </a:spcBef>
              <a:buNone/>
            </a:pPr>
            <a:r>
              <a:rPr lang="en-US" sz="2000" dirty="0" smtClean="0"/>
              <a:t>    </a:t>
            </a:r>
            <a:r>
              <a:rPr lang="en-US" sz="2000" dirty="0" err="1" smtClean="0"/>
              <a:t>CustomFilterReader</a:t>
            </a:r>
            <a:r>
              <a:rPr lang="en-US" sz="2000" dirty="0" smtClean="0"/>
              <a:t>(Reader in) {  </a:t>
            </a:r>
          </a:p>
          <a:p>
            <a:pPr>
              <a:spcBef>
                <a:spcPts val="0"/>
              </a:spcBef>
              <a:buNone/>
            </a:pPr>
            <a:r>
              <a:rPr lang="en-US" sz="2000" dirty="0" smtClean="0"/>
              <a:t>        </a:t>
            </a:r>
            <a:r>
              <a:rPr lang="en-US" sz="2000" b="1" dirty="0" smtClean="0"/>
              <a:t>super</a:t>
            </a:r>
            <a:r>
              <a:rPr lang="en-US" sz="2000" dirty="0" smtClean="0"/>
              <a:t>(in);  </a:t>
            </a:r>
          </a:p>
          <a:p>
            <a:pPr>
              <a:spcBef>
                <a:spcPts val="0"/>
              </a:spcBef>
              <a:buNone/>
            </a:pP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err="1" smtClean="0"/>
              <a:t>int</a:t>
            </a:r>
            <a:r>
              <a:rPr lang="en-US" sz="2000" dirty="0" smtClean="0"/>
              <a:t> read() </a:t>
            </a:r>
            <a:r>
              <a:rPr lang="en-US" sz="2000" b="1" dirty="0" smtClean="0"/>
              <a:t>throws</a:t>
            </a:r>
            <a:r>
              <a:rPr lang="en-US" sz="2000" dirty="0" smtClean="0"/>
              <a:t> </a:t>
            </a:r>
            <a:r>
              <a:rPr lang="en-US" sz="2000" dirty="0" err="1" smtClean="0"/>
              <a:t>IOException</a:t>
            </a:r>
            <a:r>
              <a:rPr lang="en-US" sz="2000" dirty="0" smtClean="0"/>
              <a:t> {  </a:t>
            </a:r>
          </a:p>
          <a:p>
            <a:pPr>
              <a:spcBef>
                <a:spcPts val="0"/>
              </a:spcBef>
              <a:buNone/>
            </a:pPr>
            <a:r>
              <a:rPr lang="en-US" sz="2000" dirty="0" smtClean="0"/>
              <a:t>        </a:t>
            </a:r>
            <a:r>
              <a:rPr lang="en-US" sz="2000" b="1" dirty="0" err="1" smtClean="0"/>
              <a:t>int</a:t>
            </a:r>
            <a:r>
              <a:rPr lang="en-US" sz="2000" dirty="0" smtClean="0"/>
              <a:t> x = </a:t>
            </a:r>
            <a:r>
              <a:rPr lang="en-US" sz="2000" b="1" dirty="0" err="1" smtClean="0"/>
              <a:t>super</a:t>
            </a:r>
            <a:r>
              <a:rPr lang="en-US" sz="2000" dirty="0" err="1" smtClean="0"/>
              <a:t>.read</a:t>
            </a:r>
            <a:r>
              <a:rPr lang="en-US" sz="2000" dirty="0" smtClean="0"/>
              <a:t>();  </a:t>
            </a:r>
          </a:p>
          <a:p>
            <a:pPr>
              <a:spcBef>
                <a:spcPts val="0"/>
              </a:spcBef>
              <a:buNone/>
            </a:pPr>
            <a:r>
              <a:rPr lang="en-US" sz="2000" dirty="0" smtClean="0"/>
              <a:t>        </a:t>
            </a:r>
            <a:r>
              <a:rPr lang="en-US" sz="2000" b="1" dirty="0" smtClean="0"/>
              <a:t>if</a:t>
            </a:r>
            <a:r>
              <a:rPr lang="en-US" sz="2000" dirty="0" smtClean="0"/>
              <a:t> ((</a:t>
            </a:r>
            <a:r>
              <a:rPr lang="en-US" sz="2000" b="1" dirty="0" smtClean="0"/>
              <a:t>char</a:t>
            </a:r>
            <a:r>
              <a:rPr lang="en-US" sz="2000" dirty="0" smtClean="0"/>
              <a:t>) x == ' ')  </a:t>
            </a:r>
          </a:p>
          <a:p>
            <a:pPr>
              <a:spcBef>
                <a:spcPts val="0"/>
              </a:spcBef>
              <a:buNone/>
            </a:pPr>
            <a:r>
              <a:rPr lang="en-US" sz="2000" dirty="0" smtClean="0"/>
              <a:t>            </a:t>
            </a:r>
            <a:r>
              <a:rPr lang="en-US" sz="2000" b="1" dirty="0" smtClean="0"/>
              <a:t>return</a:t>
            </a:r>
            <a:r>
              <a:rPr lang="en-US" sz="2000" dirty="0" smtClean="0"/>
              <a:t> ((</a:t>
            </a:r>
            <a:r>
              <a:rPr lang="en-US" sz="2000" b="1" dirty="0" err="1" smtClean="0"/>
              <a:t>int</a:t>
            </a:r>
            <a:r>
              <a:rPr lang="en-US" sz="2000" dirty="0" smtClean="0"/>
              <a:t>) '?');  </a:t>
            </a:r>
          </a:p>
          <a:p>
            <a:pPr>
              <a:spcBef>
                <a:spcPts val="0"/>
              </a:spcBef>
              <a:buNone/>
            </a:pPr>
            <a:r>
              <a:rPr lang="en-US" sz="2000" dirty="0" smtClean="0"/>
              <a:t>        </a:t>
            </a:r>
            <a:r>
              <a:rPr lang="en-US" sz="2000" b="1" dirty="0" smtClean="0"/>
              <a:t>else</a:t>
            </a:r>
            <a:r>
              <a:rPr lang="en-US" sz="2000" dirty="0" smtClean="0"/>
              <a:t>  </a:t>
            </a:r>
          </a:p>
          <a:p>
            <a:pPr>
              <a:spcBef>
                <a:spcPts val="0"/>
              </a:spcBef>
              <a:buNone/>
            </a:pPr>
            <a:r>
              <a:rPr lang="en-US" sz="2000" dirty="0" smtClean="0"/>
              <a:t>            </a:t>
            </a:r>
            <a:r>
              <a:rPr lang="en-US" sz="2000" b="1" dirty="0" smtClean="0"/>
              <a:t>return</a:t>
            </a:r>
            <a:r>
              <a:rPr lang="en-US" sz="2000" dirty="0" smtClean="0"/>
              <a:t> x;  </a:t>
            </a:r>
          </a:p>
          <a:p>
            <a:pPr>
              <a:spcBef>
                <a:spcPts val="0"/>
              </a:spcBef>
            </a:pP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FilterReaderExample</a:t>
            </a:r>
            <a:r>
              <a:rPr lang="en-US" sz="2000" dirty="0" smtClean="0"/>
              <a:t>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  </a:t>
            </a:r>
          </a:p>
          <a:p>
            <a:pPr>
              <a:spcBef>
                <a:spcPts val="0"/>
              </a:spcBef>
              <a:buNone/>
            </a:pPr>
            <a:r>
              <a:rPr lang="en-US" sz="2000" dirty="0" smtClean="0"/>
              <a:t>        </a:t>
            </a:r>
            <a:r>
              <a:rPr lang="en-US" sz="2000" b="1" dirty="0" smtClean="0"/>
              <a:t>try</a:t>
            </a:r>
            <a:r>
              <a:rPr lang="en-US" sz="2000" dirty="0" smtClean="0"/>
              <a:t>  {  </a:t>
            </a:r>
          </a:p>
          <a:p>
            <a:pPr>
              <a:spcBef>
                <a:spcPts val="0"/>
              </a:spcBef>
              <a:buNone/>
            </a:pPr>
            <a:r>
              <a:rPr lang="en-US" sz="2000" dirty="0" smtClean="0"/>
              <a:t>            Reader </a:t>
            </a:r>
            <a:r>
              <a:rPr lang="en-US" sz="2000" dirty="0" err="1" smtClean="0"/>
              <a:t>reader</a:t>
            </a:r>
            <a:r>
              <a:rPr lang="en-US" sz="2000" dirty="0" smtClean="0"/>
              <a:t> = </a:t>
            </a:r>
            <a:r>
              <a:rPr lang="en-US" sz="2000" b="1" dirty="0" smtClean="0"/>
              <a:t>new</a:t>
            </a:r>
            <a:r>
              <a:rPr lang="en-US" sz="2000" dirty="0" smtClean="0"/>
              <a:t> </a:t>
            </a:r>
            <a:r>
              <a:rPr lang="en-US" sz="2000" dirty="0" err="1" smtClean="0"/>
              <a:t>FileReader</a:t>
            </a:r>
            <a:r>
              <a:rPr lang="en-US" sz="2000" dirty="0" smtClean="0"/>
              <a:t>("javaFile123.txt");  </a:t>
            </a:r>
          </a:p>
          <a:p>
            <a:pPr>
              <a:spcBef>
                <a:spcPts val="0"/>
              </a:spcBef>
              <a:buNone/>
            </a:pPr>
            <a:r>
              <a:rPr lang="en-US" sz="2000" dirty="0" smtClean="0"/>
              <a:t>            </a:t>
            </a:r>
            <a:r>
              <a:rPr lang="en-US" sz="2000" dirty="0" err="1" smtClean="0"/>
              <a:t>CustomFilterReader</a:t>
            </a:r>
            <a:r>
              <a:rPr lang="en-US" sz="2000" dirty="0" smtClean="0"/>
              <a:t> </a:t>
            </a:r>
            <a:r>
              <a:rPr lang="en-US" sz="2000" dirty="0" err="1" smtClean="0"/>
              <a:t>fr</a:t>
            </a:r>
            <a:r>
              <a:rPr lang="en-US" sz="2000" dirty="0" smtClean="0"/>
              <a:t> = </a:t>
            </a:r>
            <a:r>
              <a:rPr lang="en-US" sz="2000" b="1" dirty="0" smtClean="0"/>
              <a:t>new</a:t>
            </a:r>
            <a:r>
              <a:rPr lang="en-US" sz="2000" dirty="0" smtClean="0"/>
              <a:t> </a:t>
            </a:r>
            <a:r>
              <a:rPr lang="en-US" sz="2000" dirty="0" err="1" smtClean="0"/>
              <a:t>CustomFilterReader</a:t>
            </a:r>
            <a:r>
              <a:rPr lang="en-US" sz="2000" dirty="0" smtClean="0"/>
              <a:t>(reader);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  </a:t>
            </a:r>
          </a:p>
          <a:p>
            <a:pPr>
              <a:spcBef>
                <a:spcPts val="0"/>
              </a:spcBef>
              <a:buNone/>
            </a:pPr>
            <a:r>
              <a:rPr lang="en-US" sz="2000" dirty="0" smtClean="0"/>
              <a:t>            </a:t>
            </a:r>
            <a:r>
              <a:rPr lang="en-US" sz="2000" b="1" dirty="0" smtClean="0"/>
              <a:t>while</a:t>
            </a:r>
            <a:r>
              <a:rPr lang="en-US" sz="2000" dirty="0" smtClean="0"/>
              <a:t> ((</a:t>
            </a:r>
            <a:r>
              <a:rPr lang="en-US" sz="2000" dirty="0" err="1" smtClean="0"/>
              <a:t>i</a:t>
            </a:r>
            <a:r>
              <a:rPr lang="en-US" sz="2000" dirty="0" smtClean="0"/>
              <a:t> = </a:t>
            </a:r>
            <a:r>
              <a:rPr lang="en-US" sz="2000" dirty="0" err="1" smtClean="0"/>
              <a:t>fr.read</a:t>
            </a:r>
            <a:r>
              <a:rPr lang="en-US" sz="2000" dirty="0" smtClean="0"/>
              <a:t>()) != -1) {  </a:t>
            </a:r>
          </a:p>
          <a:p>
            <a:pPr>
              <a:spcBef>
                <a:spcPts val="0"/>
              </a:spcBef>
              <a:buNone/>
            </a:pPr>
            <a:r>
              <a:rPr lang="en-US" sz="2000" dirty="0" smtClean="0"/>
              <a:t>                </a:t>
            </a:r>
            <a:r>
              <a:rPr lang="en-US" sz="2000" dirty="0" err="1" smtClean="0"/>
              <a:t>System.out.print</a:t>
            </a:r>
            <a:r>
              <a:rPr lang="en-US" sz="2000" dirty="0" smtClean="0"/>
              <a:t>((</a:t>
            </a:r>
            <a:r>
              <a:rPr lang="en-US" sz="2000" b="1" dirty="0" smtClean="0"/>
              <a:t>char</a:t>
            </a:r>
            <a:r>
              <a:rPr lang="en-US" sz="2000" dirty="0" smtClean="0"/>
              <a:t>) </a:t>
            </a:r>
            <a:r>
              <a:rPr lang="en-US" sz="2000" dirty="0" err="1" smtClean="0"/>
              <a:t>i</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dirty="0" err="1" smtClean="0"/>
              <a:t>fr.close</a:t>
            </a:r>
            <a:r>
              <a:rPr lang="en-US" sz="2000" dirty="0" smtClean="0"/>
              <a:t>();  </a:t>
            </a:r>
          </a:p>
          <a:p>
            <a:pPr>
              <a:spcBef>
                <a:spcPts val="0"/>
              </a:spcBef>
              <a:buNone/>
            </a:pPr>
            <a:r>
              <a:rPr lang="en-US" sz="2000" dirty="0" smtClean="0"/>
              <a:t>            </a:t>
            </a:r>
            <a:r>
              <a:rPr lang="en-US" sz="2000" dirty="0" err="1" smtClean="0"/>
              <a:t>reader.close</a:t>
            </a:r>
            <a:r>
              <a:rPr lang="en-US" sz="2000" dirty="0" smtClean="0"/>
              <a:t>();  </a:t>
            </a:r>
          </a:p>
          <a:p>
            <a:pPr>
              <a:spcBef>
                <a:spcPts val="0"/>
              </a:spcBef>
              <a:buNone/>
            </a:pPr>
            <a:r>
              <a:rPr lang="en-US" sz="2000" dirty="0" smtClean="0"/>
              <a:t>        } </a:t>
            </a:r>
            <a:r>
              <a:rPr lang="en-US" sz="2000" b="1" dirty="0" smtClean="0"/>
              <a:t>catch</a:t>
            </a:r>
            <a:r>
              <a:rPr lang="en-US" sz="2000" dirty="0" smtClean="0"/>
              <a:t> (Exception e) {  </a:t>
            </a:r>
          </a:p>
          <a:p>
            <a:pPr>
              <a:spcBef>
                <a:spcPts val="0"/>
              </a:spcBef>
              <a:buNone/>
            </a:pPr>
            <a:r>
              <a:rPr lang="en-US" sz="2000" dirty="0" smtClean="0"/>
              <a:t>            </a:t>
            </a:r>
            <a:r>
              <a:rPr lang="en-US" sz="2000" dirty="0" err="1" smtClean="0"/>
              <a:t>e.getMessage</a:t>
            </a:r>
            <a:r>
              <a:rPr lang="en-US" sz="2000" dirty="0" smtClean="0"/>
              <a:t>();  </a:t>
            </a:r>
          </a:p>
          <a:p>
            <a:pPr>
              <a:spcBef>
                <a:spcPts val="0"/>
              </a:spcBef>
              <a:buNone/>
            </a:pPr>
            <a:r>
              <a:rPr lang="en-US" sz="2000" dirty="0" smtClean="0"/>
              <a:t>        }  </a:t>
            </a:r>
          </a:p>
          <a:p>
            <a:pPr>
              <a:spcBef>
                <a:spcPts val="0"/>
              </a:spcBef>
              <a:buNone/>
            </a:pPr>
            <a:r>
              <a:rPr lang="en-US" sz="2000" dirty="0" smtClean="0"/>
              <a:t>    }  </a:t>
            </a:r>
          </a:p>
          <a:p>
            <a:pPr>
              <a:spcBef>
                <a:spcPts val="0"/>
              </a:spcBef>
              <a:buNone/>
            </a:pPr>
            <a:r>
              <a:rPr lang="en-US" sz="2000" dirty="0" smtClean="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smtClean="0"/>
              <a:t> Scanner</a:t>
            </a:r>
            <a:br>
              <a:rPr lang="en-US" dirty="0" smtClean="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smtClean="0"/>
              <a:t>Scanner class in Java is found in the </a:t>
            </a:r>
            <a:r>
              <a:rPr lang="en-GB" dirty="0" err="1" smtClean="0"/>
              <a:t>java.util</a:t>
            </a:r>
            <a:r>
              <a:rPr lang="en-GB" dirty="0" smtClean="0"/>
              <a:t> package. Java provides various ways to read input from the keyboard, the </a:t>
            </a:r>
            <a:r>
              <a:rPr lang="en-GB" dirty="0" err="1" smtClean="0"/>
              <a:t>java.util.Scanner</a:t>
            </a:r>
            <a:r>
              <a:rPr lang="en-GB" dirty="0" smtClean="0"/>
              <a:t> class is one of them.</a:t>
            </a:r>
          </a:p>
          <a:p>
            <a:r>
              <a:rPr lang="en-GB" dirty="0" smtClean="0"/>
              <a:t>The Java Scanner class breaks the input into tokens using a delimiter which is whitespace by default. It provides many methods to read and parse various primitive values.</a:t>
            </a:r>
          </a:p>
          <a:p>
            <a:r>
              <a:rPr lang="en-GB" dirty="0" smtClean="0"/>
              <a:t>The Java Scanner class is widely used to parse text for strings and primitive types using a regular expression. It is the simplest way to get input in Java. By the help of Scanner in Java, we can get input from the user in primitive types such as </a:t>
            </a:r>
            <a:r>
              <a:rPr lang="en-GB" dirty="0" err="1" smtClean="0"/>
              <a:t>int</a:t>
            </a:r>
            <a:r>
              <a:rPr lang="en-GB" dirty="0" smtClean="0"/>
              <a:t>, long, double, byte, float, short, etc.</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9619"/>
          </a:xfrm>
        </p:spPr>
        <p:txBody>
          <a:bodyPr/>
          <a:lstStyle/>
          <a:p>
            <a:r>
              <a:rPr lang="en-GB" dirty="0" smtClean="0"/>
              <a:t>Example</a:t>
            </a:r>
            <a:endParaRPr lang="en-US" dirty="0"/>
          </a:p>
        </p:txBody>
      </p:sp>
      <p:sp>
        <p:nvSpPr>
          <p:cNvPr id="3" name="Content Placeholder 2"/>
          <p:cNvSpPr>
            <a:spLocks noGrp="1"/>
          </p:cNvSpPr>
          <p:nvPr>
            <p:ph idx="1"/>
          </p:nvPr>
        </p:nvSpPr>
        <p:spPr>
          <a:xfrm>
            <a:off x="839416" y="836712"/>
            <a:ext cx="10515600" cy="4351338"/>
          </a:xfrm>
        </p:spPr>
        <p:txBody>
          <a:bodyPr/>
          <a:lstStyle/>
          <a:p>
            <a:pPr>
              <a:spcBef>
                <a:spcPts val="0"/>
              </a:spcBef>
              <a:buNone/>
            </a:pPr>
            <a:r>
              <a:rPr lang="en-US" sz="2000" b="1" dirty="0" smtClean="0"/>
              <a:t>import</a:t>
            </a:r>
            <a:r>
              <a:rPr lang="en-US" sz="2000" dirty="0" smtClean="0"/>
              <a:t> </a:t>
            </a:r>
            <a:r>
              <a:rPr lang="en-US" sz="2000" dirty="0" err="1" smtClean="0"/>
              <a:t>java.util</a:t>
            </a: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ScannerClassExample1 {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String s = "Hello, This is </a:t>
            </a:r>
            <a:r>
              <a:rPr lang="en-US" sz="2000" dirty="0" err="1" smtClean="0"/>
              <a:t>JavaTpoint</a:t>
            </a:r>
            <a:r>
              <a:rPr lang="en-US" sz="2000" dirty="0" smtClean="0"/>
              <a:t>.";  </a:t>
            </a:r>
          </a:p>
          <a:p>
            <a:pPr>
              <a:spcBef>
                <a:spcPts val="0"/>
              </a:spcBef>
              <a:buNone/>
            </a:pPr>
            <a:r>
              <a:rPr lang="en-US" sz="2000" dirty="0" smtClean="0"/>
              <a:t>          //Create scanner Object and pass string in it  </a:t>
            </a:r>
          </a:p>
          <a:p>
            <a:pPr>
              <a:spcBef>
                <a:spcPts val="0"/>
              </a:spcBef>
              <a:buNone/>
            </a:pPr>
            <a:r>
              <a:rPr lang="en-US" sz="2000" dirty="0" smtClean="0"/>
              <a:t>          Scanner scan = </a:t>
            </a:r>
            <a:r>
              <a:rPr lang="en-US" sz="2000" b="1" dirty="0" smtClean="0"/>
              <a:t>new</a:t>
            </a:r>
            <a:r>
              <a:rPr lang="en-US" sz="2000" dirty="0" smtClean="0"/>
              <a:t> Scanner(s);  </a:t>
            </a:r>
          </a:p>
          <a:p>
            <a:pPr>
              <a:spcBef>
                <a:spcPts val="0"/>
              </a:spcBef>
              <a:buNone/>
            </a:pPr>
            <a:r>
              <a:rPr lang="en-US" sz="2000" dirty="0" smtClean="0"/>
              <a:t>          //Check if the scanner has a token  </a:t>
            </a:r>
          </a:p>
          <a:p>
            <a:pPr>
              <a:spcBef>
                <a:spcPts val="0"/>
              </a:spcBef>
              <a:buNone/>
            </a:pPr>
            <a:r>
              <a:rPr lang="en-US" sz="2000" dirty="0" smtClean="0"/>
              <a:t>          </a:t>
            </a:r>
            <a:r>
              <a:rPr lang="en-US" sz="2000" dirty="0" err="1" smtClean="0"/>
              <a:t>System.out.println</a:t>
            </a:r>
            <a:r>
              <a:rPr lang="en-US" sz="2000" dirty="0" smtClean="0"/>
              <a:t>("Boolean Result: " + </a:t>
            </a:r>
            <a:r>
              <a:rPr lang="en-US" sz="2000" dirty="0" err="1" smtClean="0"/>
              <a:t>scan.hasNext</a:t>
            </a:r>
            <a:r>
              <a:rPr lang="en-US" sz="2000" dirty="0" smtClean="0"/>
              <a:t>());  </a:t>
            </a:r>
          </a:p>
          <a:p>
            <a:pPr>
              <a:spcBef>
                <a:spcPts val="0"/>
              </a:spcBef>
              <a:buNone/>
            </a:pPr>
            <a:r>
              <a:rPr lang="en-US" sz="2000" dirty="0" smtClean="0"/>
              <a:t>          //Print the string  </a:t>
            </a:r>
          </a:p>
          <a:p>
            <a:pPr>
              <a:spcBef>
                <a:spcPts val="0"/>
              </a:spcBef>
              <a:buNone/>
            </a:pPr>
            <a:r>
              <a:rPr lang="en-US" sz="2000" dirty="0" smtClean="0"/>
              <a:t>          </a:t>
            </a:r>
            <a:r>
              <a:rPr lang="en-US" sz="2000" dirty="0" err="1" smtClean="0"/>
              <a:t>System.out.println</a:t>
            </a:r>
            <a:r>
              <a:rPr lang="en-US" sz="2000" dirty="0" smtClean="0"/>
              <a:t>("String: " +</a:t>
            </a:r>
            <a:r>
              <a:rPr lang="en-US" sz="2000" dirty="0" err="1" smtClean="0"/>
              <a:t>scan.nextLine</a:t>
            </a:r>
            <a:r>
              <a:rPr lang="en-US" sz="2000" dirty="0" smtClean="0"/>
              <a:t>());  </a:t>
            </a:r>
          </a:p>
          <a:p>
            <a:pPr>
              <a:spcBef>
                <a:spcPts val="0"/>
              </a:spcBef>
              <a:buNone/>
            </a:pPr>
            <a:r>
              <a:rPr lang="en-US" sz="2000" dirty="0" smtClean="0"/>
              <a:t>          </a:t>
            </a:r>
            <a:r>
              <a:rPr lang="en-US" sz="2000" dirty="0" err="1" smtClean="0"/>
              <a:t>scan.close</a:t>
            </a:r>
            <a:r>
              <a:rPr lang="en-US" sz="2000" dirty="0" smtClean="0"/>
              <a:t>();           </a:t>
            </a:r>
          </a:p>
          <a:p>
            <a:pPr>
              <a:spcBef>
                <a:spcPts val="0"/>
              </a:spcBef>
              <a:buNone/>
            </a:pPr>
            <a:r>
              <a:rPr lang="en-US" sz="2000" dirty="0" smtClean="0"/>
              <a:t>          </a:t>
            </a:r>
            <a:r>
              <a:rPr lang="en-US" sz="2000" dirty="0" err="1" smtClean="0"/>
              <a:t>System.out.println</a:t>
            </a:r>
            <a:r>
              <a:rPr lang="en-US" sz="2000" dirty="0" smtClean="0"/>
              <a:t>("--------Enter Your Details-------- ");  </a:t>
            </a:r>
          </a:p>
          <a:p>
            <a:pPr>
              <a:spcBef>
                <a:spcPts val="0"/>
              </a:spcBef>
              <a:buNone/>
            </a:pPr>
            <a:r>
              <a:rPr lang="en-US" sz="2000" dirty="0" smtClean="0"/>
              <a:t>          Scanner in = </a:t>
            </a:r>
            <a:r>
              <a:rPr lang="en-US" sz="2000" b="1" dirty="0" smtClean="0"/>
              <a:t>new</a:t>
            </a:r>
            <a:r>
              <a:rPr lang="en-US" sz="2000" dirty="0" smtClean="0"/>
              <a:t> Scanner(</a:t>
            </a:r>
            <a:r>
              <a:rPr lang="en-US" sz="2000" dirty="0" err="1" smtClean="0"/>
              <a:t>System.in</a:t>
            </a:r>
            <a:r>
              <a:rPr lang="en-US" sz="2000" dirty="0" smtClean="0"/>
              <a:t>);  </a:t>
            </a:r>
          </a:p>
          <a:p>
            <a:pPr>
              <a:spcBef>
                <a:spcPts val="0"/>
              </a:spcBef>
              <a:buNone/>
            </a:pPr>
            <a:r>
              <a:rPr lang="en-US" sz="2000" dirty="0" smtClean="0"/>
              <a:t>          </a:t>
            </a:r>
            <a:r>
              <a:rPr lang="en-US" sz="2000" dirty="0" err="1" smtClean="0"/>
              <a:t>System.out.print</a:t>
            </a:r>
            <a:r>
              <a:rPr lang="en-US" sz="2000" dirty="0" smtClean="0"/>
              <a:t>("Enter your name: ");    </a:t>
            </a:r>
          </a:p>
          <a:p>
            <a:pPr>
              <a:spcBef>
                <a:spcPts val="0"/>
              </a:spcBef>
              <a:buNone/>
            </a:pPr>
            <a:r>
              <a:rPr lang="en-US" sz="2000" dirty="0" smtClean="0"/>
              <a:t>          String name = </a:t>
            </a:r>
            <a:r>
              <a:rPr lang="en-US" sz="2000" dirty="0" err="1" smtClean="0"/>
              <a:t>in.next</a:t>
            </a:r>
            <a:r>
              <a:rPr lang="en-US" sz="2000" dirty="0" smtClean="0"/>
              <a:t>();   </a:t>
            </a:r>
          </a:p>
          <a:p>
            <a:pPr>
              <a:spcBef>
                <a:spcPts val="0"/>
              </a:spcBef>
              <a:buNone/>
            </a:pPr>
            <a:r>
              <a:rPr lang="en-US" sz="2000" dirty="0" smtClean="0"/>
              <a:t>          </a:t>
            </a:r>
            <a:r>
              <a:rPr lang="en-US" sz="2000" dirty="0" err="1" smtClean="0"/>
              <a:t>System.out.println</a:t>
            </a:r>
            <a:r>
              <a:rPr lang="en-US" sz="2000" dirty="0" smtClean="0"/>
              <a:t>("Name: " + name);           </a:t>
            </a:r>
          </a:p>
          <a:p>
            <a:pPr>
              <a:spcBef>
                <a:spcPts val="0"/>
              </a:spcBef>
              <a:buNone/>
            </a:pPr>
            <a:r>
              <a:rPr lang="en-US" sz="2000" dirty="0" smtClean="0"/>
              <a:t>          </a:t>
            </a:r>
            <a:r>
              <a:rPr lang="en-US" sz="2000" dirty="0" err="1" smtClean="0"/>
              <a:t>System.out.print</a:t>
            </a:r>
            <a:r>
              <a:rPr lang="en-US" sz="2000" dirty="0" smtClean="0"/>
              <a:t>("Enter your age: ");  </a:t>
            </a:r>
          </a:p>
          <a:p>
            <a:pPr>
              <a:spcBef>
                <a:spcPts val="0"/>
              </a:spcBef>
              <a:buNone/>
            </a:pPr>
            <a:r>
              <a:rPr lang="en-US" sz="2000" dirty="0" smtClean="0"/>
              <a:t>          </a:t>
            </a:r>
            <a:r>
              <a:rPr lang="en-US" sz="2000" b="1" dirty="0" err="1" smtClean="0"/>
              <a:t>int</a:t>
            </a:r>
            <a:r>
              <a:rPr lang="en-US" sz="2000" dirty="0" smtClean="0"/>
              <a:t> </a:t>
            </a:r>
            <a:r>
              <a:rPr lang="en-US" sz="2000" dirty="0" err="1" smtClean="0"/>
              <a:t>i</a:t>
            </a:r>
            <a:r>
              <a:rPr lang="en-US" sz="2000" dirty="0" smtClean="0"/>
              <a:t> = </a:t>
            </a:r>
            <a:r>
              <a:rPr lang="en-US" sz="2000" dirty="0" err="1" smtClean="0"/>
              <a:t>in.nextInt</a:t>
            </a:r>
            <a:r>
              <a:rPr lang="en-US" sz="2000" dirty="0" smtClean="0"/>
              <a:t>();  </a:t>
            </a:r>
          </a:p>
          <a:p>
            <a:pPr>
              <a:spcBef>
                <a:spcPts val="0"/>
              </a:spcBef>
              <a:buNone/>
            </a:pPr>
            <a:r>
              <a:rPr lang="en-US" sz="2000" dirty="0" smtClean="0"/>
              <a:t>          </a:t>
            </a:r>
            <a:r>
              <a:rPr lang="en-US" sz="2000" dirty="0" err="1" smtClean="0"/>
              <a:t>System.out.println</a:t>
            </a:r>
            <a:r>
              <a:rPr lang="en-US" sz="2000" dirty="0" smtClean="0"/>
              <a:t>("Age: " + </a:t>
            </a:r>
            <a:r>
              <a:rPr lang="en-US" sz="2000" dirty="0" err="1" smtClean="0"/>
              <a:t>i</a:t>
            </a:r>
            <a:r>
              <a:rPr lang="en-US" sz="2000" dirty="0" smtClean="0"/>
              <a:t>);  </a:t>
            </a:r>
          </a:p>
          <a:p>
            <a:pPr>
              <a:spcBef>
                <a:spcPts val="0"/>
              </a:spcBef>
              <a:buNone/>
            </a:pPr>
            <a:r>
              <a:rPr lang="en-US" sz="2000" dirty="0" smtClean="0"/>
              <a:t>          </a:t>
            </a:r>
            <a:r>
              <a:rPr lang="en-US" sz="2000" dirty="0" err="1" smtClean="0"/>
              <a:t>System.out.print</a:t>
            </a:r>
            <a:r>
              <a:rPr lang="en-US" sz="2000" dirty="0" smtClean="0"/>
              <a:t>("Enter your salary: ");  </a:t>
            </a:r>
          </a:p>
          <a:p>
            <a:pPr>
              <a:spcBef>
                <a:spcPts val="0"/>
              </a:spcBef>
              <a:buNone/>
            </a:pPr>
            <a:r>
              <a:rPr lang="en-US" sz="2000" dirty="0" smtClean="0"/>
              <a:t>          </a:t>
            </a:r>
            <a:r>
              <a:rPr lang="en-US" sz="2000" b="1" dirty="0" smtClean="0"/>
              <a:t>double</a:t>
            </a:r>
            <a:r>
              <a:rPr lang="en-US" sz="2000" dirty="0" smtClean="0"/>
              <a:t> d = </a:t>
            </a:r>
            <a:r>
              <a:rPr lang="en-US" sz="2000" dirty="0" err="1" smtClean="0"/>
              <a:t>in.nextDouble</a:t>
            </a:r>
            <a:r>
              <a:rPr lang="en-US" sz="2000" dirty="0" smtClean="0"/>
              <a:t>();  </a:t>
            </a:r>
          </a:p>
          <a:p>
            <a:pPr>
              <a:spcBef>
                <a:spcPts val="0"/>
              </a:spcBef>
              <a:buNone/>
            </a:pPr>
            <a:r>
              <a:rPr lang="en-US" sz="2000" dirty="0" smtClean="0"/>
              <a:t>          </a:t>
            </a:r>
            <a:r>
              <a:rPr lang="en-US" sz="2000" dirty="0" err="1" smtClean="0"/>
              <a:t>System.out.println</a:t>
            </a:r>
            <a:r>
              <a:rPr lang="en-US" sz="2000" dirty="0" smtClean="0"/>
              <a:t>("Salary: " + d);         </a:t>
            </a:r>
          </a:p>
          <a:p>
            <a:pPr>
              <a:spcBef>
                <a:spcPts val="0"/>
              </a:spcBef>
              <a:buNone/>
            </a:pPr>
            <a:r>
              <a:rPr lang="en-US" sz="2000" dirty="0" smtClean="0"/>
              <a:t>          </a:t>
            </a:r>
            <a:r>
              <a:rPr lang="en-US" sz="2000" dirty="0" err="1" smtClean="0"/>
              <a:t>in.close</a:t>
            </a:r>
            <a:r>
              <a:rPr lang="en-US" sz="2000" dirty="0" smtClean="0"/>
              <a:t>();           </a:t>
            </a:r>
          </a:p>
          <a:p>
            <a:pPr>
              <a:spcBef>
                <a:spcPts val="0"/>
              </a:spcBef>
              <a:buNone/>
            </a:pPr>
            <a:r>
              <a:rPr lang="en-US" sz="2000" dirty="0" smtClean="0"/>
              <a:t>          }    </a:t>
            </a:r>
          </a:p>
          <a:p>
            <a:pPr>
              <a:spcBef>
                <a:spcPts val="0"/>
              </a:spcBef>
              <a:buNone/>
            </a:pPr>
            <a:r>
              <a:rPr lang="en-US" sz="2000" dirty="0" smtClean="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 and </a:t>
            </a:r>
            <a:r>
              <a:rPr lang="en-US" dirty="0" err="1" smtClean="0"/>
              <a:t>Deserialization</a:t>
            </a:r>
            <a:r>
              <a:rPr lang="en-US" dirty="0" smtClean="0"/>
              <a:t/>
            </a:r>
            <a:br>
              <a:rPr lang="en-US" dirty="0" smtClean="0"/>
            </a:br>
            <a:endParaRPr lang="en-US" dirty="0"/>
          </a:p>
        </p:txBody>
      </p:sp>
      <p:sp>
        <p:nvSpPr>
          <p:cNvPr id="3" name="Content Placeholder 2"/>
          <p:cNvSpPr>
            <a:spLocks noGrp="1"/>
          </p:cNvSpPr>
          <p:nvPr>
            <p:ph idx="1"/>
          </p:nvPr>
        </p:nvSpPr>
        <p:spPr>
          <a:xfrm>
            <a:off x="838200" y="1214422"/>
            <a:ext cx="10515600" cy="4962541"/>
          </a:xfrm>
        </p:spPr>
        <p:txBody>
          <a:bodyPr/>
          <a:lstStyle/>
          <a:p>
            <a:pPr algn="just"/>
            <a:r>
              <a:rPr lang="en-GB" dirty="0" smtClean="0"/>
              <a:t>a mechanism of </a:t>
            </a:r>
            <a:r>
              <a:rPr lang="en-GB" i="1" dirty="0" smtClean="0"/>
              <a:t>writing the state of an object into a byte-stream</a:t>
            </a:r>
            <a:r>
              <a:rPr lang="en-GB" dirty="0" smtClean="0"/>
              <a:t>. It is mainly used in Hibernate, RMI, JPA, EJB and JMS technologies.</a:t>
            </a:r>
          </a:p>
          <a:p>
            <a:pPr algn="just"/>
            <a:r>
              <a:rPr lang="en-GB" dirty="0" smtClean="0"/>
              <a:t>The reverse operation of serialization is called </a:t>
            </a:r>
            <a:r>
              <a:rPr lang="en-GB" i="1" dirty="0" err="1" smtClean="0"/>
              <a:t>deserialization</a:t>
            </a:r>
            <a:r>
              <a:rPr lang="en-GB" dirty="0" smtClean="0"/>
              <a:t> where byte-stream is converted into an object. The serialization and </a:t>
            </a:r>
            <a:r>
              <a:rPr lang="en-GB" dirty="0" err="1" smtClean="0"/>
              <a:t>deserialization</a:t>
            </a:r>
            <a:r>
              <a:rPr lang="en-GB" dirty="0" smtClean="0"/>
              <a:t> process is platform-independent, it means you can serialize an object on one platform and </a:t>
            </a:r>
            <a:r>
              <a:rPr lang="en-GB" dirty="0" err="1" smtClean="0"/>
              <a:t>deserialize</a:t>
            </a:r>
            <a:r>
              <a:rPr lang="en-GB" dirty="0" smtClean="0"/>
              <a:t> it on a different platform.</a:t>
            </a:r>
          </a:p>
          <a:p>
            <a:pPr algn="just"/>
            <a:r>
              <a:rPr lang="en-GB" dirty="0" smtClean="0"/>
              <a:t>For serializing the object, we call the </a:t>
            </a:r>
            <a:r>
              <a:rPr lang="en-GB" b="1" dirty="0" err="1" smtClean="0"/>
              <a:t>writeObject</a:t>
            </a:r>
            <a:r>
              <a:rPr lang="en-GB" b="1" dirty="0" smtClean="0"/>
              <a:t>()</a:t>
            </a:r>
            <a:r>
              <a:rPr lang="en-GB" dirty="0" smtClean="0"/>
              <a:t> method of </a:t>
            </a:r>
            <a:r>
              <a:rPr lang="en-GB" i="1" dirty="0" err="1" smtClean="0"/>
              <a:t>ObjectOutputStream</a:t>
            </a:r>
            <a:r>
              <a:rPr lang="en-GB" i="1" dirty="0" smtClean="0"/>
              <a:t> </a:t>
            </a:r>
            <a:r>
              <a:rPr lang="en-GB" dirty="0" smtClean="0"/>
              <a:t>class, and for </a:t>
            </a:r>
            <a:r>
              <a:rPr lang="en-GB" dirty="0" err="1" smtClean="0"/>
              <a:t>deserialization</a:t>
            </a:r>
            <a:r>
              <a:rPr lang="en-GB" dirty="0" smtClean="0"/>
              <a:t> we call the </a:t>
            </a:r>
            <a:r>
              <a:rPr lang="en-GB" b="1" dirty="0" err="1" smtClean="0"/>
              <a:t>readObject</a:t>
            </a:r>
            <a:r>
              <a:rPr lang="en-GB" b="1" dirty="0" smtClean="0"/>
              <a:t>()</a:t>
            </a:r>
            <a:r>
              <a:rPr lang="en-GB" dirty="0" smtClean="0"/>
              <a:t> method of </a:t>
            </a:r>
            <a:r>
              <a:rPr lang="en-GB" i="1" dirty="0" err="1" smtClean="0"/>
              <a:t>ObjectInputStream</a:t>
            </a:r>
            <a:r>
              <a:rPr lang="en-GB" dirty="0" smtClean="0"/>
              <a:t> class.</a:t>
            </a:r>
          </a:p>
          <a:p>
            <a:pPr algn="just"/>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Java Serialization</a:t>
            </a:r>
            <a:br>
              <a:rPr lang="en-US" dirty="0" smtClean="0"/>
            </a:br>
            <a:endParaRPr lang="en-US" dirty="0"/>
          </a:p>
        </p:txBody>
      </p:sp>
      <p:sp>
        <p:nvSpPr>
          <p:cNvPr id="3" name="Content Placeholder 2"/>
          <p:cNvSpPr>
            <a:spLocks noGrp="1"/>
          </p:cNvSpPr>
          <p:nvPr>
            <p:ph idx="1"/>
          </p:nvPr>
        </p:nvSpPr>
        <p:spPr/>
        <p:txBody>
          <a:bodyPr/>
          <a:lstStyle/>
          <a:p>
            <a:r>
              <a:rPr lang="en-GB" dirty="0" smtClean="0"/>
              <a:t>It is mainly used to travel object's state on the network (that is known as marshalling).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pic>
        <p:nvPicPr>
          <p:cNvPr id="5" name="Picture 4" descr="java serialization"/>
          <p:cNvPicPr/>
          <p:nvPr/>
        </p:nvPicPr>
        <p:blipFill>
          <a:blip r:embed="rId2"/>
          <a:srcRect/>
          <a:stretch>
            <a:fillRect/>
          </a:stretch>
        </p:blipFill>
        <p:spPr bwMode="auto">
          <a:xfrm>
            <a:off x="7667636" y="2643182"/>
            <a:ext cx="3459480" cy="3140075"/>
          </a:xfrm>
          <a:prstGeom prst="rect">
            <a:avLst/>
          </a:prstGeom>
          <a:noFill/>
          <a:ln w="9525">
            <a:noFill/>
            <a:miter lim="800000"/>
            <a:headEnd/>
            <a:tailEnd/>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611"/>
          </a:xfrm>
        </p:spPr>
        <p:txBody>
          <a:bodyPr/>
          <a:lstStyle/>
          <a:p>
            <a:r>
              <a:rPr lang="en-GB" dirty="0" smtClean="0"/>
              <a:t>Example - Serialization</a:t>
            </a:r>
            <a:endParaRPr lang="en-US" dirty="0"/>
          </a:p>
        </p:txBody>
      </p:sp>
      <p:sp>
        <p:nvSpPr>
          <p:cNvPr id="3" name="Content Placeholder 2"/>
          <p:cNvSpPr>
            <a:spLocks noGrp="1"/>
          </p:cNvSpPr>
          <p:nvPr>
            <p:ph idx="1"/>
          </p:nvPr>
        </p:nvSpPr>
        <p:spPr>
          <a:xfrm>
            <a:off x="839416" y="836712"/>
            <a:ext cx="10515600" cy="4605351"/>
          </a:xfrm>
        </p:spPr>
        <p:txBody>
          <a:bodyPr/>
          <a:lstStyle/>
          <a:p>
            <a:pPr>
              <a:spcBef>
                <a:spcPts val="0"/>
              </a:spcBef>
              <a:buNone/>
            </a:pPr>
            <a:r>
              <a:rPr lang="en-US" sz="1400" b="1" dirty="0" smtClean="0"/>
              <a:t>Import </a:t>
            </a:r>
            <a:r>
              <a:rPr lang="en-US" sz="1400" dirty="0" smtClean="0"/>
              <a:t> </a:t>
            </a:r>
            <a:r>
              <a:rPr lang="en-US" sz="1400" dirty="0" err="1" smtClean="0"/>
              <a:t>java.io.Serializable</a:t>
            </a:r>
            <a:r>
              <a:rPr lang="en-US" sz="1400" dirty="0" smtClean="0"/>
              <a:t>;  </a:t>
            </a:r>
          </a:p>
          <a:p>
            <a:pPr>
              <a:spcBef>
                <a:spcPts val="0"/>
              </a:spcBef>
              <a:buNone/>
            </a:pPr>
            <a:r>
              <a:rPr lang="en-US" sz="1400" b="1" dirty="0" smtClean="0"/>
              <a:t>public</a:t>
            </a:r>
            <a:r>
              <a:rPr lang="en-US" sz="1400" dirty="0" smtClean="0"/>
              <a:t> </a:t>
            </a:r>
            <a:r>
              <a:rPr lang="en-US" sz="1400" b="1" dirty="0" smtClean="0"/>
              <a:t>class</a:t>
            </a:r>
            <a:r>
              <a:rPr lang="en-US" sz="1400" dirty="0" smtClean="0"/>
              <a:t> Student </a:t>
            </a:r>
            <a:r>
              <a:rPr lang="en-US" sz="1400" b="1" dirty="0" smtClean="0"/>
              <a:t>implements</a:t>
            </a:r>
            <a:r>
              <a:rPr lang="en-US" sz="1400" dirty="0" smtClean="0"/>
              <a:t> </a:t>
            </a:r>
            <a:r>
              <a:rPr lang="en-US" sz="1400" dirty="0" err="1" smtClean="0"/>
              <a:t>Serializable</a:t>
            </a:r>
            <a:r>
              <a:rPr lang="en-US" sz="1400" dirty="0" smtClean="0"/>
              <a:t>{  </a:t>
            </a:r>
          </a:p>
          <a:p>
            <a:pPr>
              <a:spcBef>
                <a:spcPts val="0"/>
              </a:spcBef>
              <a:buNone/>
            </a:pPr>
            <a:r>
              <a:rPr lang="en-US" sz="1400" dirty="0" smtClean="0"/>
              <a:t> </a:t>
            </a:r>
            <a:r>
              <a:rPr lang="en-US" sz="1400" b="1" dirty="0" err="1" smtClean="0"/>
              <a:t>int</a:t>
            </a:r>
            <a:r>
              <a:rPr lang="en-US" sz="1400" dirty="0" smtClean="0"/>
              <a:t> id;  </a:t>
            </a:r>
          </a:p>
          <a:p>
            <a:pPr>
              <a:spcBef>
                <a:spcPts val="0"/>
              </a:spcBef>
              <a:buNone/>
            </a:pPr>
            <a:r>
              <a:rPr lang="en-US" sz="1400" dirty="0" smtClean="0"/>
              <a:t> String name;  </a:t>
            </a:r>
          </a:p>
          <a:p>
            <a:pPr>
              <a:spcBef>
                <a:spcPts val="0"/>
              </a:spcBef>
              <a:buNone/>
            </a:pPr>
            <a:r>
              <a:rPr lang="en-US" sz="1400" dirty="0" smtClean="0"/>
              <a:t> </a:t>
            </a:r>
            <a:r>
              <a:rPr lang="en-US" sz="1400" b="1" dirty="0" smtClean="0"/>
              <a:t>public</a:t>
            </a:r>
            <a:r>
              <a:rPr lang="en-US" sz="1400" dirty="0" smtClean="0"/>
              <a:t> Student(</a:t>
            </a:r>
            <a:r>
              <a:rPr lang="en-US" sz="1400" b="1" dirty="0" err="1" smtClean="0"/>
              <a:t>int</a:t>
            </a:r>
            <a:r>
              <a:rPr lang="en-US" sz="1400" dirty="0" smtClean="0"/>
              <a:t> id, String name) {  </a:t>
            </a:r>
          </a:p>
          <a:p>
            <a:pPr>
              <a:spcBef>
                <a:spcPts val="0"/>
              </a:spcBef>
              <a:buNone/>
            </a:pPr>
            <a:r>
              <a:rPr lang="en-US" sz="1400" dirty="0" smtClean="0"/>
              <a:t>  </a:t>
            </a:r>
            <a:r>
              <a:rPr lang="en-US" sz="1400" b="1" dirty="0" smtClean="0"/>
              <a:t>this</a:t>
            </a:r>
            <a:r>
              <a:rPr lang="en-US" sz="1400" dirty="0" smtClean="0"/>
              <a:t>.id = id;  </a:t>
            </a:r>
          </a:p>
          <a:p>
            <a:pPr>
              <a:spcBef>
                <a:spcPts val="0"/>
              </a:spcBef>
              <a:buNone/>
            </a:pPr>
            <a:r>
              <a:rPr lang="en-US" sz="1400" dirty="0" smtClean="0"/>
              <a:t>  </a:t>
            </a:r>
            <a:r>
              <a:rPr lang="en-US" sz="1400" b="1" dirty="0" smtClean="0"/>
              <a:t>this</a:t>
            </a:r>
            <a:r>
              <a:rPr lang="en-US" sz="1400" dirty="0" smtClean="0"/>
              <a:t>.name = name;  </a:t>
            </a:r>
          </a:p>
          <a:p>
            <a:pPr>
              <a:spcBef>
                <a:spcPts val="0"/>
              </a:spcBef>
              <a:buNone/>
            </a:pPr>
            <a:r>
              <a:rPr lang="en-US" sz="1400" dirty="0" smtClean="0"/>
              <a:t> }  </a:t>
            </a:r>
          </a:p>
          <a:p>
            <a:pPr>
              <a:spcBef>
                <a:spcPts val="0"/>
              </a:spcBef>
              <a:buNone/>
            </a:pPr>
            <a:r>
              <a:rPr lang="en-US" sz="1400" dirty="0" smtClean="0"/>
              <a:t>}  </a:t>
            </a:r>
          </a:p>
          <a:p>
            <a:pPr>
              <a:spcBef>
                <a:spcPts val="0"/>
              </a:spcBef>
              <a:buNone/>
            </a:pPr>
            <a:r>
              <a:rPr lang="en-US" sz="1400" b="1" dirty="0" smtClean="0"/>
              <a:t>import</a:t>
            </a:r>
            <a:r>
              <a:rPr lang="en-US" sz="1400" dirty="0" smtClean="0"/>
              <a:t> java.io.*;    </a:t>
            </a:r>
          </a:p>
          <a:p>
            <a:pPr>
              <a:spcBef>
                <a:spcPts val="0"/>
              </a:spcBef>
              <a:buNone/>
            </a:pPr>
            <a:r>
              <a:rPr lang="en-US" sz="1400" b="1" dirty="0" smtClean="0"/>
              <a:t>class</a:t>
            </a:r>
            <a:r>
              <a:rPr lang="en-US" sz="1400" dirty="0" smtClean="0"/>
              <a:t> Persist{    </a:t>
            </a:r>
          </a:p>
          <a:p>
            <a:pPr>
              <a:spcBef>
                <a:spcPts val="0"/>
              </a:spcBef>
              <a:buNone/>
            </a:pPr>
            <a:r>
              <a:rPr lang="en-US" sz="1400" dirty="0" smtClean="0"/>
              <a:t> </a:t>
            </a:r>
            <a:r>
              <a:rPr lang="en-US" sz="1400" b="1" dirty="0" smtClean="0"/>
              <a:t>public</a:t>
            </a:r>
            <a:r>
              <a:rPr lang="en-US" sz="1400" dirty="0" smtClean="0"/>
              <a:t> </a:t>
            </a:r>
            <a:r>
              <a:rPr lang="en-US" sz="1400" b="1" dirty="0" smtClean="0"/>
              <a:t>static</a:t>
            </a:r>
            <a:r>
              <a:rPr lang="en-US" sz="1400" dirty="0" smtClean="0"/>
              <a:t> </a:t>
            </a:r>
            <a:r>
              <a:rPr lang="en-US" sz="1400" b="1" dirty="0" smtClean="0"/>
              <a:t>void</a:t>
            </a:r>
            <a:r>
              <a:rPr lang="en-US" sz="1400" dirty="0" smtClean="0"/>
              <a:t> main(String </a:t>
            </a:r>
            <a:r>
              <a:rPr lang="en-US" sz="1400" dirty="0" err="1" smtClean="0"/>
              <a:t>args</a:t>
            </a:r>
            <a:r>
              <a:rPr lang="en-US" sz="1400" dirty="0" smtClean="0"/>
              <a:t>[]){    </a:t>
            </a:r>
          </a:p>
          <a:p>
            <a:pPr>
              <a:spcBef>
                <a:spcPts val="0"/>
              </a:spcBef>
              <a:buNone/>
            </a:pPr>
            <a:r>
              <a:rPr lang="en-US" sz="1400" dirty="0" smtClean="0"/>
              <a:t>  </a:t>
            </a:r>
            <a:r>
              <a:rPr lang="en-US" sz="1400" b="1" dirty="0" smtClean="0"/>
              <a:t>try</a:t>
            </a:r>
            <a:r>
              <a:rPr lang="en-US" sz="1400" dirty="0" smtClean="0"/>
              <a:t>{    </a:t>
            </a:r>
          </a:p>
          <a:p>
            <a:pPr>
              <a:spcBef>
                <a:spcPts val="0"/>
              </a:spcBef>
              <a:buNone/>
            </a:pPr>
            <a:r>
              <a:rPr lang="en-US" sz="1400" dirty="0" smtClean="0"/>
              <a:t>  //Creating the object    </a:t>
            </a:r>
          </a:p>
          <a:p>
            <a:pPr>
              <a:spcBef>
                <a:spcPts val="0"/>
              </a:spcBef>
              <a:buNone/>
            </a:pPr>
            <a:r>
              <a:rPr lang="en-US" sz="1400" dirty="0" smtClean="0"/>
              <a:t>  Student s1 =</a:t>
            </a:r>
            <a:r>
              <a:rPr lang="en-US" sz="1400" b="1" dirty="0" smtClean="0"/>
              <a:t>new</a:t>
            </a:r>
            <a:r>
              <a:rPr lang="en-US" sz="1400" dirty="0" smtClean="0"/>
              <a:t> Student(211,"ravi");    </a:t>
            </a:r>
          </a:p>
          <a:p>
            <a:pPr>
              <a:spcBef>
                <a:spcPts val="0"/>
              </a:spcBef>
              <a:buNone/>
            </a:pPr>
            <a:r>
              <a:rPr lang="en-US" sz="1400" dirty="0" smtClean="0"/>
              <a:t>  //Creating stream and writing the object    </a:t>
            </a:r>
          </a:p>
          <a:p>
            <a:pPr>
              <a:spcBef>
                <a:spcPts val="0"/>
              </a:spcBef>
              <a:buNone/>
            </a:pPr>
            <a:r>
              <a:rPr lang="en-US" sz="1400" dirty="0" smtClean="0"/>
              <a:t>  </a:t>
            </a:r>
            <a:r>
              <a:rPr lang="en-US" sz="1400" dirty="0" err="1" smtClean="0"/>
              <a:t>FileOutputStream</a:t>
            </a:r>
            <a:r>
              <a:rPr lang="en-US" sz="1400" dirty="0" smtClean="0"/>
              <a:t> </a:t>
            </a:r>
            <a:r>
              <a:rPr lang="en-US" sz="1400" dirty="0" err="1" smtClean="0"/>
              <a:t>fout</a:t>
            </a:r>
            <a:r>
              <a:rPr lang="en-US" sz="1400" dirty="0" smtClean="0"/>
              <a:t>=</a:t>
            </a:r>
            <a:r>
              <a:rPr lang="en-US" sz="1400" b="1" dirty="0" smtClean="0"/>
              <a:t>new</a:t>
            </a:r>
            <a:r>
              <a:rPr lang="en-US" sz="1400" dirty="0" smtClean="0"/>
              <a:t> </a:t>
            </a:r>
            <a:r>
              <a:rPr lang="en-US" sz="1400" dirty="0" err="1" smtClean="0"/>
              <a:t>FileOutputStream</a:t>
            </a:r>
            <a:r>
              <a:rPr lang="en-US" sz="1400" dirty="0" smtClean="0"/>
              <a:t>("f.txt");    </a:t>
            </a:r>
          </a:p>
          <a:p>
            <a:pPr>
              <a:spcBef>
                <a:spcPts val="0"/>
              </a:spcBef>
              <a:buNone/>
            </a:pPr>
            <a:r>
              <a:rPr lang="en-US" sz="1400" dirty="0" smtClean="0"/>
              <a:t>  </a:t>
            </a:r>
            <a:r>
              <a:rPr lang="en-US" sz="1400" dirty="0" err="1" smtClean="0"/>
              <a:t>ObjectOutputStream</a:t>
            </a:r>
            <a:r>
              <a:rPr lang="en-US" sz="1400" dirty="0" smtClean="0"/>
              <a:t> out=</a:t>
            </a:r>
            <a:r>
              <a:rPr lang="en-US" sz="1400" b="1" dirty="0" smtClean="0"/>
              <a:t>new</a:t>
            </a:r>
            <a:r>
              <a:rPr lang="en-US" sz="1400" dirty="0" smtClean="0"/>
              <a:t> </a:t>
            </a:r>
            <a:r>
              <a:rPr lang="en-US" sz="1400" dirty="0" err="1" smtClean="0"/>
              <a:t>ObjectOutputStream</a:t>
            </a:r>
            <a:r>
              <a:rPr lang="en-US" sz="1400" dirty="0" smtClean="0"/>
              <a:t>(</a:t>
            </a:r>
            <a:r>
              <a:rPr lang="en-US" sz="1400" dirty="0" err="1" smtClean="0"/>
              <a:t>fout</a:t>
            </a:r>
            <a:r>
              <a:rPr lang="en-US" sz="1400" dirty="0" smtClean="0"/>
              <a:t>);    </a:t>
            </a:r>
          </a:p>
          <a:p>
            <a:pPr>
              <a:spcBef>
                <a:spcPts val="0"/>
              </a:spcBef>
              <a:buNone/>
            </a:pPr>
            <a:r>
              <a:rPr lang="en-US" sz="1400" dirty="0" smtClean="0"/>
              <a:t>  </a:t>
            </a:r>
            <a:r>
              <a:rPr lang="en-US" sz="1400" dirty="0" err="1" smtClean="0"/>
              <a:t>out.writeObject</a:t>
            </a:r>
            <a:r>
              <a:rPr lang="en-US" sz="1400" dirty="0" smtClean="0"/>
              <a:t>(s1);    </a:t>
            </a:r>
          </a:p>
          <a:p>
            <a:pPr>
              <a:spcBef>
                <a:spcPts val="0"/>
              </a:spcBef>
              <a:buNone/>
            </a:pPr>
            <a:r>
              <a:rPr lang="en-US" sz="1400" dirty="0" smtClean="0"/>
              <a:t>  </a:t>
            </a:r>
            <a:r>
              <a:rPr lang="en-US" sz="1400" dirty="0" err="1" smtClean="0"/>
              <a:t>out.flush</a:t>
            </a:r>
            <a:r>
              <a:rPr lang="en-US" sz="1400" dirty="0" smtClean="0"/>
              <a:t>();    </a:t>
            </a:r>
          </a:p>
          <a:p>
            <a:pPr>
              <a:spcBef>
                <a:spcPts val="0"/>
              </a:spcBef>
              <a:buNone/>
            </a:pPr>
            <a:r>
              <a:rPr lang="en-US" sz="1400" dirty="0" smtClean="0"/>
              <a:t>  //closing the stream    </a:t>
            </a:r>
          </a:p>
          <a:p>
            <a:pPr>
              <a:spcBef>
                <a:spcPts val="0"/>
              </a:spcBef>
              <a:buNone/>
            </a:pPr>
            <a:r>
              <a:rPr lang="en-US" sz="1400" dirty="0" smtClean="0"/>
              <a:t>  </a:t>
            </a:r>
            <a:r>
              <a:rPr lang="en-US" sz="1400" dirty="0" err="1" smtClean="0"/>
              <a:t>out.close</a:t>
            </a:r>
            <a:r>
              <a:rPr lang="en-US" sz="1400" dirty="0" smtClean="0"/>
              <a:t>();    </a:t>
            </a:r>
          </a:p>
          <a:p>
            <a:pPr>
              <a:spcBef>
                <a:spcPts val="0"/>
              </a:spcBef>
              <a:buNone/>
            </a:pPr>
            <a:r>
              <a:rPr lang="en-US" sz="1400" dirty="0" smtClean="0"/>
              <a:t>  </a:t>
            </a:r>
            <a:r>
              <a:rPr lang="en-US" sz="1400" dirty="0" err="1" smtClean="0"/>
              <a:t>System.out.println</a:t>
            </a:r>
            <a:r>
              <a:rPr lang="en-US" sz="1400" dirty="0" smtClean="0"/>
              <a:t>("success");    </a:t>
            </a:r>
          </a:p>
          <a:p>
            <a:pPr>
              <a:spcBef>
                <a:spcPts val="0"/>
              </a:spcBef>
              <a:buNone/>
            </a:pPr>
            <a:r>
              <a:rPr lang="en-US" sz="1400" dirty="0" smtClean="0"/>
              <a:t>  }</a:t>
            </a:r>
            <a:r>
              <a:rPr lang="en-US" sz="1400" b="1" dirty="0" smtClean="0"/>
              <a:t>catch</a:t>
            </a:r>
            <a:r>
              <a:rPr lang="en-US" sz="1400" dirty="0" smtClean="0"/>
              <a:t>(Exception e){</a:t>
            </a:r>
            <a:r>
              <a:rPr lang="en-US" sz="1400" dirty="0" err="1" smtClean="0"/>
              <a:t>System.out.println</a:t>
            </a:r>
            <a:r>
              <a:rPr lang="en-US" sz="1400" dirty="0" smtClean="0"/>
              <a:t>(e);}    </a:t>
            </a:r>
          </a:p>
          <a:p>
            <a:pPr>
              <a:spcBef>
                <a:spcPts val="0"/>
              </a:spcBef>
              <a:buNone/>
            </a:pPr>
            <a:r>
              <a:rPr lang="en-US" sz="1400" dirty="0" smtClean="0"/>
              <a:t> }    </a:t>
            </a:r>
          </a:p>
          <a:p>
            <a:pPr>
              <a:spcBef>
                <a:spcPts val="0"/>
              </a:spcBef>
              <a:buNone/>
            </a:pPr>
            <a:r>
              <a:rPr lang="en-US" sz="1400" dirty="0" smtClean="0"/>
              <a:t>}    </a:t>
            </a:r>
          </a:p>
          <a:p>
            <a:pPr>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a:t>
            </a:r>
            <a:r>
              <a:rPr lang="en-GB" dirty="0" err="1" smtClean="0"/>
              <a:t>Deserialization</a:t>
            </a:r>
            <a:endParaRPr lang="en-US" dirty="0"/>
          </a:p>
        </p:txBody>
      </p:sp>
      <p:sp>
        <p:nvSpPr>
          <p:cNvPr id="3" name="Content Placeholder 2"/>
          <p:cNvSpPr>
            <a:spLocks noGrp="1"/>
          </p:cNvSpPr>
          <p:nvPr>
            <p:ph idx="1"/>
          </p:nvPr>
        </p:nvSpPr>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class</a:t>
            </a:r>
            <a:r>
              <a:rPr lang="en-US" sz="2000" dirty="0" smtClean="0"/>
              <a:t> </a:t>
            </a:r>
            <a:r>
              <a:rPr lang="en-US" sz="2000" dirty="0" err="1" smtClean="0"/>
              <a:t>Depersist</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//Creating stream to read the object  </a:t>
            </a:r>
          </a:p>
          <a:p>
            <a:pPr>
              <a:spcBef>
                <a:spcPts val="0"/>
              </a:spcBef>
              <a:buNone/>
            </a:pPr>
            <a:r>
              <a:rPr lang="en-US" sz="2000" dirty="0" smtClean="0"/>
              <a:t>  </a:t>
            </a:r>
            <a:r>
              <a:rPr lang="en-US" sz="2000" dirty="0" err="1" smtClean="0"/>
              <a:t>ObjectInputStream</a:t>
            </a:r>
            <a:r>
              <a:rPr lang="en-US" sz="2000" dirty="0" smtClean="0"/>
              <a:t> in=</a:t>
            </a:r>
            <a:r>
              <a:rPr lang="en-US" sz="2000" b="1" dirty="0" smtClean="0"/>
              <a:t>new</a:t>
            </a:r>
            <a:r>
              <a:rPr lang="en-US" sz="2000" dirty="0" smtClean="0"/>
              <a:t> </a:t>
            </a:r>
            <a:r>
              <a:rPr lang="en-US" sz="2000" dirty="0" err="1" smtClean="0"/>
              <a:t>ObjectInputStream</a:t>
            </a:r>
            <a:r>
              <a:rPr lang="en-US" sz="2000" dirty="0" smtClean="0"/>
              <a:t>(</a:t>
            </a:r>
            <a:r>
              <a:rPr lang="en-US" sz="2000" b="1" dirty="0" smtClean="0"/>
              <a:t>new</a:t>
            </a:r>
            <a:r>
              <a:rPr lang="en-US" sz="2000" dirty="0" smtClean="0"/>
              <a:t> </a:t>
            </a:r>
            <a:r>
              <a:rPr lang="en-US" sz="2000" dirty="0" err="1" smtClean="0"/>
              <a:t>FileInputStream</a:t>
            </a:r>
            <a:r>
              <a:rPr lang="en-US" sz="2000" dirty="0" smtClean="0"/>
              <a:t>("f.txt"));  </a:t>
            </a:r>
          </a:p>
          <a:p>
            <a:pPr>
              <a:spcBef>
                <a:spcPts val="0"/>
              </a:spcBef>
              <a:buNone/>
            </a:pPr>
            <a:r>
              <a:rPr lang="en-US" sz="2000" dirty="0" smtClean="0"/>
              <a:t>  Student s=(Student)</a:t>
            </a:r>
            <a:r>
              <a:rPr lang="en-US" sz="2000" dirty="0" err="1" smtClean="0"/>
              <a:t>in.readObject</a:t>
            </a:r>
            <a:r>
              <a:rPr lang="en-US" sz="2000" dirty="0" smtClean="0"/>
              <a:t>();  </a:t>
            </a:r>
          </a:p>
          <a:p>
            <a:pPr>
              <a:spcBef>
                <a:spcPts val="0"/>
              </a:spcBef>
              <a:buNone/>
            </a:pPr>
            <a:r>
              <a:rPr lang="en-US" sz="2000" dirty="0" smtClean="0"/>
              <a:t>  //printing the data of the serialized object  </a:t>
            </a:r>
          </a:p>
          <a:p>
            <a:pPr>
              <a:spcBef>
                <a:spcPts val="0"/>
              </a:spcBef>
              <a:buNone/>
            </a:pPr>
            <a:r>
              <a:rPr lang="en-US" sz="2000" dirty="0" smtClean="0"/>
              <a:t>  </a:t>
            </a:r>
            <a:r>
              <a:rPr lang="en-US" sz="2000" dirty="0" err="1" smtClean="0"/>
              <a:t>System.out.println</a:t>
            </a:r>
            <a:r>
              <a:rPr lang="en-US" sz="2000" dirty="0" smtClean="0"/>
              <a:t>(s.id+" "+s.name);  </a:t>
            </a:r>
          </a:p>
          <a:p>
            <a:pPr>
              <a:spcBef>
                <a:spcPts val="0"/>
              </a:spcBef>
              <a:buNone/>
            </a:pPr>
            <a:r>
              <a:rPr lang="en-US" sz="2000" dirty="0" smtClean="0"/>
              <a:t>  //closing the stream  </a:t>
            </a:r>
          </a:p>
          <a:p>
            <a:pPr>
              <a:spcBef>
                <a:spcPts val="0"/>
              </a:spcBef>
              <a:buNone/>
            </a:pPr>
            <a:r>
              <a:rPr lang="en-US" sz="2000" dirty="0" smtClean="0"/>
              <a:t>  </a:t>
            </a:r>
            <a:r>
              <a:rPr lang="en-US" sz="2000" dirty="0" err="1" smtClean="0"/>
              <a:t>in.close</a:t>
            </a: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Serialization with Inheritance (IS-A Relationship)</a:t>
            </a:r>
            <a:br>
              <a:rPr lang="en-GB" dirty="0" smtClean="0"/>
            </a:br>
            <a:endParaRPr lang="en-US" dirty="0"/>
          </a:p>
        </p:txBody>
      </p:sp>
      <p:sp>
        <p:nvSpPr>
          <p:cNvPr id="3" name="Content Placeholder 2"/>
          <p:cNvSpPr>
            <a:spLocks noGrp="1"/>
          </p:cNvSpPr>
          <p:nvPr>
            <p:ph idx="1"/>
          </p:nvPr>
        </p:nvSpPr>
        <p:spPr/>
        <p:txBody>
          <a:bodyPr/>
          <a:lstStyle/>
          <a:p>
            <a:pPr>
              <a:spcBef>
                <a:spcPts val="0"/>
              </a:spcBef>
            </a:pPr>
            <a:r>
              <a:rPr lang="en-GB" dirty="0" smtClean="0"/>
              <a:t>If a class implements </a:t>
            </a:r>
            <a:r>
              <a:rPr lang="en-GB" b="1" dirty="0" err="1" smtClean="0"/>
              <a:t>Serializable</a:t>
            </a:r>
            <a:r>
              <a:rPr lang="en-GB" b="1" dirty="0" smtClean="0"/>
              <a:t> interface</a:t>
            </a:r>
            <a:r>
              <a:rPr lang="en-GB" dirty="0" smtClean="0"/>
              <a:t> then all its sub classes will also be </a:t>
            </a:r>
            <a:r>
              <a:rPr lang="en-GB" dirty="0" err="1" smtClean="0"/>
              <a:t>serializable</a:t>
            </a:r>
            <a:r>
              <a:rPr lang="en-GB" dirty="0" smtClean="0"/>
              <a:t>.</a:t>
            </a:r>
          </a:p>
          <a:p>
            <a:pPr>
              <a:spcBef>
                <a:spcPts val="0"/>
              </a:spcBef>
              <a:buNone/>
            </a:pPr>
            <a:r>
              <a:rPr lang="en-US" sz="2000" b="1" dirty="0" smtClean="0"/>
              <a:t>import</a:t>
            </a:r>
            <a:r>
              <a:rPr lang="en-US" sz="2000" dirty="0" smtClean="0"/>
              <a:t> </a:t>
            </a:r>
            <a:r>
              <a:rPr lang="en-US" sz="2000" dirty="0" err="1" smtClean="0"/>
              <a:t>java.io.Serializable</a:t>
            </a:r>
            <a:r>
              <a:rPr lang="en-US" sz="2000" dirty="0" smtClean="0"/>
              <a:t>;    </a:t>
            </a:r>
          </a:p>
          <a:p>
            <a:pPr>
              <a:spcBef>
                <a:spcPts val="0"/>
              </a:spcBef>
              <a:buNone/>
            </a:pPr>
            <a:r>
              <a:rPr lang="en-US" sz="2000" b="1" dirty="0" smtClean="0"/>
              <a:t>class</a:t>
            </a:r>
            <a:r>
              <a:rPr lang="en-US" sz="2000" dirty="0" smtClean="0"/>
              <a:t> Person </a:t>
            </a:r>
            <a:r>
              <a:rPr lang="en-US" sz="2000" b="1" dirty="0" smtClean="0"/>
              <a:t>implements</a:t>
            </a:r>
            <a:r>
              <a:rPr lang="en-US" sz="2000" dirty="0" smtClean="0"/>
              <a:t> </a:t>
            </a:r>
            <a:r>
              <a:rPr lang="en-US" sz="2000" dirty="0" err="1" smtClean="0"/>
              <a:t>Serializable</a:t>
            </a:r>
            <a:r>
              <a:rPr lang="en-US" sz="2000" dirty="0" smtClean="0"/>
              <a:t>{    </a:t>
            </a:r>
          </a:p>
          <a:p>
            <a:pPr>
              <a:spcBef>
                <a:spcPts val="0"/>
              </a:spcBef>
              <a:buNone/>
            </a:pPr>
            <a:r>
              <a:rPr lang="en-US" sz="2000" dirty="0" smtClean="0"/>
              <a:t> </a:t>
            </a:r>
            <a:r>
              <a:rPr lang="en-US" sz="2000" b="1" dirty="0" err="1" smtClean="0"/>
              <a:t>int</a:t>
            </a:r>
            <a:r>
              <a:rPr lang="en-US" sz="2000" dirty="0" smtClean="0"/>
              <a:t> id;    </a:t>
            </a:r>
          </a:p>
          <a:p>
            <a:pPr>
              <a:spcBef>
                <a:spcPts val="0"/>
              </a:spcBef>
              <a:buNone/>
            </a:pPr>
            <a:r>
              <a:rPr lang="en-US" sz="2000" dirty="0" smtClean="0"/>
              <a:t> String name;    </a:t>
            </a:r>
          </a:p>
          <a:p>
            <a:pPr>
              <a:spcBef>
                <a:spcPts val="0"/>
              </a:spcBef>
              <a:buNone/>
            </a:pPr>
            <a:r>
              <a:rPr lang="en-US" sz="2000" dirty="0" smtClean="0"/>
              <a:t> Person(</a:t>
            </a:r>
            <a:r>
              <a:rPr lang="en-US" sz="2000" b="1" dirty="0" err="1" smtClean="0"/>
              <a:t>int</a:t>
            </a:r>
            <a:r>
              <a:rPr lang="en-US" sz="2000" dirty="0" smtClean="0"/>
              <a:t> id, String name)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b="1" dirty="0" smtClean="0"/>
              <a:t>class</a:t>
            </a:r>
            <a:r>
              <a:rPr lang="en-US" sz="2000" dirty="0" smtClean="0"/>
              <a:t> Student </a:t>
            </a:r>
            <a:r>
              <a:rPr lang="en-US" sz="2000" b="1" dirty="0" smtClean="0"/>
              <a:t>extends</a:t>
            </a:r>
            <a:r>
              <a:rPr lang="en-US" sz="2000" dirty="0" smtClean="0"/>
              <a:t> Person{    </a:t>
            </a:r>
          </a:p>
          <a:p>
            <a:pPr>
              <a:spcBef>
                <a:spcPts val="0"/>
              </a:spcBef>
              <a:buNone/>
            </a:pPr>
            <a:r>
              <a:rPr lang="en-US" sz="2000" dirty="0" smtClean="0"/>
              <a:t> String course;    </a:t>
            </a:r>
          </a:p>
          <a:p>
            <a:pPr>
              <a:spcBef>
                <a:spcPts val="0"/>
              </a:spcBef>
              <a:buNone/>
            </a:pPr>
            <a:r>
              <a:rPr lang="en-US" sz="2000" dirty="0" smtClean="0"/>
              <a:t> </a:t>
            </a:r>
            <a:r>
              <a:rPr lang="en-US" sz="2000" b="1" dirty="0" err="1" smtClean="0"/>
              <a:t>int</a:t>
            </a:r>
            <a:r>
              <a:rPr lang="en-US" sz="2000" dirty="0" smtClean="0"/>
              <a:t> fee;    </a:t>
            </a:r>
          </a:p>
          <a:p>
            <a:pPr>
              <a:spcBef>
                <a:spcPts val="0"/>
              </a:spcBef>
              <a:buNone/>
            </a:pPr>
            <a:r>
              <a:rPr lang="en-US" sz="2000" dirty="0" smtClean="0"/>
              <a:t> </a:t>
            </a:r>
            <a:r>
              <a:rPr lang="en-US" sz="2000" b="1" dirty="0" smtClean="0"/>
              <a:t>public</a:t>
            </a:r>
            <a:r>
              <a:rPr lang="en-US" sz="2000" dirty="0" smtClean="0"/>
              <a:t> Student(</a:t>
            </a:r>
            <a:r>
              <a:rPr lang="en-US" sz="2000" b="1" dirty="0" err="1" smtClean="0"/>
              <a:t>int</a:t>
            </a:r>
            <a:r>
              <a:rPr lang="en-US" sz="2000" dirty="0" smtClean="0"/>
              <a:t> id, String name, String course, </a:t>
            </a:r>
            <a:r>
              <a:rPr lang="en-US" sz="2000" b="1" dirty="0" err="1" smtClean="0"/>
              <a:t>int</a:t>
            </a:r>
            <a:r>
              <a:rPr lang="en-US" sz="2000" dirty="0" smtClean="0"/>
              <a:t> fee) {    </a:t>
            </a:r>
          </a:p>
          <a:p>
            <a:pPr>
              <a:spcBef>
                <a:spcPts val="0"/>
              </a:spcBef>
              <a:buNone/>
            </a:pPr>
            <a:r>
              <a:rPr lang="en-US" sz="2000" dirty="0" smtClean="0"/>
              <a:t>  </a:t>
            </a:r>
            <a:r>
              <a:rPr lang="en-US" sz="2000" b="1" dirty="0" smtClean="0"/>
              <a:t>super</a:t>
            </a:r>
            <a:r>
              <a:rPr lang="en-US" sz="2000" dirty="0" smtClean="0"/>
              <a:t>(</a:t>
            </a:r>
            <a:r>
              <a:rPr lang="en-US" sz="2000" dirty="0" err="1" smtClean="0"/>
              <a:t>id,name</a:t>
            </a:r>
            <a:r>
              <a:rPr lang="en-US" sz="2000" dirty="0" smtClean="0"/>
              <a:t>);    </a:t>
            </a:r>
          </a:p>
          <a:p>
            <a:pPr>
              <a:spcBef>
                <a:spcPts val="0"/>
              </a:spcBef>
              <a:buNone/>
            </a:pPr>
            <a:r>
              <a:rPr lang="en-US" sz="2000" dirty="0" smtClean="0"/>
              <a:t>  </a:t>
            </a:r>
            <a:r>
              <a:rPr lang="en-US" sz="2000" b="1" dirty="0" err="1" smtClean="0"/>
              <a:t>this</a:t>
            </a:r>
            <a:r>
              <a:rPr lang="en-US" sz="2000" dirty="0" err="1" smtClean="0"/>
              <a:t>.course</a:t>
            </a:r>
            <a:r>
              <a:rPr lang="en-US" sz="2000" dirty="0" smtClean="0"/>
              <a:t>=course;    </a:t>
            </a:r>
          </a:p>
          <a:p>
            <a:pPr>
              <a:spcBef>
                <a:spcPts val="0"/>
              </a:spcBef>
              <a:buNone/>
            </a:pPr>
            <a:r>
              <a:rPr lang="en-US" sz="2000" dirty="0" smtClean="0"/>
              <a:t>  </a:t>
            </a:r>
            <a:r>
              <a:rPr lang="en-US" sz="2000" b="1" dirty="0" smtClean="0"/>
              <a:t>this</a:t>
            </a:r>
            <a:r>
              <a:rPr lang="en-US" sz="2000" dirty="0" smtClean="0"/>
              <a:t>.fee=fee;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b="1" dirty="0" smtClean="0"/>
              <a:t>public</a:t>
            </a:r>
            <a:r>
              <a:rPr lang="en-US" sz="2000" dirty="0" smtClean="0"/>
              <a:t> </a:t>
            </a:r>
            <a:r>
              <a:rPr lang="en-US" sz="2000" b="1" dirty="0" smtClean="0"/>
              <a:t>class</a:t>
            </a:r>
            <a:r>
              <a:rPr lang="en-US" sz="2000" dirty="0" smtClean="0"/>
              <a:t> </a:t>
            </a:r>
            <a:r>
              <a:rPr lang="en-US" sz="2000" dirty="0" err="1" smtClean="0"/>
              <a:t>SerializeISA</a:t>
            </a:r>
            <a:r>
              <a:rPr lang="en-US" sz="2000" dirty="0" smtClean="0"/>
              <a:t>  </a:t>
            </a:r>
          </a:p>
          <a:p>
            <a:pPr>
              <a:spcBef>
                <a:spcPts val="0"/>
              </a:spcBef>
              <a:buNone/>
            </a:pP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  </a:t>
            </a:r>
          </a:p>
          <a:p>
            <a:pPr>
              <a:spcBef>
                <a:spcPts val="0"/>
              </a:spcBef>
              <a:buNone/>
            </a:pPr>
            <a:r>
              <a:rPr lang="en-US" sz="2000" dirty="0" smtClean="0"/>
              <a:t> {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//Creating the object    </a:t>
            </a:r>
          </a:p>
          <a:p>
            <a:pPr>
              <a:spcBef>
                <a:spcPts val="0"/>
              </a:spcBef>
              <a:buNone/>
            </a:pPr>
            <a:r>
              <a:rPr lang="en-US" sz="2000" dirty="0" smtClean="0"/>
              <a:t>  Student s1 =</a:t>
            </a:r>
            <a:r>
              <a:rPr lang="en-US" sz="2000" b="1" dirty="0" smtClean="0"/>
              <a:t>new</a:t>
            </a:r>
            <a:r>
              <a:rPr lang="en-US" sz="2000" dirty="0" smtClean="0"/>
              <a:t> Student(211,"ravi","Engineering",50000);    </a:t>
            </a:r>
          </a:p>
          <a:p>
            <a:pPr>
              <a:spcBef>
                <a:spcPts val="0"/>
              </a:spcBef>
              <a:buNone/>
            </a:pPr>
            <a:r>
              <a:rPr lang="en-US" sz="2000" dirty="0" smtClean="0"/>
              <a:t>  //Creating stream and writing the object    </a:t>
            </a:r>
          </a:p>
          <a:p>
            <a:pPr>
              <a:spcBef>
                <a:spcPts val="0"/>
              </a:spcBef>
              <a:buNone/>
            </a:pPr>
            <a:r>
              <a:rPr lang="en-US" sz="2000" dirty="0" smtClean="0"/>
              <a:t>  </a:t>
            </a:r>
            <a:r>
              <a:rPr lang="en-US" sz="2000" dirty="0" err="1" smtClean="0"/>
              <a:t>FileOutputStream</a:t>
            </a:r>
            <a:r>
              <a:rPr lang="en-US" sz="2000" dirty="0" smtClean="0"/>
              <a:t> </a:t>
            </a:r>
            <a:r>
              <a:rPr lang="en-US" sz="2000" dirty="0" err="1" smtClean="0"/>
              <a:t>fout</a:t>
            </a:r>
            <a:r>
              <a:rPr lang="en-US" sz="2000" dirty="0" smtClean="0"/>
              <a:t>=</a:t>
            </a:r>
            <a:r>
              <a:rPr lang="en-US" sz="2000" b="1" dirty="0" smtClean="0"/>
              <a:t>new</a:t>
            </a:r>
            <a:r>
              <a:rPr lang="en-US" sz="2000" dirty="0" smtClean="0"/>
              <a:t> </a:t>
            </a:r>
            <a:r>
              <a:rPr lang="en-US" sz="2000" dirty="0" err="1" smtClean="0"/>
              <a:t>FileOutputStream</a:t>
            </a:r>
            <a:r>
              <a:rPr lang="en-US" sz="2000" dirty="0" smtClean="0"/>
              <a:t>("f.txt");    </a:t>
            </a:r>
          </a:p>
          <a:p>
            <a:pPr>
              <a:spcBef>
                <a:spcPts val="0"/>
              </a:spcBef>
              <a:buNone/>
            </a:pPr>
            <a:r>
              <a:rPr lang="en-US" sz="2000" dirty="0" smtClean="0"/>
              <a:t>  </a:t>
            </a:r>
            <a:r>
              <a:rPr lang="en-US" sz="2000" dirty="0" err="1" smtClean="0"/>
              <a:t>ObjectOutputStream</a:t>
            </a:r>
            <a:r>
              <a:rPr lang="en-US" sz="2000" dirty="0" smtClean="0"/>
              <a:t> out=</a:t>
            </a:r>
            <a:r>
              <a:rPr lang="en-US" sz="2000" b="1" dirty="0" smtClean="0"/>
              <a:t>new</a:t>
            </a:r>
            <a:r>
              <a:rPr lang="en-US" sz="2000" dirty="0" smtClean="0"/>
              <a:t> </a:t>
            </a:r>
            <a:r>
              <a:rPr lang="en-US" sz="2000" dirty="0" err="1" smtClean="0"/>
              <a:t>ObjectOutputStream</a:t>
            </a:r>
            <a:r>
              <a:rPr lang="en-US" sz="2000" dirty="0" smtClean="0"/>
              <a:t>(</a:t>
            </a:r>
            <a:r>
              <a:rPr lang="en-US" sz="2000" dirty="0" err="1" smtClean="0"/>
              <a:t>fout</a:t>
            </a:r>
            <a:r>
              <a:rPr lang="en-US" sz="2000" dirty="0" smtClean="0"/>
              <a:t>);    </a:t>
            </a:r>
          </a:p>
          <a:p>
            <a:pPr>
              <a:spcBef>
                <a:spcPts val="0"/>
              </a:spcBef>
              <a:buNone/>
            </a:pPr>
            <a:r>
              <a:rPr lang="en-US" sz="2000" dirty="0" smtClean="0"/>
              <a:t>  </a:t>
            </a:r>
            <a:r>
              <a:rPr lang="en-US" sz="2000" dirty="0" err="1" smtClean="0"/>
              <a:t>out.writeObject</a:t>
            </a:r>
            <a:r>
              <a:rPr lang="en-US" sz="2000" dirty="0" smtClean="0"/>
              <a:t>(s1);    </a:t>
            </a:r>
          </a:p>
          <a:p>
            <a:pPr>
              <a:spcBef>
                <a:spcPts val="0"/>
              </a:spcBef>
              <a:buNone/>
            </a:pPr>
            <a:r>
              <a:rPr lang="en-US" sz="2000" dirty="0" smtClean="0"/>
              <a:t>  </a:t>
            </a:r>
            <a:r>
              <a:rPr lang="en-US" sz="2000" dirty="0" err="1" smtClean="0"/>
              <a:t>out.flush</a:t>
            </a:r>
            <a:r>
              <a:rPr lang="en-US" sz="2000" dirty="0" smtClean="0"/>
              <a:t>();    </a:t>
            </a:r>
          </a:p>
          <a:p>
            <a:pPr>
              <a:spcBef>
                <a:spcPts val="0"/>
              </a:spcBef>
              <a:buNone/>
            </a:pPr>
            <a:r>
              <a:rPr lang="en-US" sz="2000" dirty="0" smtClean="0"/>
              <a:t>  //closing the stream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r>
              <a:rPr lang="en-US" sz="2000" dirty="0" err="1" smtClean="0"/>
              <a:t>System.out.println</a:t>
            </a:r>
            <a:r>
              <a:rPr lang="en-US" sz="2000" dirty="0" smtClean="0"/>
              <a:t>("success");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a:t>
            </a:r>
            <a:r>
              <a:rPr lang="en-US" sz="2000" b="1" dirty="0" smtClean="0"/>
              <a:t>try</a:t>
            </a:r>
            <a:r>
              <a:rPr lang="en-US" sz="2000" dirty="0" smtClean="0"/>
              <a:t>{   </a:t>
            </a:r>
          </a:p>
          <a:p>
            <a:pPr>
              <a:spcBef>
                <a:spcPts val="0"/>
              </a:spcBef>
              <a:buNone/>
            </a:pPr>
            <a:r>
              <a:rPr lang="en-US" sz="2000" dirty="0" smtClean="0"/>
              <a:t>  //Creating stream to read the object   </a:t>
            </a:r>
          </a:p>
          <a:p>
            <a:pPr>
              <a:spcBef>
                <a:spcPts val="0"/>
              </a:spcBef>
              <a:buNone/>
            </a:pPr>
            <a:r>
              <a:rPr lang="en-US" sz="2000" dirty="0" smtClean="0"/>
              <a:t>  </a:t>
            </a:r>
            <a:r>
              <a:rPr lang="en-US" sz="2000" dirty="0" err="1" smtClean="0"/>
              <a:t>ObjectInputStream</a:t>
            </a:r>
            <a:r>
              <a:rPr lang="en-US" sz="2000" dirty="0" smtClean="0"/>
              <a:t> in=</a:t>
            </a:r>
            <a:r>
              <a:rPr lang="en-US" sz="2000" b="1" dirty="0" smtClean="0"/>
              <a:t>new</a:t>
            </a:r>
            <a:r>
              <a:rPr lang="en-US" sz="2000" dirty="0" smtClean="0"/>
              <a:t> </a:t>
            </a:r>
            <a:r>
              <a:rPr lang="en-US" sz="2000" dirty="0" err="1" smtClean="0"/>
              <a:t>ObjectInputStream</a:t>
            </a:r>
            <a:r>
              <a:rPr lang="en-US" sz="2000" dirty="0" smtClean="0"/>
              <a:t>(</a:t>
            </a:r>
            <a:r>
              <a:rPr lang="en-US" sz="2000" b="1" dirty="0" smtClean="0"/>
              <a:t>new</a:t>
            </a:r>
            <a:r>
              <a:rPr lang="en-US" sz="2000" dirty="0" smtClean="0"/>
              <a:t> </a:t>
            </a:r>
            <a:r>
              <a:rPr lang="en-US" sz="2000" dirty="0" err="1" smtClean="0"/>
              <a:t>FileInputStrea</a:t>
            </a:r>
            <a:r>
              <a:rPr lang="en-US" sz="2000" dirty="0" smtClean="0"/>
              <a:t>("f.txt"));    </a:t>
            </a:r>
          </a:p>
          <a:p>
            <a:pPr>
              <a:spcBef>
                <a:spcPts val="0"/>
              </a:spcBef>
              <a:buNone/>
            </a:pPr>
            <a:r>
              <a:rPr lang="en-US" sz="2000" dirty="0" smtClean="0"/>
              <a:t>  Student s=(Student)</a:t>
            </a:r>
            <a:r>
              <a:rPr lang="en-US" sz="2000" dirty="0" err="1" smtClean="0"/>
              <a:t>in.readObject</a:t>
            </a:r>
            <a:r>
              <a:rPr lang="en-US" sz="2000" dirty="0" smtClean="0"/>
              <a:t>();    </a:t>
            </a:r>
          </a:p>
          <a:p>
            <a:pPr>
              <a:spcBef>
                <a:spcPts val="0"/>
              </a:spcBef>
              <a:buNone/>
            </a:pPr>
            <a:r>
              <a:rPr lang="en-US" sz="2000" dirty="0" smtClean="0"/>
              <a:t>  //printing the data of the serialized object    </a:t>
            </a:r>
          </a:p>
          <a:p>
            <a:pPr>
              <a:spcBef>
                <a:spcPts val="0"/>
              </a:spcBef>
              <a:buNone/>
            </a:pPr>
            <a:r>
              <a:rPr lang="en-US" sz="2000" dirty="0" smtClean="0"/>
              <a:t>  </a:t>
            </a:r>
            <a:r>
              <a:rPr lang="en-US" sz="2000" dirty="0" err="1" smtClean="0"/>
              <a:t>System.out.println</a:t>
            </a:r>
            <a:r>
              <a:rPr lang="en-US" sz="2000" dirty="0" smtClean="0"/>
              <a:t>(s.id+" "+s.name+" "+</a:t>
            </a:r>
            <a:r>
              <a:rPr lang="en-US" sz="2000" dirty="0" err="1" smtClean="0"/>
              <a:t>s.course</a:t>
            </a:r>
            <a:r>
              <a:rPr lang="en-US" sz="2000" dirty="0" smtClean="0"/>
              <a:t>+" "+s.fee);    </a:t>
            </a:r>
          </a:p>
          <a:p>
            <a:pPr>
              <a:spcBef>
                <a:spcPts val="0"/>
              </a:spcBef>
              <a:buNone/>
            </a:pPr>
            <a:r>
              <a:rPr lang="en-US" sz="2000" dirty="0" smtClean="0"/>
              <a:t>  //closing the stream    </a:t>
            </a:r>
          </a:p>
          <a:p>
            <a:pPr>
              <a:spcBef>
                <a:spcPts val="0"/>
              </a:spcBef>
              <a:buNone/>
            </a:pPr>
            <a:r>
              <a:rPr lang="en-US" sz="2000" dirty="0" smtClean="0"/>
              <a:t>  </a:t>
            </a:r>
            <a:r>
              <a:rPr lang="en-US" sz="2000" dirty="0" err="1" smtClean="0"/>
              <a:t>in.close</a:t>
            </a:r>
            <a:r>
              <a:rPr lang="en-US" sz="2000" dirty="0" smtClean="0"/>
              <a:t>();    </a:t>
            </a:r>
          </a:p>
          <a:p>
            <a:pPr>
              <a:spcBef>
                <a:spcPts val="0"/>
              </a:spcBef>
              <a:buNone/>
            </a:pPr>
            <a:r>
              <a:rPr lang="en-US" sz="2000" dirty="0" smtClean="0"/>
              <a:t>  }</a:t>
            </a:r>
            <a:r>
              <a:rPr lang="en-US" sz="2000" b="1" dirty="0" smtClean="0"/>
              <a:t>catch</a:t>
            </a:r>
            <a:r>
              <a:rPr lang="en-US" sz="2000" dirty="0" smtClean="0"/>
              <a:t>(Exception e){</a:t>
            </a:r>
            <a:r>
              <a:rPr lang="en-US" sz="2000" dirty="0" err="1" smtClean="0"/>
              <a:t>System.out.println</a:t>
            </a:r>
            <a:r>
              <a:rPr lang="en-US" sz="2000" dirty="0" smtClean="0"/>
              <a:t>(e);}    </a:t>
            </a:r>
          </a:p>
          <a:p>
            <a:pPr>
              <a:spcBef>
                <a:spcPts val="0"/>
              </a:spcBef>
              <a:buNone/>
            </a:pPr>
            <a:r>
              <a:rPr lang="en-US" sz="2000" dirty="0" smtClean="0"/>
              <a:t> }    </a:t>
            </a:r>
          </a:p>
          <a:p>
            <a:pPr>
              <a:spcBef>
                <a:spcPts val="0"/>
              </a:spcBef>
              <a:buNone/>
            </a:pPr>
            <a:r>
              <a:rPr lang="en-US" sz="2000" dirty="0" smtClean="0"/>
              <a:t>}  </a:t>
            </a:r>
          </a:p>
          <a:p>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Serialization with Aggregation (HAS-A Relationship)</a:t>
            </a:r>
            <a:br>
              <a:rPr lang="en-GB" dirty="0" smtClean="0"/>
            </a:br>
            <a:endParaRPr lang="en-US" dirty="0"/>
          </a:p>
        </p:txBody>
      </p:sp>
      <p:sp>
        <p:nvSpPr>
          <p:cNvPr id="3" name="Content Placeholder 2"/>
          <p:cNvSpPr>
            <a:spLocks noGrp="1"/>
          </p:cNvSpPr>
          <p:nvPr>
            <p:ph idx="1"/>
          </p:nvPr>
        </p:nvSpPr>
        <p:spPr/>
        <p:txBody>
          <a:bodyPr/>
          <a:lstStyle/>
          <a:p>
            <a:r>
              <a:rPr lang="en-GB" dirty="0" smtClean="0"/>
              <a:t>If a class has a reference to another class, all the references must be </a:t>
            </a:r>
            <a:r>
              <a:rPr lang="en-GB" dirty="0" err="1" smtClean="0"/>
              <a:t>Serializable</a:t>
            </a:r>
            <a:r>
              <a:rPr lang="en-GB" dirty="0" smtClean="0"/>
              <a:t> otherwise serialization process will not be performed. In such case, </a:t>
            </a:r>
            <a:r>
              <a:rPr lang="en-GB" i="1" dirty="0" err="1" smtClean="0"/>
              <a:t>NotSerializableException</a:t>
            </a:r>
            <a:r>
              <a:rPr lang="en-GB" dirty="0" smtClean="0"/>
              <a:t> is thrown at runtime.</a:t>
            </a:r>
          </a:p>
          <a:p>
            <a:r>
              <a:rPr lang="en-US" b="1" dirty="0" smtClean="0"/>
              <a:t>class</a:t>
            </a:r>
            <a:r>
              <a:rPr lang="en-US" dirty="0" smtClean="0"/>
              <a:t> Address{    </a:t>
            </a:r>
          </a:p>
          <a:p>
            <a:r>
              <a:rPr lang="en-US" dirty="0" smtClean="0"/>
              <a:t> String </a:t>
            </a:r>
            <a:r>
              <a:rPr lang="en-US" dirty="0" err="1" smtClean="0"/>
              <a:t>addressLine,city,state</a:t>
            </a:r>
            <a:r>
              <a:rPr lang="en-US" dirty="0" smtClean="0"/>
              <a:t>;    </a:t>
            </a:r>
          </a:p>
          <a:p>
            <a:r>
              <a:rPr lang="en-US" dirty="0" smtClean="0"/>
              <a:t> </a:t>
            </a:r>
            <a:r>
              <a:rPr lang="en-US" b="1" dirty="0" smtClean="0"/>
              <a:t>public</a:t>
            </a:r>
            <a:r>
              <a:rPr lang="en-US" dirty="0" smtClean="0"/>
              <a:t> Address(String </a:t>
            </a:r>
            <a:r>
              <a:rPr lang="en-US" dirty="0" err="1" smtClean="0"/>
              <a:t>addressLine</a:t>
            </a:r>
            <a:r>
              <a:rPr lang="en-US" dirty="0" smtClean="0"/>
              <a:t>, String city, String state) {    </a:t>
            </a:r>
          </a:p>
          <a:p>
            <a:r>
              <a:rPr lang="en-US" dirty="0" smtClean="0"/>
              <a:t>  </a:t>
            </a:r>
            <a:r>
              <a:rPr lang="en-US" b="1" dirty="0" err="1" smtClean="0"/>
              <a:t>this</a:t>
            </a:r>
            <a:r>
              <a:rPr lang="en-US" dirty="0" err="1" smtClean="0"/>
              <a:t>.addressLine</a:t>
            </a:r>
            <a:r>
              <a:rPr lang="en-US" dirty="0" smtClean="0"/>
              <a:t>=</a:t>
            </a:r>
            <a:r>
              <a:rPr lang="en-US" dirty="0" err="1" smtClean="0"/>
              <a:t>addressLine</a:t>
            </a:r>
            <a:r>
              <a:rPr lang="en-US" dirty="0" smtClean="0"/>
              <a:t>;    </a:t>
            </a:r>
          </a:p>
          <a:p>
            <a:r>
              <a:rPr lang="en-US" dirty="0" smtClean="0"/>
              <a:t>  </a:t>
            </a:r>
            <a:r>
              <a:rPr lang="en-US" b="1" dirty="0" err="1" smtClean="0"/>
              <a:t>this</a:t>
            </a:r>
            <a:r>
              <a:rPr lang="en-US" dirty="0" err="1" smtClean="0"/>
              <a:t>.city</a:t>
            </a:r>
            <a:r>
              <a:rPr lang="en-US" dirty="0" smtClean="0"/>
              <a:t>=city;    </a:t>
            </a:r>
          </a:p>
          <a:p>
            <a:r>
              <a:rPr lang="en-US" dirty="0" smtClean="0"/>
              <a:t>  </a:t>
            </a:r>
            <a:r>
              <a:rPr lang="en-US" b="1" dirty="0" err="1" smtClean="0"/>
              <a:t>this</a:t>
            </a:r>
            <a:r>
              <a:rPr lang="en-US" dirty="0" err="1" smtClean="0"/>
              <a:t>.state</a:t>
            </a:r>
            <a:r>
              <a:rPr lang="en-US" dirty="0" smtClean="0"/>
              <a:t>=state;    </a:t>
            </a:r>
          </a:p>
          <a:p>
            <a:r>
              <a:rPr lang="en-US" dirty="0" smtClean="0"/>
              <a:t> }    </a:t>
            </a:r>
          </a:p>
          <a:p>
            <a:r>
              <a:rPr lang="en-US" dirty="0" smtClean="0"/>
              <a:t>}    </a:t>
            </a:r>
          </a:p>
          <a:p>
            <a:r>
              <a:rPr lang="en-US" b="1" dirty="0" smtClean="0"/>
              <a:t>Student.java</a:t>
            </a:r>
            <a:endParaRPr lang="en-US" dirty="0" smtClean="0"/>
          </a:p>
          <a:p>
            <a:r>
              <a:rPr lang="en-US" b="1" dirty="0" smtClean="0"/>
              <a:t>import</a:t>
            </a:r>
            <a:r>
              <a:rPr lang="en-US" dirty="0" smtClean="0"/>
              <a:t> </a:t>
            </a:r>
            <a:r>
              <a:rPr lang="en-US" dirty="0" err="1" smtClean="0"/>
              <a:t>java.io.Serializable</a:t>
            </a:r>
            <a:r>
              <a:rPr lang="en-US" dirty="0" smtClean="0"/>
              <a:t>;  </a:t>
            </a:r>
          </a:p>
          <a:p>
            <a:r>
              <a:rPr lang="en-US" b="1" dirty="0" smtClean="0"/>
              <a:t>public</a:t>
            </a:r>
            <a:r>
              <a:rPr lang="en-US" dirty="0" smtClean="0"/>
              <a:t> </a:t>
            </a:r>
            <a:r>
              <a:rPr lang="en-US" b="1" dirty="0" smtClean="0"/>
              <a:t>class</a:t>
            </a:r>
            <a:r>
              <a:rPr lang="en-US" dirty="0" smtClean="0"/>
              <a:t> Student </a:t>
            </a:r>
            <a:r>
              <a:rPr lang="en-US" b="1" dirty="0" smtClean="0"/>
              <a:t>implements</a:t>
            </a:r>
            <a:r>
              <a:rPr lang="en-US" dirty="0" smtClean="0"/>
              <a:t> </a:t>
            </a:r>
            <a:r>
              <a:rPr lang="en-US" dirty="0" err="1" smtClean="0"/>
              <a:t>Serializable</a:t>
            </a:r>
            <a:r>
              <a:rPr lang="en-US" dirty="0" smtClean="0"/>
              <a:t>{  </a:t>
            </a:r>
          </a:p>
          <a:p>
            <a:r>
              <a:rPr lang="en-US" dirty="0" smtClean="0"/>
              <a:t> </a:t>
            </a:r>
            <a:r>
              <a:rPr lang="en-US" b="1" dirty="0" err="1" smtClean="0"/>
              <a:t>int</a:t>
            </a:r>
            <a:r>
              <a:rPr lang="en-US" dirty="0" smtClean="0"/>
              <a:t> id;  </a:t>
            </a:r>
          </a:p>
          <a:p>
            <a:r>
              <a:rPr lang="en-US" dirty="0" smtClean="0"/>
              <a:t> String name;  </a:t>
            </a:r>
          </a:p>
          <a:p>
            <a:r>
              <a:rPr lang="en-US" dirty="0" smtClean="0"/>
              <a:t> Address </a:t>
            </a:r>
            <a:r>
              <a:rPr lang="en-US" dirty="0" err="1" smtClean="0"/>
              <a:t>address</a:t>
            </a:r>
            <a:r>
              <a:rPr lang="en-US" dirty="0" smtClean="0"/>
              <a:t>;//HAS-A  </a:t>
            </a:r>
          </a:p>
          <a:p>
            <a:r>
              <a:rPr lang="en-US" dirty="0" smtClean="0"/>
              <a:t> </a:t>
            </a:r>
            <a:r>
              <a:rPr lang="en-US" b="1" dirty="0" smtClean="0"/>
              <a:t>public</a:t>
            </a:r>
            <a:r>
              <a:rPr lang="en-US" dirty="0" smtClean="0"/>
              <a:t> Student(</a:t>
            </a:r>
            <a:r>
              <a:rPr lang="en-US" b="1" dirty="0" err="1" smtClean="0"/>
              <a:t>int</a:t>
            </a:r>
            <a:r>
              <a:rPr lang="en-US" dirty="0" smtClean="0"/>
              <a:t> id, String name) {  </a:t>
            </a:r>
          </a:p>
          <a:p>
            <a:r>
              <a:rPr lang="en-US" dirty="0" smtClean="0"/>
              <a:t>  </a:t>
            </a:r>
            <a:r>
              <a:rPr lang="en-US" b="1" dirty="0" smtClean="0"/>
              <a:t>this</a:t>
            </a:r>
            <a:r>
              <a:rPr lang="en-US" dirty="0" smtClean="0"/>
              <a:t>.id = id;  </a:t>
            </a:r>
          </a:p>
          <a:p>
            <a:r>
              <a:rPr lang="en-US" dirty="0" smtClean="0"/>
              <a:t>  </a:t>
            </a:r>
            <a:r>
              <a:rPr lang="en-US" b="1" dirty="0" smtClean="0"/>
              <a:t>this</a:t>
            </a:r>
            <a:r>
              <a:rPr lang="en-US" dirty="0" smtClean="0"/>
              <a:t>.name = name;  </a:t>
            </a:r>
          </a:p>
          <a:p>
            <a:r>
              <a:rPr lang="en-US" dirty="0" smtClean="0"/>
              <a:t> }  </a:t>
            </a:r>
          </a:p>
          <a:p>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smtClean="0"/>
              <a:t> </a:t>
            </a:r>
            <a:r>
              <a:rPr lang="en-GB" dirty="0" err="1" smtClean="0"/>
              <a:t>FileOutputStream</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smtClean="0"/>
              <a:t>Java </a:t>
            </a:r>
            <a:r>
              <a:rPr lang="en-GB" dirty="0" err="1" smtClean="0"/>
              <a:t>FileOutputStream</a:t>
            </a:r>
            <a:r>
              <a:rPr lang="en-GB" dirty="0" smtClean="0"/>
              <a:t> is an output stream used for writing data to a </a:t>
            </a:r>
            <a:r>
              <a:rPr lang="en-GB" dirty="0" smtClean="0">
                <a:hlinkClick r:id="rId2"/>
              </a:rPr>
              <a:t>file</a:t>
            </a:r>
            <a:r>
              <a:rPr lang="en-GB" dirty="0" smtClean="0"/>
              <a:t>.</a:t>
            </a:r>
          </a:p>
          <a:p>
            <a:r>
              <a:rPr lang="en-GB" dirty="0" smtClean="0"/>
              <a:t>If you have to write primitive values into a file, use </a:t>
            </a:r>
            <a:r>
              <a:rPr lang="en-GB" dirty="0" err="1" smtClean="0"/>
              <a:t>FileOutputStream</a:t>
            </a:r>
            <a:r>
              <a:rPr lang="en-GB" dirty="0" smtClean="0"/>
              <a:t> class. You can write byte-oriented as well as character-oriented data through </a:t>
            </a:r>
            <a:r>
              <a:rPr lang="en-GB" dirty="0" err="1" smtClean="0"/>
              <a:t>FileOutputStream</a:t>
            </a:r>
            <a:r>
              <a:rPr lang="en-GB" dirty="0" smtClean="0"/>
              <a:t> class.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Serialization with the static data member</a:t>
            </a:r>
            <a:br>
              <a:rPr lang="en-GB" dirty="0" smtClean="0"/>
            </a:br>
            <a:endParaRPr lang="en-US" dirty="0"/>
          </a:p>
        </p:txBody>
      </p:sp>
      <p:sp>
        <p:nvSpPr>
          <p:cNvPr id="3" name="Content Placeholder 2"/>
          <p:cNvSpPr>
            <a:spLocks noGrp="1"/>
          </p:cNvSpPr>
          <p:nvPr>
            <p:ph idx="1"/>
          </p:nvPr>
        </p:nvSpPr>
        <p:spPr/>
        <p:txBody>
          <a:bodyPr/>
          <a:lstStyle/>
          <a:p>
            <a:r>
              <a:rPr lang="en-GB" dirty="0" smtClean="0"/>
              <a:t>If there is any static data member in a class, it will not be serialized because static is the part of class not object.</a:t>
            </a:r>
          </a:p>
          <a:p>
            <a:pPr>
              <a:spcBef>
                <a:spcPts val="0"/>
              </a:spcBef>
              <a:buNone/>
            </a:pPr>
            <a:r>
              <a:rPr lang="en-GB" b="1" dirty="0" smtClean="0"/>
              <a:t>class</a:t>
            </a:r>
            <a:r>
              <a:rPr lang="en-GB" dirty="0" smtClean="0"/>
              <a:t> Employee </a:t>
            </a:r>
            <a:r>
              <a:rPr lang="en-GB" b="1" dirty="0" smtClean="0"/>
              <a:t>implements</a:t>
            </a:r>
            <a:r>
              <a:rPr lang="en-GB" dirty="0" smtClean="0"/>
              <a:t> </a:t>
            </a:r>
            <a:r>
              <a:rPr lang="en-GB" dirty="0" err="1" smtClean="0"/>
              <a:t>Serializable</a:t>
            </a:r>
            <a:r>
              <a:rPr lang="en-GB" dirty="0" smtClean="0"/>
              <a:t>{  </a:t>
            </a:r>
          </a:p>
          <a:p>
            <a:pPr>
              <a:spcBef>
                <a:spcPts val="0"/>
              </a:spcBef>
              <a:buNone/>
            </a:pPr>
            <a:r>
              <a:rPr lang="en-GB" dirty="0" smtClean="0"/>
              <a:t> </a:t>
            </a:r>
            <a:r>
              <a:rPr lang="en-GB" b="1" dirty="0" err="1" smtClean="0"/>
              <a:t>int</a:t>
            </a:r>
            <a:r>
              <a:rPr lang="en-GB" dirty="0" smtClean="0"/>
              <a:t> id;  </a:t>
            </a:r>
          </a:p>
          <a:p>
            <a:pPr>
              <a:spcBef>
                <a:spcPts val="0"/>
              </a:spcBef>
              <a:buNone/>
            </a:pPr>
            <a:r>
              <a:rPr lang="en-GB" dirty="0" smtClean="0"/>
              <a:t> String name;  </a:t>
            </a:r>
          </a:p>
          <a:p>
            <a:pPr>
              <a:spcBef>
                <a:spcPts val="0"/>
              </a:spcBef>
              <a:buNone/>
            </a:pPr>
            <a:r>
              <a:rPr lang="en-GB" dirty="0" smtClean="0"/>
              <a:t> </a:t>
            </a:r>
            <a:r>
              <a:rPr lang="en-GB" b="1" dirty="0" smtClean="0"/>
              <a:t>static</a:t>
            </a:r>
            <a:r>
              <a:rPr lang="en-GB" dirty="0" smtClean="0"/>
              <a:t> String company="SSS IT </a:t>
            </a:r>
            <a:r>
              <a:rPr lang="en-GB" dirty="0" err="1" smtClean="0"/>
              <a:t>Pvt</a:t>
            </a:r>
            <a:r>
              <a:rPr lang="en-GB" dirty="0" smtClean="0"/>
              <a:t> Ltd";//it won't be serialized  </a:t>
            </a:r>
          </a:p>
          <a:p>
            <a:pPr>
              <a:spcBef>
                <a:spcPts val="0"/>
              </a:spcBef>
              <a:buNone/>
            </a:pPr>
            <a:r>
              <a:rPr lang="en-GB" dirty="0" smtClean="0"/>
              <a:t> </a:t>
            </a:r>
            <a:r>
              <a:rPr lang="en-GB" b="1" dirty="0" smtClean="0"/>
              <a:t>public</a:t>
            </a:r>
            <a:r>
              <a:rPr lang="en-GB" dirty="0" smtClean="0"/>
              <a:t> Student(</a:t>
            </a:r>
            <a:r>
              <a:rPr lang="en-GB" b="1" dirty="0" err="1" smtClean="0"/>
              <a:t>int</a:t>
            </a:r>
            <a:r>
              <a:rPr lang="en-GB" dirty="0" smtClean="0"/>
              <a:t> id, String name) {  </a:t>
            </a:r>
          </a:p>
          <a:p>
            <a:pPr>
              <a:spcBef>
                <a:spcPts val="0"/>
              </a:spcBef>
              <a:buNone/>
            </a:pPr>
            <a:r>
              <a:rPr lang="en-GB" dirty="0" smtClean="0"/>
              <a:t>  </a:t>
            </a:r>
            <a:r>
              <a:rPr lang="en-GB" b="1" dirty="0" smtClean="0"/>
              <a:t>this</a:t>
            </a:r>
            <a:r>
              <a:rPr lang="en-GB" dirty="0" smtClean="0"/>
              <a:t>.id = id;  </a:t>
            </a:r>
          </a:p>
          <a:p>
            <a:pPr>
              <a:spcBef>
                <a:spcPts val="0"/>
              </a:spcBef>
              <a:buNone/>
            </a:pPr>
            <a:r>
              <a:rPr lang="en-GB" dirty="0" smtClean="0"/>
              <a:t>  </a:t>
            </a:r>
            <a:r>
              <a:rPr lang="en-GB" b="1" dirty="0" smtClean="0"/>
              <a:t>this</a:t>
            </a:r>
            <a:r>
              <a:rPr lang="en-GB" dirty="0" smtClean="0"/>
              <a:t>.name = name;  </a:t>
            </a:r>
          </a:p>
          <a:p>
            <a:pPr>
              <a:spcBef>
                <a:spcPts val="0"/>
              </a:spcBef>
              <a:buNone/>
            </a:pPr>
            <a:r>
              <a:rPr lang="en-GB" dirty="0" smtClean="0"/>
              <a:t> }  </a:t>
            </a:r>
          </a:p>
          <a:p>
            <a:pPr>
              <a:spcBef>
                <a:spcPts val="0"/>
              </a:spcBef>
              <a:buNone/>
            </a:pPr>
            <a:r>
              <a:rPr lang="en-GB"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620688"/>
            <a:ext cx="10515600" cy="1325563"/>
          </a:xfrm>
        </p:spPr>
        <p:txBody>
          <a:bodyPr/>
          <a:lstStyle/>
          <a:p>
            <a:r>
              <a:rPr lang="en-GB" sz="4000" b="1" dirty="0" smtClean="0"/>
              <a:t>Java Serialization with array or collection</a:t>
            </a:r>
            <a:br>
              <a:rPr lang="en-GB" sz="4000" b="1" dirty="0" smtClean="0"/>
            </a:br>
            <a:r>
              <a:rPr lang="en-US" sz="4000" b="1" dirty="0" err="1" smtClean="0"/>
              <a:t>Externalizable</a:t>
            </a:r>
            <a:r>
              <a:rPr lang="en-US" sz="4000" b="1" dirty="0" smtClean="0"/>
              <a:t> in java</a:t>
            </a:r>
            <a:br>
              <a:rPr lang="en-US" sz="4000" b="1" dirty="0" smtClean="0"/>
            </a:br>
            <a:r>
              <a:rPr lang="en-GB" sz="4000" b="1" dirty="0" smtClean="0"/>
              <a:t/>
            </a:r>
            <a:br>
              <a:rPr lang="en-GB" sz="4000" b="1" dirty="0" smtClean="0"/>
            </a:br>
            <a:endParaRPr lang="en-US" sz="4000" b="1" dirty="0"/>
          </a:p>
        </p:txBody>
      </p:sp>
      <p:sp>
        <p:nvSpPr>
          <p:cNvPr id="3" name="Content Placeholder 2"/>
          <p:cNvSpPr>
            <a:spLocks noGrp="1"/>
          </p:cNvSpPr>
          <p:nvPr>
            <p:ph idx="1"/>
          </p:nvPr>
        </p:nvSpPr>
        <p:spPr>
          <a:xfrm>
            <a:off x="838200" y="1285860"/>
            <a:ext cx="10515600" cy="4891103"/>
          </a:xfrm>
        </p:spPr>
        <p:txBody>
          <a:bodyPr/>
          <a:lstStyle/>
          <a:p>
            <a:r>
              <a:rPr lang="en-GB" dirty="0" smtClean="0"/>
              <a:t>Rule: In case of array or collection, all the objects of array or collection must be </a:t>
            </a:r>
            <a:r>
              <a:rPr lang="en-GB" dirty="0" err="1" smtClean="0"/>
              <a:t>serializable</a:t>
            </a:r>
            <a:r>
              <a:rPr lang="en-GB" dirty="0" smtClean="0"/>
              <a:t>. If any object is not </a:t>
            </a:r>
            <a:r>
              <a:rPr lang="en-GB" dirty="0" err="1" smtClean="0"/>
              <a:t>serialiizable</a:t>
            </a:r>
            <a:r>
              <a:rPr lang="en-GB" dirty="0" smtClean="0"/>
              <a:t>, serialization will be failed.</a:t>
            </a:r>
          </a:p>
          <a:p>
            <a:r>
              <a:rPr lang="en-GB" dirty="0" smtClean="0"/>
              <a:t>The </a:t>
            </a:r>
            <a:r>
              <a:rPr lang="en-GB" dirty="0" err="1" smtClean="0"/>
              <a:t>Externalizable</a:t>
            </a:r>
            <a:r>
              <a:rPr lang="en-GB" dirty="0" smtClean="0"/>
              <a:t> interface provides the facility of writing the state of an object into a byte stream in compress format. It is not a marker interface.</a:t>
            </a:r>
          </a:p>
          <a:p>
            <a:r>
              <a:rPr lang="en-GB" dirty="0" smtClean="0"/>
              <a:t>The </a:t>
            </a:r>
            <a:r>
              <a:rPr lang="en-GB" dirty="0" err="1" smtClean="0"/>
              <a:t>Externalizable</a:t>
            </a:r>
            <a:r>
              <a:rPr lang="en-GB" dirty="0" smtClean="0"/>
              <a:t> interface provides two methods:</a:t>
            </a:r>
          </a:p>
          <a:p>
            <a:r>
              <a:rPr lang="en-GB" b="1" dirty="0" smtClean="0"/>
              <a:t>public void </a:t>
            </a:r>
            <a:r>
              <a:rPr lang="en-GB" b="1" dirty="0" err="1" smtClean="0"/>
              <a:t>writeExternal</a:t>
            </a:r>
            <a:r>
              <a:rPr lang="en-GB" b="1" dirty="0" smtClean="0"/>
              <a:t>(</a:t>
            </a:r>
            <a:r>
              <a:rPr lang="en-GB" b="1" dirty="0" err="1" smtClean="0"/>
              <a:t>ObjectOutput</a:t>
            </a:r>
            <a:r>
              <a:rPr lang="en-GB" b="1" dirty="0" smtClean="0"/>
              <a:t> out) throws </a:t>
            </a:r>
            <a:r>
              <a:rPr lang="en-GB" b="1" dirty="0" err="1" smtClean="0"/>
              <a:t>IOException</a:t>
            </a:r>
            <a:endParaRPr lang="en-GB" dirty="0" smtClean="0"/>
          </a:p>
          <a:p>
            <a:r>
              <a:rPr lang="en-GB" b="1" dirty="0" smtClean="0"/>
              <a:t>public void </a:t>
            </a:r>
            <a:r>
              <a:rPr lang="en-GB" b="1" dirty="0" err="1" smtClean="0"/>
              <a:t>readExternal</a:t>
            </a:r>
            <a:r>
              <a:rPr lang="en-GB" b="1" dirty="0" smtClean="0"/>
              <a:t>(</a:t>
            </a:r>
            <a:r>
              <a:rPr lang="en-GB" b="1" dirty="0" err="1" smtClean="0"/>
              <a:t>ObjectInput</a:t>
            </a:r>
            <a:r>
              <a:rPr lang="en-GB" b="1" dirty="0" smtClean="0"/>
              <a:t> in) throws </a:t>
            </a:r>
            <a:r>
              <a:rPr lang="en-GB" b="1" dirty="0" err="1" smtClean="0"/>
              <a:t>IOException</a:t>
            </a:r>
            <a:endParaRPr lang="en-GB" dirty="0" smtClean="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Transient Keyword</a:t>
            </a:r>
            <a:br>
              <a:rPr lang="en-US" dirty="0" smtClean="0"/>
            </a:br>
            <a:endParaRPr lang="en-US" dirty="0"/>
          </a:p>
        </p:txBody>
      </p:sp>
      <p:sp>
        <p:nvSpPr>
          <p:cNvPr id="3" name="Content Placeholder 2"/>
          <p:cNvSpPr>
            <a:spLocks noGrp="1"/>
          </p:cNvSpPr>
          <p:nvPr>
            <p:ph idx="1"/>
          </p:nvPr>
        </p:nvSpPr>
        <p:spPr>
          <a:xfrm>
            <a:off x="839416" y="908720"/>
            <a:ext cx="10515600" cy="4351338"/>
          </a:xfrm>
        </p:spPr>
        <p:txBody>
          <a:bodyPr/>
          <a:lstStyle/>
          <a:p>
            <a:r>
              <a:rPr lang="en-GB" sz="2000" dirty="0" smtClean="0"/>
              <a:t>If you don't want to serialize any data member of a class, you can mark it as transient.</a:t>
            </a:r>
          </a:p>
          <a:p>
            <a:r>
              <a:rPr lang="en-GB" sz="2000" dirty="0" smtClean="0"/>
              <a:t>Why to use the transient keyword?</a:t>
            </a:r>
          </a:p>
          <a:p>
            <a:r>
              <a:rPr lang="en-GB" sz="2000" dirty="0" smtClean="0"/>
              <a:t>The transient keyword can be used with the data members of a class in order to avoid their serialization. For example, if a program accepts a user's login details and password. But we don't want to store the original password in the file. Here, we can use transient keyword and when JVM reads the transient keyword it ignores the original value of the object and instead stores the default value of the object.</a:t>
            </a:r>
          </a:p>
          <a:p>
            <a:r>
              <a:rPr lang="en-GB" sz="2000" dirty="0" smtClean="0"/>
              <a:t>When to use the transient keyword?</a:t>
            </a:r>
          </a:p>
          <a:p>
            <a:r>
              <a:rPr lang="en-GB" sz="2000" dirty="0" smtClean="0"/>
              <a:t>The transient modifier can be used where there are data members derived from the other data members within the same instance of the class.</a:t>
            </a:r>
          </a:p>
          <a:p>
            <a:r>
              <a:rPr lang="en-GB" sz="2000" dirty="0" smtClean="0"/>
              <a:t>This transient keyword can be used with the data members which do not depict the state of the object.</a:t>
            </a:r>
          </a:p>
          <a:p>
            <a:r>
              <a:rPr lang="en-GB" sz="2000" dirty="0" smtClean="0"/>
              <a:t>The data members of a non-serialized object or class can use a transient modifier.</a:t>
            </a:r>
          </a:p>
          <a:p>
            <a:r>
              <a:rPr lang="en-GB" sz="2000" dirty="0" smtClean="0"/>
              <a:t>Example of Java Transient Keyword</a:t>
            </a:r>
          </a:p>
          <a:p>
            <a:pPr>
              <a:buNone/>
            </a:pPr>
            <a:endParaRPr lang="en-GB" sz="2000" dirty="0" smtClean="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116633"/>
            <a:ext cx="10515600" cy="864096"/>
          </a:xfrm>
        </p:spPr>
        <p:txBody>
          <a:bodyPr/>
          <a:lstStyle/>
          <a:p>
            <a:r>
              <a:rPr lang="en-GB" dirty="0" smtClean="0"/>
              <a:t>Example – Transient with Serialization</a:t>
            </a:r>
            <a:endParaRPr lang="en-US" dirty="0"/>
          </a:p>
        </p:txBody>
      </p:sp>
      <p:sp>
        <p:nvSpPr>
          <p:cNvPr id="3" name="Content Placeholder 2"/>
          <p:cNvSpPr>
            <a:spLocks noGrp="1"/>
          </p:cNvSpPr>
          <p:nvPr>
            <p:ph idx="1"/>
          </p:nvPr>
        </p:nvSpPr>
        <p:spPr>
          <a:xfrm>
            <a:off x="911424" y="764704"/>
            <a:ext cx="10515600" cy="4351338"/>
          </a:xfrm>
        </p:spPr>
        <p:txBody>
          <a:bodyPr/>
          <a:lstStyle/>
          <a:p>
            <a:pPr>
              <a:spcBef>
                <a:spcPts val="0"/>
              </a:spcBef>
              <a:buNone/>
            </a:pPr>
            <a:r>
              <a:rPr lang="en-US" sz="2000" b="1" dirty="0" smtClean="0"/>
              <a:t>import</a:t>
            </a:r>
            <a:r>
              <a:rPr lang="en-US" sz="2000" dirty="0" smtClean="0"/>
              <a:t> java.io.*;      </a:t>
            </a:r>
          </a:p>
          <a:p>
            <a:pPr>
              <a:spcBef>
                <a:spcPts val="0"/>
              </a:spcBef>
              <a:buNone/>
            </a:pPr>
            <a:r>
              <a:rPr lang="en-US" sz="2000" b="1" dirty="0" smtClean="0"/>
              <a:t>public</a:t>
            </a:r>
            <a:r>
              <a:rPr lang="en-US" sz="2000" dirty="0" smtClean="0"/>
              <a:t> </a:t>
            </a:r>
            <a:r>
              <a:rPr lang="en-US" sz="2000" b="1" dirty="0" smtClean="0"/>
              <a:t>class</a:t>
            </a:r>
            <a:r>
              <a:rPr lang="en-US" sz="2000" dirty="0" smtClean="0"/>
              <a:t> Student </a:t>
            </a:r>
            <a:r>
              <a:rPr lang="en-US" sz="2000" b="1" dirty="0" smtClean="0"/>
              <a:t>implements</a:t>
            </a:r>
            <a:r>
              <a:rPr lang="en-US" sz="2000" dirty="0" smtClean="0"/>
              <a:t> </a:t>
            </a:r>
            <a:r>
              <a:rPr lang="en-US" sz="2000" dirty="0" err="1" smtClean="0"/>
              <a:t>Serializable</a:t>
            </a:r>
            <a:r>
              <a:rPr lang="en-US" sz="2000" dirty="0" smtClean="0"/>
              <a:t>{    </a:t>
            </a:r>
          </a:p>
          <a:p>
            <a:pPr>
              <a:spcBef>
                <a:spcPts val="0"/>
              </a:spcBef>
              <a:buNone/>
            </a:pPr>
            <a:r>
              <a:rPr lang="en-US" sz="2000" dirty="0" smtClean="0"/>
              <a:t> </a:t>
            </a:r>
            <a:r>
              <a:rPr lang="en-US" sz="2000" b="1" dirty="0" err="1" smtClean="0"/>
              <a:t>int</a:t>
            </a:r>
            <a:r>
              <a:rPr lang="en-US" sz="2000" dirty="0" smtClean="0"/>
              <a:t> id;    </a:t>
            </a:r>
          </a:p>
          <a:p>
            <a:pPr>
              <a:spcBef>
                <a:spcPts val="0"/>
              </a:spcBef>
              <a:buNone/>
            </a:pPr>
            <a:r>
              <a:rPr lang="en-US" sz="2000" dirty="0" smtClean="0"/>
              <a:t> String name;    </a:t>
            </a:r>
          </a:p>
          <a:p>
            <a:pPr>
              <a:spcBef>
                <a:spcPts val="0"/>
              </a:spcBef>
              <a:buNone/>
            </a:pPr>
            <a:r>
              <a:rPr lang="en-US" sz="2000" dirty="0" smtClean="0"/>
              <a:t> </a:t>
            </a:r>
            <a:r>
              <a:rPr lang="en-US" sz="2000" b="1" dirty="0" smtClean="0"/>
              <a:t>transient</a:t>
            </a:r>
            <a:r>
              <a:rPr lang="en-US" sz="2000" dirty="0" smtClean="0"/>
              <a:t> </a:t>
            </a:r>
            <a:r>
              <a:rPr lang="en-US" sz="2000" b="1" dirty="0" err="1" smtClean="0"/>
              <a:t>int</a:t>
            </a:r>
            <a:r>
              <a:rPr lang="en-US" sz="2000" dirty="0" smtClean="0"/>
              <a:t> age;//Now it will not be serialized    </a:t>
            </a:r>
          </a:p>
          <a:p>
            <a:pPr>
              <a:spcBef>
                <a:spcPts val="0"/>
              </a:spcBef>
              <a:buNone/>
            </a:pPr>
            <a:r>
              <a:rPr lang="en-US" sz="2000" dirty="0" smtClean="0"/>
              <a:t> </a:t>
            </a:r>
            <a:r>
              <a:rPr lang="en-US" sz="2000" b="1" dirty="0" smtClean="0"/>
              <a:t>public</a:t>
            </a:r>
            <a:r>
              <a:rPr lang="en-US" sz="2000" dirty="0" smtClean="0"/>
              <a:t> Student(</a:t>
            </a:r>
            <a:r>
              <a:rPr lang="en-US" sz="2000" b="1" dirty="0" err="1" smtClean="0"/>
              <a:t>int</a:t>
            </a:r>
            <a:r>
              <a:rPr lang="en-US" sz="2000" dirty="0" smtClean="0"/>
              <a:t> id, String </a:t>
            </a:r>
            <a:r>
              <a:rPr lang="en-US" sz="2000" dirty="0" err="1" smtClean="0"/>
              <a:t>name,</a:t>
            </a:r>
            <a:r>
              <a:rPr lang="en-US" sz="2000" b="1" dirty="0" err="1" smtClean="0"/>
              <a:t>int</a:t>
            </a:r>
            <a:r>
              <a:rPr lang="en-US" sz="2000" dirty="0" smtClean="0"/>
              <a:t> age) {    </a:t>
            </a:r>
          </a:p>
          <a:p>
            <a:pPr>
              <a:spcBef>
                <a:spcPts val="0"/>
              </a:spcBef>
              <a:buNone/>
            </a:pPr>
            <a:r>
              <a:rPr lang="en-US" sz="2000" dirty="0" smtClean="0"/>
              <a:t>  </a:t>
            </a:r>
            <a:r>
              <a:rPr lang="en-US" sz="2000" b="1" dirty="0" smtClean="0"/>
              <a:t>this</a:t>
            </a:r>
            <a:r>
              <a:rPr lang="en-US" sz="2000" dirty="0" smtClean="0"/>
              <a:t>.id = id;    </a:t>
            </a:r>
          </a:p>
          <a:p>
            <a:pPr>
              <a:spcBef>
                <a:spcPts val="0"/>
              </a:spcBef>
              <a:buNone/>
            </a:pPr>
            <a:r>
              <a:rPr lang="en-US" sz="2000" dirty="0" smtClean="0"/>
              <a:t>  </a:t>
            </a:r>
            <a:r>
              <a:rPr lang="en-US" sz="2000" b="1" dirty="0" smtClean="0"/>
              <a:t>this</a:t>
            </a:r>
            <a:r>
              <a:rPr lang="en-US" sz="2000" dirty="0" smtClean="0"/>
              <a:t>.name = name;    </a:t>
            </a:r>
          </a:p>
          <a:p>
            <a:pPr>
              <a:spcBef>
                <a:spcPts val="0"/>
              </a:spcBef>
              <a:buNone/>
            </a:pPr>
            <a:r>
              <a:rPr lang="en-US" sz="2000" dirty="0" smtClean="0"/>
              <a:t>  </a:t>
            </a:r>
            <a:r>
              <a:rPr lang="en-US" sz="2000" b="1" dirty="0" err="1" smtClean="0"/>
              <a:t>this</a:t>
            </a:r>
            <a:r>
              <a:rPr lang="en-US" sz="2000" dirty="0" err="1" smtClean="0"/>
              <a:t>.age</a:t>
            </a:r>
            <a:r>
              <a:rPr lang="en-US" sz="2000" dirty="0" smtClean="0"/>
              <a:t>=age;    </a:t>
            </a:r>
          </a:p>
          <a:p>
            <a:pPr>
              <a:spcBef>
                <a:spcPts val="0"/>
              </a:spcBef>
              <a:buNone/>
            </a:pPr>
            <a:r>
              <a:rPr lang="en-US" sz="2000" dirty="0" smtClean="0"/>
              <a:t> }    </a:t>
            </a:r>
          </a:p>
          <a:p>
            <a:pPr>
              <a:spcBef>
                <a:spcPts val="0"/>
              </a:spcBef>
              <a:buNone/>
            </a:pPr>
            <a:r>
              <a:rPr lang="en-US" sz="2000" dirty="0" smtClean="0"/>
              <a:t>}    </a:t>
            </a:r>
          </a:p>
          <a:p>
            <a:pPr>
              <a:spcBef>
                <a:spcPts val="0"/>
              </a:spcBef>
              <a:buNone/>
            </a:pPr>
            <a:r>
              <a:rPr lang="en-US" sz="2000" b="1" dirty="0" smtClean="0"/>
              <a:t>class</a:t>
            </a:r>
            <a:r>
              <a:rPr lang="en-US" sz="2000" dirty="0" smtClean="0"/>
              <a:t> </a:t>
            </a:r>
            <a:r>
              <a:rPr lang="en-US" sz="2000" dirty="0" err="1" smtClean="0"/>
              <a:t>PersistExample</a:t>
            </a:r>
            <a:r>
              <a:rPr lang="en-US" sz="2000" dirty="0" smtClean="0"/>
              <a:t>{    </a:t>
            </a:r>
          </a:p>
          <a:p>
            <a:pPr>
              <a:spcBef>
                <a:spcPts val="0"/>
              </a:spcBef>
              <a:buNone/>
            </a:pPr>
            <a:r>
              <a:rPr lang="en-US" sz="2000" dirty="0" smtClean="0"/>
              <a:t> </a:t>
            </a:r>
            <a:r>
              <a:rPr lang="en-US" sz="2000" b="1" dirty="0" smtClean="0"/>
              <a:t>public</a:t>
            </a:r>
            <a:r>
              <a:rPr lang="en-US" sz="2000" dirty="0" smtClean="0"/>
              <a:t> </a:t>
            </a:r>
            <a:r>
              <a:rPr lang="en-US" sz="2000" b="1" dirty="0" smtClean="0"/>
              <a:t>static</a:t>
            </a:r>
            <a:r>
              <a:rPr lang="en-US" sz="2000" dirty="0" smtClean="0"/>
              <a:t> </a:t>
            </a:r>
            <a:r>
              <a:rPr lang="en-US" sz="2000" b="1" dirty="0" smtClean="0"/>
              <a:t>void</a:t>
            </a:r>
            <a:r>
              <a:rPr lang="en-US" sz="2000" dirty="0" smtClean="0"/>
              <a:t> main(String </a:t>
            </a:r>
            <a:r>
              <a:rPr lang="en-US" sz="2000" dirty="0" err="1" smtClean="0"/>
              <a:t>args</a:t>
            </a:r>
            <a:r>
              <a:rPr lang="en-US" sz="2000" dirty="0" smtClean="0"/>
              <a:t>[])</a:t>
            </a:r>
            <a:r>
              <a:rPr lang="en-US" sz="2000" b="1" dirty="0" smtClean="0"/>
              <a:t>throws</a:t>
            </a:r>
            <a:r>
              <a:rPr lang="en-US" sz="2000" dirty="0" smtClean="0"/>
              <a:t> Exception{    </a:t>
            </a:r>
          </a:p>
          <a:p>
            <a:pPr>
              <a:spcBef>
                <a:spcPts val="0"/>
              </a:spcBef>
              <a:buNone/>
            </a:pPr>
            <a:r>
              <a:rPr lang="en-US" sz="2000" dirty="0" smtClean="0"/>
              <a:t>  Student s1 =</a:t>
            </a:r>
            <a:r>
              <a:rPr lang="en-US" sz="2000" b="1" dirty="0" smtClean="0"/>
              <a:t>new</a:t>
            </a:r>
            <a:r>
              <a:rPr lang="en-US" sz="2000" dirty="0" smtClean="0"/>
              <a:t> Student(211,"ravi",22);//creating object    </a:t>
            </a:r>
          </a:p>
          <a:p>
            <a:pPr>
              <a:spcBef>
                <a:spcPts val="0"/>
              </a:spcBef>
              <a:buNone/>
            </a:pPr>
            <a:r>
              <a:rPr lang="en-US" sz="2000" dirty="0" smtClean="0"/>
              <a:t>  //writing object into file    </a:t>
            </a:r>
          </a:p>
          <a:p>
            <a:pPr>
              <a:spcBef>
                <a:spcPts val="0"/>
              </a:spcBef>
              <a:buNone/>
            </a:pPr>
            <a:r>
              <a:rPr lang="en-US" sz="2000" dirty="0" smtClean="0"/>
              <a:t>  </a:t>
            </a:r>
            <a:r>
              <a:rPr lang="en-US" sz="2000" dirty="0" err="1" smtClean="0"/>
              <a:t>FileOutputStream</a:t>
            </a:r>
            <a:r>
              <a:rPr lang="en-US" sz="2000" dirty="0" smtClean="0"/>
              <a:t> f=</a:t>
            </a:r>
            <a:r>
              <a:rPr lang="en-US" sz="2000" b="1" dirty="0" smtClean="0"/>
              <a:t>new</a:t>
            </a:r>
            <a:r>
              <a:rPr lang="en-US" sz="2000" dirty="0" smtClean="0"/>
              <a:t> </a:t>
            </a:r>
            <a:r>
              <a:rPr lang="en-US" sz="2000" dirty="0" err="1" smtClean="0"/>
              <a:t>FileOutputStream</a:t>
            </a:r>
            <a:r>
              <a:rPr lang="en-US" sz="2000" dirty="0" smtClean="0"/>
              <a:t>("f.txt");    </a:t>
            </a:r>
          </a:p>
          <a:p>
            <a:pPr>
              <a:spcBef>
                <a:spcPts val="0"/>
              </a:spcBef>
              <a:buNone/>
            </a:pPr>
            <a:r>
              <a:rPr lang="en-US" sz="2000" dirty="0" smtClean="0"/>
              <a:t>  </a:t>
            </a:r>
            <a:r>
              <a:rPr lang="en-US" sz="2000" dirty="0" err="1" smtClean="0"/>
              <a:t>ObjectOutputStream</a:t>
            </a:r>
            <a:r>
              <a:rPr lang="en-US" sz="2000" dirty="0" smtClean="0"/>
              <a:t> out=</a:t>
            </a:r>
            <a:r>
              <a:rPr lang="en-US" sz="2000" b="1" dirty="0" smtClean="0"/>
              <a:t>new</a:t>
            </a:r>
            <a:r>
              <a:rPr lang="en-US" sz="2000" dirty="0" smtClean="0"/>
              <a:t> </a:t>
            </a:r>
            <a:r>
              <a:rPr lang="en-US" sz="2000" dirty="0" err="1" smtClean="0"/>
              <a:t>ObjectOutputStream</a:t>
            </a:r>
            <a:r>
              <a:rPr lang="en-US" sz="2000" dirty="0" smtClean="0"/>
              <a:t>(f);    </a:t>
            </a:r>
          </a:p>
          <a:p>
            <a:pPr>
              <a:spcBef>
                <a:spcPts val="0"/>
              </a:spcBef>
              <a:buNone/>
            </a:pPr>
            <a:r>
              <a:rPr lang="en-US" sz="2000" dirty="0" smtClean="0"/>
              <a:t>  </a:t>
            </a:r>
            <a:r>
              <a:rPr lang="en-US" sz="2000" dirty="0" err="1" smtClean="0"/>
              <a:t>out.writeObject</a:t>
            </a:r>
            <a:r>
              <a:rPr lang="en-US" sz="2000" dirty="0" smtClean="0"/>
              <a:t>(s1);    </a:t>
            </a:r>
          </a:p>
          <a:p>
            <a:pPr>
              <a:spcBef>
                <a:spcPts val="0"/>
              </a:spcBef>
              <a:buNone/>
            </a:pPr>
            <a:r>
              <a:rPr lang="en-US" sz="2000" dirty="0" smtClean="0"/>
              <a:t>  </a:t>
            </a:r>
            <a:r>
              <a:rPr lang="en-US" sz="2000" dirty="0" err="1" smtClean="0"/>
              <a:t>out.flush</a:t>
            </a:r>
            <a:r>
              <a:rPr lang="en-US" sz="2000" dirty="0" smtClean="0"/>
              <a:t>();    </a:t>
            </a:r>
          </a:p>
          <a:p>
            <a:pPr>
              <a:spcBef>
                <a:spcPts val="0"/>
              </a:spcBef>
              <a:buNone/>
            </a:pPr>
            <a:r>
              <a:rPr lang="en-US" sz="2000" dirty="0" smtClean="0"/>
              <a:t>  </a:t>
            </a:r>
            <a:r>
              <a:rPr lang="en-US" sz="2000" dirty="0" err="1" smtClean="0"/>
              <a:t>out.close</a:t>
            </a:r>
            <a:r>
              <a:rPr lang="en-US" sz="2000" dirty="0" smtClean="0"/>
              <a:t>();    </a:t>
            </a:r>
          </a:p>
          <a:p>
            <a:pPr>
              <a:spcBef>
                <a:spcPts val="0"/>
              </a:spcBef>
              <a:buNone/>
            </a:pPr>
            <a:r>
              <a:rPr lang="en-US" sz="2000" dirty="0" smtClean="0"/>
              <a:t>  </a:t>
            </a:r>
            <a:r>
              <a:rPr lang="en-US" sz="2000" dirty="0" err="1" smtClean="0"/>
              <a:t>f.close</a:t>
            </a:r>
            <a:r>
              <a:rPr lang="en-US" sz="2000" dirty="0" smtClean="0"/>
              <a:t>();    </a:t>
            </a:r>
          </a:p>
          <a:p>
            <a:pPr>
              <a:spcBef>
                <a:spcPts val="0"/>
              </a:spcBef>
              <a:buNone/>
            </a:pPr>
            <a:r>
              <a:rPr lang="en-US" sz="2000" dirty="0" smtClean="0"/>
              <a:t>  </a:t>
            </a:r>
            <a:r>
              <a:rPr lang="en-US" sz="2000" dirty="0" err="1" smtClean="0"/>
              <a:t>System.out.println</a:t>
            </a:r>
            <a:r>
              <a:rPr lang="en-US" sz="2000" dirty="0" smtClean="0"/>
              <a:t>("success");    </a:t>
            </a:r>
          </a:p>
          <a:p>
            <a:pPr>
              <a:spcBef>
                <a:spcPts val="0"/>
              </a:spcBef>
              <a:buNone/>
            </a:pPr>
            <a:r>
              <a:rPr lang="en-US" sz="2000" dirty="0" smtClean="0"/>
              <a:t> }    </a:t>
            </a:r>
          </a:p>
          <a:p>
            <a:pPr>
              <a:spcBef>
                <a:spcPts val="0"/>
              </a:spcBef>
              <a:buNone/>
            </a:pPr>
            <a:r>
              <a:rPr lang="en-US" sz="2000" dirty="0" smtClean="0"/>
              <a:t>}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Transient with </a:t>
            </a:r>
            <a:r>
              <a:rPr lang="en-GB" dirty="0" err="1" smtClean="0"/>
              <a:t>DeSerialization</a:t>
            </a:r>
            <a:endParaRPr lang="en-US" dirty="0"/>
          </a:p>
        </p:txBody>
      </p:sp>
      <p:sp>
        <p:nvSpPr>
          <p:cNvPr id="3" name="Content Placeholder 2"/>
          <p:cNvSpPr>
            <a:spLocks noGrp="1"/>
          </p:cNvSpPr>
          <p:nvPr>
            <p:ph idx="1"/>
          </p:nvPr>
        </p:nvSpPr>
        <p:spPr/>
        <p:txBody>
          <a:bodyPr/>
          <a:lstStyle/>
          <a:p>
            <a:pPr>
              <a:buNone/>
            </a:pPr>
            <a:r>
              <a:rPr lang="en-US" b="1" dirty="0" smtClean="0"/>
              <a:t>import</a:t>
            </a:r>
            <a:r>
              <a:rPr lang="en-US" dirty="0" smtClean="0"/>
              <a:t> java.io.*;    </a:t>
            </a:r>
          </a:p>
          <a:p>
            <a:pPr>
              <a:buNone/>
            </a:pPr>
            <a:r>
              <a:rPr lang="en-US" b="1" dirty="0" smtClean="0"/>
              <a:t>class</a:t>
            </a:r>
            <a:r>
              <a:rPr lang="en-US" dirty="0" smtClean="0"/>
              <a:t> </a:t>
            </a:r>
            <a:r>
              <a:rPr lang="en-US" dirty="0" err="1" smtClean="0"/>
              <a:t>DePersist</a:t>
            </a:r>
            <a:r>
              <a:rPr lang="en-US" dirty="0" smtClean="0"/>
              <a:t>{    </a:t>
            </a:r>
          </a:p>
          <a:p>
            <a:pPr>
              <a:buNone/>
            </a:pPr>
            <a:r>
              <a:rPr lang="en-US" dirty="0" smtClean="0"/>
              <a:t> </a:t>
            </a:r>
            <a:r>
              <a:rPr lang="en-US" b="1" dirty="0" smtClean="0"/>
              <a:t>public</a:t>
            </a:r>
            <a:r>
              <a:rPr lang="en-US" dirty="0" smtClean="0"/>
              <a:t> </a:t>
            </a:r>
            <a:r>
              <a:rPr lang="en-US" b="1" dirty="0" smtClean="0"/>
              <a:t>static</a:t>
            </a:r>
            <a:r>
              <a:rPr lang="en-US" dirty="0" smtClean="0"/>
              <a:t> </a:t>
            </a:r>
            <a:r>
              <a:rPr lang="en-US" b="1" dirty="0" smtClean="0"/>
              <a:t>void</a:t>
            </a:r>
            <a:r>
              <a:rPr lang="en-US" dirty="0" smtClean="0"/>
              <a:t> main(String </a:t>
            </a:r>
            <a:r>
              <a:rPr lang="en-US" dirty="0" err="1" smtClean="0"/>
              <a:t>args</a:t>
            </a:r>
            <a:r>
              <a:rPr lang="en-US" dirty="0" smtClean="0"/>
              <a:t>[])</a:t>
            </a:r>
            <a:r>
              <a:rPr lang="en-US" b="1" dirty="0" smtClean="0"/>
              <a:t>throws</a:t>
            </a:r>
            <a:r>
              <a:rPr lang="en-US" dirty="0" smtClean="0"/>
              <a:t> Exception{    </a:t>
            </a:r>
          </a:p>
          <a:p>
            <a:pPr>
              <a:buNone/>
            </a:pPr>
            <a:r>
              <a:rPr lang="en-US" dirty="0" smtClean="0"/>
              <a:t>  </a:t>
            </a:r>
            <a:r>
              <a:rPr lang="en-US" dirty="0" err="1" smtClean="0"/>
              <a:t>ObjectInputStream</a:t>
            </a:r>
            <a:r>
              <a:rPr lang="en-US" dirty="0" smtClean="0"/>
              <a:t> in=</a:t>
            </a:r>
            <a:r>
              <a:rPr lang="en-US" b="1" dirty="0" smtClean="0"/>
              <a:t>new</a:t>
            </a:r>
            <a:r>
              <a:rPr lang="en-US" dirty="0" smtClean="0"/>
              <a:t> </a:t>
            </a:r>
            <a:r>
              <a:rPr lang="en-US" dirty="0" err="1" smtClean="0"/>
              <a:t>ObjectInputStream</a:t>
            </a:r>
            <a:r>
              <a:rPr lang="en-US" dirty="0" smtClean="0"/>
              <a:t>(</a:t>
            </a:r>
            <a:r>
              <a:rPr lang="en-US" b="1" dirty="0" smtClean="0"/>
              <a:t>new</a:t>
            </a:r>
            <a:r>
              <a:rPr lang="en-US" dirty="0" smtClean="0"/>
              <a:t> </a:t>
            </a:r>
            <a:r>
              <a:rPr lang="en-US" dirty="0" err="1" smtClean="0"/>
              <a:t>FileInputStream</a:t>
            </a:r>
            <a:r>
              <a:rPr lang="en-US" dirty="0" smtClean="0"/>
              <a:t>("f.txt"));    </a:t>
            </a:r>
          </a:p>
          <a:p>
            <a:pPr>
              <a:buNone/>
            </a:pPr>
            <a:r>
              <a:rPr lang="en-US" dirty="0" smtClean="0"/>
              <a:t>  Student s=(Student)</a:t>
            </a:r>
            <a:r>
              <a:rPr lang="en-US" dirty="0" err="1" smtClean="0"/>
              <a:t>in.readObject</a:t>
            </a:r>
            <a:r>
              <a:rPr lang="en-US" dirty="0" smtClean="0"/>
              <a:t>();    </a:t>
            </a:r>
          </a:p>
          <a:p>
            <a:pPr>
              <a:buNone/>
            </a:pPr>
            <a:r>
              <a:rPr lang="en-US" dirty="0" smtClean="0"/>
              <a:t>  </a:t>
            </a:r>
            <a:r>
              <a:rPr lang="en-US" dirty="0" err="1" smtClean="0"/>
              <a:t>System.out.println</a:t>
            </a:r>
            <a:r>
              <a:rPr lang="en-US" dirty="0" smtClean="0"/>
              <a:t>(s.id+" "+s.name+" "+</a:t>
            </a:r>
            <a:r>
              <a:rPr lang="en-US" dirty="0" err="1" smtClean="0"/>
              <a:t>s.age</a:t>
            </a:r>
            <a:r>
              <a:rPr lang="en-US" dirty="0" smtClean="0"/>
              <a:t>);    </a:t>
            </a:r>
          </a:p>
          <a:p>
            <a:pPr>
              <a:buNone/>
            </a:pPr>
            <a:r>
              <a:rPr lang="en-US" dirty="0" smtClean="0"/>
              <a:t>  </a:t>
            </a:r>
            <a:r>
              <a:rPr lang="en-US" dirty="0" err="1" smtClean="0"/>
              <a:t>in.close</a:t>
            </a:r>
            <a:r>
              <a:rPr lang="en-US" dirty="0" smtClean="0"/>
              <a:t>();    </a:t>
            </a:r>
          </a:p>
          <a:p>
            <a:pPr>
              <a:buNone/>
            </a:pPr>
            <a:r>
              <a:rPr lang="en-US" dirty="0" smtClean="0"/>
              <a:t> }    </a:t>
            </a:r>
          </a:p>
          <a:p>
            <a:pPr>
              <a:buNone/>
            </a:pPr>
            <a:r>
              <a:rPr lang="en-US" dirty="0" smtClean="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16292</TotalTime>
  <Words>5559</Words>
  <Application>Microsoft Office PowerPoint</Application>
  <PresentationFormat>Custom</PresentationFormat>
  <Paragraphs>1752</Paragraphs>
  <Slides>94</Slides>
  <Notes>1</Notes>
  <HiddenSlides>0</HiddenSlides>
  <MMClips>0</MMClips>
  <ScaleCrop>false</ScaleCrop>
  <HeadingPairs>
    <vt:vector size="4" baseType="variant">
      <vt:variant>
        <vt:lpstr>Theme</vt:lpstr>
      </vt:variant>
      <vt:variant>
        <vt:i4>1</vt:i4>
      </vt:variant>
      <vt:variant>
        <vt:lpstr>Slide Titles</vt:lpstr>
      </vt:variant>
      <vt:variant>
        <vt:i4>94</vt:i4>
      </vt:variant>
    </vt:vector>
  </HeadingPairs>
  <TitlesOfParts>
    <vt:vector size="95" baseType="lpstr">
      <vt:lpstr>Office Theme</vt:lpstr>
      <vt:lpstr>Module 1b</vt:lpstr>
      <vt:lpstr>Java I/O</vt:lpstr>
      <vt:lpstr>Stream</vt:lpstr>
      <vt:lpstr>OutputStream vs InputStream</vt:lpstr>
      <vt:lpstr>OutputStream class</vt:lpstr>
      <vt:lpstr>  OutputStream Hierarchy </vt:lpstr>
      <vt:lpstr>InputStream class</vt:lpstr>
      <vt:lpstr>InputStream Hierarchy</vt:lpstr>
      <vt:lpstr> FileOutputStream</vt:lpstr>
      <vt:lpstr>Methods in FileOutputStream</vt:lpstr>
      <vt:lpstr>Java FileOutputStream Example 1: write byte</vt:lpstr>
      <vt:lpstr>Java FileOutputStream example 2: write string</vt:lpstr>
      <vt:lpstr>FileInputStream Class  </vt:lpstr>
      <vt:lpstr> Java FileInputStream example 1: read single character  </vt:lpstr>
      <vt:lpstr> Java FileInputStream example 2: read all characters </vt:lpstr>
      <vt:lpstr>BufferedOutputStream</vt:lpstr>
      <vt:lpstr> </vt:lpstr>
      <vt:lpstr>Example </vt:lpstr>
      <vt:lpstr>BufferedInputStream  </vt:lpstr>
      <vt:lpstr>Methods </vt:lpstr>
      <vt:lpstr>Example </vt:lpstr>
      <vt:lpstr>BufferedInputStream</vt:lpstr>
      <vt:lpstr>Constructor </vt:lpstr>
      <vt:lpstr>Method</vt:lpstr>
      <vt:lpstr>Example </vt:lpstr>
      <vt:lpstr>ByteArrayOutputStream  </vt:lpstr>
      <vt:lpstr>Method </vt:lpstr>
      <vt:lpstr>Example</vt:lpstr>
      <vt:lpstr> ByteArrayInputStream  </vt:lpstr>
      <vt:lpstr>  </vt:lpstr>
      <vt:lpstr>Example </vt:lpstr>
      <vt:lpstr>DataOutputStream  </vt:lpstr>
      <vt:lpstr>Example</vt:lpstr>
      <vt:lpstr>DataInputStream </vt:lpstr>
      <vt:lpstr>Example</vt:lpstr>
      <vt:lpstr> FilterOutputStream Class </vt:lpstr>
      <vt:lpstr>Example</vt:lpstr>
      <vt:lpstr>FilterInputStream class </vt:lpstr>
      <vt:lpstr>Example</vt:lpstr>
      <vt:lpstr>ObjectStream Class </vt:lpstr>
      <vt:lpstr>ObjectStreamField class </vt:lpstr>
      <vt:lpstr>Example</vt:lpstr>
      <vt:lpstr>Console Class </vt:lpstr>
      <vt:lpstr>Example</vt:lpstr>
      <vt:lpstr>Writer</vt:lpstr>
      <vt:lpstr>Example</vt:lpstr>
      <vt:lpstr>Reader</vt:lpstr>
      <vt:lpstr>Example</vt:lpstr>
      <vt:lpstr>FileWriter Class</vt:lpstr>
      <vt:lpstr>Example</vt:lpstr>
      <vt:lpstr>FileReader</vt:lpstr>
      <vt:lpstr>Example</vt:lpstr>
      <vt:lpstr>Copy Constructor</vt:lpstr>
      <vt:lpstr>Example</vt:lpstr>
      <vt:lpstr>BufferedWriter</vt:lpstr>
      <vt:lpstr>Example</vt:lpstr>
      <vt:lpstr>BufferedReader</vt:lpstr>
      <vt:lpstr>Example – read data from text file</vt:lpstr>
      <vt:lpstr>Example 2 </vt:lpstr>
      <vt:lpstr>CharArrayReader </vt:lpstr>
      <vt:lpstr>Example </vt:lpstr>
      <vt:lpstr>CharArrayWriter </vt:lpstr>
      <vt:lpstr>Example</vt:lpstr>
      <vt:lpstr>PrintStream Class </vt:lpstr>
      <vt:lpstr>Example</vt:lpstr>
      <vt:lpstr>PrintWriter</vt:lpstr>
      <vt:lpstr>Example</vt:lpstr>
      <vt:lpstr>OutputStreamWriter </vt:lpstr>
      <vt:lpstr>Example </vt:lpstr>
      <vt:lpstr>InputStreamReader </vt:lpstr>
      <vt:lpstr>Example </vt:lpstr>
      <vt:lpstr>PushbackInputStream </vt:lpstr>
      <vt:lpstr>Example </vt:lpstr>
      <vt:lpstr>PushbackReader </vt:lpstr>
      <vt:lpstr>Example</vt:lpstr>
      <vt:lpstr>StringWriter </vt:lpstr>
      <vt:lpstr>StringReader </vt:lpstr>
      <vt:lpstr>PipedWriter </vt:lpstr>
      <vt:lpstr>PipedReader </vt:lpstr>
      <vt:lpstr>FilterWriter </vt:lpstr>
      <vt:lpstr>FilterReader </vt:lpstr>
      <vt:lpstr> Scanner </vt:lpstr>
      <vt:lpstr>Example</vt:lpstr>
      <vt:lpstr>Serialization and Deserialization </vt:lpstr>
      <vt:lpstr>Advantages of Java Serialization </vt:lpstr>
      <vt:lpstr>Example - Serialization</vt:lpstr>
      <vt:lpstr>Example - Deserialization</vt:lpstr>
      <vt:lpstr>Serialization with Inheritance (IS-A Relationship) </vt:lpstr>
      <vt:lpstr>Java Serialization with Aggregation (HAS-A Relationship) </vt:lpstr>
      <vt:lpstr>Java Serialization with the static data member </vt:lpstr>
      <vt:lpstr>Java Serialization with array or collection Externalizable in java  </vt:lpstr>
      <vt:lpstr>Transient Keyword </vt:lpstr>
      <vt:lpstr>Example – Transient with Serialization</vt:lpstr>
      <vt:lpstr>Example – Transient with DeSerialization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Raj V</cp:lastModifiedBy>
  <cp:revision>719</cp:revision>
  <dcterms:created xsi:type="dcterms:W3CDTF">2007-08-28T09:12:38Z</dcterms:created>
  <dcterms:modified xsi:type="dcterms:W3CDTF">2023-03-09T08:40:29Z</dcterms:modified>
</cp:coreProperties>
</file>