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44"/>
  </p:notesMasterIdLst>
  <p:handoutMasterIdLst>
    <p:handoutMasterId r:id="rId145"/>
  </p:handoutMasterIdLst>
  <p:sldIdLst>
    <p:sldId id="520" r:id="rId2"/>
    <p:sldId id="634" r:id="rId3"/>
    <p:sldId id="635" r:id="rId4"/>
    <p:sldId id="636" r:id="rId5"/>
    <p:sldId id="637" r:id="rId6"/>
    <p:sldId id="639" r:id="rId7"/>
    <p:sldId id="638" r:id="rId8"/>
    <p:sldId id="640" r:id="rId9"/>
    <p:sldId id="641" r:id="rId10"/>
    <p:sldId id="642" r:id="rId11"/>
    <p:sldId id="643" r:id="rId12"/>
    <p:sldId id="644" r:id="rId13"/>
    <p:sldId id="645" r:id="rId14"/>
    <p:sldId id="646" r:id="rId15"/>
    <p:sldId id="647" r:id="rId16"/>
    <p:sldId id="648" r:id="rId17"/>
    <p:sldId id="649" r:id="rId18"/>
    <p:sldId id="650" r:id="rId19"/>
    <p:sldId id="68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664" r:id="rId34"/>
    <p:sldId id="678" r:id="rId35"/>
    <p:sldId id="679" r:id="rId36"/>
    <p:sldId id="680" r:id="rId37"/>
    <p:sldId id="681" r:id="rId38"/>
    <p:sldId id="752" r:id="rId39"/>
    <p:sldId id="753" r:id="rId40"/>
    <p:sldId id="754" r:id="rId41"/>
    <p:sldId id="665" r:id="rId42"/>
    <p:sldId id="666" r:id="rId43"/>
    <p:sldId id="667" r:id="rId44"/>
    <p:sldId id="668" r:id="rId45"/>
    <p:sldId id="669" r:id="rId46"/>
    <p:sldId id="670" r:id="rId47"/>
    <p:sldId id="671" r:id="rId48"/>
    <p:sldId id="672" r:id="rId49"/>
    <p:sldId id="673" r:id="rId50"/>
    <p:sldId id="674" r:id="rId51"/>
    <p:sldId id="675" r:id="rId52"/>
    <p:sldId id="676" r:id="rId53"/>
    <p:sldId id="677" r:id="rId54"/>
    <p:sldId id="684" r:id="rId55"/>
    <p:sldId id="685" r:id="rId56"/>
    <p:sldId id="686" r:id="rId57"/>
    <p:sldId id="687" r:id="rId58"/>
    <p:sldId id="688" r:id="rId59"/>
    <p:sldId id="689" r:id="rId60"/>
    <p:sldId id="724" r:id="rId61"/>
    <p:sldId id="690" r:id="rId62"/>
    <p:sldId id="691" r:id="rId63"/>
    <p:sldId id="692" r:id="rId64"/>
    <p:sldId id="693" r:id="rId65"/>
    <p:sldId id="694" r:id="rId66"/>
    <p:sldId id="695" r:id="rId67"/>
    <p:sldId id="697" r:id="rId68"/>
    <p:sldId id="696" r:id="rId69"/>
    <p:sldId id="698" r:id="rId70"/>
    <p:sldId id="699" r:id="rId71"/>
    <p:sldId id="700" r:id="rId72"/>
    <p:sldId id="701" r:id="rId73"/>
    <p:sldId id="702" r:id="rId74"/>
    <p:sldId id="703" r:id="rId75"/>
    <p:sldId id="704" r:id="rId76"/>
    <p:sldId id="705" r:id="rId77"/>
    <p:sldId id="706" r:id="rId78"/>
    <p:sldId id="707" r:id="rId79"/>
    <p:sldId id="708" r:id="rId80"/>
    <p:sldId id="709" r:id="rId81"/>
    <p:sldId id="710" r:id="rId82"/>
    <p:sldId id="711" r:id="rId83"/>
    <p:sldId id="712" r:id="rId84"/>
    <p:sldId id="713" r:id="rId85"/>
    <p:sldId id="714" r:id="rId86"/>
    <p:sldId id="715" r:id="rId87"/>
    <p:sldId id="721" r:id="rId88"/>
    <p:sldId id="716" r:id="rId89"/>
    <p:sldId id="717" r:id="rId90"/>
    <p:sldId id="718" r:id="rId91"/>
    <p:sldId id="719" r:id="rId92"/>
    <p:sldId id="720" r:id="rId93"/>
    <p:sldId id="722" r:id="rId94"/>
    <p:sldId id="723" r:id="rId95"/>
    <p:sldId id="725" r:id="rId96"/>
    <p:sldId id="726" r:id="rId97"/>
    <p:sldId id="727" r:id="rId98"/>
    <p:sldId id="728" r:id="rId99"/>
    <p:sldId id="729" r:id="rId100"/>
    <p:sldId id="730" r:id="rId101"/>
    <p:sldId id="731" r:id="rId102"/>
    <p:sldId id="732" r:id="rId103"/>
    <p:sldId id="733" r:id="rId104"/>
    <p:sldId id="734" r:id="rId105"/>
    <p:sldId id="735" r:id="rId106"/>
    <p:sldId id="736" r:id="rId107"/>
    <p:sldId id="737" r:id="rId108"/>
    <p:sldId id="738" r:id="rId109"/>
    <p:sldId id="739" r:id="rId110"/>
    <p:sldId id="740" r:id="rId111"/>
    <p:sldId id="741" r:id="rId112"/>
    <p:sldId id="742" r:id="rId113"/>
    <p:sldId id="743" r:id="rId114"/>
    <p:sldId id="744" r:id="rId115"/>
    <p:sldId id="745" r:id="rId116"/>
    <p:sldId id="746" r:id="rId117"/>
    <p:sldId id="747" r:id="rId118"/>
    <p:sldId id="748" r:id="rId119"/>
    <p:sldId id="749" r:id="rId120"/>
    <p:sldId id="756" r:id="rId121"/>
    <p:sldId id="757" r:id="rId122"/>
    <p:sldId id="758" r:id="rId123"/>
    <p:sldId id="759" r:id="rId124"/>
    <p:sldId id="760" r:id="rId125"/>
    <p:sldId id="761" r:id="rId126"/>
    <p:sldId id="762" r:id="rId127"/>
    <p:sldId id="763" r:id="rId128"/>
    <p:sldId id="750" r:id="rId129"/>
    <p:sldId id="768" r:id="rId130"/>
    <p:sldId id="769" r:id="rId131"/>
    <p:sldId id="770" r:id="rId132"/>
    <p:sldId id="771" r:id="rId133"/>
    <p:sldId id="772" r:id="rId134"/>
    <p:sldId id="773" r:id="rId135"/>
    <p:sldId id="774" r:id="rId136"/>
    <p:sldId id="775" r:id="rId137"/>
    <p:sldId id="755" r:id="rId138"/>
    <p:sldId id="764" r:id="rId139"/>
    <p:sldId id="765" r:id="rId140"/>
    <p:sldId id="766" r:id="rId141"/>
    <p:sldId id="767" r:id="rId142"/>
    <p:sldId id="751" r:id="rId1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29A"/>
    <a:srgbClr val="000F2E"/>
    <a:srgbClr val="001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434" autoAdjust="0"/>
  </p:normalViewPr>
  <p:slideViewPr>
    <p:cSldViewPr>
      <p:cViewPr varScale="1">
        <p:scale>
          <a:sx n="84" d="100"/>
          <a:sy n="84" d="100"/>
        </p:scale>
        <p:origin x="-102"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3/6/2023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3/6/2023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763F7-5C11-4DBC-83B1-39D83E1FBE10}" type="slidenum">
              <a:rPr lang="en-US" altLang="en-US" smtClean="0"/>
              <a:pPr>
                <a:defRPr/>
              </a:pPr>
              <a:t>1</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18003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3/6/2023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3/6/2023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3/6/2023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3/6/2023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3/6/2023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3/6/2023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3/6/2023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3/6/2023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3/6/2023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3/6/2023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3/6/2023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hyperlink" Target="https://www.javatpoint.com/java-string" TargetMode="External"/><Relationship Id="rId2" Type="http://schemas.openxmlformats.org/officeDocument/2006/relationships/hyperlink" Target="https://www.javatpoint.com/java-variables"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java-for-loop" TargetMode="External"/><Relationship Id="rId2" Type="http://schemas.openxmlformats.org/officeDocument/2006/relationships/hyperlink" Target="https://www.javatpoint.com/java-switch" TargetMode="External"/><Relationship Id="rId1" Type="http://schemas.openxmlformats.org/officeDocument/2006/relationships/slideLayout" Target="../slideLayouts/slideLayout2.xml"/><Relationship Id="rId5" Type="http://schemas.openxmlformats.org/officeDocument/2006/relationships/hyperlink" Target="https://www.javatpoint.com/java-do-while-loop" TargetMode="External"/><Relationship Id="rId4" Type="http://schemas.openxmlformats.org/officeDocument/2006/relationships/hyperlink" Target="https://www.javatpoint.com/java-while-loop"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javatpoint.com/java-variables"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java-inner-class"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variables" TargetMode="External"/><Relationship Id="rId1" Type="http://schemas.openxmlformats.org/officeDocument/2006/relationships/slideLayout" Target="../slideLayouts/slideLayout2.xml"/><Relationship Id="rId4" Type="http://schemas.openxmlformats.org/officeDocument/2006/relationships/hyperlink" Target="https://www.javatpoint.com/creating-api-document"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Module 1</a:t>
            </a:r>
            <a:endParaRPr lang="en-US" dirty="0"/>
          </a:p>
        </p:txBody>
      </p:sp>
      <p:sp>
        <p:nvSpPr>
          <p:cNvPr id="5" name="Subtitle 4"/>
          <p:cNvSpPr>
            <a:spLocks noGrp="1"/>
          </p:cNvSpPr>
          <p:nvPr>
            <p:ph type="subTitle" idx="1"/>
          </p:nvPr>
        </p:nvSpPr>
        <p:spPr/>
        <p:txBody>
          <a:bodyPr/>
          <a:lstStyle/>
          <a:p>
            <a:r>
              <a:rPr lang="en-GB" dirty="0" smtClean="0"/>
              <a:t>Review of Java</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cs typeface="Arial" panose="020B0604020202020204" pitchFamily="34" charset="0"/>
              </a:rPr>
              <a:pPr>
                <a:defRPr/>
              </a:pPr>
              <a:t>1</a:t>
            </a:fld>
            <a:endParaRPr lang="en-US" altLang="en-US">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3. if-else-if ladder</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GB" sz="2000" b="1" dirty="0" smtClean="0"/>
              <a:t>if</a:t>
            </a:r>
            <a:r>
              <a:rPr lang="en-GB" sz="2000" dirty="0" smtClean="0"/>
              <a:t>(condition 1) {    </a:t>
            </a:r>
          </a:p>
          <a:p>
            <a:pPr>
              <a:buNone/>
            </a:pPr>
            <a:r>
              <a:rPr lang="en-GB" sz="2000" dirty="0" smtClean="0"/>
              <a:t>statement 1; //executes when condition 1 is true   </a:t>
            </a:r>
          </a:p>
          <a:p>
            <a:pPr>
              <a:buNone/>
            </a:pPr>
            <a:r>
              <a:rPr lang="en-GB" sz="2000" dirty="0" smtClean="0"/>
              <a:t>}  </a:t>
            </a:r>
          </a:p>
          <a:p>
            <a:pPr>
              <a:buNone/>
            </a:pPr>
            <a:r>
              <a:rPr lang="en-GB" sz="2000" b="1" dirty="0" smtClean="0"/>
              <a:t>else</a:t>
            </a:r>
            <a:r>
              <a:rPr lang="en-GB" sz="2000" dirty="0" smtClean="0"/>
              <a:t> </a:t>
            </a:r>
            <a:r>
              <a:rPr lang="en-GB" sz="2000" b="1" dirty="0" smtClean="0"/>
              <a:t>if</a:t>
            </a:r>
            <a:r>
              <a:rPr lang="en-GB" sz="2000" dirty="0" smtClean="0"/>
              <a:t>(condition 2) {  </a:t>
            </a:r>
          </a:p>
          <a:p>
            <a:pPr>
              <a:buNone/>
            </a:pPr>
            <a:r>
              <a:rPr lang="en-GB" sz="2000" dirty="0" smtClean="0"/>
              <a:t>statement 2; //executes when condition 2 is true   </a:t>
            </a:r>
          </a:p>
          <a:p>
            <a:pPr>
              <a:buNone/>
            </a:pPr>
            <a:r>
              <a:rPr lang="en-GB" sz="2000" dirty="0" smtClean="0"/>
              <a:t>}  </a:t>
            </a:r>
          </a:p>
          <a:p>
            <a:pPr>
              <a:buNone/>
            </a:pPr>
            <a:r>
              <a:rPr lang="en-GB" sz="2000" b="1" dirty="0" smtClean="0"/>
              <a:t>else</a:t>
            </a:r>
            <a:r>
              <a:rPr lang="en-GB" sz="2000" dirty="0" smtClean="0"/>
              <a:t> {  </a:t>
            </a:r>
          </a:p>
          <a:p>
            <a:pPr>
              <a:buNone/>
            </a:pPr>
            <a:r>
              <a:rPr lang="en-GB" sz="2000" dirty="0" smtClean="0"/>
              <a:t>statement 2; //executes when all the conditions are false   </a:t>
            </a:r>
          </a:p>
          <a:p>
            <a:pPr>
              <a:buNone/>
            </a:pPr>
            <a:r>
              <a:rPr lang="en-GB" sz="2000" dirty="0" smtClean="0"/>
              <a:t>}  </a:t>
            </a:r>
          </a:p>
          <a:p>
            <a:pPr marL="514350" indent="-514350">
              <a:buNone/>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pPr algn="ctr"/>
            <a:r>
              <a:rPr lang="en-GB" dirty="0" smtClean="0"/>
              <a:t>Abstraction</a:t>
            </a: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A class which is declared with the abstract keyword is known as an abstract class in Java. It can have abstract and non-abstract methods (method with the body).</a:t>
            </a:r>
          </a:p>
          <a:p>
            <a:r>
              <a:rPr lang="en-GB" b="1" dirty="0" smtClean="0"/>
              <a:t>Abstraction</a:t>
            </a:r>
            <a:r>
              <a:rPr lang="en-GB" dirty="0" smtClean="0"/>
              <a:t> is a process of hiding the implementation details and showing only functionality to the user.</a:t>
            </a:r>
          </a:p>
          <a:p>
            <a:r>
              <a:rPr lang="en-GB" dirty="0" smtClean="0"/>
              <a:t>Another way, it shows only essential things to the user and hides the internal details, </a:t>
            </a:r>
          </a:p>
          <a:p>
            <a:r>
              <a:rPr lang="en-GB" dirty="0" smtClean="0"/>
              <a:t>Ways to achieve Abstraction</a:t>
            </a:r>
          </a:p>
          <a:p>
            <a:r>
              <a:rPr lang="en-GB" dirty="0" smtClean="0"/>
              <a:t>There are two ways to achieve abstraction in java</a:t>
            </a:r>
          </a:p>
          <a:p>
            <a:pPr marL="514350" indent="-514350">
              <a:buFont typeface="+mj-lt"/>
              <a:buAutoNum type="arabicPeriod"/>
            </a:pPr>
            <a:r>
              <a:rPr lang="en-GB" dirty="0" smtClean="0"/>
              <a:t>Abstract class (0 to 100%)</a:t>
            </a:r>
          </a:p>
          <a:p>
            <a:pPr marL="514350" indent="-514350">
              <a:buFont typeface="+mj-lt"/>
              <a:buAutoNum type="arabicPeriod"/>
            </a:pPr>
            <a:r>
              <a:rPr lang="en-GB" dirty="0" smtClean="0"/>
              <a:t>Interface (100%)</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smtClean="0"/>
              <a:t>Rules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pic>
        <p:nvPicPr>
          <p:cNvPr id="5" name="Content Placeholder 4" descr="Rules for Java Abstract class"/>
          <p:cNvPicPr>
            <a:picLocks noGrp="1"/>
          </p:cNvPicPr>
          <p:nvPr>
            <p:ph idx="1"/>
          </p:nvPr>
        </p:nvPicPr>
        <p:blipFill>
          <a:blip r:embed="rId2"/>
          <a:srcRect/>
          <a:stretch>
            <a:fillRect/>
          </a:stretch>
        </p:blipFill>
        <p:spPr bwMode="auto">
          <a:xfrm>
            <a:off x="3381356" y="1428736"/>
            <a:ext cx="5592081" cy="4351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Abstract Method</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A method which is declared as abstract and does not have implementation is known as an abstract method.</a:t>
            </a:r>
          </a:p>
          <a:p>
            <a:r>
              <a:rPr lang="en-GB" b="1" dirty="0" smtClean="0"/>
              <a:t>Example of abstract method</a:t>
            </a:r>
            <a:endParaRPr lang="en-GB" dirty="0" smtClean="0"/>
          </a:p>
          <a:p>
            <a:r>
              <a:rPr lang="en-GB" b="1" dirty="0" smtClean="0"/>
              <a:t>abstract</a:t>
            </a:r>
            <a:r>
              <a:rPr lang="en-GB" dirty="0" smtClean="0"/>
              <a:t> </a:t>
            </a:r>
            <a:r>
              <a:rPr lang="en-GB" b="1" dirty="0" smtClean="0"/>
              <a:t>void</a:t>
            </a:r>
            <a:r>
              <a:rPr lang="en-GB" dirty="0" smtClean="0"/>
              <a:t> </a:t>
            </a:r>
            <a:r>
              <a:rPr lang="en-GB" dirty="0" err="1" smtClean="0"/>
              <a:t>printStatus</a:t>
            </a:r>
            <a:r>
              <a:rPr lang="en-GB" dirty="0" smtClean="0"/>
              <a:t>();//no method body and abstract  </a:t>
            </a:r>
          </a:p>
          <a:p>
            <a:r>
              <a:rPr lang="en-GB" dirty="0" smtClean="0"/>
              <a:t>A </a:t>
            </a:r>
            <a:r>
              <a:rPr lang="en-GB" b="1" dirty="0" smtClean="0"/>
              <a:t>factory method</a:t>
            </a:r>
            <a:r>
              <a:rPr lang="en-GB" dirty="0" smtClean="0"/>
              <a:t> is a method that returns the instance of the class.  </a:t>
            </a:r>
            <a:endParaRPr lang="en-US"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102</a:t>
            </a:fld>
            <a:endParaRPr lang="en-US"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abstract</a:t>
            </a:r>
            <a:r>
              <a:rPr lang="en-US" sz="2000" dirty="0" smtClean="0"/>
              <a:t> </a:t>
            </a:r>
            <a:r>
              <a:rPr lang="en-US" sz="2000" b="1" dirty="0" smtClean="0"/>
              <a:t>class</a:t>
            </a:r>
            <a:r>
              <a:rPr lang="en-US" sz="2000" dirty="0" smtClean="0"/>
              <a:t> Shape{  </a:t>
            </a:r>
          </a:p>
          <a:p>
            <a:pPr>
              <a:spcBef>
                <a:spcPts val="0"/>
              </a:spcBef>
              <a:buNone/>
            </a:pPr>
            <a:r>
              <a:rPr lang="en-GB" sz="2000" dirty="0" smtClean="0"/>
              <a:t>Shape() {}</a:t>
            </a:r>
            <a:endParaRPr lang="en-US" sz="2000" dirty="0" smtClean="0"/>
          </a:p>
          <a:p>
            <a:pPr>
              <a:spcBef>
                <a:spcPts val="0"/>
              </a:spcBef>
              <a:buNone/>
            </a:pPr>
            <a:r>
              <a:rPr lang="en-US" sz="2000" b="1" dirty="0" smtClean="0"/>
              <a:t>abstract</a:t>
            </a:r>
            <a:r>
              <a:rPr lang="en-US" sz="2000" dirty="0" smtClean="0"/>
              <a:t> </a:t>
            </a:r>
            <a:r>
              <a:rPr lang="en-US" sz="2000" b="1" dirty="0" smtClean="0"/>
              <a:t>void</a:t>
            </a:r>
            <a:r>
              <a:rPr lang="en-US" sz="2000" dirty="0" smtClean="0"/>
              <a:t> draw();  </a:t>
            </a:r>
          </a:p>
          <a:p>
            <a:pPr>
              <a:spcBef>
                <a:spcPts val="0"/>
              </a:spcBef>
              <a:buNone/>
            </a:pPr>
            <a:r>
              <a:rPr lang="en-US" sz="2000" dirty="0" smtClean="0"/>
              <a:t>}  </a:t>
            </a:r>
          </a:p>
          <a:p>
            <a:pPr>
              <a:spcBef>
                <a:spcPts val="0"/>
              </a:spcBef>
              <a:buNone/>
            </a:pPr>
            <a:r>
              <a:rPr lang="en-GB" sz="2000" dirty="0" smtClean="0"/>
              <a:t>void area() {}</a:t>
            </a:r>
            <a:endParaRPr lang="en-US" sz="2000" dirty="0" smtClean="0"/>
          </a:p>
          <a:p>
            <a:pPr>
              <a:spcBef>
                <a:spcPts val="0"/>
              </a:spcBef>
              <a:buNone/>
            </a:pPr>
            <a:r>
              <a:rPr lang="en-US" sz="2000" dirty="0" smtClean="0"/>
              <a:t>//In real scenario, implementation is provided by others i.e. unknown by end user  </a:t>
            </a:r>
          </a:p>
          <a:p>
            <a:pPr>
              <a:spcBef>
                <a:spcPts val="0"/>
              </a:spcBef>
              <a:buNone/>
            </a:pPr>
            <a:r>
              <a:rPr lang="en-US" sz="2000" b="1" dirty="0" smtClean="0"/>
              <a:t>class</a:t>
            </a:r>
            <a:r>
              <a:rPr lang="en-US" sz="2000" dirty="0" smtClean="0"/>
              <a:t> Rectangle </a:t>
            </a:r>
            <a:r>
              <a:rPr lang="en-US" sz="2000" b="1" dirty="0" smtClean="0"/>
              <a:t>extends</a:t>
            </a:r>
            <a:r>
              <a:rPr lang="en-US" sz="2000" dirty="0" smtClean="0"/>
              <a:t> Shape{  </a:t>
            </a:r>
          </a:p>
          <a:p>
            <a:pPr>
              <a:spcBef>
                <a:spcPts val="0"/>
              </a:spcBef>
              <a:buNone/>
            </a:pPr>
            <a:r>
              <a:rPr lang="en-US" sz="2000" b="1" dirty="0" smtClean="0"/>
              <a:t>void</a:t>
            </a:r>
            <a:r>
              <a:rPr lang="en-US" sz="2000" dirty="0" smtClean="0"/>
              <a:t> draw(){</a:t>
            </a:r>
            <a:r>
              <a:rPr lang="en-US" sz="2000" dirty="0" err="1" smtClean="0"/>
              <a:t>System.out.println</a:t>
            </a:r>
            <a:r>
              <a:rPr lang="en-US" sz="2000" dirty="0" smtClean="0"/>
              <a:t>("drawing rectangle");}  </a:t>
            </a:r>
          </a:p>
          <a:p>
            <a:pPr>
              <a:spcBef>
                <a:spcPts val="0"/>
              </a:spcBef>
              <a:buNone/>
            </a:pPr>
            <a:r>
              <a:rPr lang="en-US" sz="2000" dirty="0" smtClean="0"/>
              <a:t>}  </a:t>
            </a:r>
          </a:p>
          <a:p>
            <a:pPr>
              <a:spcBef>
                <a:spcPts val="0"/>
              </a:spcBef>
              <a:buNone/>
            </a:pPr>
            <a:r>
              <a:rPr lang="en-US" sz="2000" b="1" dirty="0" smtClean="0"/>
              <a:t>class</a:t>
            </a:r>
            <a:r>
              <a:rPr lang="en-US" sz="2000" dirty="0" smtClean="0"/>
              <a:t> Circle1 </a:t>
            </a:r>
            <a:r>
              <a:rPr lang="en-US" sz="2000" b="1" dirty="0" smtClean="0"/>
              <a:t>extends</a:t>
            </a:r>
            <a:r>
              <a:rPr lang="en-US" sz="2000" dirty="0" smtClean="0"/>
              <a:t> Shape{  </a:t>
            </a:r>
          </a:p>
          <a:p>
            <a:pPr>
              <a:spcBef>
                <a:spcPts val="0"/>
              </a:spcBef>
              <a:buNone/>
            </a:pPr>
            <a:r>
              <a:rPr lang="en-US" sz="2000" b="1" dirty="0" smtClean="0"/>
              <a:t>void</a:t>
            </a:r>
            <a:r>
              <a:rPr lang="en-US" sz="2000" dirty="0" smtClean="0"/>
              <a:t> draw(){</a:t>
            </a:r>
            <a:r>
              <a:rPr lang="en-US" sz="2000" dirty="0" err="1" smtClean="0"/>
              <a:t>System.out.println</a:t>
            </a:r>
            <a:r>
              <a:rPr lang="en-US" sz="2000" dirty="0" smtClean="0"/>
              <a:t>("drawing circle");}  </a:t>
            </a:r>
          </a:p>
          <a:p>
            <a:pPr>
              <a:spcBef>
                <a:spcPts val="0"/>
              </a:spcBef>
              <a:buNone/>
            </a:pPr>
            <a:r>
              <a:rPr lang="en-US" sz="2000" dirty="0" smtClean="0"/>
              <a:t>}  </a:t>
            </a:r>
          </a:p>
          <a:p>
            <a:pPr>
              <a:spcBef>
                <a:spcPts val="0"/>
              </a:spcBef>
              <a:buNone/>
            </a:pPr>
            <a:r>
              <a:rPr lang="en-US" sz="2000" dirty="0" smtClean="0"/>
              <a:t>//In real scenario, method is called by programmer or user  </a:t>
            </a:r>
          </a:p>
          <a:p>
            <a:pPr>
              <a:spcBef>
                <a:spcPts val="0"/>
              </a:spcBef>
              <a:buNone/>
            </a:pPr>
            <a:r>
              <a:rPr lang="en-US" sz="2000" b="1" dirty="0" smtClean="0"/>
              <a:t>class</a:t>
            </a:r>
            <a:r>
              <a:rPr lang="en-US" sz="2000" dirty="0" smtClean="0"/>
              <a:t> TestAbstraction1{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Shape s=</a:t>
            </a:r>
            <a:r>
              <a:rPr lang="en-US" sz="2000" b="1" dirty="0" smtClean="0"/>
              <a:t>new</a:t>
            </a:r>
            <a:r>
              <a:rPr lang="en-US" sz="2000" dirty="0" smtClean="0"/>
              <a:t> Circle1();//In a real scenario, object is provided through method, e.g., </a:t>
            </a:r>
            <a:r>
              <a:rPr lang="en-US" sz="2000" dirty="0" err="1" smtClean="0"/>
              <a:t>getShape</a:t>
            </a:r>
            <a:r>
              <a:rPr lang="en-US" sz="2000" dirty="0" smtClean="0"/>
              <a:t>() method  </a:t>
            </a:r>
          </a:p>
          <a:p>
            <a:pPr>
              <a:spcBef>
                <a:spcPts val="0"/>
              </a:spcBef>
              <a:buNone/>
            </a:pPr>
            <a:r>
              <a:rPr lang="en-US" sz="2000" dirty="0" err="1" smtClean="0"/>
              <a:t>s.draw</a:t>
            </a: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103</a:t>
            </a:fld>
            <a:endParaRPr lang="en-US"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pPr algn="ctr"/>
            <a:r>
              <a:rPr lang="en-US" dirty="0" smtClean="0"/>
              <a:t>Interface</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An </a:t>
            </a:r>
            <a:r>
              <a:rPr lang="en-GB" b="1" dirty="0" smtClean="0"/>
              <a:t>interface in Java</a:t>
            </a:r>
            <a:r>
              <a:rPr lang="en-GB" dirty="0" smtClean="0"/>
              <a:t> is a blueprint of a class. It has static constants and abstract methods.</a:t>
            </a:r>
          </a:p>
          <a:p>
            <a:r>
              <a:rPr lang="en-GB" dirty="0" smtClean="0"/>
              <a:t>The interface in Java is </a:t>
            </a:r>
            <a:r>
              <a:rPr lang="en-GB" i="1" dirty="0" smtClean="0"/>
              <a:t>a mechanism to achieve abstraction</a:t>
            </a:r>
            <a:r>
              <a:rPr lang="en-GB" dirty="0" smtClean="0"/>
              <a:t>. There can be only abstract methods in the Java interface, not method body. It is used to achieve abstraction and multiple inheritance in Java.</a:t>
            </a:r>
          </a:p>
          <a:p>
            <a:r>
              <a:rPr lang="en-GB" dirty="0" smtClean="0"/>
              <a:t> interfaces can have abstract methods and variables. It cannot have a method body.</a:t>
            </a:r>
          </a:p>
          <a:p>
            <a:r>
              <a:rPr lang="en-GB" dirty="0" smtClean="0"/>
              <a:t>Java Interface also </a:t>
            </a:r>
            <a:r>
              <a:rPr lang="en-GB" b="1" dirty="0" smtClean="0"/>
              <a:t>represents the IS-A relationship</a:t>
            </a:r>
            <a:r>
              <a:rPr lang="en-GB" dirty="0" smtClean="0"/>
              <a:t>.</a:t>
            </a:r>
          </a:p>
          <a:p>
            <a:r>
              <a:rPr lang="en-GB" dirty="0" smtClean="0"/>
              <a:t>It cannot be instantiated just like the abstract class.</a:t>
            </a:r>
          </a:p>
          <a:p>
            <a:r>
              <a:rPr lang="en-GB" dirty="0" smtClean="0"/>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r>
              <a:rPr lang="en-GB" dirty="0" smtClean="0"/>
              <a:t>Interface fields are public, static and final by default, and the methods are public and abstract.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104</a:t>
            </a:fld>
            <a:endParaRPr lang="en-US"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use interface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105</a:t>
            </a:fld>
            <a:endParaRPr lang="en-US" altLang="en-US"/>
          </a:p>
        </p:txBody>
      </p:sp>
      <p:pic>
        <p:nvPicPr>
          <p:cNvPr id="5" name="Content Placeholder 4" descr="Why use Java Interface"/>
          <p:cNvPicPr>
            <a:picLocks noGrp="1"/>
          </p:cNvPicPr>
          <p:nvPr>
            <p:ph idx="1"/>
          </p:nvPr>
        </p:nvPicPr>
        <p:blipFill>
          <a:blip r:embed="rId2"/>
          <a:srcRect/>
          <a:stretch>
            <a:fillRect/>
          </a:stretch>
        </p:blipFill>
        <p:spPr bwMode="auto">
          <a:xfrm>
            <a:off x="3595670" y="1571612"/>
            <a:ext cx="4914900"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pPr>
            <a:r>
              <a:rPr lang="en-US" sz="2000" dirty="0" smtClean="0"/>
              <a:t>//Interface declaration: by first user  </a:t>
            </a:r>
          </a:p>
          <a:p>
            <a:pPr>
              <a:spcBef>
                <a:spcPts val="0"/>
              </a:spcBef>
            </a:pPr>
            <a:r>
              <a:rPr lang="en-US" sz="2000" b="1" dirty="0" smtClean="0"/>
              <a:t>interface</a:t>
            </a:r>
            <a:r>
              <a:rPr lang="en-US" sz="2000" dirty="0" smtClean="0"/>
              <a:t> </a:t>
            </a:r>
            <a:r>
              <a:rPr lang="en-US" sz="2000" dirty="0" err="1" smtClean="0"/>
              <a:t>Drawable</a:t>
            </a:r>
            <a:r>
              <a:rPr lang="en-US" sz="2000" dirty="0" smtClean="0"/>
              <a:t>{  </a:t>
            </a:r>
          </a:p>
          <a:p>
            <a:pPr>
              <a:spcBef>
                <a:spcPts val="0"/>
              </a:spcBef>
            </a:pPr>
            <a:r>
              <a:rPr lang="en-US" sz="2000" b="1" dirty="0" smtClean="0"/>
              <a:t>void</a:t>
            </a:r>
            <a:r>
              <a:rPr lang="en-US" sz="2000" dirty="0" smtClean="0"/>
              <a:t> draw();  </a:t>
            </a:r>
          </a:p>
          <a:p>
            <a:pPr>
              <a:spcBef>
                <a:spcPts val="0"/>
              </a:spcBef>
            </a:pPr>
            <a:r>
              <a:rPr lang="en-US" sz="2000" dirty="0" smtClean="0"/>
              <a:t>}  </a:t>
            </a:r>
          </a:p>
          <a:p>
            <a:pPr>
              <a:spcBef>
                <a:spcPts val="0"/>
              </a:spcBef>
            </a:pPr>
            <a:r>
              <a:rPr lang="en-US" sz="2000" dirty="0" smtClean="0"/>
              <a:t>//Implementation: by second user  </a:t>
            </a:r>
          </a:p>
          <a:p>
            <a:pPr>
              <a:spcBef>
                <a:spcPts val="0"/>
              </a:spcBef>
            </a:pPr>
            <a:r>
              <a:rPr lang="en-US" sz="2000" b="1" dirty="0" smtClean="0"/>
              <a:t>class</a:t>
            </a:r>
            <a:r>
              <a:rPr lang="en-US" sz="2000" dirty="0" smtClean="0"/>
              <a:t> Rectangle </a:t>
            </a:r>
            <a:r>
              <a:rPr lang="en-US" sz="2000" b="1" dirty="0" smtClean="0"/>
              <a:t>implements</a:t>
            </a:r>
            <a:r>
              <a:rPr lang="en-US" sz="2000" dirty="0" smtClean="0"/>
              <a:t> </a:t>
            </a:r>
            <a:r>
              <a:rPr lang="en-US" sz="2000" dirty="0" err="1" smtClean="0"/>
              <a:t>Drawable</a:t>
            </a:r>
            <a:r>
              <a:rPr lang="en-US" sz="2000" dirty="0" smtClean="0"/>
              <a:t>{  </a:t>
            </a:r>
          </a:p>
          <a:p>
            <a:pPr>
              <a:spcBef>
                <a:spcPts val="0"/>
              </a:spcBef>
            </a:pPr>
            <a:r>
              <a:rPr lang="en-US" sz="2000" b="1" dirty="0" smtClean="0"/>
              <a:t>public</a:t>
            </a:r>
            <a:r>
              <a:rPr lang="en-US" sz="2000" dirty="0" smtClean="0"/>
              <a:t> </a:t>
            </a:r>
            <a:r>
              <a:rPr lang="en-US" sz="2000" b="1" dirty="0" smtClean="0"/>
              <a:t>void</a:t>
            </a:r>
            <a:r>
              <a:rPr lang="en-US" sz="2000" dirty="0" smtClean="0"/>
              <a:t> draw(){</a:t>
            </a:r>
            <a:r>
              <a:rPr lang="en-US" sz="2000" dirty="0" err="1" smtClean="0"/>
              <a:t>System.out.println</a:t>
            </a:r>
            <a:r>
              <a:rPr lang="en-US" sz="2000" dirty="0" smtClean="0"/>
              <a:t>("drawing rectangle");}  </a:t>
            </a:r>
          </a:p>
          <a:p>
            <a:pPr>
              <a:spcBef>
                <a:spcPts val="0"/>
              </a:spcBef>
            </a:pPr>
            <a:r>
              <a:rPr lang="en-US" sz="2000" dirty="0" smtClean="0"/>
              <a:t>}  </a:t>
            </a:r>
          </a:p>
          <a:p>
            <a:pPr>
              <a:spcBef>
                <a:spcPts val="0"/>
              </a:spcBef>
            </a:pPr>
            <a:r>
              <a:rPr lang="en-US" sz="2000" b="1" dirty="0" smtClean="0"/>
              <a:t>class</a:t>
            </a:r>
            <a:r>
              <a:rPr lang="en-US" sz="2000" dirty="0" smtClean="0"/>
              <a:t> Circle </a:t>
            </a:r>
            <a:r>
              <a:rPr lang="en-US" sz="2000" b="1" dirty="0" smtClean="0"/>
              <a:t>implements</a:t>
            </a:r>
            <a:r>
              <a:rPr lang="en-US" sz="2000" dirty="0" smtClean="0"/>
              <a:t> </a:t>
            </a:r>
            <a:r>
              <a:rPr lang="en-US" sz="2000" dirty="0" err="1" smtClean="0"/>
              <a:t>Drawable</a:t>
            </a:r>
            <a:r>
              <a:rPr lang="en-US" sz="2000" dirty="0" smtClean="0"/>
              <a:t>{  </a:t>
            </a:r>
          </a:p>
          <a:p>
            <a:pPr>
              <a:spcBef>
                <a:spcPts val="0"/>
              </a:spcBef>
            </a:pPr>
            <a:r>
              <a:rPr lang="en-US" sz="2000" b="1" dirty="0" smtClean="0"/>
              <a:t>public</a:t>
            </a:r>
            <a:r>
              <a:rPr lang="en-US" sz="2000" dirty="0" smtClean="0"/>
              <a:t> </a:t>
            </a:r>
            <a:r>
              <a:rPr lang="en-US" sz="2000" b="1" dirty="0" smtClean="0"/>
              <a:t>void</a:t>
            </a:r>
            <a:r>
              <a:rPr lang="en-US" sz="2000" dirty="0" smtClean="0"/>
              <a:t> draw(){</a:t>
            </a:r>
            <a:r>
              <a:rPr lang="en-US" sz="2000" dirty="0" err="1" smtClean="0"/>
              <a:t>System.out.println</a:t>
            </a:r>
            <a:r>
              <a:rPr lang="en-US" sz="2000" dirty="0" smtClean="0"/>
              <a:t>("drawing circle");}  </a:t>
            </a:r>
          </a:p>
          <a:p>
            <a:pPr>
              <a:spcBef>
                <a:spcPts val="0"/>
              </a:spcBef>
            </a:pPr>
            <a:r>
              <a:rPr lang="en-US" sz="2000" dirty="0" smtClean="0"/>
              <a:t>}  </a:t>
            </a:r>
          </a:p>
          <a:p>
            <a:pPr>
              <a:spcBef>
                <a:spcPts val="0"/>
              </a:spcBef>
            </a:pPr>
            <a:r>
              <a:rPr lang="en-US" sz="2000" dirty="0" smtClean="0"/>
              <a:t>//Using interface: by third user  </a:t>
            </a:r>
          </a:p>
          <a:p>
            <a:pPr>
              <a:spcBef>
                <a:spcPts val="0"/>
              </a:spcBef>
            </a:pPr>
            <a:r>
              <a:rPr lang="en-US" sz="2000" b="1" dirty="0" smtClean="0"/>
              <a:t>class</a:t>
            </a:r>
            <a:r>
              <a:rPr lang="en-US" sz="2000" dirty="0" smtClean="0"/>
              <a:t> TestInterface1{  </a:t>
            </a:r>
          </a:p>
          <a:p>
            <a:pPr>
              <a:spcBef>
                <a:spcPts val="0"/>
              </a:spcBef>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pPr>
            <a:r>
              <a:rPr lang="en-US" sz="2000" dirty="0" err="1" smtClean="0"/>
              <a:t>Drawable</a:t>
            </a:r>
            <a:r>
              <a:rPr lang="en-US" sz="2000" dirty="0" smtClean="0"/>
              <a:t> d=</a:t>
            </a:r>
            <a:r>
              <a:rPr lang="en-US" sz="2000" b="1" dirty="0" smtClean="0"/>
              <a:t>new</a:t>
            </a:r>
            <a:r>
              <a:rPr lang="en-US" sz="2000" dirty="0" smtClean="0"/>
              <a:t> Circle();//In real scenario, object is provided by method e.g. </a:t>
            </a:r>
            <a:r>
              <a:rPr lang="en-US" sz="2000" dirty="0" err="1" smtClean="0"/>
              <a:t>getDrawable</a:t>
            </a:r>
            <a:r>
              <a:rPr lang="en-US" sz="2000" dirty="0" smtClean="0"/>
              <a:t>()  </a:t>
            </a:r>
          </a:p>
          <a:p>
            <a:pPr>
              <a:spcBef>
                <a:spcPts val="0"/>
              </a:spcBef>
            </a:pPr>
            <a:r>
              <a:rPr lang="en-US" sz="2000" dirty="0" err="1" smtClean="0"/>
              <a:t>d.draw</a:t>
            </a:r>
            <a:r>
              <a:rPr lang="en-US" sz="2000" dirty="0" smtClean="0"/>
              <a:t>();  </a:t>
            </a:r>
          </a:p>
          <a:p>
            <a:pPr>
              <a:spcBef>
                <a:spcPts val="0"/>
              </a:spcBef>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106</a:t>
            </a:fld>
            <a:endParaRPr lang="en-US"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Multiple inheritance in Java by interface</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If a class implements multiple interfaces, or an interface extends multiple interfaces, it is known as multiple inheritance.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107</a:t>
            </a:fld>
            <a:endParaRPr lang="en-US" altLang="en-US"/>
          </a:p>
        </p:txBody>
      </p:sp>
      <p:pic>
        <p:nvPicPr>
          <p:cNvPr id="5" name="Picture 4" descr=" multiple inheritance in java"/>
          <p:cNvPicPr/>
          <p:nvPr/>
        </p:nvPicPr>
        <p:blipFill>
          <a:blip r:embed="rId2"/>
          <a:srcRect/>
          <a:stretch>
            <a:fillRect/>
          </a:stretch>
        </p:blipFill>
        <p:spPr bwMode="auto">
          <a:xfrm>
            <a:off x="3124200" y="2247609"/>
            <a:ext cx="5943600" cy="23627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interface</a:t>
            </a:r>
            <a:r>
              <a:rPr lang="en-US" sz="2000" dirty="0" smtClean="0"/>
              <a:t> Printable{  </a:t>
            </a:r>
          </a:p>
          <a:p>
            <a:pPr>
              <a:spcBef>
                <a:spcPts val="0"/>
              </a:spcBef>
              <a:buNone/>
            </a:pPr>
            <a:r>
              <a:rPr lang="en-US" sz="2000" b="1" dirty="0" smtClean="0"/>
              <a:t>void</a:t>
            </a:r>
            <a:r>
              <a:rPr lang="en-US" sz="2000" dirty="0" smtClean="0"/>
              <a:t> print();  </a:t>
            </a:r>
          </a:p>
          <a:p>
            <a:pPr>
              <a:spcBef>
                <a:spcPts val="0"/>
              </a:spcBef>
              <a:buNone/>
            </a:pPr>
            <a:r>
              <a:rPr lang="en-US" sz="2000" dirty="0" smtClean="0"/>
              <a:t>}  </a:t>
            </a:r>
          </a:p>
          <a:p>
            <a:pPr>
              <a:spcBef>
                <a:spcPts val="0"/>
              </a:spcBef>
              <a:buNone/>
            </a:pPr>
            <a:r>
              <a:rPr lang="en-US" sz="2000" b="1" dirty="0" smtClean="0"/>
              <a:t>interface</a:t>
            </a:r>
            <a:r>
              <a:rPr lang="en-US" sz="2000" dirty="0" smtClean="0"/>
              <a:t> </a:t>
            </a:r>
            <a:r>
              <a:rPr lang="en-US" sz="2000" dirty="0" err="1" smtClean="0"/>
              <a:t>Showable</a:t>
            </a:r>
            <a:r>
              <a:rPr lang="en-US" sz="2000" dirty="0" smtClean="0"/>
              <a:t>{  </a:t>
            </a:r>
          </a:p>
          <a:p>
            <a:pPr>
              <a:spcBef>
                <a:spcPts val="0"/>
              </a:spcBef>
              <a:buNone/>
            </a:pPr>
            <a:r>
              <a:rPr lang="en-US" sz="2000" b="1" dirty="0" smtClean="0"/>
              <a:t>void</a:t>
            </a:r>
            <a:r>
              <a:rPr lang="en-US" sz="2000" dirty="0" smtClean="0"/>
              <a:t> show();  </a:t>
            </a:r>
          </a:p>
          <a:p>
            <a:pPr>
              <a:spcBef>
                <a:spcPts val="0"/>
              </a:spcBef>
              <a:buNone/>
            </a:pPr>
            <a:r>
              <a:rPr lang="en-US" sz="2000" dirty="0" smtClean="0"/>
              <a:t>}  </a:t>
            </a:r>
          </a:p>
          <a:p>
            <a:pPr>
              <a:spcBef>
                <a:spcPts val="0"/>
              </a:spcBef>
              <a:buNone/>
            </a:pPr>
            <a:r>
              <a:rPr lang="en-US" sz="2000" b="1" dirty="0" smtClean="0"/>
              <a:t>class</a:t>
            </a:r>
            <a:r>
              <a:rPr lang="en-US" sz="2000" dirty="0" smtClean="0"/>
              <a:t> A7 </a:t>
            </a:r>
            <a:r>
              <a:rPr lang="en-US" sz="2000" b="1" dirty="0" smtClean="0"/>
              <a:t>implements</a:t>
            </a:r>
            <a:r>
              <a:rPr lang="en-US" sz="2000" dirty="0" smtClean="0"/>
              <a:t> </a:t>
            </a:r>
            <a:r>
              <a:rPr lang="en-US" sz="2000" dirty="0" err="1" smtClean="0"/>
              <a:t>Printable,Showable</a:t>
            </a: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print(){</a:t>
            </a:r>
            <a:r>
              <a:rPr lang="en-US" sz="2000" dirty="0" err="1" smtClean="0"/>
              <a:t>System.out.println</a:t>
            </a:r>
            <a:r>
              <a:rPr lang="en-US" sz="2000" dirty="0" smtClean="0"/>
              <a:t>("Hello");}  </a:t>
            </a:r>
          </a:p>
          <a:p>
            <a:pPr>
              <a:spcBef>
                <a:spcPts val="0"/>
              </a:spcBef>
              <a:buNone/>
            </a:pPr>
            <a:r>
              <a:rPr lang="en-US" sz="2000" b="1" dirty="0" smtClean="0"/>
              <a:t>public</a:t>
            </a:r>
            <a:r>
              <a:rPr lang="en-US" sz="2000" dirty="0" smtClean="0"/>
              <a:t> </a:t>
            </a:r>
            <a:r>
              <a:rPr lang="en-US" sz="2000" b="1" dirty="0" smtClean="0"/>
              <a:t>void</a:t>
            </a:r>
            <a:r>
              <a:rPr lang="en-US" sz="2000" dirty="0" smtClean="0"/>
              <a:t> show(){</a:t>
            </a:r>
            <a:r>
              <a:rPr lang="en-US" sz="2000" dirty="0" err="1" smtClean="0"/>
              <a:t>System.out.println</a:t>
            </a:r>
            <a:r>
              <a:rPr lang="en-US" sz="2000" dirty="0" smtClean="0"/>
              <a:t>("Welcome");}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A7 </a:t>
            </a:r>
            <a:r>
              <a:rPr lang="en-US" sz="2000" dirty="0" err="1" smtClean="0"/>
              <a:t>obj</a:t>
            </a:r>
            <a:r>
              <a:rPr lang="en-US" sz="2000" dirty="0" smtClean="0"/>
              <a:t> = </a:t>
            </a:r>
            <a:r>
              <a:rPr lang="en-US" sz="2000" b="1" dirty="0" smtClean="0"/>
              <a:t>new</a:t>
            </a:r>
            <a:r>
              <a:rPr lang="en-US" sz="2000" dirty="0" smtClean="0"/>
              <a:t> A7();  </a:t>
            </a:r>
          </a:p>
          <a:p>
            <a:pPr>
              <a:spcBef>
                <a:spcPts val="0"/>
              </a:spcBef>
              <a:buNone/>
            </a:pPr>
            <a:r>
              <a:rPr lang="en-US" sz="2000" dirty="0" err="1" smtClean="0"/>
              <a:t>obj.print</a:t>
            </a:r>
            <a:r>
              <a:rPr lang="en-US" sz="2000" dirty="0" smtClean="0"/>
              <a:t>();  </a:t>
            </a:r>
          </a:p>
          <a:p>
            <a:pPr>
              <a:spcBef>
                <a:spcPts val="0"/>
              </a:spcBef>
              <a:buNone/>
            </a:pPr>
            <a:r>
              <a:rPr lang="en-US" sz="2000" dirty="0" err="1" smtClean="0"/>
              <a:t>obj.show</a:t>
            </a:r>
            <a:r>
              <a:rPr lang="en-US" sz="2000" dirty="0" smtClean="0"/>
              <a:t>();  </a:t>
            </a:r>
          </a:p>
          <a:p>
            <a:pPr>
              <a:spcBef>
                <a:spcPts val="0"/>
              </a:spcBef>
              <a:buNone/>
            </a:pPr>
            <a:r>
              <a:rPr lang="en-US" sz="2000" dirty="0" smtClean="0"/>
              <a:t> }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108</a:t>
            </a:fld>
            <a:endParaRPr lang="en-US" alt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Interface inheritance</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b="1" dirty="0" smtClean="0"/>
              <a:t>interface</a:t>
            </a:r>
            <a:r>
              <a:rPr lang="en-US" sz="2000" dirty="0" smtClean="0"/>
              <a:t> Printable{  </a:t>
            </a:r>
          </a:p>
          <a:p>
            <a:pPr>
              <a:spcBef>
                <a:spcPts val="0"/>
              </a:spcBef>
              <a:buNone/>
            </a:pPr>
            <a:r>
              <a:rPr lang="en-US" sz="2000" b="1" dirty="0" smtClean="0"/>
              <a:t>void</a:t>
            </a:r>
            <a:r>
              <a:rPr lang="en-US" sz="2000" dirty="0" smtClean="0"/>
              <a:t> print();  </a:t>
            </a:r>
          </a:p>
          <a:p>
            <a:pPr>
              <a:spcBef>
                <a:spcPts val="0"/>
              </a:spcBef>
              <a:buNone/>
            </a:pPr>
            <a:r>
              <a:rPr lang="en-US" sz="2000" dirty="0" smtClean="0"/>
              <a:t>}  </a:t>
            </a:r>
          </a:p>
          <a:p>
            <a:pPr>
              <a:spcBef>
                <a:spcPts val="0"/>
              </a:spcBef>
              <a:buNone/>
            </a:pPr>
            <a:r>
              <a:rPr lang="en-US" sz="2000" b="1" dirty="0" smtClean="0"/>
              <a:t>interface</a:t>
            </a:r>
            <a:r>
              <a:rPr lang="en-US" sz="2000" dirty="0" smtClean="0"/>
              <a:t> </a:t>
            </a:r>
            <a:r>
              <a:rPr lang="en-US" sz="2000" dirty="0" err="1" smtClean="0"/>
              <a:t>Showable</a:t>
            </a:r>
            <a:r>
              <a:rPr lang="en-US" sz="2000" dirty="0" smtClean="0"/>
              <a:t> </a:t>
            </a:r>
            <a:r>
              <a:rPr lang="en-US" sz="2000" b="1" dirty="0" smtClean="0"/>
              <a:t>extends</a:t>
            </a:r>
            <a:r>
              <a:rPr lang="en-US" sz="2000" dirty="0" smtClean="0"/>
              <a:t> Printable{  </a:t>
            </a:r>
          </a:p>
          <a:p>
            <a:pPr>
              <a:spcBef>
                <a:spcPts val="0"/>
              </a:spcBef>
              <a:buNone/>
            </a:pPr>
            <a:r>
              <a:rPr lang="en-US" sz="2000" b="1" dirty="0" smtClean="0"/>
              <a:t>void</a:t>
            </a:r>
            <a:r>
              <a:rPr lang="en-US" sz="2000" dirty="0" smtClean="0"/>
              <a:t> show();  </a:t>
            </a:r>
          </a:p>
          <a:p>
            <a:pPr>
              <a:spcBef>
                <a:spcPts val="0"/>
              </a:spcBef>
              <a:buNone/>
            </a:pPr>
            <a:r>
              <a:rPr lang="en-US" sz="2000" dirty="0" smtClean="0"/>
              <a:t>}  </a:t>
            </a:r>
          </a:p>
          <a:p>
            <a:pPr>
              <a:spcBef>
                <a:spcPts val="0"/>
              </a:spcBef>
              <a:buNone/>
            </a:pPr>
            <a:r>
              <a:rPr lang="en-US" sz="2000" b="1" dirty="0" smtClean="0"/>
              <a:t>class</a:t>
            </a:r>
            <a:r>
              <a:rPr lang="en-US" sz="2000" dirty="0" smtClean="0"/>
              <a:t> TestInterface4 </a:t>
            </a:r>
            <a:r>
              <a:rPr lang="en-US" sz="2000" b="1" dirty="0" smtClean="0"/>
              <a:t>implements</a:t>
            </a:r>
            <a:r>
              <a:rPr lang="en-US" sz="2000" dirty="0" smtClean="0"/>
              <a:t> </a:t>
            </a:r>
            <a:r>
              <a:rPr lang="en-US" sz="2000" dirty="0" err="1" smtClean="0"/>
              <a:t>Showable</a:t>
            </a: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print(){</a:t>
            </a:r>
            <a:r>
              <a:rPr lang="en-US" sz="2000" dirty="0" err="1" smtClean="0"/>
              <a:t>System.out.println</a:t>
            </a:r>
            <a:r>
              <a:rPr lang="en-US" sz="2000" dirty="0" smtClean="0"/>
              <a:t>("Hello");}  </a:t>
            </a:r>
          </a:p>
          <a:p>
            <a:pPr>
              <a:spcBef>
                <a:spcPts val="0"/>
              </a:spcBef>
              <a:buNone/>
            </a:pPr>
            <a:r>
              <a:rPr lang="en-US" sz="2000" b="1" dirty="0" smtClean="0"/>
              <a:t>public</a:t>
            </a:r>
            <a:r>
              <a:rPr lang="en-US" sz="2000" dirty="0" smtClean="0"/>
              <a:t> </a:t>
            </a:r>
            <a:r>
              <a:rPr lang="en-US" sz="2000" b="1" dirty="0" smtClean="0"/>
              <a:t>void</a:t>
            </a:r>
            <a:r>
              <a:rPr lang="en-US" sz="2000" dirty="0" smtClean="0"/>
              <a:t> show(){</a:t>
            </a:r>
            <a:r>
              <a:rPr lang="en-US" sz="2000" dirty="0" err="1" smtClean="0"/>
              <a:t>System.out.println</a:t>
            </a:r>
            <a:r>
              <a:rPr lang="en-US" sz="2000" dirty="0" smtClean="0"/>
              <a:t>("Welcome");}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TestInterface4 </a:t>
            </a:r>
            <a:r>
              <a:rPr lang="en-US" sz="2000" dirty="0" err="1" smtClean="0"/>
              <a:t>obj</a:t>
            </a:r>
            <a:r>
              <a:rPr lang="en-US" sz="2000" dirty="0" smtClean="0"/>
              <a:t> = </a:t>
            </a:r>
            <a:r>
              <a:rPr lang="en-US" sz="2000" b="1" dirty="0" smtClean="0"/>
              <a:t>new</a:t>
            </a:r>
            <a:r>
              <a:rPr lang="en-US" sz="2000" dirty="0" smtClean="0"/>
              <a:t> TestInterface4();  </a:t>
            </a:r>
          </a:p>
          <a:p>
            <a:pPr>
              <a:spcBef>
                <a:spcPts val="0"/>
              </a:spcBef>
              <a:buNone/>
            </a:pPr>
            <a:r>
              <a:rPr lang="en-US" sz="2000" dirty="0" err="1" smtClean="0"/>
              <a:t>obj.print</a:t>
            </a:r>
            <a:r>
              <a:rPr lang="en-US" sz="2000" dirty="0" smtClean="0"/>
              <a:t>();  </a:t>
            </a:r>
          </a:p>
          <a:p>
            <a:pPr>
              <a:spcBef>
                <a:spcPts val="0"/>
              </a:spcBef>
              <a:buNone/>
            </a:pPr>
            <a:r>
              <a:rPr lang="en-US" sz="2000" dirty="0" err="1" smtClean="0"/>
              <a:t>obj.show</a:t>
            </a:r>
            <a:r>
              <a:rPr lang="en-US" sz="2000" dirty="0" smtClean="0"/>
              <a:t>();  </a:t>
            </a:r>
          </a:p>
          <a:p>
            <a:pPr>
              <a:spcBef>
                <a:spcPts val="0"/>
              </a:spcBef>
              <a:buNone/>
            </a:pPr>
            <a:r>
              <a:rPr lang="en-US" sz="2000" dirty="0" smtClean="0"/>
              <a:t> }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109</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Nested if-statement</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GB" b="1" dirty="0" smtClean="0"/>
              <a:t>if</a:t>
            </a:r>
            <a:r>
              <a:rPr lang="en-GB" dirty="0" smtClean="0"/>
              <a:t>(condition 1) {    </a:t>
            </a:r>
          </a:p>
          <a:p>
            <a:pPr>
              <a:buNone/>
            </a:pPr>
            <a:r>
              <a:rPr lang="en-GB" dirty="0" smtClean="0"/>
              <a:t>statement 1; //executes when condition 1 is true   </a:t>
            </a:r>
          </a:p>
          <a:p>
            <a:pPr>
              <a:buNone/>
            </a:pPr>
            <a:r>
              <a:rPr lang="en-GB" b="1" dirty="0" smtClean="0"/>
              <a:t>if</a:t>
            </a:r>
            <a:r>
              <a:rPr lang="en-GB" dirty="0" smtClean="0"/>
              <a:t>(condition 2) {  </a:t>
            </a:r>
          </a:p>
          <a:p>
            <a:pPr>
              <a:buNone/>
            </a:pPr>
            <a:r>
              <a:rPr lang="en-GB" dirty="0" smtClean="0"/>
              <a:t>statement 2; //executes when condition 2 is true   </a:t>
            </a:r>
          </a:p>
          <a:p>
            <a:pPr>
              <a:buNone/>
            </a:pPr>
            <a:r>
              <a:rPr lang="en-GB" dirty="0" smtClean="0"/>
              <a:t>}  </a:t>
            </a:r>
          </a:p>
          <a:p>
            <a:pPr>
              <a:buNone/>
            </a:pPr>
            <a:r>
              <a:rPr lang="en-GB" b="1" dirty="0" smtClean="0"/>
              <a:t>else</a:t>
            </a:r>
            <a:r>
              <a:rPr lang="en-GB" dirty="0" smtClean="0"/>
              <a:t>{  </a:t>
            </a:r>
          </a:p>
          <a:p>
            <a:pPr>
              <a:buNone/>
            </a:pPr>
            <a:r>
              <a:rPr lang="en-GB" dirty="0" smtClean="0"/>
              <a:t>statement 2; //executes when condition 2 is false   </a:t>
            </a:r>
          </a:p>
          <a:p>
            <a:pPr>
              <a:buNone/>
            </a:pPr>
            <a:r>
              <a:rPr lang="en-GB" dirty="0" smtClean="0"/>
              <a:t>}  </a:t>
            </a:r>
          </a:p>
          <a:p>
            <a:pPr>
              <a:buNone/>
            </a:pPr>
            <a:r>
              <a:rPr lang="en-GB"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Interface</a:t>
            </a:r>
            <a:br>
              <a:rPr lang="en-US" dirty="0" smtClean="0"/>
            </a:br>
            <a:endParaRPr lang="en-US" dirty="0"/>
          </a:p>
        </p:txBody>
      </p:sp>
      <p:sp>
        <p:nvSpPr>
          <p:cNvPr id="3" name="Content Placeholder 2"/>
          <p:cNvSpPr>
            <a:spLocks noGrp="1"/>
          </p:cNvSpPr>
          <p:nvPr>
            <p:ph idx="1"/>
          </p:nvPr>
        </p:nvSpPr>
        <p:spPr/>
        <p:txBody>
          <a:bodyPr/>
          <a:lstStyle/>
          <a:p>
            <a:r>
              <a:rPr lang="en-GB" dirty="0" smtClean="0"/>
              <a:t>An interface can have another interface which is known as a nested interface.</a:t>
            </a:r>
          </a:p>
          <a:p>
            <a:pPr>
              <a:buNone/>
            </a:pPr>
            <a:r>
              <a:rPr lang="en-US" b="1" dirty="0" smtClean="0"/>
              <a:t>interface</a:t>
            </a:r>
            <a:r>
              <a:rPr lang="en-US" dirty="0" smtClean="0"/>
              <a:t> printable{  </a:t>
            </a:r>
          </a:p>
          <a:p>
            <a:pPr>
              <a:buNone/>
            </a:pPr>
            <a:r>
              <a:rPr lang="en-US" dirty="0" smtClean="0"/>
              <a:t> </a:t>
            </a:r>
            <a:r>
              <a:rPr lang="en-US" b="1" dirty="0" smtClean="0"/>
              <a:t>void</a:t>
            </a:r>
            <a:r>
              <a:rPr lang="en-US" dirty="0" smtClean="0"/>
              <a:t> print();  </a:t>
            </a:r>
          </a:p>
          <a:p>
            <a:pPr>
              <a:buNone/>
            </a:pPr>
            <a:r>
              <a:rPr lang="en-US" dirty="0" smtClean="0"/>
              <a:t> </a:t>
            </a:r>
            <a:r>
              <a:rPr lang="en-US" b="1" dirty="0" smtClean="0"/>
              <a:t>interface</a:t>
            </a:r>
            <a:r>
              <a:rPr lang="en-US" dirty="0" smtClean="0"/>
              <a:t> </a:t>
            </a:r>
            <a:r>
              <a:rPr lang="en-US" dirty="0" err="1" smtClean="0"/>
              <a:t>MessagePrintable</a:t>
            </a:r>
            <a:r>
              <a:rPr lang="en-US" dirty="0" smtClean="0"/>
              <a:t>{  </a:t>
            </a:r>
          </a:p>
          <a:p>
            <a:pPr>
              <a:buNone/>
            </a:pPr>
            <a:r>
              <a:rPr lang="en-US" dirty="0" smtClean="0"/>
              <a:t>   </a:t>
            </a:r>
            <a:r>
              <a:rPr lang="en-US" b="1" dirty="0" smtClean="0"/>
              <a:t>void</a:t>
            </a:r>
            <a:r>
              <a:rPr lang="en-US" dirty="0" smtClean="0"/>
              <a:t> </a:t>
            </a:r>
            <a:r>
              <a:rPr lang="en-US" dirty="0" err="1" smtClean="0"/>
              <a:t>msg</a:t>
            </a:r>
            <a:r>
              <a:rPr lang="en-US" dirty="0" smtClean="0"/>
              <a:t>();  </a:t>
            </a:r>
          </a:p>
          <a:p>
            <a:pPr>
              <a:buNone/>
            </a:pPr>
            <a:r>
              <a:rPr lang="en-US" dirty="0" smtClean="0"/>
              <a:t> }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110</a:t>
            </a:fld>
            <a:endParaRPr lang="en-US" alt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Difference between abstract class and interface</a:t>
            </a:r>
            <a:br>
              <a:rPr lang="en-GB" dirty="0" smtClean="0"/>
            </a:br>
            <a:endParaRPr lang="en-US" dirty="0"/>
          </a:p>
        </p:txBody>
      </p:sp>
      <p:graphicFrame>
        <p:nvGraphicFramePr>
          <p:cNvPr id="5" name="Content Placeholder 4"/>
          <p:cNvGraphicFramePr>
            <a:graphicFrameLocks noGrp="1"/>
          </p:cNvGraphicFramePr>
          <p:nvPr>
            <p:ph idx="1"/>
          </p:nvPr>
        </p:nvGraphicFramePr>
        <p:xfrm>
          <a:off x="838200" y="1142985"/>
          <a:ext cx="10515600" cy="7992444"/>
        </p:xfrm>
        <a:graphic>
          <a:graphicData uri="http://schemas.openxmlformats.org/drawingml/2006/table">
            <a:tbl>
              <a:tblPr firstRow="1" bandRow="1">
                <a:tableStyleId>{5C22544A-7EE6-4342-B048-85BDC9FD1C3A}</a:tableStyleId>
              </a:tblPr>
              <a:tblGrid>
                <a:gridCol w="5257800"/>
                <a:gridCol w="5257800"/>
              </a:tblGrid>
              <a:tr h="860124">
                <a:tc>
                  <a:txBody>
                    <a:bodyPr/>
                    <a:lstStyle/>
                    <a:p>
                      <a:pPr algn="l" fontAlgn="t"/>
                      <a:r>
                        <a:rPr lang="en-US" dirty="0" err="1">
                          <a:solidFill>
                            <a:srgbClr val="000000"/>
                          </a:solidFill>
                          <a:latin typeface="times new roman"/>
                        </a:rPr>
                        <a:t>bstract</a:t>
                      </a:r>
                      <a:r>
                        <a:rPr lang="en-US" dirty="0">
                          <a:solidFill>
                            <a:srgbClr val="000000"/>
                          </a:solidFill>
                          <a:latin typeface="times new roman"/>
                        </a:rPr>
                        <a:t> class</a:t>
                      </a:r>
                    </a:p>
                  </a:txBody>
                  <a:tcPr marL="114300" marR="114300" marT="114300" marB="114300"/>
                </a:tc>
                <a:tc>
                  <a:txBody>
                    <a:bodyPr/>
                    <a:lstStyle/>
                    <a:p>
                      <a:pPr algn="l" fontAlgn="t"/>
                      <a:r>
                        <a:rPr lang="en-US">
                          <a:solidFill>
                            <a:srgbClr val="000000"/>
                          </a:solidFill>
                          <a:latin typeface="times new roman"/>
                        </a:rPr>
                        <a:t>Interface</a:t>
                      </a:r>
                    </a:p>
                  </a:txBody>
                  <a:tcPr marL="114300" marR="114300" marT="114300" marB="114300"/>
                </a:tc>
              </a:tr>
              <a:tr h="370840">
                <a:tc>
                  <a:txBody>
                    <a:bodyPr/>
                    <a:lstStyle/>
                    <a:p>
                      <a:pPr algn="just" fontAlgn="t"/>
                      <a:r>
                        <a:rPr lang="en-GB">
                          <a:solidFill>
                            <a:srgbClr val="333333"/>
                          </a:solidFill>
                          <a:latin typeface="inter-regular"/>
                        </a:rPr>
                        <a:t>1) Abstract class can </a:t>
                      </a:r>
                      <a:r>
                        <a:rPr lang="en-GB" b="1">
                          <a:solidFill>
                            <a:srgbClr val="333333"/>
                          </a:solidFill>
                          <a:latin typeface="inter-bold"/>
                        </a:rPr>
                        <a:t>have abstract and non-abstract</a:t>
                      </a:r>
                      <a:r>
                        <a:rPr lang="en-GB">
                          <a:solidFill>
                            <a:srgbClr val="333333"/>
                          </a:solidFill>
                          <a:latin typeface="inter-regular"/>
                        </a:rPr>
                        <a:t> methods.</a:t>
                      </a:r>
                    </a:p>
                  </a:txBody>
                  <a:tcPr marL="76200" marR="76200" marT="76200" marB="76200"/>
                </a:tc>
                <a:tc>
                  <a:txBody>
                    <a:bodyPr/>
                    <a:lstStyle/>
                    <a:p>
                      <a:pPr algn="just" fontAlgn="t"/>
                      <a:r>
                        <a:rPr lang="en-GB">
                          <a:solidFill>
                            <a:srgbClr val="333333"/>
                          </a:solidFill>
                          <a:latin typeface="inter-regular"/>
                        </a:rPr>
                        <a:t>Interface can have </a:t>
                      </a:r>
                      <a:r>
                        <a:rPr lang="en-GB" b="1">
                          <a:solidFill>
                            <a:srgbClr val="333333"/>
                          </a:solidFill>
                          <a:latin typeface="inter-bold"/>
                        </a:rPr>
                        <a:t>only abstract</a:t>
                      </a:r>
                      <a:r>
                        <a:rPr lang="en-GB">
                          <a:solidFill>
                            <a:srgbClr val="333333"/>
                          </a:solidFill>
                          <a:latin typeface="inter-regular"/>
                        </a:rPr>
                        <a:t> methods. Since Java 8, it can have </a:t>
                      </a:r>
                      <a:r>
                        <a:rPr lang="en-GB" b="1">
                          <a:solidFill>
                            <a:srgbClr val="333333"/>
                          </a:solidFill>
                          <a:latin typeface="inter-bold"/>
                        </a:rPr>
                        <a:t>default and static methods</a:t>
                      </a:r>
                      <a:r>
                        <a:rPr lang="en-GB">
                          <a:solidFill>
                            <a:srgbClr val="333333"/>
                          </a:solidFill>
                          <a:latin typeface="inter-regular"/>
                        </a:rPr>
                        <a:t> also.</a:t>
                      </a:r>
                    </a:p>
                  </a:txBody>
                  <a:tcPr marL="76200" marR="76200" marT="76200" marB="76200"/>
                </a:tc>
              </a:tr>
              <a:tr h="370840">
                <a:tc>
                  <a:txBody>
                    <a:bodyPr/>
                    <a:lstStyle/>
                    <a:p>
                      <a:pPr algn="just" fontAlgn="t"/>
                      <a:r>
                        <a:rPr lang="en-GB">
                          <a:solidFill>
                            <a:srgbClr val="333333"/>
                          </a:solidFill>
                          <a:latin typeface="inter-regular"/>
                        </a:rPr>
                        <a:t>2) Abstract class </a:t>
                      </a:r>
                      <a:r>
                        <a:rPr lang="en-GB" b="1">
                          <a:solidFill>
                            <a:srgbClr val="333333"/>
                          </a:solidFill>
                          <a:latin typeface="inter-bold"/>
                        </a:rPr>
                        <a:t>doesn't support multiple inheritance</a:t>
                      </a:r>
                      <a:r>
                        <a:rPr lang="en-GB">
                          <a:solidFill>
                            <a:srgbClr val="333333"/>
                          </a:solidFill>
                          <a:latin typeface="inter-regular"/>
                        </a:rPr>
                        <a:t>.</a:t>
                      </a:r>
                    </a:p>
                  </a:txBody>
                  <a:tcPr marL="76200" marR="76200" marT="76200" marB="76200"/>
                </a:tc>
                <a:tc>
                  <a:txBody>
                    <a:bodyPr/>
                    <a:lstStyle/>
                    <a:p>
                      <a:pPr algn="just" fontAlgn="t"/>
                      <a:r>
                        <a:rPr lang="en-US">
                          <a:solidFill>
                            <a:srgbClr val="333333"/>
                          </a:solidFill>
                          <a:latin typeface="inter-regular"/>
                        </a:rPr>
                        <a:t>Interface </a:t>
                      </a:r>
                      <a:r>
                        <a:rPr lang="en-US" b="1">
                          <a:solidFill>
                            <a:srgbClr val="333333"/>
                          </a:solidFill>
                          <a:latin typeface="inter-bold"/>
                        </a:rPr>
                        <a:t>supports multiple inheritance</a:t>
                      </a:r>
                      <a:r>
                        <a:rPr lang="en-US">
                          <a:solidFill>
                            <a:srgbClr val="333333"/>
                          </a:solidFill>
                          <a:latin typeface="inter-regular"/>
                        </a:rPr>
                        <a:t>.</a:t>
                      </a:r>
                    </a:p>
                  </a:txBody>
                  <a:tcPr marL="76200" marR="76200" marT="76200" marB="76200"/>
                </a:tc>
              </a:tr>
              <a:tr h="370840">
                <a:tc>
                  <a:txBody>
                    <a:bodyPr/>
                    <a:lstStyle/>
                    <a:p>
                      <a:pPr algn="just" fontAlgn="t"/>
                      <a:r>
                        <a:rPr lang="en-GB">
                          <a:solidFill>
                            <a:srgbClr val="333333"/>
                          </a:solidFill>
                          <a:latin typeface="inter-regular"/>
                        </a:rPr>
                        <a:t>3) Abstract class </a:t>
                      </a:r>
                      <a:r>
                        <a:rPr lang="en-GB" b="1">
                          <a:solidFill>
                            <a:srgbClr val="333333"/>
                          </a:solidFill>
                          <a:latin typeface="inter-bold"/>
                        </a:rPr>
                        <a:t>can have final, non-final, static and non-static variables</a:t>
                      </a:r>
                      <a:r>
                        <a:rPr lang="en-GB">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Interface has </a:t>
                      </a:r>
                      <a:r>
                        <a:rPr lang="en-GB" b="1">
                          <a:solidFill>
                            <a:srgbClr val="333333"/>
                          </a:solidFill>
                          <a:latin typeface="inter-bold"/>
                        </a:rPr>
                        <a:t>only static and final variables</a:t>
                      </a:r>
                      <a:r>
                        <a:rPr lang="en-GB">
                          <a:solidFill>
                            <a:srgbClr val="333333"/>
                          </a:solidFill>
                          <a:latin typeface="inter-regular"/>
                        </a:rPr>
                        <a:t>.</a:t>
                      </a:r>
                    </a:p>
                  </a:txBody>
                  <a:tcPr marL="76200" marR="76200" marT="76200" marB="76200"/>
                </a:tc>
              </a:tr>
              <a:tr h="370840">
                <a:tc>
                  <a:txBody>
                    <a:bodyPr/>
                    <a:lstStyle/>
                    <a:p>
                      <a:pPr algn="just" fontAlgn="t"/>
                      <a:r>
                        <a:rPr lang="en-GB">
                          <a:solidFill>
                            <a:srgbClr val="333333"/>
                          </a:solidFill>
                          <a:latin typeface="inter-regular"/>
                        </a:rPr>
                        <a:t>4) Abstract class </a:t>
                      </a:r>
                      <a:r>
                        <a:rPr lang="en-GB" b="1">
                          <a:solidFill>
                            <a:srgbClr val="333333"/>
                          </a:solidFill>
                          <a:latin typeface="inter-bold"/>
                        </a:rPr>
                        <a:t>can provide the implementation of interface</a:t>
                      </a:r>
                      <a:r>
                        <a:rPr lang="en-GB">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Interface </a:t>
                      </a:r>
                      <a:r>
                        <a:rPr lang="en-GB" b="1">
                          <a:solidFill>
                            <a:srgbClr val="333333"/>
                          </a:solidFill>
                          <a:latin typeface="inter-bold"/>
                        </a:rPr>
                        <a:t>can't provide the implementation of abstract class</a:t>
                      </a:r>
                      <a:r>
                        <a:rPr lang="en-GB">
                          <a:solidFill>
                            <a:srgbClr val="333333"/>
                          </a:solidFill>
                          <a:latin typeface="inter-regular"/>
                        </a:rPr>
                        <a:t>.</a:t>
                      </a:r>
                    </a:p>
                  </a:txBody>
                  <a:tcPr marL="76200" marR="76200" marT="76200" marB="76200"/>
                </a:tc>
              </a:tr>
              <a:tr h="370840">
                <a:tc>
                  <a:txBody>
                    <a:bodyPr/>
                    <a:lstStyle/>
                    <a:p>
                      <a:pPr algn="just" fontAlgn="t"/>
                      <a:r>
                        <a:rPr lang="en-GB">
                          <a:solidFill>
                            <a:srgbClr val="333333"/>
                          </a:solidFill>
                          <a:latin typeface="inter-regular"/>
                        </a:rPr>
                        <a:t>5) The </a:t>
                      </a:r>
                      <a:r>
                        <a:rPr lang="en-GB" b="1">
                          <a:solidFill>
                            <a:srgbClr val="333333"/>
                          </a:solidFill>
                          <a:latin typeface="inter-bold"/>
                        </a:rPr>
                        <a:t>abstract keyword</a:t>
                      </a:r>
                      <a:r>
                        <a:rPr lang="en-GB">
                          <a:solidFill>
                            <a:srgbClr val="333333"/>
                          </a:solidFill>
                          <a:latin typeface="inter-regular"/>
                        </a:rPr>
                        <a:t> is used to declare abstract class.</a:t>
                      </a:r>
                    </a:p>
                  </a:txBody>
                  <a:tcPr marL="76200" marR="76200" marT="76200" marB="76200"/>
                </a:tc>
                <a:tc>
                  <a:txBody>
                    <a:bodyPr/>
                    <a:lstStyle/>
                    <a:p>
                      <a:pPr algn="just" fontAlgn="t"/>
                      <a:r>
                        <a:rPr lang="en-GB">
                          <a:solidFill>
                            <a:srgbClr val="333333"/>
                          </a:solidFill>
                          <a:latin typeface="inter-regular"/>
                        </a:rPr>
                        <a:t>The </a:t>
                      </a:r>
                      <a:r>
                        <a:rPr lang="en-GB" b="1">
                          <a:solidFill>
                            <a:srgbClr val="333333"/>
                          </a:solidFill>
                          <a:latin typeface="inter-bold"/>
                        </a:rPr>
                        <a:t>interface keyword</a:t>
                      </a:r>
                      <a:r>
                        <a:rPr lang="en-GB">
                          <a:solidFill>
                            <a:srgbClr val="333333"/>
                          </a:solidFill>
                          <a:latin typeface="inter-regular"/>
                        </a:rPr>
                        <a:t> is used to declare interface.</a:t>
                      </a:r>
                    </a:p>
                  </a:txBody>
                  <a:tcPr marL="76200" marR="76200" marT="76200" marB="76200"/>
                </a:tc>
              </a:tr>
              <a:tr h="370840">
                <a:tc>
                  <a:txBody>
                    <a:bodyPr/>
                    <a:lstStyle/>
                    <a:p>
                      <a:pPr algn="just" fontAlgn="t"/>
                      <a:r>
                        <a:rPr lang="en-GB">
                          <a:solidFill>
                            <a:srgbClr val="333333"/>
                          </a:solidFill>
                          <a:latin typeface="inter-regular"/>
                        </a:rPr>
                        <a:t>6) An </a:t>
                      </a:r>
                      <a:r>
                        <a:rPr lang="en-GB" b="1">
                          <a:solidFill>
                            <a:srgbClr val="333333"/>
                          </a:solidFill>
                          <a:latin typeface="inter-bold"/>
                        </a:rPr>
                        <a:t>abstract class</a:t>
                      </a:r>
                      <a:r>
                        <a:rPr lang="en-GB">
                          <a:solidFill>
                            <a:srgbClr val="333333"/>
                          </a:solidFill>
                          <a:latin typeface="inter-regular"/>
                        </a:rPr>
                        <a:t> can extend another Java class and implement multiple Java interfaces.</a:t>
                      </a:r>
                    </a:p>
                  </a:txBody>
                  <a:tcPr marL="76200" marR="76200" marT="76200" marB="76200"/>
                </a:tc>
                <a:tc>
                  <a:txBody>
                    <a:bodyPr/>
                    <a:lstStyle/>
                    <a:p>
                      <a:pPr algn="just" fontAlgn="t"/>
                      <a:r>
                        <a:rPr lang="en-GB">
                          <a:solidFill>
                            <a:srgbClr val="333333"/>
                          </a:solidFill>
                          <a:latin typeface="inter-regular"/>
                        </a:rPr>
                        <a:t>An </a:t>
                      </a:r>
                      <a:r>
                        <a:rPr lang="en-GB" b="1">
                          <a:solidFill>
                            <a:srgbClr val="333333"/>
                          </a:solidFill>
                          <a:latin typeface="inter-bold"/>
                        </a:rPr>
                        <a:t>interface</a:t>
                      </a:r>
                      <a:r>
                        <a:rPr lang="en-GB">
                          <a:solidFill>
                            <a:srgbClr val="333333"/>
                          </a:solidFill>
                          <a:latin typeface="inter-regular"/>
                        </a:rPr>
                        <a:t> can extend another Java interface only.</a:t>
                      </a:r>
                    </a:p>
                  </a:txBody>
                  <a:tcPr marL="76200" marR="76200" marT="76200" marB="76200"/>
                </a:tc>
              </a:tr>
              <a:tr h="370840">
                <a:tc>
                  <a:txBody>
                    <a:bodyPr/>
                    <a:lstStyle/>
                    <a:p>
                      <a:pPr algn="just" fontAlgn="t"/>
                      <a:r>
                        <a:rPr lang="en-GB">
                          <a:solidFill>
                            <a:srgbClr val="333333"/>
                          </a:solidFill>
                          <a:latin typeface="inter-regular"/>
                        </a:rPr>
                        <a:t>7) An </a:t>
                      </a:r>
                      <a:r>
                        <a:rPr lang="en-GB" b="1">
                          <a:solidFill>
                            <a:srgbClr val="333333"/>
                          </a:solidFill>
                          <a:latin typeface="inter-bold"/>
                        </a:rPr>
                        <a:t>abstract class</a:t>
                      </a:r>
                      <a:r>
                        <a:rPr lang="en-GB">
                          <a:solidFill>
                            <a:srgbClr val="333333"/>
                          </a:solidFill>
                          <a:latin typeface="inter-regular"/>
                        </a:rPr>
                        <a:t> can be extended using keyword "extends".</a:t>
                      </a:r>
                    </a:p>
                  </a:txBody>
                  <a:tcPr marL="76200" marR="76200" marT="76200" marB="76200"/>
                </a:tc>
                <a:tc>
                  <a:txBody>
                    <a:bodyPr/>
                    <a:lstStyle/>
                    <a:p>
                      <a:pPr algn="just" fontAlgn="t"/>
                      <a:r>
                        <a:rPr lang="en-GB">
                          <a:solidFill>
                            <a:srgbClr val="333333"/>
                          </a:solidFill>
                          <a:latin typeface="inter-regular"/>
                        </a:rPr>
                        <a:t>An </a:t>
                      </a:r>
                      <a:r>
                        <a:rPr lang="en-GB" b="1">
                          <a:solidFill>
                            <a:srgbClr val="333333"/>
                          </a:solidFill>
                          <a:latin typeface="inter-bold"/>
                        </a:rPr>
                        <a:t>interface</a:t>
                      </a:r>
                      <a:r>
                        <a:rPr lang="en-GB">
                          <a:solidFill>
                            <a:srgbClr val="333333"/>
                          </a:solidFill>
                          <a:latin typeface="inter-regular"/>
                        </a:rPr>
                        <a:t> can be implemented using keyword "implements".</a:t>
                      </a:r>
                    </a:p>
                  </a:txBody>
                  <a:tcPr marL="76200" marR="76200" marT="76200" marB="76200"/>
                </a:tc>
              </a:tr>
              <a:tr h="370840">
                <a:tc>
                  <a:txBody>
                    <a:bodyPr/>
                    <a:lstStyle/>
                    <a:p>
                      <a:pPr algn="just" fontAlgn="t"/>
                      <a:r>
                        <a:rPr lang="en-GB">
                          <a:solidFill>
                            <a:srgbClr val="333333"/>
                          </a:solidFill>
                          <a:latin typeface="inter-regular"/>
                        </a:rPr>
                        <a:t>8) A Java </a:t>
                      </a:r>
                      <a:r>
                        <a:rPr lang="en-GB" b="1">
                          <a:solidFill>
                            <a:srgbClr val="333333"/>
                          </a:solidFill>
                          <a:latin typeface="inter-bold"/>
                        </a:rPr>
                        <a:t>abstract class</a:t>
                      </a:r>
                      <a:r>
                        <a:rPr lang="en-GB">
                          <a:solidFill>
                            <a:srgbClr val="333333"/>
                          </a:solidFill>
                          <a:latin typeface="inter-regular"/>
                        </a:rPr>
                        <a:t> can have class members like private, protected, etc.</a:t>
                      </a:r>
                    </a:p>
                  </a:txBody>
                  <a:tcPr marL="76200" marR="76200" marT="76200" marB="76200"/>
                </a:tc>
                <a:tc>
                  <a:txBody>
                    <a:bodyPr/>
                    <a:lstStyle/>
                    <a:p>
                      <a:pPr algn="just" fontAlgn="t"/>
                      <a:r>
                        <a:rPr lang="en-GB">
                          <a:solidFill>
                            <a:srgbClr val="333333"/>
                          </a:solidFill>
                          <a:latin typeface="inter-regular"/>
                        </a:rPr>
                        <a:t>Members of a Java interface are public by default.</a:t>
                      </a:r>
                    </a:p>
                  </a:txBody>
                  <a:tcPr marL="76200" marR="76200" marT="76200" marB="76200"/>
                </a:tc>
              </a:tr>
              <a:tr h="370840">
                <a:tc>
                  <a:txBody>
                    <a:bodyPr/>
                    <a:lstStyle/>
                    <a:p>
                      <a:pPr algn="just" fontAlgn="t"/>
                      <a:r>
                        <a:rPr lang="en-GB">
                          <a:solidFill>
                            <a:srgbClr val="333333"/>
                          </a:solidFill>
                          <a:latin typeface="inter-regular"/>
                        </a:rPr>
                        <a:t>9)</a:t>
                      </a:r>
                      <a:r>
                        <a:rPr lang="en-GB" b="1">
                          <a:solidFill>
                            <a:srgbClr val="333333"/>
                          </a:solidFill>
                          <a:latin typeface="inter-bold"/>
                        </a:rPr>
                        <a:t>Example:</a:t>
                      </a:r>
                      <a:r>
                        <a:rPr lang="en-GB">
                          <a:solidFill>
                            <a:srgbClr val="333333"/>
                          </a:solidFill>
                          <a:latin typeface="inter-regular"/>
                        </a:rPr>
                        <a:t/>
                      </a:r>
                      <a:br>
                        <a:rPr lang="en-GB">
                          <a:solidFill>
                            <a:srgbClr val="333333"/>
                          </a:solidFill>
                          <a:latin typeface="inter-regular"/>
                        </a:rPr>
                      </a:br>
                      <a:r>
                        <a:rPr lang="en-GB">
                          <a:solidFill>
                            <a:srgbClr val="333333"/>
                          </a:solidFill>
                          <a:latin typeface="inter-regular"/>
                        </a:rPr>
                        <a:t>public abstract class Shape{</a:t>
                      </a:r>
                      <a:br>
                        <a:rPr lang="en-GB">
                          <a:solidFill>
                            <a:srgbClr val="333333"/>
                          </a:solidFill>
                          <a:latin typeface="inter-regular"/>
                        </a:rPr>
                      </a:br>
                      <a:r>
                        <a:rPr lang="en-GB">
                          <a:solidFill>
                            <a:srgbClr val="333333"/>
                          </a:solidFill>
                          <a:latin typeface="inter-regular"/>
                        </a:rPr>
                        <a:t>public abstract void draw();</a:t>
                      </a:r>
                      <a:br>
                        <a:rPr lang="en-GB">
                          <a:solidFill>
                            <a:srgbClr val="333333"/>
                          </a:solidFill>
                          <a:latin typeface="inter-regular"/>
                        </a:rPr>
                      </a:br>
                      <a:r>
                        <a:rPr lang="en-GB">
                          <a:solidFill>
                            <a:srgbClr val="333333"/>
                          </a:solidFill>
                          <a:latin typeface="inter-regular"/>
                        </a:rPr>
                        <a:t>}</a:t>
                      </a:r>
                    </a:p>
                  </a:txBody>
                  <a:tcPr marL="76200" marR="76200" marT="76200" marB="76200"/>
                </a:tc>
                <a:tc>
                  <a:txBody>
                    <a:bodyPr/>
                    <a:lstStyle/>
                    <a:p>
                      <a:pPr algn="just" fontAlgn="t"/>
                      <a:r>
                        <a:rPr lang="en-GB" b="1" dirty="0">
                          <a:solidFill>
                            <a:srgbClr val="333333"/>
                          </a:solidFill>
                          <a:latin typeface="inter-bold"/>
                        </a:rPr>
                        <a:t>Example:</a:t>
                      </a:r>
                      <a:r>
                        <a:rPr lang="en-GB" dirty="0">
                          <a:solidFill>
                            <a:srgbClr val="333333"/>
                          </a:solidFill>
                          <a:latin typeface="inter-regular"/>
                        </a:rPr>
                        <a:t/>
                      </a:r>
                      <a:br>
                        <a:rPr lang="en-GB" dirty="0">
                          <a:solidFill>
                            <a:srgbClr val="333333"/>
                          </a:solidFill>
                          <a:latin typeface="inter-regular"/>
                        </a:rPr>
                      </a:br>
                      <a:r>
                        <a:rPr lang="en-GB" dirty="0">
                          <a:solidFill>
                            <a:srgbClr val="333333"/>
                          </a:solidFill>
                          <a:latin typeface="inter-regular"/>
                        </a:rPr>
                        <a:t>public interface </a:t>
                      </a:r>
                      <a:r>
                        <a:rPr lang="en-GB" dirty="0" err="1">
                          <a:solidFill>
                            <a:srgbClr val="333333"/>
                          </a:solidFill>
                          <a:latin typeface="inter-regular"/>
                        </a:rPr>
                        <a:t>Drawable</a:t>
                      </a:r>
                      <a:r>
                        <a:rPr lang="en-GB" dirty="0">
                          <a:solidFill>
                            <a:srgbClr val="333333"/>
                          </a:solidFill>
                          <a:latin typeface="inter-regular"/>
                        </a:rPr>
                        <a:t>{</a:t>
                      </a:r>
                      <a:br>
                        <a:rPr lang="en-GB" dirty="0">
                          <a:solidFill>
                            <a:srgbClr val="333333"/>
                          </a:solidFill>
                          <a:latin typeface="inter-regular"/>
                        </a:rPr>
                      </a:br>
                      <a:r>
                        <a:rPr lang="en-GB" dirty="0">
                          <a:solidFill>
                            <a:srgbClr val="333333"/>
                          </a:solidFill>
                          <a:latin typeface="inter-regular"/>
                        </a:rPr>
                        <a:t>void draw();</a:t>
                      </a:r>
                      <a:br>
                        <a:rPr lang="en-GB" dirty="0">
                          <a:solidFill>
                            <a:srgbClr val="333333"/>
                          </a:solidFill>
                          <a:latin typeface="inter-regular"/>
                        </a:rPr>
                      </a:br>
                      <a:r>
                        <a:rPr lang="en-GB" dirty="0">
                          <a:solidFill>
                            <a:srgbClr val="333333"/>
                          </a:solidFill>
                          <a:latin typeface="inter-regular"/>
                        </a:rPr>
                        <a:t>}</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111</a:t>
            </a:fld>
            <a:endParaRPr lang="en-US" alt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a:t>
            </a:r>
            <a:endParaRPr lang="en-US" dirty="0"/>
          </a:p>
        </p:txBody>
      </p:sp>
      <p:sp>
        <p:nvSpPr>
          <p:cNvPr id="3" name="Content Placeholder 2"/>
          <p:cNvSpPr>
            <a:spLocks noGrp="1"/>
          </p:cNvSpPr>
          <p:nvPr>
            <p:ph idx="1"/>
          </p:nvPr>
        </p:nvSpPr>
        <p:spPr/>
        <p:txBody>
          <a:bodyPr/>
          <a:lstStyle/>
          <a:p>
            <a:r>
              <a:rPr lang="en-US" dirty="0" smtClean="0"/>
              <a:t>A </a:t>
            </a:r>
            <a:r>
              <a:rPr lang="en-US" b="1" dirty="0" smtClean="0"/>
              <a:t>java package</a:t>
            </a:r>
            <a:r>
              <a:rPr lang="en-US" dirty="0" smtClean="0"/>
              <a:t> is a group of similar types of classes, interfaces and sub-packages.</a:t>
            </a:r>
          </a:p>
          <a:p>
            <a:r>
              <a:rPr lang="en-US" dirty="0" smtClean="0"/>
              <a:t>Package in java can be categorized in two form, built-in package and user-defined package.</a:t>
            </a:r>
          </a:p>
          <a:p>
            <a:r>
              <a:rPr lang="en-US" dirty="0" smtClean="0"/>
              <a:t>There are many built-in packages such as java, </a:t>
            </a:r>
            <a:r>
              <a:rPr lang="en-US" dirty="0" err="1" smtClean="0"/>
              <a:t>lang</a:t>
            </a:r>
            <a:r>
              <a:rPr lang="en-US" dirty="0" smtClean="0"/>
              <a:t>, </a:t>
            </a:r>
            <a:r>
              <a:rPr lang="en-US" dirty="0" err="1" smtClean="0"/>
              <a:t>awt</a:t>
            </a:r>
            <a:r>
              <a:rPr lang="en-US" dirty="0" smtClean="0"/>
              <a:t>, </a:t>
            </a:r>
            <a:r>
              <a:rPr lang="en-US" dirty="0" err="1" smtClean="0"/>
              <a:t>javax</a:t>
            </a:r>
            <a:r>
              <a:rPr lang="en-US" dirty="0" smtClean="0"/>
              <a:t>, swing, net, </a:t>
            </a:r>
            <a:r>
              <a:rPr lang="en-US" dirty="0" err="1" smtClean="0"/>
              <a:t>io</a:t>
            </a:r>
            <a:r>
              <a:rPr lang="en-US" dirty="0" smtClean="0"/>
              <a:t>, </a:t>
            </a:r>
            <a:r>
              <a:rPr lang="en-US" dirty="0" err="1" smtClean="0"/>
              <a:t>util</a:t>
            </a:r>
            <a:r>
              <a:rPr lang="en-US" dirty="0" smtClean="0"/>
              <a:t>, </a:t>
            </a:r>
            <a:r>
              <a:rPr lang="en-US" dirty="0" err="1" smtClean="0"/>
              <a:t>sql</a:t>
            </a:r>
            <a:r>
              <a:rPr lang="en-US" dirty="0" smtClean="0"/>
              <a:t> etc.</a:t>
            </a:r>
          </a:p>
          <a:p>
            <a:r>
              <a:rPr lang="en-GB" dirty="0" smtClean="0"/>
              <a:t>Advantage of Java Package</a:t>
            </a:r>
          </a:p>
          <a:p>
            <a:r>
              <a:rPr lang="en-GB" dirty="0" smtClean="0"/>
              <a:t>1) Java package is used to categorize the classes and interfaces so that they can be easily maintained.</a:t>
            </a:r>
          </a:p>
          <a:p>
            <a:r>
              <a:rPr lang="en-GB" dirty="0" smtClean="0"/>
              <a:t>2) Java package provides access protection.</a:t>
            </a:r>
          </a:p>
          <a:p>
            <a:r>
              <a:rPr lang="en-GB" dirty="0" smtClean="0"/>
              <a:t>3) Java package removes naming collision.</a:t>
            </a:r>
          </a:p>
          <a:p>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112</a:t>
            </a:fld>
            <a:endParaRPr lang="en-US" alt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5049"/>
          </a:xfrm>
        </p:spPr>
        <p:txBody>
          <a:bodyPr/>
          <a:lstStyle/>
          <a:p>
            <a:r>
              <a:rPr lang="en-IN" dirty="0" smtClean="0"/>
              <a:t>Pre defined packages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113</a:t>
            </a:fld>
            <a:endParaRPr lang="en-US" altLang="en-US"/>
          </a:p>
        </p:txBody>
      </p:sp>
      <p:sp>
        <p:nvSpPr>
          <p:cNvPr id="6" name="Content Placeholder 5"/>
          <p:cNvSpPr>
            <a:spLocks noGrp="1"/>
          </p:cNvSpPr>
          <p:nvPr>
            <p:ph idx="1"/>
          </p:nvPr>
        </p:nvSpPr>
        <p:spPr/>
        <p:txBody>
          <a:bodyPr/>
          <a:lstStyle/>
          <a:p>
            <a:r>
              <a:rPr lang="en-IN" dirty="0" smtClean="0"/>
              <a:t>Import statement is used to include package in java applications.</a:t>
            </a:r>
          </a:p>
          <a:p>
            <a:r>
              <a:rPr lang="en-IN" dirty="0" smtClean="0"/>
              <a:t>Import java.*; </a:t>
            </a:r>
          </a:p>
          <a:p>
            <a:r>
              <a:rPr lang="en-GB" dirty="0" smtClean="0"/>
              <a:t>How to access package from another package?</a:t>
            </a:r>
          </a:p>
          <a:p>
            <a:r>
              <a:rPr lang="en-GB" dirty="0" smtClean="0"/>
              <a:t>There are three ways to access the package from outside the package.</a:t>
            </a:r>
          </a:p>
          <a:p>
            <a:pPr marL="514350" indent="-514350">
              <a:buFont typeface="+mj-lt"/>
              <a:buAutoNum type="arabicPeriod"/>
            </a:pPr>
            <a:r>
              <a:rPr lang="en-GB" dirty="0" smtClean="0"/>
              <a:t>import package.*;</a:t>
            </a:r>
          </a:p>
          <a:p>
            <a:pPr marL="514350" indent="-514350">
              <a:buFont typeface="+mj-lt"/>
              <a:buAutoNum type="arabicPeriod"/>
            </a:pPr>
            <a:r>
              <a:rPr lang="en-GB" dirty="0" smtClean="0"/>
              <a:t>import </a:t>
            </a:r>
            <a:r>
              <a:rPr lang="en-GB" dirty="0" err="1" smtClean="0"/>
              <a:t>package.classname</a:t>
            </a:r>
            <a:r>
              <a:rPr lang="en-GB" dirty="0" smtClean="0"/>
              <a:t>;</a:t>
            </a:r>
          </a:p>
          <a:p>
            <a:pPr marL="514350" indent="-514350">
              <a:buFont typeface="+mj-lt"/>
              <a:buAutoNum type="arabicPeriod"/>
            </a:pPr>
            <a:r>
              <a:rPr lang="en-GB" dirty="0" smtClean="0"/>
              <a:t>fully qualified name.</a:t>
            </a:r>
          </a:p>
          <a:p>
            <a:endParaRPr lang="en-US" dirty="0"/>
          </a:p>
        </p:txBody>
      </p:sp>
      <p:pic>
        <p:nvPicPr>
          <p:cNvPr id="7" name="Picture 6" descr="package in java"/>
          <p:cNvPicPr/>
          <p:nvPr/>
        </p:nvPicPr>
        <p:blipFill>
          <a:blip r:embed="rId2"/>
          <a:srcRect/>
          <a:stretch>
            <a:fillRect/>
          </a:stretch>
        </p:blipFill>
        <p:spPr bwMode="auto">
          <a:xfrm>
            <a:off x="5667372" y="3929066"/>
            <a:ext cx="5943600" cy="35880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defined package</a:t>
            </a:r>
            <a:endParaRPr lang="en-US" dirty="0"/>
          </a:p>
        </p:txBody>
      </p:sp>
      <p:sp>
        <p:nvSpPr>
          <p:cNvPr id="3" name="Content Placeholder 2"/>
          <p:cNvSpPr>
            <a:spLocks noGrp="1"/>
          </p:cNvSpPr>
          <p:nvPr>
            <p:ph idx="1"/>
          </p:nvPr>
        </p:nvSpPr>
        <p:spPr/>
        <p:txBody>
          <a:bodyPr/>
          <a:lstStyle/>
          <a:p>
            <a:r>
              <a:rPr lang="en-GB" dirty="0" smtClean="0"/>
              <a:t>The </a:t>
            </a:r>
            <a:r>
              <a:rPr lang="en-GB" b="1" dirty="0" smtClean="0"/>
              <a:t>package keyword</a:t>
            </a:r>
            <a:r>
              <a:rPr lang="en-GB" dirty="0" smtClean="0"/>
              <a:t> is used to create a package in java.</a:t>
            </a:r>
          </a:p>
          <a:p>
            <a:r>
              <a:rPr lang="en-US" dirty="0" smtClean="0"/>
              <a:t>//save as Simple.java  </a:t>
            </a:r>
          </a:p>
          <a:p>
            <a:r>
              <a:rPr lang="en-US" b="1" dirty="0" smtClean="0"/>
              <a:t>package</a:t>
            </a:r>
            <a:r>
              <a:rPr lang="en-US" dirty="0" smtClean="0"/>
              <a:t> </a:t>
            </a:r>
            <a:r>
              <a:rPr lang="en-US" dirty="0" err="1" smtClean="0"/>
              <a:t>mypack</a:t>
            </a:r>
            <a:r>
              <a:rPr lang="en-US" dirty="0" smtClean="0"/>
              <a:t>;  </a:t>
            </a:r>
          </a:p>
          <a:p>
            <a:r>
              <a:rPr lang="en-US" b="1" dirty="0" smtClean="0"/>
              <a:t>public</a:t>
            </a:r>
            <a:r>
              <a:rPr lang="en-US" dirty="0" smtClean="0"/>
              <a:t> </a:t>
            </a:r>
            <a:r>
              <a:rPr lang="en-US" b="1" dirty="0" smtClean="0"/>
              <a:t>class</a:t>
            </a:r>
            <a:r>
              <a:rPr lang="en-US" dirty="0" smtClean="0"/>
              <a:t> Simple{  </a:t>
            </a:r>
          </a:p>
          <a:p>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a:t>
            </a:r>
            <a:r>
              <a:rPr lang="en-US" dirty="0" err="1" smtClean="0"/>
              <a:t>System.out.println</a:t>
            </a:r>
            <a:r>
              <a:rPr lang="en-US" dirty="0" smtClean="0"/>
              <a:t>("Welcome to package");  </a:t>
            </a:r>
          </a:p>
          <a:p>
            <a:r>
              <a:rPr lang="en-US" dirty="0" smtClean="0"/>
              <a:t>   }  </a:t>
            </a:r>
          </a:p>
          <a:p>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114</a:t>
            </a:fld>
            <a:endParaRPr lang="en-US"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Using packagename.*</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If you use package.* then all the classes and interfaces of this package will be accessible but not </a:t>
            </a:r>
            <a:r>
              <a:rPr lang="en-GB" dirty="0" err="1" smtClean="0"/>
              <a:t>subpackages</a:t>
            </a:r>
            <a:r>
              <a:rPr lang="en-GB" dirty="0" smtClean="0"/>
              <a:t>.</a:t>
            </a:r>
          </a:p>
          <a:p>
            <a:r>
              <a:rPr lang="en-GB" dirty="0" smtClean="0"/>
              <a:t>The import keyword is used to make the classes and interface of another package accessible to the current package.</a:t>
            </a:r>
          </a:p>
          <a:p>
            <a:pPr>
              <a:spcBef>
                <a:spcPts val="0"/>
              </a:spcBef>
              <a:buNone/>
            </a:pPr>
            <a:r>
              <a:rPr lang="en-US" dirty="0" smtClean="0"/>
              <a:t>//save by A.java  </a:t>
            </a:r>
          </a:p>
          <a:p>
            <a:pPr>
              <a:spcBef>
                <a:spcPts val="0"/>
              </a:spcBef>
              <a:buNone/>
            </a:pPr>
            <a:r>
              <a:rPr lang="en-US" b="1" dirty="0" smtClean="0"/>
              <a:t>package</a:t>
            </a:r>
            <a:r>
              <a:rPr lang="en-US" dirty="0" smtClean="0"/>
              <a:t> pack;  </a:t>
            </a:r>
          </a:p>
          <a:p>
            <a:pPr>
              <a:spcBef>
                <a:spcPts val="0"/>
              </a:spcBef>
              <a:buNone/>
            </a:pPr>
            <a:r>
              <a:rPr lang="en-US" b="1" dirty="0" smtClean="0"/>
              <a:t>public</a:t>
            </a:r>
            <a:r>
              <a:rPr lang="en-US" dirty="0" smtClean="0"/>
              <a:t> </a:t>
            </a:r>
            <a:r>
              <a:rPr lang="en-US" b="1" dirty="0" smtClean="0"/>
              <a:t>class</a:t>
            </a:r>
            <a:r>
              <a:rPr lang="en-US" dirty="0" smtClean="0"/>
              <a:t> A{  </a:t>
            </a:r>
          </a:p>
          <a:p>
            <a:pPr>
              <a:spcBef>
                <a:spcPts val="0"/>
              </a:spcBef>
              <a:buNone/>
            </a:pPr>
            <a:r>
              <a:rPr lang="en-US" dirty="0" smtClean="0"/>
              <a:t>  </a:t>
            </a:r>
            <a:r>
              <a:rPr lang="en-US" b="1" dirty="0" smtClean="0"/>
              <a:t>public</a:t>
            </a:r>
            <a:r>
              <a:rPr lang="en-US" dirty="0" smtClean="0"/>
              <a:t> </a:t>
            </a:r>
            <a:r>
              <a:rPr lang="en-US" b="1" dirty="0" smtClean="0"/>
              <a:t>void</a:t>
            </a:r>
            <a:r>
              <a:rPr lang="en-US" dirty="0" smtClean="0"/>
              <a:t> </a:t>
            </a:r>
            <a:r>
              <a:rPr lang="en-US" dirty="0" err="1" smtClean="0"/>
              <a:t>msg</a:t>
            </a:r>
            <a:r>
              <a:rPr lang="en-US" dirty="0" smtClean="0"/>
              <a:t>(){</a:t>
            </a:r>
            <a:r>
              <a:rPr lang="en-US" dirty="0" err="1" smtClean="0"/>
              <a:t>System.out.println</a:t>
            </a:r>
            <a:r>
              <a:rPr lang="en-US" dirty="0" smtClean="0"/>
              <a:t>("Hello");}  </a:t>
            </a:r>
          </a:p>
          <a:p>
            <a:pPr>
              <a:spcBef>
                <a:spcPts val="0"/>
              </a:spcBef>
              <a:buNone/>
            </a:pPr>
            <a:r>
              <a:rPr lang="en-US" dirty="0" smtClean="0"/>
              <a:t>}  </a:t>
            </a:r>
          </a:p>
          <a:p>
            <a:pPr>
              <a:spcBef>
                <a:spcPts val="0"/>
              </a:spcBef>
              <a:buNone/>
            </a:pPr>
            <a:r>
              <a:rPr lang="en-US" b="1" dirty="0" smtClean="0"/>
              <a:t>package</a:t>
            </a:r>
            <a:r>
              <a:rPr lang="en-US" dirty="0" smtClean="0"/>
              <a:t> </a:t>
            </a:r>
            <a:r>
              <a:rPr lang="en-US" dirty="0" err="1" smtClean="0"/>
              <a:t>mypack</a:t>
            </a:r>
            <a:r>
              <a:rPr lang="en-US" dirty="0" smtClean="0"/>
              <a:t>;  </a:t>
            </a:r>
          </a:p>
          <a:p>
            <a:pPr>
              <a:spcBef>
                <a:spcPts val="0"/>
              </a:spcBef>
              <a:buNone/>
            </a:pPr>
            <a:r>
              <a:rPr lang="en-US" b="1" dirty="0" smtClean="0"/>
              <a:t>import</a:t>
            </a:r>
            <a:r>
              <a:rPr lang="en-US" dirty="0" smtClean="0"/>
              <a:t> pack.*;  </a:t>
            </a:r>
          </a:p>
          <a:p>
            <a:pPr>
              <a:spcBef>
                <a:spcPts val="0"/>
              </a:spcBef>
              <a:buNone/>
            </a:pPr>
            <a:r>
              <a:rPr lang="en-US" dirty="0" smtClean="0"/>
              <a:t>  </a:t>
            </a:r>
          </a:p>
          <a:p>
            <a:pPr>
              <a:spcBef>
                <a:spcPts val="0"/>
              </a:spcBef>
              <a:buNone/>
            </a:pPr>
            <a:r>
              <a:rPr lang="en-US" b="1" dirty="0" smtClean="0"/>
              <a:t>class</a:t>
            </a:r>
            <a:r>
              <a:rPr lang="en-US" dirty="0" smtClean="0"/>
              <a:t> B{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dirty="0" smtClean="0"/>
              <a:t>   A </a:t>
            </a:r>
            <a:r>
              <a:rPr lang="en-US" dirty="0" err="1" smtClean="0"/>
              <a:t>obj</a:t>
            </a:r>
            <a:r>
              <a:rPr lang="en-US" dirty="0" smtClean="0"/>
              <a:t> = </a:t>
            </a:r>
            <a:r>
              <a:rPr lang="en-US" b="1" dirty="0" smtClean="0"/>
              <a:t>new</a:t>
            </a:r>
            <a:r>
              <a:rPr lang="en-US" dirty="0" smtClean="0"/>
              <a:t> A();  </a:t>
            </a:r>
          </a:p>
          <a:p>
            <a:pPr>
              <a:spcBef>
                <a:spcPts val="0"/>
              </a:spcBef>
              <a:buNone/>
            </a:pPr>
            <a:r>
              <a:rPr lang="en-US" dirty="0" smtClean="0"/>
              <a:t>   obj.msg();  </a:t>
            </a:r>
          </a:p>
          <a:p>
            <a:pPr>
              <a:spcBef>
                <a:spcPts val="0"/>
              </a:spcBef>
              <a:buNone/>
            </a:pPr>
            <a:r>
              <a:rPr lang="en-US" dirty="0" smtClean="0"/>
              <a:t>  }  </a:t>
            </a:r>
          </a:p>
          <a:p>
            <a:pPr>
              <a:spcBef>
                <a:spcPts val="0"/>
              </a:spcBef>
              <a:buNone/>
            </a:pPr>
            <a:r>
              <a:rPr lang="en-US" dirty="0" smtClean="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115</a:t>
            </a:fld>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packagename.classname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If you import </a:t>
            </a:r>
            <a:r>
              <a:rPr lang="en-GB" dirty="0" err="1" smtClean="0"/>
              <a:t>package.classname</a:t>
            </a:r>
            <a:r>
              <a:rPr lang="en-GB" dirty="0" smtClean="0"/>
              <a:t> then only declared class of this package will be accessible.</a:t>
            </a:r>
          </a:p>
          <a:p>
            <a:pPr>
              <a:spcBef>
                <a:spcPts val="0"/>
              </a:spcBef>
              <a:buNone/>
            </a:pPr>
            <a:r>
              <a:rPr lang="en-US" b="1" dirty="0" smtClean="0"/>
              <a:t>package</a:t>
            </a:r>
            <a:r>
              <a:rPr lang="en-US" dirty="0" smtClean="0"/>
              <a:t> pack;  </a:t>
            </a:r>
          </a:p>
          <a:p>
            <a:pPr>
              <a:spcBef>
                <a:spcPts val="0"/>
              </a:spcBef>
              <a:buNone/>
            </a:pPr>
            <a:r>
              <a:rPr lang="en-US" b="1" dirty="0" smtClean="0"/>
              <a:t>public</a:t>
            </a:r>
            <a:r>
              <a:rPr lang="en-US" dirty="0" smtClean="0"/>
              <a:t> </a:t>
            </a:r>
            <a:r>
              <a:rPr lang="en-US" b="1" dirty="0" smtClean="0"/>
              <a:t>class</a:t>
            </a:r>
            <a:r>
              <a:rPr lang="en-US" dirty="0" smtClean="0"/>
              <a:t> A{  </a:t>
            </a:r>
          </a:p>
          <a:p>
            <a:pPr>
              <a:spcBef>
                <a:spcPts val="0"/>
              </a:spcBef>
              <a:buNone/>
            </a:pPr>
            <a:r>
              <a:rPr lang="en-US" dirty="0" smtClean="0"/>
              <a:t>  </a:t>
            </a:r>
            <a:r>
              <a:rPr lang="en-US" b="1" dirty="0" smtClean="0"/>
              <a:t>public</a:t>
            </a:r>
            <a:r>
              <a:rPr lang="en-US" dirty="0" smtClean="0"/>
              <a:t> </a:t>
            </a:r>
            <a:r>
              <a:rPr lang="en-US" b="1" dirty="0" smtClean="0"/>
              <a:t>void</a:t>
            </a:r>
            <a:r>
              <a:rPr lang="en-US" dirty="0" smtClean="0"/>
              <a:t> </a:t>
            </a:r>
            <a:r>
              <a:rPr lang="en-US" dirty="0" err="1" smtClean="0"/>
              <a:t>msg</a:t>
            </a:r>
            <a:r>
              <a:rPr lang="en-US" dirty="0" smtClean="0"/>
              <a:t>(){</a:t>
            </a:r>
            <a:r>
              <a:rPr lang="en-US" dirty="0" err="1" smtClean="0"/>
              <a:t>System.out.println</a:t>
            </a:r>
            <a:r>
              <a:rPr lang="en-US" dirty="0" smtClean="0"/>
              <a:t>("Hello");}  </a:t>
            </a:r>
          </a:p>
          <a:p>
            <a:pPr>
              <a:spcBef>
                <a:spcPts val="0"/>
              </a:spcBef>
              <a:buNone/>
            </a:pPr>
            <a:r>
              <a:rPr lang="en-US" dirty="0" smtClean="0"/>
              <a:t>}  </a:t>
            </a:r>
          </a:p>
          <a:p>
            <a:pPr>
              <a:spcBef>
                <a:spcPts val="0"/>
              </a:spcBef>
              <a:buNone/>
            </a:pPr>
            <a:r>
              <a:rPr lang="en-US" dirty="0" smtClean="0"/>
              <a:t>//save by B.java  </a:t>
            </a:r>
          </a:p>
          <a:p>
            <a:pPr>
              <a:spcBef>
                <a:spcPts val="0"/>
              </a:spcBef>
              <a:buNone/>
            </a:pPr>
            <a:r>
              <a:rPr lang="en-US" b="1" dirty="0" smtClean="0"/>
              <a:t>package</a:t>
            </a:r>
            <a:r>
              <a:rPr lang="en-US" dirty="0" smtClean="0"/>
              <a:t> </a:t>
            </a:r>
            <a:r>
              <a:rPr lang="en-US" dirty="0" err="1" smtClean="0"/>
              <a:t>mypack</a:t>
            </a:r>
            <a:r>
              <a:rPr lang="en-US" dirty="0" smtClean="0"/>
              <a:t>;  </a:t>
            </a:r>
          </a:p>
          <a:p>
            <a:pPr>
              <a:spcBef>
                <a:spcPts val="0"/>
              </a:spcBef>
              <a:buNone/>
            </a:pPr>
            <a:r>
              <a:rPr lang="en-US" b="1" dirty="0" smtClean="0"/>
              <a:t>import</a:t>
            </a:r>
            <a:r>
              <a:rPr lang="en-US" dirty="0" smtClean="0"/>
              <a:t> </a:t>
            </a:r>
            <a:r>
              <a:rPr lang="en-US" dirty="0" err="1" smtClean="0"/>
              <a:t>pack.A</a:t>
            </a:r>
            <a:r>
              <a:rPr lang="en-US" dirty="0" smtClean="0"/>
              <a:t>;  </a:t>
            </a:r>
          </a:p>
          <a:p>
            <a:pPr>
              <a:spcBef>
                <a:spcPts val="0"/>
              </a:spcBef>
              <a:buNone/>
            </a:pPr>
            <a:r>
              <a:rPr lang="en-US" dirty="0" smtClean="0"/>
              <a:t>  </a:t>
            </a:r>
          </a:p>
          <a:p>
            <a:pPr>
              <a:spcBef>
                <a:spcPts val="0"/>
              </a:spcBef>
              <a:buNone/>
            </a:pPr>
            <a:r>
              <a:rPr lang="en-US" b="1" dirty="0" smtClean="0"/>
              <a:t>class</a:t>
            </a:r>
            <a:r>
              <a:rPr lang="en-US" dirty="0" smtClean="0"/>
              <a:t> B{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dirty="0" smtClean="0"/>
              <a:t>   A </a:t>
            </a:r>
            <a:r>
              <a:rPr lang="en-US" dirty="0" err="1" smtClean="0"/>
              <a:t>obj</a:t>
            </a:r>
            <a:r>
              <a:rPr lang="en-US" dirty="0" smtClean="0"/>
              <a:t> = </a:t>
            </a:r>
            <a:r>
              <a:rPr lang="en-US" b="1" dirty="0" smtClean="0"/>
              <a:t>new</a:t>
            </a:r>
            <a:r>
              <a:rPr lang="en-US" dirty="0" smtClean="0"/>
              <a:t> A();  </a:t>
            </a:r>
          </a:p>
          <a:p>
            <a:pPr>
              <a:spcBef>
                <a:spcPts val="0"/>
              </a:spcBef>
              <a:buNone/>
            </a:pPr>
            <a:r>
              <a:rPr lang="en-US" dirty="0" smtClean="0"/>
              <a:t>   obj.msg();  </a:t>
            </a:r>
          </a:p>
          <a:p>
            <a:pPr>
              <a:spcBef>
                <a:spcPts val="0"/>
              </a:spcBef>
              <a:buNone/>
            </a:pPr>
            <a:r>
              <a:rPr lang="en-US" dirty="0" smtClean="0"/>
              <a:t>  }  </a:t>
            </a:r>
          </a:p>
          <a:p>
            <a:pPr>
              <a:spcBef>
                <a:spcPts val="0"/>
              </a:spcBef>
              <a:buNone/>
            </a:pPr>
            <a:r>
              <a:rPr lang="en-US" dirty="0" smtClean="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116</a:t>
            </a:fld>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fully qualified name</a:t>
            </a:r>
            <a:br>
              <a:rPr lang="en-US" dirty="0" smtClean="0"/>
            </a:br>
            <a:endParaRPr lang="en-US" dirty="0"/>
          </a:p>
        </p:txBody>
      </p:sp>
      <p:sp>
        <p:nvSpPr>
          <p:cNvPr id="3" name="Content Placeholder 2"/>
          <p:cNvSpPr>
            <a:spLocks noGrp="1"/>
          </p:cNvSpPr>
          <p:nvPr>
            <p:ph idx="1"/>
          </p:nvPr>
        </p:nvSpPr>
        <p:spPr/>
        <p:txBody>
          <a:bodyPr/>
          <a:lstStyle/>
          <a:p>
            <a:r>
              <a:rPr lang="en-GB" dirty="0" smtClean="0"/>
              <a:t>If you use fully qualified name then only declared class of this package will be accessible. Now there is no need to import. But you need to use fully qualified name every time when you are accessing the class or interface.</a:t>
            </a:r>
          </a:p>
          <a:p>
            <a:r>
              <a:rPr lang="en-GB" dirty="0" smtClean="0"/>
              <a:t>It is generally used when two packages have same class name e.g. </a:t>
            </a:r>
            <a:r>
              <a:rPr lang="en-GB" dirty="0" err="1" smtClean="0"/>
              <a:t>java.util</a:t>
            </a:r>
            <a:r>
              <a:rPr lang="en-GB" dirty="0" smtClean="0"/>
              <a:t> and java.sql packages contain Date class.</a:t>
            </a:r>
          </a:p>
          <a:p>
            <a:pPr>
              <a:spcBef>
                <a:spcPts val="0"/>
              </a:spcBef>
              <a:buNone/>
            </a:pPr>
            <a:r>
              <a:rPr lang="en-US" dirty="0" smtClean="0"/>
              <a:t>//save by A.java  </a:t>
            </a:r>
          </a:p>
          <a:p>
            <a:pPr>
              <a:spcBef>
                <a:spcPts val="0"/>
              </a:spcBef>
              <a:buNone/>
            </a:pPr>
            <a:r>
              <a:rPr lang="en-US" b="1" dirty="0" smtClean="0"/>
              <a:t>package</a:t>
            </a:r>
            <a:r>
              <a:rPr lang="en-US" dirty="0" smtClean="0"/>
              <a:t> pack;  </a:t>
            </a:r>
          </a:p>
          <a:p>
            <a:pPr>
              <a:spcBef>
                <a:spcPts val="0"/>
              </a:spcBef>
              <a:buNone/>
            </a:pPr>
            <a:r>
              <a:rPr lang="en-US" b="1" dirty="0" smtClean="0"/>
              <a:t>public</a:t>
            </a:r>
            <a:r>
              <a:rPr lang="en-US" dirty="0" smtClean="0"/>
              <a:t> </a:t>
            </a:r>
            <a:r>
              <a:rPr lang="en-US" b="1" dirty="0" smtClean="0"/>
              <a:t>class</a:t>
            </a:r>
            <a:r>
              <a:rPr lang="en-US" dirty="0" smtClean="0"/>
              <a:t> A{  </a:t>
            </a:r>
          </a:p>
          <a:p>
            <a:pPr>
              <a:spcBef>
                <a:spcPts val="0"/>
              </a:spcBef>
              <a:buNone/>
            </a:pPr>
            <a:r>
              <a:rPr lang="en-US" dirty="0" smtClean="0"/>
              <a:t>  </a:t>
            </a:r>
            <a:r>
              <a:rPr lang="en-US" b="1" dirty="0" smtClean="0"/>
              <a:t>public</a:t>
            </a:r>
            <a:r>
              <a:rPr lang="en-US" dirty="0" smtClean="0"/>
              <a:t> </a:t>
            </a:r>
            <a:r>
              <a:rPr lang="en-US" b="1" dirty="0" smtClean="0"/>
              <a:t>void</a:t>
            </a:r>
            <a:r>
              <a:rPr lang="en-US" dirty="0" smtClean="0"/>
              <a:t> </a:t>
            </a:r>
            <a:r>
              <a:rPr lang="en-US" dirty="0" err="1" smtClean="0"/>
              <a:t>msg</a:t>
            </a:r>
            <a:r>
              <a:rPr lang="en-US" dirty="0" smtClean="0"/>
              <a:t>(){</a:t>
            </a:r>
            <a:r>
              <a:rPr lang="en-US" dirty="0" err="1" smtClean="0"/>
              <a:t>System.out.println</a:t>
            </a:r>
            <a:r>
              <a:rPr lang="en-US" dirty="0" smtClean="0"/>
              <a:t>("Hello");}  </a:t>
            </a:r>
          </a:p>
          <a:p>
            <a:pPr>
              <a:spcBef>
                <a:spcPts val="0"/>
              </a:spcBef>
              <a:buNone/>
            </a:pPr>
            <a:r>
              <a:rPr lang="en-US" dirty="0" smtClean="0"/>
              <a:t>}  //save by B.java  </a:t>
            </a:r>
          </a:p>
          <a:p>
            <a:pPr>
              <a:spcBef>
                <a:spcPts val="0"/>
              </a:spcBef>
              <a:buNone/>
            </a:pPr>
            <a:r>
              <a:rPr lang="en-US" b="1" dirty="0" smtClean="0"/>
              <a:t>package</a:t>
            </a:r>
            <a:r>
              <a:rPr lang="en-US" dirty="0" smtClean="0"/>
              <a:t> </a:t>
            </a:r>
            <a:r>
              <a:rPr lang="en-US" dirty="0" err="1" smtClean="0"/>
              <a:t>mypack</a:t>
            </a:r>
            <a:r>
              <a:rPr lang="en-US" dirty="0" smtClean="0"/>
              <a:t>;  </a:t>
            </a:r>
          </a:p>
          <a:p>
            <a:pPr>
              <a:spcBef>
                <a:spcPts val="0"/>
              </a:spcBef>
              <a:buNone/>
            </a:pPr>
            <a:r>
              <a:rPr lang="en-US" b="1" dirty="0" smtClean="0"/>
              <a:t>class</a:t>
            </a:r>
            <a:r>
              <a:rPr lang="en-US" dirty="0" smtClean="0"/>
              <a:t> B{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dirty="0" smtClean="0"/>
              <a:t>   </a:t>
            </a:r>
            <a:r>
              <a:rPr lang="en-US" dirty="0" err="1" smtClean="0"/>
              <a:t>pack.A</a:t>
            </a:r>
            <a:r>
              <a:rPr lang="en-US" dirty="0" smtClean="0"/>
              <a:t> </a:t>
            </a:r>
            <a:r>
              <a:rPr lang="en-US" dirty="0" err="1" smtClean="0"/>
              <a:t>obj</a:t>
            </a:r>
            <a:r>
              <a:rPr lang="en-US" dirty="0" smtClean="0"/>
              <a:t> = </a:t>
            </a:r>
            <a:r>
              <a:rPr lang="en-US" b="1" dirty="0" smtClean="0"/>
              <a:t>new</a:t>
            </a:r>
            <a:r>
              <a:rPr lang="en-US" dirty="0" smtClean="0"/>
              <a:t> </a:t>
            </a:r>
            <a:r>
              <a:rPr lang="en-US" dirty="0" err="1" smtClean="0"/>
              <a:t>pack.A</a:t>
            </a:r>
            <a:r>
              <a:rPr lang="en-US" dirty="0" smtClean="0"/>
              <a:t>();//using fully qualified name  </a:t>
            </a:r>
          </a:p>
          <a:p>
            <a:pPr>
              <a:spcBef>
                <a:spcPts val="0"/>
              </a:spcBef>
              <a:buNone/>
            </a:pPr>
            <a:r>
              <a:rPr lang="en-US" dirty="0" smtClean="0"/>
              <a:t>   obj.msg();  </a:t>
            </a:r>
          </a:p>
          <a:p>
            <a:pPr>
              <a:spcBef>
                <a:spcPts val="0"/>
              </a:spcBef>
              <a:buNone/>
            </a:pPr>
            <a:r>
              <a:rPr lang="en-US" dirty="0" smtClean="0"/>
              <a:t>  }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117</a:t>
            </a:fld>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 package</a:t>
            </a:r>
            <a:endParaRPr lang="en-US" dirty="0"/>
          </a:p>
        </p:txBody>
      </p:sp>
      <p:sp>
        <p:nvSpPr>
          <p:cNvPr id="3" name="Content Placeholder 2"/>
          <p:cNvSpPr>
            <a:spLocks noGrp="1"/>
          </p:cNvSpPr>
          <p:nvPr>
            <p:ph idx="1"/>
          </p:nvPr>
        </p:nvSpPr>
        <p:spPr/>
        <p:txBody>
          <a:bodyPr/>
          <a:lstStyle/>
          <a:p>
            <a:r>
              <a:rPr lang="en-GB" dirty="0" smtClean="0"/>
              <a:t>Package inside the package is called the </a:t>
            </a:r>
            <a:r>
              <a:rPr lang="en-GB" b="1" dirty="0" err="1" smtClean="0"/>
              <a:t>subpackage</a:t>
            </a:r>
            <a:r>
              <a:rPr lang="en-GB" dirty="0" smtClean="0"/>
              <a:t>. It should be created </a:t>
            </a:r>
            <a:r>
              <a:rPr lang="en-GB" b="1" dirty="0" smtClean="0"/>
              <a:t>to categorize the package further</a:t>
            </a:r>
            <a:r>
              <a:rPr lang="en-GB" dirty="0" smtClean="0"/>
              <a:t>.</a:t>
            </a:r>
          </a:p>
          <a:p>
            <a:r>
              <a:rPr lang="en-US" b="1" dirty="0" smtClean="0"/>
              <a:t>package</a:t>
            </a:r>
            <a:r>
              <a:rPr lang="en-US" dirty="0" smtClean="0"/>
              <a:t> </a:t>
            </a:r>
            <a:r>
              <a:rPr lang="en-US" dirty="0" err="1" smtClean="0"/>
              <a:t>com.javatpoint.core</a:t>
            </a:r>
            <a:r>
              <a:rPr lang="en-US" dirty="0" smtClean="0"/>
              <a:t>;  </a:t>
            </a:r>
          </a:p>
          <a:p>
            <a:pPr>
              <a:buNone/>
            </a:pPr>
            <a:r>
              <a:rPr lang="en-US" b="1" dirty="0" smtClean="0"/>
              <a:t>class</a:t>
            </a:r>
            <a:r>
              <a:rPr lang="en-US" dirty="0" smtClean="0"/>
              <a:t> Simple{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dirty="0" err="1" smtClean="0"/>
              <a:t>System.out.println</a:t>
            </a:r>
            <a:r>
              <a:rPr lang="en-US" dirty="0" smtClean="0"/>
              <a:t>("Hello </a:t>
            </a:r>
            <a:r>
              <a:rPr lang="en-US" dirty="0" err="1" smtClean="0"/>
              <a:t>subpackage</a:t>
            </a:r>
            <a:r>
              <a:rPr lang="en-US" dirty="0" smtClean="0"/>
              <a:t>");  </a:t>
            </a:r>
          </a:p>
          <a:p>
            <a:pPr>
              <a:buNone/>
            </a:pPr>
            <a:r>
              <a:rPr lang="en-US" dirty="0" smtClean="0"/>
              <a:t>  }  </a:t>
            </a:r>
          </a:p>
          <a:p>
            <a:pPr>
              <a:buNone/>
            </a:pPr>
            <a:r>
              <a:rPr lang="en-US" dirty="0" smtClean="0"/>
              <a:t>}</a:t>
            </a:r>
          </a:p>
          <a:p>
            <a:pPr>
              <a:buNone/>
            </a:pPr>
            <a:r>
              <a:rPr lang="en-US" dirty="0" smtClean="0"/>
              <a:t>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118</a:t>
            </a:fld>
            <a:endParaRPr lang="en-US" altLang="en-US"/>
          </a:p>
        </p:txBody>
      </p:sp>
      <p:graphicFrame>
        <p:nvGraphicFramePr>
          <p:cNvPr id="5" name="Table 4"/>
          <p:cNvGraphicFramePr>
            <a:graphicFrameLocks noGrp="1"/>
          </p:cNvGraphicFramePr>
          <p:nvPr/>
        </p:nvGraphicFramePr>
        <p:xfrm>
          <a:off x="4238612" y="5000636"/>
          <a:ext cx="6964118" cy="731520"/>
        </p:xfrm>
        <a:graphic>
          <a:graphicData uri="http://schemas.openxmlformats.org/drawingml/2006/table">
            <a:tbl>
              <a:tblPr/>
              <a:tblGrid>
                <a:gridCol w="6964118"/>
              </a:tblGrid>
              <a:tr h="142875">
                <a:tc>
                  <a:txBody>
                    <a:bodyPr/>
                    <a:lstStyle/>
                    <a:p>
                      <a:pPr algn="just"/>
                      <a:r>
                        <a:rPr lang="en-US" b="1">
                          <a:solidFill>
                            <a:srgbClr val="333333"/>
                          </a:solidFill>
                          <a:latin typeface="inter-bold"/>
                        </a:rPr>
                        <a:t>To Compile:</a:t>
                      </a:r>
                      <a:r>
                        <a:rPr lang="en-US">
                          <a:solidFill>
                            <a:srgbClr val="333333"/>
                          </a:solidFill>
                          <a:latin typeface="inter-regular"/>
                        </a:rPr>
                        <a:t> javac -d . Simple.java</a:t>
                      </a:r>
                    </a:p>
                  </a:txBody>
                  <a:tcPr anchor="ctr">
                    <a:lnL>
                      <a:noFill/>
                    </a:lnL>
                    <a:lnR>
                      <a:noFill/>
                    </a:lnR>
                    <a:lnT>
                      <a:noFill/>
                    </a:lnT>
                    <a:lnB>
                      <a:noFill/>
                    </a:lnB>
                    <a:solidFill>
                      <a:srgbClr val="FFFFFF"/>
                    </a:solidFill>
                  </a:tcPr>
                </a:tc>
              </a:tr>
              <a:tr h="0">
                <a:tc>
                  <a:txBody>
                    <a:bodyPr/>
                    <a:lstStyle/>
                    <a:p>
                      <a:pPr algn="just"/>
                      <a:r>
                        <a:rPr lang="en-US" b="1" dirty="0">
                          <a:solidFill>
                            <a:srgbClr val="333333"/>
                          </a:solidFill>
                          <a:latin typeface="inter-bold"/>
                        </a:rPr>
                        <a:t>To Run:</a:t>
                      </a:r>
                      <a:r>
                        <a:rPr lang="en-US" dirty="0">
                          <a:solidFill>
                            <a:srgbClr val="333333"/>
                          </a:solidFill>
                          <a:latin typeface="inter-regular"/>
                        </a:rPr>
                        <a:t> java </a:t>
                      </a:r>
                      <a:r>
                        <a:rPr lang="en-US" dirty="0" err="1">
                          <a:solidFill>
                            <a:srgbClr val="333333"/>
                          </a:solidFill>
                          <a:latin typeface="inter-regular"/>
                        </a:rPr>
                        <a:t>com.javatpoint.core.Simple</a:t>
                      </a:r>
                      <a:endParaRPr lang="en-US" dirty="0">
                        <a:solidFill>
                          <a:srgbClr val="333333"/>
                        </a:solidFill>
                        <a:latin typeface="inter-regular"/>
                      </a:endParaRPr>
                    </a:p>
                  </a:txBody>
                  <a:tcPr anchor="ctr">
                    <a:lnL>
                      <a:noFill/>
                    </a:lnL>
                    <a:lnR>
                      <a:noFill/>
                    </a:lnR>
                    <a:lnT>
                      <a:noFill/>
                    </a:lnT>
                    <a:lnB>
                      <a:noFill/>
                    </a:lnB>
                    <a:solidFill>
                      <a:srgbClr val="FFFFFF"/>
                    </a:solidFill>
                  </a:tcPr>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pPr algn="ctr"/>
            <a:r>
              <a:rPr lang="en-IN" dirty="0" smtClean="0"/>
              <a:t>Array</a:t>
            </a: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smtClean="0"/>
              <a:t>an array is a collection of similar type of elements which has contiguous memory location.</a:t>
            </a:r>
          </a:p>
          <a:p>
            <a:r>
              <a:rPr lang="en-GB" sz="2000" b="1" dirty="0" smtClean="0"/>
              <a:t>Java array</a:t>
            </a:r>
            <a:r>
              <a:rPr lang="en-GB" sz="2000" dirty="0" smtClean="0"/>
              <a:t> is an object which contains elements of a similar data type. Additionally, The elements of an array are stored in a contiguous memory location. It is a data structure where we store similar elements. We can store only a fixed set of elements in a Java array.</a:t>
            </a:r>
          </a:p>
          <a:p>
            <a:r>
              <a:rPr lang="en-GB" sz="2000" dirty="0" smtClean="0"/>
              <a:t>Array in Java is index-based, the first element of the array is stored at the 0th index, 2nd element is stored on 1st index and so on.</a:t>
            </a:r>
          </a:p>
          <a:p>
            <a:r>
              <a:rPr lang="en-GB" sz="2000" dirty="0" smtClean="0"/>
              <a:t>array is an object of a dynamically generated class. Java array inherits the Object class, and implements the </a:t>
            </a:r>
            <a:r>
              <a:rPr lang="en-GB" sz="2000" dirty="0" err="1" smtClean="0"/>
              <a:t>Serializable</a:t>
            </a:r>
            <a:r>
              <a:rPr lang="en-GB" sz="2000" dirty="0" smtClean="0"/>
              <a:t> as well as </a:t>
            </a:r>
            <a:r>
              <a:rPr lang="en-GB" sz="2000" dirty="0" err="1" smtClean="0"/>
              <a:t>Cloneable</a:t>
            </a:r>
            <a:r>
              <a:rPr lang="en-GB" sz="2000" dirty="0" smtClean="0"/>
              <a:t> interfaces. We can store primitive values or objects in an array in Java. </a:t>
            </a:r>
          </a:p>
          <a:p>
            <a:r>
              <a:rPr lang="en-GB" sz="2000" dirty="0" smtClean="0"/>
              <a:t>Advantages</a:t>
            </a:r>
          </a:p>
          <a:p>
            <a:r>
              <a:rPr lang="en-GB" sz="2000" b="1" dirty="0" smtClean="0"/>
              <a:t>Code Optimization:</a:t>
            </a:r>
            <a:r>
              <a:rPr lang="en-GB" sz="2000" dirty="0" smtClean="0"/>
              <a:t> It makes the code optimized, we can retrieve or sort the data efficiently.</a:t>
            </a:r>
          </a:p>
          <a:p>
            <a:r>
              <a:rPr lang="en-GB" sz="2000" b="1" dirty="0" smtClean="0"/>
              <a:t>Random access:</a:t>
            </a:r>
            <a:r>
              <a:rPr lang="en-GB" sz="2000" dirty="0" smtClean="0"/>
              <a:t> We can get any data located at an index position.</a:t>
            </a:r>
          </a:p>
          <a:p>
            <a:r>
              <a:rPr lang="en-GB" sz="2000" dirty="0" smtClean="0"/>
              <a:t>Disadvantages</a:t>
            </a:r>
          </a:p>
          <a:p>
            <a:r>
              <a:rPr lang="en-GB" sz="2000" b="1" dirty="0" smtClean="0"/>
              <a:t>Size Limit:</a:t>
            </a:r>
            <a:r>
              <a:rPr lang="en-GB" sz="2000" dirty="0" smtClean="0"/>
              <a:t> We can store only the fixed size of elements in the array. It doesn't grow its size at runtime. To solve this problem, collection framework is used in Java which grows automatically.</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119</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IN" dirty="0" smtClean="0"/>
              <a:t>Switch statement – Multi conditional </a:t>
            </a: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buNone/>
            </a:pPr>
            <a:r>
              <a:rPr lang="en-GB" sz="1400" b="1" dirty="0" smtClean="0"/>
              <a:t>switch</a:t>
            </a:r>
            <a:r>
              <a:rPr lang="en-GB" sz="1400" dirty="0" smtClean="0"/>
              <a:t> (expression){  </a:t>
            </a:r>
          </a:p>
          <a:p>
            <a:pPr>
              <a:spcBef>
                <a:spcPts val="0"/>
              </a:spcBef>
              <a:buNone/>
            </a:pPr>
            <a:r>
              <a:rPr lang="en-GB" sz="1400" dirty="0" smtClean="0"/>
              <a:t>    </a:t>
            </a:r>
            <a:r>
              <a:rPr lang="en-GB" sz="1400" b="1" dirty="0" smtClean="0"/>
              <a:t>case</a:t>
            </a:r>
            <a:r>
              <a:rPr lang="en-GB" sz="1400" dirty="0" smtClean="0"/>
              <a:t> value 1:  </a:t>
            </a:r>
          </a:p>
          <a:p>
            <a:pPr>
              <a:spcBef>
                <a:spcPts val="0"/>
              </a:spcBef>
              <a:buNone/>
            </a:pPr>
            <a:r>
              <a:rPr lang="en-GB" sz="1400" dirty="0" smtClean="0"/>
              <a:t>     statement 1;  </a:t>
            </a:r>
          </a:p>
          <a:p>
            <a:pPr>
              <a:spcBef>
                <a:spcPts val="0"/>
              </a:spcBef>
              <a:buNone/>
            </a:pPr>
            <a:r>
              <a:rPr lang="en-GB" sz="1400" dirty="0" smtClean="0"/>
              <a:t>     </a:t>
            </a:r>
            <a:r>
              <a:rPr lang="en-GB" sz="1400" b="1" dirty="0" smtClean="0"/>
              <a:t>break</a:t>
            </a:r>
            <a:r>
              <a:rPr lang="en-GB" sz="1400" dirty="0" smtClean="0"/>
              <a:t>;  </a:t>
            </a:r>
          </a:p>
          <a:p>
            <a:pPr>
              <a:spcBef>
                <a:spcPts val="0"/>
              </a:spcBef>
              <a:buNone/>
            </a:pPr>
            <a:r>
              <a:rPr lang="en-GB" sz="1400" dirty="0" smtClean="0"/>
              <a:t>      .  </a:t>
            </a:r>
          </a:p>
          <a:p>
            <a:pPr>
              <a:spcBef>
                <a:spcPts val="0"/>
              </a:spcBef>
              <a:buNone/>
            </a:pPr>
            <a:r>
              <a:rPr lang="en-GB" sz="1400" dirty="0" smtClean="0"/>
              <a:t>      .  </a:t>
            </a:r>
          </a:p>
          <a:p>
            <a:pPr>
              <a:spcBef>
                <a:spcPts val="0"/>
              </a:spcBef>
              <a:buNone/>
            </a:pPr>
            <a:r>
              <a:rPr lang="en-GB" sz="1400" dirty="0" smtClean="0"/>
              <a:t>     .  </a:t>
            </a:r>
          </a:p>
          <a:p>
            <a:pPr>
              <a:spcBef>
                <a:spcPts val="0"/>
              </a:spcBef>
              <a:buNone/>
            </a:pPr>
            <a:r>
              <a:rPr lang="en-GB" sz="1400" dirty="0" smtClean="0"/>
              <a:t>    </a:t>
            </a:r>
            <a:r>
              <a:rPr lang="en-GB" sz="1400" b="1" dirty="0" smtClean="0"/>
              <a:t>case</a:t>
            </a:r>
            <a:r>
              <a:rPr lang="en-GB" sz="1400" dirty="0" smtClean="0"/>
              <a:t> value N:  </a:t>
            </a:r>
          </a:p>
          <a:p>
            <a:pPr>
              <a:spcBef>
                <a:spcPts val="0"/>
              </a:spcBef>
              <a:buNone/>
            </a:pPr>
            <a:r>
              <a:rPr lang="en-GB" sz="1400" dirty="0" smtClean="0"/>
              <a:t>     statement N;  </a:t>
            </a:r>
          </a:p>
          <a:p>
            <a:pPr>
              <a:spcBef>
                <a:spcPts val="0"/>
              </a:spcBef>
              <a:buNone/>
            </a:pPr>
            <a:r>
              <a:rPr lang="en-GB" sz="1400" dirty="0" smtClean="0"/>
              <a:t>     </a:t>
            </a:r>
            <a:r>
              <a:rPr lang="en-GB" sz="1400" b="1" dirty="0" smtClean="0"/>
              <a:t>break</a:t>
            </a:r>
            <a:r>
              <a:rPr lang="en-GB" sz="1400" dirty="0" smtClean="0"/>
              <a:t>;  </a:t>
            </a:r>
          </a:p>
          <a:p>
            <a:pPr>
              <a:spcBef>
                <a:spcPts val="0"/>
              </a:spcBef>
              <a:buNone/>
            </a:pPr>
            <a:r>
              <a:rPr lang="en-GB" sz="1400" dirty="0" smtClean="0"/>
              <a:t>    </a:t>
            </a:r>
            <a:r>
              <a:rPr lang="en-GB" sz="1400" b="1" dirty="0" smtClean="0"/>
              <a:t>default</a:t>
            </a:r>
            <a:r>
              <a:rPr lang="en-GB" sz="1400" dirty="0" smtClean="0"/>
              <a:t>:  </a:t>
            </a:r>
          </a:p>
          <a:p>
            <a:pPr>
              <a:spcBef>
                <a:spcPts val="0"/>
              </a:spcBef>
              <a:buNone/>
            </a:pPr>
            <a:r>
              <a:rPr lang="en-GB" sz="1400" dirty="0" smtClean="0"/>
              <a:t>     </a:t>
            </a:r>
            <a:r>
              <a:rPr lang="en-GB" sz="1400" b="1" dirty="0" smtClean="0"/>
              <a:t>default</a:t>
            </a:r>
            <a:r>
              <a:rPr lang="en-GB" sz="1400" dirty="0" smtClean="0"/>
              <a:t> statement;  </a:t>
            </a:r>
          </a:p>
          <a:p>
            <a:pPr>
              <a:spcBef>
                <a:spcPts val="0"/>
              </a:spcBef>
              <a:buNone/>
            </a:pPr>
            <a:r>
              <a:rPr lang="en-GB" sz="1400" dirty="0" smtClean="0"/>
              <a:t>}  </a:t>
            </a:r>
          </a:p>
          <a:p>
            <a:r>
              <a:rPr lang="en-GB" sz="1400" dirty="0" smtClean="0"/>
              <a:t>The case variables can be </a:t>
            </a:r>
            <a:r>
              <a:rPr lang="en-GB" sz="1400" dirty="0" err="1" smtClean="0"/>
              <a:t>int</a:t>
            </a:r>
            <a:r>
              <a:rPr lang="en-GB" sz="1400" dirty="0" smtClean="0"/>
              <a:t>, short, byte, char, or enumeration. String type is also supported since version 7 of Java</a:t>
            </a:r>
          </a:p>
          <a:p>
            <a:r>
              <a:rPr lang="en-GB" sz="1400" dirty="0" smtClean="0"/>
              <a:t>Cases cannot be duplicate</a:t>
            </a:r>
          </a:p>
          <a:p>
            <a:r>
              <a:rPr lang="en-GB" sz="1400" dirty="0" smtClean="0"/>
              <a:t>Default statement is executed when any of the case doesn't match the value of expression. It is optional.</a:t>
            </a:r>
          </a:p>
          <a:p>
            <a:r>
              <a:rPr lang="en-GB" sz="1400" dirty="0" smtClean="0"/>
              <a:t>Break statement terminates the switch block when the condition is satisfied.</a:t>
            </a:r>
            <a:br>
              <a:rPr lang="en-GB" sz="1400" dirty="0" smtClean="0"/>
            </a:br>
            <a:r>
              <a:rPr lang="en-GB" sz="1400" dirty="0" smtClean="0"/>
              <a:t>It is optional, if not used, next case is executed.</a:t>
            </a:r>
          </a:p>
          <a:p>
            <a:r>
              <a:rPr lang="en-GB" sz="1400" dirty="0" smtClean="0"/>
              <a:t>While using switch statements, we must notice that the case expression will be of the same type as the variable. However, it will also be a constant value.</a:t>
            </a:r>
          </a:p>
          <a:p>
            <a:pPr>
              <a:spcBef>
                <a:spcPts val="0"/>
              </a:spcBef>
              <a:buNone/>
            </a:pPr>
            <a:endParaRPr lang="en-GB" sz="14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Array</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There are two types of array.</a:t>
            </a:r>
          </a:p>
          <a:p>
            <a:pPr>
              <a:buFont typeface="Wingdings" pitchFamily="2" charset="2"/>
              <a:buChar char="Ø"/>
            </a:pPr>
            <a:r>
              <a:rPr lang="en-GB" dirty="0" smtClean="0"/>
              <a:t>Single Dimensional Array</a:t>
            </a:r>
          </a:p>
          <a:p>
            <a:pPr>
              <a:buFont typeface="Wingdings" pitchFamily="2" charset="2"/>
              <a:buChar char="Ø"/>
            </a:pPr>
            <a:r>
              <a:rPr lang="en-GB" dirty="0" smtClean="0"/>
              <a:t>Multidimensional Array</a:t>
            </a:r>
          </a:p>
          <a:p>
            <a:r>
              <a:rPr lang="en-US" u="sng" dirty="0" smtClean="0"/>
              <a:t>Single Dimensional Array in Java</a:t>
            </a:r>
          </a:p>
          <a:p>
            <a:r>
              <a:rPr lang="en-US" b="1" dirty="0" smtClean="0"/>
              <a:t>Syntax to Declare an Array in Java</a:t>
            </a:r>
            <a:endParaRPr lang="en-US" dirty="0" smtClean="0"/>
          </a:p>
          <a:p>
            <a:pPr>
              <a:buFont typeface="Wingdings" pitchFamily="2" charset="2"/>
              <a:buChar char="ü"/>
            </a:pPr>
            <a:r>
              <a:rPr lang="en-US" dirty="0" err="1" smtClean="0"/>
              <a:t>dataType</a:t>
            </a:r>
            <a:r>
              <a:rPr lang="en-US" dirty="0" smtClean="0"/>
              <a:t>[] </a:t>
            </a:r>
            <a:r>
              <a:rPr lang="en-US" dirty="0" err="1" smtClean="0"/>
              <a:t>arr</a:t>
            </a:r>
            <a:r>
              <a:rPr lang="en-US" dirty="0" smtClean="0"/>
              <a:t>; (or)  </a:t>
            </a:r>
          </a:p>
          <a:p>
            <a:pPr>
              <a:buFont typeface="Wingdings" pitchFamily="2" charset="2"/>
              <a:buChar char="ü"/>
            </a:pPr>
            <a:r>
              <a:rPr lang="en-US" dirty="0" err="1" smtClean="0"/>
              <a:t>dataType</a:t>
            </a:r>
            <a:r>
              <a:rPr lang="en-US" dirty="0" smtClean="0"/>
              <a:t> []</a:t>
            </a:r>
            <a:r>
              <a:rPr lang="en-US" dirty="0" err="1" smtClean="0"/>
              <a:t>arr</a:t>
            </a:r>
            <a:r>
              <a:rPr lang="en-US" dirty="0" smtClean="0"/>
              <a:t>; (or)  </a:t>
            </a:r>
          </a:p>
          <a:p>
            <a:pPr>
              <a:buFont typeface="Wingdings" pitchFamily="2" charset="2"/>
              <a:buChar char="ü"/>
            </a:pPr>
            <a:r>
              <a:rPr lang="en-US" dirty="0" err="1" smtClean="0"/>
              <a:t>dataType</a:t>
            </a:r>
            <a:r>
              <a:rPr lang="en-US" dirty="0" smtClean="0"/>
              <a:t> </a:t>
            </a:r>
            <a:r>
              <a:rPr lang="en-US" dirty="0" err="1" smtClean="0"/>
              <a:t>arr</a:t>
            </a:r>
            <a:r>
              <a:rPr lang="en-US" dirty="0" smtClean="0"/>
              <a:t>[];  </a:t>
            </a:r>
          </a:p>
          <a:p>
            <a:r>
              <a:rPr lang="en-US" b="1" dirty="0" smtClean="0"/>
              <a:t>Instantiation of an Array in Java</a:t>
            </a:r>
            <a:endParaRPr lang="en-US" dirty="0" smtClean="0"/>
          </a:p>
          <a:p>
            <a:r>
              <a:rPr lang="en-US" dirty="0" err="1" smtClean="0"/>
              <a:t>arrayRefVar</a:t>
            </a:r>
            <a:r>
              <a:rPr lang="en-US" dirty="0" smtClean="0"/>
              <a:t>=</a:t>
            </a:r>
            <a:r>
              <a:rPr lang="en-US" b="1" dirty="0" smtClean="0"/>
              <a:t>new</a:t>
            </a:r>
            <a:r>
              <a:rPr lang="en-US" dirty="0" smtClean="0"/>
              <a:t> </a:t>
            </a:r>
            <a:r>
              <a:rPr lang="en-US" dirty="0" err="1" smtClean="0"/>
              <a:t>datatype</a:t>
            </a:r>
            <a:r>
              <a:rPr lang="en-US" dirty="0" smtClean="0"/>
              <a:t>[size];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120</a:t>
            </a:fld>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GB" b="1" dirty="0" smtClean="0"/>
              <a:t>class</a:t>
            </a:r>
            <a:r>
              <a:rPr lang="en-GB" dirty="0" smtClean="0"/>
              <a:t> </a:t>
            </a:r>
            <a:r>
              <a:rPr lang="en-GB" dirty="0" err="1" smtClean="0"/>
              <a:t>Testarray</a:t>
            </a:r>
            <a:r>
              <a:rPr lang="en-GB" dirty="0" smtClean="0"/>
              <a:t>{  </a:t>
            </a:r>
          </a:p>
          <a:p>
            <a:pPr>
              <a:spcBef>
                <a:spcPts val="0"/>
              </a:spcBef>
              <a:buNone/>
            </a:pPr>
            <a:r>
              <a:rPr lang="en-GB" b="1" dirty="0" smtClean="0"/>
              <a:t>public</a:t>
            </a:r>
            <a:r>
              <a:rPr lang="en-GB" dirty="0" smtClean="0"/>
              <a:t> </a:t>
            </a:r>
            <a:r>
              <a:rPr lang="en-GB" b="1" dirty="0" smtClean="0"/>
              <a:t>static</a:t>
            </a:r>
            <a:r>
              <a:rPr lang="en-GB" dirty="0" smtClean="0"/>
              <a:t> </a:t>
            </a:r>
            <a:r>
              <a:rPr lang="en-GB" b="1" dirty="0" smtClean="0"/>
              <a:t>void</a:t>
            </a:r>
            <a:r>
              <a:rPr lang="en-GB" dirty="0" smtClean="0"/>
              <a:t> main(String </a:t>
            </a:r>
            <a:r>
              <a:rPr lang="en-GB" dirty="0" err="1" smtClean="0"/>
              <a:t>args</a:t>
            </a:r>
            <a:r>
              <a:rPr lang="en-GB" dirty="0" smtClean="0"/>
              <a:t>[]){  </a:t>
            </a:r>
          </a:p>
          <a:p>
            <a:pPr>
              <a:spcBef>
                <a:spcPts val="0"/>
              </a:spcBef>
              <a:buNone/>
            </a:pPr>
            <a:r>
              <a:rPr lang="en-GB" b="1" dirty="0" err="1" smtClean="0"/>
              <a:t>int</a:t>
            </a:r>
            <a:r>
              <a:rPr lang="en-GB" dirty="0" smtClean="0"/>
              <a:t> a[]=</a:t>
            </a:r>
            <a:r>
              <a:rPr lang="en-GB" b="1" dirty="0" smtClean="0"/>
              <a:t>new</a:t>
            </a:r>
            <a:r>
              <a:rPr lang="en-GB" dirty="0" smtClean="0"/>
              <a:t> </a:t>
            </a:r>
            <a:r>
              <a:rPr lang="en-GB" b="1" dirty="0" err="1" smtClean="0"/>
              <a:t>int</a:t>
            </a:r>
            <a:r>
              <a:rPr lang="en-GB" dirty="0" smtClean="0"/>
              <a:t>[5];//declaration and instantiation  </a:t>
            </a:r>
          </a:p>
          <a:p>
            <a:pPr>
              <a:spcBef>
                <a:spcPts val="0"/>
              </a:spcBef>
              <a:buNone/>
            </a:pPr>
            <a:r>
              <a:rPr lang="en-GB" dirty="0" smtClean="0"/>
              <a:t>a[0]=10;//initialization  </a:t>
            </a:r>
          </a:p>
          <a:p>
            <a:pPr>
              <a:spcBef>
                <a:spcPts val="0"/>
              </a:spcBef>
              <a:buNone/>
            </a:pPr>
            <a:r>
              <a:rPr lang="en-GB" dirty="0" smtClean="0"/>
              <a:t>a[1]=20;  </a:t>
            </a:r>
          </a:p>
          <a:p>
            <a:pPr>
              <a:spcBef>
                <a:spcPts val="0"/>
              </a:spcBef>
              <a:buNone/>
            </a:pPr>
            <a:r>
              <a:rPr lang="en-GB" dirty="0" smtClean="0"/>
              <a:t>a[2]=70;  </a:t>
            </a:r>
          </a:p>
          <a:p>
            <a:pPr>
              <a:spcBef>
                <a:spcPts val="0"/>
              </a:spcBef>
              <a:buNone/>
            </a:pPr>
            <a:r>
              <a:rPr lang="en-GB" dirty="0" smtClean="0"/>
              <a:t>a[3]=40;  </a:t>
            </a:r>
          </a:p>
          <a:p>
            <a:pPr>
              <a:spcBef>
                <a:spcPts val="0"/>
              </a:spcBef>
              <a:buNone/>
            </a:pPr>
            <a:r>
              <a:rPr lang="en-GB" dirty="0" smtClean="0"/>
              <a:t>a[4]=50;  </a:t>
            </a:r>
          </a:p>
          <a:p>
            <a:pPr>
              <a:spcBef>
                <a:spcPts val="0"/>
              </a:spcBef>
              <a:buNone/>
            </a:pPr>
            <a:r>
              <a:rPr lang="en-GB" dirty="0" smtClean="0"/>
              <a:t>//traversing array  </a:t>
            </a:r>
          </a:p>
          <a:p>
            <a:pPr>
              <a:spcBef>
                <a:spcPts val="0"/>
              </a:spcBef>
              <a:buNone/>
            </a:pPr>
            <a:r>
              <a:rPr lang="en-GB" b="1" dirty="0" smtClean="0"/>
              <a:t>for</a:t>
            </a:r>
            <a:r>
              <a:rPr lang="en-GB" dirty="0" smtClean="0"/>
              <a:t>(</a:t>
            </a:r>
            <a:r>
              <a:rPr lang="en-GB" b="1" dirty="0" err="1" smtClean="0"/>
              <a:t>int</a:t>
            </a:r>
            <a:r>
              <a:rPr lang="en-GB" dirty="0" smtClean="0"/>
              <a:t> </a:t>
            </a:r>
            <a:r>
              <a:rPr lang="en-GB" dirty="0" err="1" smtClean="0"/>
              <a:t>i</a:t>
            </a:r>
            <a:r>
              <a:rPr lang="en-GB" dirty="0" smtClean="0"/>
              <a:t>=0;i&lt;</a:t>
            </a:r>
            <a:r>
              <a:rPr lang="en-GB" dirty="0" err="1" smtClean="0"/>
              <a:t>a.length;i</a:t>
            </a:r>
            <a:r>
              <a:rPr lang="en-GB" dirty="0" smtClean="0"/>
              <a:t>++)//length is the property of array  </a:t>
            </a:r>
          </a:p>
          <a:p>
            <a:pPr>
              <a:spcBef>
                <a:spcPts val="0"/>
              </a:spcBef>
              <a:buNone/>
            </a:pPr>
            <a:r>
              <a:rPr lang="en-GB" dirty="0" err="1" smtClean="0"/>
              <a:t>System.out.println</a:t>
            </a:r>
            <a:r>
              <a:rPr lang="en-GB" dirty="0" smtClean="0"/>
              <a:t>(a[</a:t>
            </a:r>
            <a:r>
              <a:rPr lang="en-GB" dirty="0" err="1" smtClean="0"/>
              <a:t>i</a:t>
            </a:r>
            <a:r>
              <a:rPr lang="en-GB" dirty="0" smtClean="0"/>
              <a:t>]);  </a:t>
            </a:r>
          </a:p>
          <a:p>
            <a:pPr>
              <a:spcBef>
                <a:spcPts val="0"/>
              </a:spcBef>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121</a:t>
            </a:fld>
            <a:endParaRPr lang="en-US"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Declaration, Instantiation and Initialization For-each Loop</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pPr>
              <a:buNone/>
            </a:pPr>
            <a:r>
              <a:rPr lang="en-US" b="1" dirty="0" smtClean="0"/>
              <a:t>class</a:t>
            </a:r>
            <a:r>
              <a:rPr lang="en-US" dirty="0" smtClean="0"/>
              <a:t> Testarray1{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b="1" dirty="0" err="1" smtClean="0"/>
              <a:t>int</a:t>
            </a:r>
            <a:r>
              <a:rPr lang="en-US" dirty="0" smtClean="0"/>
              <a:t> a[]={33,3,4,5};//declaration, instantiation and initialization  </a:t>
            </a:r>
          </a:p>
          <a:p>
            <a:pPr>
              <a:buNone/>
            </a:pPr>
            <a:r>
              <a:rPr lang="en-US" dirty="0" smtClean="0"/>
              <a:t>//printing array  </a:t>
            </a:r>
          </a:p>
          <a:p>
            <a:pPr>
              <a:buNone/>
            </a:pPr>
            <a:r>
              <a:rPr lang="en-US" b="1" dirty="0" smtClean="0"/>
              <a:t>for</a:t>
            </a:r>
            <a:r>
              <a:rPr lang="en-US" dirty="0" smtClean="0"/>
              <a:t>(</a:t>
            </a:r>
            <a:r>
              <a:rPr lang="en-US" b="1" dirty="0" err="1" smtClean="0"/>
              <a:t>int</a:t>
            </a:r>
            <a:r>
              <a:rPr lang="en-US" dirty="0" smtClean="0"/>
              <a:t> </a:t>
            </a:r>
            <a:r>
              <a:rPr lang="en-US" dirty="0" err="1" smtClean="0"/>
              <a:t>i</a:t>
            </a:r>
            <a:r>
              <a:rPr lang="en-US" dirty="0" smtClean="0"/>
              <a:t>=0;i&lt;</a:t>
            </a:r>
            <a:r>
              <a:rPr lang="en-US" dirty="0" err="1" smtClean="0"/>
              <a:t>a.length;i</a:t>
            </a:r>
            <a:r>
              <a:rPr lang="en-US" dirty="0" smtClean="0"/>
              <a:t>++)//length is the property of array  </a:t>
            </a:r>
          </a:p>
          <a:p>
            <a:pPr>
              <a:buNone/>
            </a:pPr>
            <a:r>
              <a:rPr lang="en-US" dirty="0" err="1" smtClean="0"/>
              <a:t>System.out.println</a:t>
            </a:r>
            <a:r>
              <a:rPr lang="en-US" dirty="0" smtClean="0"/>
              <a:t>(a[</a:t>
            </a:r>
            <a:r>
              <a:rPr lang="en-US" dirty="0" err="1" smtClean="0"/>
              <a:t>i</a:t>
            </a:r>
            <a:r>
              <a:rPr lang="en-US" dirty="0" smtClean="0"/>
              <a:t>]);  </a:t>
            </a:r>
          </a:p>
          <a:p>
            <a:pPr>
              <a:buNone/>
            </a:pPr>
            <a:r>
              <a:rPr lang="en-US" b="1" dirty="0" smtClean="0"/>
              <a:t>for</a:t>
            </a:r>
            <a:r>
              <a:rPr lang="en-US" dirty="0" smtClean="0"/>
              <a:t>(</a:t>
            </a:r>
            <a:r>
              <a:rPr lang="en-US" b="1" dirty="0" err="1" smtClean="0"/>
              <a:t>int</a:t>
            </a:r>
            <a:r>
              <a:rPr lang="en-US" dirty="0" smtClean="0"/>
              <a:t> i:arr)  </a:t>
            </a:r>
          </a:p>
          <a:p>
            <a:pPr>
              <a:buNone/>
            </a:pPr>
            <a:r>
              <a:rPr lang="en-US" dirty="0" err="1" smtClean="0"/>
              <a:t>System.out.println</a:t>
            </a:r>
            <a:r>
              <a:rPr lang="en-US" dirty="0" smtClean="0"/>
              <a:t>(</a:t>
            </a:r>
            <a:r>
              <a:rPr lang="en-US" dirty="0" err="1" smtClean="0"/>
              <a:t>i</a:t>
            </a:r>
            <a:r>
              <a:rPr lang="en-US" dirty="0" smtClean="0"/>
              <a:t>);  </a:t>
            </a:r>
          </a:p>
          <a:p>
            <a:pPr>
              <a:buNone/>
            </a:pPr>
            <a:r>
              <a:rPr lang="en-US" dirty="0" smtClean="0"/>
              <a:t>}</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122</a:t>
            </a:fld>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Array to a Method</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smtClean="0"/>
              <a:t>class</a:t>
            </a:r>
            <a:r>
              <a:rPr lang="en-US" sz="2000" dirty="0" smtClean="0"/>
              <a:t> Testarray2{  </a:t>
            </a:r>
          </a:p>
          <a:p>
            <a:pPr>
              <a:spcBef>
                <a:spcPts val="0"/>
              </a:spcBef>
              <a:buNone/>
            </a:pPr>
            <a:r>
              <a:rPr lang="en-US" sz="2000" dirty="0" smtClean="0"/>
              <a:t>//creating a method which receives an array as a parameter  </a:t>
            </a:r>
          </a:p>
          <a:p>
            <a:pPr>
              <a:spcBef>
                <a:spcPts val="0"/>
              </a:spcBef>
              <a:buNone/>
            </a:pPr>
            <a:r>
              <a:rPr lang="en-US" sz="2000" b="1" dirty="0" smtClean="0"/>
              <a:t>static</a:t>
            </a:r>
            <a:r>
              <a:rPr lang="en-US" sz="2000" dirty="0" smtClean="0"/>
              <a:t> </a:t>
            </a:r>
            <a:r>
              <a:rPr lang="en-US" sz="2000" b="1" dirty="0" smtClean="0"/>
              <a:t>void</a:t>
            </a:r>
            <a:r>
              <a:rPr lang="en-US" sz="2000" dirty="0" smtClean="0"/>
              <a:t> min(</a:t>
            </a:r>
            <a:r>
              <a:rPr lang="en-US" sz="2000" b="1" dirty="0" err="1" smtClean="0"/>
              <a:t>int</a:t>
            </a:r>
            <a:r>
              <a:rPr lang="en-US" sz="2000" dirty="0" smtClean="0"/>
              <a:t> </a:t>
            </a:r>
            <a:r>
              <a:rPr lang="en-US" sz="2000" dirty="0" err="1" smtClean="0"/>
              <a:t>arr</a:t>
            </a:r>
            <a:r>
              <a:rPr lang="en-US" sz="2000" dirty="0" smtClean="0"/>
              <a:t>[]){  </a:t>
            </a:r>
          </a:p>
          <a:p>
            <a:pPr>
              <a:spcBef>
                <a:spcPts val="0"/>
              </a:spcBef>
              <a:buNone/>
            </a:pPr>
            <a:r>
              <a:rPr lang="en-US" sz="2000" b="1" dirty="0" err="1" smtClean="0"/>
              <a:t>int</a:t>
            </a:r>
            <a:r>
              <a:rPr lang="en-US" sz="2000" dirty="0" smtClean="0"/>
              <a:t> min=</a:t>
            </a:r>
            <a:r>
              <a:rPr lang="en-US" sz="2000" dirty="0" err="1" smtClean="0"/>
              <a:t>arr</a:t>
            </a:r>
            <a:r>
              <a:rPr lang="en-US" sz="2000" dirty="0" smtClean="0"/>
              <a:t>[0];  </a:t>
            </a:r>
          </a:p>
          <a:p>
            <a:pPr>
              <a:spcBef>
                <a:spcPts val="0"/>
              </a:spcBef>
              <a:buNone/>
            </a:pPr>
            <a:r>
              <a:rPr lang="en-US" sz="2000" b="1" dirty="0" smtClean="0"/>
              <a:t>for</a:t>
            </a:r>
            <a:r>
              <a:rPr lang="en-US" sz="2000" dirty="0" smtClean="0"/>
              <a:t>(</a:t>
            </a:r>
            <a:r>
              <a:rPr lang="en-US" sz="2000" b="1" dirty="0" err="1" smtClean="0"/>
              <a:t>int</a:t>
            </a:r>
            <a:r>
              <a:rPr lang="en-US" sz="2000" dirty="0" smtClean="0"/>
              <a:t> </a:t>
            </a:r>
            <a:r>
              <a:rPr lang="en-US" sz="2000" dirty="0" err="1" smtClean="0"/>
              <a:t>i</a:t>
            </a:r>
            <a:r>
              <a:rPr lang="en-US" sz="2000" dirty="0" smtClean="0"/>
              <a:t>=1;i&lt;</a:t>
            </a:r>
            <a:r>
              <a:rPr lang="en-US" sz="2000" dirty="0" err="1" smtClean="0"/>
              <a:t>arr.length;i</a:t>
            </a:r>
            <a:r>
              <a:rPr lang="en-US" sz="2000" dirty="0" smtClean="0"/>
              <a:t>++)  </a:t>
            </a:r>
          </a:p>
          <a:p>
            <a:pPr>
              <a:spcBef>
                <a:spcPts val="0"/>
              </a:spcBef>
              <a:buNone/>
            </a:pPr>
            <a:r>
              <a:rPr lang="en-US" sz="2000" dirty="0" smtClean="0"/>
              <a:t> </a:t>
            </a:r>
            <a:r>
              <a:rPr lang="en-US" sz="2000" b="1" dirty="0" smtClean="0"/>
              <a:t>if</a:t>
            </a:r>
            <a:r>
              <a:rPr lang="en-US" sz="2000" dirty="0" smtClean="0"/>
              <a:t>(min&gt;</a:t>
            </a:r>
            <a:r>
              <a:rPr lang="en-US" sz="2000" dirty="0" err="1" smtClean="0"/>
              <a:t>arr</a:t>
            </a:r>
            <a:r>
              <a:rPr lang="en-US" sz="2000" dirty="0" smtClean="0"/>
              <a:t>[</a:t>
            </a:r>
            <a:r>
              <a:rPr lang="en-US" sz="2000" dirty="0" err="1" smtClean="0"/>
              <a:t>i</a:t>
            </a:r>
            <a:r>
              <a:rPr lang="en-US" sz="2000" dirty="0" smtClean="0"/>
              <a:t>])  </a:t>
            </a:r>
          </a:p>
          <a:p>
            <a:pPr>
              <a:spcBef>
                <a:spcPts val="0"/>
              </a:spcBef>
              <a:buNone/>
            </a:pPr>
            <a:r>
              <a:rPr lang="en-US" sz="2000" dirty="0" smtClean="0"/>
              <a:t>  min=</a:t>
            </a:r>
            <a:r>
              <a:rPr lang="en-US" sz="2000" dirty="0" err="1" smtClean="0"/>
              <a:t>arr</a:t>
            </a:r>
            <a:r>
              <a:rPr lang="en-US" sz="2000" dirty="0" smtClean="0"/>
              <a:t>[</a:t>
            </a:r>
            <a:r>
              <a:rPr lang="en-US" sz="2000" dirty="0" err="1" smtClean="0"/>
              <a:t>i</a:t>
            </a:r>
            <a:r>
              <a:rPr lang="en-US" sz="2000" dirty="0" smtClean="0"/>
              <a:t>];  </a:t>
            </a:r>
          </a:p>
          <a:p>
            <a:pPr>
              <a:spcBef>
                <a:spcPts val="0"/>
              </a:spcBef>
              <a:buNone/>
            </a:pPr>
            <a:r>
              <a:rPr lang="en-US" sz="2000" dirty="0" smtClean="0"/>
              <a:t>  </a:t>
            </a:r>
            <a:r>
              <a:rPr lang="en-US" sz="2000" dirty="0" err="1" smtClean="0"/>
              <a:t>System.out.println</a:t>
            </a:r>
            <a:r>
              <a:rPr lang="en-US" sz="2000" dirty="0" smtClean="0"/>
              <a:t>(min);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b="1" dirty="0" err="1" smtClean="0"/>
              <a:t>int</a:t>
            </a:r>
            <a:r>
              <a:rPr lang="en-US" sz="2000" dirty="0" smtClean="0"/>
              <a:t> a[]={33,3,4,5};//declaring and initializing an array  </a:t>
            </a:r>
          </a:p>
          <a:p>
            <a:pPr>
              <a:spcBef>
                <a:spcPts val="0"/>
              </a:spcBef>
              <a:buNone/>
            </a:pPr>
            <a:r>
              <a:rPr lang="en-US" sz="2000" dirty="0" smtClean="0"/>
              <a:t>min(a);//passing array to method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123</a:t>
            </a:fld>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Anonymous Array</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TestAnonymousArray</a:t>
            </a:r>
            <a:r>
              <a:rPr lang="en-US" sz="2000" dirty="0" smtClean="0"/>
              <a:t>{  </a:t>
            </a:r>
          </a:p>
          <a:p>
            <a:pPr>
              <a:spcBef>
                <a:spcPts val="0"/>
              </a:spcBef>
              <a:buNone/>
            </a:pPr>
            <a:r>
              <a:rPr lang="en-US" sz="2000" dirty="0" smtClean="0"/>
              <a:t>//creating a method which receives an array as a parameter  </a:t>
            </a:r>
          </a:p>
          <a:p>
            <a:pPr>
              <a:spcBef>
                <a:spcPts val="0"/>
              </a:spcBef>
              <a:buNone/>
            </a:pPr>
            <a:r>
              <a:rPr lang="en-US" sz="2000" b="1" dirty="0" smtClean="0"/>
              <a:t>static</a:t>
            </a:r>
            <a:r>
              <a:rPr lang="en-US" sz="2000" dirty="0" smtClean="0"/>
              <a:t> </a:t>
            </a:r>
            <a:r>
              <a:rPr lang="en-US" sz="2000" b="1" dirty="0" smtClean="0"/>
              <a:t>void</a:t>
            </a:r>
            <a:r>
              <a:rPr lang="en-US" sz="2000" dirty="0" smtClean="0"/>
              <a:t> </a:t>
            </a:r>
            <a:r>
              <a:rPr lang="en-US" sz="2000" dirty="0" err="1" smtClean="0"/>
              <a:t>printArray</a:t>
            </a:r>
            <a:r>
              <a:rPr lang="en-US" sz="2000" dirty="0" smtClean="0"/>
              <a:t>(</a:t>
            </a:r>
            <a:r>
              <a:rPr lang="en-US" sz="2000" b="1" dirty="0" err="1" smtClean="0"/>
              <a:t>int</a:t>
            </a:r>
            <a:r>
              <a:rPr lang="en-US" sz="2000" dirty="0" smtClean="0"/>
              <a:t> </a:t>
            </a:r>
            <a:r>
              <a:rPr lang="en-US" sz="2000" dirty="0" err="1" smtClean="0"/>
              <a:t>arr</a:t>
            </a:r>
            <a:r>
              <a:rPr lang="en-US" sz="2000" dirty="0" smtClean="0"/>
              <a:t>[]){  </a:t>
            </a:r>
          </a:p>
          <a:p>
            <a:pPr>
              <a:spcBef>
                <a:spcPts val="0"/>
              </a:spcBef>
              <a:buNone/>
            </a:pPr>
            <a:r>
              <a:rPr lang="en-US" sz="2000" b="1" dirty="0" smtClean="0"/>
              <a:t>for</a:t>
            </a:r>
            <a:r>
              <a:rPr lang="en-US" sz="2000" dirty="0" smtClean="0"/>
              <a:t>(</a:t>
            </a:r>
            <a:r>
              <a:rPr lang="en-US" sz="2000" b="1" dirty="0" err="1" smtClean="0"/>
              <a:t>int</a:t>
            </a:r>
            <a:r>
              <a:rPr lang="en-US" sz="2000" dirty="0" smtClean="0"/>
              <a:t> </a:t>
            </a:r>
            <a:r>
              <a:rPr lang="en-US" sz="2000" dirty="0" err="1" smtClean="0"/>
              <a:t>i</a:t>
            </a:r>
            <a:r>
              <a:rPr lang="en-US" sz="2000" dirty="0" smtClean="0"/>
              <a:t>=0;i&lt;</a:t>
            </a:r>
            <a:r>
              <a:rPr lang="en-US" sz="2000" dirty="0" err="1" smtClean="0"/>
              <a:t>arr.length;i</a:t>
            </a:r>
            <a:r>
              <a:rPr lang="en-US" sz="2000" dirty="0" smtClean="0"/>
              <a:t>++)  </a:t>
            </a:r>
          </a:p>
          <a:p>
            <a:pPr>
              <a:spcBef>
                <a:spcPts val="0"/>
              </a:spcBef>
              <a:buNone/>
            </a:pPr>
            <a:r>
              <a:rPr lang="en-US" sz="2000" dirty="0" err="1" smtClean="0"/>
              <a:t>System.out.println</a:t>
            </a:r>
            <a:r>
              <a:rPr lang="en-US" sz="2000" dirty="0" smtClean="0"/>
              <a:t>(</a:t>
            </a:r>
            <a:r>
              <a:rPr lang="en-US" sz="2000" dirty="0" err="1" smtClean="0"/>
              <a:t>arr</a:t>
            </a:r>
            <a:r>
              <a:rPr lang="en-US" sz="2000" dirty="0" smtClean="0"/>
              <a:t>[</a:t>
            </a:r>
            <a:r>
              <a:rPr lang="en-US" sz="2000" dirty="0" err="1" smtClean="0"/>
              <a:t>i</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printArray</a:t>
            </a:r>
            <a:r>
              <a:rPr lang="en-US" sz="2000" dirty="0" smtClean="0"/>
              <a:t>(</a:t>
            </a:r>
            <a:r>
              <a:rPr lang="en-US" sz="2000" b="1" dirty="0" smtClean="0"/>
              <a:t>new</a:t>
            </a:r>
            <a:r>
              <a:rPr lang="en-US" sz="2000" dirty="0" smtClean="0"/>
              <a:t> </a:t>
            </a:r>
            <a:r>
              <a:rPr lang="en-US" sz="2000" b="1" dirty="0" err="1" smtClean="0"/>
              <a:t>int</a:t>
            </a:r>
            <a:r>
              <a:rPr lang="en-US" sz="2000" dirty="0" smtClean="0"/>
              <a:t>[]{10,22,44,66});//passing anonymous array to method  </a:t>
            </a:r>
          </a:p>
          <a:p>
            <a:pPr>
              <a:spcBef>
                <a:spcPts val="0"/>
              </a:spcBef>
              <a:buNone/>
            </a:pPr>
            <a:r>
              <a:rPr lang="en-US" sz="2000" dirty="0" smtClean="0"/>
              <a:t>}</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124</a:t>
            </a:fld>
            <a:endParaRPr lang="en-US"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Returning Array from the Method</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class</a:t>
            </a:r>
            <a:r>
              <a:rPr lang="en-US" sz="2000" dirty="0" smtClean="0"/>
              <a:t> </a:t>
            </a:r>
            <a:r>
              <a:rPr lang="en-US" sz="2000" dirty="0" err="1" smtClean="0"/>
              <a:t>TestReturnArray</a:t>
            </a:r>
            <a:r>
              <a:rPr lang="en-US" sz="2000" dirty="0" smtClean="0"/>
              <a:t>{  </a:t>
            </a:r>
          </a:p>
          <a:p>
            <a:pPr>
              <a:spcBef>
                <a:spcPts val="0"/>
              </a:spcBef>
              <a:buNone/>
            </a:pPr>
            <a:r>
              <a:rPr lang="en-US" sz="2000" dirty="0" smtClean="0"/>
              <a:t>//creating method which returns an array  </a:t>
            </a:r>
          </a:p>
          <a:p>
            <a:pPr>
              <a:spcBef>
                <a:spcPts val="0"/>
              </a:spcBef>
              <a:buNone/>
            </a:pPr>
            <a:r>
              <a:rPr lang="en-US" sz="2000" b="1" dirty="0" smtClean="0"/>
              <a:t>static</a:t>
            </a:r>
            <a:r>
              <a:rPr lang="en-US" sz="2000" dirty="0" smtClean="0"/>
              <a:t> </a:t>
            </a:r>
            <a:r>
              <a:rPr lang="en-US" sz="2000" b="1" dirty="0" err="1" smtClean="0"/>
              <a:t>int</a:t>
            </a:r>
            <a:r>
              <a:rPr lang="en-US" sz="2000" dirty="0" smtClean="0"/>
              <a:t>[] get(){  </a:t>
            </a:r>
          </a:p>
          <a:p>
            <a:pPr>
              <a:spcBef>
                <a:spcPts val="0"/>
              </a:spcBef>
              <a:buNone/>
            </a:pPr>
            <a:r>
              <a:rPr lang="en-US" sz="2000" b="1" dirty="0" smtClean="0"/>
              <a:t>return</a:t>
            </a:r>
            <a:r>
              <a:rPr lang="en-US" sz="2000" dirty="0" smtClean="0"/>
              <a:t> </a:t>
            </a:r>
            <a:r>
              <a:rPr lang="en-US" sz="2000" b="1" dirty="0" smtClean="0"/>
              <a:t>new</a:t>
            </a:r>
            <a:r>
              <a:rPr lang="en-US" sz="2000" dirty="0" smtClean="0"/>
              <a:t> </a:t>
            </a:r>
            <a:r>
              <a:rPr lang="en-US" sz="2000" b="1" dirty="0" err="1" smtClean="0"/>
              <a:t>int</a:t>
            </a:r>
            <a:r>
              <a:rPr lang="en-US" sz="2000" dirty="0" smtClean="0"/>
              <a:t>[]{10,30,50,90,60};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//calling method which returns an array  </a:t>
            </a:r>
          </a:p>
          <a:p>
            <a:pPr>
              <a:spcBef>
                <a:spcPts val="0"/>
              </a:spcBef>
              <a:buNone/>
            </a:pPr>
            <a:r>
              <a:rPr lang="en-US" sz="2000" b="1" dirty="0" err="1" smtClean="0"/>
              <a:t>int</a:t>
            </a:r>
            <a:r>
              <a:rPr lang="en-US" sz="2000" dirty="0" smtClean="0"/>
              <a:t> </a:t>
            </a:r>
            <a:r>
              <a:rPr lang="en-US" sz="2000" dirty="0" err="1" smtClean="0"/>
              <a:t>arr</a:t>
            </a:r>
            <a:r>
              <a:rPr lang="en-US" sz="2000" dirty="0" smtClean="0"/>
              <a:t>[]=get();  </a:t>
            </a:r>
          </a:p>
          <a:p>
            <a:pPr>
              <a:spcBef>
                <a:spcPts val="0"/>
              </a:spcBef>
              <a:buNone/>
            </a:pPr>
            <a:r>
              <a:rPr lang="en-US" sz="2000" dirty="0" smtClean="0"/>
              <a:t>//printing the values of an array  </a:t>
            </a:r>
          </a:p>
          <a:p>
            <a:pPr>
              <a:spcBef>
                <a:spcPts val="0"/>
              </a:spcBef>
              <a:buNone/>
            </a:pPr>
            <a:r>
              <a:rPr lang="en-US" sz="2000" b="1" dirty="0" smtClean="0"/>
              <a:t>for</a:t>
            </a:r>
            <a:r>
              <a:rPr lang="en-US" sz="2000" dirty="0" smtClean="0"/>
              <a:t>(</a:t>
            </a:r>
            <a:r>
              <a:rPr lang="en-US" sz="2000" b="1" dirty="0" err="1" smtClean="0"/>
              <a:t>int</a:t>
            </a:r>
            <a:r>
              <a:rPr lang="en-US" sz="2000" dirty="0" smtClean="0"/>
              <a:t> </a:t>
            </a:r>
            <a:r>
              <a:rPr lang="en-US" sz="2000" dirty="0" err="1" smtClean="0"/>
              <a:t>i</a:t>
            </a:r>
            <a:r>
              <a:rPr lang="en-US" sz="2000" dirty="0" smtClean="0"/>
              <a:t>=0;i&lt;</a:t>
            </a:r>
            <a:r>
              <a:rPr lang="en-US" sz="2000" dirty="0" err="1" smtClean="0"/>
              <a:t>arr.length;i</a:t>
            </a:r>
            <a:r>
              <a:rPr lang="en-US" sz="2000" dirty="0" smtClean="0"/>
              <a:t>++)  </a:t>
            </a:r>
          </a:p>
          <a:p>
            <a:pPr>
              <a:spcBef>
                <a:spcPts val="0"/>
              </a:spcBef>
              <a:buNone/>
            </a:pPr>
            <a:r>
              <a:rPr lang="en-US" sz="2000" dirty="0" err="1" smtClean="0"/>
              <a:t>System.out.println</a:t>
            </a:r>
            <a:r>
              <a:rPr lang="en-US" sz="2000" dirty="0" smtClean="0"/>
              <a:t>(</a:t>
            </a:r>
            <a:r>
              <a:rPr lang="en-US" sz="2000" dirty="0" err="1" smtClean="0"/>
              <a:t>arr</a:t>
            </a:r>
            <a:r>
              <a:rPr lang="en-US" sz="2000" dirty="0" smtClean="0"/>
              <a:t>[</a:t>
            </a:r>
            <a:r>
              <a:rPr lang="en-US" sz="2000" dirty="0" err="1" smtClean="0"/>
              <a:t>i</a:t>
            </a:r>
            <a:r>
              <a:rPr lang="en-US" sz="2000" dirty="0" smtClean="0"/>
              <a:t>]);  </a:t>
            </a:r>
          </a:p>
          <a:p>
            <a:pPr>
              <a:spcBef>
                <a:spcPts val="0"/>
              </a:spcBef>
              <a:buNone/>
            </a:pPr>
            <a:r>
              <a:rPr lang="en-US" sz="2000" dirty="0" smtClean="0"/>
              <a:t>}</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125</a:t>
            </a:fld>
            <a:endParaRPr lang="en-US"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Multidimensional Array</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Declaration</a:t>
            </a:r>
            <a:endParaRPr lang="en-US" dirty="0" smtClean="0"/>
          </a:p>
          <a:p>
            <a:pPr>
              <a:buFont typeface="Wingdings" pitchFamily="2" charset="2"/>
              <a:buChar char="Ø"/>
            </a:pPr>
            <a:r>
              <a:rPr lang="en-US" dirty="0" err="1" smtClean="0"/>
              <a:t>dataType</a:t>
            </a:r>
            <a:r>
              <a:rPr lang="en-US" dirty="0" smtClean="0"/>
              <a:t>[][] </a:t>
            </a:r>
            <a:r>
              <a:rPr lang="en-US" dirty="0" err="1" smtClean="0"/>
              <a:t>arrayRefVar</a:t>
            </a:r>
            <a:r>
              <a:rPr lang="en-US" dirty="0" smtClean="0"/>
              <a:t>; (or)  </a:t>
            </a:r>
          </a:p>
          <a:p>
            <a:pPr>
              <a:buFont typeface="Wingdings" pitchFamily="2" charset="2"/>
              <a:buChar char="Ø"/>
            </a:pPr>
            <a:r>
              <a:rPr lang="en-US" dirty="0" err="1" smtClean="0"/>
              <a:t>dataType</a:t>
            </a:r>
            <a:r>
              <a:rPr lang="en-US" dirty="0" smtClean="0"/>
              <a:t> [][]</a:t>
            </a:r>
            <a:r>
              <a:rPr lang="en-US" dirty="0" err="1" smtClean="0"/>
              <a:t>arrayRefVar</a:t>
            </a:r>
            <a:r>
              <a:rPr lang="en-US" dirty="0" smtClean="0"/>
              <a:t>; (or)  </a:t>
            </a:r>
          </a:p>
          <a:p>
            <a:pPr>
              <a:buFont typeface="Wingdings" pitchFamily="2" charset="2"/>
              <a:buChar char="Ø"/>
            </a:pPr>
            <a:r>
              <a:rPr lang="en-US" dirty="0" err="1" smtClean="0"/>
              <a:t>dataType</a:t>
            </a:r>
            <a:r>
              <a:rPr lang="en-US" dirty="0" smtClean="0"/>
              <a:t> </a:t>
            </a:r>
            <a:r>
              <a:rPr lang="en-US" dirty="0" err="1" smtClean="0"/>
              <a:t>arrayRefVar</a:t>
            </a:r>
            <a:r>
              <a:rPr lang="en-US" dirty="0" smtClean="0"/>
              <a:t>[][]; (or)  </a:t>
            </a:r>
          </a:p>
          <a:p>
            <a:pPr>
              <a:buFont typeface="Wingdings" pitchFamily="2" charset="2"/>
              <a:buChar char="Ø"/>
            </a:pPr>
            <a:r>
              <a:rPr lang="en-US" dirty="0" err="1" smtClean="0"/>
              <a:t>dataType</a:t>
            </a:r>
            <a:r>
              <a:rPr lang="en-US" dirty="0" smtClean="0"/>
              <a:t> []</a:t>
            </a:r>
            <a:r>
              <a:rPr lang="en-US" dirty="0" err="1" smtClean="0"/>
              <a:t>arrayRefVar</a:t>
            </a:r>
            <a:r>
              <a:rPr lang="en-US" dirty="0" smtClean="0"/>
              <a:t>[];  </a:t>
            </a:r>
          </a:p>
          <a:p>
            <a:r>
              <a:rPr lang="en-GB" dirty="0" smtClean="0"/>
              <a:t>Initialize</a:t>
            </a:r>
            <a:endParaRPr lang="en-US" dirty="0" smtClean="0"/>
          </a:p>
          <a:p>
            <a:pPr>
              <a:buFont typeface="Wingdings" pitchFamily="2" charset="2"/>
              <a:buChar char="Ø"/>
            </a:pPr>
            <a:r>
              <a:rPr lang="en-GB" b="1" dirty="0" err="1" smtClean="0"/>
              <a:t>int</a:t>
            </a:r>
            <a:r>
              <a:rPr lang="en-GB" dirty="0" smtClean="0"/>
              <a:t>[][] </a:t>
            </a:r>
            <a:r>
              <a:rPr lang="en-GB" dirty="0" err="1" smtClean="0"/>
              <a:t>arr</a:t>
            </a:r>
            <a:r>
              <a:rPr lang="en-GB" dirty="0" smtClean="0"/>
              <a:t>=</a:t>
            </a:r>
            <a:r>
              <a:rPr lang="en-GB" b="1" dirty="0" smtClean="0"/>
              <a:t>new</a:t>
            </a:r>
            <a:r>
              <a:rPr lang="en-GB" dirty="0" smtClean="0"/>
              <a:t> </a:t>
            </a:r>
            <a:r>
              <a:rPr lang="en-GB" b="1" dirty="0" err="1" smtClean="0"/>
              <a:t>int</a:t>
            </a:r>
            <a:r>
              <a:rPr lang="en-GB" dirty="0" smtClean="0"/>
              <a:t>[3][3];//3 row and 3 column  </a:t>
            </a:r>
          </a:p>
          <a:p>
            <a:pPr>
              <a:spcBef>
                <a:spcPts val="0"/>
              </a:spcBef>
              <a:buNone/>
            </a:pPr>
            <a:r>
              <a:rPr lang="en-US" sz="2000" b="1" dirty="0" smtClean="0"/>
              <a:t>class</a:t>
            </a:r>
            <a:r>
              <a:rPr lang="en-US" sz="2000" dirty="0" smtClean="0"/>
              <a:t> Testarray3{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//declaring and initializing 2D array  </a:t>
            </a:r>
          </a:p>
          <a:p>
            <a:pPr>
              <a:spcBef>
                <a:spcPts val="0"/>
              </a:spcBef>
              <a:buNone/>
            </a:pPr>
            <a:r>
              <a:rPr lang="en-US" sz="2000" b="1" dirty="0" err="1" smtClean="0"/>
              <a:t>int</a:t>
            </a:r>
            <a:r>
              <a:rPr lang="en-US" sz="2000" dirty="0" smtClean="0"/>
              <a:t> </a:t>
            </a:r>
            <a:r>
              <a:rPr lang="en-US" sz="2000" dirty="0" err="1" smtClean="0"/>
              <a:t>arr</a:t>
            </a:r>
            <a:r>
              <a:rPr lang="en-US" sz="2000" dirty="0" smtClean="0"/>
              <a:t>[][]={{1,2,3},{2,4,5},{4,4,5}};  </a:t>
            </a:r>
          </a:p>
          <a:p>
            <a:pPr>
              <a:spcBef>
                <a:spcPts val="0"/>
              </a:spcBef>
              <a:buNone/>
            </a:pPr>
            <a:r>
              <a:rPr lang="en-US" sz="2000" dirty="0" smtClean="0"/>
              <a:t>//printing 2D array  </a:t>
            </a:r>
          </a:p>
          <a:p>
            <a:pPr>
              <a:spcBef>
                <a:spcPts val="0"/>
              </a:spcBef>
              <a:buNone/>
            </a:pPr>
            <a:r>
              <a:rPr lang="en-US" sz="2000" b="1" dirty="0" smtClean="0"/>
              <a:t>for</a:t>
            </a:r>
            <a:r>
              <a:rPr lang="en-US" sz="2000" dirty="0" smtClean="0"/>
              <a:t>(</a:t>
            </a:r>
            <a:r>
              <a:rPr lang="en-US" sz="2000" b="1" dirty="0" err="1" smtClean="0"/>
              <a:t>int</a:t>
            </a:r>
            <a:r>
              <a:rPr lang="en-US" sz="2000" dirty="0" smtClean="0"/>
              <a:t> </a:t>
            </a:r>
            <a:r>
              <a:rPr lang="en-US" sz="2000" dirty="0" err="1" smtClean="0"/>
              <a:t>i</a:t>
            </a:r>
            <a:r>
              <a:rPr lang="en-US" sz="2000" dirty="0" smtClean="0"/>
              <a:t>=0;i&lt;3;i++){  </a:t>
            </a:r>
          </a:p>
          <a:p>
            <a:pPr>
              <a:spcBef>
                <a:spcPts val="0"/>
              </a:spcBef>
              <a:buNone/>
            </a:pPr>
            <a:r>
              <a:rPr lang="en-US" sz="2000" dirty="0" smtClean="0"/>
              <a:t> </a:t>
            </a:r>
            <a:r>
              <a:rPr lang="en-US" sz="2000" b="1" dirty="0" smtClean="0"/>
              <a:t>for</a:t>
            </a:r>
            <a:r>
              <a:rPr lang="en-US" sz="2000" dirty="0" smtClean="0"/>
              <a:t>(</a:t>
            </a:r>
            <a:r>
              <a:rPr lang="en-US" sz="2000" b="1" dirty="0" err="1" smtClean="0"/>
              <a:t>int</a:t>
            </a:r>
            <a:r>
              <a:rPr lang="en-US" sz="2000" dirty="0" smtClean="0"/>
              <a:t> j=0;j&lt;3;j++){  </a:t>
            </a:r>
          </a:p>
          <a:p>
            <a:pPr>
              <a:spcBef>
                <a:spcPts val="0"/>
              </a:spcBef>
              <a:buNone/>
            </a:pPr>
            <a:r>
              <a:rPr lang="en-US" sz="2000" dirty="0" smtClean="0"/>
              <a:t>   </a:t>
            </a:r>
            <a:r>
              <a:rPr lang="en-US" sz="2000" dirty="0" err="1" smtClean="0"/>
              <a:t>System.out.print</a:t>
            </a:r>
            <a:r>
              <a:rPr lang="en-US" sz="2000" dirty="0" smtClean="0"/>
              <a:t>(</a:t>
            </a:r>
            <a:r>
              <a:rPr lang="en-US" sz="2000" dirty="0" err="1" smtClean="0"/>
              <a:t>arr</a:t>
            </a:r>
            <a:r>
              <a:rPr lang="en-US" sz="2000" dirty="0" smtClean="0"/>
              <a:t>[</a:t>
            </a:r>
            <a:r>
              <a:rPr lang="en-US" sz="2000" dirty="0" err="1" smtClean="0"/>
              <a:t>i</a:t>
            </a:r>
            <a:r>
              <a:rPr lang="en-US" sz="2000" dirty="0" smtClean="0"/>
              <a:t>][j]+" ");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  </a:t>
            </a:r>
          </a:p>
          <a:p>
            <a:pPr>
              <a:spcBef>
                <a:spcPts val="0"/>
              </a:spcBef>
              <a:buNone/>
            </a:pPr>
            <a:r>
              <a:rPr lang="en-US" sz="2000" dirty="0" smtClean="0"/>
              <a:t>}  </a:t>
            </a:r>
          </a:p>
          <a:p>
            <a:pPr>
              <a:spcBef>
                <a:spcPts val="0"/>
              </a:spcBef>
              <a:buNone/>
            </a:pPr>
            <a:r>
              <a:rPr lang="en-US" sz="2000" dirty="0" smtClean="0"/>
              <a:t>}</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126</a:t>
            </a:fld>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Jagged Array</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If we are creating odd number of columns in a 2D array, it is known as a jagged array. In other words, it is an array of arrays with different number of columns.</a:t>
            </a:r>
          </a:p>
          <a:p>
            <a:pPr>
              <a:spcBef>
                <a:spcPts val="0"/>
              </a:spcBef>
              <a:buNone/>
            </a:pPr>
            <a:r>
              <a:rPr lang="en-US" sz="2000" b="1" dirty="0" smtClean="0"/>
              <a:t>class</a:t>
            </a:r>
            <a:r>
              <a:rPr lang="en-US" sz="2000" dirty="0" smtClean="0"/>
              <a:t> </a:t>
            </a:r>
            <a:r>
              <a:rPr lang="en-US" sz="2000" dirty="0" err="1" smtClean="0"/>
              <a:t>TestJaggedArray</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//declaring a 2D array with odd columns  </a:t>
            </a:r>
          </a:p>
          <a:p>
            <a:pPr>
              <a:spcBef>
                <a:spcPts val="0"/>
              </a:spcBef>
              <a:buNone/>
            </a:pPr>
            <a:r>
              <a:rPr lang="en-US" sz="2000" dirty="0" smtClean="0"/>
              <a:t>        </a:t>
            </a:r>
            <a:r>
              <a:rPr lang="en-US" sz="2000" b="1" dirty="0" err="1" smtClean="0"/>
              <a:t>int</a:t>
            </a:r>
            <a:r>
              <a:rPr lang="en-US" sz="2000" dirty="0" smtClean="0"/>
              <a:t> </a:t>
            </a:r>
            <a:r>
              <a:rPr lang="en-US" sz="2000" dirty="0" err="1" smtClean="0"/>
              <a:t>arr</a:t>
            </a:r>
            <a:r>
              <a:rPr lang="en-US" sz="2000" dirty="0" smtClean="0"/>
              <a:t>[][] = </a:t>
            </a:r>
            <a:r>
              <a:rPr lang="en-US" sz="2000" b="1" dirty="0" smtClean="0"/>
              <a:t>new</a:t>
            </a:r>
            <a:r>
              <a:rPr lang="en-US" sz="2000" dirty="0" smtClean="0"/>
              <a:t> </a:t>
            </a:r>
            <a:r>
              <a:rPr lang="en-US" sz="2000" b="1" dirty="0" err="1" smtClean="0"/>
              <a:t>int</a:t>
            </a:r>
            <a:r>
              <a:rPr lang="en-US" sz="2000" dirty="0" smtClean="0"/>
              <a:t>[3][];  </a:t>
            </a:r>
          </a:p>
          <a:p>
            <a:pPr>
              <a:spcBef>
                <a:spcPts val="0"/>
              </a:spcBef>
              <a:buNone/>
            </a:pPr>
            <a:r>
              <a:rPr lang="en-US" sz="2000" dirty="0" smtClean="0"/>
              <a:t>        </a:t>
            </a:r>
            <a:r>
              <a:rPr lang="en-US" sz="2000" dirty="0" err="1" smtClean="0"/>
              <a:t>arr</a:t>
            </a:r>
            <a:r>
              <a:rPr lang="en-US" sz="2000" dirty="0" smtClean="0"/>
              <a:t>[0] = </a:t>
            </a:r>
            <a:r>
              <a:rPr lang="en-US" sz="2000" b="1" dirty="0" smtClean="0"/>
              <a:t>new</a:t>
            </a:r>
            <a:r>
              <a:rPr lang="en-US" sz="2000" dirty="0" smtClean="0"/>
              <a:t> </a:t>
            </a:r>
            <a:r>
              <a:rPr lang="en-US" sz="2000" b="1" dirty="0" err="1" smtClean="0"/>
              <a:t>int</a:t>
            </a:r>
            <a:r>
              <a:rPr lang="en-US" sz="2000" dirty="0" smtClean="0"/>
              <a:t>[3];  </a:t>
            </a:r>
          </a:p>
          <a:p>
            <a:pPr>
              <a:spcBef>
                <a:spcPts val="0"/>
              </a:spcBef>
              <a:buNone/>
            </a:pPr>
            <a:r>
              <a:rPr lang="en-US" sz="2000" dirty="0" smtClean="0"/>
              <a:t>        </a:t>
            </a:r>
            <a:r>
              <a:rPr lang="en-US" sz="2000" dirty="0" err="1" smtClean="0"/>
              <a:t>arr</a:t>
            </a:r>
            <a:r>
              <a:rPr lang="en-US" sz="2000" dirty="0" smtClean="0"/>
              <a:t>[1] = </a:t>
            </a:r>
            <a:r>
              <a:rPr lang="en-US" sz="2000" b="1" dirty="0" smtClean="0"/>
              <a:t>new</a:t>
            </a:r>
            <a:r>
              <a:rPr lang="en-US" sz="2000" dirty="0" smtClean="0"/>
              <a:t> </a:t>
            </a:r>
            <a:r>
              <a:rPr lang="en-US" sz="2000" b="1" dirty="0" err="1" smtClean="0"/>
              <a:t>int</a:t>
            </a:r>
            <a:r>
              <a:rPr lang="en-US" sz="2000" dirty="0" smtClean="0"/>
              <a:t>[4];  </a:t>
            </a:r>
          </a:p>
          <a:p>
            <a:pPr>
              <a:spcBef>
                <a:spcPts val="0"/>
              </a:spcBef>
              <a:buNone/>
            </a:pPr>
            <a:r>
              <a:rPr lang="en-US" sz="2000" dirty="0" smtClean="0"/>
              <a:t>        </a:t>
            </a:r>
            <a:r>
              <a:rPr lang="en-US" sz="2000" dirty="0" err="1" smtClean="0"/>
              <a:t>arr</a:t>
            </a:r>
            <a:r>
              <a:rPr lang="en-US" sz="2000" dirty="0" smtClean="0"/>
              <a:t>[2] = </a:t>
            </a:r>
            <a:r>
              <a:rPr lang="en-US" sz="2000" b="1" dirty="0" smtClean="0"/>
              <a:t>new</a:t>
            </a:r>
            <a:r>
              <a:rPr lang="en-US" sz="2000" dirty="0" smtClean="0"/>
              <a:t> </a:t>
            </a:r>
            <a:r>
              <a:rPr lang="en-US" sz="2000" b="1" dirty="0" err="1" smtClean="0"/>
              <a:t>int</a:t>
            </a:r>
            <a:r>
              <a:rPr lang="en-US" sz="2000" dirty="0" smtClean="0"/>
              <a:t>[2];  </a:t>
            </a:r>
          </a:p>
          <a:p>
            <a:pPr>
              <a:spcBef>
                <a:spcPts val="0"/>
              </a:spcBef>
              <a:buNone/>
            </a:pPr>
            <a:r>
              <a:rPr lang="en-US" sz="2000" dirty="0" smtClean="0"/>
              <a:t>        //initializing a jagged array  </a:t>
            </a:r>
          </a:p>
          <a:p>
            <a:pPr>
              <a:spcBef>
                <a:spcPts val="0"/>
              </a:spcBef>
              <a:buNone/>
            </a:pPr>
            <a:r>
              <a:rPr lang="en-US" sz="2000" dirty="0" smtClean="0"/>
              <a:t>        </a:t>
            </a:r>
            <a:r>
              <a:rPr lang="en-US" sz="2000" b="1" dirty="0" err="1" smtClean="0"/>
              <a:t>int</a:t>
            </a:r>
            <a:r>
              <a:rPr lang="en-US" sz="2000" dirty="0" smtClean="0"/>
              <a:t> count = 0;  </a:t>
            </a:r>
          </a:p>
          <a:p>
            <a:pPr>
              <a:spcBef>
                <a:spcPts val="0"/>
              </a:spcBef>
              <a:buNone/>
            </a:pPr>
            <a:r>
              <a:rPr lang="en-US" sz="2000" dirty="0" smtClean="0"/>
              <a:t>        </a:t>
            </a:r>
            <a:r>
              <a:rPr lang="en-US" sz="2000" b="1" dirty="0" smtClean="0"/>
              <a:t>for</a:t>
            </a:r>
            <a:r>
              <a:rPr lang="en-US" sz="2000" dirty="0" smtClean="0"/>
              <a:t> (</a:t>
            </a:r>
            <a:r>
              <a:rPr lang="en-US" sz="2000" b="1" dirty="0" err="1" smtClean="0"/>
              <a:t>int</a:t>
            </a:r>
            <a:r>
              <a:rPr lang="en-US" sz="2000" dirty="0" smtClean="0"/>
              <a:t> </a:t>
            </a:r>
            <a:r>
              <a:rPr lang="en-US" sz="2000" dirty="0" err="1" smtClean="0"/>
              <a:t>i</a:t>
            </a:r>
            <a:r>
              <a:rPr lang="en-US" sz="2000" dirty="0" smtClean="0"/>
              <a:t>=0; </a:t>
            </a:r>
            <a:r>
              <a:rPr lang="en-US" sz="2000" dirty="0" err="1" smtClean="0"/>
              <a:t>i</a:t>
            </a:r>
            <a:r>
              <a:rPr lang="en-US" sz="2000" dirty="0" smtClean="0"/>
              <a:t>&lt;</a:t>
            </a:r>
            <a:r>
              <a:rPr lang="en-US" sz="2000" dirty="0" err="1" smtClean="0"/>
              <a:t>arr.length</a:t>
            </a:r>
            <a:r>
              <a:rPr lang="en-US" sz="2000" dirty="0" smtClean="0"/>
              <a:t>; </a:t>
            </a:r>
            <a:r>
              <a:rPr lang="en-US" sz="2000" dirty="0" err="1" smtClean="0"/>
              <a:t>i</a:t>
            </a: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b="1" dirty="0" err="1" smtClean="0"/>
              <a:t>int</a:t>
            </a:r>
            <a:r>
              <a:rPr lang="en-US" sz="2000" dirty="0" smtClean="0"/>
              <a:t> j=0; j&lt;</a:t>
            </a:r>
            <a:r>
              <a:rPr lang="en-US" sz="2000" dirty="0" err="1" smtClean="0"/>
              <a:t>arr</a:t>
            </a:r>
            <a:r>
              <a:rPr lang="en-US" sz="2000" dirty="0" smtClean="0"/>
              <a:t>[</a:t>
            </a:r>
            <a:r>
              <a:rPr lang="en-US" sz="2000" dirty="0" err="1" smtClean="0"/>
              <a:t>i</a:t>
            </a:r>
            <a:r>
              <a:rPr lang="en-US" sz="2000" dirty="0" smtClean="0"/>
              <a:t>].length; j++)  </a:t>
            </a:r>
          </a:p>
          <a:p>
            <a:pPr>
              <a:spcBef>
                <a:spcPts val="0"/>
              </a:spcBef>
              <a:buNone/>
            </a:pPr>
            <a:r>
              <a:rPr lang="en-US" sz="2000" dirty="0" smtClean="0"/>
              <a:t>                </a:t>
            </a:r>
            <a:r>
              <a:rPr lang="en-US" sz="2000" dirty="0" err="1" smtClean="0"/>
              <a:t>arr</a:t>
            </a:r>
            <a:r>
              <a:rPr lang="en-US" sz="2000" dirty="0" smtClean="0"/>
              <a:t>[</a:t>
            </a:r>
            <a:r>
              <a:rPr lang="en-US" sz="2000" dirty="0" err="1" smtClean="0"/>
              <a:t>i</a:t>
            </a:r>
            <a:r>
              <a:rPr lang="en-US" sz="2000" dirty="0" smtClean="0"/>
              <a:t>][j] = count++;  </a:t>
            </a:r>
          </a:p>
          <a:p>
            <a:pPr>
              <a:spcBef>
                <a:spcPts val="0"/>
              </a:spcBef>
              <a:buNone/>
            </a:pPr>
            <a:r>
              <a:rPr lang="en-US" sz="2000" dirty="0" smtClean="0"/>
              <a:t>   </a:t>
            </a:r>
          </a:p>
          <a:p>
            <a:pPr>
              <a:spcBef>
                <a:spcPts val="0"/>
              </a:spcBef>
              <a:buNone/>
            </a:pPr>
            <a:r>
              <a:rPr lang="en-US" sz="2000" dirty="0" smtClean="0"/>
              <a:t>        //printing the data of a jagged array   </a:t>
            </a:r>
          </a:p>
          <a:p>
            <a:pPr>
              <a:spcBef>
                <a:spcPts val="0"/>
              </a:spcBef>
              <a:buNone/>
            </a:pPr>
            <a:r>
              <a:rPr lang="en-US" sz="2000" dirty="0" smtClean="0"/>
              <a:t>        </a:t>
            </a:r>
            <a:r>
              <a:rPr lang="en-US" sz="2000" b="1" dirty="0" smtClean="0"/>
              <a:t>for</a:t>
            </a:r>
            <a:r>
              <a:rPr lang="en-US" sz="2000" dirty="0" smtClean="0"/>
              <a:t> (</a:t>
            </a:r>
            <a:r>
              <a:rPr lang="en-US" sz="2000" b="1" dirty="0" err="1" smtClean="0"/>
              <a:t>int</a:t>
            </a:r>
            <a:r>
              <a:rPr lang="en-US" sz="2000" dirty="0" smtClean="0"/>
              <a:t> </a:t>
            </a:r>
            <a:r>
              <a:rPr lang="en-US" sz="2000" dirty="0" err="1" smtClean="0"/>
              <a:t>i</a:t>
            </a:r>
            <a:r>
              <a:rPr lang="en-US" sz="2000" dirty="0" smtClean="0"/>
              <a:t>=0; </a:t>
            </a:r>
            <a:r>
              <a:rPr lang="en-US" sz="2000" dirty="0" err="1" smtClean="0"/>
              <a:t>i</a:t>
            </a:r>
            <a:r>
              <a:rPr lang="en-US" sz="2000" dirty="0" smtClean="0"/>
              <a:t>&lt;</a:t>
            </a:r>
            <a:r>
              <a:rPr lang="en-US" sz="2000" dirty="0" err="1" smtClean="0"/>
              <a:t>arr.length</a:t>
            </a:r>
            <a:r>
              <a:rPr lang="en-US" sz="2000" dirty="0" smtClean="0"/>
              <a:t>; </a:t>
            </a:r>
            <a:r>
              <a:rPr lang="en-US" sz="2000" dirty="0" err="1" smtClean="0"/>
              <a:t>i</a:t>
            </a:r>
            <a:r>
              <a:rPr lang="en-US" sz="2000" dirty="0" smtClean="0"/>
              <a:t>++){  </a:t>
            </a:r>
          </a:p>
          <a:p>
            <a:pPr>
              <a:spcBef>
                <a:spcPts val="0"/>
              </a:spcBef>
              <a:buNone/>
            </a:pPr>
            <a:r>
              <a:rPr lang="en-US" sz="2000" dirty="0" smtClean="0"/>
              <a:t>            </a:t>
            </a:r>
            <a:r>
              <a:rPr lang="en-US" sz="2000" b="1" dirty="0" smtClean="0"/>
              <a:t>for</a:t>
            </a:r>
            <a:r>
              <a:rPr lang="en-US" sz="2000" dirty="0" smtClean="0"/>
              <a:t> (</a:t>
            </a:r>
            <a:r>
              <a:rPr lang="en-US" sz="2000" b="1" dirty="0" err="1" smtClean="0"/>
              <a:t>int</a:t>
            </a:r>
            <a:r>
              <a:rPr lang="en-US" sz="2000" dirty="0" smtClean="0"/>
              <a:t> j=0; j&lt;</a:t>
            </a:r>
            <a:r>
              <a:rPr lang="en-US" sz="2000" dirty="0" err="1" smtClean="0"/>
              <a:t>arr</a:t>
            </a:r>
            <a:r>
              <a:rPr lang="en-US" sz="2000" dirty="0" smtClean="0"/>
              <a:t>[</a:t>
            </a:r>
            <a:r>
              <a:rPr lang="en-US" sz="2000" dirty="0" err="1" smtClean="0"/>
              <a:t>i</a:t>
            </a:r>
            <a:r>
              <a:rPr lang="en-US" sz="2000" dirty="0" smtClean="0"/>
              <a:t>].length; j++){  </a:t>
            </a:r>
          </a:p>
          <a:p>
            <a:pPr>
              <a:spcBef>
                <a:spcPts val="0"/>
              </a:spcBef>
              <a:buNone/>
            </a:pPr>
            <a:r>
              <a:rPr lang="en-US" sz="2000" dirty="0" smtClean="0"/>
              <a:t>                </a:t>
            </a:r>
            <a:r>
              <a:rPr lang="en-US" sz="2000" dirty="0" err="1" smtClean="0"/>
              <a:t>System.out.print</a:t>
            </a:r>
            <a:r>
              <a:rPr lang="en-US" sz="2000" dirty="0" smtClean="0"/>
              <a:t>(</a:t>
            </a:r>
            <a:r>
              <a:rPr lang="en-US" sz="2000" dirty="0" err="1" smtClean="0"/>
              <a:t>arr</a:t>
            </a:r>
            <a:r>
              <a:rPr lang="en-US" sz="2000" dirty="0" smtClean="0"/>
              <a:t>[</a:t>
            </a:r>
            <a:r>
              <a:rPr lang="en-US" sz="2000" dirty="0" err="1" smtClean="0"/>
              <a:t>i</a:t>
            </a:r>
            <a:r>
              <a:rPr lang="en-US" sz="2000" dirty="0" smtClean="0"/>
              <a:t>][j]+" ");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();//new line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127</a:t>
            </a:fld>
            <a:endParaRPr lang="en-US"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IN" dirty="0" smtClean="0"/>
              <a:t>Access Modifiers</a:t>
            </a: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smtClean="0"/>
              <a:t>There are two types of modifiers in Java: </a:t>
            </a:r>
            <a:r>
              <a:rPr lang="en-GB" sz="2000" b="1" dirty="0" smtClean="0"/>
              <a:t>access modifiers</a:t>
            </a:r>
            <a:r>
              <a:rPr lang="en-GB" sz="2000" dirty="0" smtClean="0"/>
              <a:t> and </a:t>
            </a:r>
            <a:r>
              <a:rPr lang="en-GB" sz="2000" b="1" dirty="0" smtClean="0"/>
              <a:t>non-access modifiers</a:t>
            </a:r>
            <a:r>
              <a:rPr lang="en-GB" sz="2000" dirty="0" smtClean="0"/>
              <a:t>.</a:t>
            </a:r>
          </a:p>
          <a:p>
            <a:r>
              <a:rPr lang="en-GB" sz="2000" dirty="0" smtClean="0"/>
              <a:t>The access modifiers in Java specifies the accessibility or scope of a field, method, constructor, or class. We can change the access level of fields, constructors, methods, and class by applying the access modifier on it.</a:t>
            </a:r>
          </a:p>
          <a:p>
            <a:r>
              <a:rPr lang="en-GB" sz="2000" dirty="0" smtClean="0"/>
              <a:t>There are four types of Java access modifiers:</a:t>
            </a:r>
          </a:p>
          <a:p>
            <a:r>
              <a:rPr lang="en-GB" sz="2000" b="1" dirty="0" smtClean="0"/>
              <a:t>Private</a:t>
            </a:r>
            <a:r>
              <a:rPr lang="en-GB" sz="2000" dirty="0" smtClean="0"/>
              <a:t>: The access level of a private modifier is only within the class. It cannot be accessed from outside the class.</a:t>
            </a:r>
          </a:p>
          <a:p>
            <a:r>
              <a:rPr lang="en-GB" sz="2000" b="1" dirty="0" smtClean="0"/>
              <a:t>Default</a:t>
            </a:r>
            <a:r>
              <a:rPr lang="en-GB" sz="2000" dirty="0" smtClean="0"/>
              <a:t>: The access level of a default modifier is only within the package. It cannot be accessed from outside the package. If you do not specify any access level, it will be the default.</a:t>
            </a:r>
          </a:p>
          <a:p>
            <a:r>
              <a:rPr lang="en-GB" sz="2000" b="1" dirty="0" smtClean="0"/>
              <a:t>Protected</a:t>
            </a:r>
            <a:r>
              <a:rPr lang="en-GB" sz="2000" dirty="0" smtClean="0"/>
              <a:t>: The access level of a protected modifier is within the package and outside the package through child class. If you do not make the child class, it cannot be accessed from outside the package.</a:t>
            </a:r>
          </a:p>
          <a:p>
            <a:r>
              <a:rPr lang="en-GB" sz="2000" b="1" dirty="0" smtClean="0"/>
              <a:t>Public</a:t>
            </a:r>
            <a:r>
              <a:rPr lang="en-GB" sz="2000" dirty="0" smtClean="0"/>
              <a:t>: The access level of a public modifier is everywhere. It can be accessed from within the class, outside the class, within the package and outside the package.</a:t>
            </a:r>
          </a:p>
          <a:p>
            <a:r>
              <a:rPr lang="en-GB" sz="2000" dirty="0" smtClean="0"/>
              <a:t>There are many non-access modifiers, such as static, abstract, synchronized, native, volatile, transient, etc.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128</a:t>
            </a:fld>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Access Modifiers</a:t>
            </a:r>
            <a:br>
              <a:rPr lang="en-US" dirty="0" smtClean="0"/>
            </a:br>
            <a:endParaRPr lang="en-US" dirty="0"/>
          </a:p>
        </p:txBody>
      </p:sp>
      <p:graphicFrame>
        <p:nvGraphicFramePr>
          <p:cNvPr id="5" name="Content Placeholder 4"/>
          <p:cNvGraphicFramePr>
            <a:graphicFrameLocks noGrp="1"/>
          </p:cNvGraphicFramePr>
          <p:nvPr>
            <p:ph idx="1"/>
          </p:nvPr>
        </p:nvGraphicFramePr>
        <p:xfrm>
          <a:off x="881026" y="2000240"/>
          <a:ext cx="10515600" cy="248412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pPr algn="l" fontAlgn="t"/>
                      <a:r>
                        <a:rPr lang="en-US" dirty="0">
                          <a:solidFill>
                            <a:srgbClr val="000000"/>
                          </a:solidFill>
                          <a:latin typeface="times new roman"/>
                        </a:rPr>
                        <a:t>Access Modifier</a:t>
                      </a:r>
                    </a:p>
                  </a:txBody>
                  <a:tcPr marL="114300" marR="114300" marT="114300" marB="114300"/>
                </a:tc>
                <a:tc>
                  <a:txBody>
                    <a:bodyPr/>
                    <a:lstStyle/>
                    <a:p>
                      <a:pPr algn="l" fontAlgn="t"/>
                      <a:r>
                        <a:rPr lang="en-US">
                          <a:solidFill>
                            <a:srgbClr val="000000"/>
                          </a:solidFill>
                          <a:latin typeface="times new roman"/>
                        </a:rPr>
                        <a:t>within class</a:t>
                      </a:r>
                    </a:p>
                  </a:txBody>
                  <a:tcPr marL="114300" marR="114300" marT="114300" marB="114300"/>
                </a:tc>
                <a:tc>
                  <a:txBody>
                    <a:bodyPr/>
                    <a:lstStyle/>
                    <a:p>
                      <a:pPr algn="l" fontAlgn="t"/>
                      <a:r>
                        <a:rPr lang="en-US">
                          <a:solidFill>
                            <a:srgbClr val="000000"/>
                          </a:solidFill>
                          <a:latin typeface="times new roman"/>
                        </a:rPr>
                        <a:t>within package</a:t>
                      </a:r>
                    </a:p>
                  </a:txBody>
                  <a:tcPr marL="114300" marR="114300" marT="114300" marB="114300"/>
                </a:tc>
                <a:tc>
                  <a:txBody>
                    <a:bodyPr/>
                    <a:lstStyle/>
                    <a:p>
                      <a:pPr algn="l" fontAlgn="t"/>
                      <a:r>
                        <a:rPr lang="en-GB">
                          <a:solidFill>
                            <a:srgbClr val="000000"/>
                          </a:solidFill>
                          <a:latin typeface="times new roman"/>
                        </a:rPr>
                        <a:t>outside package by subclass only</a:t>
                      </a:r>
                    </a:p>
                  </a:txBody>
                  <a:tcPr marL="114300" marR="114300" marT="114300" marB="114300"/>
                </a:tc>
                <a:tc>
                  <a:txBody>
                    <a:bodyPr/>
                    <a:lstStyle/>
                    <a:p>
                      <a:pPr algn="l" fontAlgn="t"/>
                      <a:r>
                        <a:rPr lang="en-US">
                          <a:solidFill>
                            <a:srgbClr val="000000"/>
                          </a:solidFill>
                          <a:latin typeface="times new roman"/>
                        </a:rPr>
                        <a:t>outside package</a:t>
                      </a:r>
                    </a:p>
                  </a:txBody>
                  <a:tcPr marL="114300" marR="114300" marT="114300" marB="114300"/>
                </a:tc>
              </a:tr>
              <a:tr h="370840">
                <a:tc>
                  <a:txBody>
                    <a:bodyPr/>
                    <a:lstStyle/>
                    <a:p>
                      <a:pPr algn="just" fontAlgn="t"/>
                      <a:r>
                        <a:rPr lang="en-US" b="1">
                          <a:solidFill>
                            <a:srgbClr val="333333"/>
                          </a:solidFill>
                          <a:latin typeface="inter-bold"/>
                        </a:rPr>
                        <a:t>Private</a:t>
                      </a:r>
                      <a:endParaRPr lang="en-US">
                        <a:solidFill>
                          <a:srgbClr val="333333"/>
                        </a:solidFill>
                        <a:latin typeface="inter-regular"/>
                      </a:endParaRPr>
                    </a:p>
                  </a:txBody>
                  <a:tcPr marL="76200" marR="76200" marT="76200" marB="76200"/>
                </a:tc>
                <a:tc>
                  <a:txBody>
                    <a:bodyPr/>
                    <a:lstStyle/>
                    <a:p>
                      <a:pPr algn="just" fontAlgn="t"/>
                      <a:r>
                        <a:rPr lang="en-US">
                          <a:solidFill>
                            <a:srgbClr val="333333"/>
                          </a:solidFill>
                          <a:latin typeface="inter-regular"/>
                        </a:rPr>
                        <a:t>Y</a:t>
                      </a:r>
                    </a:p>
                  </a:txBody>
                  <a:tcPr marL="76200" marR="76200" marT="76200" marB="76200"/>
                </a:tc>
                <a:tc>
                  <a:txBody>
                    <a:bodyPr/>
                    <a:lstStyle/>
                    <a:p>
                      <a:pPr algn="just" fontAlgn="t"/>
                      <a:r>
                        <a:rPr lang="en-US">
                          <a:solidFill>
                            <a:srgbClr val="333333"/>
                          </a:solidFill>
                          <a:latin typeface="inter-regular"/>
                        </a:rPr>
                        <a:t>N</a:t>
                      </a:r>
                    </a:p>
                  </a:txBody>
                  <a:tcPr marL="76200" marR="76200" marT="76200" marB="76200"/>
                </a:tc>
                <a:tc>
                  <a:txBody>
                    <a:bodyPr/>
                    <a:lstStyle/>
                    <a:p>
                      <a:pPr algn="just" fontAlgn="t"/>
                      <a:r>
                        <a:rPr lang="en-US">
                          <a:solidFill>
                            <a:srgbClr val="333333"/>
                          </a:solidFill>
                          <a:latin typeface="inter-regular"/>
                        </a:rPr>
                        <a:t>N</a:t>
                      </a:r>
                    </a:p>
                  </a:txBody>
                  <a:tcPr marL="76200" marR="76200" marT="76200" marB="76200"/>
                </a:tc>
                <a:tc>
                  <a:txBody>
                    <a:bodyPr/>
                    <a:lstStyle/>
                    <a:p>
                      <a:pPr algn="just" fontAlgn="t"/>
                      <a:r>
                        <a:rPr lang="en-US">
                          <a:solidFill>
                            <a:srgbClr val="333333"/>
                          </a:solidFill>
                          <a:latin typeface="inter-regular"/>
                        </a:rPr>
                        <a:t>N</a:t>
                      </a:r>
                    </a:p>
                  </a:txBody>
                  <a:tcPr marL="76200" marR="76200" marT="76200" marB="76200"/>
                </a:tc>
              </a:tr>
              <a:tr h="370840">
                <a:tc>
                  <a:txBody>
                    <a:bodyPr/>
                    <a:lstStyle/>
                    <a:p>
                      <a:pPr algn="just" fontAlgn="t"/>
                      <a:r>
                        <a:rPr lang="en-US" b="1">
                          <a:solidFill>
                            <a:srgbClr val="333333"/>
                          </a:solidFill>
                          <a:latin typeface="inter-bold"/>
                        </a:rPr>
                        <a:t>Default</a:t>
                      </a:r>
                      <a:endParaRPr lang="en-US">
                        <a:solidFill>
                          <a:srgbClr val="333333"/>
                        </a:solidFill>
                        <a:latin typeface="inter-regular"/>
                      </a:endParaRPr>
                    </a:p>
                  </a:txBody>
                  <a:tcPr marL="76200" marR="76200" marT="76200" marB="76200"/>
                </a:tc>
                <a:tc>
                  <a:txBody>
                    <a:bodyPr/>
                    <a:lstStyle/>
                    <a:p>
                      <a:pPr algn="just" fontAlgn="t"/>
                      <a:r>
                        <a:rPr lang="en-US">
                          <a:solidFill>
                            <a:srgbClr val="333333"/>
                          </a:solidFill>
                          <a:latin typeface="inter-regular"/>
                        </a:rPr>
                        <a:t>Y</a:t>
                      </a:r>
                    </a:p>
                  </a:txBody>
                  <a:tcPr marL="76200" marR="76200" marT="76200" marB="76200"/>
                </a:tc>
                <a:tc>
                  <a:txBody>
                    <a:bodyPr/>
                    <a:lstStyle/>
                    <a:p>
                      <a:pPr algn="just" fontAlgn="t"/>
                      <a:r>
                        <a:rPr lang="en-US">
                          <a:solidFill>
                            <a:srgbClr val="333333"/>
                          </a:solidFill>
                          <a:latin typeface="inter-regular"/>
                        </a:rPr>
                        <a:t>Y</a:t>
                      </a:r>
                    </a:p>
                  </a:txBody>
                  <a:tcPr marL="76200" marR="76200" marT="76200" marB="76200"/>
                </a:tc>
                <a:tc>
                  <a:txBody>
                    <a:bodyPr/>
                    <a:lstStyle/>
                    <a:p>
                      <a:pPr algn="just" fontAlgn="t"/>
                      <a:r>
                        <a:rPr lang="en-US">
                          <a:solidFill>
                            <a:srgbClr val="333333"/>
                          </a:solidFill>
                          <a:latin typeface="inter-regular"/>
                        </a:rPr>
                        <a:t>N</a:t>
                      </a:r>
                    </a:p>
                  </a:txBody>
                  <a:tcPr marL="76200" marR="76200" marT="76200" marB="76200"/>
                </a:tc>
                <a:tc>
                  <a:txBody>
                    <a:bodyPr/>
                    <a:lstStyle/>
                    <a:p>
                      <a:pPr algn="just" fontAlgn="t"/>
                      <a:r>
                        <a:rPr lang="en-US">
                          <a:solidFill>
                            <a:srgbClr val="333333"/>
                          </a:solidFill>
                          <a:latin typeface="inter-regular"/>
                        </a:rPr>
                        <a:t>N</a:t>
                      </a:r>
                    </a:p>
                  </a:txBody>
                  <a:tcPr marL="76200" marR="76200" marT="76200" marB="76200"/>
                </a:tc>
              </a:tr>
              <a:tr h="370840">
                <a:tc>
                  <a:txBody>
                    <a:bodyPr/>
                    <a:lstStyle/>
                    <a:p>
                      <a:pPr algn="just" fontAlgn="t"/>
                      <a:r>
                        <a:rPr lang="en-US" b="1">
                          <a:solidFill>
                            <a:srgbClr val="333333"/>
                          </a:solidFill>
                          <a:latin typeface="inter-bold"/>
                        </a:rPr>
                        <a:t>Protected</a:t>
                      </a:r>
                      <a:endParaRPr lang="en-US">
                        <a:solidFill>
                          <a:srgbClr val="333333"/>
                        </a:solidFill>
                        <a:latin typeface="inter-regular"/>
                      </a:endParaRPr>
                    </a:p>
                  </a:txBody>
                  <a:tcPr marL="76200" marR="76200" marT="76200" marB="76200"/>
                </a:tc>
                <a:tc>
                  <a:txBody>
                    <a:bodyPr/>
                    <a:lstStyle/>
                    <a:p>
                      <a:pPr algn="just" fontAlgn="t"/>
                      <a:r>
                        <a:rPr lang="en-US">
                          <a:solidFill>
                            <a:srgbClr val="333333"/>
                          </a:solidFill>
                          <a:latin typeface="inter-regular"/>
                        </a:rPr>
                        <a:t>Y</a:t>
                      </a:r>
                    </a:p>
                  </a:txBody>
                  <a:tcPr marL="76200" marR="76200" marT="76200" marB="76200"/>
                </a:tc>
                <a:tc>
                  <a:txBody>
                    <a:bodyPr/>
                    <a:lstStyle/>
                    <a:p>
                      <a:pPr algn="just" fontAlgn="t"/>
                      <a:r>
                        <a:rPr lang="en-US">
                          <a:solidFill>
                            <a:srgbClr val="333333"/>
                          </a:solidFill>
                          <a:latin typeface="inter-regular"/>
                        </a:rPr>
                        <a:t>Y</a:t>
                      </a:r>
                    </a:p>
                  </a:txBody>
                  <a:tcPr marL="76200" marR="76200" marT="76200" marB="76200"/>
                </a:tc>
                <a:tc>
                  <a:txBody>
                    <a:bodyPr/>
                    <a:lstStyle/>
                    <a:p>
                      <a:pPr algn="just" fontAlgn="t"/>
                      <a:r>
                        <a:rPr lang="en-US">
                          <a:solidFill>
                            <a:srgbClr val="333333"/>
                          </a:solidFill>
                          <a:latin typeface="inter-regular"/>
                        </a:rPr>
                        <a:t>Y</a:t>
                      </a:r>
                    </a:p>
                  </a:txBody>
                  <a:tcPr marL="76200" marR="76200" marT="76200" marB="76200"/>
                </a:tc>
                <a:tc>
                  <a:txBody>
                    <a:bodyPr/>
                    <a:lstStyle/>
                    <a:p>
                      <a:pPr algn="just" fontAlgn="t"/>
                      <a:r>
                        <a:rPr lang="en-US">
                          <a:solidFill>
                            <a:srgbClr val="333333"/>
                          </a:solidFill>
                          <a:latin typeface="inter-regular"/>
                        </a:rPr>
                        <a:t>N</a:t>
                      </a:r>
                    </a:p>
                  </a:txBody>
                  <a:tcPr marL="76200" marR="76200" marT="76200" marB="76200"/>
                </a:tc>
              </a:tr>
              <a:tr h="370840">
                <a:tc>
                  <a:txBody>
                    <a:bodyPr/>
                    <a:lstStyle/>
                    <a:p>
                      <a:pPr algn="just" fontAlgn="t"/>
                      <a:r>
                        <a:rPr lang="en-US" b="1">
                          <a:solidFill>
                            <a:srgbClr val="333333"/>
                          </a:solidFill>
                          <a:latin typeface="inter-bold"/>
                        </a:rPr>
                        <a:t>Public</a:t>
                      </a:r>
                      <a:endParaRPr lang="en-US">
                        <a:solidFill>
                          <a:srgbClr val="333333"/>
                        </a:solidFill>
                        <a:latin typeface="inter-regular"/>
                      </a:endParaRPr>
                    </a:p>
                  </a:txBody>
                  <a:tcPr marL="76200" marR="76200" marT="76200" marB="76200"/>
                </a:tc>
                <a:tc>
                  <a:txBody>
                    <a:bodyPr/>
                    <a:lstStyle/>
                    <a:p>
                      <a:pPr algn="just" fontAlgn="t"/>
                      <a:r>
                        <a:rPr lang="en-US">
                          <a:solidFill>
                            <a:srgbClr val="333333"/>
                          </a:solidFill>
                          <a:latin typeface="inter-regular"/>
                        </a:rPr>
                        <a:t>Y</a:t>
                      </a:r>
                    </a:p>
                  </a:txBody>
                  <a:tcPr marL="76200" marR="76200" marT="76200" marB="76200"/>
                </a:tc>
                <a:tc>
                  <a:txBody>
                    <a:bodyPr/>
                    <a:lstStyle/>
                    <a:p>
                      <a:pPr algn="just" fontAlgn="t"/>
                      <a:r>
                        <a:rPr lang="en-US">
                          <a:solidFill>
                            <a:srgbClr val="333333"/>
                          </a:solidFill>
                          <a:latin typeface="inter-regular"/>
                        </a:rPr>
                        <a:t>Y</a:t>
                      </a:r>
                    </a:p>
                  </a:txBody>
                  <a:tcPr marL="76200" marR="76200" marT="76200" marB="76200"/>
                </a:tc>
                <a:tc>
                  <a:txBody>
                    <a:bodyPr/>
                    <a:lstStyle/>
                    <a:p>
                      <a:pPr algn="just" fontAlgn="t"/>
                      <a:r>
                        <a:rPr lang="en-US">
                          <a:solidFill>
                            <a:srgbClr val="333333"/>
                          </a:solidFill>
                          <a:latin typeface="inter-regular"/>
                        </a:rPr>
                        <a:t>Y</a:t>
                      </a:r>
                    </a:p>
                  </a:txBody>
                  <a:tcPr marL="76200" marR="76200" marT="76200" marB="76200"/>
                </a:tc>
                <a:tc>
                  <a:txBody>
                    <a:bodyPr/>
                    <a:lstStyle/>
                    <a:p>
                      <a:pPr algn="just" fontAlgn="t"/>
                      <a:r>
                        <a:rPr lang="en-US" dirty="0">
                          <a:solidFill>
                            <a:srgbClr val="333333"/>
                          </a:solidFill>
                          <a:latin typeface="inter-regular"/>
                        </a:rPr>
                        <a:t>Y</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129</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IN" dirty="0" smtClean="0"/>
              <a:t>Loop statements</a:t>
            </a:r>
            <a:endParaRPr lang="en-US" dirty="0"/>
          </a:p>
        </p:txBody>
      </p:sp>
      <p:sp>
        <p:nvSpPr>
          <p:cNvPr id="3" name="Content Placeholder 2"/>
          <p:cNvSpPr>
            <a:spLocks noGrp="1"/>
          </p:cNvSpPr>
          <p:nvPr>
            <p:ph idx="1"/>
          </p:nvPr>
        </p:nvSpPr>
        <p:spPr>
          <a:xfrm>
            <a:off x="838200" y="1142984"/>
            <a:ext cx="10515600" cy="5033979"/>
          </a:xfrm>
        </p:spPr>
        <p:txBody>
          <a:bodyPr/>
          <a:lstStyle/>
          <a:p>
            <a:pPr marL="514350" indent="-514350">
              <a:buFont typeface="+mj-lt"/>
              <a:buAutoNum type="arabicPeriod"/>
            </a:pPr>
            <a:r>
              <a:rPr lang="en-GB" dirty="0" smtClean="0"/>
              <a:t>for loop</a:t>
            </a:r>
          </a:p>
          <a:p>
            <a:pPr marL="514350" indent="-514350">
              <a:buFont typeface="+mj-lt"/>
              <a:buAutoNum type="arabicPeriod"/>
            </a:pPr>
            <a:r>
              <a:rPr lang="en-GB" dirty="0" smtClean="0"/>
              <a:t>while loop</a:t>
            </a:r>
          </a:p>
          <a:p>
            <a:pPr marL="514350" indent="-514350">
              <a:buFont typeface="+mj-lt"/>
              <a:buAutoNum type="arabicPeriod"/>
            </a:pPr>
            <a:r>
              <a:rPr lang="en-GB" dirty="0" smtClean="0"/>
              <a:t>do-while loop</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Private</a:t>
            </a:r>
            <a:endParaRPr lang="en-US" dirty="0"/>
          </a:p>
        </p:txBody>
      </p:sp>
      <p:sp>
        <p:nvSpPr>
          <p:cNvPr id="3" name="Content Placeholder 2"/>
          <p:cNvSpPr>
            <a:spLocks noGrp="1"/>
          </p:cNvSpPr>
          <p:nvPr>
            <p:ph idx="1"/>
          </p:nvPr>
        </p:nvSpPr>
        <p:spPr/>
        <p:txBody>
          <a:bodyPr/>
          <a:lstStyle/>
          <a:p>
            <a:r>
              <a:rPr lang="en-GB" dirty="0" smtClean="0"/>
              <a:t>The private access modifier is accessible only within the class.</a:t>
            </a:r>
          </a:p>
          <a:p>
            <a:r>
              <a:rPr lang="en-GB" dirty="0" smtClean="0"/>
              <a:t>n this example, we have created two classes A and Simple. A class contains private data member and private method. We are accessing these private members from outside the class, so there is a compile-time error.</a:t>
            </a:r>
          </a:p>
          <a:p>
            <a:r>
              <a:rPr lang="en-GB" dirty="0" smtClean="0"/>
              <a:t>any class constructor private, you cannot create the instance of that class from outside the class. </a:t>
            </a:r>
          </a:p>
          <a:p>
            <a:pPr>
              <a:spcBef>
                <a:spcPts val="0"/>
              </a:spcBef>
              <a:buNone/>
            </a:pPr>
            <a:r>
              <a:rPr lang="en-US" sz="2000" b="1" dirty="0" smtClean="0"/>
              <a:t>class</a:t>
            </a:r>
            <a:r>
              <a:rPr lang="en-US" sz="2000" dirty="0" smtClean="0"/>
              <a:t> A{  </a:t>
            </a:r>
          </a:p>
          <a:p>
            <a:pPr>
              <a:spcBef>
                <a:spcPts val="0"/>
              </a:spcBef>
              <a:buNone/>
            </a:pPr>
            <a:r>
              <a:rPr lang="en-GB" sz="2000" dirty="0" smtClean="0"/>
              <a:t>private </a:t>
            </a:r>
            <a:r>
              <a:rPr lang="en-GB" sz="2000" dirty="0" err="1" smtClean="0"/>
              <a:t>int</a:t>
            </a:r>
            <a:r>
              <a:rPr lang="en-GB" sz="2000" dirty="0" smtClean="0"/>
              <a:t> a;</a:t>
            </a:r>
            <a:endParaRPr lang="en-US" sz="2000" dirty="0" smtClean="0"/>
          </a:p>
          <a:p>
            <a:pPr>
              <a:spcBef>
                <a:spcPts val="0"/>
              </a:spcBef>
              <a:buNone/>
            </a:pPr>
            <a:r>
              <a:rPr lang="en-US" sz="2000" b="1" dirty="0" smtClean="0"/>
              <a:t>private</a:t>
            </a:r>
            <a:r>
              <a:rPr lang="en-US" sz="2000" dirty="0" smtClean="0"/>
              <a:t> A(){}//private constructor  </a:t>
            </a:r>
          </a:p>
          <a:p>
            <a:pPr>
              <a:spcBef>
                <a:spcPts val="0"/>
              </a:spcBef>
              <a:buNone/>
            </a:pPr>
            <a:r>
              <a:rPr lang="en-US" sz="2000" b="1" dirty="0" smtClean="0"/>
              <a:t>void</a:t>
            </a:r>
            <a:r>
              <a:rPr lang="en-US" sz="2000" dirty="0" smtClean="0"/>
              <a:t> </a:t>
            </a:r>
            <a:r>
              <a:rPr lang="en-US" sz="2000" dirty="0" err="1" smtClean="0"/>
              <a:t>msg</a:t>
            </a:r>
            <a:r>
              <a:rPr lang="en-US" sz="2000" dirty="0" smtClean="0"/>
              <a:t>(){</a:t>
            </a:r>
            <a:r>
              <a:rPr lang="en-US" sz="2000" dirty="0" err="1" smtClean="0"/>
              <a:t>System.out.println</a:t>
            </a:r>
            <a:r>
              <a:rPr lang="en-US" sz="2000" dirty="0" smtClean="0"/>
              <a:t>("Hello java");}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Simple{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 </a:t>
            </a:r>
            <a:r>
              <a:rPr lang="en-US" sz="2000" dirty="0" err="1" smtClean="0"/>
              <a:t>obj</a:t>
            </a:r>
            <a:r>
              <a:rPr lang="en-US" sz="2000" dirty="0" smtClean="0"/>
              <a:t>=</a:t>
            </a:r>
            <a:r>
              <a:rPr lang="en-US" sz="2000" b="1" dirty="0" smtClean="0"/>
              <a:t>new</a:t>
            </a:r>
            <a:r>
              <a:rPr lang="en-US" sz="2000" dirty="0" smtClean="0"/>
              <a:t> A();//Compile Time Error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130</a:t>
            </a:fld>
            <a:endParaRPr lang="en-US"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If you don't use any modifier, it is treated as </a:t>
            </a:r>
            <a:r>
              <a:rPr lang="en-GB" b="1" dirty="0" smtClean="0"/>
              <a:t>default</a:t>
            </a:r>
            <a:r>
              <a:rPr lang="en-GB" dirty="0" smtClean="0"/>
              <a:t> by default. The default modifier is accessible only within package. It cannot be accessed from outside the package. It provides more accessibility than private. But, it is more restrictive than protected, and public.</a:t>
            </a:r>
          </a:p>
          <a:p>
            <a:pPr>
              <a:spcBef>
                <a:spcPts val="0"/>
              </a:spcBef>
              <a:buNone/>
            </a:pPr>
            <a:r>
              <a:rPr lang="en-US" sz="2000" dirty="0" smtClean="0"/>
              <a:t>//save by A.java  </a:t>
            </a:r>
          </a:p>
          <a:p>
            <a:pPr>
              <a:spcBef>
                <a:spcPts val="0"/>
              </a:spcBef>
              <a:buNone/>
            </a:pPr>
            <a:r>
              <a:rPr lang="en-US" sz="2000" b="1" dirty="0" smtClean="0"/>
              <a:t>package</a:t>
            </a:r>
            <a:r>
              <a:rPr lang="en-US" sz="2000" dirty="0" smtClean="0"/>
              <a:t> pack;  </a:t>
            </a:r>
          </a:p>
          <a:p>
            <a:pPr>
              <a:spcBef>
                <a:spcPts val="0"/>
              </a:spcBef>
              <a:buNone/>
            </a:pPr>
            <a:r>
              <a:rPr lang="en-US" sz="2000" b="1" dirty="0" smtClean="0"/>
              <a:t>class</a:t>
            </a:r>
            <a:r>
              <a:rPr lang="en-US" sz="2000" dirty="0" smtClean="0"/>
              <a:t> A{  </a:t>
            </a:r>
          </a:p>
          <a:p>
            <a:pPr>
              <a:spcBef>
                <a:spcPts val="0"/>
              </a:spcBef>
              <a:buNone/>
            </a:pPr>
            <a:r>
              <a:rPr lang="en-US" sz="2000" dirty="0" smtClean="0"/>
              <a:t>  </a:t>
            </a:r>
            <a:r>
              <a:rPr lang="en-US" sz="2000" b="1" dirty="0" smtClean="0"/>
              <a:t>void</a:t>
            </a:r>
            <a:r>
              <a:rPr lang="en-US" sz="2000" dirty="0" smtClean="0"/>
              <a:t> </a:t>
            </a:r>
            <a:r>
              <a:rPr lang="en-US" sz="2000" dirty="0" err="1" smtClean="0"/>
              <a:t>msg</a:t>
            </a:r>
            <a:r>
              <a:rPr lang="en-US" sz="2000" dirty="0" smtClean="0"/>
              <a:t>(){</a:t>
            </a:r>
            <a:r>
              <a:rPr lang="en-US" sz="2000" dirty="0" err="1" smtClean="0"/>
              <a:t>System.out.println</a:t>
            </a:r>
            <a:r>
              <a:rPr lang="en-US" sz="2000" dirty="0" smtClean="0"/>
              <a:t>("Hello");}  </a:t>
            </a:r>
          </a:p>
          <a:p>
            <a:pPr>
              <a:spcBef>
                <a:spcPts val="0"/>
              </a:spcBef>
              <a:buNone/>
            </a:pPr>
            <a:r>
              <a:rPr lang="en-US" sz="2000" dirty="0" smtClean="0"/>
              <a:t>}  </a:t>
            </a:r>
          </a:p>
          <a:p>
            <a:pPr>
              <a:spcBef>
                <a:spcPts val="0"/>
              </a:spcBef>
              <a:buNone/>
            </a:pPr>
            <a:r>
              <a:rPr lang="en-US" sz="2000" dirty="0" smtClean="0"/>
              <a:t>//save by B.java  </a:t>
            </a:r>
          </a:p>
          <a:p>
            <a:pPr>
              <a:spcBef>
                <a:spcPts val="0"/>
              </a:spcBef>
              <a:buNone/>
            </a:pPr>
            <a:r>
              <a:rPr lang="en-US" sz="2000" b="1" dirty="0" smtClean="0"/>
              <a:t>package</a:t>
            </a:r>
            <a:r>
              <a:rPr lang="en-US" sz="2000" dirty="0" smtClean="0"/>
              <a:t> </a:t>
            </a:r>
            <a:r>
              <a:rPr lang="en-US" sz="2000" dirty="0" err="1" smtClean="0"/>
              <a:t>mypack</a:t>
            </a:r>
            <a:r>
              <a:rPr lang="en-US" sz="2000" dirty="0" smtClean="0"/>
              <a:t>;  </a:t>
            </a:r>
          </a:p>
          <a:p>
            <a:pPr>
              <a:spcBef>
                <a:spcPts val="0"/>
              </a:spcBef>
              <a:buNone/>
            </a:pPr>
            <a:r>
              <a:rPr lang="en-US" sz="2000" b="1" dirty="0" smtClean="0"/>
              <a:t>import</a:t>
            </a:r>
            <a:r>
              <a:rPr lang="en-US" sz="2000" dirty="0" smtClean="0"/>
              <a:t> pack.*;  </a:t>
            </a:r>
          </a:p>
          <a:p>
            <a:pPr>
              <a:spcBef>
                <a:spcPts val="0"/>
              </a:spcBef>
              <a:buNone/>
            </a:pPr>
            <a:r>
              <a:rPr lang="en-US" sz="2000" b="1" dirty="0" smtClean="0"/>
              <a:t>class</a:t>
            </a:r>
            <a:r>
              <a:rPr lang="en-US" sz="2000" dirty="0" smtClean="0"/>
              <a:t> B{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 </a:t>
            </a:r>
            <a:r>
              <a:rPr lang="en-US" sz="2000" dirty="0" err="1" smtClean="0"/>
              <a:t>obj</a:t>
            </a:r>
            <a:r>
              <a:rPr lang="en-US" sz="2000" dirty="0" smtClean="0"/>
              <a:t> = </a:t>
            </a:r>
            <a:r>
              <a:rPr lang="en-US" sz="2000" b="1" dirty="0" smtClean="0"/>
              <a:t>new</a:t>
            </a:r>
            <a:r>
              <a:rPr lang="en-US" sz="2000" dirty="0" smtClean="0"/>
              <a:t> A();//Compile Time Error  </a:t>
            </a:r>
          </a:p>
          <a:p>
            <a:pPr>
              <a:spcBef>
                <a:spcPts val="0"/>
              </a:spcBef>
              <a:buNone/>
            </a:pPr>
            <a:r>
              <a:rPr lang="en-US" sz="2000" dirty="0" smtClean="0"/>
              <a:t>   obj.msg();//Compile Time Error  </a:t>
            </a:r>
          </a:p>
          <a:p>
            <a:pPr>
              <a:spcBef>
                <a:spcPts val="0"/>
              </a:spcBef>
              <a:buNone/>
            </a:pPr>
            <a:r>
              <a:rPr lang="en-US" sz="2000" dirty="0" smtClean="0"/>
              <a:t>  }  </a:t>
            </a:r>
          </a:p>
          <a:p>
            <a:pPr>
              <a:spcBef>
                <a:spcPts val="0"/>
              </a:spcBef>
              <a:buNone/>
            </a:pPr>
            <a:r>
              <a:rPr lang="en-US" sz="2000" dirty="0" smtClean="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131</a:t>
            </a:fld>
            <a:endParaRPr lang="en-US"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 </a:t>
            </a:r>
            <a:r>
              <a:rPr lang="en-GB" b="1" dirty="0" smtClean="0"/>
              <a:t>protected access modifier</a:t>
            </a:r>
            <a:r>
              <a:rPr lang="en-GB" dirty="0" smtClean="0"/>
              <a:t> is accessible within package and outside the package but through inheritance only.</a:t>
            </a:r>
          </a:p>
          <a:p>
            <a:r>
              <a:rPr lang="en-GB" dirty="0" smtClean="0"/>
              <a:t>The protected access modifier can be applied on the data member, method and constructor. It can't be applied on the class.</a:t>
            </a:r>
          </a:p>
          <a:p>
            <a:r>
              <a:rPr lang="en-GB" dirty="0" smtClean="0"/>
              <a:t>It provides more accessibility than the default </a:t>
            </a:r>
            <a:r>
              <a:rPr lang="en-GB" dirty="0" err="1" smtClean="0"/>
              <a:t>modifer</a:t>
            </a:r>
            <a:r>
              <a:rPr lang="en-GB" dirty="0" smtClean="0"/>
              <a:t>.</a:t>
            </a:r>
          </a:p>
          <a:p>
            <a:pPr>
              <a:buNone/>
            </a:pPr>
            <a:r>
              <a:rPr lang="en-US" dirty="0" smtClean="0"/>
              <a:t>//save by A.java  </a:t>
            </a:r>
          </a:p>
          <a:p>
            <a:pPr>
              <a:spcBef>
                <a:spcPts val="0"/>
              </a:spcBef>
              <a:buNone/>
            </a:pPr>
            <a:r>
              <a:rPr lang="en-US" b="1" dirty="0" smtClean="0"/>
              <a:t>package</a:t>
            </a:r>
            <a:r>
              <a:rPr lang="en-US" dirty="0" smtClean="0"/>
              <a:t> pack;  </a:t>
            </a:r>
          </a:p>
          <a:p>
            <a:pPr>
              <a:spcBef>
                <a:spcPts val="0"/>
              </a:spcBef>
              <a:buNone/>
            </a:pPr>
            <a:r>
              <a:rPr lang="en-US" b="1" dirty="0" smtClean="0"/>
              <a:t>public</a:t>
            </a:r>
            <a:r>
              <a:rPr lang="en-US" dirty="0" smtClean="0"/>
              <a:t> </a:t>
            </a:r>
            <a:r>
              <a:rPr lang="en-US" b="1" dirty="0" smtClean="0"/>
              <a:t>class</a:t>
            </a:r>
            <a:r>
              <a:rPr lang="en-US" dirty="0" smtClean="0"/>
              <a:t> A{  </a:t>
            </a:r>
          </a:p>
          <a:p>
            <a:pPr>
              <a:spcBef>
                <a:spcPts val="0"/>
              </a:spcBef>
              <a:buNone/>
            </a:pPr>
            <a:r>
              <a:rPr lang="en-US" b="1" dirty="0" smtClean="0"/>
              <a:t>protected</a:t>
            </a:r>
            <a:r>
              <a:rPr lang="en-US" dirty="0" smtClean="0"/>
              <a:t> </a:t>
            </a:r>
            <a:r>
              <a:rPr lang="en-US" b="1" dirty="0" smtClean="0"/>
              <a:t>void</a:t>
            </a:r>
            <a:r>
              <a:rPr lang="en-US" dirty="0" smtClean="0"/>
              <a:t> </a:t>
            </a:r>
            <a:r>
              <a:rPr lang="en-US" dirty="0" err="1" smtClean="0"/>
              <a:t>msg</a:t>
            </a:r>
            <a:r>
              <a:rPr lang="en-US" dirty="0" smtClean="0"/>
              <a:t>(){</a:t>
            </a:r>
            <a:r>
              <a:rPr lang="en-US" dirty="0" err="1" smtClean="0"/>
              <a:t>System.out.println</a:t>
            </a:r>
            <a:r>
              <a:rPr lang="en-US" dirty="0" smtClean="0"/>
              <a:t>("Hello");}  </a:t>
            </a:r>
          </a:p>
          <a:p>
            <a:pPr>
              <a:spcBef>
                <a:spcPts val="0"/>
              </a:spcBef>
              <a:buNone/>
            </a:pPr>
            <a:r>
              <a:rPr lang="en-US" dirty="0" smtClean="0"/>
              <a:t>}  </a:t>
            </a:r>
          </a:p>
          <a:p>
            <a:pPr>
              <a:spcBef>
                <a:spcPts val="0"/>
              </a:spcBef>
              <a:buNone/>
            </a:pPr>
            <a:r>
              <a:rPr lang="en-US" dirty="0" smtClean="0"/>
              <a:t>//save by B.java  </a:t>
            </a:r>
          </a:p>
          <a:p>
            <a:pPr>
              <a:spcBef>
                <a:spcPts val="0"/>
              </a:spcBef>
              <a:buNone/>
            </a:pPr>
            <a:r>
              <a:rPr lang="en-US" b="1" dirty="0" smtClean="0"/>
              <a:t>package</a:t>
            </a:r>
            <a:r>
              <a:rPr lang="en-US" dirty="0" smtClean="0"/>
              <a:t> </a:t>
            </a:r>
            <a:r>
              <a:rPr lang="en-US" dirty="0" err="1" smtClean="0"/>
              <a:t>mypack</a:t>
            </a:r>
            <a:r>
              <a:rPr lang="en-US" dirty="0" smtClean="0"/>
              <a:t>;  </a:t>
            </a:r>
          </a:p>
          <a:p>
            <a:pPr>
              <a:spcBef>
                <a:spcPts val="0"/>
              </a:spcBef>
              <a:buNone/>
            </a:pPr>
            <a:r>
              <a:rPr lang="en-US" b="1" dirty="0" smtClean="0"/>
              <a:t>import</a:t>
            </a:r>
            <a:r>
              <a:rPr lang="en-US" dirty="0" smtClean="0"/>
              <a:t> pack.*;  </a:t>
            </a:r>
          </a:p>
          <a:p>
            <a:pPr>
              <a:spcBef>
                <a:spcPts val="0"/>
              </a:spcBef>
              <a:buNone/>
            </a:pPr>
            <a:r>
              <a:rPr lang="en-US" dirty="0" smtClean="0"/>
              <a:t>  </a:t>
            </a:r>
          </a:p>
          <a:p>
            <a:pPr>
              <a:spcBef>
                <a:spcPts val="0"/>
              </a:spcBef>
              <a:buNone/>
            </a:pPr>
            <a:r>
              <a:rPr lang="en-US" b="1" dirty="0" smtClean="0"/>
              <a:t>class</a:t>
            </a:r>
            <a:r>
              <a:rPr lang="en-US" dirty="0" smtClean="0"/>
              <a:t> B </a:t>
            </a:r>
            <a:r>
              <a:rPr lang="en-US" b="1" dirty="0" smtClean="0"/>
              <a:t>extends</a:t>
            </a:r>
            <a:r>
              <a:rPr lang="en-US" dirty="0" smtClean="0"/>
              <a:t> A{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dirty="0" smtClean="0"/>
              <a:t>   B </a:t>
            </a:r>
            <a:r>
              <a:rPr lang="en-US" dirty="0" err="1" smtClean="0"/>
              <a:t>obj</a:t>
            </a:r>
            <a:r>
              <a:rPr lang="en-US" dirty="0" smtClean="0"/>
              <a:t> = </a:t>
            </a:r>
            <a:r>
              <a:rPr lang="en-US" b="1" dirty="0" smtClean="0"/>
              <a:t>new</a:t>
            </a:r>
            <a:r>
              <a:rPr lang="en-US" dirty="0" smtClean="0"/>
              <a:t> B();  </a:t>
            </a:r>
          </a:p>
          <a:p>
            <a:pPr>
              <a:spcBef>
                <a:spcPts val="0"/>
              </a:spcBef>
              <a:buNone/>
            </a:pPr>
            <a:r>
              <a:rPr lang="en-US" dirty="0" smtClean="0"/>
              <a:t>   obj.msg();  </a:t>
            </a:r>
          </a:p>
          <a:p>
            <a:pPr>
              <a:spcBef>
                <a:spcPts val="0"/>
              </a:spcBef>
              <a:buNone/>
            </a:pPr>
            <a:r>
              <a:rPr lang="en-US" dirty="0" smtClean="0"/>
              <a:t>  }  </a:t>
            </a:r>
          </a:p>
          <a:p>
            <a:pPr>
              <a:spcBef>
                <a:spcPts val="0"/>
              </a:spcBef>
              <a:buNone/>
            </a:pPr>
            <a:r>
              <a:rPr lang="en-US"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132</a:t>
            </a:fld>
            <a:endParaRPr lang="en-US"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
            </a:r>
            <a:br>
              <a:rPr lang="en-US" dirty="0" smtClean="0"/>
            </a:br>
            <a:endParaRPr lang="en-US" dirty="0"/>
          </a:p>
        </p:txBody>
      </p:sp>
      <p:sp>
        <p:nvSpPr>
          <p:cNvPr id="3" name="Content Placeholder 2"/>
          <p:cNvSpPr>
            <a:spLocks noGrp="1"/>
          </p:cNvSpPr>
          <p:nvPr>
            <p:ph idx="1"/>
          </p:nvPr>
        </p:nvSpPr>
        <p:spPr/>
        <p:txBody>
          <a:bodyPr/>
          <a:lstStyle/>
          <a:p>
            <a:r>
              <a:rPr lang="en-GB" dirty="0" smtClean="0"/>
              <a:t>The </a:t>
            </a:r>
            <a:r>
              <a:rPr lang="en-GB" b="1" dirty="0" smtClean="0"/>
              <a:t>public access modifier</a:t>
            </a:r>
            <a:r>
              <a:rPr lang="en-GB" dirty="0" smtClean="0"/>
              <a:t> is accessible everywhere. It has the widest scope among all other modifiers.</a:t>
            </a:r>
          </a:p>
          <a:p>
            <a:pPr>
              <a:spcBef>
                <a:spcPts val="0"/>
              </a:spcBef>
              <a:buNone/>
            </a:pPr>
            <a:r>
              <a:rPr lang="en-US" sz="2000" dirty="0" smtClean="0"/>
              <a:t>//save by A.java  </a:t>
            </a:r>
          </a:p>
          <a:p>
            <a:pPr>
              <a:spcBef>
                <a:spcPts val="0"/>
              </a:spcBef>
              <a:buNone/>
            </a:pPr>
            <a:r>
              <a:rPr lang="en-US" sz="2000" dirty="0" smtClean="0"/>
              <a:t>  </a:t>
            </a:r>
          </a:p>
          <a:p>
            <a:pPr>
              <a:spcBef>
                <a:spcPts val="0"/>
              </a:spcBef>
              <a:buNone/>
            </a:pPr>
            <a:r>
              <a:rPr lang="en-US" sz="2000" b="1" dirty="0" smtClean="0"/>
              <a:t>package</a:t>
            </a:r>
            <a:r>
              <a:rPr lang="en-US" sz="2000" dirty="0" smtClean="0"/>
              <a:t> pack;  </a:t>
            </a:r>
          </a:p>
          <a:p>
            <a:pPr>
              <a:spcBef>
                <a:spcPts val="0"/>
              </a:spcBef>
              <a:buNone/>
            </a:pPr>
            <a:r>
              <a:rPr lang="en-US" sz="2000" b="1" dirty="0" smtClean="0"/>
              <a:t>public</a:t>
            </a:r>
            <a:r>
              <a:rPr lang="en-US" sz="2000" dirty="0" smtClean="0"/>
              <a:t> </a:t>
            </a:r>
            <a:r>
              <a:rPr lang="en-US" sz="2000" b="1" dirty="0" smtClean="0"/>
              <a:t>class</a:t>
            </a:r>
            <a:r>
              <a:rPr lang="en-US" sz="2000" dirty="0" smtClean="0"/>
              <a:t> A{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msg</a:t>
            </a:r>
            <a:r>
              <a:rPr lang="en-US" sz="2000" dirty="0" smtClean="0"/>
              <a:t>(){</a:t>
            </a:r>
            <a:r>
              <a:rPr lang="en-US" sz="2000" dirty="0" err="1" smtClean="0"/>
              <a:t>System.out.println</a:t>
            </a:r>
            <a:r>
              <a:rPr lang="en-US" sz="2000" dirty="0" smtClean="0"/>
              <a:t>("Hello");}  </a:t>
            </a:r>
          </a:p>
          <a:p>
            <a:pPr>
              <a:spcBef>
                <a:spcPts val="0"/>
              </a:spcBef>
              <a:buNone/>
            </a:pPr>
            <a:r>
              <a:rPr lang="en-US" sz="2000" dirty="0" smtClean="0"/>
              <a:t>}  </a:t>
            </a:r>
          </a:p>
          <a:p>
            <a:pPr>
              <a:spcBef>
                <a:spcPts val="0"/>
              </a:spcBef>
              <a:buNone/>
            </a:pPr>
            <a:r>
              <a:rPr lang="en-US" sz="2000" dirty="0" smtClean="0"/>
              <a:t>//save by B.java  </a:t>
            </a:r>
          </a:p>
          <a:p>
            <a:pPr>
              <a:spcBef>
                <a:spcPts val="0"/>
              </a:spcBef>
              <a:buNone/>
            </a:pPr>
            <a:r>
              <a:rPr lang="en-US" sz="2000" dirty="0" smtClean="0"/>
              <a:t>  </a:t>
            </a:r>
          </a:p>
          <a:p>
            <a:pPr>
              <a:spcBef>
                <a:spcPts val="0"/>
              </a:spcBef>
              <a:buNone/>
            </a:pPr>
            <a:r>
              <a:rPr lang="en-US" sz="2000" b="1" dirty="0" smtClean="0"/>
              <a:t>package</a:t>
            </a:r>
            <a:r>
              <a:rPr lang="en-US" sz="2000" dirty="0" smtClean="0"/>
              <a:t> </a:t>
            </a:r>
            <a:r>
              <a:rPr lang="en-US" sz="2000" dirty="0" err="1" smtClean="0"/>
              <a:t>mypack</a:t>
            </a:r>
            <a:r>
              <a:rPr lang="en-US" sz="2000" dirty="0" smtClean="0"/>
              <a:t>;  </a:t>
            </a:r>
          </a:p>
          <a:p>
            <a:pPr>
              <a:spcBef>
                <a:spcPts val="0"/>
              </a:spcBef>
              <a:buNone/>
            </a:pPr>
            <a:r>
              <a:rPr lang="en-US" sz="2000" b="1" dirty="0" smtClean="0"/>
              <a:t>import</a:t>
            </a:r>
            <a:r>
              <a:rPr lang="en-US" sz="2000" dirty="0" smtClean="0"/>
              <a:t> pack.*;  </a:t>
            </a:r>
          </a:p>
          <a:p>
            <a:pPr>
              <a:spcBef>
                <a:spcPts val="0"/>
              </a:spcBef>
              <a:buNone/>
            </a:pPr>
            <a:r>
              <a:rPr lang="en-US" sz="2000" dirty="0" smtClean="0"/>
              <a:t>  </a:t>
            </a:r>
          </a:p>
          <a:p>
            <a:pPr>
              <a:spcBef>
                <a:spcPts val="0"/>
              </a:spcBef>
              <a:buNone/>
            </a:pPr>
            <a:r>
              <a:rPr lang="en-US" sz="2000" b="1" dirty="0" smtClean="0"/>
              <a:t>class</a:t>
            </a:r>
            <a:r>
              <a:rPr lang="en-US" sz="2000" dirty="0" smtClean="0"/>
              <a:t> B{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 </a:t>
            </a:r>
            <a:r>
              <a:rPr lang="en-US" sz="2000" dirty="0" err="1" smtClean="0"/>
              <a:t>obj</a:t>
            </a:r>
            <a:r>
              <a:rPr lang="en-US" sz="2000" dirty="0" smtClean="0"/>
              <a:t> = </a:t>
            </a:r>
            <a:r>
              <a:rPr lang="en-US" sz="2000" b="1" dirty="0" smtClean="0"/>
              <a:t>new</a:t>
            </a:r>
            <a:r>
              <a:rPr lang="en-US" sz="2000" dirty="0" smtClean="0"/>
              <a:t> A();  </a:t>
            </a:r>
          </a:p>
          <a:p>
            <a:pPr>
              <a:spcBef>
                <a:spcPts val="0"/>
              </a:spcBef>
              <a:buNone/>
            </a:pPr>
            <a:r>
              <a:rPr lang="en-US" sz="2000" dirty="0" smtClean="0"/>
              <a:t>   obj.msg();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133</a:t>
            </a:fld>
            <a:endParaRPr lang="en-US"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 Modifiers with Method Overriding</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If you are overriding any method, overridden method (i.e. declared in subclass) must not be more restrictive.</a:t>
            </a:r>
          </a:p>
          <a:p>
            <a:pPr>
              <a:buNone/>
            </a:pPr>
            <a:r>
              <a:rPr lang="en-US" sz="2000" b="1" dirty="0" smtClean="0"/>
              <a:t>class</a:t>
            </a:r>
            <a:r>
              <a:rPr lang="en-US" sz="2000" dirty="0" smtClean="0"/>
              <a:t> A{  </a:t>
            </a:r>
          </a:p>
          <a:p>
            <a:pPr>
              <a:buNone/>
            </a:pPr>
            <a:r>
              <a:rPr lang="en-US" sz="2000" b="1" dirty="0" smtClean="0"/>
              <a:t>protected</a:t>
            </a:r>
            <a:r>
              <a:rPr lang="en-US" sz="2000" dirty="0" smtClean="0"/>
              <a:t> </a:t>
            </a:r>
            <a:r>
              <a:rPr lang="en-US" sz="2000" b="1" dirty="0" smtClean="0"/>
              <a:t>void</a:t>
            </a:r>
            <a:r>
              <a:rPr lang="en-US" sz="2000" dirty="0" smtClean="0"/>
              <a:t> </a:t>
            </a:r>
            <a:r>
              <a:rPr lang="en-US" sz="2000" dirty="0" err="1" smtClean="0"/>
              <a:t>msg</a:t>
            </a:r>
            <a:r>
              <a:rPr lang="en-US" sz="2000" dirty="0" smtClean="0"/>
              <a:t>(){</a:t>
            </a:r>
            <a:r>
              <a:rPr lang="en-US" sz="2000" dirty="0" err="1" smtClean="0"/>
              <a:t>System.out.println</a:t>
            </a:r>
            <a:r>
              <a:rPr lang="en-US" sz="2000" dirty="0" smtClean="0"/>
              <a:t>("Hello java");}  </a:t>
            </a:r>
          </a:p>
          <a:p>
            <a:pPr>
              <a:buNone/>
            </a:pPr>
            <a:r>
              <a:rPr lang="en-US" sz="2000" dirty="0" smtClean="0"/>
              <a:t>}  </a:t>
            </a:r>
          </a:p>
          <a:p>
            <a:pPr>
              <a:buNone/>
            </a:pPr>
            <a:r>
              <a:rPr lang="en-US" sz="2000" dirty="0" smtClean="0"/>
              <a:t>  </a:t>
            </a:r>
          </a:p>
          <a:p>
            <a:pPr>
              <a:buNone/>
            </a:pPr>
            <a:r>
              <a:rPr lang="en-US" sz="2000" b="1" dirty="0" smtClean="0"/>
              <a:t>public</a:t>
            </a:r>
            <a:r>
              <a:rPr lang="en-US" sz="2000" dirty="0" smtClean="0"/>
              <a:t> </a:t>
            </a:r>
            <a:r>
              <a:rPr lang="en-US" sz="2000" b="1" dirty="0" smtClean="0"/>
              <a:t>class</a:t>
            </a:r>
            <a:r>
              <a:rPr lang="en-US" sz="2000" dirty="0" smtClean="0"/>
              <a:t> Simple </a:t>
            </a:r>
            <a:r>
              <a:rPr lang="en-US" sz="2000" b="1" dirty="0" smtClean="0"/>
              <a:t>extends</a:t>
            </a:r>
            <a:r>
              <a:rPr lang="en-US" sz="2000" dirty="0" smtClean="0"/>
              <a:t> A{  </a:t>
            </a:r>
          </a:p>
          <a:p>
            <a:pPr>
              <a:buNone/>
            </a:pPr>
            <a:r>
              <a:rPr lang="en-US" sz="2000" b="1" dirty="0" smtClean="0"/>
              <a:t>void</a:t>
            </a:r>
            <a:r>
              <a:rPr lang="en-US" sz="2000" dirty="0" smtClean="0"/>
              <a:t> </a:t>
            </a:r>
            <a:r>
              <a:rPr lang="en-US" sz="2000" dirty="0" err="1" smtClean="0"/>
              <a:t>msg</a:t>
            </a:r>
            <a:r>
              <a:rPr lang="en-US" sz="2000" dirty="0" smtClean="0"/>
              <a:t>(){</a:t>
            </a:r>
            <a:r>
              <a:rPr lang="en-US" sz="2000" dirty="0" err="1" smtClean="0"/>
              <a:t>System.out.println</a:t>
            </a:r>
            <a:r>
              <a:rPr lang="en-US" sz="2000" dirty="0" smtClean="0"/>
              <a:t>("Hello java");}//</a:t>
            </a:r>
            <a:r>
              <a:rPr lang="en-US" sz="2000" dirty="0" err="1" smtClean="0"/>
              <a:t>C.T.Error</a:t>
            </a:r>
            <a:r>
              <a:rPr lang="en-US" sz="2000" dirty="0" smtClean="0"/>
              <a:t>  </a:t>
            </a:r>
          </a:p>
          <a:p>
            <a:pPr>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smtClean="0"/>
              <a:t>   Simple </a:t>
            </a:r>
            <a:r>
              <a:rPr lang="en-US" sz="2000" dirty="0" err="1" smtClean="0"/>
              <a:t>obj</a:t>
            </a:r>
            <a:r>
              <a:rPr lang="en-US" sz="2000" dirty="0" smtClean="0"/>
              <a:t>=</a:t>
            </a:r>
            <a:r>
              <a:rPr lang="en-US" sz="2000" b="1" dirty="0" smtClean="0"/>
              <a:t>new</a:t>
            </a:r>
            <a:r>
              <a:rPr lang="en-US" sz="2000" dirty="0" smtClean="0"/>
              <a:t> Simple();  </a:t>
            </a:r>
          </a:p>
          <a:p>
            <a:pPr>
              <a:buNone/>
            </a:pPr>
            <a:r>
              <a:rPr lang="en-US" sz="2000" dirty="0" smtClean="0"/>
              <a:t>   obj.msg();  </a:t>
            </a:r>
          </a:p>
          <a:p>
            <a:pPr>
              <a:buNone/>
            </a:pPr>
            <a:r>
              <a:rPr lang="en-US" sz="2000" dirty="0" smtClean="0"/>
              <a:t>   }  </a:t>
            </a:r>
          </a:p>
          <a:p>
            <a:pPr>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134</a:t>
            </a:fld>
            <a:endParaRPr lang="en-US"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b="1" dirty="0" smtClean="0"/>
              <a:t>Encapsulation in Java</a:t>
            </a:r>
            <a:r>
              <a:rPr lang="en-GB" sz="2000" dirty="0" smtClean="0"/>
              <a:t> is a </a:t>
            </a:r>
            <a:r>
              <a:rPr lang="en-GB" sz="2000" i="1" dirty="0" smtClean="0"/>
              <a:t>process of wrapping code and data together into a single unit</a:t>
            </a:r>
            <a:r>
              <a:rPr lang="en-GB" sz="2000" dirty="0" smtClean="0"/>
              <a:t>, for example, a capsule which is mixed of several medicines.</a:t>
            </a:r>
          </a:p>
          <a:p>
            <a:r>
              <a:rPr lang="en-GB" sz="2000" dirty="0" smtClean="0"/>
              <a:t>We can create a fully encapsulated class in Java by making all the data members of the class private. Now we can use setter and getter methods to set and get the data in it.</a:t>
            </a:r>
          </a:p>
          <a:p>
            <a:r>
              <a:rPr lang="en-GB" sz="2000" dirty="0" smtClean="0"/>
              <a:t>The </a:t>
            </a:r>
            <a:r>
              <a:rPr lang="en-GB" sz="2000" b="1" dirty="0" smtClean="0"/>
              <a:t>Java Bean</a:t>
            </a:r>
            <a:r>
              <a:rPr lang="en-GB" sz="2000" dirty="0" smtClean="0"/>
              <a:t> class is the example of a fully encapsulated class.</a:t>
            </a:r>
          </a:p>
          <a:p>
            <a:r>
              <a:rPr lang="en-GB" sz="2000" dirty="0" smtClean="0"/>
              <a:t>Advantage of Encapsulation in Java</a:t>
            </a:r>
          </a:p>
          <a:p>
            <a:r>
              <a:rPr lang="en-GB" sz="2000" dirty="0" smtClean="0"/>
              <a:t>By providing only a setter or getter method, you can make the class </a:t>
            </a:r>
            <a:r>
              <a:rPr lang="en-GB" sz="2000" b="1" dirty="0" smtClean="0"/>
              <a:t>read-only or write-only</a:t>
            </a:r>
            <a:r>
              <a:rPr lang="en-GB" sz="2000" dirty="0" smtClean="0"/>
              <a:t>. In other words, you can skip the getter or setter methods.</a:t>
            </a:r>
          </a:p>
          <a:p>
            <a:r>
              <a:rPr lang="en-GB" sz="2000" dirty="0" smtClean="0"/>
              <a:t>It provides you the </a:t>
            </a:r>
            <a:r>
              <a:rPr lang="en-GB" sz="2000" b="1" dirty="0" smtClean="0"/>
              <a:t>control over the data</a:t>
            </a:r>
            <a:r>
              <a:rPr lang="en-GB" sz="2000" dirty="0" smtClean="0"/>
              <a:t>. Suppose you want to set the value of id which should be greater than 100 only, you can write the logic inside the setter method. You can write the logic not to store the negative numbers in the setter methods.</a:t>
            </a:r>
          </a:p>
          <a:p>
            <a:r>
              <a:rPr lang="en-GB" sz="2000" dirty="0" smtClean="0"/>
              <a:t>It is a way to achieve </a:t>
            </a:r>
            <a:r>
              <a:rPr lang="en-GB" sz="2000" b="1" dirty="0" smtClean="0"/>
              <a:t>data hiding</a:t>
            </a:r>
            <a:r>
              <a:rPr lang="en-GB" sz="2000" dirty="0" smtClean="0"/>
              <a:t> in Java because other class will not be able to access the data through the private data members.</a:t>
            </a:r>
          </a:p>
          <a:p>
            <a:r>
              <a:rPr lang="en-GB" sz="2000" dirty="0" smtClean="0"/>
              <a:t>The encapsulate class is </a:t>
            </a:r>
            <a:r>
              <a:rPr lang="en-GB" sz="2000" b="1" dirty="0" smtClean="0"/>
              <a:t>easy to test</a:t>
            </a:r>
            <a:r>
              <a:rPr lang="en-GB" sz="2000" dirty="0" smtClean="0"/>
              <a:t>. So, it is better for unit testing.</a:t>
            </a:r>
          </a:p>
          <a:p>
            <a:r>
              <a:rPr lang="en-GB" sz="2000" dirty="0" smtClean="0"/>
              <a:t>The standard IDE's are providing the facility to generate the getters and setters. So, it is </a:t>
            </a:r>
            <a:r>
              <a:rPr lang="en-GB" sz="2000" b="1" dirty="0" smtClean="0"/>
              <a:t>easy and fast to create an encapsulated class</a:t>
            </a:r>
            <a:r>
              <a:rPr lang="en-GB" sz="2000" dirty="0" smtClean="0"/>
              <a:t> in Java.</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135</a:t>
            </a:fld>
            <a:endParaRPr lang="en-US"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class</a:t>
            </a:r>
            <a:r>
              <a:rPr lang="en-US" sz="2000" dirty="0" smtClean="0"/>
              <a:t> Account {  </a:t>
            </a:r>
          </a:p>
          <a:p>
            <a:pPr>
              <a:spcBef>
                <a:spcPts val="0"/>
              </a:spcBef>
              <a:buNone/>
            </a:pPr>
            <a:r>
              <a:rPr lang="en-US" sz="2000" dirty="0" smtClean="0"/>
              <a:t>//private data members  </a:t>
            </a:r>
          </a:p>
          <a:p>
            <a:pPr>
              <a:spcBef>
                <a:spcPts val="0"/>
              </a:spcBef>
              <a:buNone/>
            </a:pPr>
            <a:r>
              <a:rPr lang="en-US" sz="2000" b="1" dirty="0" smtClean="0"/>
              <a:t>private</a:t>
            </a:r>
            <a:r>
              <a:rPr lang="en-US" sz="2000" dirty="0" smtClean="0"/>
              <a:t> </a:t>
            </a:r>
            <a:r>
              <a:rPr lang="en-US" sz="2000" b="1" dirty="0" smtClean="0"/>
              <a:t>long</a:t>
            </a:r>
            <a:r>
              <a:rPr lang="en-US" sz="2000" dirty="0" smtClean="0"/>
              <a:t> </a:t>
            </a:r>
            <a:r>
              <a:rPr lang="en-US" sz="2000" dirty="0" err="1" smtClean="0"/>
              <a:t>acc_no</a:t>
            </a:r>
            <a:r>
              <a:rPr lang="en-US" sz="2000" dirty="0" smtClean="0"/>
              <a:t>;  </a:t>
            </a:r>
          </a:p>
          <a:p>
            <a:pPr>
              <a:spcBef>
                <a:spcPts val="0"/>
              </a:spcBef>
              <a:buNone/>
            </a:pPr>
            <a:r>
              <a:rPr lang="en-US" sz="2000" b="1" dirty="0" smtClean="0"/>
              <a:t>private</a:t>
            </a:r>
            <a:r>
              <a:rPr lang="en-US" sz="2000" dirty="0" smtClean="0"/>
              <a:t> String </a:t>
            </a:r>
            <a:r>
              <a:rPr lang="en-US" sz="2000" dirty="0" err="1" smtClean="0"/>
              <a:t>name,email</a:t>
            </a:r>
            <a:r>
              <a:rPr lang="en-US" sz="2000" dirty="0" smtClean="0"/>
              <a:t>;  </a:t>
            </a:r>
          </a:p>
          <a:p>
            <a:pPr>
              <a:spcBef>
                <a:spcPts val="0"/>
              </a:spcBef>
              <a:buNone/>
            </a:pPr>
            <a:r>
              <a:rPr lang="en-US" sz="2000" b="1" dirty="0" smtClean="0"/>
              <a:t>private</a:t>
            </a:r>
            <a:r>
              <a:rPr lang="en-US" sz="2000" dirty="0" smtClean="0"/>
              <a:t> </a:t>
            </a:r>
            <a:r>
              <a:rPr lang="en-US" sz="2000" b="1" dirty="0" smtClean="0"/>
              <a:t>float</a:t>
            </a:r>
            <a:r>
              <a:rPr lang="en-US" sz="2000" dirty="0" smtClean="0"/>
              <a:t> amount;  </a:t>
            </a:r>
          </a:p>
          <a:p>
            <a:pPr>
              <a:spcBef>
                <a:spcPts val="0"/>
              </a:spcBef>
              <a:buNone/>
            </a:pPr>
            <a:r>
              <a:rPr lang="en-US" sz="2000" dirty="0" smtClean="0"/>
              <a:t>//public getter and setter methods  </a:t>
            </a:r>
          </a:p>
          <a:p>
            <a:pPr>
              <a:spcBef>
                <a:spcPts val="0"/>
              </a:spcBef>
              <a:buNone/>
            </a:pPr>
            <a:r>
              <a:rPr lang="en-US" sz="2000" b="1" dirty="0" smtClean="0"/>
              <a:t>public</a:t>
            </a:r>
            <a:r>
              <a:rPr lang="en-US" sz="2000" dirty="0" smtClean="0"/>
              <a:t> </a:t>
            </a:r>
            <a:r>
              <a:rPr lang="en-US" sz="2000" b="1" dirty="0" smtClean="0"/>
              <a:t>long</a:t>
            </a:r>
            <a:r>
              <a:rPr lang="en-US" sz="2000" dirty="0" smtClean="0"/>
              <a:t> </a:t>
            </a:r>
            <a:r>
              <a:rPr lang="en-US" sz="2000" dirty="0" err="1" smtClean="0"/>
              <a:t>getAcc_no</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acc_no</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setAcc_no</a:t>
            </a:r>
            <a:r>
              <a:rPr lang="en-US" sz="2000" dirty="0" smtClean="0"/>
              <a:t>(</a:t>
            </a:r>
            <a:r>
              <a:rPr lang="en-US" sz="2000" b="1" dirty="0" smtClean="0"/>
              <a:t>long</a:t>
            </a:r>
            <a:r>
              <a:rPr lang="en-US" sz="2000" dirty="0" smtClean="0"/>
              <a:t> </a:t>
            </a:r>
            <a:r>
              <a:rPr lang="en-US" sz="2000" dirty="0" err="1" smtClean="0"/>
              <a:t>acc_no</a:t>
            </a:r>
            <a:r>
              <a:rPr lang="en-US" sz="2000" dirty="0" smtClean="0"/>
              <a:t>) {  </a:t>
            </a:r>
          </a:p>
          <a:p>
            <a:pPr>
              <a:spcBef>
                <a:spcPts val="0"/>
              </a:spcBef>
              <a:buNone/>
            </a:pPr>
            <a:r>
              <a:rPr lang="en-US" sz="2000" dirty="0" smtClean="0"/>
              <a:t>    </a:t>
            </a:r>
            <a:r>
              <a:rPr lang="en-US" sz="2000" b="1" dirty="0" err="1" smtClean="0"/>
              <a:t>this</a:t>
            </a:r>
            <a:r>
              <a:rPr lang="en-US" sz="2000" dirty="0" err="1" smtClean="0"/>
              <a:t>.acc_no</a:t>
            </a:r>
            <a:r>
              <a:rPr lang="en-US" sz="2000" dirty="0" smtClean="0"/>
              <a:t> = </a:t>
            </a:r>
            <a:r>
              <a:rPr lang="en-US" sz="2000" dirty="0" err="1" smtClean="0"/>
              <a:t>acc_no</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getName</a:t>
            </a:r>
            <a:r>
              <a:rPr lang="en-US" sz="2000" dirty="0" smtClean="0"/>
              <a:t>() {  </a:t>
            </a:r>
          </a:p>
          <a:p>
            <a:pPr>
              <a:spcBef>
                <a:spcPts val="0"/>
              </a:spcBef>
              <a:buNone/>
            </a:pPr>
            <a:r>
              <a:rPr lang="en-US" sz="2000" dirty="0" smtClean="0"/>
              <a:t>    </a:t>
            </a:r>
            <a:r>
              <a:rPr lang="en-US" sz="2000" b="1" dirty="0" smtClean="0"/>
              <a:t>return</a:t>
            </a:r>
            <a:r>
              <a:rPr lang="en-US" sz="2000" dirty="0" smtClean="0"/>
              <a:t> name;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setName</a:t>
            </a:r>
            <a:r>
              <a:rPr lang="en-US" sz="2000" dirty="0" smtClean="0"/>
              <a:t>(String name) {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getEmail</a:t>
            </a:r>
            <a:r>
              <a:rPr lang="en-US" sz="2000" dirty="0" smtClean="0"/>
              <a:t>() {  </a:t>
            </a:r>
          </a:p>
          <a:p>
            <a:pPr>
              <a:spcBef>
                <a:spcPts val="0"/>
              </a:spcBef>
              <a:buNone/>
            </a:pPr>
            <a:r>
              <a:rPr lang="en-US" sz="2000" dirty="0" smtClean="0"/>
              <a:t>    </a:t>
            </a:r>
            <a:r>
              <a:rPr lang="en-US" sz="2000" b="1" dirty="0" smtClean="0"/>
              <a:t>return</a:t>
            </a:r>
            <a:r>
              <a:rPr lang="en-US" sz="2000" dirty="0" smtClean="0"/>
              <a:t> email;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setEmail</a:t>
            </a:r>
            <a:r>
              <a:rPr lang="en-US" sz="2000" dirty="0" smtClean="0"/>
              <a:t>(String email) {  </a:t>
            </a:r>
          </a:p>
          <a:p>
            <a:pPr>
              <a:spcBef>
                <a:spcPts val="0"/>
              </a:spcBef>
              <a:buNone/>
            </a:pPr>
            <a:r>
              <a:rPr lang="en-US" sz="2000" dirty="0" smtClean="0"/>
              <a:t>    </a:t>
            </a:r>
            <a:r>
              <a:rPr lang="en-US" sz="2000" b="1" dirty="0" err="1" smtClean="0"/>
              <a:t>this</a:t>
            </a:r>
            <a:r>
              <a:rPr lang="en-US" sz="2000" dirty="0" err="1" smtClean="0"/>
              <a:t>.email</a:t>
            </a:r>
            <a:r>
              <a:rPr lang="en-US" sz="2000" dirty="0" smtClean="0"/>
              <a:t> = email;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float</a:t>
            </a:r>
            <a:r>
              <a:rPr lang="en-US" sz="2000" dirty="0" smtClean="0"/>
              <a:t> </a:t>
            </a:r>
            <a:r>
              <a:rPr lang="en-US" sz="2000" dirty="0" err="1" smtClean="0"/>
              <a:t>getAmount</a:t>
            </a:r>
            <a:r>
              <a:rPr lang="en-US" sz="2000" dirty="0" smtClean="0"/>
              <a:t>() {  </a:t>
            </a:r>
          </a:p>
          <a:p>
            <a:pPr>
              <a:spcBef>
                <a:spcPts val="0"/>
              </a:spcBef>
              <a:buNone/>
            </a:pPr>
            <a:r>
              <a:rPr lang="en-US" sz="2000" dirty="0" smtClean="0"/>
              <a:t>    </a:t>
            </a:r>
            <a:r>
              <a:rPr lang="en-US" sz="2000" b="1" dirty="0" smtClean="0"/>
              <a:t>return</a:t>
            </a:r>
            <a:r>
              <a:rPr lang="en-US" sz="2000" dirty="0" smtClean="0"/>
              <a:t> amount;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setAmount</a:t>
            </a:r>
            <a:r>
              <a:rPr lang="en-US" sz="2000" dirty="0" smtClean="0"/>
              <a:t>(</a:t>
            </a:r>
            <a:r>
              <a:rPr lang="en-US" sz="2000" b="1" dirty="0" smtClean="0"/>
              <a:t>float</a:t>
            </a:r>
            <a:r>
              <a:rPr lang="en-US" sz="2000" dirty="0" smtClean="0"/>
              <a:t> amount) {  </a:t>
            </a:r>
          </a:p>
          <a:p>
            <a:pPr>
              <a:spcBef>
                <a:spcPts val="0"/>
              </a:spcBef>
              <a:buNone/>
            </a:pPr>
            <a:r>
              <a:rPr lang="en-US" sz="2000" dirty="0" smtClean="0"/>
              <a:t>    </a:t>
            </a:r>
            <a:r>
              <a:rPr lang="en-US" sz="2000" b="1" dirty="0" err="1" smtClean="0"/>
              <a:t>this</a:t>
            </a:r>
            <a:r>
              <a:rPr lang="en-US" sz="2000" dirty="0" err="1" smtClean="0"/>
              <a:t>.amount</a:t>
            </a:r>
            <a:r>
              <a:rPr lang="en-US" sz="2000" dirty="0" smtClean="0"/>
              <a:t> = amount;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TestEncapsulation</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//creating instance of Account class  </a:t>
            </a:r>
          </a:p>
          <a:p>
            <a:pPr>
              <a:spcBef>
                <a:spcPts val="0"/>
              </a:spcBef>
              <a:buNone/>
            </a:pPr>
            <a:r>
              <a:rPr lang="en-US" sz="2000" dirty="0" smtClean="0"/>
              <a:t>    Account acc=</a:t>
            </a:r>
            <a:r>
              <a:rPr lang="en-US" sz="2000" b="1" dirty="0" smtClean="0"/>
              <a:t>new</a:t>
            </a:r>
            <a:r>
              <a:rPr lang="en-US" sz="2000" dirty="0" smtClean="0"/>
              <a:t> Account();  </a:t>
            </a:r>
          </a:p>
          <a:p>
            <a:pPr>
              <a:spcBef>
                <a:spcPts val="0"/>
              </a:spcBef>
              <a:buNone/>
            </a:pPr>
            <a:r>
              <a:rPr lang="en-US" sz="2000" dirty="0" smtClean="0"/>
              <a:t>    //setting values through setter methods  </a:t>
            </a:r>
          </a:p>
          <a:p>
            <a:pPr>
              <a:spcBef>
                <a:spcPts val="0"/>
              </a:spcBef>
              <a:buNone/>
            </a:pPr>
            <a:r>
              <a:rPr lang="en-US" sz="2000" dirty="0" smtClean="0"/>
              <a:t>    </a:t>
            </a:r>
            <a:r>
              <a:rPr lang="en-US" sz="2000" dirty="0" err="1" smtClean="0"/>
              <a:t>acc.setAcc_no</a:t>
            </a:r>
            <a:r>
              <a:rPr lang="en-US" sz="2000" dirty="0" smtClean="0"/>
              <a:t>(7560504000L);  </a:t>
            </a:r>
          </a:p>
          <a:p>
            <a:pPr>
              <a:spcBef>
                <a:spcPts val="0"/>
              </a:spcBef>
              <a:buNone/>
            </a:pPr>
            <a:r>
              <a:rPr lang="en-US" sz="2000" dirty="0" smtClean="0"/>
              <a:t>    </a:t>
            </a:r>
            <a:r>
              <a:rPr lang="en-US" sz="2000" dirty="0" err="1" smtClean="0"/>
              <a:t>acc.setName</a:t>
            </a:r>
            <a:r>
              <a:rPr lang="en-US" sz="2000" dirty="0" smtClean="0"/>
              <a:t>("</a:t>
            </a:r>
            <a:r>
              <a:rPr lang="en-US" sz="2000" dirty="0" err="1" smtClean="0"/>
              <a:t>Sonoo</a:t>
            </a:r>
            <a:r>
              <a:rPr lang="en-US" sz="2000" dirty="0" smtClean="0"/>
              <a:t> </a:t>
            </a:r>
            <a:r>
              <a:rPr lang="en-US" sz="2000" dirty="0" err="1" smtClean="0"/>
              <a:t>Jaiswal</a:t>
            </a:r>
            <a:r>
              <a:rPr lang="en-US" sz="2000" dirty="0" smtClean="0"/>
              <a:t>");  </a:t>
            </a:r>
          </a:p>
          <a:p>
            <a:pPr>
              <a:spcBef>
                <a:spcPts val="0"/>
              </a:spcBef>
              <a:buNone/>
            </a:pPr>
            <a:r>
              <a:rPr lang="en-US" sz="2000" dirty="0" smtClean="0"/>
              <a:t>    </a:t>
            </a:r>
            <a:r>
              <a:rPr lang="en-US" sz="2000" dirty="0" err="1" smtClean="0"/>
              <a:t>acc.setEmail</a:t>
            </a:r>
            <a:r>
              <a:rPr lang="en-US" sz="2000" dirty="0" smtClean="0"/>
              <a:t>("sonoojaiswal@javatpoint.com");  </a:t>
            </a:r>
          </a:p>
          <a:p>
            <a:pPr>
              <a:spcBef>
                <a:spcPts val="0"/>
              </a:spcBef>
              <a:buNone/>
            </a:pPr>
            <a:r>
              <a:rPr lang="en-US" sz="2000" dirty="0" smtClean="0"/>
              <a:t>    </a:t>
            </a:r>
            <a:r>
              <a:rPr lang="en-US" sz="2000" dirty="0" err="1" smtClean="0"/>
              <a:t>acc.setAmount</a:t>
            </a:r>
            <a:r>
              <a:rPr lang="en-US" sz="2000" dirty="0" smtClean="0"/>
              <a:t>(500000f);  </a:t>
            </a:r>
          </a:p>
          <a:p>
            <a:pPr>
              <a:spcBef>
                <a:spcPts val="0"/>
              </a:spcBef>
              <a:buNone/>
            </a:pPr>
            <a:r>
              <a:rPr lang="en-US" sz="2000" dirty="0" smtClean="0"/>
              <a:t>    //getting values through getter methods  </a:t>
            </a:r>
          </a:p>
          <a:p>
            <a:pPr>
              <a:spcBef>
                <a:spcPts val="0"/>
              </a:spcBef>
              <a:buNone/>
            </a:pPr>
            <a:r>
              <a:rPr lang="en-US" sz="2000" dirty="0" smtClean="0"/>
              <a:t>    </a:t>
            </a:r>
            <a:r>
              <a:rPr lang="en-US" sz="2000" dirty="0" err="1" smtClean="0"/>
              <a:t>System.out.println</a:t>
            </a:r>
            <a:r>
              <a:rPr lang="en-US" sz="2000" dirty="0" smtClean="0"/>
              <a:t>(</a:t>
            </a:r>
            <a:r>
              <a:rPr lang="en-US" sz="2000" dirty="0" err="1" smtClean="0"/>
              <a:t>acc.getAcc_no</a:t>
            </a:r>
            <a:r>
              <a:rPr lang="en-US" sz="2000" dirty="0" smtClean="0"/>
              <a:t>()+" "+</a:t>
            </a:r>
            <a:r>
              <a:rPr lang="en-US" sz="2000" dirty="0" err="1" smtClean="0"/>
              <a:t>acc.getName</a:t>
            </a:r>
            <a:r>
              <a:rPr lang="en-US" sz="2000" dirty="0" smtClean="0"/>
              <a:t>()+" "+</a:t>
            </a:r>
            <a:r>
              <a:rPr lang="en-US" sz="2000" dirty="0" err="1" smtClean="0"/>
              <a:t>acc.getEmail</a:t>
            </a:r>
            <a:r>
              <a:rPr lang="en-US" sz="2000" dirty="0" smtClean="0"/>
              <a:t>()+" "+</a:t>
            </a:r>
            <a:r>
              <a:rPr lang="en-US" sz="2000" dirty="0" err="1" smtClean="0"/>
              <a:t>acc.getAmount</a:t>
            </a: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136</a:t>
            </a:fld>
            <a:endParaRPr lang="en-US"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GB" dirty="0" smtClean="0"/>
              <a:t>Exception</a:t>
            </a: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an abnormal condition.</a:t>
            </a:r>
          </a:p>
          <a:p>
            <a:r>
              <a:rPr lang="en-GB" dirty="0" smtClean="0"/>
              <a:t>In Java, an exception is an event that disrupts the normal flow of the program. It is an object which is thrown at runtime.</a:t>
            </a:r>
          </a:p>
          <a:p>
            <a:pPr>
              <a:buNone/>
            </a:pPr>
            <a:r>
              <a:rPr lang="en-US" u="sng" dirty="0" smtClean="0"/>
              <a:t>Exception Handling</a:t>
            </a:r>
          </a:p>
          <a:p>
            <a:r>
              <a:rPr lang="en-GB" sz="2400" dirty="0" smtClean="0"/>
              <a:t>a mechanism to handle runtime errors such as  </a:t>
            </a:r>
            <a:r>
              <a:rPr lang="en-GB" sz="2400" dirty="0" err="1" smtClean="0"/>
              <a:t>ClassNotFoundException</a:t>
            </a:r>
            <a:r>
              <a:rPr lang="en-GB" sz="2400" dirty="0" smtClean="0"/>
              <a:t>, </a:t>
            </a:r>
            <a:r>
              <a:rPr lang="en-GB" sz="2400" dirty="0" err="1" smtClean="0"/>
              <a:t>IOException</a:t>
            </a:r>
            <a:r>
              <a:rPr lang="en-GB" sz="2400" dirty="0" smtClean="0"/>
              <a:t>, </a:t>
            </a:r>
            <a:r>
              <a:rPr lang="en-GB" sz="2400" dirty="0" err="1" smtClean="0"/>
              <a:t>SQLException</a:t>
            </a:r>
            <a:r>
              <a:rPr lang="en-GB" sz="2400" dirty="0" smtClean="0"/>
              <a:t>, </a:t>
            </a:r>
            <a:r>
              <a:rPr lang="en-GB" sz="2400" dirty="0" err="1" smtClean="0"/>
              <a:t>RemoteException</a:t>
            </a:r>
            <a:r>
              <a:rPr lang="en-GB" sz="2400" dirty="0" smtClean="0"/>
              <a:t>, etc.</a:t>
            </a:r>
            <a:endParaRPr lang="en-US" sz="2400" u="sng" dirty="0" smtClean="0"/>
          </a:p>
          <a:p>
            <a:pPr>
              <a:buNone/>
            </a:pPr>
            <a:r>
              <a:rPr lang="en-GB" dirty="0" smtClean="0"/>
              <a:t>class test {</a:t>
            </a:r>
          </a:p>
          <a:p>
            <a:pPr>
              <a:buNone/>
            </a:pPr>
            <a:r>
              <a:rPr lang="en-GB" dirty="0" smtClean="0"/>
              <a:t>     public static void main(String </a:t>
            </a:r>
            <a:r>
              <a:rPr lang="en-GB" dirty="0" err="1" smtClean="0"/>
              <a:t>ags</a:t>
            </a:r>
            <a:r>
              <a:rPr lang="en-GB" dirty="0" smtClean="0"/>
              <a:t>[]) {</a:t>
            </a:r>
          </a:p>
          <a:p>
            <a:pPr>
              <a:buNone/>
            </a:pPr>
            <a:r>
              <a:rPr lang="en-GB" dirty="0" smtClean="0"/>
              <a:t>          </a:t>
            </a:r>
            <a:r>
              <a:rPr lang="en-GB" dirty="0" err="1" smtClean="0"/>
              <a:t>int</a:t>
            </a:r>
            <a:r>
              <a:rPr lang="en-GB" dirty="0" smtClean="0"/>
              <a:t> a = 5,b=0;</a:t>
            </a:r>
          </a:p>
          <a:p>
            <a:pPr>
              <a:buNone/>
            </a:pPr>
            <a:r>
              <a:rPr lang="en-GB" dirty="0" smtClean="0"/>
              <a:t>          </a:t>
            </a:r>
            <a:r>
              <a:rPr lang="en-GB" dirty="0" err="1" smtClean="0"/>
              <a:t>int</a:t>
            </a:r>
            <a:r>
              <a:rPr lang="en-GB" dirty="0" smtClean="0"/>
              <a:t> c = a/b; // error occur</a:t>
            </a:r>
          </a:p>
          <a:p>
            <a:pPr>
              <a:buNone/>
            </a:pPr>
            <a:r>
              <a:rPr lang="en-GB" dirty="0" smtClean="0"/>
              <a:t>          sop(c);</a:t>
            </a:r>
          </a:p>
          <a:p>
            <a:pPr>
              <a:buNone/>
            </a:pPr>
            <a:r>
              <a:rPr lang="en-GB" dirty="0" smtClean="0"/>
              <a:t>}</a:t>
            </a:r>
          </a:p>
          <a:p>
            <a:pPr>
              <a:buNone/>
            </a:pPr>
            <a:r>
              <a:rPr lang="en-GB" dirty="0" smtClean="0"/>
              <a: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137</a:t>
            </a:fld>
            <a:endParaRPr lang="en-US"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Java Exception classes</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138</a:t>
            </a:fld>
            <a:endParaRPr lang="en-US" altLang="en-US"/>
          </a:p>
        </p:txBody>
      </p:sp>
      <p:pic>
        <p:nvPicPr>
          <p:cNvPr id="5" name="Content Placeholder 4" descr="hierarchy of exception handling"/>
          <p:cNvPicPr>
            <a:picLocks noGrp="1"/>
          </p:cNvPicPr>
          <p:nvPr>
            <p:ph idx="1"/>
          </p:nvPr>
        </p:nvPicPr>
        <p:blipFill>
          <a:blip r:embed="rId2"/>
          <a:srcRect/>
          <a:stretch>
            <a:fillRect/>
          </a:stretch>
        </p:blipFill>
        <p:spPr bwMode="auto">
          <a:xfrm>
            <a:off x="1166778" y="1071547"/>
            <a:ext cx="9144064" cy="4572032"/>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Types of Java Exceptions</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139</a:t>
            </a:fld>
            <a:endParaRPr lang="en-US" altLang="en-US"/>
          </a:p>
        </p:txBody>
      </p:sp>
      <p:pic>
        <p:nvPicPr>
          <p:cNvPr id="5" name="Content Placeholder 4" descr="hierarchy of exception handling"/>
          <p:cNvPicPr>
            <a:picLocks noGrp="1"/>
          </p:cNvPicPr>
          <p:nvPr>
            <p:ph idx="1"/>
          </p:nvPr>
        </p:nvPicPr>
        <p:blipFill>
          <a:blip r:embed="rId2"/>
          <a:srcRect/>
          <a:stretch>
            <a:fillRect/>
          </a:stretch>
        </p:blipFill>
        <p:spPr bwMode="auto">
          <a:xfrm>
            <a:off x="309522" y="500042"/>
            <a:ext cx="4286250" cy="4467241"/>
          </a:xfrm>
          <a:prstGeom prst="rect">
            <a:avLst/>
          </a:prstGeom>
          <a:noFill/>
          <a:ln w="9525">
            <a:noFill/>
            <a:miter lim="800000"/>
            <a:headEnd/>
            <a:tailEnd/>
          </a:ln>
        </p:spPr>
      </p:pic>
      <p:sp>
        <p:nvSpPr>
          <p:cNvPr id="6" name="Rectangle 5"/>
          <p:cNvSpPr/>
          <p:nvPr/>
        </p:nvSpPr>
        <p:spPr>
          <a:xfrm>
            <a:off x="4595802" y="857232"/>
            <a:ext cx="6929486" cy="3970318"/>
          </a:xfrm>
          <a:prstGeom prst="rect">
            <a:avLst/>
          </a:prstGeom>
        </p:spPr>
        <p:txBody>
          <a:bodyPr wrap="square">
            <a:spAutoFit/>
          </a:bodyPr>
          <a:lstStyle/>
          <a:p>
            <a:r>
              <a:rPr lang="en-GB" dirty="0" smtClean="0"/>
              <a:t>1) Checked Exception</a:t>
            </a:r>
          </a:p>
          <a:p>
            <a:r>
              <a:rPr lang="en-GB" dirty="0" smtClean="0"/>
              <a:t>The classes that directly inherit the </a:t>
            </a:r>
            <a:r>
              <a:rPr lang="en-GB" dirty="0" err="1" smtClean="0"/>
              <a:t>Throwable</a:t>
            </a:r>
            <a:r>
              <a:rPr lang="en-GB" dirty="0" smtClean="0"/>
              <a:t> class except </a:t>
            </a:r>
            <a:r>
              <a:rPr lang="en-GB" dirty="0" err="1" smtClean="0"/>
              <a:t>RuntimeException</a:t>
            </a:r>
            <a:r>
              <a:rPr lang="en-GB" dirty="0" smtClean="0"/>
              <a:t> and Error are known as checked exceptions. For example, </a:t>
            </a:r>
            <a:r>
              <a:rPr lang="en-GB" dirty="0" err="1" smtClean="0"/>
              <a:t>IOException</a:t>
            </a:r>
            <a:r>
              <a:rPr lang="en-GB" dirty="0" smtClean="0"/>
              <a:t>, </a:t>
            </a:r>
            <a:r>
              <a:rPr lang="en-GB" dirty="0" err="1" smtClean="0"/>
              <a:t>SQLException</a:t>
            </a:r>
            <a:r>
              <a:rPr lang="en-GB" dirty="0" smtClean="0"/>
              <a:t>, etc. Checked exceptions are checked at compile-time.</a:t>
            </a:r>
          </a:p>
          <a:p>
            <a:r>
              <a:rPr lang="en-GB" dirty="0" smtClean="0"/>
              <a:t>2) Unchecked Exception</a:t>
            </a:r>
          </a:p>
          <a:p>
            <a:r>
              <a:rPr lang="en-GB" dirty="0" smtClean="0"/>
              <a:t>The classes that inherit the </a:t>
            </a:r>
            <a:r>
              <a:rPr lang="en-GB" dirty="0" err="1" smtClean="0"/>
              <a:t>RuntimeException</a:t>
            </a:r>
            <a:r>
              <a:rPr lang="en-GB" dirty="0" smtClean="0"/>
              <a:t> are known as unchecked exceptions. For example, </a:t>
            </a:r>
            <a:r>
              <a:rPr lang="en-GB" dirty="0" err="1" smtClean="0"/>
              <a:t>ArithmeticException</a:t>
            </a:r>
            <a:r>
              <a:rPr lang="en-GB" dirty="0" smtClean="0"/>
              <a:t>, </a:t>
            </a:r>
            <a:r>
              <a:rPr lang="en-GB" dirty="0" err="1" smtClean="0"/>
              <a:t>NullPointerException</a:t>
            </a:r>
            <a:r>
              <a:rPr lang="en-GB" dirty="0" smtClean="0"/>
              <a:t>, </a:t>
            </a:r>
            <a:r>
              <a:rPr lang="en-GB" dirty="0" err="1" smtClean="0"/>
              <a:t>ArrayIndexOutOfBoundsException</a:t>
            </a:r>
            <a:r>
              <a:rPr lang="en-GB" dirty="0" smtClean="0"/>
              <a:t>, etc. Unchecked exceptions are not checked at compile-time, but they are checked at runtime.</a:t>
            </a:r>
          </a:p>
          <a:p>
            <a:r>
              <a:rPr lang="en-GB" dirty="0" smtClean="0"/>
              <a:t>3) Error</a:t>
            </a:r>
          </a:p>
          <a:p>
            <a:r>
              <a:rPr lang="en-GB" dirty="0" smtClean="0"/>
              <a:t>Error is irrecoverable. Some example of errors are </a:t>
            </a:r>
            <a:r>
              <a:rPr lang="en-GB" dirty="0" err="1" smtClean="0"/>
              <a:t>OutOfMemoryError</a:t>
            </a:r>
            <a:r>
              <a:rPr lang="en-GB" dirty="0" smtClean="0"/>
              <a:t>, </a:t>
            </a:r>
            <a:r>
              <a:rPr lang="en-GB" dirty="0" err="1" smtClean="0"/>
              <a:t>VirtualMachineError</a:t>
            </a:r>
            <a:r>
              <a:rPr lang="en-GB" dirty="0" smtClean="0"/>
              <a:t>, </a:t>
            </a:r>
            <a:r>
              <a:rPr lang="en-GB" dirty="0" err="1" smtClean="0"/>
              <a:t>AssertionError</a:t>
            </a:r>
            <a:r>
              <a:rPr lang="en-GB" dirty="0" smtClean="0"/>
              <a:t> etc.</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IN" dirty="0" smtClean="0"/>
              <a:t>for statement</a:t>
            </a: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GB" b="1" dirty="0" smtClean="0"/>
              <a:t>for</a:t>
            </a:r>
            <a:r>
              <a:rPr lang="en-GB" dirty="0" smtClean="0"/>
              <a:t>(initialization, condition, increment/decrement) {    </a:t>
            </a:r>
          </a:p>
          <a:p>
            <a:pPr>
              <a:buNone/>
            </a:pPr>
            <a:r>
              <a:rPr lang="en-GB" dirty="0" smtClean="0"/>
              <a:t>        //block of statements    </a:t>
            </a:r>
          </a:p>
          <a:p>
            <a:pPr>
              <a:buNone/>
            </a:pPr>
            <a:r>
              <a:rPr lang="en-GB"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Calculattion</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TODO Auto-generated method stub  </a:t>
            </a:r>
          </a:p>
          <a:p>
            <a:pPr>
              <a:spcBef>
                <a:spcPts val="0"/>
              </a:spcBef>
              <a:buNone/>
            </a:pPr>
            <a:r>
              <a:rPr lang="en-US" sz="2000" b="1" dirty="0" err="1" smtClean="0"/>
              <a:t>int</a:t>
            </a:r>
            <a:r>
              <a:rPr lang="en-US" sz="2000" dirty="0" smtClean="0"/>
              <a:t> sum = 0;  </a:t>
            </a:r>
          </a:p>
          <a:p>
            <a:pPr>
              <a:spcBef>
                <a:spcPts val="0"/>
              </a:spcBef>
              <a:buNone/>
            </a:pPr>
            <a:r>
              <a:rPr lang="en-US" sz="2000" b="1" dirty="0" smtClean="0"/>
              <a:t>for</a:t>
            </a:r>
            <a:r>
              <a:rPr lang="en-US" sz="2000" dirty="0" smtClean="0"/>
              <a:t>(</a:t>
            </a:r>
            <a:r>
              <a:rPr lang="en-US" sz="2000" b="1" dirty="0" err="1" smtClean="0"/>
              <a:t>int</a:t>
            </a:r>
            <a:r>
              <a:rPr lang="en-US" sz="2000" dirty="0" smtClean="0"/>
              <a:t> j = 1; j&lt;=10; j++) {  </a:t>
            </a:r>
          </a:p>
          <a:p>
            <a:pPr>
              <a:spcBef>
                <a:spcPts val="0"/>
              </a:spcBef>
              <a:buNone/>
            </a:pPr>
            <a:r>
              <a:rPr lang="en-US" sz="2000" dirty="0" smtClean="0"/>
              <a:t>sum = sum + j;  </a:t>
            </a:r>
          </a:p>
          <a:p>
            <a:pPr>
              <a:spcBef>
                <a:spcPts val="0"/>
              </a:spcBef>
              <a:buNone/>
            </a:pPr>
            <a:r>
              <a:rPr lang="en-US" sz="2000" dirty="0" smtClean="0"/>
              <a:t>}  </a:t>
            </a:r>
          </a:p>
          <a:p>
            <a:pPr>
              <a:spcBef>
                <a:spcPts val="0"/>
              </a:spcBef>
              <a:buNone/>
            </a:pPr>
            <a:r>
              <a:rPr lang="en-US" sz="2000" dirty="0" err="1" smtClean="0"/>
              <a:t>System.out.println</a:t>
            </a:r>
            <a:r>
              <a:rPr lang="en-US" sz="2000" dirty="0" smtClean="0"/>
              <a:t>("The sum of first 10 natural numbers is " + sum);  </a:t>
            </a:r>
          </a:p>
          <a:p>
            <a:pPr>
              <a:spcBef>
                <a:spcPts val="0"/>
              </a:spcBef>
              <a:buNone/>
            </a:pPr>
            <a:r>
              <a:rPr lang="en-US" sz="2000" dirty="0" smtClean="0"/>
              <a:t>}  </a:t>
            </a:r>
          </a:p>
          <a:p>
            <a:pPr>
              <a:buNone/>
            </a:pP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pic>
        <p:nvPicPr>
          <p:cNvPr id="5" name="Picture 4" descr="Control Flow in Java"/>
          <p:cNvPicPr/>
          <p:nvPr/>
        </p:nvPicPr>
        <p:blipFill>
          <a:blip r:embed="rId2"/>
          <a:srcRect/>
          <a:stretch>
            <a:fillRect/>
          </a:stretch>
        </p:blipFill>
        <p:spPr bwMode="auto">
          <a:xfrm>
            <a:off x="6024562" y="3000372"/>
            <a:ext cx="5624830" cy="214314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Exception Keywords</a:t>
            </a:r>
            <a:br>
              <a:rPr lang="en-US" dirty="0" smtClean="0"/>
            </a:br>
            <a:endParaRPr lang="en-US" dirty="0"/>
          </a:p>
        </p:txBody>
      </p:sp>
      <p:graphicFrame>
        <p:nvGraphicFramePr>
          <p:cNvPr id="5" name="Content Placeholder 4"/>
          <p:cNvGraphicFramePr>
            <a:graphicFrameLocks noGrp="1"/>
          </p:cNvGraphicFramePr>
          <p:nvPr>
            <p:ph idx="1"/>
          </p:nvPr>
        </p:nvGraphicFramePr>
        <p:xfrm>
          <a:off x="666712" y="857232"/>
          <a:ext cx="10515600" cy="4282440"/>
        </p:xfrm>
        <a:graphic>
          <a:graphicData uri="http://schemas.openxmlformats.org/drawingml/2006/table">
            <a:tbl>
              <a:tblPr firstRow="1" bandRow="1">
                <a:tableStyleId>{5C22544A-7EE6-4342-B048-85BDC9FD1C3A}</a:tableStyleId>
              </a:tblPr>
              <a:tblGrid>
                <a:gridCol w="1714512"/>
                <a:gridCol w="8801088"/>
              </a:tblGrid>
              <a:tr h="370840">
                <a:tc>
                  <a:txBody>
                    <a:bodyPr/>
                    <a:lstStyle/>
                    <a:p>
                      <a:pPr algn="l" fontAlgn="t"/>
                      <a:r>
                        <a:rPr lang="en-US" dirty="0" smtClean="0">
                          <a:solidFill>
                            <a:srgbClr val="000000"/>
                          </a:solidFill>
                          <a:latin typeface="times new roman"/>
                        </a:rPr>
                        <a:t>Keyword</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try</a:t>
                      </a:r>
                    </a:p>
                  </a:txBody>
                  <a:tcPr marL="76200" marR="76200" marT="76200" marB="76200"/>
                </a:tc>
                <a:tc>
                  <a:txBody>
                    <a:bodyPr/>
                    <a:lstStyle/>
                    <a:p>
                      <a:pPr algn="just" fontAlgn="t"/>
                      <a:r>
                        <a:rPr lang="en-GB">
                          <a:solidFill>
                            <a:srgbClr val="333333"/>
                          </a:solidFill>
                          <a:latin typeface="inter-regular"/>
                        </a:rPr>
                        <a:t>The "try" keyword is used to specify a block where we should place an exception code. It means we can't use try block alone. The try block must be followed by either catch or finally.</a:t>
                      </a:r>
                    </a:p>
                  </a:txBody>
                  <a:tcPr marL="76200" marR="76200" marT="76200" marB="76200"/>
                </a:tc>
              </a:tr>
              <a:tr h="370840">
                <a:tc>
                  <a:txBody>
                    <a:bodyPr/>
                    <a:lstStyle/>
                    <a:p>
                      <a:pPr algn="just" fontAlgn="t"/>
                      <a:r>
                        <a:rPr lang="en-US">
                          <a:solidFill>
                            <a:srgbClr val="333333"/>
                          </a:solidFill>
                          <a:latin typeface="inter-regular"/>
                        </a:rPr>
                        <a:t>catch</a:t>
                      </a:r>
                    </a:p>
                  </a:txBody>
                  <a:tcPr marL="76200" marR="76200" marT="76200" marB="76200"/>
                </a:tc>
                <a:tc>
                  <a:txBody>
                    <a:bodyPr/>
                    <a:lstStyle/>
                    <a:p>
                      <a:pPr algn="just" fontAlgn="t"/>
                      <a:r>
                        <a:rPr lang="en-GB">
                          <a:solidFill>
                            <a:srgbClr val="333333"/>
                          </a:solidFill>
                          <a:latin typeface="inter-regular"/>
                        </a:rPr>
                        <a:t>The "catch" block is used to handle the exception. It must be preceded by try block which means we can't use catch block alone. It can be followed by finally block later.</a:t>
                      </a:r>
                    </a:p>
                  </a:txBody>
                  <a:tcPr marL="76200" marR="76200" marT="76200" marB="76200"/>
                </a:tc>
              </a:tr>
              <a:tr h="370840">
                <a:tc>
                  <a:txBody>
                    <a:bodyPr/>
                    <a:lstStyle/>
                    <a:p>
                      <a:pPr algn="just" fontAlgn="t"/>
                      <a:r>
                        <a:rPr lang="en-US">
                          <a:solidFill>
                            <a:srgbClr val="333333"/>
                          </a:solidFill>
                          <a:latin typeface="inter-regular"/>
                        </a:rPr>
                        <a:t>finally</a:t>
                      </a:r>
                    </a:p>
                  </a:txBody>
                  <a:tcPr marL="76200" marR="76200" marT="76200" marB="76200"/>
                </a:tc>
                <a:tc>
                  <a:txBody>
                    <a:bodyPr/>
                    <a:lstStyle/>
                    <a:p>
                      <a:pPr algn="just" fontAlgn="t"/>
                      <a:r>
                        <a:rPr lang="en-GB">
                          <a:solidFill>
                            <a:srgbClr val="333333"/>
                          </a:solidFill>
                          <a:latin typeface="inter-regular"/>
                        </a:rPr>
                        <a:t>The "finally" block is used to execute the necessary code of the program. It is executed whether an exception is handled or not.</a:t>
                      </a:r>
                    </a:p>
                  </a:txBody>
                  <a:tcPr marL="76200" marR="76200" marT="76200" marB="76200"/>
                </a:tc>
              </a:tr>
              <a:tr h="370840">
                <a:tc>
                  <a:txBody>
                    <a:bodyPr/>
                    <a:lstStyle/>
                    <a:p>
                      <a:pPr algn="just" fontAlgn="t"/>
                      <a:r>
                        <a:rPr lang="en-US">
                          <a:solidFill>
                            <a:srgbClr val="333333"/>
                          </a:solidFill>
                          <a:latin typeface="inter-regular"/>
                        </a:rPr>
                        <a:t>throw</a:t>
                      </a:r>
                    </a:p>
                  </a:txBody>
                  <a:tcPr marL="76200" marR="76200" marT="76200" marB="76200"/>
                </a:tc>
                <a:tc>
                  <a:txBody>
                    <a:bodyPr/>
                    <a:lstStyle/>
                    <a:p>
                      <a:pPr algn="just" fontAlgn="t"/>
                      <a:r>
                        <a:rPr lang="en-GB">
                          <a:solidFill>
                            <a:srgbClr val="333333"/>
                          </a:solidFill>
                          <a:latin typeface="inter-regular"/>
                        </a:rPr>
                        <a:t>The "throw" keyword is used to throw an exception.</a:t>
                      </a:r>
                    </a:p>
                  </a:txBody>
                  <a:tcPr marL="76200" marR="76200" marT="76200" marB="76200"/>
                </a:tc>
              </a:tr>
              <a:tr h="370840">
                <a:tc>
                  <a:txBody>
                    <a:bodyPr/>
                    <a:lstStyle/>
                    <a:p>
                      <a:pPr algn="just" fontAlgn="t"/>
                      <a:r>
                        <a:rPr lang="en-US">
                          <a:solidFill>
                            <a:srgbClr val="333333"/>
                          </a:solidFill>
                          <a:latin typeface="inter-regular"/>
                        </a:rPr>
                        <a:t>throws</a:t>
                      </a:r>
                    </a:p>
                  </a:txBody>
                  <a:tcPr marL="76200" marR="76200" marT="76200" marB="76200"/>
                </a:tc>
                <a:tc>
                  <a:txBody>
                    <a:bodyPr/>
                    <a:lstStyle/>
                    <a:p>
                      <a:pPr algn="just" fontAlgn="t"/>
                      <a:r>
                        <a:rPr lang="en-GB" dirty="0">
                          <a:solidFill>
                            <a:srgbClr val="333333"/>
                          </a:solidFill>
                          <a:latin typeface="inter-regular"/>
                        </a:rPr>
                        <a:t>The "throws" keyword is used to declare exceptions. It specifies that there may occur an exception in the method. It doesn't throw an exception. It is always used with method signature.</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140</a:t>
            </a:fld>
            <a:endParaRPr lang="en-US"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Common Scenarios of Java Exceptions</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1) A scenario where </a:t>
            </a:r>
            <a:r>
              <a:rPr lang="en-GB" dirty="0" err="1" smtClean="0"/>
              <a:t>ArithmeticException</a:t>
            </a:r>
            <a:r>
              <a:rPr lang="en-GB" dirty="0" smtClean="0"/>
              <a:t> occurs</a:t>
            </a:r>
          </a:p>
          <a:p>
            <a:pPr marL="514350" indent="-514350">
              <a:buFont typeface="Wingdings" pitchFamily="2" charset="2"/>
              <a:buChar char="q"/>
            </a:pPr>
            <a:r>
              <a:rPr lang="en-GB" dirty="0" smtClean="0"/>
              <a:t>If we divide any number by zero, there occurs an </a:t>
            </a:r>
            <a:r>
              <a:rPr lang="en-GB" dirty="0" err="1" smtClean="0"/>
              <a:t>ArithmeticException</a:t>
            </a:r>
            <a:r>
              <a:rPr lang="en-GB" dirty="0" smtClean="0"/>
              <a:t>.</a:t>
            </a:r>
          </a:p>
          <a:p>
            <a:pPr marL="514350" indent="-514350">
              <a:buFont typeface="Wingdings" pitchFamily="2" charset="2"/>
              <a:buChar char="q"/>
            </a:pPr>
            <a:r>
              <a:rPr lang="en-GB" b="1" dirty="0" err="1" smtClean="0"/>
              <a:t>int</a:t>
            </a:r>
            <a:r>
              <a:rPr lang="en-GB" dirty="0" smtClean="0"/>
              <a:t> a=50/0;//</a:t>
            </a:r>
            <a:r>
              <a:rPr lang="en-GB" dirty="0" err="1" smtClean="0"/>
              <a:t>ArithmeticException</a:t>
            </a:r>
            <a:r>
              <a:rPr lang="en-GB" dirty="0" smtClean="0"/>
              <a:t>  </a:t>
            </a:r>
          </a:p>
          <a:p>
            <a:r>
              <a:rPr lang="en-GB" dirty="0" smtClean="0"/>
              <a:t>2) A scenario where </a:t>
            </a:r>
            <a:r>
              <a:rPr lang="en-GB" dirty="0" err="1" smtClean="0"/>
              <a:t>NullPointerException</a:t>
            </a:r>
            <a:r>
              <a:rPr lang="en-GB" dirty="0" smtClean="0"/>
              <a:t> occurs</a:t>
            </a:r>
          </a:p>
          <a:p>
            <a:pPr marL="514350" indent="-514350">
              <a:buFont typeface="Wingdings" pitchFamily="2" charset="2"/>
              <a:buChar char="q"/>
            </a:pPr>
            <a:r>
              <a:rPr lang="en-GB" dirty="0" smtClean="0"/>
              <a:t>If we have a null value in any </a:t>
            </a:r>
            <a:r>
              <a:rPr lang="en-GB" dirty="0" smtClean="0">
                <a:hlinkClick r:id="rId2"/>
              </a:rPr>
              <a:t>variable</a:t>
            </a:r>
            <a:r>
              <a:rPr lang="en-GB" dirty="0" smtClean="0"/>
              <a:t>, performing any operation on the variable throws a </a:t>
            </a:r>
            <a:r>
              <a:rPr lang="en-GB" dirty="0" err="1" smtClean="0"/>
              <a:t>NullPointerException</a:t>
            </a:r>
            <a:r>
              <a:rPr lang="en-GB" dirty="0" smtClean="0"/>
              <a:t>.</a:t>
            </a:r>
          </a:p>
          <a:p>
            <a:pPr marL="514350" indent="-514350">
              <a:buFont typeface="Wingdings" pitchFamily="2" charset="2"/>
              <a:buChar char="q"/>
            </a:pPr>
            <a:r>
              <a:rPr lang="en-GB" dirty="0" smtClean="0"/>
              <a:t>String s=</a:t>
            </a:r>
            <a:r>
              <a:rPr lang="en-GB" b="1" dirty="0" smtClean="0"/>
              <a:t>null</a:t>
            </a:r>
            <a:r>
              <a:rPr lang="en-GB" dirty="0" smtClean="0"/>
              <a:t>;  </a:t>
            </a:r>
          </a:p>
          <a:p>
            <a:pPr marL="514350" indent="-514350">
              <a:buFont typeface="Wingdings" pitchFamily="2" charset="2"/>
              <a:buChar char="q"/>
            </a:pPr>
            <a:r>
              <a:rPr lang="en-GB" dirty="0" err="1" smtClean="0"/>
              <a:t>System.out.println</a:t>
            </a:r>
            <a:r>
              <a:rPr lang="en-GB" dirty="0" smtClean="0"/>
              <a:t>(</a:t>
            </a:r>
            <a:r>
              <a:rPr lang="en-GB" dirty="0" err="1" smtClean="0"/>
              <a:t>s.length</a:t>
            </a:r>
            <a:r>
              <a:rPr lang="en-GB" dirty="0" smtClean="0"/>
              <a:t>());//</a:t>
            </a:r>
            <a:r>
              <a:rPr lang="en-GB" dirty="0" err="1" smtClean="0"/>
              <a:t>NullPointerException</a:t>
            </a:r>
            <a:r>
              <a:rPr lang="en-GB" dirty="0" smtClean="0"/>
              <a:t>  </a:t>
            </a:r>
          </a:p>
          <a:p>
            <a:r>
              <a:rPr lang="en-GB" dirty="0" smtClean="0"/>
              <a:t>3) A scenario where </a:t>
            </a:r>
            <a:r>
              <a:rPr lang="en-GB" dirty="0" err="1" smtClean="0"/>
              <a:t>NumberFormatException</a:t>
            </a:r>
            <a:r>
              <a:rPr lang="en-GB" dirty="0" smtClean="0"/>
              <a:t> occurs</a:t>
            </a:r>
          </a:p>
          <a:p>
            <a:pPr>
              <a:buFont typeface="Wingdings" pitchFamily="2" charset="2"/>
              <a:buChar char="q"/>
            </a:pPr>
            <a:r>
              <a:rPr lang="en-GB" dirty="0" smtClean="0"/>
              <a:t>If the formatting of any variable or number is mismatched, it may result into </a:t>
            </a:r>
            <a:r>
              <a:rPr lang="en-GB" dirty="0" err="1" smtClean="0"/>
              <a:t>NumberFormatException</a:t>
            </a:r>
            <a:r>
              <a:rPr lang="en-GB" dirty="0" smtClean="0"/>
              <a:t>. Suppose we have a </a:t>
            </a:r>
            <a:r>
              <a:rPr lang="en-GB" dirty="0" smtClean="0">
                <a:hlinkClick r:id="rId3"/>
              </a:rPr>
              <a:t>string</a:t>
            </a:r>
            <a:r>
              <a:rPr lang="en-GB" dirty="0" smtClean="0"/>
              <a:t> variable that has characters; converting this variable into digit will cause </a:t>
            </a:r>
            <a:r>
              <a:rPr lang="en-GB" dirty="0" err="1" smtClean="0"/>
              <a:t>NumberFormatException</a:t>
            </a:r>
            <a:r>
              <a:rPr lang="en-GB" dirty="0" smtClean="0"/>
              <a:t>.</a:t>
            </a:r>
          </a:p>
          <a:p>
            <a:pPr>
              <a:buFont typeface="Wingdings" pitchFamily="2" charset="2"/>
              <a:buChar char="q"/>
            </a:pPr>
            <a:r>
              <a:rPr lang="en-GB" dirty="0" smtClean="0"/>
              <a:t>String s="</a:t>
            </a:r>
            <a:r>
              <a:rPr lang="en-GB" dirty="0" err="1" smtClean="0"/>
              <a:t>abc</a:t>
            </a:r>
            <a:r>
              <a:rPr lang="en-GB" dirty="0" smtClean="0"/>
              <a:t>";  </a:t>
            </a:r>
          </a:p>
          <a:p>
            <a:pPr>
              <a:buFont typeface="Wingdings" pitchFamily="2" charset="2"/>
              <a:buChar char="q"/>
            </a:pPr>
            <a:r>
              <a:rPr lang="en-GB" b="1" dirty="0" err="1" smtClean="0"/>
              <a:t>int</a:t>
            </a:r>
            <a:r>
              <a:rPr lang="en-GB" dirty="0" smtClean="0"/>
              <a:t> </a:t>
            </a:r>
            <a:r>
              <a:rPr lang="en-GB" dirty="0" err="1" smtClean="0"/>
              <a:t>i</a:t>
            </a:r>
            <a:r>
              <a:rPr lang="en-GB" dirty="0" smtClean="0"/>
              <a:t>=</a:t>
            </a:r>
            <a:r>
              <a:rPr lang="en-GB" dirty="0" err="1" smtClean="0"/>
              <a:t>Integer.parseInt</a:t>
            </a:r>
            <a:r>
              <a:rPr lang="en-GB" dirty="0" smtClean="0"/>
              <a:t>(s);//</a:t>
            </a:r>
            <a:r>
              <a:rPr lang="en-GB" dirty="0" err="1" smtClean="0"/>
              <a:t>NumberFormatException</a:t>
            </a:r>
            <a:r>
              <a:rPr lang="en-GB" dirty="0" smtClean="0"/>
              <a:t>  </a:t>
            </a:r>
          </a:p>
          <a:p>
            <a:r>
              <a:rPr lang="en-GB" dirty="0" smtClean="0"/>
              <a:t>4) A scenario where </a:t>
            </a:r>
            <a:r>
              <a:rPr lang="en-GB" dirty="0" err="1" smtClean="0"/>
              <a:t>ArrayIndexOutOfBoundsException</a:t>
            </a:r>
            <a:r>
              <a:rPr lang="en-GB" dirty="0" smtClean="0"/>
              <a:t> occurs</a:t>
            </a:r>
          </a:p>
          <a:p>
            <a:pPr>
              <a:buFont typeface="Wingdings" pitchFamily="2" charset="2"/>
              <a:buChar char="q"/>
            </a:pPr>
            <a:r>
              <a:rPr lang="en-GB" dirty="0" smtClean="0"/>
              <a:t>When an array exceeds to it's size, the </a:t>
            </a:r>
            <a:r>
              <a:rPr lang="en-GB" dirty="0" err="1" smtClean="0"/>
              <a:t>ArrayIndexOutOfBoundsException</a:t>
            </a:r>
            <a:r>
              <a:rPr lang="en-GB" dirty="0" smtClean="0"/>
              <a:t> occurs. there may be other reasons to occur </a:t>
            </a:r>
            <a:r>
              <a:rPr lang="en-GB" dirty="0" err="1" smtClean="0"/>
              <a:t>ArrayIndexOutOfBoundsException</a:t>
            </a:r>
            <a:r>
              <a:rPr lang="en-GB" dirty="0" smtClean="0"/>
              <a:t>. Consider the following statements.</a:t>
            </a:r>
          </a:p>
          <a:p>
            <a:pPr>
              <a:buFont typeface="Wingdings" pitchFamily="2" charset="2"/>
              <a:buChar char="q"/>
            </a:pPr>
            <a:r>
              <a:rPr lang="en-GB" b="1" dirty="0" err="1" smtClean="0"/>
              <a:t>int</a:t>
            </a:r>
            <a:r>
              <a:rPr lang="en-GB" dirty="0" smtClean="0"/>
              <a:t> a[]=</a:t>
            </a:r>
            <a:r>
              <a:rPr lang="en-GB" b="1" dirty="0" smtClean="0"/>
              <a:t>new</a:t>
            </a:r>
            <a:r>
              <a:rPr lang="en-GB" dirty="0" smtClean="0"/>
              <a:t> </a:t>
            </a:r>
            <a:r>
              <a:rPr lang="en-GB" b="1" dirty="0" err="1" smtClean="0"/>
              <a:t>int</a:t>
            </a:r>
            <a:r>
              <a:rPr lang="en-GB" dirty="0" smtClean="0"/>
              <a:t>[5];  </a:t>
            </a:r>
          </a:p>
          <a:p>
            <a:pPr>
              <a:buFont typeface="Wingdings" pitchFamily="2" charset="2"/>
              <a:buChar char="q"/>
            </a:pPr>
            <a:r>
              <a:rPr lang="en-GB" dirty="0" smtClean="0"/>
              <a:t>a[10]=50; //</a:t>
            </a:r>
            <a:r>
              <a:rPr lang="en-GB" dirty="0" err="1" smtClean="0"/>
              <a:t>ArrayIndexOutOfBoundsException</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141</a:t>
            </a:fld>
            <a:endParaRPr lang="en-US"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142</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for-each loop</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US" b="1" dirty="0" smtClean="0"/>
              <a:t>for</a:t>
            </a:r>
            <a:r>
              <a:rPr lang="en-US" dirty="0" smtClean="0"/>
              <a:t>(</a:t>
            </a:r>
            <a:r>
              <a:rPr lang="en-US" dirty="0" err="1" smtClean="0"/>
              <a:t>data_type</a:t>
            </a:r>
            <a:r>
              <a:rPr lang="en-US" dirty="0" smtClean="0"/>
              <a:t> </a:t>
            </a:r>
            <a:r>
              <a:rPr lang="en-US" dirty="0" err="1" smtClean="0"/>
              <a:t>var</a:t>
            </a:r>
            <a:r>
              <a:rPr lang="en-US" dirty="0" smtClean="0"/>
              <a:t> : </a:t>
            </a:r>
            <a:r>
              <a:rPr lang="en-US" dirty="0" err="1" smtClean="0"/>
              <a:t>array_name</a:t>
            </a:r>
            <a:r>
              <a:rPr lang="en-US" dirty="0" smtClean="0"/>
              <a:t>/</a:t>
            </a:r>
            <a:r>
              <a:rPr lang="en-US" dirty="0" err="1" smtClean="0"/>
              <a:t>collection_name</a:t>
            </a:r>
            <a:r>
              <a:rPr lang="en-US" dirty="0" smtClean="0"/>
              <a:t>){    </a:t>
            </a:r>
          </a:p>
          <a:p>
            <a:pPr>
              <a:buNone/>
            </a:pPr>
            <a:r>
              <a:rPr lang="en-US" dirty="0" smtClean="0"/>
              <a:t>      //statements    </a:t>
            </a:r>
          </a:p>
          <a:p>
            <a:pPr>
              <a:buNone/>
            </a:pPr>
            <a:r>
              <a:rPr lang="en-US" dirty="0" smtClean="0"/>
              <a:t>}   </a:t>
            </a:r>
          </a:p>
          <a:p>
            <a:pPr>
              <a:buNone/>
            </a:pPr>
            <a:r>
              <a:rPr lang="en-US" sz="2000" b="1" dirty="0" smtClean="0"/>
              <a:t>public</a:t>
            </a:r>
            <a:r>
              <a:rPr lang="en-US" sz="2000" dirty="0" smtClean="0"/>
              <a:t> </a:t>
            </a:r>
            <a:r>
              <a:rPr lang="en-US" sz="2000" b="1" dirty="0" smtClean="0"/>
              <a:t>class</a:t>
            </a:r>
            <a:r>
              <a:rPr lang="en-US" sz="2000" dirty="0" smtClean="0"/>
              <a:t> Calculation {    </a:t>
            </a:r>
          </a:p>
          <a:p>
            <a:pPr>
              <a:buNone/>
            </a:pPr>
            <a:r>
              <a:rPr lang="en-US" sz="2000" b="1" dirty="0" smtClean="0"/>
              <a:t>       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buNone/>
            </a:pPr>
            <a:r>
              <a:rPr lang="en-US" sz="2000" dirty="0" smtClean="0"/>
              <a:t>             // TODO Auto-generated method stub    </a:t>
            </a:r>
          </a:p>
          <a:p>
            <a:pPr>
              <a:buNone/>
            </a:pPr>
            <a:r>
              <a:rPr lang="en-US" sz="2000" dirty="0" smtClean="0"/>
              <a:t>            String[] names = {"</a:t>
            </a:r>
            <a:r>
              <a:rPr lang="en-US" sz="2000" dirty="0" err="1" smtClean="0"/>
              <a:t>Java","C","C</a:t>
            </a:r>
            <a:r>
              <a:rPr lang="en-US" sz="2000" dirty="0" smtClean="0"/>
              <a:t>++","</a:t>
            </a:r>
            <a:r>
              <a:rPr lang="en-US" sz="2000" dirty="0" err="1" smtClean="0"/>
              <a:t>Python","JavaScript</a:t>
            </a:r>
            <a:r>
              <a:rPr lang="en-US" sz="2000" dirty="0" smtClean="0"/>
              <a:t>"};    </a:t>
            </a:r>
          </a:p>
          <a:p>
            <a:pPr>
              <a:buNone/>
            </a:pPr>
            <a:r>
              <a:rPr lang="en-US" sz="2000" dirty="0" smtClean="0"/>
              <a:t>           </a:t>
            </a:r>
            <a:r>
              <a:rPr lang="en-US" sz="2000" dirty="0" err="1" smtClean="0"/>
              <a:t>System.out.println</a:t>
            </a:r>
            <a:r>
              <a:rPr lang="en-US" sz="2000" dirty="0" smtClean="0"/>
              <a:t>("Printing the content of the array names:\n");    </a:t>
            </a:r>
          </a:p>
          <a:p>
            <a:pPr>
              <a:buNone/>
            </a:pPr>
            <a:r>
              <a:rPr lang="en-US" sz="2000" b="1" dirty="0" smtClean="0"/>
              <a:t>          for</a:t>
            </a:r>
            <a:r>
              <a:rPr lang="en-US" sz="2000" dirty="0" smtClean="0"/>
              <a:t>(String </a:t>
            </a:r>
            <a:r>
              <a:rPr lang="en-US" sz="2000" dirty="0" err="1" smtClean="0"/>
              <a:t>name:names</a:t>
            </a:r>
            <a:r>
              <a:rPr lang="en-US" sz="2000" dirty="0" smtClean="0"/>
              <a:t>) {    </a:t>
            </a:r>
          </a:p>
          <a:p>
            <a:pPr>
              <a:buNone/>
            </a:pPr>
            <a:r>
              <a:rPr lang="en-US" sz="2000" dirty="0" smtClean="0"/>
              <a:t>                </a:t>
            </a:r>
            <a:r>
              <a:rPr lang="en-US" sz="2000" dirty="0" err="1" smtClean="0"/>
              <a:t>System.out.println</a:t>
            </a:r>
            <a:r>
              <a:rPr lang="en-US" sz="2000" dirty="0" smtClean="0"/>
              <a:t>(name);    </a:t>
            </a:r>
          </a:p>
          <a:p>
            <a:pPr>
              <a:buNone/>
            </a:pPr>
            <a:r>
              <a:rPr lang="en-US" sz="2000" dirty="0" smtClean="0"/>
              <a:t>     }    </a:t>
            </a:r>
          </a:p>
          <a:p>
            <a:pPr>
              <a:buNone/>
            </a:pPr>
            <a:r>
              <a:rPr lang="en-US" sz="2000" dirty="0" smtClean="0"/>
              <a:t>}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while loop</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pPr>
              <a:buNone/>
            </a:pPr>
            <a:r>
              <a:rPr lang="en-US" b="1" dirty="0" smtClean="0"/>
              <a:t>while</a:t>
            </a:r>
            <a:r>
              <a:rPr lang="en-US" dirty="0" smtClean="0"/>
              <a:t>(condition){    </a:t>
            </a:r>
          </a:p>
          <a:p>
            <a:pPr>
              <a:buNone/>
            </a:pPr>
            <a:r>
              <a:rPr lang="en-US" dirty="0" smtClean="0"/>
              <a:t>        //looping statements    </a:t>
            </a:r>
          </a:p>
          <a:p>
            <a:pPr>
              <a:buNone/>
            </a:pPr>
            <a:r>
              <a:rPr lang="en-US" dirty="0" smtClean="0"/>
              <a:t>} </a:t>
            </a:r>
          </a:p>
          <a:p>
            <a:pPr>
              <a:buNone/>
            </a:pPr>
            <a:r>
              <a:rPr lang="en-US" sz="2000" b="1" dirty="0" smtClean="0"/>
              <a:t>public</a:t>
            </a:r>
            <a:r>
              <a:rPr lang="en-US" sz="2000" dirty="0" smtClean="0"/>
              <a:t> </a:t>
            </a:r>
            <a:r>
              <a:rPr lang="en-US" sz="2000" b="1" dirty="0" smtClean="0"/>
              <a:t>class</a:t>
            </a:r>
            <a:r>
              <a:rPr lang="en-US" sz="2000" dirty="0" smtClean="0"/>
              <a:t> Calculation {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buNone/>
            </a:pPr>
            <a:r>
              <a:rPr lang="en-US" sz="2000" dirty="0" smtClean="0"/>
              <a:t>// TODO Auto-generated method stub    </a:t>
            </a:r>
          </a:p>
          <a:p>
            <a:pPr>
              <a:buNone/>
            </a:pPr>
            <a:r>
              <a:rPr lang="en-US" sz="2000" b="1" dirty="0" err="1" smtClean="0"/>
              <a:t>int</a:t>
            </a:r>
            <a:r>
              <a:rPr lang="en-US" sz="2000" dirty="0" smtClean="0"/>
              <a:t> </a:t>
            </a:r>
            <a:r>
              <a:rPr lang="en-US" sz="2000" dirty="0" err="1" smtClean="0"/>
              <a:t>i</a:t>
            </a:r>
            <a:r>
              <a:rPr lang="en-US" sz="2000" dirty="0" smtClean="0"/>
              <a:t> = 0;    </a:t>
            </a:r>
          </a:p>
          <a:p>
            <a:pPr>
              <a:buNone/>
            </a:pPr>
            <a:r>
              <a:rPr lang="en-US" sz="2000" dirty="0" err="1" smtClean="0"/>
              <a:t>System.out.println</a:t>
            </a:r>
            <a:r>
              <a:rPr lang="en-US" sz="2000" dirty="0" smtClean="0"/>
              <a:t>("Printing the list of first 10 even numbers \n");    </a:t>
            </a:r>
          </a:p>
          <a:p>
            <a:pPr>
              <a:buNone/>
            </a:pPr>
            <a:r>
              <a:rPr lang="en-US" sz="2000" b="1" dirty="0" smtClean="0"/>
              <a:t>while</a:t>
            </a:r>
            <a:r>
              <a:rPr lang="en-US" sz="2000" dirty="0" smtClean="0"/>
              <a:t>(</a:t>
            </a:r>
            <a:r>
              <a:rPr lang="en-US" sz="2000" dirty="0" err="1" smtClean="0"/>
              <a:t>i</a:t>
            </a:r>
            <a:r>
              <a:rPr lang="en-US" sz="2000" dirty="0" smtClean="0"/>
              <a:t>&lt;=10) {    </a:t>
            </a:r>
          </a:p>
          <a:p>
            <a:pPr>
              <a:buNone/>
            </a:pPr>
            <a:r>
              <a:rPr lang="en-US" sz="2000" dirty="0" err="1" smtClean="0"/>
              <a:t>System.out.println</a:t>
            </a:r>
            <a:r>
              <a:rPr lang="en-US" sz="2000" dirty="0" smtClean="0"/>
              <a:t>(</a:t>
            </a:r>
            <a:r>
              <a:rPr lang="en-US" sz="2000" dirty="0" err="1" smtClean="0"/>
              <a:t>i</a:t>
            </a:r>
            <a:r>
              <a:rPr lang="en-US" sz="2000" dirty="0" smtClean="0"/>
              <a:t>);    </a:t>
            </a:r>
          </a:p>
          <a:p>
            <a:pPr>
              <a:buNone/>
            </a:pPr>
            <a:r>
              <a:rPr lang="en-US" sz="2000" dirty="0" err="1" smtClean="0"/>
              <a:t>i</a:t>
            </a:r>
            <a:r>
              <a:rPr lang="en-US" sz="2000" dirty="0" smtClean="0"/>
              <a:t> = </a:t>
            </a:r>
            <a:r>
              <a:rPr lang="en-US" sz="2000" dirty="0" err="1" smtClean="0"/>
              <a:t>i</a:t>
            </a:r>
            <a:r>
              <a:rPr lang="en-US" sz="2000" dirty="0" smtClean="0"/>
              <a:t> + 2;    </a:t>
            </a:r>
          </a:p>
          <a:p>
            <a:pPr>
              <a:buNone/>
            </a:pPr>
            <a:r>
              <a:rPr lang="en-US" sz="2000" dirty="0" smtClean="0"/>
              <a:t>}    </a:t>
            </a:r>
          </a:p>
          <a:p>
            <a:pPr>
              <a:buNone/>
            </a:pPr>
            <a:r>
              <a:rPr lang="en-US" sz="2000" dirty="0" smtClean="0"/>
              <a:t>}    </a:t>
            </a:r>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pic>
        <p:nvPicPr>
          <p:cNvPr id="5" name="Picture 4" descr="Control Flow in Java"/>
          <p:cNvPicPr/>
          <p:nvPr/>
        </p:nvPicPr>
        <p:blipFill>
          <a:blip r:embed="rId2"/>
          <a:srcRect/>
          <a:stretch>
            <a:fillRect/>
          </a:stretch>
        </p:blipFill>
        <p:spPr bwMode="auto">
          <a:xfrm>
            <a:off x="6096000" y="1329055"/>
            <a:ext cx="3357586" cy="419989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do-while loop</a:t>
            </a:r>
            <a:br>
              <a:rPr lang="en-US" dirty="0" smtClean="0"/>
            </a:br>
            <a:endParaRPr lang="en-US" dirty="0"/>
          </a:p>
        </p:txBody>
      </p:sp>
      <p:sp>
        <p:nvSpPr>
          <p:cNvPr id="3" name="Content Placeholder 2"/>
          <p:cNvSpPr>
            <a:spLocks noGrp="1"/>
          </p:cNvSpPr>
          <p:nvPr>
            <p:ph idx="1"/>
          </p:nvPr>
        </p:nvSpPr>
        <p:spPr>
          <a:xfrm>
            <a:off x="838200" y="857232"/>
            <a:ext cx="10515600" cy="5319731"/>
          </a:xfrm>
        </p:spPr>
        <p:txBody>
          <a:bodyPr/>
          <a:lstStyle/>
          <a:p>
            <a:pPr>
              <a:spcBef>
                <a:spcPts val="0"/>
              </a:spcBef>
              <a:buNone/>
            </a:pPr>
            <a:r>
              <a:rPr lang="en-US" b="1" dirty="0" smtClean="0"/>
              <a:t>do</a:t>
            </a:r>
            <a:r>
              <a:rPr lang="en-US" dirty="0" smtClean="0"/>
              <a:t>     </a:t>
            </a:r>
          </a:p>
          <a:p>
            <a:pPr>
              <a:spcBef>
                <a:spcPts val="0"/>
              </a:spcBef>
              <a:buNone/>
            </a:pPr>
            <a:r>
              <a:rPr lang="en-US" dirty="0" smtClean="0"/>
              <a:t>{    </a:t>
            </a:r>
          </a:p>
          <a:p>
            <a:pPr>
              <a:spcBef>
                <a:spcPts val="0"/>
              </a:spcBef>
              <a:buNone/>
            </a:pPr>
            <a:r>
              <a:rPr lang="en-US" dirty="0" smtClean="0"/>
              <a:t>            //statements    </a:t>
            </a:r>
          </a:p>
          <a:p>
            <a:pPr>
              <a:spcBef>
                <a:spcPts val="0"/>
              </a:spcBef>
              <a:buNone/>
            </a:pPr>
            <a:r>
              <a:rPr lang="en-US" dirty="0" smtClean="0"/>
              <a:t>} </a:t>
            </a:r>
            <a:r>
              <a:rPr lang="en-US" b="1" dirty="0" smtClean="0"/>
              <a:t>while</a:t>
            </a:r>
            <a:r>
              <a:rPr lang="en-US" dirty="0" smtClean="0"/>
              <a:t> (condition);    </a:t>
            </a:r>
          </a:p>
          <a:p>
            <a:pPr>
              <a:buNone/>
            </a:pPr>
            <a:r>
              <a:rPr lang="en-US" sz="2000" b="1" dirty="0" smtClean="0"/>
              <a:t>public</a:t>
            </a:r>
            <a:r>
              <a:rPr lang="en-US" sz="2000" dirty="0" smtClean="0"/>
              <a:t> </a:t>
            </a:r>
            <a:r>
              <a:rPr lang="en-US" sz="2000" b="1" dirty="0" smtClean="0"/>
              <a:t>class</a:t>
            </a:r>
            <a:r>
              <a:rPr lang="en-US" sz="2000" dirty="0" smtClean="0"/>
              <a:t> Calculation {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buNone/>
            </a:pPr>
            <a:r>
              <a:rPr lang="en-US" sz="2000" dirty="0" smtClean="0"/>
              <a:t>// TODO Auto-generated method stub    </a:t>
            </a:r>
          </a:p>
          <a:p>
            <a:pPr>
              <a:buNone/>
            </a:pPr>
            <a:r>
              <a:rPr lang="en-US" sz="2000" b="1" dirty="0" err="1" smtClean="0"/>
              <a:t>int</a:t>
            </a:r>
            <a:r>
              <a:rPr lang="en-US" sz="2000" dirty="0" smtClean="0"/>
              <a:t> </a:t>
            </a:r>
            <a:r>
              <a:rPr lang="en-US" sz="2000" dirty="0" err="1" smtClean="0"/>
              <a:t>i</a:t>
            </a:r>
            <a:r>
              <a:rPr lang="en-US" sz="2000" dirty="0" smtClean="0"/>
              <a:t> = 0;    </a:t>
            </a:r>
          </a:p>
          <a:p>
            <a:pPr>
              <a:buNone/>
            </a:pPr>
            <a:r>
              <a:rPr lang="en-US" sz="2000" dirty="0" err="1" smtClean="0"/>
              <a:t>System.out.println</a:t>
            </a:r>
            <a:r>
              <a:rPr lang="en-US" sz="2000" dirty="0" smtClean="0"/>
              <a:t>("Printing the list of first 10 even numbers \n");    </a:t>
            </a:r>
          </a:p>
          <a:p>
            <a:pPr>
              <a:buNone/>
            </a:pPr>
            <a:r>
              <a:rPr lang="en-US" sz="2000" b="1" dirty="0" smtClean="0"/>
              <a:t>do</a:t>
            </a:r>
            <a:r>
              <a:rPr lang="en-US" sz="2000" dirty="0" smtClean="0"/>
              <a:t> {    </a:t>
            </a:r>
          </a:p>
          <a:p>
            <a:pPr>
              <a:buNone/>
            </a:pPr>
            <a:r>
              <a:rPr lang="en-US" sz="2000" dirty="0" err="1" smtClean="0"/>
              <a:t>System.out.println</a:t>
            </a:r>
            <a:r>
              <a:rPr lang="en-US" sz="2000" dirty="0" smtClean="0"/>
              <a:t>(</a:t>
            </a:r>
            <a:r>
              <a:rPr lang="en-US" sz="2000" dirty="0" err="1" smtClean="0"/>
              <a:t>i</a:t>
            </a:r>
            <a:r>
              <a:rPr lang="en-US" sz="2000" dirty="0" smtClean="0"/>
              <a:t>);    </a:t>
            </a:r>
          </a:p>
          <a:p>
            <a:pPr>
              <a:buNone/>
            </a:pPr>
            <a:r>
              <a:rPr lang="en-US" sz="2000" dirty="0" err="1" smtClean="0"/>
              <a:t>i</a:t>
            </a:r>
            <a:r>
              <a:rPr lang="en-US" sz="2000" dirty="0" smtClean="0"/>
              <a:t> = </a:t>
            </a:r>
            <a:r>
              <a:rPr lang="en-US" sz="2000" dirty="0" err="1" smtClean="0"/>
              <a:t>i</a:t>
            </a:r>
            <a:r>
              <a:rPr lang="en-US" sz="2000" dirty="0" smtClean="0"/>
              <a:t> + 2;    </a:t>
            </a:r>
          </a:p>
          <a:p>
            <a:pPr>
              <a:buNone/>
            </a:pPr>
            <a:r>
              <a:rPr lang="en-US" sz="2000" dirty="0" smtClean="0"/>
              <a:t>}</a:t>
            </a:r>
            <a:r>
              <a:rPr lang="en-US" sz="2000" b="1" dirty="0" smtClean="0"/>
              <a:t>while</a:t>
            </a:r>
            <a:r>
              <a:rPr lang="en-US" sz="2000" dirty="0" smtClean="0"/>
              <a:t>(</a:t>
            </a:r>
            <a:r>
              <a:rPr lang="en-US" sz="2000" dirty="0" err="1" smtClean="0"/>
              <a:t>i</a:t>
            </a:r>
            <a:r>
              <a:rPr lang="en-US" sz="2000" dirty="0" smtClean="0"/>
              <a:t>&lt;=10);    </a:t>
            </a:r>
          </a:p>
          <a:p>
            <a:pPr>
              <a:buNone/>
            </a:pPr>
            <a:r>
              <a:rPr lang="en-US" sz="2000" dirty="0" smtClean="0"/>
              <a:t>}    </a:t>
            </a:r>
          </a:p>
          <a:p>
            <a:pPr>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pic>
        <p:nvPicPr>
          <p:cNvPr id="5" name="Picture 4" descr="Control Flow in Java"/>
          <p:cNvPicPr/>
          <p:nvPr/>
        </p:nvPicPr>
        <p:blipFill>
          <a:blip r:embed="rId2"/>
          <a:srcRect/>
          <a:stretch>
            <a:fillRect/>
          </a:stretch>
        </p:blipFill>
        <p:spPr bwMode="auto">
          <a:xfrm>
            <a:off x="6024562" y="1285860"/>
            <a:ext cx="2555243" cy="36258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Nested Loops</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sz="2000" dirty="0" smtClean="0"/>
              <a:t>If a loop exists inside the body of another loop, it's called a nested loop</a:t>
            </a:r>
          </a:p>
          <a:p>
            <a:r>
              <a:rPr lang="en-GB" sz="2000" dirty="0" smtClean="0"/>
              <a:t>May be many forms</a:t>
            </a:r>
          </a:p>
          <a:p>
            <a:r>
              <a:rPr lang="en-US" sz="2000" dirty="0" smtClean="0"/>
              <a:t> </a:t>
            </a:r>
            <a:r>
              <a:rPr lang="en-US" sz="2000" b="1" dirty="0" smtClean="0"/>
              <a:t>the nested for loop</a:t>
            </a:r>
            <a:r>
              <a:rPr lang="en-US" sz="2000" dirty="0" smtClean="0"/>
              <a:t>. Outer for loop contain inner for loop</a:t>
            </a:r>
          </a:p>
          <a:p>
            <a:r>
              <a:rPr lang="en-US" sz="2000" dirty="0" smtClean="0"/>
              <a:t>class Main { public static void main(String[] </a:t>
            </a:r>
            <a:r>
              <a:rPr lang="en-US" sz="2000" dirty="0" err="1" smtClean="0"/>
              <a:t>args</a:t>
            </a:r>
            <a:r>
              <a:rPr lang="en-US" sz="2000" dirty="0" smtClean="0"/>
              <a:t>) { </a:t>
            </a:r>
            <a:r>
              <a:rPr lang="en-US" sz="2000" dirty="0" err="1" smtClean="0"/>
              <a:t>int</a:t>
            </a:r>
            <a:r>
              <a:rPr lang="en-US" sz="2000" dirty="0" smtClean="0"/>
              <a:t> weeks = 3; </a:t>
            </a:r>
            <a:r>
              <a:rPr lang="en-US" sz="2000" dirty="0" err="1" smtClean="0"/>
              <a:t>int</a:t>
            </a:r>
            <a:r>
              <a:rPr lang="en-US" sz="2000" dirty="0" smtClean="0"/>
              <a:t> days = 7; // outer loop prints weeks for (</a:t>
            </a:r>
            <a:r>
              <a:rPr lang="en-US" sz="2000" dirty="0" err="1" smtClean="0"/>
              <a:t>int</a:t>
            </a:r>
            <a:r>
              <a:rPr lang="en-US" sz="2000" dirty="0" smtClean="0"/>
              <a:t> </a:t>
            </a:r>
            <a:r>
              <a:rPr lang="en-US" sz="2000" dirty="0" err="1" smtClean="0"/>
              <a:t>i</a:t>
            </a:r>
            <a:r>
              <a:rPr lang="en-US" sz="2000" dirty="0" smtClean="0"/>
              <a:t> = 1; </a:t>
            </a:r>
            <a:r>
              <a:rPr lang="en-US" sz="2000" dirty="0" err="1" smtClean="0"/>
              <a:t>i</a:t>
            </a:r>
            <a:r>
              <a:rPr lang="en-US" sz="2000" dirty="0" smtClean="0"/>
              <a:t> &lt;= weeks; ++</a:t>
            </a:r>
            <a:r>
              <a:rPr lang="en-US" sz="2000" dirty="0" err="1" smtClean="0"/>
              <a:t>i</a:t>
            </a:r>
            <a:r>
              <a:rPr lang="en-US" sz="2000" dirty="0" smtClean="0"/>
              <a:t>) { </a:t>
            </a:r>
            <a:r>
              <a:rPr lang="en-US" sz="2000" dirty="0" err="1" smtClean="0"/>
              <a:t>System.out.println</a:t>
            </a:r>
            <a:r>
              <a:rPr lang="en-US" sz="2000" dirty="0" smtClean="0"/>
              <a:t>("Week: " + </a:t>
            </a:r>
            <a:r>
              <a:rPr lang="en-US" sz="2000" dirty="0" err="1" smtClean="0"/>
              <a:t>i</a:t>
            </a:r>
            <a:r>
              <a:rPr lang="en-US" sz="2000" dirty="0" smtClean="0"/>
              <a:t>); // inner loop prints days for (</a:t>
            </a:r>
            <a:r>
              <a:rPr lang="en-US" sz="2000" dirty="0" err="1" smtClean="0"/>
              <a:t>int</a:t>
            </a:r>
            <a:r>
              <a:rPr lang="en-US" sz="2000" dirty="0" smtClean="0"/>
              <a:t> j = 1; j &lt;= days; ++j) { </a:t>
            </a:r>
            <a:r>
              <a:rPr lang="en-US" sz="2000" dirty="0" err="1" smtClean="0"/>
              <a:t>System.out.println</a:t>
            </a:r>
            <a:r>
              <a:rPr lang="en-US" sz="2000" dirty="0" smtClean="0"/>
              <a:t>(" Day: " + j); } } } }</a:t>
            </a:r>
          </a:p>
          <a:p>
            <a:r>
              <a:rPr lang="en-GB" sz="2000" b="1" dirty="0" smtClean="0"/>
              <a:t>for loop inside the while loop</a:t>
            </a:r>
          </a:p>
          <a:p>
            <a:r>
              <a:rPr lang="en-US" sz="2000" dirty="0" smtClean="0"/>
              <a:t>class Main { public static void main(String[] </a:t>
            </a:r>
            <a:r>
              <a:rPr lang="en-US" sz="2000" dirty="0" err="1" smtClean="0"/>
              <a:t>args</a:t>
            </a:r>
            <a:r>
              <a:rPr lang="en-US" sz="2000" dirty="0" smtClean="0"/>
              <a:t>) { </a:t>
            </a:r>
            <a:r>
              <a:rPr lang="en-US" sz="2000" dirty="0" err="1" smtClean="0"/>
              <a:t>int</a:t>
            </a:r>
            <a:r>
              <a:rPr lang="en-US" sz="2000" dirty="0" smtClean="0"/>
              <a:t> weeks = 3; </a:t>
            </a:r>
            <a:r>
              <a:rPr lang="en-US" sz="2000" dirty="0" err="1" smtClean="0"/>
              <a:t>int</a:t>
            </a:r>
            <a:r>
              <a:rPr lang="en-US" sz="2000" dirty="0" smtClean="0"/>
              <a:t> days = 7; </a:t>
            </a:r>
            <a:r>
              <a:rPr lang="en-US" sz="2000" dirty="0" err="1" smtClean="0"/>
              <a:t>int</a:t>
            </a:r>
            <a:r>
              <a:rPr lang="en-US" sz="2000" dirty="0" smtClean="0"/>
              <a:t> </a:t>
            </a:r>
            <a:r>
              <a:rPr lang="en-US" sz="2000" dirty="0" err="1" smtClean="0"/>
              <a:t>i</a:t>
            </a:r>
            <a:r>
              <a:rPr lang="en-US" sz="2000" dirty="0" smtClean="0"/>
              <a:t> = 1; // outer loop while (</a:t>
            </a:r>
            <a:r>
              <a:rPr lang="en-US" sz="2000" dirty="0" err="1" smtClean="0"/>
              <a:t>i</a:t>
            </a:r>
            <a:r>
              <a:rPr lang="en-US" sz="2000" dirty="0" smtClean="0"/>
              <a:t> &lt;= weeks) { </a:t>
            </a:r>
            <a:r>
              <a:rPr lang="en-US" sz="2000" dirty="0" err="1" smtClean="0"/>
              <a:t>System.out.println</a:t>
            </a:r>
            <a:r>
              <a:rPr lang="en-US" sz="2000" dirty="0" smtClean="0"/>
              <a:t>("Week: " + </a:t>
            </a:r>
            <a:r>
              <a:rPr lang="en-US" sz="2000" dirty="0" err="1" smtClean="0"/>
              <a:t>i</a:t>
            </a:r>
            <a:r>
              <a:rPr lang="en-US" sz="2000" dirty="0" smtClean="0"/>
              <a:t>); // inner loop for (</a:t>
            </a:r>
            <a:r>
              <a:rPr lang="en-US" sz="2000" dirty="0" err="1" smtClean="0"/>
              <a:t>int</a:t>
            </a:r>
            <a:r>
              <a:rPr lang="en-US" sz="2000" dirty="0" smtClean="0"/>
              <a:t> j = 1; j &lt;= days; ++j) { </a:t>
            </a:r>
            <a:r>
              <a:rPr lang="en-US" sz="2000" dirty="0" err="1" smtClean="0"/>
              <a:t>System.out.println</a:t>
            </a:r>
            <a:r>
              <a:rPr lang="en-US" sz="2000" dirty="0" smtClean="0"/>
              <a:t>(" Days: " + j); } ++</a:t>
            </a:r>
            <a:r>
              <a:rPr lang="en-US" sz="2000" dirty="0" err="1" smtClean="0"/>
              <a:t>i</a:t>
            </a:r>
            <a:r>
              <a:rPr lang="en-US" sz="2000" dirty="0" smtClean="0"/>
              <a:t>; } }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break and continue Inside Nested Loops</a:t>
            </a:r>
            <a:br>
              <a:rPr lang="en-GB" b="1"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sz="2000" b="1" dirty="0" smtClean="0"/>
              <a:t>use a break statement inside the inner loop, it terminates the inner loop but not the outer loop. </a:t>
            </a:r>
          </a:p>
          <a:p>
            <a:r>
              <a:rPr lang="en-US" sz="2000" dirty="0" smtClean="0"/>
              <a:t>class Main { public static void main(String[] </a:t>
            </a:r>
            <a:r>
              <a:rPr lang="en-US" sz="2000" dirty="0" err="1" smtClean="0"/>
              <a:t>args</a:t>
            </a:r>
            <a:r>
              <a:rPr lang="en-US" sz="2000" dirty="0" smtClean="0"/>
              <a:t>) { </a:t>
            </a:r>
            <a:r>
              <a:rPr lang="en-US" sz="2000" dirty="0" err="1" smtClean="0"/>
              <a:t>int</a:t>
            </a:r>
            <a:r>
              <a:rPr lang="en-US" sz="2000" dirty="0" smtClean="0"/>
              <a:t> weeks = 3; </a:t>
            </a:r>
            <a:r>
              <a:rPr lang="en-US" sz="2000" dirty="0" err="1" smtClean="0"/>
              <a:t>int</a:t>
            </a:r>
            <a:r>
              <a:rPr lang="en-US" sz="2000" dirty="0" smtClean="0"/>
              <a:t> days = 7; // outer loop for(</a:t>
            </a:r>
            <a:r>
              <a:rPr lang="en-US" sz="2000" dirty="0" err="1" smtClean="0"/>
              <a:t>int</a:t>
            </a:r>
            <a:r>
              <a:rPr lang="en-US" sz="2000" dirty="0" smtClean="0"/>
              <a:t> </a:t>
            </a:r>
            <a:r>
              <a:rPr lang="en-US" sz="2000" dirty="0" err="1" smtClean="0"/>
              <a:t>i</a:t>
            </a:r>
            <a:r>
              <a:rPr lang="en-US" sz="2000" dirty="0" smtClean="0"/>
              <a:t> = 1; </a:t>
            </a:r>
            <a:r>
              <a:rPr lang="en-US" sz="2000" dirty="0" err="1" smtClean="0"/>
              <a:t>i</a:t>
            </a:r>
            <a:r>
              <a:rPr lang="en-US" sz="2000" dirty="0" smtClean="0"/>
              <a:t> &lt;= weeks; ++</a:t>
            </a:r>
            <a:r>
              <a:rPr lang="en-US" sz="2000" dirty="0" err="1" smtClean="0"/>
              <a:t>i</a:t>
            </a:r>
            <a:r>
              <a:rPr lang="en-US" sz="2000" dirty="0" smtClean="0"/>
              <a:t>) { </a:t>
            </a:r>
            <a:r>
              <a:rPr lang="en-US" sz="2000" dirty="0" err="1" smtClean="0"/>
              <a:t>System.out.println</a:t>
            </a:r>
            <a:r>
              <a:rPr lang="en-US" sz="2000" dirty="0" smtClean="0"/>
              <a:t>("Week: " + </a:t>
            </a:r>
            <a:r>
              <a:rPr lang="en-US" sz="2000" dirty="0" err="1" smtClean="0"/>
              <a:t>i</a:t>
            </a:r>
            <a:r>
              <a:rPr lang="en-US" sz="2000" dirty="0" smtClean="0"/>
              <a:t>); // inner loop for(</a:t>
            </a:r>
            <a:r>
              <a:rPr lang="en-US" sz="2000" dirty="0" err="1" smtClean="0"/>
              <a:t>int</a:t>
            </a:r>
            <a:r>
              <a:rPr lang="en-US" sz="2000" dirty="0" smtClean="0"/>
              <a:t> j = 1; j &lt;= days; ++j) { // break inside the inner loop if(</a:t>
            </a:r>
            <a:r>
              <a:rPr lang="en-US" sz="2000" dirty="0" err="1" smtClean="0"/>
              <a:t>i</a:t>
            </a:r>
            <a:r>
              <a:rPr lang="en-US" sz="2000" dirty="0" smtClean="0"/>
              <a:t> == 2) { break; } </a:t>
            </a:r>
            <a:r>
              <a:rPr lang="en-US" sz="2000" dirty="0" err="1" smtClean="0"/>
              <a:t>System.out.println</a:t>
            </a:r>
            <a:r>
              <a:rPr lang="en-US" sz="2000" dirty="0" smtClean="0"/>
              <a:t>(" Days: " + j); } } } }</a:t>
            </a:r>
          </a:p>
          <a:p>
            <a:r>
              <a:rPr lang="en-GB" sz="2000" b="1" dirty="0" smtClean="0"/>
              <a:t>use a continue statement inside the inner loop, it skips the current iteration of the inner loop only. The outer loop is unaffected. </a:t>
            </a:r>
          </a:p>
          <a:p>
            <a:r>
              <a:rPr lang="en-US" sz="2000" dirty="0" smtClean="0"/>
              <a:t>class Main { public static void main(String[] </a:t>
            </a:r>
            <a:r>
              <a:rPr lang="en-US" sz="2000" dirty="0" err="1" smtClean="0"/>
              <a:t>args</a:t>
            </a:r>
            <a:r>
              <a:rPr lang="en-US" sz="2000" dirty="0" smtClean="0"/>
              <a:t>) { </a:t>
            </a:r>
            <a:r>
              <a:rPr lang="en-US" sz="2000" dirty="0" err="1" smtClean="0"/>
              <a:t>int</a:t>
            </a:r>
            <a:r>
              <a:rPr lang="en-US" sz="2000" dirty="0" smtClean="0"/>
              <a:t> weeks = 3; </a:t>
            </a:r>
            <a:r>
              <a:rPr lang="en-US" sz="2000" dirty="0" err="1" smtClean="0"/>
              <a:t>int</a:t>
            </a:r>
            <a:r>
              <a:rPr lang="en-US" sz="2000" dirty="0" smtClean="0"/>
              <a:t> days = 7; // outer loop for(</a:t>
            </a:r>
            <a:r>
              <a:rPr lang="en-US" sz="2000" dirty="0" err="1" smtClean="0"/>
              <a:t>int</a:t>
            </a:r>
            <a:r>
              <a:rPr lang="en-US" sz="2000" dirty="0" smtClean="0"/>
              <a:t> </a:t>
            </a:r>
            <a:r>
              <a:rPr lang="en-US" sz="2000" dirty="0" err="1" smtClean="0"/>
              <a:t>i</a:t>
            </a:r>
            <a:r>
              <a:rPr lang="en-US" sz="2000" dirty="0" smtClean="0"/>
              <a:t> = 1; </a:t>
            </a:r>
            <a:r>
              <a:rPr lang="en-US" sz="2000" dirty="0" err="1" smtClean="0"/>
              <a:t>i</a:t>
            </a:r>
            <a:r>
              <a:rPr lang="en-US" sz="2000" dirty="0" smtClean="0"/>
              <a:t> &lt;= weeks; ++</a:t>
            </a:r>
            <a:r>
              <a:rPr lang="en-US" sz="2000" dirty="0" err="1" smtClean="0"/>
              <a:t>i</a:t>
            </a:r>
            <a:r>
              <a:rPr lang="en-US" sz="2000" dirty="0" smtClean="0"/>
              <a:t>) { </a:t>
            </a:r>
            <a:r>
              <a:rPr lang="en-US" sz="2000" dirty="0" err="1" smtClean="0"/>
              <a:t>System.out.println</a:t>
            </a:r>
            <a:r>
              <a:rPr lang="en-US" sz="2000" dirty="0" smtClean="0"/>
              <a:t>("Week: " + </a:t>
            </a:r>
            <a:r>
              <a:rPr lang="en-US" sz="2000" dirty="0" err="1" smtClean="0"/>
              <a:t>i</a:t>
            </a:r>
            <a:r>
              <a:rPr lang="en-US" sz="2000" dirty="0" smtClean="0"/>
              <a:t>); // inner loop for(</a:t>
            </a:r>
            <a:r>
              <a:rPr lang="en-US" sz="2000" dirty="0" err="1" smtClean="0"/>
              <a:t>int</a:t>
            </a:r>
            <a:r>
              <a:rPr lang="en-US" sz="2000" dirty="0" smtClean="0"/>
              <a:t> j = 1; j &lt;= days; ++j) { // continue inside the inner loop if(j % 2 != 0) { continue; } </a:t>
            </a:r>
            <a:r>
              <a:rPr lang="en-US" sz="2000" dirty="0" err="1" smtClean="0"/>
              <a:t>System.out.println</a:t>
            </a:r>
            <a:r>
              <a:rPr lang="en-US" sz="2000" dirty="0" smtClean="0"/>
              <a:t>(" Days: " + j); } } } }</a:t>
            </a:r>
            <a:endParaRPr lang="en-US" sz="2000"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Language Fundamentals - </a:t>
            </a:r>
            <a:r>
              <a:rPr lang="en-IN" dirty="0" smtClean="0"/>
              <a:t>Variables</a:t>
            </a:r>
            <a:br>
              <a:rPr lang="en-IN"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l</a:t>
            </a:r>
            <a:r>
              <a:rPr lang="en-US" dirty="0" err="1" smtClean="0"/>
              <a:t>ocal</a:t>
            </a:r>
            <a:r>
              <a:rPr lang="en-US" dirty="0" smtClean="0"/>
              <a:t> variable</a:t>
            </a:r>
          </a:p>
          <a:p>
            <a:r>
              <a:rPr lang="en-US" dirty="0" smtClean="0"/>
              <a:t>instance variable</a:t>
            </a:r>
          </a:p>
          <a:p>
            <a:r>
              <a:rPr lang="en-US" dirty="0" smtClean="0"/>
              <a:t>Class/static variable</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Break statement</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When a break statement is encountered inside a loop, the loop is immediately terminated and the program control resumes at the next statement following the loop.</a:t>
            </a:r>
          </a:p>
          <a:p>
            <a:r>
              <a:rPr lang="en-GB" dirty="0" smtClean="0"/>
              <a:t>The Java </a:t>
            </a:r>
            <a:r>
              <a:rPr lang="en-GB" i="1" dirty="0" smtClean="0"/>
              <a:t>break</a:t>
            </a:r>
            <a:r>
              <a:rPr lang="en-GB" dirty="0" smtClean="0"/>
              <a:t> statement is used to break loop or </a:t>
            </a:r>
            <a:r>
              <a:rPr lang="en-GB" dirty="0" smtClean="0">
                <a:hlinkClick r:id="rId2"/>
              </a:rPr>
              <a:t>switch</a:t>
            </a:r>
            <a:r>
              <a:rPr lang="en-GB" dirty="0" smtClean="0"/>
              <a:t> statement. It breaks the current flow of the program at specified condition. In case of inner loop, it breaks only inner loop.</a:t>
            </a:r>
          </a:p>
          <a:p>
            <a:r>
              <a:rPr lang="en-GB" dirty="0" smtClean="0"/>
              <a:t>We can use Java break statement in all types of loops such as </a:t>
            </a:r>
            <a:r>
              <a:rPr lang="en-GB" dirty="0" smtClean="0">
                <a:hlinkClick r:id="rId3"/>
              </a:rPr>
              <a:t>for loop</a:t>
            </a:r>
            <a:r>
              <a:rPr lang="en-GB" dirty="0" smtClean="0"/>
              <a:t>, </a:t>
            </a:r>
            <a:r>
              <a:rPr lang="en-GB" dirty="0" smtClean="0">
                <a:hlinkClick r:id="rId4"/>
              </a:rPr>
              <a:t>while loop</a:t>
            </a:r>
            <a:r>
              <a:rPr lang="en-GB" dirty="0" smtClean="0"/>
              <a:t> and </a:t>
            </a:r>
            <a:r>
              <a:rPr lang="en-GB" dirty="0" smtClean="0">
                <a:hlinkClick r:id="rId5"/>
              </a:rPr>
              <a:t>do-while loop</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pic>
        <p:nvPicPr>
          <p:cNvPr id="5" name="Content Placeholder 4" descr="java break statement flowchart"/>
          <p:cNvPicPr>
            <a:picLocks noGrp="1"/>
          </p:cNvPicPr>
          <p:nvPr>
            <p:ph idx="1"/>
          </p:nvPr>
        </p:nvPicPr>
        <p:blipFill>
          <a:blip r:embed="rId2"/>
          <a:srcRect/>
          <a:stretch>
            <a:fillRect/>
          </a:stretch>
        </p:blipFill>
        <p:spPr bwMode="auto">
          <a:xfrm>
            <a:off x="6096000" y="2357430"/>
            <a:ext cx="5238750" cy="2876550"/>
          </a:xfrm>
          <a:prstGeom prst="rect">
            <a:avLst/>
          </a:prstGeom>
          <a:noFill/>
          <a:ln w="9525">
            <a:noFill/>
            <a:miter lim="800000"/>
            <a:headEnd/>
            <a:tailEnd/>
          </a:ln>
        </p:spPr>
      </p:pic>
      <p:sp>
        <p:nvSpPr>
          <p:cNvPr id="6" name="Rectangle 5"/>
          <p:cNvSpPr/>
          <p:nvPr/>
        </p:nvSpPr>
        <p:spPr>
          <a:xfrm>
            <a:off x="881026" y="1643050"/>
            <a:ext cx="5500726" cy="4247317"/>
          </a:xfrm>
          <a:prstGeom prst="rect">
            <a:avLst/>
          </a:prstGeom>
        </p:spPr>
        <p:txBody>
          <a:bodyPr wrap="square">
            <a:spAutoFit/>
          </a:bodyPr>
          <a:lstStyle/>
          <a:p>
            <a:r>
              <a:rPr lang="en-US" dirty="0" smtClean="0"/>
              <a:t>/Java Program to demonstrate the use of break statement    </a:t>
            </a:r>
          </a:p>
          <a:p>
            <a:r>
              <a:rPr lang="en-US" dirty="0" smtClean="0"/>
              <a:t>//inside the for loop.  </a:t>
            </a:r>
          </a:p>
          <a:p>
            <a:r>
              <a:rPr lang="en-US" b="1" dirty="0" smtClean="0"/>
              <a:t>public</a:t>
            </a:r>
            <a:r>
              <a:rPr lang="en-US" dirty="0" smtClean="0"/>
              <a:t> </a:t>
            </a:r>
            <a:r>
              <a:rPr lang="en-US" b="1" dirty="0" smtClean="0"/>
              <a:t>class</a:t>
            </a:r>
            <a:r>
              <a:rPr lang="en-US" dirty="0" smtClean="0"/>
              <a:t> </a:t>
            </a:r>
            <a:r>
              <a:rPr lang="en-US" dirty="0" err="1" smtClean="0"/>
              <a:t>BreakExample</a:t>
            </a:r>
            <a:r>
              <a:rPr lang="en-US" dirty="0" smtClean="0"/>
              <a:t> {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r>
              <a:rPr lang="en-US" dirty="0" smtClean="0"/>
              <a:t>    //using for loop  </a:t>
            </a:r>
          </a:p>
          <a:p>
            <a:r>
              <a:rPr lang="en-US" dirty="0" smtClean="0"/>
              <a:t>    </a:t>
            </a:r>
            <a:r>
              <a:rPr lang="en-US" b="1" dirty="0" smtClean="0"/>
              <a:t>for</a:t>
            </a:r>
            <a:r>
              <a:rPr lang="en-US" dirty="0" smtClean="0"/>
              <a:t>(</a:t>
            </a:r>
            <a:r>
              <a:rPr lang="en-US" b="1" dirty="0" err="1" smtClean="0"/>
              <a:t>int</a:t>
            </a:r>
            <a:r>
              <a:rPr lang="en-US" dirty="0" smtClean="0"/>
              <a:t> </a:t>
            </a:r>
            <a:r>
              <a:rPr lang="en-US" dirty="0" err="1" smtClean="0"/>
              <a:t>i</a:t>
            </a:r>
            <a:r>
              <a:rPr lang="en-US" dirty="0" smtClean="0"/>
              <a:t>=1;i&lt;=10;i++){  </a:t>
            </a:r>
          </a:p>
          <a:p>
            <a:r>
              <a:rPr lang="en-US" dirty="0" smtClean="0"/>
              <a:t>        </a:t>
            </a:r>
            <a:r>
              <a:rPr lang="en-US" b="1" dirty="0" smtClean="0"/>
              <a:t>if</a:t>
            </a:r>
            <a:r>
              <a:rPr lang="en-US" dirty="0" smtClean="0"/>
              <a:t>(</a:t>
            </a:r>
            <a:r>
              <a:rPr lang="en-US" dirty="0" err="1" smtClean="0"/>
              <a:t>i</a:t>
            </a:r>
            <a:r>
              <a:rPr lang="en-US" dirty="0" smtClean="0"/>
              <a:t>==5){  </a:t>
            </a:r>
          </a:p>
          <a:p>
            <a:r>
              <a:rPr lang="en-US" dirty="0" smtClean="0"/>
              <a:t>            //breaking the loop  </a:t>
            </a:r>
          </a:p>
          <a:p>
            <a:r>
              <a:rPr lang="en-US" dirty="0" smtClean="0"/>
              <a:t>            </a:t>
            </a:r>
            <a:r>
              <a:rPr lang="en-US" b="1" dirty="0" smtClean="0"/>
              <a:t>break</a:t>
            </a:r>
            <a:r>
              <a:rPr lang="en-US" dirty="0" smtClean="0"/>
              <a:t>;  </a:t>
            </a:r>
          </a:p>
          <a:p>
            <a:r>
              <a:rPr lang="en-US" dirty="0" smtClean="0"/>
              <a:t>        }  </a:t>
            </a:r>
          </a:p>
          <a:p>
            <a:r>
              <a:rPr lang="en-US" dirty="0" smtClean="0"/>
              <a:t>        </a:t>
            </a:r>
            <a:r>
              <a:rPr lang="en-US" dirty="0" err="1" smtClean="0"/>
              <a:t>System.out.println</a:t>
            </a:r>
            <a:r>
              <a:rPr lang="en-US" dirty="0" smtClean="0"/>
              <a:t>(</a:t>
            </a:r>
            <a:r>
              <a:rPr lang="en-US" dirty="0" err="1" smtClean="0"/>
              <a:t>i</a:t>
            </a:r>
            <a:r>
              <a:rPr lang="en-US" dirty="0" smtClean="0"/>
              <a:t>);  </a:t>
            </a:r>
          </a:p>
          <a:p>
            <a:r>
              <a:rPr lang="en-US" dirty="0" smtClean="0"/>
              <a:t>    }  </a:t>
            </a:r>
          </a:p>
          <a:p>
            <a:r>
              <a:rPr lang="en-US" dirty="0" smtClean="0"/>
              <a:t>}  </a:t>
            </a:r>
          </a:p>
          <a:p>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Break Statement with Inner Loop</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It breaks inner loop only if you use break statement inside the inner loop</a:t>
            </a:r>
          </a:p>
          <a:p>
            <a:pPr>
              <a:spcBef>
                <a:spcPts val="0"/>
              </a:spcBef>
              <a:buNone/>
            </a:pPr>
            <a:r>
              <a:rPr lang="en-US" sz="1800" dirty="0" smtClean="0"/>
              <a:t>//Java Program to illustrate the use of break statement    </a:t>
            </a:r>
          </a:p>
          <a:p>
            <a:pPr>
              <a:spcBef>
                <a:spcPts val="0"/>
              </a:spcBef>
              <a:buNone/>
            </a:pPr>
            <a:r>
              <a:rPr lang="en-US" sz="1800" dirty="0" smtClean="0"/>
              <a:t>//inside an inner loop   </a:t>
            </a:r>
          </a:p>
          <a:p>
            <a:pPr>
              <a:spcBef>
                <a:spcPts val="0"/>
              </a:spcBef>
              <a:buNone/>
            </a:pPr>
            <a:r>
              <a:rPr lang="en-US" sz="1800" b="1" dirty="0" smtClean="0"/>
              <a:t>public</a:t>
            </a:r>
            <a:r>
              <a:rPr lang="en-US" sz="1800" dirty="0" smtClean="0"/>
              <a:t> </a:t>
            </a:r>
            <a:r>
              <a:rPr lang="en-US" sz="1800" b="1" dirty="0" smtClean="0"/>
              <a:t>class</a:t>
            </a:r>
            <a:r>
              <a:rPr lang="en-US" sz="1800" dirty="0" smtClean="0"/>
              <a:t> BreakExample2 {  </a:t>
            </a:r>
          </a:p>
          <a:p>
            <a:pPr>
              <a:spcBef>
                <a:spcPts val="0"/>
              </a:spcBef>
              <a:buNone/>
            </a:pP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spcBef>
                <a:spcPts val="0"/>
              </a:spcBef>
              <a:buNone/>
            </a:pPr>
            <a:r>
              <a:rPr lang="en-US" sz="1800" dirty="0" smtClean="0"/>
              <a:t>            //outer loop   </a:t>
            </a:r>
          </a:p>
          <a:p>
            <a:pPr>
              <a:spcBef>
                <a:spcPts val="0"/>
              </a:spcBef>
              <a:buNone/>
            </a:pPr>
            <a:r>
              <a:rPr lang="en-US" sz="1800" dirty="0" smtClean="0"/>
              <a:t>            </a:t>
            </a:r>
            <a:r>
              <a:rPr lang="en-US" sz="1800" b="1" dirty="0" smtClean="0"/>
              <a:t>for</a:t>
            </a:r>
            <a:r>
              <a:rPr lang="en-US" sz="1800" dirty="0" smtClean="0"/>
              <a:t>(</a:t>
            </a:r>
            <a:r>
              <a:rPr lang="en-US" sz="1800" b="1" dirty="0" err="1" smtClean="0"/>
              <a:t>int</a:t>
            </a:r>
            <a:r>
              <a:rPr lang="en-US" sz="1800" dirty="0" smtClean="0"/>
              <a:t> </a:t>
            </a:r>
            <a:r>
              <a:rPr lang="en-US" sz="1800" dirty="0" err="1" smtClean="0"/>
              <a:t>i</a:t>
            </a:r>
            <a:r>
              <a:rPr lang="en-US" sz="1800" dirty="0" smtClean="0"/>
              <a:t>=1;i&lt;=3;i++){    </a:t>
            </a:r>
          </a:p>
          <a:p>
            <a:pPr>
              <a:spcBef>
                <a:spcPts val="0"/>
              </a:spcBef>
              <a:buNone/>
            </a:pPr>
            <a:r>
              <a:rPr lang="en-US" sz="1800" dirty="0" smtClean="0"/>
              <a:t>                    //inner loop  </a:t>
            </a:r>
          </a:p>
          <a:p>
            <a:pPr>
              <a:spcBef>
                <a:spcPts val="0"/>
              </a:spcBef>
              <a:buNone/>
            </a:pPr>
            <a:r>
              <a:rPr lang="en-US" sz="1800" dirty="0" smtClean="0"/>
              <a:t>                    </a:t>
            </a:r>
            <a:r>
              <a:rPr lang="en-US" sz="1800" b="1" dirty="0" smtClean="0"/>
              <a:t>for</a:t>
            </a:r>
            <a:r>
              <a:rPr lang="en-US" sz="1800" dirty="0" smtClean="0"/>
              <a:t>(</a:t>
            </a:r>
            <a:r>
              <a:rPr lang="en-US" sz="1800" b="1" dirty="0" err="1" smtClean="0"/>
              <a:t>int</a:t>
            </a:r>
            <a:r>
              <a:rPr lang="en-US" sz="1800" dirty="0" smtClean="0"/>
              <a:t> j=1;j&lt;=3;j++){    </a:t>
            </a:r>
          </a:p>
          <a:p>
            <a:pPr>
              <a:spcBef>
                <a:spcPts val="0"/>
              </a:spcBef>
              <a:buNone/>
            </a:pPr>
            <a:r>
              <a:rPr lang="en-US" sz="1800" dirty="0" smtClean="0"/>
              <a:t>                        </a:t>
            </a:r>
            <a:r>
              <a:rPr lang="en-US" sz="1800" b="1" dirty="0" smtClean="0"/>
              <a:t>if</a:t>
            </a:r>
            <a:r>
              <a:rPr lang="en-US" sz="1800" dirty="0" smtClean="0"/>
              <a:t>(</a:t>
            </a:r>
            <a:r>
              <a:rPr lang="en-US" sz="1800" dirty="0" err="1" smtClean="0"/>
              <a:t>i</a:t>
            </a:r>
            <a:r>
              <a:rPr lang="en-US" sz="1800" dirty="0" smtClean="0"/>
              <a:t>==2&amp;&amp;j==2){    </a:t>
            </a:r>
          </a:p>
          <a:p>
            <a:pPr>
              <a:spcBef>
                <a:spcPts val="0"/>
              </a:spcBef>
              <a:buNone/>
            </a:pPr>
            <a:r>
              <a:rPr lang="en-US" sz="1800" dirty="0" smtClean="0"/>
              <a:t>                            //using break statement inside the inner loop  </a:t>
            </a:r>
          </a:p>
          <a:p>
            <a:pPr>
              <a:spcBef>
                <a:spcPts val="0"/>
              </a:spcBef>
              <a:buNone/>
            </a:pPr>
            <a:r>
              <a:rPr lang="en-US" sz="1800" dirty="0" smtClean="0"/>
              <a:t>                            </a:t>
            </a:r>
            <a:r>
              <a:rPr lang="en-US" sz="1800" b="1" dirty="0" smtClean="0"/>
              <a:t>break</a:t>
            </a:r>
            <a:r>
              <a:rPr lang="en-US" sz="1800" dirty="0" smtClean="0"/>
              <a:t>;    </a:t>
            </a:r>
          </a:p>
          <a:p>
            <a:pPr>
              <a:spcBef>
                <a:spcPts val="0"/>
              </a:spcBef>
              <a:buNone/>
            </a:pPr>
            <a:r>
              <a:rPr lang="en-US" sz="1800" dirty="0" smtClean="0"/>
              <a:t>                        }    </a:t>
            </a:r>
          </a:p>
          <a:p>
            <a:pPr>
              <a:spcBef>
                <a:spcPts val="0"/>
              </a:spcBef>
              <a:buNone/>
            </a:pPr>
            <a:r>
              <a:rPr lang="en-US" sz="1800" dirty="0" smtClean="0"/>
              <a:t>                        </a:t>
            </a:r>
            <a:r>
              <a:rPr lang="en-US" sz="1800" dirty="0" err="1" smtClean="0"/>
              <a:t>System.out.println</a:t>
            </a:r>
            <a:r>
              <a:rPr lang="en-US" sz="1800" dirty="0" smtClean="0"/>
              <a:t>(</a:t>
            </a:r>
            <a:r>
              <a:rPr lang="en-US" sz="1800" dirty="0" err="1" smtClean="0"/>
              <a:t>i</a:t>
            </a:r>
            <a:r>
              <a:rPr lang="en-US" sz="1800" dirty="0" smtClean="0"/>
              <a:t>+" "+j);    </a:t>
            </a:r>
          </a:p>
          <a:p>
            <a:pPr>
              <a:spcBef>
                <a:spcPts val="0"/>
              </a:spcBef>
              <a:buNone/>
            </a:pPr>
            <a:r>
              <a:rPr lang="en-US" sz="1800" dirty="0" smtClean="0"/>
              <a:t>                    }    </a:t>
            </a:r>
          </a:p>
          <a:p>
            <a:pPr>
              <a:spcBef>
                <a:spcPts val="0"/>
              </a:spcBef>
              <a:buNone/>
            </a:pPr>
            <a:r>
              <a:rPr lang="en-US" sz="1800" dirty="0" smtClean="0"/>
              <a:t>            }    </a:t>
            </a:r>
          </a:p>
          <a:p>
            <a:pPr>
              <a:spcBef>
                <a:spcPts val="0"/>
              </a:spcBef>
              <a:buNone/>
            </a:pPr>
            <a:r>
              <a:rPr lang="en-GB" sz="1800" dirty="0" smtClean="0"/>
              <a:t>}</a:t>
            </a:r>
          </a:p>
          <a:p>
            <a:pPr>
              <a:spcBef>
                <a:spcPts val="0"/>
              </a:spcBef>
              <a:buNone/>
            </a:pPr>
            <a:r>
              <a:rPr lang="en-GB" sz="1800" dirty="0" smtClean="0"/>
              <a:t>}</a:t>
            </a: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Break Statement with </a:t>
            </a:r>
            <a:r>
              <a:rPr lang="en-GB" dirty="0" err="1" smtClean="0"/>
              <a:t>Labeled</a:t>
            </a:r>
            <a:r>
              <a:rPr lang="en-GB" dirty="0" smtClean="0"/>
              <a:t> For Loop</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use break statement with a label. The feature is introduced since JDK 1.5. So, we can break any loop in Java now whether it is outer or inner loop.</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
        <p:nvSpPr>
          <p:cNvPr id="5" name="Rectangle 4"/>
          <p:cNvSpPr/>
          <p:nvPr/>
        </p:nvSpPr>
        <p:spPr>
          <a:xfrm>
            <a:off x="3048000" y="2143116"/>
            <a:ext cx="6096000" cy="4801314"/>
          </a:xfrm>
          <a:prstGeom prst="rect">
            <a:avLst/>
          </a:prstGeom>
        </p:spPr>
        <p:txBody>
          <a:bodyPr wrap="square">
            <a:spAutoFit/>
          </a:bodyPr>
          <a:lstStyle/>
          <a:p>
            <a:r>
              <a:rPr lang="en-US" dirty="0" smtClean="0"/>
              <a:t>//Java Program to illustrate the use of continue statement  </a:t>
            </a:r>
          </a:p>
          <a:p>
            <a:r>
              <a:rPr lang="en-US" dirty="0" smtClean="0"/>
              <a:t>//with label inside an inner loop to break outer loop  </a:t>
            </a:r>
          </a:p>
          <a:p>
            <a:r>
              <a:rPr lang="en-US" b="1" dirty="0" smtClean="0"/>
              <a:t>public</a:t>
            </a:r>
            <a:r>
              <a:rPr lang="en-US" dirty="0" smtClean="0"/>
              <a:t> </a:t>
            </a:r>
            <a:r>
              <a:rPr lang="en-US" b="1" dirty="0" smtClean="0"/>
              <a:t>class</a:t>
            </a:r>
            <a:r>
              <a:rPr lang="en-US" dirty="0" smtClean="0"/>
              <a:t> BreakExample3 {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r>
              <a:rPr lang="en-US" dirty="0" smtClean="0"/>
              <a:t>            </a:t>
            </a:r>
            <a:r>
              <a:rPr lang="en-US" dirty="0" err="1" smtClean="0"/>
              <a:t>aa</a:t>
            </a:r>
            <a:r>
              <a:rPr lang="en-US" dirty="0" smtClean="0"/>
              <a:t>:  </a:t>
            </a:r>
          </a:p>
          <a:p>
            <a:r>
              <a:rPr lang="en-US" dirty="0" smtClean="0"/>
              <a:t>            </a:t>
            </a:r>
            <a:r>
              <a:rPr lang="en-US" b="1" dirty="0" smtClean="0"/>
              <a:t>for</a:t>
            </a:r>
            <a:r>
              <a:rPr lang="en-US" dirty="0" smtClean="0"/>
              <a:t>(</a:t>
            </a:r>
            <a:r>
              <a:rPr lang="en-US" b="1" dirty="0" err="1" smtClean="0"/>
              <a:t>int</a:t>
            </a:r>
            <a:r>
              <a:rPr lang="en-US" dirty="0" smtClean="0"/>
              <a:t> </a:t>
            </a:r>
            <a:r>
              <a:rPr lang="en-US" dirty="0" err="1" smtClean="0"/>
              <a:t>i</a:t>
            </a:r>
            <a:r>
              <a:rPr lang="en-US" dirty="0" smtClean="0"/>
              <a:t>=1;i&lt;=3;i++){    </a:t>
            </a:r>
          </a:p>
          <a:p>
            <a:r>
              <a:rPr lang="en-US" dirty="0" smtClean="0"/>
              <a:t>                    bb:  </a:t>
            </a:r>
          </a:p>
          <a:p>
            <a:r>
              <a:rPr lang="en-US" dirty="0" smtClean="0"/>
              <a:t>                    </a:t>
            </a:r>
            <a:r>
              <a:rPr lang="en-US" b="1" dirty="0" smtClean="0"/>
              <a:t>for</a:t>
            </a:r>
            <a:r>
              <a:rPr lang="en-US" dirty="0" smtClean="0"/>
              <a:t>(</a:t>
            </a:r>
            <a:r>
              <a:rPr lang="en-US" b="1" dirty="0" err="1" smtClean="0"/>
              <a:t>int</a:t>
            </a:r>
            <a:r>
              <a:rPr lang="en-US" dirty="0" smtClean="0"/>
              <a:t> j=1;j&lt;=3;j++){    </a:t>
            </a:r>
          </a:p>
          <a:p>
            <a:r>
              <a:rPr lang="en-US" dirty="0" smtClean="0"/>
              <a:t>                        </a:t>
            </a:r>
            <a:r>
              <a:rPr lang="en-US" b="1" dirty="0" smtClean="0"/>
              <a:t>if</a:t>
            </a:r>
            <a:r>
              <a:rPr lang="en-US" dirty="0" smtClean="0"/>
              <a:t>(</a:t>
            </a:r>
            <a:r>
              <a:rPr lang="en-US" dirty="0" err="1" smtClean="0"/>
              <a:t>i</a:t>
            </a:r>
            <a:r>
              <a:rPr lang="en-US" dirty="0" smtClean="0"/>
              <a:t>==2&amp;&amp;j==2){    </a:t>
            </a:r>
          </a:p>
          <a:p>
            <a:r>
              <a:rPr lang="en-US" dirty="0" smtClean="0"/>
              <a:t>                            //using break statement with label  </a:t>
            </a:r>
          </a:p>
          <a:p>
            <a:r>
              <a:rPr lang="en-US" dirty="0" smtClean="0"/>
              <a:t>                            </a:t>
            </a:r>
            <a:r>
              <a:rPr lang="en-US" b="1" dirty="0" smtClean="0"/>
              <a:t>break</a:t>
            </a:r>
            <a:r>
              <a:rPr lang="en-US" dirty="0" smtClean="0"/>
              <a:t> </a:t>
            </a:r>
            <a:r>
              <a:rPr lang="en-US" dirty="0" err="1" smtClean="0"/>
              <a:t>aa</a:t>
            </a:r>
            <a:r>
              <a:rPr lang="en-US" dirty="0" smtClean="0"/>
              <a:t>;    </a:t>
            </a:r>
          </a:p>
          <a:p>
            <a:r>
              <a:rPr lang="en-US" dirty="0" smtClean="0"/>
              <a:t>                        }    </a:t>
            </a:r>
          </a:p>
          <a:p>
            <a:r>
              <a:rPr lang="en-US" dirty="0" smtClean="0"/>
              <a:t>                        </a:t>
            </a:r>
            <a:r>
              <a:rPr lang="en-US" dirty="0" err="1" smtClean="0"/>
              <a:t>System.out.println</a:t>
            </a:r>
            <a:r>
              <a:rPr lang="en-US" dirty="0" smtClean="0"/>
              <a:t>(</a:t>
            </a:r>
            <a:r>
              <a:rPr lang="en-US" dirty="0" err="1" smtClean="0"/>
              <a:t>i</a:t>
            </a:r>
            <a:r>
              <a:rPr lang="en-US" dirty="0" smtClean="0"/>
              <a:t>+" "+j);    </a:t>
            </a:r>
          </a:p>
          <a:p>
            <a:r>
              <a:rPr lang="en-US" dirty="0" smtClean="0"/>
              <a:t>                    }    </a:t>
            </a:r>
          </a:p>
          <a:p>
            <a:r>
              <a:rPr lang="en-US" dirty="0" smtClean="0"/>
              <a:t>            }    </a:t>
            </a:r>
          </a:p>
          <a:p>
            <a:r>
              <a:rPr lang="en-US" dirty="0" smtClean="0"/>
              <a:t>}  </a:t>
            </a:r>
          </a:p>
          <a:p>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Break Statement in while loop</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sz="1800" dirty="0" smtClean="0"/>
              <a:t>//Java Program to demonstrate the use of break statement  </a:t>
            </a:r>
          </a:p>
          <a:p>
            <a:pPr>
              <a:spcBef>
                <a:spcPts val="0"/>
              </a:spcBef>
              <a:buNone/>
            </a:pPr>
            <a:r>
              <a:rPr lang="en-US" sz="1800" dirty="0" smtClean="0"/>
              <a:t>//inside the while loop.  </a:t>
            </a:r>
          </a:p>
          <a:p>
            <a:pPr>
              <a:spcBef>
                <a:spcPts val="0"/>
              </a:spcBef>
              <a:buNone/>
            </a:pPr>
            <a:r>
              <a:rPr lang="en-US" sz="1800" b="1" dirty="0" smtClean="0"/>
              <a:t>public</a:t>
            </a:r>
            <a:r>
              <a:rPr lang="en-US" sz="1800" dirty="0" smtClean="0"/>
              <a:t> </a:t>
            </a:r>
            <a:r>
              <a:rPr lang="en-US" sz="1800" b="1" dirty="0" smtClean="0"/>
              <a:t>class</a:t>
            </a:r>
            <a:r>
              <a:rPr lang="en-US" sz="1800" dirty="0" smtClean="0"/>
              <a:t> </a:t>
            </a:r>
            <a:r>
              <a:rPr lang="en-US" sz="1800" dirty="0" err="1" smtClean="0"/>
              <a:t>BreakWhileExample</a:t>
            </a:r>
            <a:r>
              <a:rPr lang="en-US" sz="1800" dirty="0" smtClean="0"/>
              <a:t> {  </a:t>
            </a:r>
          </a:p>
          <a:p>
            <a:pPr>
              <a:spcBef>
                <a:spcPts val="0"/>
              </a:spcBef>
              <a:buNone/>
            </a:pP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spcBef>
                <a:spcPts val="0"/>
              </a:spcBef>
              <a:buNone/>
            </a:pPr>
            <a:r>
              <a:rPr lang="en-US" sz="1800" dirty="0" smtClean="0"/>
              <a:t>    //while loop  </a:t>
            </a:r>
          </a:p>
          <a:p>
            <a:pPr>
              <a:spcBef>
                <a:spcPts val="0"/>
              </a:spcBef>
              <a:buNone/>
            </a:pPr>
            <a:r>
              <a:rPr lang="en-US" sz="1800" dirty="0" smtClean="0"/>
              <a:t>    </a:t>
            </a:r>
            <a:r>
              <a:rPr lang="en-US" sz="1800" b="1" dirty="0" err="1" smtClean="0"/>
              <a:t>int</a:t>
            </a:r>
            <a:r>
              <a:rPr lang="en-US" sz="1800" dirty="0" smtClean="0"/>
              <a:t> </a:t>
            </a:r>
            <a:r>
              <a:rPr lang="en-US" sz="1800" dirty="0" err="1" smtClean="0"/>
              <a:t>i</a:t>
            </a:r>
            <a:r>
              <a:rPr lang="en-US" sz="1800" dirty="0" smtClean="0"/>
              <a:t>=1;  </a:t>
            </a:r>
          </a:p>
          <a:p>
            <a:pPr>
              <a:spcBef>
                <a:spcPts val="0"/>
              </a:spcBef>
              <a:buNone/>
            </a:pPr>
            <a:r>
              <a:rPr lang="en-US" sz="1800" dirty="0" smtClean="0"/>
              <a:t>    </a:t>
            </a:r>
            <a:r>
              <a:rPr lang="en-US" sz="1800" b="1" dirty="0" smtClean="0"/>
              <a:t>while</a:t>
            </a:r>
            <a:r>
              <a:rPr lang="en-US" sz="1800" dirty="0" smtClean="0"/>
              <a:t>(</a:t>
            </a:r>
            <a:r>
              <a:rPr lang="en-US" sz="1800" dirty="0" err="1" smtClean="0"/>
              <a:t>i</a:t>
            </a:r>
            <a:r>
              <a:rPr lang="en-US" sz="1800" dirty="0" smtClean="0"/>
              <a:t>&lt;=10){  </a:t>
            </a:r>
          </a:p>
          <a:p>
            <a:pPr>
              <a:spcBef>
                <a:spcPts val="0"/>
              </a:spcBef>
              <a:buNone/>
            </a:pPr>
            <a:r>
              <a:rPr lang="en-US" sz="1800" dirty="0" smtClean="0"/>
              <a:t>        </a:t>
            </a:r>
            <a:r>
              <a:rPr lang="en-US" sz="1800" b="1" dirty="0" smtClean="0"/>
              <a:t>if</a:t>
            </a:r>
            <a:r>
              <a:rPr lang="en-US" sz="1800" dirty="0" smtClean="0"/>
              <a:t>(</a:t>
            </a:r>
            <a:r>
              <a:rPr lang="en-US" sz="1800" dirty="0" err="1" smtClean="0"/>
              <a:t>i</a:t>
            </a:r>
            <a:r>
              <a:rPr lang="en-US" sz="1800" dirty="0" smtClean="0"/>
              <a:t>==5){  </a:t>
            </a:r>
          </a:p>
          <a:p>
            <a:pPr>
              <a:spcBef>
                <a:spcPts val="0"/>
              </a:spcBef>
              <a:buNone/>
            </a:pPr>
            <a:r>
              <a:rPr lang="en-US" sz="1800" dirty="0" smtClean="0"/>
              <a:t>            //using break statement  </a:t>
            </a:r>
          </a:p>
          <a:p>
            <a:pPr>
              <a:spcBef>
                <a:spcPts val="0"/>
              </a:spcBef>
              <a:buNone/>
            </a:pPr>
            <a:r>
              <a:rPr lang="en-US" sz="1800" dirty="0" smtClean="0"/>
              <a:t>            </a:t>
            </a:r>
            <a:r>
              <a:rPr lang="en-US" sz="1800" dirty="0" err="1" smtClean="0"/>
              <a:t>i</a:t>
            </a:r>
            <a:r>
              <a:rPr lang="en-US" sz="1800" dirty="0" smtClean="0"/>
              <a:t>++;  </a:t>
            </a:r>
          </a:p>
          <a:p>
            <a:pPr>
              <a:spcBef>
                <a:spcPts val="0"/>
              </a:spcBef>
              <a:buNone/>
            </a:pPr>
            <a:r>
              <a:rPr lang="en-US" sz="1800" dirty="0" smtClean="0"/>
              <a:t>            </a:t>
            </a:r>
            <a:r>
              <a:rPr lang="en-US" sz="1800" b="1" dirty="0" smtClean="0"/>
              <a:t>break</a:t>
            </a:r>
            <a:r>
              <a:rPr lang="en-US" sz="1800" dirty="0" smtClean="0"/>
              <a:t>;//it will break the loop  </a:t>
            </a:r>
          </a:p>
          <a:p>
            <a:pPr>
              <a:spcBef>
                <a:spcPts val="0"/>
              </a:spcBef>
              <a:buNone/>
            </a:pPr>
            <a:r>
              <a:rPr lang="en-US" sz="1800" dirty="0" smtClean="0"/>
              <a:t>        }  </a:t>
            </a:r>
          </a:p>
          <a:p>
            <a:pPr>
              <a:spcBef>
                <a:spcPts val="0"/>
              </a:spcBef>
              <a:buNone/>
            </a:pPr>
            <a:r>
              <a:rPr lang="en-US" sz="1800" dirty="0" smtClean="0"/>
              <a:t>        </a:t>
            </a:r>
            <a:r>
              <a:rPr lang="en-US" sz="1800" dirty="0" err="1" smtClean="0"/>
              <a:t>System.out.println</a:t>
            </a:r>
            <a:r>
              <a:rPr lang="en-US" sz="1800" dirty="0" smtClean="0"/>
              <a:t>(</a:t>
            </a:r>
            <a:r>
              <a:rPr lang="en-US" sz="1800" dirty="0" err="1" smtClean="0"/>
              <a:t>i</a:t>
            </a:r>
            <a:r>
              <a:rPr lang="en-US" sz="1800" dirty="0" smtClean="0"/>
              <a:t>);  </a:t>
            </a:r>
          </a:p>
          <a:p>
            <a:pPr>
              <a:spcBef>
                <a:spcPts val="0"/>
              </a:spcBef>
              <a:buNone/>
            </a:pPr>
            <a:r>
              <a:rPr lang="en-US" sz="1800" dirty="0" smtClean="0"/>
              <a:t>        </a:t>
            </a:r>
            <a:r>
              <a:rPr lang="en-US" sz="1800" dirty="0" err="1" smtClean="0"/>
              <a:t>i</a:t>
            </a:r>
            <a:r>
              <a:rPr lang="en-US" sz="1800" dirty="0" smtClean="0"/>
              <a:t>++;  </a:t>
            </a:r>
          </a:p>
          <a:p>
            <a:pPr>
              <a:spcBef>
                <a:spcPts val="0"/>
              </a:spcBef>
              <a:buNone/>
            </a:pPr>
            <a:r>
              <a:rPr lang="en-US" sz="1800" dirty="0" smtClean="0"/>
              <a:t>    }  </a:t>
            </a:r>
          </a:p>
          <a:p>
            <a:pPr>
              <a:spcBef>
                <a:spcPts val="0"/>
              </a:spcBef>
              <a:buNone/>
            </a:pPr>
            <a:r>
              <a:rPr lang="en-US" sz="1800" dirty="0" smtClean="0"/>
              <a:t>}  </a:t>
            </a:r>
          </a:p>
          <a:p>
            <a:pPr>
              <a:spcBef>
                <a:spcPts val="0"/>
              </a:spcBef>
              <a:buNone/>
            </a:pPr>
            <a:r>
              <a:rPr lang="en-US" sz="18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Break Statement in do-while loop</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sz="1800" dirty="0" smtClean="0"/>
              <a:t>//Java Program to demonstrate the use of break statement  </a:t>
            </a:r>
          </a:p>
          <a:p>
            <a:pPr>
              <a:spcBef>
                <a:spcPts val="0"/>
              </a:spcBef>
              <a:buNone/>
            </a:pPr>
            <a:r>
              <a:rPr lang="en-US" sz="1800" dirty="0" smtClean="0"/>
              <a:t>//inside the Java do-while loop.  </a:t>
            </a:r>
          </a:p>
          <a:p>
            <a:pPr>
              <a:spcBef>
                <a:spcPts val="0"/>
              </a:spcBef>
              <a:buNone/>
            </a:pPr>
            <a:r>
              <a:rPr lang="en-US" sz="1800" b="1" dirty="0" smtClean="0"/>
              <a:t>public</a:t>
            </a:r>
            <a:r>
              <a:rPr lang="en-US" sz="1800" dirty="0" smtClean="0"/>
              <a:t> </a:t>
            </a:r>
            <a:r>
              <a:rPr lang="en-US" sz="1800" b="1" dirty="0" smtClean="0"/>
              <a:t>class</a:t>
            </a:r>
            <a:r>
              <a:rPr lang="en-US" sz="1800" dirty="0" smtClean="0"/>
              <a:t> </a:t>
            </a:r>
            <a:r>
              <a:rPr lang="en-US" sz="1800" dirty="0" err="1" smtClean="0"/>
              <a:t>BreakDoWhileExample</a:t>
            </a:r>
            <a:r>
              <a:rPr lang="en-US" sz="1800" dirty="0" smtClean="0"/>
              <a:t> {  </a:t>
            </a:r>
          </a:p>
          <a:p>
            <a:pPr>
              <a:spcBef>
                <a:spcPts val="0"/>
              </a:spcBef>
              <a:buNone/>
            </a:pP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spcBef>
                <a:spcPts val="0"/>
              </a:spcBef>
              <a:buNone/>
            </a:pPr>
            <a:r>
              <a:rPr lang="en-US" sz="1800" dirty="0" smtClean="0"/>
              <a:t>    //declaring variable  </a:t>
            </a:r>
          </a:p>
          <a:p>
            <a:pPr>
              <a:spcBef>
                <a:spcPts val="0"/>
              </a:spcBef>
              <a:buNone/>
            </a:pPr>
            <a:r>
              <a:rPr lang="en-US" sz="1800" dirty="0" smtClean="0"/>
              <a:t>    </a:t>
            </a:r>
            <a:r>
              <a:rPr lang="en-US" sz="1800" b="1" dirty="0" err="1" smtClean="0"/>
              <a:t>int</a:t>
            </a:r>
            <a:r>
              <a:rPr lang="en-US" sz="1800" dirty="0" smtClean="0"/>
              <a:t> </a:t>
            </a:r>
            <a:r>
              <a:rPr lang="en-US" sz="1800" dirty="0" err="1" smtClean="0"/>
              <a:t>i</a:t>
            </a:r>
            <a:r>
              <a:rPr lang="en-US" sz="1800" dirty="0" smtClean="0"/>
              <a:t>=1;  </a:t>
            </a:r>
          </a:p>
          <a:p>
            <a:pPr>
              <a:spcBef>
                <a:spcPts val="0"/>
              </a:spcBef>
              <a:buNone/>
            </a:pPr>
            <a:r>
              <a:rPr lang="en-US" sz="1800" dirty="0" smtClean="0"/>
              <a:t>    //do-while loop  </a:t>
            </a:r>
          </a:p>
          <a:p>
            <a:pPr>
              <a:spcBef>
                <a:spcPts val="0"/>
              </a:spcBef>
              <a:buNone/>
            </a:pPr>
            <a:r>
              <a:rPr lang="en-US" sz="1800" dirty="0" smtClean="0"/>
              <a:t>    </a:t>
            </a:r>
            <a:r>
              <a:rPr lang="en-US" sz="1800" b="1" dirty="0" smtClean="0"/>
              <a:t>do</a:t>
            </a:r>
            <a:r>
              <a:rPr lang="en-US" sz="1800" dirty="0" smtClean="0"/>
              <a:t>{  </a:t>
            </a:r>
          </a:p>
          <a:p>
            <a:pPr>
              <a:spcBef>
                <a:spcPts val="0"/>
              </a:spcBef>
              <a:buNone/>
            </a:pPr>
            <a:r>
              <a:rPr lang="en-US" sz="1800" dirty="0" smtClean="0"/>
              <a:t>        </a:t>
            </a:r>
            <a:r>
              <a:rPr lang="en-US" sz="1800" b="1" dirty="0" smtClean="0"/>
              <a:t>if</a:t>
            </a:r>
            <a:r>
              <a:rPr lang="en-US" sz="1800" dirty="0" smtClean="0"/>
              <a:t>(</a:t>
            </a:r>
            <a:r>
              <a:rPr lang="en-US" sz="1800" dirty="0" err="1" smtClean="0"/>
              <a:t>i</a:t>
            </a:r>
            <a:r>
              <a:rPr lang="en-US" sz="1800" dirty="0" smtClean="0"/>
              <a:t>==5){  </a:t>
            </a:r>
          </a:p>
          <a:p>
            <a:pPr>
              <a:spcBef>
                <a:spcPts val="0"/>
              </a:spcBef>
              <a:buNone/>
            </a:pPr>
            <a:r>
              <a:rPr lang="en-US" sz="1800" dirty="0" smtClean="0"/>
              <a:t>           //using break statement  </a:t>
            </a:r>
          </a:p>
          <a:p>
            <a:pPr>
              <a:spcBef>
                <a:spcPts val="0"/>
              </a:spcBef>
              <a:buNone/>
            </a:pPr>
            <a:r>
              <a:rPr lang="en-US" sz="1800" dirty="0" smtClean="0"/>
              <a:t>           </a:t>
            </a:r>
            <a:r>
              <a:rPr lang="en-US" sz="1800" dirty="0" err="1" smtClean="0"/>
              <a:t>i</a:t>
            </a:r>
            <a:r>
              <a:rPr lang="en-US" sz="1800" dirty="0" smtClean="0"/>
              <a:t>++;  </a:t>
            </a:r>
          </a:p>
          <a:p>
            <a:pPr>
              <a:spcBef>
                <a:spcPts val="0"/>
              </a:spcBef>
              <a:buNone/>
            </a:pPr>
            <a:r>
              <a:rPr lang="en-US" sz="1800" dirty="0" smtClean="0"/>
              <a:t>           </a:t>
            </a:r>
            <a:r>
              <a:rPr lang="en-US" sz="1800" b="1" dirty="0" smtClean="0"/>
              <a:t>break</a:t>
            </a:r>
            <a:r>
              <a:rPr lang="en-US" sz="1800" dirty="0" smtClean="0"/>
              <a:t>;//it will break the loop  </a:t>
            </a:r>
          </a:p>
          <a:p>
            <a:pPr>
              <a:spcBef>
                <a:spcPts val="0"/>
              </a:spcBef>
              <a:buNone/>
            </a:pPr>
            <a:r>
              <a:rPr lang="en-US" sz="1800" dirty="0" smtClean="0"/>
              <a:t>        }  </a:t>
            </a:r>
          </a:p>
          <a:p>
            <a:pPr>
              <a:spcBef>
                <a:spcPts val="0"/>
              </a:spcBef>
              <a:buNone/>
            </a:pPr>
            <a:r>
              <a:rPr lang="en-US" sz="1800" dirty="0" smtClean="0"/>
              <a:t>        </a:t>
            </a:r>
            <a:r>
              <a:rPr lang="en-US" sz="1800" dirty="0" err="1" smtClean="0"/>
              <a:t>System.out.println</a:t>
            </a:r>
            <a:r>
              <a:rPr lang="en-US" sz="1800" dirty="0" smtClean="0"/>
              <a:t>(</a:t>
            </a:r>
            <a:r>
              <a:rPr lang="en-US" sz="1800" dirty="0" err="1" smtClean="0"/>
              <a:t>i</a:t>
            </a:r>
            <a:r>
              <a:rPr lang="en-US" sz="1800" dirty="0" smtClean="0"/>
              <a:t>);  </a:t>
            </a:r>
          </a:p>
          <a:p>
            <a:pPr>
              <a:spcBef>
                <a:spcPts val="0"/>
              </a:spcBef>
              <a:buNone/>
            </a:pPr>
            <a:r>
              <a:rPr lang="en-US" sz="1800" dirty="0" smtClean="0"/>
              <a:t>        </a:t>
            </a:r>
            <a:r>
              <a:rPr lang="en-US" sz="1800" dirty="0" err="1" smtClean="0"/>
              <a:t>i</a:t>
            </a:r>
            <a:r>
              <a:rPr lang="en-US" sz="1800" dirty="0" smtClean="0"/>
              <a:t>++;  </a:t>
            </a:r>
          </a:p>
          <a:p>
            <a:pPr>
              <a:spcBef>
                <a:spcPts val="0"/>
              </a:spcBef>
              <a:buNone/>
            </a:pPr>
            <a:r>
              <a:rPr lang="en-US" sz="1800" dirty="0" smtClean="0"/>
              <a:t>    }</a:t>
            </a:r>
            <a:r>
              <a:rPr lang="en-US" sz="1800" b="1" dirty="0" smtClean="0"/>
              <a:t>while</a:t>
            </a:r>
            <a:r>
              <a:rPr lang="en-US" sz="1800" dirty="0" smtClean="0"/>
              <a:t>(</a:t>
            </a:r>
            <a:r>
              <a:rPr lang="en-US" sz="1800" dirty="0" err="1" smtClean="0"/>
              <a:t>i</a:t>
            </a:r>
            <a:r>
              <a:rPr lang="en-US" sz="1800" dirty="0" smtClean="0"/>
              <a:t>&lt;=10);  </a:t>
            </a:r>
          </a:p>
          <a:p>
            <a:pPr>
              <a:spcBef>
                <a:spcPts val="0"/>
              </a:spcBef>
              <a:buNone/>
            </a:pPr>
            <a:r>
              <a:rPr lang="en-US" sz="1800" dirty="0" smtClean="0"/>
              <a:t>}  </a:t>
            </a:r>
          </a:p>
          <a:p>
            <a:pPr>
              <a:spcBef>
                <a:spcPts val="0"/>
              </a:spcBef>
              <a:buNone/>
            </a:pPr>
            <a:r>
              <a:rPr lang="en-US" sz="18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Continue Statement</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The continue statement is used in loop control structure when you need to jump to the next iteration of the loop immediately. It can be used with for loop or while loop.</a:t>
            </a:r>
          </a:p>
          <a:p>
            <a:r>
              <a:rPr lang="en-GB" dirty="0" smtClean="0"/>
              <a:t>The Java </a:t>
            </a:r>
            <a:r>
              <a:rPr lang="en-GB" i="1" dirty="0" smtClean="0"/>
              <a:t>continue statement</a:t>
            </a:r>
            <a:r>
              <a:rPr lang="en-GB" dirty="0" smtClean="0"/>
              <a:t> is used to continue the loop. It continues the current flow of the program and skips the remaining code at the specified condition. In case of an inner loop, it continues the inner loop only.</a:t>
            </a:r>
          </a:p>
          <a:p>
            <a:r>
              <a:rPr lang="en-GB" dirty="0" smtClean="0"/>
              <a:t>We can use Java continue statement in all types of loops such as for loop, while loop and do-while loop.</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dirty="0" smtClean="0"/>
              <a:t>//Java Program to demonstrate the use of continue statement  </a:t>
            </a:r>
          </a:p>
          <a:p>
            <a:pPr>
              <a:spcBef>
                <a:spcPts val="0"/>
              </a:spcBef>
              <a:buNone/>
            </a:pPr>
            <a:r>
              <a:rPr lang="en-US" sz="2000" dirty="0" smtClean="0"/>
              <a:t>//inside the for loop.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ContinueExample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//for loop  </a:t>
            </a:r>
          </a:p>
          <a:p>
            <a:pPr>
              <a:spcBef>
                <a:spcPts val="0"/>
              </a:spcBef>
              <a:buNone/>
            </a:pPr>
            <a:r>
              <a:rPr lang="en-US" sz="2000" dirty="0" smtClean="0"/>
              <a:t>    </a:t>
            </a:r>
            <a:r>
              <a:rPr lang="en-US" sz="2000" b="1" dirty="0" smtClean="0"/>
              <a:t>for</a:t>
            </a:r>
            <a:r>
              <a:rPr lang="en-US" sz="2000" dirty="0" smtClean="0"/>
              <a:t>(</a:t>
            </a:r>
            <a:r>
              <a:rPr lang="en-US" sz="2000" b="1" dirty="0" err="1" smtClean="0"/>
              <a:t>int</a:t>
            </a:r>
            <a:r>
              <a:rPr lang="en-US" sz="2000" dirty="0" smtClean="0"/>
              <a:t> </a:t>
            </a:r>
            <a:r>
              <a:rPr lang="en-US" sz="2000" dirty="0" err="1" smtClean="0"/>
              <a:t>i</a:t>
            </a:r>
            <a:r>
              <a:rPr lang="en-US" sz="2000" dirty="0" smtClean="0"/>
              <a:t>=1;i&lt;=10;i++){  </a:t>
            </a:r>
          </a:p>
          <a:p>
            <a:pPr>
              <a:spcBef>
                <a:spcPts val="0"/>
              </a:spcBef>
              <a:buNone/>
            </a:pPr>
            <a:r>
              <a:rPr lang="en-US" sz="2000" dirty="0" smtClean="0"/>
              <a:t>        </a:t>
            </a:r>
            <a:r>
              <a:rPr lang="en-US" sz="2000" b="1" dirty="0" smtClean="0"/>
              <a:t>if</a:t>
            </a:r>
            <a:r>
              <a:rPr lang="en-US" sz="2000" dirty="0" smtClean="0"/>
              <a:t>(</a:t>
            </a:r>
            <a:r>
              <a:rPr lang="en-US" sz="2000" dirty="0" err="1" smtClean="0"/>
              <a:t>i</a:t>
            </a:r>
            <a:r>
              <a:rPr lang="en-US" sz="2000" dirty="0" smtClean="0"/>
              <a:t>==5){  </a:t>
            </a:r>
          </a:p>
          <a:p>
            <a:pPr>
              <a:spcBef>
                <a:spcPts val="0"/>
              </a:spcBef>
              <a:buNone/>
            </a:pPr>
            <a:r>
              <a:rPr lang="en-US" sz="2000" dirty="0" smtClean="0"/>
              <a:t>            //using continue statement  </a:t>
            </a:r>
          </a:p>
          <a:p>
            <a:pPr>
              <a:spcBef>
                <a:spcPts val="0"/>
              </a:spcBef>
              <a:buNone/>
            </a:pPr>
            <a:r>
              <a:rPr lang="en-US" sz="2000" dirty="0" smtClean="0"/>
              <a:t>            </a:t>
            </a:r>
            <a:r>
              <a:rPr lang="en-US" sz="2000" b="1" dirty="0" smtClean="0"/>
              <a:t>continue</a:t>
            </a:r>
            <a:r>
              <a:rPr lang="en-US" sz="2000" dirty="0" smtClean="0"/>
              <a:t>;//it will skip the rest statement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i</a:t>
            </a:r>
            <a:r>
              <a:rPr lang="en-US" sz="2000" dirty="0" smtClean="0"/>
              <a:t>);  </a:t>
            </a:r>
          </a:p>
          <a:p>
            <a:pPr>
              <a:spcBef>
                <a:spcPts val="0"/>
              </a:spcBef>
              <a:buNone/>
            </a:pPr>
            <a:r>
              <a:rPr lang="en-US" sz="2000" dirty="0" smtClean="0"/>
              <a:t>    }  </a:t>
            </a:r>
          </a:p>
          <a:p>
            <a:pPr>
              <a:buNone/>
            </a:pPr>
            <a:r>
              <a:rPr lang="en-US" sz="1800" dirty="0" smtClean="0"/>
              <a:t>}  </a:t>
            </a:r>
          </a:p>
          <a:p>
            <a:pPr>
              <a:buNone/>
            </a:pPr>
            <a:r>
              <a:rPr lang="en-US" sz="1800" dirty="0" smtClean="0"/>
              <a: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Continue Statement with Inner Loop</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It continues inner loop only if you use the continue statement inside the inner loop</a:t>
            </a:r>
          </a:p>
          <a:p>
            <a:pPr>
              <a:spcBef>
                <a:spcPts val="0"/>
              </a:spcBef>
              <a:buNone/>
            </a:pPr>
            <a:r>
              <a:rPr lang="en-US" sz="1600" dirty="0" smtClean="0"/>
              <a:t>//Java Program to illustrate the use of continue statement  </a:t>
            </a:r>
          </a:p>
          <a:p>
            <a:pPr>
              <a:spcBef>
                <a:spcPts val="0"/>
              </a:spcBef>
              <a:buNone/>
            </a:pPr>
            <a:r>
              <a:rPr lang="en-US" sz="1600" dirty="0" smtClean="0"/>
              <a:t>//inside an inner loop  </a:t>
            </a:r>
          </a:p>
          <a:p>
            <a:pPr>
              <a:spcBef>
                <a:spcPts val="0"/>
              </a:spcBef>
              <a:buNone/>
            </a:pPr>
            <a:r>
              <a:rPr lang="en-US" sz="1600" b="1" dirty="0" smtClean="0"/>
              <a:t>public</a:t>
            </a:r>
            <a:r>
              <a:rPr lang="en-US" sz="1600" dirty="0" smtClean="0"/>
              <a:t> </a:t>
            </a:r>
            <a:r>
              <a:rPr lang="en-US" sz="1600" b="1" dirty="0" smtClean="0"/>
              <a:t>class</a:t>
            </a:r>
            <a:r>
              <a:rPr lang="en-US" sz="1600" dirty="0" smtClean="0"/>
              <a:t> ContinueExample2 {  </a:t>
            </a:r>
          </a:p>
          <a:p>
            <a:pPr>
              <a:spcBef>
                <a:spcPts val="0"/>
              </a:spcBef>
              <a:buNone/>
            </a:pPr>
            <a:r>
              <a:rPr lang="en-US" sz="1600" b="1" dirty="0" smtClean="0"/>
              <a:t>public</a:t>
            </a:r>
            <a:r>
              <a:rPr lang="en-US" sz="1600" dirty="0" smtClean="0"/>
              <a:t> </a:t>
            </a:r>
            <a:r>
              <a:rPr lang="en-US" sz="1600" b="1" dirty="0" smtClean="0"/>
              <a:t>static</a:t>
            </a:r>
            <a:r>
              <a:rPr lang="en-US" sz="1600" dirty="0" smtClean="0"/>
              <a:t> </a:t>
            </a:r>
            <a:r>
              <a:rPr lang="en-US" sz="1600" b="1" dirty="0" smtClean="0"/>
              <a:t>void</a:t>
            </a:r>
            <a:r>
              <a:rPr lang="en-US" sz="1600" dirty="0" smtClean="0"/>
              <a:t> main(String[] </a:t>
            </a:r>
            <a:r>
              <a:rPr lang="en-US" sz="1600" dirty="0" err="1" smtClean="0"/>
              <a:t>args</a:t>
            </a:r>
            <a:r>
              <a:rPr lang="en-US" sz="1600" dirty="0" smtClean="0"/>
              <a:t>) {  </a:t>
            </a:r>
          </a:p>
          <a:p>
            <a:pPr>
              <a:spcBef>
                <a:spcPts val="0"/>
              </a:spcBef>
              <a:buNone/>
            </a:pPr>
            <a:r>
              <a:rPr lang="en-US" sz="1600" dirty="0" smtClean="0"/>
              <a:t>            //outer loop  </a:t>
            </a:r>
          </a:p>
          <a:p>
            <a:pPr>
              <a:spcBef>
                <a:spcPts val="0"/>
              </a:spcBef>
              <a:buNone/>
            </a:pPr>
            <a:r>
              <a:rPr lang="en-US" sz="1600" dirty="0" smtClean="0"/>
              <a:t>            </a:t>
            </a:r>
            <a:r>
              <a:rPr lang="en-US" sz="1600" b="1" dirty="0" smtClean="0"/>
              <a:t>for</a:t>
            </a:r>
            <a:r>
              <a:rPr lang="en-US" sz="1600" dirty="0" smtClean="0"/>
              <a:t>(</a:t>
            </a:r>
            <a:r>
              <a:rPr lang="en-US" sz="1600" b="1" dirty="0" err="1" smtClean="0"/>
              <a:t>int</a:t>
            </a:r>
            <a:r>
              <a:rPr lang="en-US" sz="1600" dirty="0" smtClean="0"/>
              <a:t> </a:t>
            </a:r>
            <a:r>
              <a:rPr lang="en-US" sz="1600" dirty="0" err="1" smtClean="0"/>
              <a:t>i</a:t>
            </a:r>
            <a:r>
              <a:rPr lang="en-US" sz="1600" dirty="0" smtClean="0"/>
              <a:t>=1;i&lt;=3;i++){    </a:t>
            </a:r>
          </a:p>
          <a:p>
            <a:pPr>
              <a:spcBef>
                <a:spcPts val="0"/>
              </a:spcBef>
              <a:buNone/>
            </a:pPr>
            <a:r>
              <a:rPr lang="en-US" sz="1600" dirty="0" smtClean="0"/>
              <a:t>                    //inner loop  </a:t>
            </a:r>
          </a:p>
          <a:p>
            <a:pPr>
              <a:spcBef>
                <a:spcPts val="0"/>
              </a:spcBef>
              <a:buNone/>
            </a:pPr>
            <a:r>
              <a:rPr lang="en-US" sz="1600" dirty="0" smtClean="0"/>
              <a:t>                    </a:t>
            </a:r>
            <a:r>
              <a:rPr lang="en-US" sz="1600" b="1" dirty="0" smtClean="0"/>
              <a:t>for</a:t>
            </a:r>
            <a:r>
              <a:rPr lang="en-US" sz="1600" dirty="0" smtClean="0"/>
              <a:t>(</a:t>
            </a:r>
            <a:r>
              <a:rPr lang="en-US" sz="1600" b="1" dirty="0" err="1" smtClean="0"/>
              <a:t>int</a:t>
            </a:r>
            <a:r>
              <a:rPr lang="en-US" sz="1600" dirty="0" smtClean="0"/>
              <a:t> j=1;j&lt;=3;j++){    </a:t>
            </a:r>
          </a:p>
          <a:p>
            <a:pPr>
              <a:spcBef>
                <a:spcPts val="0"/>
              </a:spcBef>
              <a:buNone/>
            </a:pPr>
            <a:r>
              <a:rPr lang="en-US" sz="1600" dirty="0" smtClean="0"/>
              <a:t>                        </a:t>
            </a:r>
            <a:r>
              <a:rPr lang="en-US" sz="1600" b="1" dirty="0" smtClean="0"/>
              <a:t>if</a:t>
            </a:r>
            <a:r>
              <a:rPr lang="en-US" sz="1600" dirty="0" smtClean="0"/>
              <a:t>(</a:t>
            </a:r>
            <a:r>
              <a:rPr lang="en-US" sz="1600" dirty="0" err="1" smtClean="0"/>
              <a:t>i</a:t>
            </a:r>
            <a:r>
              <a:rPr lang="en-US" sz="1600" dirty="0" smtClean="0"/>
              <a:t>==2&amp;&amp;j==2){    </a:t>
            </a:r>
          </a:p>
          <a:p>
            <a:pPr>
              <a:spcBef>
                <a:spcPts val="0"/>
              </a:spcBef>
              <a:buNone/>
            </a:pPr>
            <a:r>
              <a:rPr lang="en-US" sz="1600" dirty="0" smtClean="0"/>
              <a:t>                            //using continue statement inside inner loop  </a:t>
            </a:r>
          </a:p>
          <a:p>
            <a:pPr>
              <a:spcBef>
                <a:spcPts val="0"/>
              </a:spcBef>
              <a:buNone/>
            </a:pPr>
            <a:r>
              <a:rPr lang="en-US" sz="1600" dirty="0" smtClean="0"/>
              <a:t>                            </a:t>
            </a:r>
            <a:r>
              <a:rPr lang="en-US" sz="1600" b="1" dirty="0" smtClean="0"/>
              <a:t>continue</a:t>
            </a:r>
            <a:r>
              <a:rPr lang="en-US" sz="1600" dirty="0" smtClean="0"/>
              <a:t>;    </a:t>
            </a:r>
          </a:p>
          <a:p>
            <a:pPr>
              <a:spcBef>
                <a:spcPts val="0"/>
              </a:spcBef>
              <a:buNone/>
            </a:pPr>
            <a:r>
              <a:rPr lang="en-US" sz="1600" dirty="0" smtClean="0"/>
              <a:t>                        }    </a:t>
            </a:r>
          </a:p>
          <a:p>
            <a:pPr>
              <a:spcBef>
                <a:spcPts val="0"/>
              </a:spcBef>
              <a:buNone/>
            </a:pPr>
            <a:r>
              <a:rPr lang="en-US" sz="1600" dirty="0" smtClean="0"/>
              <a:t>                        </a:t>
            </a:r>
            <a:r>
              <a:rPr lang="en-US" sz="1600" dirty="0" err="1" smtClean="0"/>
              <a:t>System.out.println</a:t>
            </a:r>
            <a:r>
              <a:rPr lang="en-US" sz="1600" dirty="0" smtClean="0"/>
              <a:t>(</a:t>
            </a:r>
            <a:r>
              <a:rPr lang="en-US" sz="1600" dirty="0" err="1" smtClean="0"/>
              <a:t>i</a:t>
            </a:r>
            <a:r>
              <a:rPr lang="en-US" sz="1600" dirty="0" smtClean="0"/>
              <a:t>+" "+j);    </a:t>
            </a:r>
          </a:p>
          <a:p>
            <a:pPr>
              <a:spcBef>
                <a:spcPts val="0"/>
              </a:spcBef>
              <a:buNone/>
            </a:pPr>
            <a:r>
              <a:rPr lang="en-US" sz="1600" dirty="0" smtClean="0"/>
              <a:t>                    }    </a:t>
            </a:r>
          </a:p>
          <a:p>
            <a:pPr>
              <a:spcBef>
                <a:spcPts val="0"/>
              </a:spcBef>
              <a:buNone/>
            </a:pPr>
            <a:r>
              <a:rPr lang="en-US" sz="1600" dirty="0" smtClean="0"/>
              <a:t>            }    </a:t>
            </a:r>
          </a:p>
          <a:p>
            <a:pPr>
              <a:spcBef>
                <a:spcPts val="0"/>
              </a:spcBef>
              <a:buNone/>
            </a:pPr>
            <a:r>
              <a:rPr lang="en-US" sz="1600" dirty="0" smtClean="0"/>
              <a:t>}  </a:t>
            </a:r>
          </a:p>
          <a:p>
            <a:pPr>
              <a:spcBef>
                <a:spcPts val="0"/>
              </a:spcBef>
              <a:buNone/>
            </a:pPr>
            <a:r>
              <a:rPr lang="en-US" sz="1600" dirty="0" smtClean="0"/>
              <a:t>}  </a:t>
            </a:r>
          </a:p>
          <a:p>
            <a:endParaRPr lang="en-US" sz="16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Continue Statement with Labelled For Loop</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pPr>
            <a:r>
              <a:rPr lang="en-GB" sz="1800" dirty="0" smtClean="0"/>
              <a:t>use continue statement with a label. This feature is introduced since JDK 1.5. So, we can continue any loop in Java now whether it is outer loop or inner.</a:t>
            </a:r>
          </a:p>
          <a:p>
            <a:pPr>
              <a:spcBef>
                <a:spcPts val="0"/>
              </a:spcBef>
              <a:buNone/>
            </a:pPr>
            <a:r>
              <a:rPr lang="en-US" sz="1800" dirty="0" smtClean="0"/>
              <a:t>//Java Program to illustrate the use of continue statement  </a:t>
            </a:r>
          </a:p>
          <a:p>
            <a:pPr>
              <a:spcBef>
                <a:spcPts val="0"/>
              </a:spcBef>
              <a:buNone/>
            </a:pPr>
            <a:r>
              <a:rPr lang="en-US" sz="1800" dirty="0" smtClean="0"/>
              <a:t>//with label inside an inner loop to continue outer loop  </a:t>
            </a:r>
          </a:p>
          <a:p>
            <a:pPr>
              <a:spcBef>
                <a:spcPts val="0"/>
              </a:spcBef>
              <a:buNone/>
            </a:pPr>
            <a:r>
              <a:rPr lang="en-US" sz="1800" b="1" dirty="0" smtClean="0"/>
              <a:t>public</a:t>
            </a:r>
            <a:r>
              <a:rPr lang="en-US" sz="1800" dirty="0" smtClean="0"/>
              <a:t> </a:t>
            </a:r>
            <a:r>
              <a:rPr lang="en-US" sz="1800" b="1" dirty="0" smtClean="0"/>
              <a:t>class</a:t>
            </a:r>
            <a:r>
              <a:rPr lang="en-US" sz="1800" dirty="0" smtClean="0"/>
              <a:t> ContinueExample3 {  </a:t>
            </a:r>
          </a:p>
          <a:p>
            <a:pPr>
              <a:spcBef>
                <a:spcPts val="0"/>
              </a:spcBef>
              <a:buNone/>
            </a:pP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spcBef>
                <a:spcPts val="0"/>
              </a:spcBef>
              <a:buNone/>
            </a:pPr>
            <a:r>
              <a:rPr lang="en-US" sz="1800" dirty="0" smtClean="0"/>
              <a:t>            </a:t>
            </a:r>
            <a:r>
              <a:rPr lang="en-US" sz="1800" dirty="0" err="1" smtClean="0"/>
              <a:t>aa</a:t>
            </a:r>
            <a:r>
              <a:rPr lang="en-US" sz="1800" dirty="0" smtClean="0"/>
              <a:t>:  </a:t>
            </a:r>
          </a:p>
          <a:p>
            <a:pPr>
              <a:spcBef>
                <a:spcPts val="0"/>
              </a:spcBef>
              <a:buNone/>
            </a:pPr>
            <a:r>
              <a:rPr lang="en-US" sz="1800" dirty="0" smtClean="0"/>
              <a:t>            </a:t>
            </a:r>
            <a:r>
              <a:rPr lang="en-US" sz="1800" b="1" dirty="0" smtClean="0"/>
              <a:t>for</a:t>
            </a:r>
            <a:r>
              <a:rPr lang="en-US" sz="1800" dirty="0" smtClean="0"/>
              <a:t>(</a:t>
            </a:r>
            <a:r>
              <a:rPr lang="en-US" sz="1800" b="1" dirty="0" err="1" smtClean="0"/>
              <a:t>int</a:t>
            </a:r>
            <a:r>
              <a:rPr lang="en-US" sz="1800" dirty="0" smtClean="0"/>
              <a:t> </a:t>
            </a:r>
            <a:r>
              <a:rPr lang="en-US" sz="1800" dirty="0" err="1" smtClean="0"/>
              <a:t>i</a:t>
            </a:r>
            <a:r>
              <a:rPr lang="en-US" sz="1800" dirty="0" smtClean="0"/>
              <a:t>=1;i&lt;=3;i++){    </a:t>
            </a:r>
          </a:p>
          <a:p>
            <a:pPr>
              <a:spcBef>
                <a:spcPts val="0"/>
              </a:spcBef>
              <a:buNone/>
            </a:pPr>
            <a:r>
              <a:rPr lang="en-US" sz="1800" dirty="0" smtClean="0"/>
              <a:t>                    bb:  </a:t>
            </a:r>
          </a:p>
          <a:p>
            <a:pPr>
              <a:spcBef>
                <a:spcPts val="0"/>
              </a:spcBef>
              <a:buNone/>
            </a:pPr>
            <a:r>
              <a:rPr lang="en-US" sz="1800" dirty="0" smtClean="0"/>
              <a:t>                    </a:t>
            </a:r>
            <a:r>
              <a:rPr lang="en-US" sz="1800" b="1" dirty="0" smtClean="0"/>
              <a:t>for</a:t>
            </a:r>
            <a:r>
              <a:rPr lang="en-US" sz="1800" dirty="0" smtClean="0"/>
              <a:t>(</a:t>
            </a:r>
            <a:r>
              <a:rPr lang="en-US" sz="1800" b="1" dirty="0" err="1" smtClean="0"/>
              <a:t>int</a:t>
            </a:r>
            <a:r>
              <a:rPr lang="en-US" sz="1800" dirty="0" smtClean="0"/>
              <a:t> j=1;j&lt;=3;j++){    </a:t>
            </a:r>
          </a:p>
          <a:p>
            <a:pPr>
              <a:spcBef>
                <a:spcPts val="0"/>
              </a:spcBef>
              <a:buNone/>
            </a:pPr>
            <a:r>
              <a:rPr lang="en-US" sz="1800" dirty="0" smtClean="0"/>
              <a:t>                        </a:t>
            </a:r>
            <a:r>
              <a:rPr lang="en-US" sz="1800" b="1" dirty="0" smtClean="0"/>
              <a:t>if</a:t>
            </a:r>
            <a:r>
              <a:rPr lang="en-US" sz="1800" dirty="0" smtClean="0"/>
              <a:t>(</a:t>
            </a:r>
            <a:r>
              <a:rPr lang="en-US" sz="1800" dirty="0" err="1" smtClean="0"/>
              <a:t>i</a:t>
            </a:r>
            <a:r>
              <a:rPr lang="en-US" sz="1800" dirty="0" smtClean="0"/>
              <a:t>==2&amp;&amp;j==2){    </a:t>
            </a:r>
          </a:p>
          <a:p>
            <a:pPr>
              <a:spcBef>
                <a:spcPts val="0"/>
              </a:spcBef>
              <a:buNone/>
            </a:pPr>
            <a:r>
              <a:rPr lang="en-US" sz="1800" dirty="0" smtClean="0"/>
              <a:t>                            //using continue statement with label  </a:t>
            </a:r>
          </a:p>
          <a:p>
            <a:pPr>
              <a:spcBef>
                <a:spcPts val="0"/>
              </a:spcBef>
              <a:buNone/>
            </a:pPr>
            <a:r>
              <a:rPr lang="en-US" sz="1800" dirty="0" smtClean="0"/>
              <a:t>                            </a:t>
            </a:r>
            <a:r>
              <a:rPr lang="en-US" sz="1800" b="1" dirty="0" smtClean="0"/>
              <a:t>continue</a:t>
            </a:r>
            <a:r>
              <a:rPr lang="en-US" sz="1800" dirty="0" smtClean="0"/>
              <a:t> </a:t>
            </a:r>
            <a:r>
              <a:rPr lang="en-US" sz="1800" dirty="0" err="1" smtClean="0"/>
              <a:t>aa</a:t>
            </a:r>
            <a:r>
              <a:rPr lang="en-US" sz="1800" dirty="0" smtClean="0"/>
              <a:t>;    </a:t>
            </a:r>
          </a:p>
          <a:p>
            <a:pPr>
              <a:spcBef>
                <a:spcPts val="0"/>
              </a:spcBef>
              <a:buNone/>
            </a:pPr>
            <a:r>
              <a:rPr lang="en-US" sz="1800" dirty="0" smtClean="0"/>
              <a:t>                        }    </a:t>
            </a:r>
          </a:p>
          <a:p>
            <a:pPr>
              <a:spcBef>
                <a:spcPts val="0"/>
              </a:spcBef>
              <a:buNone/>
            </a:pPr>
            <a:r>
              <a:rPr lang="en-US" sz="1800" dirty="0" smtClean="0"/>
              <a:t>                        </a:t>
            </a:r>
            <a:r>
              <a:rPr lang="en-US" sz="1800" dirty="0" err="1" smtClean="0"/>
              <a:t>System.out.println</a:t>
            </a:r>
            <a:r>
              <a:rPr lang="en-US" sz="1800" dirty="0" smtClean="0"/>
              <a:t>(</a:t>
            </a:r>
            <a:r>
              <a:rPr lang="en-US" sz="1800" dirty="0" err="1" smtClean="0"/>
              <a:t>i</a:t>
            </a:r>
            <a:r>
              <a:rPr lang="en-US" sz="1800" dirty="0" smtClean="0"/>
              <a:t>+" "+j);    </a:t>
            </a:r>
          </a:p>
          <a:p>
            <a:pPr>
              <a:spcBef>
                <a:spcPts val="0"/>
              </a:spcBef>
              <a:buNone/>
            </a:pPr>
            <a:r>
              <a:rPr lang="en-US" sz="1800" dirty="0" smtClean="0"/>
              <a:t>                    }    </a:t>
            </a:r>
          </a:p>
          <a:p>
            <a:pPr>
              <a:spcBef>
                <a:spcPts val="0"/>
              </a:spcBef>
              <a:buNone/>
            </a:pPr>
            <a:r>
              <a:rPr lang="en-US" sz="1800" dirty="0" smtClean="0"/>
              <a:t>            }    </a:t>
            </a:r>
          </a:p>
          <a:p>
            <a:pPr>
              <a:spcBef>
                <a:spcPts val="0"/>
              </a:spcBef>
              <a:buNone/>
            </a:pPr>
            <a:r>
              <a:rPr lang="en-US" sz="1800" dirty="0" smtClean="0"/>
              <a:t>}  </a:t>
            </a:r>
          </a:p>
          <a:p>
            <a:pPr>
              <a:spcBef>
                <a:spcPts val="0"/>
              </a:spcBef>
              <a:buNone/>
            </a:pPr>
            <a:r>
              <a:rPr lang="en-US" sz="18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Primitive data types - byte, short, </a:t>
            </a:r>
            <a:r>
              <a:rPr lang="en-GB" dirty="0" err="1" smtClean="0"/>
              <a:t>int</a:t>
            </a:r>
            <a:r>
              <a:rPr lang="en-GB" dirty="0" smtClean="0"/>
              <a:t>, long, float, double, </a:t>
            </a:r>
            <a:r>
              <a:rPr lang="en-GB" dirty="0" err="1" smtClean="0"/>
              <a:t>boolean</a:t>
            </a:r>
            <a:r>
              <a:rPr lang="en-GB" dirty="0" smtClean="0"/>
              <a:t> and char</a:t>
            </a:r>
          </a:p>
          <a:p>
            <a:r>
              <a:rPr lang="en-GB" dirty="0" smtClean="0"/>
              <a:t>Non-primitive data types – </a:t>
            </a:r>
          </a:p>
          <a:p>
            <a:pPr>
              <a:buNone/>
            </a:pPr>
            <a:r>
              <a:rPr lang="en-GB" smtClean="0"/>
              <a:t>    String</a:t>
            </a:r>
            <a:r>
              <a:rPr lang="en-GB" dirty="0" smtClean="0"/>
              <a:t>, Arrays, Interfaces and Classes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Continue Statement in while loop</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1800" dirty="0" smtClean="0"/>
              <a:t>//Java Program to demonstrate the use of continue statement  </a:t>
            </a:r>
          </a:p>
          <a:p>
            <a:pPr>
              <a:spcBef>
                <a:spcPts val="0"/>
              </a:spcBef>
              <a:buNone/>
            </a:pPr>
            <a:r>
              <a:rPr lang="en-US" sz="1800" dirty="0" smtClean="0"/>
              <a:t>//inside the while loop.  </a:t>
            </a:r>
          </a:p>
          <a:p>
            <a:pPr>
              <a:spcBef>
                <a:spcPts val="0"/>
              </a:spcBef>
              <a:buNone/>
            </a:pPr>
            <a:r>
              <a:rPr lang="en-US" sz="1800" b="1" dirty="0" smtClean="0"/>
              <a:t>public</a:t>
            </a:r>
            <a:r>
              <a:rPr lang="en-US" sz="1800" dirty="0" smtClean="0"/>
              <a:t> </a:t>
            </a:r>
            <a:r>
              <a:rPr lang="en-US" sz="1800" b="1" dirty="0" smtClean="0"/>
              <a:t>class</a:t>
            </a:r>
            <a:r>
              <a:rPr lang="en-US" sz="1800" dirty="0" smtClean="0"/>
              <a:t> </a:t>
            </a:r>
            <a:r>
              <a:rPr lang="en-US" sz="1800" dirty="0" err="1" smtClean="0"/>
              <a:t>ContinueWhileExample</a:t>
            </a:r>
            <a:r>
              <a:rPr lang="en-US" sz="1800" dirty="0" smtClean="0"/>
              <a:t> {  </a:t>
            </a:r>
          </a:p>
          <a:p>
            <a:pPr>
              <a:spcBef>
                <a:spcPts val="0"/>
              </a:spcBef>
              <a:buNone/>
            </a:pP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spcBef>
                <a:spcPts val="0"/>
              </a:spcBef>
              <a:buNone/>
            </a:pPr>
            <a:r>
              <a:rPr lang="en-US" sz="1800" dirty="0" smtClean="0"/>
              <a:t>    //while loop  </a:t>
            </a:r>
          </a:p>
          <a:p>
            <a:pPr>
              <a:spcBef>
                <a:spcPts val="0"/>
              </a:spcBef>
              <a:buNone/>
            </a:pPr>
            <a:r>
              <a:rPr lang="en-US" sz="1800" dirty="0" smtClean="0"/>
              <a:t>    </a:t>
            </a:r>
            <a:r>
              <a:rPr lang="en-US" sz="1800" b="1" dirty="0" err="1" smtClean="0"/>
              <a:t>int</a:t>
            </a:r>
            <a:r>
              <a:rPr lang="en-US" sz="1800" dirty="0" smtClean="0"/>
              <a:t> </a:t>
            </a:r>
            <a:r>
              <a:rPr lang="en-US" sz="1800" dirty="0" err="1" smtClean="0"/>
              <a:t>i</a:t>
            </a:r>
            <a:r>
              <a:rPr lang="en-US" sz="1800" dirty="0" smtClean="0"/>
              <a:t>=1;  </a:t>
            </a:r>
          </a:p>
          <a:p>
            <a:pPr>
              <a:spcBef>
                <a:spcPts val="0"/>
              </a:spcBef>
              <a:buNone/>
            </a:pPr>
            <a:r>
              <a:rPr lang="en-US" sz="1800" dirty="0" smtClean="0"/>
              <a:t>    </a:t>
            </a:r>
            <a:r>
              <a:rPr lang="en-US" sz="1800" b="1" dirty="0" smtClean="0"/>
              <a:t>while</a:t>
            </a:r>
            <a:r>
              <a:rPr lang="en-US" sz="1800" dirty="0" smtClean="0"/>
              <a:t>(</a:t>
            </a:r>
            <a:r>
              <a:rPr lang="en-US" sz="1800" dirty="0" err="1" smtClean="0"/>
              <a:t>i</a:t>
            </a:r>
            <a:r>
              <a:rPr lang="en-US" sz="1800" dirty="0" smtClean="0"/>
              <a:t>&lt;=10){  </a:t>
            </a:r>
          </a:p>
          <a:p>
            <a:pPr>
              <a:spcBef>
                <a:spcPts val="0"/>
              </a:spcBef>
              <a:buNone/>
            </a:pPr>
            <a:r>
              <a:rPr lang="en-US" sz="1800" dirty="0" smtClean="0"/>
              <a:t>        </a:t>
            </a:r>
            <a:r>
              <a:rPr lang="en-US" sz="1800" b="1" dirty="0" smtClean="0"/>
              <a:t>if</a:t>
            </a:r>
            <a:r>
              <a:rPr lang="en-US" sz="1800" dirty="0" smtClean="0"/>
              <a:t>(</a:t>
            </a:r>
            <a:r>
              <a:rPr lang="en-US" sz="1800" dirty="0" err="1" smtClean="0"/>
              <a:t>i</a:t>
            </a:r>
            <a:r>
              <a:rPr lang="en-US" sz="1800" dirty="0" smtClean="0"/>
              <a:t>==5){  </a:t>
            </a:r>
          </a:p>
          <a:p>
            <a:pPr>
              <a:spcBef>
                <a:spcPts val="0"/>
              </a:spcBef>
              <a:buNone/>
            </a:pPr>
            <a:r>
              <a:rPr lang="en-US" sz="1800" dirty="0" smtClean="0"/>
              <a:t>            //using continue statement  </a:t>
            </a:r>
          </a:p>
          <a:p>
            <a:pPr>
              <a:spcBef>
                <a:spcPts val="0"/>
              </a:spcBef>
              <a:buNone/>
            </a:pPr>
            <a:r>
              <a:rPr lang="en-US" sz="1800" dirty="0" smtClean="0"/>
              <a:t>            </a:t>
            </a:r>
            <a:r>
              <a:rPr lang="en-US" sz="1800" dirty="0" err="1" smtClean="0"/>
              <a:t>i</a:t>
            </a:r>
            <a:r>
              <a:rPr lang="en-US" sz="1800" dirty="0" smtClean="0"/>
              <a:t>++;  </a:t>
            </a:r>
          </a:p>
          <a:p>
            <a:pPr>
              <a:spcBef>
                <a:spcPts val="0"/>
              </a:spcBef>
              <a:buNone/>
            </a:pPr>
            <a:r>
              <a:rPr lang="en-US" sz="1800" dirty="0" smtClean="0"/>
              <a:t>            </a:t>
            </a:r>
            <a:r>
              <a:rPr lang="en-US" sz="1800" b="1" dirty="0" smtClean="0"/>
              <a:t>continue</a:t>
            </a:r>
            <a:r>
              <a:rPr lang="en-US" sz="1800" dirty="0" smtClean="0"/>
              <a:t>;//it will skip the rest statement  </a:t>
            </a:r>
          </a:p>
          <a:p>
            <a:pPr>
              <a:spcBef>
                <a:spcPts val="0"/>
              </a:spcBef>
              <a:buNone/>
            </a:pPr>
            <a:r>
              <a:rPr lang="en-US" sz="1800" dirty="0" smtClean="0"/>
              <a:t>        }  </a:t>
            </a:r>
          </a:p>
          <a:p>
            <a:pPr>
              <a:spcBef>
                <a:spcPts val="0"/>
              </a:spcBef>
              <a:buNone/>
            </a:pPr>
            <a:r>
              <a:rPr lang="en-US" sz="1800" dirty="0" smtClean="0"/>
              <a:t>        </a:t>
            </a:r>
            <a:r>
              <a:rPr lang="en-US" sz="1800" dirty="0" err="1" smtClean="0"/>
              <a:t>System.out.println</a:t>
            </a:r>
            <a:r>
              <a:rPr lang="en-US" sz="1800" dirty="0" smtClean="0"/>
              <a:t>(</a:t>
            </a:r>
            <a:r>
              <a:rPr lang="en-US" sz="1800" dirty="0" err="1" smtClean="0"/>
              <a:t>i</a:t>
            </a:r>
            <a:r>
              <a:rPr lang="en-US" sz="1800" dirty="0" smtClean="0"/>
              <a:t>);  </a:t>
            </a:r>
          </a:p>
          <a:p>
            <a:pPr>
              <a:spcBef>
                <a:spcPts val="0"/>
              </a:spcBef>
              <a:buNone/>
            </a:pPr>
            <a:r>
              <a:rPr lang="en-US" sz="1800" dirty="0" smtClean="0"/>
              <a:t>        </a:t>
            </a:r>
            <a:r>
              <a:rPr lang="en-US" sz="1800" dirty="0" err="1" smtClean="0"/>
              <a:t>i</a:t>
            </a:r>
            <a:r>
              <a:rPr lang="en-US" sz="1800" dirty="0" smtClean="0"/>
              <a:t>++;  </a:t>
            </a:r>
          </a:p>
          <a:p>
            <a:pPr>
              <a:spcBef>
                <a:spcPts val="0"/>
              </a:spcBef>
              <a:buNone/>
            </a:pPr>
            <a:r>
              <a:rPr lang="en-US" sz="1800" dirty="0" smtClean="0"/>
              <a:t>    }  </a:t>
            </a:r>
          </a:p>
          <a:p>
            <a:pPr>
              <a:spcBef>
                <a:spcPts val="0"/>
              </a:spcBef>
              <a:buNone/>
            </a:pPr>
            <a:r>
              <a:rPr lang="en-US" sz="1800" dirty="0" smtClean="0"/>
              <a:t>}  </a:t>
            </a:r>
          </a:p>
          <a:p>
            <a:pPr>
              <a:spcBef>
                <a:spcPts val="0"/>
              </a:spcBef>
              <a:buNone/>
            </a:pPr>
            <a:r>
              <a:rPr lang="en-US" sz="18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Continue Statement in do-while Loop</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1800" dirty="0" smtClean="0"/>
              <a:t>//Java Program to demonstrate the use of continue statement  </a:t>
            </a:r>
          </a:p>
          <a:p>
            <a:pPr>
              <a:spcBef>
                <a:spcPts val="0"/>
              </a:spcBef>
              <a:buNone/>
            </a:pPr>
            <a:r>
              <a:rPr lang="en-US" sz="1800" dirty="0" smtClean="0"/>
              <a:t>//inside the Java do-while loop.  </a:t>
            </a:r>
          </a:p>
          <a:p>
            <a:pPr>
              <a:spcBef>
                <a:spcPts val="0"/>
              </a:spcBef>
              <a:buNone/>
            </a:pPr>
            <a:r>
              <a:rPr lang="en-US" sz="1800" b="1" dirty="0" smtClean="0"/>
              <a:t>public</a:t>
            </a:r>
            <a:r>
              <a:rPr lang="en-US" sz="1800" dirty="0" smtClean="0"/>
              <a:t> </a:t>
            </a:r>
            <a:r>
              <a:rPr lang="en-US" sz="1800" b="1" dirty="0" smtClean="0"/>
              <a:t>class</a:t>
            </a:r>
            <a:r>
              <a:rPr lang="en-US" sz="1800" dirty="0" smtClean="0"/>
              <a:t> </a:t>
            </a:r>
            <a:r>
              <a:rPr lang="en-US" sz="1800" dirty="0" err="1" smtClean="0"/>
              <a:t>ContinueDoWhileExample</a:t>
            </a:r>
            <a:r>
              <a:rPr lang="en-US" sz="1800" dirty="0" smtClean="0"/>
              <a:t> {  </a:t>
            </a:r>
          </a:p>
          <a:p>
            <a:pPr>
              <a:spcBef>
                <a:spcPts val="0"/>
              </a:spcBef>
              <a:buNone/>
            </a:pP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spcBef>
                <a:spcPts val="0"/>
              </a:spcBef>
              <a:buNone/>
            </a:pPr>
            <a:r>
              <a:rPr lang="en-US" sz="1800" dirty="0" smtClean="0"/>
              <a:t>    //declaring variable  </a:t>
            </a:r>
          </a:p>
          <a:p>
            <a:pPr>
              <a:spcBef>
                <a:spcPts val="0"/>
              </a:spcBef>
              <a:buNone/>
            </a:pPr>
            <a:r>
              <a:rPr lang="en-US" sz="1800" dirty="0" smtClean="0"/>
              <a:t>    </a:t>
            </a:r>
            <a:r>
              <a:rPr lang="en-US" sz="1800" b="1" dirty="0" err="1" smtClean="0"/>
              <a:t>int</a:t>
            </a:r>
            <a:r>
              <a:rPr lang="en-US" sz="1800" dirty="0" smtClean="0"/>
              <a:t> </a:t>
            </a:r>
            <a:r>
              <a:rPr lang="en-US" sz="1800" dirty="0" err="1" smtClean="0"/>
              <a:t>i</a:t>
            </a:r>
            <a:r>
              <a:rPr lang="en-US" sz="1800" dirty="0" smtClean="0"/>
              <a:t>=1;  </a:t>
            </a:r>
          </a:p>
          <a:p>
            <a:pPr>
              <a:spcBef>
                <a:spcPts val="0"/>
              </a:spcBef>
              <a:buNone/>
            </a:pPr>
            <a:r>
              <a:rPr lang="en-US" sz="1800" dirty="0" smtClean="0"/>
              <a:t>    //do-while loop  </a:t>
            </a:r>
          </a:p>
          <a:p>
            <a:pPr>
              <a:spcBef>
                <a:spcPts val="0"/>
              </a:spcBef>
              <a:buNone/>
            </a:pPr>
            <a:r>
              <a:rPr lang="en-US" sz="1800" dirty="0" smtClean="0"/>
              <a:t>    </a:t>
            </a:r>
            <a:r>
              <a:rPr lang="en-US" sz="1800" b="1" dirty="0" smtClean="0"/>
              <a:t>do</a:t>
            </a:r>
            <a:r>
              <a:rPr lang="en-US" sz="1800" dirty="0" smtClean="0"/>
              <a:t>{  </a:t>
            </a:r>
          </a:p>
          <a:p>
            <a:pPr>
              <a:spcBef>
                <a:spcPts val="0"/>
              </a:spcBef>
              <a:buNone/>
            </a:pPr>
            <a:r>
              <a:rPr lang="en-US" sz="1800" dirty="0" smtClean="0"/>
              <a:t>        </a:t>
            </a:r>
            <a:r>
              <a:rPr lang="en-US" sz="1800" b="1" dirty="0" smtClean="0"/>
              <a:t>if</a:t>
            </a:r>
            <a:r>
              <a:rPr lang="en-US" sz="1800" dirty="0" smtClean="0"/>
              <a:t>(</a:t>
            </a:r>
            <a:r>
              <a:rPr lang="en-US" sz="1800" dirty="0" err="1" smtClean="0"/>
              <a:t>i</a:t>
            </a:r>
            <a:r>
              <a:rPr lang="en-US" sz="1800" dirty="0" smtClean="0"/>
              <a:t>==5){  </a:t>
            </a:r>
          </a:p>
          <a:p>
            <a:pPr>
              <a:spcBef>
                <a:spcPts val="0"/>
              </a:spcBef>
              <a:buNone/>
            </a:pPr>
            <a:r>
              <a:rPr lang="en-US" sz="1800" dirty="0" smtClean="0"/>
              <a:t>                //using continue statement  </a:t>
            </a:r>
          </a:p>
          <a:p>
            <a:pPr>
              <a:spcBef>
                <a:spcPts val="0"/>
              </a:spcBef>
              <a:buNone/>
            </a:pPr>
            <a:r>
              <a:rPr lang="en-US" sz="1800" dirty="0" smtClean="0"/>
              <a:t>                 </a:t>
            </a:r>
            <a:r>
              <a:rPr lang="en-US" sz="1800" dirty="0" err="1" smtClean="0"/>
              <a:t>i</a:t>
            </a:r>
            <a:r>
              <a:rPr lang="en-US" sz="1800" dirty="0" smtClean="0"/>
              <a:t>++;  </a:t>
            </a:r>
          </a:p>
          <a:p>
            <a:pPr>
              <a:spcBef>
                <a:spcPts val="0"/>
              </a:spcBef>
              <a:buNone/>
            </a:pPr>
            <a:r>
              <a:rPr lang="en-US" sz="1800" dirty="0" smtClean="0"/>
              <a:t>            </a:t>
            </a:r>
            <a:r>
              <a:rPr lang="en-US" sz="1800" b="1" dirty="0" smtClean="0"/>
              <a:t>continue</a:t>
            </a:r>
            <a:r>
              <a:rPr lang="en-US" sz="1800" dirty="0" smtClean="0"/>
              <a:t>;//it will skip the rest statement  </a:t>
            </a:r>
          </a:p>
          <a:p>
            <a:pPr>
              <a:spcBef>
                <a:spcPts val="0"/>
              </a:spcBef>
              <a:buNone/>
            </a:pPr>
            <a:r>
              <a:rPr lang="en-US" sz="1800" dirty="0" smtClean="0"/>
              <a:t>        }  </a:t>
            </a:r>
          </a:p>
          <a:p>
            <a:pPr>
              <a:spcBef>
                <a:spcPts val="0"/>
              </a:spcBef>
              <a:buNone/>
            </a:pPr>
            <a:r>
              <a:rPr lang="en-US" sz="1800" dirty="0" smtClean="0"/>
              <a:t>        </a:t>
            </a:r>
            <a:r>
              <a:rPr lang="en-US" sz="1800" dirty="0" err="1" smtClean="0"/>
              <a:t>System.out.println</a:t>
            </a:r>
            <a:r>
              <a:rPr lang="en-US" sz="1800" dirty="0" smtClean="0"/>
              <a:t>(</a:t>
            </a:r>
            <a:r>
              <a:rPr lang="en-US" sz="1800" dirty="0" err="1" smtClean="0"/>
              <a:t>i</a:t>
            </a:r>
            <a:r>
              <a:rPr lang="en-US" sz="1800" dirty="0" smtClean="0"/>
              <a:t>);  </a:t>
            </a:r>
          </a:p>
          <a:p>
            <a:pPr>
              <a:spcBef>
                <a:spcPts val="0"/>
              </a:spcBef>
              <a:buNone/>
            </a:pPr>
            <a:r>
              <a:rPr lang="en-US" sz="1800" dirty="0" smtClean="0"/>
              <a:t>        </a:t>
            </a:r>
            <a:r>
              <a:rPr lang="en-US" sz="1800" dirty="0" err="1" smtClean="0"/>
              <a:t>i</a:t>
            </a:r>
            <a:r>
              <a:rPr lang="en-US" sz="1800" dirty="0" smtClean="0"/>
              <a:t>++;  </a:t>
            </a:r>
          </a:p>
          <a:p>
            <a:pPr>
              <a:spcBef>
                <a:spcPts val="0"/>
              </a:spcBef>
              <a:buNone/>
            </a:pPr>
            <a:r>
              <a:rPr lang="en-US" sz="1800" dirty="0" smtClean="0"/>
              <a:t>    }</a:t>
            </a:r>
            <a:r>
              <a:rPr lang="en-US" sz="1800" b="1" dirty="0" smtClean="0"/>
              <a:t>while</a:t>
            </a:r>
            <a:r>
              <a:rPr lang="en-US" sz="1800" dirty="0" smtClean="0"/>
              <a:t>(</a:t>
            </a:r>
            <a:r>
              <a:rPr lang="en-US" sz="1800" dirty="0" err="1" smtClean="0"/>
              <a:t>i</a:t>
            </a:r>
            <a:r>
              <a:rPr lang="en-US" sz="1800" dirty="0" smtClean="0"/>
              <a:t>&lt;=10);  </a:t>
            </a:r>
          </a:p>
          <a:p>
            <a:pPr>
              <a:spcBef>
                <a:spcPts val="0"/>
              </a:spcBef>
              <a:buNone/>
            </a:pPr>
            <a:r>
              <a:rPr lang="en-US" sz="1800" dirty="0" smtClean="0"/>
              <a:t>}  </a:t>
            </a:r>
          </a:p>
          <a:p>
            <a:pPr>
              <a:spcBef>
                <a:spcPts val="0"/>
              </a:spcBef>
              <a:buNone/>
            </a:pPr>
            <a:r>
              <a:rPr lang="en-US" sz="18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Method</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a collection of statements/instructions that are grouped together to perform an operation/task.</a:t>
            </a:r>
          </a:p>
          <a:p>
            <a:r>
              <a:rPr lang="en-GB" dirty="0" smtClean="0"/>
              <a:t>a block of code which only runs when it is called.</a:t>
            </a:r>
          </a:p>
          <a:p>
            <a:r>
              <a:rPr lang="en-GB" dirty="0" smtClean="0"/>
              <a:t>to achieve the </a:t>
            </a:r>
            <a:r>
              <a:rPr lang="en-GB" b="1" dirty="0" smtClean="0"/>
              <a:t>reusability</a:t>
            </a:r>
            <a:r>
              <a:rPr lang="en-GB" dirty="0" smtClean="0"/>
              <a:t> of code.</a:t>
            </a:r>
          </a:p>
          <a:p>
            <a:r>
              <a:rPr lang="en-GB" dirty="0" smtClean="0"/>
              <a:t> provides the </a:t>
            </a:r>
            <a:r>
              <a:rPr lang="en-GB" b="1" dirty="0" smtClean="0"/>
              <a:t>easy modification</a:t>
            </a:r>
            <a:r>
              <a:rPr lang="en-GB" dirty="0" smtClean="0"/>
              <a:t> and </a:t>
            </a:r>
            <a:r>
              <a:rPr lang="en-GB" b="1" dirty="0" smtClean="0"/>
              <a:t>readability</a:t>
            </a:r>
            <a:r>
              <a:rPr lang="en-GB" dirty="0" smtClean="0"/>
              <a:t> of code, just by adding or removing a chunk of code.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of method</a:t>
            </a:r>
            <a:endParaRPr lang="en-US" dirty="0"/>
          </a:p>
        </p:txBody>
      </p:sp>
      <p:sp>
        <p:nvSpPr>
          <p:cNvPr id="3" name="Content Placeholder 2"/>
          <p:cNvSpPr>
            <a:spLocks noGrp="1"/>
          </p:cNvSpPr>
          <p:nvPr>
            <p:ph idx="1"/>
          </p:nvPr>
        </p:nvSpPr>
        <p:spPr/>
        <p:txBody>
          <a:bodyPr/>
          <a:lstStyle/>
          <a:p>
            <a:r>
              <a:rPr lang="en-US" dirty="0" smtClean="0"/>
              <a:t>Create a Method</a:t>
            </a:r>
          </a:p>
          <a:p>
            <a:pPr>
              <a:buNone/>
            </a:pPr>
            <a:r>
              <a:rPr lang="en-GB" dirty="0" smtClean="0"/>
              <a:t>      Method declaration - provides information about method attributes, such as visibility, return-type, name, and arguments.</a:t>
            </a:r>
          </a:p>
          <a:p>
            <a:pPr>
              <a:buNone/>
            </a:pPr>
            <a:r>
              <a:rPr lang="en-GB" dirty="0" smtClean="0"/>
              <a:t>      Method definition – block  of statements define a  task</a:t>
            </a:r>
            <a:endParaRPr lang="en-US" dirty="0" smtClean="0"/>
          </a:p>
          <a:p>
            <a:r>
              <a:rPr lang="en-US" dirty="0" smtClean="0"/>
              <a:t>Call a Method – invoking the method  with actual arguments.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Example</a:t>
            </a:r>
            <a:endParaRPr lang="en-US" dirty="0"/>
          </a:p>
        </p:txBody>
      </p:sp>
      <p:sp>
        <p:nvSpPr>
          <p:cNvPr id="3" name="Content Placeholder 2"/>
          <p:cNvSpPr>
            <a:spLocks noGrp="1"/>
          </p:cNvSpPr>
          <p:nvPr>
            <p:ph idx="1"/>
          </p:nvPr>
        </p:nvSpPr>
        <p:spPr>
          <a:xfrm>
            <a:off x="881026" y="1357298"/>
            <a:ext cx="10515600" cy="4891103"/>
          </a:xfrm>
        </p:spPr>
        <p:txBody>
          <a:bodyPr/>
          <a:lstStyle/>
          <a:p>
            <a:pPr>
              <a:spcBef>
                <a:spcPts val="0"/>
              </a:spcBef>
              <a:buNone/>
            </a:pPr>
            <a:r>
              <a:rPr lang="en-US" sz="1800" b="1" dirty="0" smtClean="0"/>
              <a:t>import</a:t>
            </a:r>
            <a:r>
              <a:rPr lang="en-US" sz="1800" dirty="0" smtClean="0"/>
              <a:t> </a:t>
            </a:r>
            <a:r>
              <a:rPr lang="en-US" sz="1800" dirty="0" err="1" smtClean="0"/>
              <a:t>java.util.Scanner</a:t>
            </a:r>
            <a:r>
              <a:rPr lang="en-US" sz="1800" dirty="0" smtClean="0"/>
              <a:t>;  </a:t>
            </a:r>
          </a:p>
          <a:p>
            <a:pPr>
              <a:spcBef>
                <a:spcPts val="0"/>
              </a:spcBef>
              <a:buNone/>
            </a:pPr>
            <a:r>
              <a:rPr lang="en-US" sz="1800" b="1" dirty="0" smtClean="0"/>
              <a:t>public</a:t>
            </a:r>
            <a:r>
              <a:rPr lang="en-US" sz="1800" dirty="0" smtClean="0"/>
              <a:t> </a:t>
            </a:r>
            <a:r>
              <a:rPr lang="en-US" sz="1800" b="1" dirty="0" smtClean="0"/>
              <a:t>class</a:t>
            </a:r>
            <a:r>
              <a:rPr lang="en-US" sz="1800" dirty="0" smtClean="0"/>
              <a:t> </a:t>
            </a:r>
            <a:r>
              <a:rPr lang="en-US" sz="1800" dirty="0" err="1" smtClean="0"/>
              <a:t>EvenOdd</a:t>
            </a:r>
            <a:r>
              <a:rPr lang="en-US" sz="1800" dirty="0" smtClean="0"/>
              <a:t>   {  </a:t>
            </a:r>
          </a:p>
          <a:p>
            <a:pPr>
              <a:spcBef>
                <a:spcPts val="0"/>
              </a:spcBef>
              <a:buNone/>
            </a:pPr>
            <a:r>
              <a:rPr lang="en-US" sz="1800" b="1" dirty="0" smtClean="0"/>
              <a:t>        public</a:t>
            </a:r>
            <a:r>
              <a:rPr lang="en-US" sz="1800" dirty="0" smtClean="0"/>
              <a:t> </a:t>
            </a:r>
            <a:r>
              <a:rPr lang="en-US" sz="1800" b="1" dirty="0" smtClean="0"/>
              <a:t>static</a:t>
            </a:r>
            <a:r>
              <a:rPr lang="en-US" sz="1800" dirty="0" smtClean="0"/>
              <a:t> </a:t>
            </a:r>
            <a:r>
              <a:rPr lang="en-US" sz="1800" b="1" dirty="0" smtClean="0"/>
              <a:t>void</a:t>
            </a:r>
            <a:r>
              <a:rPr lang="en-US" sz="1800" dirty="0" smtClean="0"/>
              <a:t> main (String </a:t>
            </a:r>
            <a:r>
              <a:rPr lang="en-US" sz="1800" dirty="0" err="1" smtClean="0"/>
              <a:t>args</a:t>
            </a:r>
            <a:r>
              <a:rPr lang="en-US" sz="1800" dirty="0" smtClean="0"/>
              <a:t>[])  {  </a:t>
            </a:r>
          </a:p>
          <a:p>
            <a:pPr>
              <a:spcBef>
                <a:spcPts val="0"/>
              </a:spcBef>
              <a:buNone/>
            </a:pPr>
            <a:r>
              <a:rPr lang="en-US" sz="1800" dirty="0" smtClean="0"/>
              <a:t>                  Scanner scan=</a:t>
            </a:r>
            <a:r>
              <a:rPr lang="en-US" sz="1800" b="1" dirty="0" smtClean="0"/>
              <a:t>new</a:t>
            </a:r>
            <a:r>
              <a:rPr lang="en-US" sz="1800" dirty="0" smtClean="0"/>
              <a:t> Scanner(</a:t>
            </a:r>
            <a:r>
              <a:rPr lang="en-US" sz="1800" dirty="0" err="1" smtClean="0"/>
              <a:t>System.in</a:t>
            </a:r>
            <a:r>
              <a:rPr lang="en-US" sz="1800" dirty="0" smtClean="0"/>
              <a:t>);  </a:t>
            </a:r>
          </a:p>
          <a:p>
            <a:pPr>
              <a:spcBef>
                <a:spcPts val="0"/>
              </a:spcBef>
              <a:buNone/>
            </a:pPr>
            <a:r>
              <a:rPr lang="en-US" sz="1800" dirty="0" smtClean="0"/>
              <a:t>                  </a:t>
            </a:r>
            <a:r>
              <a:rPr lang="en-US" sz="1800" dirty="0" err="1" smtClean="0"/>
              <a:t>System.out.print</a:t>
            </a:r>
            <a:r>
              <a:rPr lang="en-US" sz="1800" dirty="0" smtClean="0"/>
              <a:t>("Enter the number: ");  </a:t>
            </a:r>
          </a:p>
          <a:p>
            <a:pPr>
              <a:spcBef>
                <a:spcPts val="0"/>
              </a:spcBef>
              <a:buNone/>
            </a:pPr>
            <a:r>
              <a:rPr lang="en-US" sz="1800" b="1" dirty="0" smtClean="0"/>
              <a:t>                  </a:t>
            </a:r>
            <a:r>
              <a:rPr lang="en-US" sz="1800" b="1" dirty="0" err="1" smtClean="0"/>
              <a:t>int</a:t>
            </a:r>
            <a:r>
              <a:rPr lang="en-US" sz="1800" dirty="0" smtClean="0"/>
              <a:t> num=</a:t>
            </a:r>
            <a:r>
              <a:rPr lang="en-US" sz="1800" dirty="0" err="1" smtClean="0"/>
              <a:t>scan.nextInt</a:t>
            </a:r>
            <a:r>
              <a:rPr lang="en-US" sz="1800" dirty="0" smtClean="0"/>
              <a:t>();  </a:t>
            </a:r>
          </a:p>
          <a:p>
            <a:pPr>
              <a:spcBef>
                <a:spcPts val="0"/>
              </a:spcBef>
              <a:buNone/>
            </a:pPr>
            <a:r>
              <a:rPr lang="en-US" sz="1800" dirty="0" smtClean="0"/>
              <a:t>                  </a:t>
            </a:r>
            <a:r>
              <a:rPr lang="en-US" sz="1800" dirty="0" err="1" smtClean="0"/>
              <a:t>findEvenOdd</a:t>
            </a:r>
            <a:r>
              <a:rPr lang="en-US" sz="1800" dirty="0" smtClean="0"/>
              <a:t>(num);   //method calling  </a:t>
            </a:r>
          </a:p>
          <a:p>
            <a:pPr>
              <a:spcBef>
                <a:spcPts val="0"/>
              </a:spcBef>
              <a:buNone/>
            </a:pPr>
            <a:r>
              <a:rPr lang="en-US" sz="1800" dirty="0" smtClean="0"/>
              <a:t>       }  </a:t>
            </a:r>
          </a:p>
          <a:p>
            <a:pPr>
              <a:spcBef>
                <a:spcPts val="0"/>
              </a:spcBef>
              <a:buNone/>
            </a:pPr>
            <a:r>
              <a:rPr lang="en-US" sz="1800" dirty="0" smtClean="0"/>
              <a:t>     //user defined method  </a:t>
            </a:r>
          </a:p>
          <a:p>
            <a:pPr>
              <a:spcBef>
                <a:spcPts val="0"/>
              </a:spcBef>
              <a:buNone/>
            </a:pPr>
            <a:r>
              <a:rPr lang="en-US" sz="1800" b="1" dirty="0" smtClean="0"/>
              <a:t>      public</a:t>
            </a:r>
            <a:r>
              <a:rPr lang="en-US" sz="1800" dirty="0" smtClean="0"/>
              <a:t> </a:t>
            </a:r>
            <a:r>
              <a:rPr lang="en-US" sz="1800" b="1" dirty="0" smtClean="0"/>
              <a:t>static</a:t>
            </a:r>
            <a:r>
              <a:rPr lang="en-US" sz="1800" dirty="0" smtClean="0"/>
              <a:t> </a:t>
            </a:r>
            <a:r>
              <a:rPr lang="en-US" sz="1800" b="1" dirty="0" smtClean="0"/>
              <a:t>void</a:t>
            </a:r>
            <a:r>
              <a:rPr lang="en-US" sz="1800" dirty="0" smtClean="0"/>
              <a:t> </a:t>
            </a:r>
            <a:r>
              <a:rPr lang="en-US" sz="1800" dirty="0" err="1" smtClean="0"/>
              <a:t>findEvenOdd</a:t>
            </a:r>
            <a:r>
              <a:rPr lang="en-US" sz="1800" dirty="0" smtClean="0"/>
              <a:t>(</a:t>
            </a:r>
            <a:r>
              <a:rPr lang="en-US" sz="1800" b="1" dirty="0" err="1" smtClean="0"/>
              <a:t>int</a:t>
            </a:r>
            <a:r>
              <a:rPr lang="en-US" sz="1800" dirty="0" smtClean="0"/>
              <a:t> num)  {    //method body  </a:t>
            </a:r>
          </a:p>
          <a:p>
            <a:pPr>
              <a:spcBef>
                <a:spcPts val="0"/>
              </a:spcBef>
              <a:buNone/>
            </a:pPr>
            <a:r>
              <a:rPr lang="en-US" sz="1800" b="1" dirty="0" smtClean="0"/>
              <a:t>                if</a:t>
            </a:r>
            <a:r>
              <a:rPr lang="en-US" sz="1800" dirty="0" smtClean="0"/>
              <a:t>(num%2==0)   </a:t>
            </a:r>
          </a:p>
          <a:p>
            <a:pPr>
              <a:spcBef>
                <a:spcPts val="0"/>
              </a:spcBef>
              <a:buNone/>
            </a:pPr>
            <a:r>
              <a:rPr lang="en-US" sz="1800" dirty="0" smtClean="0"/>
              <a:t>                          </a:t>
            </a:r>
            <a:r>
              <a:rPr lang="en-US" sz="1800" dirty="0" err="1" smtClean="0"/>
              <a:t>System.out.println</a:t>
            </a:r>
            <a:r>
              <a:rPr lang="en-US" sz="1800" dirty="0" smtClean="0"/>
              <a:t>(num+" is even");   </a:t>
            </a:r>
          </a:p>
          <a:p>
            <a:pPr>
              <a:spcBef>
                <a:spcPts val="0"/>
              </a:spcBef>
              <a:buNone/>
            </a:pPr>
            <a:r>
              <a:rPr lang="en-US" sz="1800" b="1" dirty="0" smtClean="0"/>
              <a:t>                else</a:t>
            </a:r>
            <a:r>
              <a:rPr lang="en-US" sz="1800" dirty="0" smtClean="0"/>
              <a:t>   </a:t>
            </a:r>
          </a:p>
          <a:p>
            <a:pPr>
              <a:spcBef>
                <a:spcPts val="0"/>
              </a:spcBef>
              <a:buNone/>
            </a:pPr>
            <a:r>
              <a:rPr lang="en-US" sz="1800" dirty="0" smtClean="0"/>
              <a:t>                          </a:t>
            </a:r>
            <a:r>
              <a:rPr lang="en-US" sz="1800" dirty="0" err="1" smtClean="0"/>
              <a:t>System.out.println</a:t>
            </a:r>
            <a:r>
              <a:rPr lang="en-US" sz="1800" dirty="0" smtClean="0"/>
              <a:t>(num+" is odd");  </a:t>
            </a:r>
          </a:p>
          <a:p>
            <a:pPr>
              <a:spcBef>
                <a:spcPts val="0"/>
              </a:spcBef>
              <a:buNone/>
            </a:pPr>
            <a:r>
              <a:rPr lang="en-US" sz="1800" dirty="0" smtClean="0"/>
              <a:t>       }  </a:t>
            </a:r>
          </a:p>
          <a:p>
            <a:pPr>
              <a:spcBef>
                <a:spcPts val="0"/>
              </a:spcBef>
              <a:buNone/>
            </a:pPr>
            <a:r>
              <a:rPr lang="en-US" sz="18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smtClean="0"/>
              <a:t>static</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a method that belongs to a class rather than an instance of a class is known as a static method.</a:t>
            </a:r>
          </a:p>
          <a:p>
            <a:r>
              <a:rPr lang="en-GB" dirty="0" smtClean="0"/>
              <a:t>static method is that we can call it without creating an object.</a:t>
            </a:r>
          </a:p>
          <a:p>
            <a:r>
              <a:rPr lang="en-GB" dirty="0" smtClean="0"/>
              <a:t>It can access static data members and also change the value of it. It is used to create an instance method. It is invoked by using the class name.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Instance method/non static method</a:t>
            </a:r>
            <a:endParaRPr lang="en-US" dirty="0"/>
          </a:p>
        </p:txBody>
      </p:sp>
      <p:sp>
        <p:nvSpPr>
          <p:cNvPr id="3" name="Content Placeholder 2"/>
          <p:cNvSpPr>
            <a:spLocks noGrp="1"/>
          </p:cNvSpPr>
          <p:nvPr>
            <p:ph idx="1"/>
          </p:nvPr>
        </p:nvSpPr>
        <p:spPr/>
        <p:txBody>
          <a:bodyPr/>
          <a:lstStyle/>
          <a:p>
            <a:r>
              <a:rPr lang="en-GB" dirty="0" smtClean="0"/>
              <a:t>The method of the class is known as an </a:t>
            </a:r>
            <a:r>
              <a:rPr lang="en-GB" b="1" dirty="0" smtClean="0"/>
              <a:t>instance method</a:t>
            </a:r>
            <a:r>
              <a:rPr lang="en-GB" dirty="0" smtClean="0"/>
              <a:t>. </a:t>
            </a:r>
          </a:p>
          <a:p>
            <a:r>
              <a:rPr lang="en-GB" dirty="0" smtClean="0"/>
              <a:t>It is a </a:t>
            </a:r>
            <a:r>
              <a:rPr lang="en-GB" b="1" dirty="0" smtClean="0"/>
              <a:t>non-static</a:t>
            </a:r>
            <a:r>
              <a:rPr lang="en-GB" dirty="0" smtClean="0"/>
              <a:t> method defined in the class. </a:t>
            </a:r>
          </a:p>
          <a:p>
            <a:r>
              <a:rPr lang="en-GB" dirty="0" smtClean="0"/>
              <a:t>Before calling or invoking the instance method, it is necessary to create an object of its class.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spcBef>
                <a:spcPts val="0"/>
              </a:spcBef>
              <a:buNone/>
            </a:pPr>
            <a:r>
              <a:rPr lang="en-GB" sz="1800" b="1" dirty="0" smtClean="0"/>
              <a:t>public</a:t>
            </a:r>
            <a:r>
              <a:rPr lang="en-GB" sz="1800" dirty="0" smtClean="0"/>
              <a:t> </a:t>
            </a:r>
            <a:r>
              <a:rPr lang="en-GB" sz="1800" b="1" dirty="0" smtClean="0"/>
              <a:t>class</a:t>
            </a:r>
            <a:r>
              <a:rPr lang="en-GB" sz="1800" dirty="0" smtClean="0"/>
              <a:t> </a:t>
            </a:r>
            <a:r>
              <a:rPr lang="en-GB" sz="1800" dirty="0" err="1" smtClean="0"/>
              <a:t>InstanceMethodExample</a:t>
            </a:r>
            <a:r>
              <a:rPr lang="en-GB" sz="1800" dirty="0" smtClean="0"/>
              <a:t>   {  </a:t>
            </a:r>
          </a:p>
          <a:p>
            <a:pPr>
              <a:spcBef>
                <a:spcPts val="0"/>
              </a:spcBef>
              <a:buNone/>
            </a:pPr>
            <a:r>
              <a:rPr lang="en-GB" sz="1800" b="1" dirty="0" smtClean="0"/>
              <a:t>         public</a:t>
            </a:r>
            <a:r>
              <a:rPr lang="en-GB" sz="1800" dirty="0" smtClean="0"/>
              <a:t> </a:t>
            </a:r>
            <a:r>
              <a:rPr lang="en-GB" sz="1800" b="1" dirty="0" smtClean="0"/>
              <a:t>static</a:t>
            </a:r>
            <a:r>
              <a:rPr lang="en-GB" sz="1800" dirty="0" smtClean="0"/>
              <a:t> </a:t>
            </a:r>
            <a:r>
              <a:rPr lang="en-GB" sz="1800" b="1" dirty="0" smtClean="0"/>
              <a:t>void</a:t>
            </a:r>
            <a:r>
              <a:rPr lang="en-GB" sz="1800" dirty="0" smtClean="0"/>
              <a:t> main(String [] </a:t>
            </a:r>
            <a:r>
              <a:rPr lang="en-GB" sz="1800" dirty="0" err="1" smtClean="0"/>
              <a:t>args</a:t>
            </a:r>
            <a:r>
              <a:rPr lang="en-GB" sz="1800" dirty="0" smtClean="0"/>
              <a:t>)  {  </a:t>
            </a:r>
          </a:p>
          <a:p>
            <a:pPr>
              <a:spcBef>
                <a:spcPts val="0"/>
              </a:spcBef>
              <a:buNone/>
            </a:pPr>
            <a:r>
              <a:rPr lang="en-GB" sz="1800" dirty="0" smtClean="0"/>
              <a:t>         //Creating an object of the class  </a:t>
            </a:r>
          </a:p>
          <a:p>
            <a:pPr>
              <a:spcBef>
                <a:spcPts val="0"/>
              </a:spcBef>
              <a:buNone/>
            </a:pPr>
            <a:r>
              <a:rPr lang="en-GB" sz="1800" dirty="0" smtClean="0"/>
              <a:t>         </a:t>
            </a:r>
            <a:r>
              <a:rPr lang="en-GB" sz="1800" dirty="0" err="1" smtClean="0"/>
              <a:t>InstanceMethodExample</a:t>
            </a:r>
            <a:r>
              <a:rPr lang="en-GB" sz="1800" dirty="0" smtClean="0"/>
              <a:t> </a:t>
            </a:r>
            <a:r>
              <a:rPr lang="en-GB" sz="1800" dirty="0" err="1" smtClean="0"/>
              <a:t>obj</a:t>
            </a:r>
            <a:r>
              <a:rPr lang="en-GB" sz="1800" dirty="0" smtClean="0"/>
              <a:t> = </a:t>
            </a:r>
            <a:r>
              <a:rPr lang="en-GB" sz="1800" b="1" dirty="0" smtClean="0"/>
              <a:t>new</a:t>
            </a:r>
            <a:r>
              <a:rPr lang="en-GB" sz="1800" dirty="0" smtClean="0"/>
              <a:t> </a:t>
            </a:r>
            <a:r>
              <a:rPr lang="en-GB" sz="1800" dirty="0" err="1" smtClean="0"/>
              <a:t>InstanceMethodExample</a:t>
            </a:r>
            <a:r>
              <a:rPr lang="en-GB" sz="1800" dirty="0" smtClean="0"/>
              <a:t>();  </a:t>
            </a:r>
          </a:p>
          <a:p>
            <a:pPr>
              <a:spcBef>
                <a:spcPts val="0"/>
              </a:spcBef>
              <a:buNone/>
            </a:pPr>
            <a:r>
              <a:rPr lang="en-GB" sz="1800" dirty="0" smtClean="0"/>
              <a:t>        //invoking instance method   </a:t>
            </a:r>
          </a:p>
          <a:p>
            <a:pPr>
              <a:spcBef>
                <a:spcPts val="0"/>
              </a:spcBef>
              <a:buNone/>
            </a:pPr>
            <a:r>
              <a:rPr lang="en-GB" sz="1800" dirty="0" smtClean="0"/>
              <a:t>        </a:t>
            </a:r>
            <a:r>
              <a:rPr lang="en-GB" sz="1800" dirty="0" err="1" smtClean="0"/>
              <a:t>System.out.println</a:t>
            </a:r>
            <a:r>
              <a:rPr lang="en-GB" sz="1800" dirty="0" smtClean="0"/>
              <a:t>("The sum is: "+</a:t>
            </a:r>
            <a:r>
              <a:rPr lang="en-GB" sz="1800" dirty="0" err="1" smtClean="0"/>
              <a:t>obj.add</a:t>
            </a:r>
            <a:r>
              <a:rPr lang="en-GB" sz="1800" dirty="0" smtClean="0"/>
              <a:t>(12, 13));  </a:t>
            </a:r>
          </a:p>
          <a:p>
            <a:pPr>
              <a:spcBef>
                <a:spcPts val="0"/>
              </a:spcBef>
              <a:buNone/>
            </a:pPr>
            <a:r>
              <a:rPr lang="en-GB" sz="1800" dirty="0" smtClean="0"/>
              <a:t>}  </a:t>
            </a:r>
          </a:p>
          <a:p>
            <a:pPr>
              <a:spcBef>
                <a:spcPts val="0"/>
              </a:spcBef>
              <a:buNone/>
            </a:pPr>
            <a:r>
              <a:rPr lang="en-GB" sz="1800" b="1" dirty="0" err="1" smtClean="0"/>
              <a:t>int</a:t>
            </a:r>
            <a:r>
              <a:rPr lang="en-GB" sz="1800" dirty="0" smtClean="0"/>
              <a:t> s;  </a:t>
            </a:r>
          </a:p>
          <a:p>
            <a:pPr>
              <a:spcBef>
                <a:spcPts val="0"/>
              </a:spcBef>
              <a:buNone/>
            </a:pPr>
            <a:r>
              <a:rPr lang="en-GB" sz="1800" dirty="0" smtClean="0"/>
              <a:t>//user-defined method because we have not used static keyword  </a:t>
            </a:r>
          </a:p>
          <a:p>
            <a:pPr>
              <a:spcBef>
                <a:spcPts val="0"/>
              </a:spcBef>
              <a:buNone/>
            </a:pPr>
            <a:r>
              <a:rPr lang="en-GB" sz="1800" b="1" dirty="0" smtClean="0"/>
              <a:t>public</a:t>
            </a:r>
            <a:r>
              <a:rPr lang="en-GB" sz="1800" dirty="0" smtClean="0"/>
              <a:t> </a:t>
            </a:r>
            <a:r>
              <a:rPr lang="en-GB" sz="1800" b="1" dirty="0" err="1" smtClean="0"/>
              <a:t>int</a:t>
            </a:r>
            <a:r>
              <a:rPr lang="en-GB" sz="1800" dirty="0" smtClean="0"/>
              <a:t> add(</a:t>
            </a:r>
            <a:r>
              <a:rPr lang="en-GB" sz="1800" b="1" dirty="0" err="1" smtClean="0"/>
              <a:t>int</a:t>
            </a:r>
            <a:r>
              <a:rPr lang="en-GB" sz="1800" dirty="0" smtClean="0"/>
              <a:t> a, </a:t>
            </a:r>
            <a:r>
              <a:rPr lang="en-GB" sz="1800" b="1" dirty="0" err="1" smtClean="0"/>
              <a:t>int</a:t>
            </a:r>
            <a:r>
              <a:rPr lang="en-GB" sz="1800" dirty="0" smtClean="0"/>
              <a:t> b)   {  </a:t>
            </a:r>
          </a:p>
          <a:p>
            <a:pPr>
              <a:spcBef>
                <a:spcPts val="0"/>
              </a:spcBef>
              <a:buNone/>
            </a:pPr>
            <a:r>
              <a:rPr lang="en-GB" sz="1800" dirty="0" smtClean="0"/>
              <a:t>        s = </a:t>
            </a:r>
            <a:r>
              <a:rPr lang="en-GB" sz="1800" dirty="0" err="1" smtClean="0"/>
              <a:t>a+b</a:t>
            </a:r>
            <a:r>
              <a:rPr lang="en-GB" sz="1800" dirty="0" smtClean="0"/>
              <a:t>;  </a:t>
            </a:r>
          </a:p>
          <a:p>
            <a:pPr>
              <a:spcBef>
                <a:spcPts val="0"/>
              </a:spcBef>
              <a:buNone/>
            </a:pPr>
            <a:r>
              <a:rPr lang="en-GB" sz="1800" dirty="0" smtClean="0"/>
              <a:t>       //returning the sum  </a:t>
            </a:r>
          </a:p>
          <a:p>
            <a:pPr>
              <a:spcBef>
                <a:spcPts val="0"/>
              </a:spcBef>
              <a:buNone/>
            </a:pPr>
            <a:r>
              <a:rPr lang="en-GB" sz="1800" b="1" dirty="0" smtClean="0"/>
              <a:t>      return</a:t>
            </a:r>
            <a:r>
              <a:rPr lang="en-GB" sz="1800" dirty="0" smtClean="0"/>
              <a:t> s;  </a:t>
            </a:r>
          </a:p>
          <a:p>
            <a:pPr>
              <a:spcBef>
                <a:spcPts val="0"/>
              </a:spcBef>
              <a:buNone/>
            </a:pPr>
            <a:r>
              <a:rPr lang="en-GB" sz="1800" dirty="0" smtClean="0"/>
              <a:t>}  </a:t>
            </a:r>
          </a:p>
          <a:p>
            <a:pPr>
              <a:spcBef>
                <a:spcPts val="0"/>
              </a:spcBef>
              <a:buNone/>
            </a:pPr>
            <a:r>
              <a:rPr lang="en-GB" sz="18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Parameters by Value/call by value</a:t>
            </a:r>
            <a:br>
              <a:rPr lang="en-GB" dirty="0" smtClean="0"/>
            </a:br>
            <a:endParaRPr lang="en-US" dirty="0"/>
          </a:p>
        </p:txBody>
      </p:sp>
      <p:sp>
        <p:nvSpPr>
          <p:cNvPr id="3" name="Content Placeholder 2"/>
          <p:cNvSpPr>
            <a:spLocks noGrp="1"/>
          </p:cNvSpPr>
          <p:nvPr>
            <p:ph idx="1"/>
          </p:nvPr>
        </p:nvSpPr>
        <p:spPr/>
        <p:txBody>
          <a:bodyPr/>
          <a:lstStyle/>
          <a:p>
            <a:r>
              <a:rPr lang="en-GB" dirty="0" smtClean="0"/>
              <a:t>While working under calling process, arguments is to be passed. These should be in the same order as their respective parameters in the method specification. Parameters can be passed by value or by reference.</a:t>
            </a:r>
          </a:p>
          <a:p>
            <a:r>
              <a:rPr lang="en-GB" dirty="0" smtClean="0"/>
              <a:t>Passing Parameters by Value means calling a method with a parameter. Through this, the argument value is passed to the parameter.</a:t>
            </a:r>
          </a:p>
          <a:p>
            <a:r>
              <a:rPr lang="en-GB" dirty="0" smtClean="0"/>
              <a:t> The changes being done in the called method, is not affected in the calling method.</a:t>
            </a:r>
          </a:p>
          <a:p>
            <a:pPr>
              <a:spcBef>
                <a:spcPts val="0"/>
              </a:spcBef>
              <a:buNone/>
            </a:pPr>
            <a:r>
              <a:rPr lang="en-US" dirty="0" smtClean="0"/>
              <a:t> </a:t>
            </a:r>
            <a:r>
              <a:rPr lang="en-GB" sz="2000" dirty="0" smtClean="0"/>
              <a:t>public class Example {</a:t>
            </a:r>
          </a:p>
          <a:p>
            <a:pPr>
              <a:spcBef>
                <a:spcPts val="0"/>
              </a:spcBef>
              <a:buNone/>
            </a:pPr>
            <a:r>
              <a:rPr lang="en-GB" sz="2000" dirty="0" smtClean="0"/>
              <a:t>    </a:t>
            </a:r>
          </a:p>
          <a:p>
            <a:pPr>
              <a:spcBef>
                <a:spcPts val="0"/>
              </a:spcBef>
              <a:buNone/>
            </a:pPr>
            <a:r>
              <a:rPr lang="en-GB" sz="2000" dirty="0" smtClean="0"/>
              <a:t>       </a:t>
            </a:r>
            <a:r>
              <a:rPr lang="en-GB" sz="2000" dirty="0" err="1" smtClean="0"/>
              <a:t>int</a:t>
            </a:r>
            <a:r>
              <a:rPr lang="en-GB" sz="2000" dirty="0" smtClean="0"/>
              <a:t> a = 10;</a:t>
            </a:r>
          </a:p>
          <a:p>
            <a:pPr>
              <a:spcBef>
                <a:spcPts val="0"/>
              </a:spcBef>
              <a:buNone/>
            </a:pPr>
            <a:r>
              <a:rPr lang="en-GB" sz="2000" dirty="0" smtClean="0"/>
              <a:t>    void call(</a:t>
            </a:r>
            <a:r>
              <a:rPr lang="en-GB" sz="2000" dirty="0" err="1" smtClean="0"/>
              <a:t>int</a:t>
            </a:r>
            <a:r>
              <a:rPr lang="en-GB" sz="2000" dirty="0" smtClean="0"/>
              <a:t> a) {</a:t>
            </a:r>
          </a:p>
          <a:p>
            <a:pPr>
              <a:spcBef>
                <a:spcPts val="0"/>
              </a:spcBef>
              <a:buNone/>
            </a:pPr>
            <a:r>
              <a:rPr lang="en-GB" sz="2000" dirty="0" smtClean="0"/>
              <a:t>         </a:t>
            </a:r>
          </a:p>
          <a:p>
            <a:pPr>
              <a:spcBef>
                <a:spcPts val="0"/>
              </a:spcBef>
              <a:buNone/>
            </a:pPr>
            <a:r>
              <a:rPr lang="en-GB" sz="2000" dirty="0" smtClean="0"/>
              <a:t>        // this local variable a is subject to change in its value</a:t>
            </a:r>
          </a:p>
          <a:p>
            <a:pPr>
              <a:spcBef>
                <a:spcPts val="0"/>
              </a:spcBef>
              <a:buNone/>
            </a:pPr>
            <a:r>
              <a:rPr lang="en-GB" sz="2000" dirty="0" smtClean="0"/>
              <a:t>        a = a+10;</a:t>
            </a:r>
          </a:p>
          <a:p>
            <a:pPr>
              <a:spcBef>
                <a:spcPts val="0"/>
              </a:spcBef>
              <a:buNone/>
            </a:pPr>
            <a:r>
              <a:rPr lang="en-GB" sz="2000" dirty="0" smtClean="0"/>
              <a:t>    }</a:t>
            </a:r>
          </a:p>
          <a:p>
            <a:pPr>
              <a:spcBef>
                <a:spcPts val="0"/>
              </a:spcBef>
              <a:buNone/>
            </a:pPr>
            <a:r>
              <a:rPr lang="en-GB" sz="2000" dirty="0" smtClean="0"/>
              <a:t>         public static void main(String[] </a:t>
            </a:r>
            <a:r>
              <a:rPr lang="en-GB" sz="2000" dirty="0" err="1" smtClean="0"/>
              <a:t>args</a:t>
            </a:r>
            <a:r>
              <a:rPr lang="en-GB" sz="2000" dirty="0" smtClean="0"/>
              <a:t>) {</a:t>
            </a:r>
          </a:p>
          <a:p>
            <a:pPr>
              <a:spcBef>
                <a:spcPts val="0"/>
              </a:spcBef>
              <a:buNone/>
            </a:pPr>
            <a:r>
              <a:rPr lang="en-GB" sz="2000" dirty="0" smtClean="0"/>
              <a:t>         Example </a:t>
            </a:r>
            <a:r>
              <a:rPr lang="en-GB" sz="2000" dirty="0" err="1" smtClean="0"/>
              <a:t>eg</a:t>
            </a:r>
            <a:r>
              <a:rPr lang="en-GB" sz="2000" dirty="0" smtClean="0"/>
              <a:t> = new Example();</a:t>
            </a:r>
          </a:p>
          <a:p>
            <a:pPr>
              <a:spcBef>
                <a:spcPts val="0"/>
              </a:spcBef>
              <a:buNone/>
            </a:pPr>
            <a:r>
              <a:rPr lang="en-GB" sz="2000" dirty="0" smtClean="0"/>
              <a:t>        </a:t>
            </a:r>
            <a:r>
              <a:rPr lang="en-GB" sz="2000" dirty="0" err="1" smtClean="0"/>
              <a:t>System.out.println</a:t>
            </a:r>
            <a:r>
              <a:rPr lang="en-GB" sz="2000" dirty="0" smtClean="0"/>
              <a:t>("Before call-by-value: " + </a:t>
            </a:r>
            <a:r>
              <a:rPr lang="en-GB" sz="2000" dirty="0" err="1" smtClean="0"/>
              <a:t>eg.a</a:t>
            </a:r>
            <a:r>
              <a:rPr lang="en-GB" sz="2000" dirty="0" smtClean="0"/>
              <a:t>);</a:t>
            </a:r>
          </a:p>
          <a:p>
            <a:pPr>
              <a:spcBef>
                <a:spcPts val="0"/>
              </a:spcBef>
              <a:buNone/>
            </a:pPr>
            <a:r>
              <a:rPr lang="en-GB" sz="2000" dirty="0" smtClean="0"/>
              <a:t>               </a:t>
            </a:r>
            <a:r>
              <a:rPr lang="en-GB" sz="2000" dirty="0" err="1" smtClean="0"/>
              <a:t>eg.call</a:t>
            </a:r>
            <a:r>
              <a:rPr lang="en-GB" sz="2000" dirty="0" smtClean="0"/>
              <a:t>(50510);</a:t>
            </a:r>
          </a:p>
          <a:p>
            <a:pPr>
              <a:spcBef>
                <a:spcPts val="0"/>
              </a:spcBef>
              <a:buNone/>
            </a:pPr>
            <a:r>
              <a:rPr lang="en-GB" sz="2000" dirty="0" smtClean="0"/>
              <a:t>        </a:t>
            </a:r>
            <a:r>
              <a:rPr lang="en-GB" sz="2000" dirty="0" err="1" smtClean="0"/>
              <a:t>System.out.println</a:t>
            </a:r>
            <a:r>
              <a:rPr lang="en-GB" sz="2000" dirty="0" smtClean="0"/>
              <a:t>("After call-by-value: " + </a:t>
            </a:r>
            <a:r>
              <a:rPr lang="en-GB" sz="2000" dirty="0" err="1" smtClean="0"/>
              <a:t>eg.a</a:t>
            </a:r>
            <a:r>
              <a:rPr lang="en-GB" sz="2000" dirty="0" smtClean="0"/>
              <a:t>);</a:t>
            </a:r>
          </a:p>
          <a:p>
            <a:pPr>
              <a:spcBef>
                <a:spcPts val="0"/>
              </a:spcBef>
              <a:buNone/>
            </a:pPr>
            <a:r>
              <a:rPr lang="en-GB" sz="2000" dirty="0" smtClean="0"/>
              <a:t>         }</a:t>
            </a:r>
          </a:p>
          <a:p>
            <a:pPr>
              <a:spcBef>
                <a:spcPts val="0"/>
              </a:spcBef>
              <a:buNone/>
            </a:pPr>
            <a:r>
              <a:rPr lang="en-GB" sz="2000"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 by reference</a:t>
            </a:r>
            <a:endParaRPr lang="en-US" dirty="0"/>
          </a:p>
        </p:txBody>
      </p:sp>
      <p:sp>
        <p:nvSpPr>
          <p:cNvPr id="3" name="Content Placeholder 2"/>
          <p:cNvSpPr>
            <a:spLocks noGrp="1"/>
          </p:cNvSpPr>
          <p:nvPr>
            <p:ph idx="1"/>
          </p:nvPr>
        </p:nvSpPr>
        <p:spPr/>
        <p:txBody>
          <a:bodyPr/>
          <a:lstStyle/>
          <a:p>
            <a:r>
              <a:rPr lang="en-GB" dirty="0" smtClean="0"/>
              <a:t>to pass any object of a class using pass-by-reference.</a:t>
            </a:r>
          </a:p>
          <a:p>
            <a:pPr>
              <a:spcBef>
                <a:spcPts val="0"/>
              </a:spcBef>
              <a:buNone/>
            </a:pPr>
            <a:r>
              <a:rPr lang="en-GB" dirty="0" smtClean="0"/>
              <a:t> </a:t>
            </a:r>
            <a:r>
              <a:rPr lang="en-GB" sz="2000" dirty="0" smtClean="0"/>
              <a:t>public class Example {</a:t>
            </a:r>
          </a:p>
          <a:p>
            <a:pPr>
              <a:spcBef>
                <a:spcPts val="0"/>
              </a:spcBef>
              <a:buNone/>
            </a:pPr>
            <a:r>
              <a:rPr lang="en-GB" sz="2000" dirty="0" smtClean="0"/>
              <a:t>    /*</a:t>
            </a:r>
          </a:p>
          <a:p>
            <a:pPr>
              <a:spcBef>
                <a:spcPts val="0"/>
              </a:spcBef>
              <a:buNone/>
            </a:pPr>
            <a:r>
              <a:rPr lang="en-GB" sz="2000" dirty="0" smtClean="0"/>
              <a:t>     *  The original value of 'a' will be changed as we are trying</a:t>
            </a:r>
          </a:p>
          <a:p>
            <a:pPr>
              <a:spcBef>
                <a:spcPts val="0"/>
              </a:spcBef>
              <a:buNone/>
            </a:pPr>
            <a:r>
              <a:rPr lang="en-GB" sz="2000" dirty="0" smtClean="0"/>
              <a:t>     *  to pass the objects. Objects are passed by reference.</a:t>
            </a:r>
          </a:p>
          <a:p>
            <a:pPr>
              <a:spcBef>
                <a:spcPts val="0"/>
              </a:spcBef>
              <a:buNone/>
            </a:pPr>
            <a:r>
              <a:rPr lang="en-GB" sz="2000" dirty="0" smtClean="0"/>
              <a:t>     */</a:t>
            </a:r>
          </a:p>
          <a:p>
            <a:pPr>
              <a:spcBef>
                <a:spcPts val="0"/>
              </a:spcBef>
              <a:buNone/>
            </a:pPr>
            <a:r>
              <a:rPr lang="en-GB" sz="2000" dirty="0" smtClean="0"/>
              <a:t>    </a:t>
            </a:r>
            <a:r>
              <a:rPr lang="en-GB" sz="2000" dirty="0" err="1" smtClean="0"/>
              <a:t>int</a:t>
            </a:r>
            <a:r>
              <a:rPr lang="en-GB" sz="2000" dirty="0" smtClean="0"/>
              <a:t> a = 10;</a:t>
            </a:r>
          </a:p>
          <a:p>
            <a:pPr>
              <a:spcBef>
                <a:spcPts val="0"/>
              </a:spcBef>
              <a:buNone/>
            </a:pPr>
            <a:r>
              <a:rPr lang="en-GB" sz="2000" dirty="0" smtClean="0"/>
              <a:t>    void call(Example </a:t>
            </a:r>
            <a:r>
              <a:rPr lang="en-GB" sz="2000" dirty="0" err="1" smtClean="0"/>
              <a:t>eg</a:t>
            </a:r>
            <a:r>
              <a:rPr lang="en-GB" sz="2000" dirty="0" smtClean="0"/>
              <a:t>) {</a:t>
            </a:r>
          </a:p>
          <a:p>
            <a:pPr>
              <a:spcBef>
                <a:spcPts val="0"/>
              </a:spcBef>
              <a:buNone/>
            </a:pPr>
            <a:r>
              <a:rPr lang="en-GB" sz="2000" dirty="0" smtClean="0"/>
              <a:t>        </a:t>
            </a:r>
            <a:r>
              <a:rPr lang="en-GB" sz="2000" dirty="0" err="1" smtClean="0"/>
              <a:t>eg.a</a:t>
            </a:r>
            <a:r>
              <a:rPr lang="en-GB" sz="2000" dirty="0" smtClean="0"/>
              <a:t> = eg.a+10;</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public static void main(String[] </a:t>
            </a:r>
            <a:r>
              <a:rPr lang="en-GB" sz="2000" dirty="0" err="1" smtClean="0"/>
              <a:t>args</a:t>
            </a:r>
            <a:r>
              <a:rPr lang="en-GB" sz="2000" dirty="0" smtClean="0"/>
              <a:t>) {</a:t>
            </a:r>
          </a:p>
          <a:p>
            <a:pPr>
              <a:spcBef>
                <a:spcPts val="0"/>
              </a:spcBef>
              <a:buNone/>
            </a:pPr>
            <a:r>
              <a:rPr lang="en-GB" sz="2000" dirty="0" smtClean="0"/>
              <a:t> </a:t>
            </a:r>
          </a:p>
          <a:p>
            <a:pPr>
              <a:spcBef>
                <a:spcPts val="0"/>
              </a:spcBef>
              <a:buNone/>
            </a:pPr>
            <a:r>
              <a:rPr lang="en-GB" sz="2000" dirty="0" smtClean="0"/>
              <a:t>        Example </a:t>
            </a:r>
            <a:r>
              <a:rPr lang="en-GB" sz="2000" dirty="0" err="1" smtClean="0"/>
              <a:t>eg</a:t>
            </a:r>
            <a:r>
              <a:rPr lang="en-GB" sz="2000" dirty="0" smtClean="0"/>
              <a:t> = new Example();</a:t>
            </a:r>
          </a:p>
          <a:p>
            <a:pPr>
              <a:spcBef>
                <a:spcPts val="0"/>
              </a:spcBef>
              <a:buNone/>
            </a:pPr>
            <a:r>
              <a:rPr lang="en-GB" sz="2000" dirty="0" smtClean="0"/>
              <a:t>        </a:t>
            </a:r>
            <a:r>
              <a:rPr lang="en-GB" sz="2000" dirty="0" err="1" smtClean="0"/>
              <a:t>System.out.println</a:t>
            </a:r>
            <a:r>
              <a:rPr lang="en-GB" sz="2000" dirty="0" smtClean="0"/>
              <a:t>("Before call-by-reference: " + </a:t>
            </a:r>
            <a:r>
              <a:rPr lang="en-GB" sz="2000" dirty="0" err="1" smtClean="0"/>
              <a:t>eg.a</a:t>
            </a:r>
            <a:r>
              <a:rPr lang="en-GB" sz="2000" dirty="0" smtClean="0"/>
              <a:t>);</a:t>
            </a:r>
          </a:p>
          <a:p>
            <a:pPr>
              <a:spcBef>
                <a:spcPts val="0"/>
              </a:spcBef>
              <a:buNone/>
            </a:pPr>
            <a:r>
              <a:rPr lang="en-GB" sz="2000" dirty="0" smtClean="0"/>
              <a:t>         </a:t>
            </a:r>
          </a:p>
          <a:p>
            <a:pPr>
              <a:spcBef>
                <a:spcPts val="0"/>
              </a:spcBef>
              <a:buNone/>
            </a:pPr>
            <a:r>
              <a:rPr lang="en-GB" sz="2000" dirty="0" smtClean="0"/>
              <a:t>        // passing the object as a value using pass-by-reference</a:t>
            </a:r>
          </a:p>
          <a:p>
            <a:pPr>
              <a:spcBef>
                <a:spcPts val="0"/>
              </a:spcBef>
              <a:buNone/>
            </a:pPr>
            <a:r>
              <a:rPr lang="en-GB" sz="2000" dirty="0" smtClean="0"/>
              <a:t>        </a:t>
            </a:r>
            <a:r>
              <a:rPr lang="en-GB" sz="2000" dirty="0" err="1" smtClean="0"/>
              <a:t>eg.call</a:t>
            </a:r>
            <a:r>
              <a:rPr lang="en-GB" sz="2000" dirty="0" smtClean="0"/>
              <a:t>(</a:t>
            </a:r>
            <a:r>
              <a:rPr lang="en-GB" sz="2000" dirty="0" err="1" smtClean="0"/>
              <a:t>eg</a:t>
            </a:r>
            <a:r>
              <a:rPr lang="en-GB" sz="2000" dirty="0" smtClean="0"/>
              <a:t>);</a:t>
            </a:r>
          </a:p>
          <a:p>
            <a:pPr>
              <a:spcBef>
                <a:spcPts val="0"/>
              </a:spcBef>
              <a:buNone/>
            </a:pPr>
            <a:r>
              <a:rPr lang="en-GB" sz="2000" dirty="0" smtClean="0"/>
              <a:t>        </a:t>
            </a:r>
            <a:r>
              <a:rPr lang="en-GB" sz="2000" dirty="0" err="1" smtClean="0"/>
              <a:t>System.out.println</a:t>
            </a:r>
            <a:r>
              <a:rPr lang="en-GB" sz="2000" dirty="0" smtClean="0"/>
              <a:t>("After call-by-reference: " + </a:t>
            </a:r>
            <a:r>
              <a:rPr lang="en-GB" sz="2000" dirty="0" err="1" smtClean="0"/>
              <a:t>eg.a</a:t>
            </a:r>
            <a:r>
              <a:rPr lang="en-GB" sz="2000" dirty="0" smtClean="0"/>
              <a:t>);</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Type casting</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Type casting is when assign a value of one primitive data type to another type.</a:t>
            </a:r>
          </a:p>
          <a:p>
            <a:r>
              <a:rPr lang="en-GB" dirty="0" smtClean="0"/>
              <a:t>In Java, there are two types of casting:</a:t>
            </a:r>
          </a:p>
          <a:p>
            <a:r>
              <a:rPr lang="en-GB" b="1" dirty="0" smtClean="0"/>
              <a:t>Widening Casting</a:t>
            </a:r>
            <a:r>
              <a:rPr lang="en-GB" dirty="0" smtClean="0"/>
              <a:t> (automatically) - converting a smaller type to a larger type size</a:t>
            </a:r>
            <a:br>
              <a:rPr lang="en-GB" dirty="0" smtClean="0"/>
            </a:br>
            <a:r>
              <a:rPr lang="en-GB" dirty="0" smtClean="0"/>
              <a:t>byte -&gt; short -&gt; char -&gt; </a:t>
            </a:r>
            <a:r>
              <a:rPr lang="en-GB" dirty="0" err="1" smtClean="0"/>
              <a:t>int</a:t>
            </a:r>
            <a:r>
              <a:rPr lang="en-GB" dirty="0" smtClean="0"/>
              <a:t> -&gt; long -&gt; float -&gt; double</a:t>
            </a:r>
            <a:br>
              <a:rPr lang="en-GB" dirty="0" smtClean="0"/>
            </a:br>
            <a:r>
              <a:rPr lang="en-GB" b="1" dirty="0" smtClean="0"/>
              <a:t>Narrowing Casting</a:t>
            </a:r>
            <a:r>
              <a:rPr lang="en-GB" dirty="0" smtClean="0"/>
              <a:t> (manually) - converting a larger type to a smaller size type</a:t>
            </a:r>
            <a:br>
              <a:rPr lang="en-GB" dirty="0" smtClean="0"/>
            </a:br>
            <a:r>
              <a:rPr lang="en-GB" dirty="0" smtClean="0"/>
              <a:t>double -&gt; float -&gt; long -&gt; </a:t>
            </a:r>
            <a:r>
              <a:rPr lang="en-GB" dirty="0" err="1" smtClean="0"/>
              <a:t>int</a:t>
            </a:r>
            <a:r>
              <a:rPr lang="en-GB" dirty="0" smtClean="0"/>
              <a:t> -&gt; char -&gt; short -&gt; byte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Finalize method</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GB" dirty="0" smtClean="0"/>
              <a:t>Class </a:t>
            </a: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smtClean="0"/>
              <a:t>A</a:t>
            </a:r>
            <a:r>
              <a:rPr lang="en-GB" dirty="0" smtClean="0"/>
              <a:t> </a:t>
            </a:r>
            <a:r>
              <a:rPr lang="en-GB" sz="2000" dirty="0" smtClean="0"/>
              <a:t>class is a group of similar objects which have common properties. It is a template or blueprint from which objects are created. It is a logical entity. It can't be physical.</a:t>
            </a:r>
          </a:p>
          <a:p>
            <a:r>
              <a:rPr lang="en-GB" sz="2000" dirty="0" smtClean="0"/>
              <a:t>A class in Java can contain:                             </a:t>
            </a:r>
            <a:r>
              <a:rPr lang="en-US" sz="2000" b="1" dirty="0" smtClean="0"/>
              <a:t>class</a:t>
            </a:r>
            <a:r>
              <a:rPr lang="en-US" sz="2000" dirty="0" smtClean="0"/>
              <a:t> &lt;</a:t>
            </a:r>
            <a:r>
              <a:rPr lang="en-US" sz="2000" dirty="0" err="1" smtClean="0"/>
              <a:t>class_name</a:t>
            </a:r>
            <a:r>
              <a:rPr lang="en-US" sz="2000" dirty="0" smtClean="0"/>
              <a:t>&gt;    {  </a:t>
            </a:r>
          </a:p>
          <a:p>
            <a:r>
              <a:rPr lang="en-US" sz="2000" dirty="0" smtClean="0"/>
              <a:t>        </a:t>
            </a:r>
            <a:r>
              <a:rPr lang="en-GB" sz="2000" b="1" dirty="0" smtClean="0"/>
              <a:t>Fields</a:t>
            </a:r>
            <a:r>
              <a:rPr lang="en-US" sz="2000" dirty="0" smtClean="0"/>
              <a:t> /instance variable                                field;  </a:t>
            </a:r>
          </a:p>
          <a:p>
            <a:r>
              <a:rPr lang="en-US" sz="2000" dirty="0" smtClean="0"/>
              <a:t>        </a:t>
            </a:r>
            <a:r>
              <a:rPr lang="en-GB" sz="2000" b="1" dirty="0" smtClean="0"/>
              <a:t>Methods</a:t>
            </a:r>
            <a:r>
              <a:rPr lang="en-US" sz="2000" dirty="0" smtClean="0"/>
              <a:t>                                                           method;  </a:t>
            </a:r>
          </a:p>
          <a:p>
            <a:r>
              <a:rPr lang="en-US" sz="2000" dirty="0" smtClean="0"/>
              <a:t>        </a:t>
            </a:r>
            <a:r>
              <a:rPr lang="en-GB" sz="2000" b="1" dirty="0" smtClean="0"/>
              <a:t>Constructors</a:t>
            </a:r>
            <a:r>
              <a:rPr lang="en-US" sz="2000" dirty="0" smtClean="0"/>
              <a:t>                                              }  </a:t>
            </a:r>
          </a:p>
          <a:p>
            <a:r>
              <a:rPr lang="en-GB" sz="2000" b="1" dirty="0" smtClean="0"/>
              <a:t>         Blocks</a:t>
            </a:r>
            <a:endParaRPr lang="en-US" sz="2000" b="1" dirty="0" smtClean="0"/>
          </a:p>
          <a:p>
            <a:r>
              <a:rPr lang="en-GB" sz="2000" b="1" dirty="0" smtClean="0"/>
              <a:t>        Nested class and interface</a:t>
            </a:r>
            <a:endParaRPr lang="en-GB" sz="2000" dirty="0" smtClean="0"/>
          </a:p>
          <a:p>
            <a:r>
              <a:rPr lang="en-GB" sz="2000" dirty="0" smtClean="0"/>
              <a:t>Example c</a:t>
            </a:r>
            <a:r>
              <a:rPr lang="en-GB" sz="2000" b="1" dirty="0" smtClean="0"/>
              <a:t>lass</a:t>
            </a:r>
            <a:r>
              <a:rPr lang="en-GB" sz="2000" dirty="0" smtClean="0"/>
              <a:t> Student{   </a:t>
            </a:r>
          </a:p>
          <a:p>
            <a:pPr>
              <a:buNone/>
            </a:pPr>
            <a:r>
              <a:rPr lang="en-GB" sz="2000" dirty="0" smtClean="0"/>
              <a:t>                           </a:t>
            </a:r>
            <a:r>
              <a:rPr lang="en-GB" sz="2000" b="1" dirty="0" err="1" smtClean="0"/>
              <a:t>int</a:t>
            </a:r>
            <a:r>
              <a:rPr lang="en-GB" sz="2000" dirty="0" smtClean="0"/>
              <a:t> id;   //field or data member or instance variable  </a:t>
            </a:r>
          </a:p>
          <a:p>
            <a:pPr>
              <a:buNone/>
            </a:pPr>
            <a:r>
              <a:rPr lang="en-GB" sz="2000" dirty="0" smtClean="0"/>
              <a:t>                          String name;  </a:t>
            </a:r>
            <a:r>
              <a:rPr lang="en-US" sz="2000" dirty="0" smtClean="0"/>
              <a:t> </a:t>
            </a:r>
          </a:p>
          <a:p>
            <a:pPr>
              <a:buNone/>
            </a:pPr>
            <a:r>
              <a:rPr lang="en-GB" sz="2000" dirty="0" smtClean="0"/>
              <a:t>                          String branch;</a:t>
            </a:r>
          </a:p>
          <a:p>
            <a:pPr>
              <a:buNone/>
            </a:pPr>
            <a:r>
              <a:rPr lang="en-GB" sz="2000" dirty="0" smtClean="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smtClean="0"/>
              <a:t>Object</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Instance of class</a:t>
            </a:r>
          </a:p>
          <a:p>
            <a:r>
              <a:rPr lang="en-GB" dirty="0" smtClean="0"/>
              <a:t>a  real world entity</a:t>
            </a:r>
          </a:p>
          <a:p>
            <a:r>
              <a:rPr lang="en-GB" dirty="0" smtClean="0"/>
              <a:t>A physical entity</a:t>
            </a:r>
          </a:p>
          <a:p>
            <a:r>
              <a:rPr lang="en-GB" dirty="0" smtClean="0"/>
              <a:t>Create through new keyword Ex: Student s1 = new Student();</a:t>
            </a:r>
          </a:p>
          <a:p>
            <a:r>
              <a:rPr lang="en-GB" b="1" dirty="0" smtClean="0"/>
              <a:t>allocates memory when it is created</a:t>
            </a:r>
            <a:r>
              <a:rPr lang="en-GB" dirty="0" smtClean="0"/>
              <a:t>.</a:t>
            </a:r>
          </a:p>
          <a:p>
            <a:r>
              <a:rPr lang="en-GB" dirty="0" smtClean="0"/>
              <a:t>Object is created </a:t>
            </a:r>
            <a:r>
              <a:rPr lang="en-GB" b="1" dirty="0" smtClean="0"/>
              <a:t>many times</a:t>
            </a:r>
            <a:r>
              <a:rPr lang="en-GB" dirty="0" smtClean="0"/>
              <a:t> as per requirement.</a:t>
            </a:r>
          </a:p>
          <a:p>
            <a:r>
              <a:rPr lang="en-GB" b="1" dirty="0" smtClean="0"/>
              <a:t>Class:</a:t>
            </a:r>
            <a:r>
              <a:rPr lang="en-GB" dirty="0" smtClean="0"/>
              <a:t> Human </a:t>
            </a:r>
            <a:r>
              <a:rPr lang="en-GB" b="1" dirty="0" smtClean="0"/>
              <a:t>Object:</a:t>
            </a:r>
            <a:r>
              <a:rPr lang="en-GB" dirty="0" smtClean="0"/>
              <a:t> Man, Woman</a:t>
            </a:r>
          </a:p>
          <a:p>
            <a:r>
              <a:rPr lang="en-GB" b="1" dirty="0" smtClean="0"/>
              <a:t>Class:</a:t>
            </a:r>
            <a:r>
              <a:rPr lang="en-GB" dirty="0" smtClean="0"/>
              <a:t> Fruit </a:t>
            </a:r>
            <a:r>
              <a:rPr lang="en-GB" b="1" dirty="0" smtClean="0"/>
              <a:t>Object:</a:t>
            </a:r>
            <a:r>
              <a:rPr lang="en-GB" dirty="0" smtClean="0"/>
              <a:t> Apple, Banana, Mango, Guava </a:t>
            </a:r>
            <a:r>
              <a:rPr lang="en-GB" dirty="0" err="1" smtClean="0"/>
              <a:t>wtc</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smtClean="0"/>
              <a:t>Inside a class</a:t>
            </a:r>
            <a:br>
              <a:rPr lang="en-IN"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IN" dirty="0" smtClean="0"/>
              <a:t>Instance variable</a:t>
            </a:r>
          </a:p>
          <a:p>
            <a:pPr>
              <a:buNone/>
            </a:pPr>
            <a:r>
              <a:rPr lang="en-IN" dirty="0" smtClean="0"/>
              <a:t>                  </a:t>
            </a:r>
            <a:r>
              <a:rPr lang="en-GB" dirty="0" smtClean="0"/>
              <a:t>A variable which is created inside the class but outside the method</a:t>
            </a:r>
          </a:p>
          <a:p>
            <a:pPr>
              <a:buNone/>
            </a:pPr>
            <a:r>
              <a:rPr lang="en-GB" dirty="0" smtClean="0"/>
              <a:t>                  doesn't get memory at compile time.</a:t>
            </a:r>
          </a:p>
          <a:p>
            <a:pPr>
              <a:buNone/>
            </a:pPr>
            <a:r>
              <a:rPr lang="en-GB" dirty="0" smtClean="0"/>
              <a:t>                   It gets memory at runtime when an object or instance is created.</a:t>
            </a:r>
          </a:p>
          <a:p>
            <a:pPr>
              <a:buNone/>
            </a:pPr>
            <a:r>
              <a:rPr lang="en-GB" dirty="0" smtClean="0"/>
              <a:t>                   attributes of a class</a:t>
            </a:r>
          </a:p>
          <a:p>
            <a:r>
              <a:rPr lang="en-GB" dirty="0" smtClean="0"/>
              <a:t>Method</a:t>
            </a:r>
          </a:p>
          <a:p>
            <a:pPr>
              <a:buNone/>
            </a:pPr>
            <a:r>
              <a:rPr lang="en-GB" dirty="0" smtClean="0"/>
              <a:t>           function which is used to expose the </a:t>
            </a:r>
            <a:r>
              <a:rPr lang="en-GB" dirty="0" err="1" smtClean="0"/>
              <a:t>behavior</a:t>
            </a:r>
            <a:r>
              <a:rPr lang="en-GB" dirty="0" smtClean="0"/>
              <a:t> of an object.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an object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pic>
        <p:nvPicPr>
          <p:cNvPr id="5" name="Content Placeholder 4" descr="Different Ways to create an Object in Java"/>
          <p:cNvPicPr>
            <a:picLocks noGrp="1"/>
          </p:cNvPicPr>
          <p:nvPr>
            <p:ph idx="1"/>
          </p:nvPr>
        </p:nvPicPr>
        <p:blipFill>
          <a:blip r:embed="rId2"/>
          <a:srcRect/>
          <a:stretch>
            <a:fillRect/>
          </a:stretch>
        </p:blipFill>
        <p:spPr bwMode="auto">
          <a:xfrm>
            <a:off x="3837606" y="1825625"/>
            <a:ext cx="4516788" cy="435133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Constructor</a:t>
            </a:r>
            <a:endParaRPr lang="en-US" dirty="0"/>
          </a:p>
        </p:txBody>
      </p:sp>
      <p:sp>
        <p:nvSpPr>
          <p:cNvPr id="3" name="Content Placeholder 2"/>
          <p:cNvSpPr>
            <a:spLocks noGrp="1"/>
          </p:cNvSpPr>
          <p:nvPr>
            <p:ph idx="1"/>
          </p:nvPr>
        </p:nvSpPr>
        <p:spPr/>
        <p:txBody>
          <a:bodyPr/>
          <a:lstStyle/>
          <a:p>
            <a:r>
              <a:rPr lang="en-GB" sz="2000" dirty="0" smtClean="0"/>
              <a:t>a block of codes similar to the method. special type of method which is used to initialize the object.</a:t>
            </a:r>
          </a:p>
          <a:p>
            <a:r>
              <a:rPr lang="en-GB" sz="2000" dirty="0" smtClean="0"/>
              <a:t>It is called when an instance of the classis created</a:t>
            </a:r>
          </a:p>
          <a:p>
            <a:r>
              <a:rPr lang="en-GB" sz="2000" dirty="0" smtClean="0"/>
              <a:t>memory for the object is allocated in the memory.</a:t>
            </a:r>
          </a:p>
          <a:p>
            <a:r>
              <a:rPr lang="en-GB" sz="2000" dirty="0" smtClean="0"/>
              <a:t>Every time an object is created using the new() keyword, at least one constructor is called.</a:t>
            </a:r>
          </a:p>
          <a:p>
            <a:r>
              <a:rPr lang="en-GB" sz="2000" dirty="0" smtClean="0"/>
              <a:t>It calls a default constructor if there is no constructor available in the class.</a:t>
            </a:r>
          </a:p>
          <a:p>
            <a:r>
              <a:rPr lang="en-GB" sz="2000" dirty="0" smtClean="0"/>
              <a:t>Constructor name must be the same as its class name</a:t>
            </a:r>
          </a:p>
          <a:p>
            <a:r>
              <a:rPr lang="en-GB" sz="2000" dirty="0" smtClean="0"/>
              <a:t>A Constructor must have no explicit return type</a:t>
            </a:r>
          </a:p>
          <a:p>
            <a:r>
              <a:rPr lang="en-GB" sz="2000" dirty="0" smtClean="0"/>
              <a:t>A Java constructor cannot be abstract, static, final, and synchronized</a:t>
            </a:r>
          </a:p>
          <a:p>
            <a:endParaRPr lang="en-GB"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 types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pic>
        <p:nvPicPr>
          <p:cNvPr id="5" name="Content Placeholder 4" descr="Java Constructors"/>
          <p:cNvPicPr>
            <a:picLocks noGrp="1"/>
          </p:cNvPicPr>
          <p:nvPr>
            <p:ph idx="1"/>
          </p:nvPr>
        </p:nvPicPr>
        <p:blipFill>
          <a:blip r:embed="rId2"/>
          <a:srcRect/>
          <a:stretch>
            <a:fillRect/>
          </a:stretch>
        </p:blipFill>
        <p:spPr bwMode="auto">
          <a:xfrm>
            <a:off x="2921396" y="1937802"/>
            <a:ext cx="6349207" cy="4126984"/>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smtClean="0"/>
              <a:t>Example</a:t>
            </a: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IN" sz="2000" dirty="0" smtClean="0"/>
              <a:t>class Student {</a:t>
            </a:r>
            <a:endParaRPr lang="en-US" sz="2000" dirty="0" smtClean="0"/>
          </a:p>
          <a:p>
            <a:pPr>
              <a:spcBef>
                <a:spcPts val="0"/>
              </a:spcBef>
              <a:buNone/>
            </a:pPr>
            <a:r>
              <a:rPr lang="en-IN" sz="2000" dirty="0" smtClean="0"/>
              <a:t>     </a:t>
            </a:r>
            <a:r>
              <a:rPr lang="en-IN" sz="2000" dirty="0" err="1" smtClean="0"/>
              <a:t>int</a:t>
            </a:r>
            <a:r>
              <a:rPr lang="en-IN" sz="2000" dirty="0" smtClean="0"/>
              <a:t> </a:t>
            </a:r>
            <a:r>
              <a:rPr lang="en-IN" sz="2000" dirty="0" err="1" smtClean="0"/>
              <a:t>rollNo</a:t>
            </a:r>
            <a:r>
              <a:rPr lang="en-IN" sz="2000" dirty="0" smtClean="0"/>
              <a:t>;</a:t>
            </a:r>
            <a:endParaRPr lang="en-US" sz="2000" dirty="0" smtClean="0"/>
          </a:p>
          <a:p>
            <a:pPr>
              <a:spcBef>
                <a:spcPts val="0"/>
              </a:spcBef>
              <a:buNone/>
            </a:pPr>
            <a:r>
              <a:rPr lang="en-IN" sz="2000" dirty="0" smtClean="0"/>
              <a:t>      String </a:t>
            </a:r>
            <a:r>
              <a:rPr lang="en-IN" sz="2000" dirty="0" err="1" smtClean="0"/>
              <a:t>firstName</a:t>
            </a:r>
            <a:r>
              <a:rPr lang="en-IN" sz="2000" dirty="0" smtClean="0"/>
              <a:t>;</a:t>
            </a:r>
            <a:endParaRPr lang="en-US" sz="2000" dirty="0" smtClean="0"/>
          </a:p>
          <a:p>
            <a:pPr>
              <a:spcBef>
                <a:spcPts val="0"/>
              </a:spcBef>
              <a:buNone/>
            </a:pPr>
            <a:r>
              <a:rPr lang="en-IN" sz="2000" dirty="0" smtClean="0"/>
              <a:t> </a:t>
            </a:r>
            <a:endParaRPr lang="en-US" sz="2000" dirty="0" smtClean="0"/>
          </a:p>
          <a:p>
            <a:pPr>
              <a:spcBef>
                <a:spcPts val="0"/>
              </a:spcBef>
              <a:buNone/>
            </a:pPr>
            <a:r>
              <a:rPr lang="en-IN" sz="2000" dirty="0" smtClean="0"/>
              <a:t>     public Student() {</a:t>
            </a:r>
            <a:endParaRPr lang="en-US" sz="2000" dirty="0" smtClean="0"/>
          </a:p>
          <a:p>
            <a:pPr>
              <a:spcBef>
                <a:spcPts val="0"/>
              </a:spcBef>
              <a:buNone/>
            </a:pPr>
            <a:r>
              <a:rPr lang="en-IN" sz="2000" dirty="0" smtClean="0"/>
              <a:t>         </a:t>
            </a:r>
            <a:r>
              <a:rPr lang="en-IN" sz="2000" dirty="0" err="1" smtClean="0"/>
              <a:t>rollNo</a:t>
            </a:r>
            <a:r>
              <a:rPr lang="en-IN" sz="2000" dirty="0" smtClean="0"/>
              <a:t>=1;</a:t>
            </a:r>
            <a:endParaRPr lang="en-US" sz="2000" dirty="0" smtClean="0"/>
          </a:p>
          <a:p>
            <a:pPr>
              <a:spcBef>
                <a:spcPts val="0"/>
              </a:spcBef>
              <a:buNone/>
            </a:pPr>
            <a:r>
              <a:rPr lang="en-IN" sz="2000" dirty="0" smtClean="0"/>
              <a:t>         </a:t>
            </a:r>
            <a:r>
              <a:rPr lang="en-IN" sz="2000" dirty="0" err="1" smtClean="0"/>
              <a:t>firstName</a:t>
            </a:r>
            <a:r>
              <a:rPr lang="en-IN" sz="2000" dirty="0" smtClean="0"/>
              <a:t>=””;</a:t>
            </a:r>
            <a:endParaRPr lang="en-US" sz="2000" dirty="0" smtClean="0"/>
          </a:p>
          <a:p>
            <a:pPr>
              <a:spcBef>
                <a:spcPts val="0"/>
              </a:spcBef>
              <a:buNone/>
            </a:pPr>
            <a:r>
              <a:rPr lang="en-IN" sz="2000" dirty="0" smtClean="0"/>
              <a:t>    } </a:t>
            </a:r>
            <a:endParaRPr lang="en-US" sz="2000" dirty="0" smtClean="0"/>
          </a:p>
          <a:p>
            <a:pPr>
              <a:spcBef>
                <a:spcPts val="0"/>
              </a:spcBef>
              <a:buNone/>
            </a:pPr>
            <a:r>
              <a:rPr lang="en-IN" sz="2000" dirty="0" smtClean="0"/>
              <a:t>    public Student(</a:t>
            </a:r>
            <a:r>
              <a:rPr lang="en-IN" sz="2000" dirty="0" err="1" smtClean="0"/>
              <a:t>int</a:t>
            </a:r>
            <a:r>
              <a:rPr lang="en-IN" sz="2000" dirty="0" smtClean="0"/>
              <a:t> </a:t>
            </a:r>
            <a:r>
              <a:rPr lang="en-IN" sz="2000" dirty="0" err="1" smtClean="0"/>
              <a:t>no,String</a:t>
            </a:r>
            <a:r>
              <a:rPr lang="en-IN" sz="2000" dirty="0" smtClean="0"/>
              <a:t> fn) {</a:t>
            </a:r>
            <a:endParaRPr lang="en-US" sz="2000" dirty="0" smtClean="0"/>
          </a:p>
          <a:p>
            <a:pPr>
              <a:spcBef>
                <a:spcPts val="0"/>
              </a:spcBef>
              <a:buNone/>
            </a:pPr>
            <a:r>
              <a:rPr lang="en-IN" sz="2000" dirty="0" smtClean="0"/>
              <a:t>          </a:t>
            </a:r>
            <a:r>
              <a:rPr lang="en-IN" sz="2000" dirty="0" err="1" smtClean="0"/>
              <a:t>rollNo</a:t>
            </a:r>
            <a:r>
              <a:rPr lang="en-IN" sz="2000" dirty="0" smtClean="0"/>
              <a:t>=</a:t>
            </a:r>
            <a:r>
              <a:rPr lang="en-IN" sz="2000" dirty="0" err="1" smtClean="0"/>
              <a:t>rn</a:t>
            </a:r>
            <a:r>
              <a:rPr lang="en-IN" sz="2000" dirty="0" smtClean="0"/>
              <a:t>;</a:t>
            </a:r>
            <a:endParaRPr lang="en-US" sz="2000" dirty="0" smtClean="0"/>
          </a:p>
          <a:p>
            <a:pPr>
              <a:spcBef>
                <a:spcPts val="0"/>
              </a:spcBef>
              <a:buNone/>
            </a:pPr>
            <a:r>
              <a:rPr lang="en-IN" sz="2000" dirty="0" smtClean="0"/>
              <a:t>         </a:t>
            </a:r>
            <a:r>
              <a:rPr lang="en-IN" sz="2000" dirty="0" err="1" smtClean="0"/>
              <a:t>firstName</a:t>
            </a:r>
            <a:r>
              <a:rPr lang="en-IN" sz="2000" dirty="0" smtClean="0"/>
              <a:t>=fn;</a:t>
            </a:r>
            <a:endParaRPr lang="en-US" sz="2000" dirty="0" smtClean="0"/>
          </a:p>
          <a:p>
            <a:pPr>
              <a:spcBef>
                <a:spcPts val="0"/>
              </a:spcBef>
              <a:buNone/>
            </a:pPr>
            <a:r>
              <a:rPr lang="en-IN" sz="2000" dirty="0" smtClean="0"/>
              <a:t>    }</a:t>
            </a:r>
            <a:endParaRPr lang="en-US" sz="2000" dirty="0" smtClean="0"/>
          </a:p>
          <a:p>
            <a:pPr>
              <a:spcBef>
                <a:spcPts val="0"/>
              </a:spcBef>
              <a:buNone/>
            </a:pPr>
            <a:r>
              <a:rPr lang="en-IN" sz="2000" dirty="0" smtClean="0"/>
              <a:t>}</a:t>
            </a:r>
          </a:p>
          <a:p>
            <a:pPr>
              <a:spcBef>
                <a:spcPts val="0"/>
              </a:spcBef>
              <a:buNone/>
            </a:pPr>
            <a:r>
              <a:rPr lang="en-IN" sz="2000" dirty="0" smtClean="0"/>
              <a:t>public class temp {[</a:t>
            </a:r>
          </a:p>
          <a:p>
            <a:pPr>
              <a:spcBef>
                <a:spcPts val="0"/>
              </a:spcBef>
              <a:buNone/>
            </a:pPr>
            <a:r>
              <a:rPr lang="en-IN" sz="2000" dirty="0" smtClean="0"/>
              <a:t>     public static void main(String </a:t>
            </a:r>
            <a:r>
              <a:rPr lang="en-IN" sz="2000" dirty="0" err="1" smtClean="0"/>
              <a:t>args</a:t>
            </a:r>
            <a:r>
              <a:rPr lang="en-IN" sz="2000" dirty="0" smtClean="0"/>
              <a:t>[])  {</a:t>
            </a:r>
          </a:p>
          <a:p>
            <a:pPr>
              <a:spcBef>
                <a:spcPts val="0"/>
              </a:spcBef>
              <a:buNone/>
            </a:pPr>
            <a:r>
              <a:rPr lang="en-IN" sz="2000" dirty="0" smtClean="0"/>
              <a:t>             Student s1 = new Student();</a:t>
            </a:r>
          </a:p>
          <a:p>
            <a:pPr>
              <a:spcBef>
                <a:spcPts val="0"/>
              </a:spcBef>
              <a:buNone/>
            </a:pPr>
            <a:r>
              <a:rPr lang="en-IN" sz="2000" dirty="0" smtClean="0"/>
              <a:t>              Student s2 = new Student(1,”God”);</a:t>
            </a:r>
          </a:p>
          <a:p>
            <a:pPr>
              <a:spcBef>
                <a:spcPts val="0"/>
              </a:spcBef>
              <a:buNone/>
            </a:pPr>
            <a:r>
              <a:rPr lang="en-IN" sz="2000" dirty="0" smtClean="0"/>
              <a:t>      }</a:t>
            </a:r>
          </a:p>
          <a:p>
            <a:pPr>
              <a:spcBef>
                <a:spcPts val="0"/>
              </a:spcBef>
              <a:buNone/>
            </a:pPr>
            <a:r>
              <a:rPr lang="en-IN" sz="2000" dirty="0" smtClean="0"/>
              <a:t>}</a:t>
            </a:r>
            <a:endParaRPr lang="en-US"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Constructor overloading</a:t>
            </a:r>
            <a:endParaRPr lang="en-US" dirty="0"/>
          </a:p>
        </p:txBody>
      </p:sp>
      <p:sp>
        <p:nvSpPr>
          <p:cNvPr id="3" name="Content Placeholder 2"/>
          <p:cNvSpPr>
            <a:spLocks noGrp="1"/>
          </p:cNvSpPr>
          <p:nvPr>
            <p:ph idx="1"/>
          </p:nvPr>
        </p:nvSpPr>
        <p:spPr/>
        <p:txBody>
          <a:bodyPr/>
          <a:lstStyle/>
          <a:p>
            <a:r>
              <a:rPr lang="en-GB" dirty="0" smtClean="0"/>
              <a:t>Constructor overloading is a technique of having more than one constructor with different parameter lists. They are arranged in a way that each constructor performs a different task. They are differentiated by the compiler by the number of parameters in the list and their types.</a:t>
            </a:r>
          </a:p>
          <a:p>
            <a:pPr>
              <a:spcBef>
                <a:spcPts val="0"/>
              </a:spcBef>
              <a:buNone/>
            </a:pPr>
            <a:r>
              <a:rPr lang="en-US" sz="1600" b="1" dirty="0" smtClean="0"/>
              <a:t>class</a:t>
            </a:r>
            <a:r>
              <a:rPr lang="en-US" sz="1600" dirty="0" smtClean="0"/>
              <a:t> Student  </a:t>
            </a:r>
          </a:p>
          <a:p>
            <a:pPr>
              <a:spcBef>
                <a:spcPts val="0"/>
              </a:spcBef>
              <a:buNone/>
            </a:pPr>
            <a:r>
              <a:rPr lang="en-US" sz="1600" dirty="0" smtClean="0"/>
              <a:t>    </a:t>
            </a:r>
            <a:r>
              <a:rPr lang="en-US" sz="1600" b="1" dirty="0" err="1" smtClean="0"/>
              <a:t>int</a:t>
            </a:r>
            <a:r>
              <a:rPr lang="en-US" sz="1600" dirty="0" smtClean="0"/>
              <a:t> id;  </a:t>
            </a:r>
          </a:p>
          <a:p>
            <a:pPr>
              <a:spcBef>
                <a:spcPts val="0"/>
              </a:spcBef>
              <a:buNone/>
            </a:pPr>
            <a:r>
              <a:rPr lang="en-US" sz="1600" dirty="0" smtClean="0"/>
              <a:t>    String name;  </a:t>
            </a:r>
          </a:p>
          <a:p>
            <a:pPr>
              <a:spcBef>
                <a:spcPts val="0"/>
              </a:spcBef>
              <a:buNone/>
            </a:pPr>
            <a:r>
              <a:rPr lang="en-US" sz="1600" dirty="0" smtClean="0"/>
              <a:t>    </a:t>
            </a:r>
            <a:r>
              <a:rPr lang="en-US" sz="1600" b="1" dirty="0" err="1" smtClean="0"/>
              <a:t>int</a:t>
            </a:r>
            <a:r>
              <a:rPr lang="en-US" sz="1600" dirty="0" smtClean="0"/>
              <a:t> age;  </a:t>
            </a:r>
          </a:p>
          <a:p>
            <a:pPr>
              <a:spcBef>
                <a:spcPts val="0"/>
              </a:spcBef>
              <a:buNone/>
            </a:pPr>
            <a:r>
              <a:rPr lang="en-US" sz="1600" dirty="0" smtClean="0"/>
              <a:t>    //creating two </a:t>
            </a:r>
            <a:r>
              <a:rPr lang="en-US" sz="1600" dirty="0" err="1" smtClean="0"/>
              <a:t>arg</a:t>
            </a:r>
            <a:r>
              <a:rPr lang="en-US" sz="1600" dirty="0" smtClean="0"/>
              <a:t> constructor  </a:t>
            </a:r>
          </a:p>
          <a:p>
            <a:pPr>
              <a:spcBef>
                <a:spcPts val="0"/>
              </a:spcBef>
              <a:buNone/>
            </a:pPr>
            <a:r>
              <a:rPr lang="en-US" sz="1600" dirty="0" smtClean="0"/>
              <a:t>    Student(</a:t>
            </a:r>
            <a:r>
              <a:rPr lang="en-US" sz="1600" b="1" dirty="0" err="1" smtClean="0"/>
              <a:t>int</a:t>
            </a:r>
            <a:r>
              <a:rPr lang="en-US" sz="1600" dirty="0" smtClean="0"/>
              <a:t> </a:t>
            </a:r>
            <a:r>
              <a:rPr lang="en-US" sz="1600" dirty="0" err="1" smtClean="0"/>
              <a:t>i,String</a:t>
            </a:r>
            <a:r>
              <a:rPr lang="en-US" sz="1600" dirty="0" smtClean="0"/>
              <a:t> n){  </a:t>
            </a:r>
          </a:p>
          <a:p>
            <a:pPr>
              <a:spcBef>
                <a:spcPts val="0"/>
              </a:spcBef>
              <a:buNone/>
            </a:pPr>
            <a:r>
              <a:rPr lang="en-US" sz="1600" dirty="0" smtClean="0"/>
              <a:t>    id = </a:t>
            </a:r>
            <a:r>
              <a:rPr lang="en-US" sz="1600" dirty="0" err="1" smtClean="0"/>
              <a:t>i</a:t>
            </a:r>
            <a:r>
              <a:rPr lang="en-US" sz="1600" dirty="0" smtClean="0"/>
              <a:t>;  </a:t>
            </a:r>
          </a:p>
          <a:p>
            <a:pPr>
              <a:spcBef>
                <a:spcPts val="0"/>
              </a:spcBef>
              <a:buNone/>
            </a:pPr>
            <a:r>
              <a:rPr lang="en-US" sz="1600" dirty="0" smtClean="0"/>
              <a:t>    name = n;  </a:t>
            </a:r>
          </a:p>
          <a:p>
            <a:pPr>
              <a:spcBef>
                <a:spcPts val="0"/>
              </a:spcBef>
              <a:buNone/>
            </a:pPr>
            <a:r>
              <a:rPr lang="en-US" sz="1600" dirty="0" smtClean="0"/>
              <a:t>    }  </a:t>
            </a:r>
          </a:p>
          <a:p>
            <a:pPr>
              <a:spcBef>
                <a:spcPts val="0"/>
              </a:spcBef>
              <a:buNone/>
            </a:pPr>
            <a:r>
              <a:rPr lang="en-US" sz="1600" dirty="0" smtClean="0"/>
              <a:t>    //creating three </a:t>
            </a:r>
            <a:r>
              <a:rPr lang="en-US" sz="1600" dirty="0" err="1" smtClean="0"/>
              <a:t>arg</a:t>
            </a:r>
            <a:r>
              <a:rPr lang="en-US" sz="1600" dirty="0" smtClean="0"/>
              <a:t> constructor  </a:t>
            </a:r>
          </a:p>
          <a:p>
            <a:pPr>
              <a:spcBef>
                <a:spcPts val="0"/>
              </a:spcBef>
              <a:buNone/>
            </a:pPr>
            <a:r>
              <a:rPr lang="en-US" sz="1600" dirty="0" smtClean="0"/>
              <a:t>    Student(</a:t>
            </a:r>
            <a:r>
              <a:rPr lang="en-US" sz="1600" b="1" dirty="0" err="1" smtClean="0"/>
              <a:t>int</a:t>
            </a:r>
            <a:r>
              <a:rPr lang="en-US" sz="1600" dirty="0" smtClean="0"/>
              <a:t> </a:t>
            </a:r>
            <a:r>
              <a:rPr lang="en-US" sz="1600" dirty="0" err="1" smtClean="0"/>
              <a:t>i,String</a:t>
            </a:r>
            <a:r>
              <a:rPr lang="en-US" sz="1600" dirty="0" smtClean="0"/>
              <a:t> </a:t>
            </a:r>
            <a:r>
              <a:rPr lang="en-US" sz="1600" dirty="0" err="1" smtClean="0"/>
              <a:t>n,</a:t>
            </a:r>
            <a:r>
              <a:rPr lang="en-US" sz="1600" b="1" dirty="0" err="1" smtClean="0"/>
              <a:t>int</a:t>
            </a:r>
            <a:r>
              <a:rPr lang="en-US" sz="1600" dirty="0" smtClean="0"/>
              <a:t> a){  </a:t>
            </a:r>
          </a:p>
          <a:p>
            <a:pPr>
              <a:spcBef>
                <a:spcPts val="0"/>
              </a:spcBef>
              <a:buNone/>
            </a:pPr>
            <a:r>
              <a:rPr lang="en-US" sz="1600" dirty="0" smtClean="0"/>
              <a:t>    id = </a:t>
            </a:r>
            <a:r>
              <a:rPr lang="en-US" sz="1600" dirty="0" err="1" smtClean="0"/>
              <a:t>i</a:t>
            </a:r>
            <a:r>
              <a:rPr lang="en-US" sz="1600" dirty="0" smtClean="0"/>
              <a:t>;  </a:t>
            </a:r>
          </a:p>
          <a:p>
            <a:pPr>
              <a:spcBef>
                <a:spcPts val="0"/>
              </a:spcBef>
              <a:buNone/>
            </a:pPr>
            <a:r>
              <a:rPr lang="en-US" sz="1600" dirty="0" smtClean="0"/>
              <a:t>    name = n;  </a:t>
            </a:r>
          </a:p>
          <a:p>
            <a:pPr>
              <a:spcBef>
                <a:spcPts val="0"/>
              </a:spcBef>
              <a:buNone/>
            </a:pPr>
            <a:r>
              <a:rPr lang="en-US" sz="1600" dirty="0" smtClean="0"/>
              <a:t>    age=a;  </a:t>
            </a:r>
          </a:p>
          <a:p>
            <a:pPr>
              <a:spcBef>
                <a:spcPts val="0"/>
              </a:spcBef>
              <a:buNone/>
            </a:pPr>
            <a:r>
              <a:rPr lang="en-US" sz="1600" dirty="0" smtClean="0"/>
              <a:t>    }  </a:t>
            </a:r>
          </a:p>
          <a:p>
            <a:pPr>
              <a:spcBef>
                <a:spcPts val="0"/>
              </a:spcBef>
              <a:buNone/>
            </a:pPr>
            <a:r>
              <a:rPr lang="en-US" sz="1600" dirty="0" smtClean="0"/>
              <a:t>    </a:t>
            </a:r>
            <a:r>
              <a:rPr lang="en-US" sz="1600" b="1" dirty="0" smtClean="0"/>
              <a:t>void</a:t>
            </a:r>
            <a:r>
              <a:rPr lang="en-US" sz="1600" dirty="0" smtClean="0"/>
              <a:t> display(){</a:t>
            </a:r>
            <a:r>
              <a:rPr lang="en-US" sz="1600" dirty="0" err="1" smtClean="0"/>
              <a:t>System.out.println</a:t>
            </a:r>
            <a:r>
              <a:rPr lang="en-US" sz="1600" dirty="0" smtClean="0"/>
              <a:t>(id+" "+name+" "+age);}     </a:t>
            </a:r>
          </a:p>
          <a:p>
            <a:pPr>
              <a:spcBef>
                <a:spcPts val="0"/>
              </a:spcBef>
              <a:buNone/>
            </a:pPr>
            <a:r>
              <a:rPr lang="en-US" sz="1600" dirty="0" smtClean="0"/>
              <a:t>   </a:t>
            </a:r>
            <a:r>
              <a:rPr lang="en-US" sz="1600" b="1" dirty="0" smtClean="0"/>
              <a:t>public</a:t>
            </a:r>
            <a:r>
              <a:rPr lang="en-US" sz="1600" dirty="0" smtClean="0"/>
              <a:t> </a:t>
            </a:r>
            <a:r>
              <a:rPr lang="en-US" sz="1600" b="1" dirty="0" smtClean="0"/>
              <a:t>static</a:t>
            </a:r>
            <a:r>
              <a:rPr lang="en-US" sz="1600" dirty="0" smtClean="0"/>
              <a:t> </a:t>
            </a:r>
            <a:r>
              <a:rPr lang="en-US" sz="1600" b="1" dirty="0" smtClean="0"/>
              <a:t>void</a:t>
            </a:r>
            <a:r>
              <a:rPr lang="en-US" sz="1600" dirty="0" smtClean="0"/>
              <a:t> main(String </a:t>
            </a:r>
            <a:r>
              <a:rPr lang="en-US" sz="1600" dirty="0" err="1" smtClean="0"/>
              <a:t>args</a:t>
            </a:r>
            <a:r>
              <a:rPr lang="en-US" sz="1600" dirty="0" smtClean="0"/>
              <a:t>[]){  </a:t>
            </a:r>
          </a:p>
          <a:p>
            <a:pPr>
              <a:spcBef>
                <a:spcPts val="0"/>
              </a:spcBef>
              <a:buNone/>
            </a:pPr>
            <a:r>
              <a:rPr lang="en-US" sz="1600" dirty="0" smtClean="0"/>
              <a:t>    Student s1 = </a:t>
            </a:r>
            <a:r>
              <a:rPr lang="en-US" sz="1600" b="1" dirty="0" smtClean="0"/>
              <a:t>new</a:t>
            </a:r>
            <a:r>
              <a:rPr lang="en-US" sz="1600" dirty="0" smtClean="0"/>
              <a:t> Student(111,"Karan");  </a:t>
            </a:r>
          </a:p>
          <a:p>
            <a:pPr>
              <a:spcBef>
                <a:spcPts val="0"/>
              </a:spcBef>
              <a:buNone/>
            </a:pPr>
            <a:r>
              <a:rPr lang="en-US" sz="1600" dirty="0" smtClean="0"/>
              <a:t>    Student s2 = </a:t>
            </a:r>
            <a:r>
              <a:rPr lang="en-US" sz="1600" b="1" dirty="0" smtClean="0"/>
              <a:t>new</a:t>
            </a:r>
            <a:r>
              <a:rPr lang="en-US" sz="1600" dirty="0" smtClean="0"/>
              <a:t> Student(222,"Aryan",25);  </a:t>
            </a:r>
          </a:p>
          <a:p>
            <a:pPr>
              <a:spcBef>
                <a:spcPts val="0"/>
              </a:spcBef>
              <a:buNone/>
            </a:pPr>
            <a:r>
              <a:rPr lang="en-US" sz="1600" dirty="0" smtClean="0"/>
              <a:t>    s1.display();  </a:t>
            </a:r>
          </a:p>
          <a:p>
            <a:pPr>
              <a:spcBef>
                <a:spcPts val="0"/>
              </a:spcBef>
              <a:buNone/>
            </a:pPr>
            <a:r>
              <a:rPr lang="en-US" sz="1600" dirty="0" smtClean="0"/>
              <a:t>    s2.display();  </a:t>
            </a:r>
          </a:p>
          <a:p>
            <a:pPr>
              <a:spcBef>
                <a:spcPts val="0"/>
              </a:spcBef>
              <a:buNone/>
            </a:pPr>
            <a:r>
              <a:rPr lang="en-US" sz="1600" dirty="0" smtClean="0"/>
              <a:t>   }  </a:t>
            </a:r>
          </a:p>
          <a:p>
            <a:pPr>
              <a:spcBef>
                <a:spcPts val="0"/>
              </a:spcBef>
              <a:buNone/>
            </a:pPr>
            <a:r>
              <a:rPr lang="en-US" sz="16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Distinguish between Constructor and Method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pic>
        <p:nvPicPr>
          <p:cNvPr id="5" name="Content Placeholder 4" descr="Java Constructors vs. Methods"/>
          <p:cNvPicPr>
            <a:picLocks noGrp="1"/>
          </p:cNvPicPr>
          <p:nvPr>
            <p:ph idx="1"/>
          </p:nvPr>
        </p:nvPicPr>
        <p:blipFill>
          <a:blip r:embed="rId2"/>
          <a:srcRect/>
          <a:stretch>
            <a:fillRect/>
          </a:stretch>
        </p:blipFill>
        <p:spPr bwMode="auto">
          <a:xfrm>
            <a:off x="3259515" y="1825625"/>
            <a:ext cx="5672970" cy="374651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Operators</a:t>
            </a:r>
            <a:endParaRPr lang="en-US" dirty="0"/>
          </a:p>
        </p:txBody>
      </p:sp>
      <p:sp>
        <p:nvSpPr>
          <p:cNvPr id="3" name="Content Placeholder 2"/>
          <p:cNvSpPr>
            <a:spLocks noGrp="1"/>
          </p:cNvSpPr>
          <p:nvPr>
            <p:ph idx="1"/>
          </p:nvPr>
        </p:nvSpPr>
        <p:spPr>
          <a:xfrm>
            <a:off x="838200" y="1285860"/>
            <a:ext cx="10515600" cy="4891103"/>
          </a:xfrm>
        </p:spPr>
        <p:txBody>
          <a:bodyPr/>
          <a:lstStyle/>
          <a:p>
            <a:pPr>
              <a:buNone/>
            </a:pPr>
            <a:r>
              <a:rPr lang="en-GB" b="1" dirty="0" smtClean="0"/>
              <a:t>Operator</a:t>
            </a:r>
            <a:r>
              <a:rPr lang="en-GB" dirty="0" smtClean="0"/>
              <a:t>  is a symbol that is used to perform operations </a:t>
            </a:r>
            <a:r>
              <a:rPr lang="en-US" dirty="0" smtClean="0"/>
              <a:t> on variables and values</a:t>
            </a:r>
          </a:p>
          <a:p>
            <a:r>
              <a:rPr lang="en-US" dirty="0" smtClean="0"/>
              <a:t>According to number of operands</a:t>
            </a:r>
            <a:r>
              <a:rPr lang="en-GB" dirty="0" smtClean="0"/>
              <a:t>. – Unary(-,!,++,--,inverting </a:t>
            </a:r>
            <a:r>
              <a:rPr lang="en-GB" dirty="0" err="1" smtClean="0"/>
              <a:t>boolean</a:t>
            </a:r>
            <a:r>
              <a:rPr lang="en-GB" dirty="0" smtClean="0"/>
              <a:t> value), Binary, Ternary(&amp;</a:t>
            </a:r>
            <a:r>
              <a:rPr lang="en-GB" dirty="0" smtClean="0">
                <a:sym typeface="Wingdings" pitchFamily="2" charset="2"/>
              </a:rPr>
              <a:t>:)</a:t>
            </a:r>
            <a:endParaRPr lang="en-GB" dirty="0" smtClean="0"/>
          </a:p>
          <a:p>
            <a:r>
              <a:rPr lang="en-GB" dirty="0" smtClean="0"/>
              <a:t> Arithmetic operators   -        +,-,*,/,%,++,--</a:t>
            </a:r>
          </a:p>
          <a:p>
            <a:r>
              <a:rPr lang="en-GB" dirty="0" smtClean="0"/>
              <a:t>Relational operators     -         ==,!=,&lt;,&gt;,&lt;=,&gt;=</a:t>
            </a:r>
          </a:p>
          <a:p>
            <a:r>
              <a:rPr lang="en-GB" dirty="0" smtClean="0"/>
              <a:t>Logical operators           -       !,&amp;&amp;,||</a:t>
            </a:r>
          </a:p>
          <a:p>
            <a:r>
              <a:rPr lang="en-GB" dirty="0" smtClean="0"/>
              <a:t>Bitwise operators          -        &amp;,|,^,~,&lt;&lt;,&gt;&gt;,&gt;&gt;&gt;</a:t>
            </a:r>
          </a:p>
          <a:p>
            <a:r>
              <a:rPr lang="en-GB" dirty="0" smtClean="0"/>
              <a:t>Updating /Assignment operator -   =,+=,-=,*=,/=,%=,&amp;=,|=,^=,&gt;&gt;=,&lt;&lt;=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Copy Constructor</a:t>
            </a:r>
            <a:endParaRPr lang="en-US" dirty="0"/>
          </a:p>
        </p:txBody>
      </p:sp>
      <p:sp>
        <p:nvSpPr>
          <p:cNvPr id="3" name="Content Placeholder 2"/>
          <p:cNvSpPr>
            <a:spLocks noGrp="1"/>
          </p:cNvSpPr>
          <p:nvPr>
            <p:ph idx="1"/>
          </p:nvPr>
        </p:nvSpPr>
        <p:spPr/>
        <p:txBody>
          <a:bodyPr/>
          <a:lstStyle/>
          <a:p>
            <a:r>
              <a:rPr lang="en-GB" dirty="0" smtClean="0"/>
              <a:t>There is no copy constructor in Java. However, we can copy the values from one object to another like copy constructor in C++.</a:t>
            </a:r>
          </a:p>
          <a:p>
            <a:r>
              <a:rPr lang="en-GB" dirty="0" smtClean="0"/>
              <a:t>There are many ways to copy the values of one object into another in Java. They are:</a:t>
            </a:r>
          </a:p>
          <a:p>
            <a:pPr marL="514350" indent="-514350">
              <a:buFont typeface="+mj-lt"/>
              <a:buAutoNum type="arabicPeriod"/>
            </a:pPr>
            <a:r>
              <a:rPr lang="en-GB" dirty="0" smtClean="0"/>
              <a:t>By constructor</a:t>
            </a:r>
          </a:p>
          <a:p>
            <a:pPr marL="514350" indent="-514350">
              <a:buFont typeface="+mj-lt"/>
              <a:buAutoNum type="arabicPeriod"/>
            </a:pPr>
            <a:r>
              <a:rPr lang="en-GB" dirty="0" smtClean="0"/>
              <a:t>By assigning the values of one object into another</a:t>
            </a:r>
          </a:p>
          <a:p>
            <a:pPr marL="514350" indent="-514350">
              <a:buFont typeface="+mj-lt"/>
              <a:buAutoNum type="arabicPeriod"/>
            </a:pPr>
            <a:r>
              <a:rPr lang="en-GB" dirty="0" smtClean="0"/>
              <a:t>By clone() method of Object class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sz="1800" b="1" dirty="0" smtClean="0"/>
              <a:t>class</a:t>
            </a:r>
            <a:r>
              <a:rPr lang="en-US" sz="1800" dirty="0" smtClean="0"/>
              <a:t> Student{  </a:t>
            </a:r>
          </a:p>
          <a:p>
            <a:pPr>
              <a:spcBef>
                <a:spcPts val="0"/>
              </a:spcBef>
              <a:buNone/>
            </a:pPr>
            <a:r>
              <a:rPr lang="en-US" sz="1800" dirty="0" smtClean="0"/>
              <a:t>    </a:t>
            </a:r>
            <a:r>
              <a:rPr lang="en-US" sz="1800" b="1" dirty="0" err="1" smtClean="0"/>
              <a:t>int</a:t>
            </a:r>
            <a:r>
              <a:rPr lang="en-US" sz="1800" dirty="0" smtClean="0"/>
              <a:t> id;  </a:t>
            </a:r>
          </a:p>
          <a:p>
            <a:pPr>
              <a:spcBef>
                <a:spcPts val="0"/>
              </a:spcBef>
              <a:buNone/>
            </a:pPr>
            <a:r>
              <a:rPr lang="en-US" sz="1800" dirty="0" smtClean="0"/>
              <a:t>    String name;  </a:t>
            </a:r>
          </a:p>
          <a:p>
            <a:pPr>
              <a:spcBef>
                <a:spcPts val="0"/>
              </a:spcBef>
              <a:buNone/>
            </a:pPr>
            <a:r>
              <a:rPr lang="en-US" sz="1800" dirty="0" smtClean="0"/>
              <a:t>    //constructor to initialize integer and string  </a:t>
            </a:r>
          </a:p>
          <a:p>
            <a:pPr>
              <a:spcBef>
                <a:spcPts val="0"/>
              </a:spcBef>
              <a:buNone/>
            </a:pPr>
            <a:r>
              <a:rPr lang="en-US" sz="1800" dirty="0" smtClean="0"/>
              <a:t>    Student(</a:t>
            </a:r>
            <a:r>
              <a:rPr lang="en-US" sz="1800" b="1" dirty="0" err="1" smtClean="0"/>
              <a:t>int</a:t>
            </a:r>
            <a:r>
              <a:rPr lang="en-US" sz="1800" dirty="0" smtClean="0"/>
              <a:t> </a:t>
            </a:r>
            <a:r>
              <a:rPr lang="en-US" sz="1800" dirty="0" err="1" smtClean="0"/>
              <a:t>i,String</a:t>
            </a:r>
            <a:r>
              <a:rPr lang="en-US" sz="1800" dirty="0" smtClean="0"/>
              <a:t> n){  </a:t>
            </a:r>
          </a:p>
          <a:p>
            <a:pPr>
              <a:spcBef>
                <a:spcPts val="0"/>
              </a:spcBef>
              <a:buNone/>
            </a:pPr>
            <a:r>
              <a:rPr lang="en-US" sz="1800" dirty="0" smtClean="0"/>
              <a:t>    id = </a:t>
            </a:r>
            <a:r>
              <a:rPr lang="en-US" sz="1800" dirty="0" err="1" smtClean="0"/>
              <a:t>i</a:t>
            </a:r>
            <a:r>
              <a:rPr lang="en-US" sz="1800" dirty="0" smtClean="0"/>
              <a:t>;  </a:t>
            </a:r>
          </a:p>
          <a:p>
            <a:pPr>
              <a:spcBef>
                <a:spcPts val="0"/>
              </a:spcBef>
              <a:buNone/>
            </a:pPr>
            <a:r>
              <a:rPr lang="en-US" sz="1800" dirty="0" smtClean="0"/>
              <a:t>    name = n;  </a:t>
            </a:r>
          </a:p>
          <a:p>
            <a:pPr>
              <a:spcBef>
                <a:spcPts val="0"/>
              </a:spcBef>
              <a:buNone/>
            </a:pPr>
            <a:r>
              <a:rPr lang="en-US" sz="1800" dirty="0" smtClean="0"/>
              <a:t>    }  </a:t>
            </a:r>
          </a:p>
          <a:p>
            <a:pPr>
              <a:spcBef>
                <a:spcPts val="0"/>
              </a:spcBef>
              <a:buNone/>
            </a:pPr>
            <a:r>
              <a:rPr lang="en-US" sz="1800" dirty="0" smtClean="0"/>
              <a:t>    //constructor to initialize another object  </a:t>
            </a:r>
          </a:p>
          <a:p>
            <a:pPr>
              <a:spcBef>
                <a:spcPts val="0"/>
              </a:spcBef>
              <a:buNone/>
            </a:pPr>
            <a:r>
              <a:rPr lang="en-US" sz="1800" dirty="0" smtClean="0"/>
              <a:t>    Student(Student s){  </a:t>
            </a:r>
          </a:p>
          <a:p>
            <a:pPr>
              <a:spcBef>
                <a:spcPts val="0"/>
              </a:spcBef>
              <a:buNone/>
            </a:pPr>
            <a:r>
              <a:rPr lang="en-US" sz="1800" dirty="0" smtClean="0"/>
              <a:t>    id = s.id;  </a:t>
            </a:r>
          </a:p>
          <a:p>
            <a:pPr>
              <a:spcBef>
                <a:spcPts val="0"/>
              </a:spcBef>
              <a:buNone/>
            </a:pPr>
            <a:r>
              <a:rPr lang="en-US" sz="1800" dirty="0" smtClean="0"/>
              <a:t>    name =s.name;  </a:t>
            </a:r>
          </a:p>
          <a:p>
            <a:pPr>
              <a:spcBef>
                <a:spcPts val="0"/>
              </a:spcBef>
              <a:buNone/>
            </a:pPr>
            <a:r>
              <a:rPr lang="en-US" sz="1800" dirty="0" smtClean="0"/>
              <a:t>    }  </a:t>
            </a:r>
          </a:p>
          <a:p>
            <a:pPr>
              <a:spcBef>
                <a:spcPts val="0"/>
              </a:spcBef>
              <a:buNone/>
            </a:pPr>
            <a:r>
              <a:rPr lang="en-US" sz="1800" dirty="0" smtClean="0"/>
              <a:t>    </a:t>
            </a:r>
            <a:r>
              <a:rPr lang="en-US" sz="1800" b="1" dirty="0" smtClean="0"/>
              <a:t>void</a:t>
            </a:r>
            <a:r>
              <a:rPr lang="en-US" sz="1800" dirty="0" smtClean="0"/>
              <a:t> display(){</a:t>
            </a:r>
            <a:r>
              <a:rPr lang="en-US" sz="1800" dirty="0" err="1" smtClean="0"/>
              <a:t>System.out.println</a:t>
            </a:r>
            <a:r>
              <a:rPr lang="en-US" sz="1800" dirty="0" smtClean="0"/>
              <a:t>(id+" "+name);}  </a:t>
            </a:r>
          </a:p>
          <a:p>
            <a:pPr>
              <a:spcBef>
                <a:spcPts val="0"/>
              </a:spcBef>
              <a:buNone/>
            </a:pPr>
            <a:r>
              <a:rPr lang="en-US" sz="1800" dirty="0" smtClean="0"/>
              <a:t>   </a:t>
            </a:r>
          </a:p>
          <a:p>
            <a:pPr>
              <a:spcBef>
                <a:spcPts val="0"/>
              </a:spcBef>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a:t>
            </a:r>
          </a:p>
          <a:p>
            <a:pPr>
              <a:spcBef>
                <a:spcPts val="0"/>
              </a:spcBef>
              <a:buNone/>
            </a:pPr>
            <a:r>
              <a:rPr lang="en-US" sz="1800" dirty="0" smtClean="0"/>
              <a:t>    Student s1 = </a:t>
            </a:r>
            <a:r>
              <a:rPr lang="en-US" sz="1800" b="1" dirty="0" smtClean="0"/>
              <a:t>new</a:t>
            </a:r>
            <a:r>
              <a:rPr lang="en-US" sz="1800" dirty="0" smtClean="0"/>
              <a:t> Student(111,"Karan");  </a:t>
            </a:r>
          </a:p>
          <a:p>
            <a:pPr>
              <a:spcBef>
                <a:spcPts val="0"/>
              </a:spcBef>
              <a:buNone/>
            </a:pPr>
            <a:r>
              <a:rPr lang="en-US" sz="1800" dirty="0" smtClean="0"/>
              <a:t>    Student s2 = </a:t>
            </a:r>
            <a:r>
              <a:rPr lang="en-US" sz="1800" b="1" dirty="0" smtClean="0"/>
              <a:t>new</a:t>
            </a:r>
            <a:r>
              <a:rPr lang="en-US" sz="1800" dirty="0" smtClean="0"/>
              <a:t> Student(s1);  </a:t>
            </a:r>
          </a:p>
          <a:p>
            <a:pPr>
              <a:spcBef>
                <a:spcPts val="0"/>
              </a:spcBef>
              <a:buNone/>
            </a:pPr>
            <a:r>
              <a:rPr lang="en-US" sz="1800" dirty="0" smtClean="0"/>
              <a:t>    s1.display();  </a:t>
            </a:r>
          </a:p>
          <a:p>
            <a:pPr>
              <a:spcBef>
                <a:spcPts val="0"/>
              </a:spcBef>
              <a:buNone/>
            </a:pPr>
            <a:r>
              <a:rPr lang="en-US" sz="1800" dirty="0" smtClean="0"/>
              <a:t>    s2.display();  </a:t>
            </a:r>
          </a:p>
          <a:p>
            <a:pPr>
              <a:spcBef>
                <a:spcPts val="0"/>
              </a:spcBef>
              <a:buNone/>
            </a:pPr>
            <a:r>
              <a:rPr lang="en-US" sz="1800" dirty="0" smtClean="0"/>
              <a:t>   }  </a:t>
            </a:r>
          </a:p>
          <a:p>
            <a:pPr>
              <a:spcBef>
                <a:spcPts val="0"/>
              </a:spcBef>
              <a:buNone/>
            </a:pPr>
            <a:r>
              <a:rPr lang="en-US" sz="1800" dirty="0" smtClean="0"/>
              <a:t>}  </a:t>
            </a:r>
          </a:p>
          <a:p>
            <a:pPr>
              <a:spcBef>
                <a:spcPts val="0"/>
              </a:spcBef>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Copy values without constructor</a:t>
            </a:r>
            <a:endParaRPr lang="en-US" dirty="0"/>
          </a:p>
        </p:txBody>
      </p:sp>
      <p:sp>
        <p:nvSpPr>
          <p:cNvPr id="3" name="Content Placeholder 2"/>
          <p:cNvSpPr>
            <a:spLocks noGrp="1"/>
          </p:cNvSpPr>
          <p:nvPr>
            <p:ph idx="1"/>
          </p:nvPr>
        </p:nvSpPr>
        <p:spPr/>
        <p:txBody>
          <a:bodyPr/>
          <a:lstStyle/>
          <a:p>
            <a:r>
              <a:rPr lang="en-GB" dirty="0" smtClean="0"/>
              <a:t>copy the values of one object into another by assigning the objects values to another object. In this case, there is no need to create the constructor.</a:t>
            </a:r>
          </a:p>
          <a:p>
            <a:pPr>
              <a:spcBef>
                <a:spcPts val="0"/>
              </a:spcBef>
              <a:buNone/>
            </a:pPr>
            <a:r>
              <a:rPr lang="en-US" sz="1600" b="1" dirty="0" smtClean="0"/>
              <a:t>class</a:t>
            </a:r>
            <a:r>
              <a:rPr lang="en-US" sz="1600" dirty="0" smtClean="0"/>
              <a:t> Student{  </a:t>
            </a:r>
          </a:p>
          <a:p>
            <a:pPr>
              <a:spcBef>
                <a:spcPts val="0"/>
              </a:spcBef>
              <a:buNone/>
            </a:pPr>
            <a:r>
              <a:rPr lang="en-US" sz="1600" dirty="0" smtClean="0"/>
              <a:t>    </a:t>
            </a:r>
            <a:r>
              <a:rPr lang="en-US" sz="1600" b="1" dirty="0" err="1" smtClean="0"/>
              <a:t>int</a:t>
            </a:r>
            <a:r>
              <a:rPr lang="en-US" sz="1600" dirty="0" smtClean="0"/>
              <a:t> id;  </a:t>
            </a:r>
          </a:p>
          <a:p>
            <a:pPr>
              <a:spcBef>
                <a:spcPts val="0"/>
              </a:spcBef>
              <a:buNone/>
            </a:pPr>
            <a:r>
              <a:rPr lang="en-US" sz="1600" dirty="0" smtClean="0"/>
              <a:t>    String name;  </a:t>
            </a:r>
          </a:p>
          <a:p>
            <a:pPr>
              <a:spcBef>
                <a:spcPts val="0"/>
              </a:spcBef>
              <a:buNone/>
            </a:pPr>
            <a:r>
              <a:rPr lang="en-US" sz="1600" dirty="0" smtClean="0"/>
              <a:t>    Student(</a:t>
            </a:r>
            <a:r>
              <a:rPr lang="en-US" sz="1600" b="1" dirty="0" err="1" smtClean="0"/>
              <a:t>int</a:t>
            </a:r>
            <a:r>
              <a:rPr lang="en-US" sz="1600" dirty="0" smtClean="0"/>
              <a:t> </a:t>
            </a:r>
            <a:r>
              <a:rPr lang="en-US" sz="1600" dirty="0" err="1" smtClean="0"/>
              <a:t>i,String</a:t>
            </a:r>
            <a:r>
              <a:rPr lang="en-US" sz="1600" dirty="0" smtClean="0"/>
              <a:t> n){  </a:t>
            </a:r>
          </a:p>
          <a:p>
            <a:pPr>
              <a:spcBef>
                <a:spcPts val="0"/>
              </a:spcBef>
              <a:buNone/>
            </a:pPr>
            <a:r>
              <a:rPr lang="en-US" sz="1600" dirty="0" smtClean="0"/>
              <a:t>    id = </a:t>
            </a:r>
            <a:r>
              <a:rPr lang="en-US" sz="1600" dirty="0" err="1" smtClean="0"/>
              <a:t>i</a:t>
            </a:r>
            <a:r>
              <a:rPr lang="en-US" sz="1600" dirty="0" smtClean="0"/>
              <a:t>;  </a:t>
            </a:r>
          </a:p>
          <a:p>
            <a:pPr>
              <a:spcBef>
                <a:spcPts val="0"/>
              </a:spcBef>
              <a:buNone/>
            </a:pPr>
            <a:r>
              <a:rPr lang="en-US" sz="1600" dirty="0" smtClean="0"/>
              <a:t>    name = n;  </a:t>
            </a:r>
          </a:p>
          <a:p>
            <a:pPr>
              <a:spcBef>
                <a:spcPts val="0"/>
              </a:spcBef>
              <a:buNone/>
            </a:pPr>
            <a:r>
              <a:rPr lang="en-US" sz="1600" dirty="0" smtClean="0"/>
              <a:t>    }  </a:t>
            </a:r>
          </a:p>
          <a:p>
            <a:pPr>
              <a:spcBef>
                <a:spcPts val="0"/>
              </a:spcBef>
              <a:buNone/>
            </a:pPr>
            <a:r>
              <a:rPr lang="en-US" sz="1600" dirty="0" smtClean="0"/>
              <a:t>    Student(){}  </a:t>
            </a:r>
          </a:p>
          <a:p>
            <a:pPr>
              <a:spcBef>
                <a:spcPts val="0"/>
              </a:spcBef>
              <a:buNone/>
            </a:pPr>
            <a:r>
              <a:rPr lang="en-US" sz="1600" dirty="0" smtClean="0"/>
              <a:t>    </a:t>
            </a:r>
            <a:r>
              <a:rPr lang="en-US" sz="1600" b="1" dirty="0" smtClean="0"/>
              <a:t>void</a:t>
            </a:r>
            <a:r>
              <a:rPr lang="en-US" sz="1600" dirty="0" smtClean="0"/>
              <a:t> display(){</a:t>
            </a:r>
            <a:r>
              <a:rPr lang="en-US" sz="1600" dirty="0" err="1" smtClean="0"/>
              <a:t>System.out.println</a:t>
            </a:r>
            <a:r>
              <a:rPr lang="en-US" sz="1600" dirty="0" smtClean="0"/>
              <a:t>(id+" "+name);}  </a:t>
            </a:r>
          </a:p>
          <a:p>
            <a:pPr>
              <a:spcBef>
                <a:spcPts val="0"/>
              </a:spcBef>
              <a:buNone/>
            </a:pPr>
            <a:r>
              <a:rPr lang="en-US" sz="1600" dirty="0" smtClean="0"/>
              <a:t> </a:t>
            </a:r>
            <a:r>
              <a:rPr lang="en-US" sz="1600" b="1" dirty="0" smtClean="0"/>
              <a:t>public</a:t>
            </a:r>
            <a:r>
              <a:rPr lang="en-US" sz="1600" dirty="0" smtClean="0"/>
              <a:t> </a:t>
            </a:r>
            <a:r>
              <a:rPr lang="en-US" sz="1600" b="1" dirty="0" smtClean="0"/>
              <a:t>static</a:t>
            </a:r>
            <a:r>
              <a:rPr lang="en-US" sz="1600" dirty="0" smtClean="0"/>
              <a:t> </a:t>
            </a:r>
            <a:r>
              <a:rPr lang="en-US" sz="1600" b="1" dirty="0" smtClean="0"/>
              <a:t>void</a:t>
            </a:r>
            <a:r>
              <a:rPr lang="en-US" sz="1600" dirty="0" smtClean="0"/>
              <a:t> main(String </a:t>
            </a:r>
            <a:r>
              <a:rPr lang="en-US" sz="1600" dirty="0" err="1" smtClean="0"/>
              <a:t>args</a:t>
            </a:r>
            <a:r>
              <a:rPr lang="en-US" sz="1600" dirty="0" smtClean="0"/>
              <a:t>[]){  </a:t>
            </a:r>
          </a:p>
          <a:p>
            <a:pPr>
              <a:spcBef>
                <a:spcPts val="0"/>
              </a:spcBef>
              <a:buNone/>
            </a:pPr>
            <a:r>
              <a:rPr lang="en-US" sz="1600" dirty="0" smtClean="0"/>
              <a:t>    Student s1 = </a:t>
            </a:r>
            <a:r>
              <a:rPr lang="en-US" sz="1600" b="1" dirty="0" smtClean="0"/>
              <a:t>new</a:t>
            </a:r>
            <a:r>
              <a:rPr lang="en-US" sz="1600" dirty="0" smtClean="0"/>
              <a:t> Student(111,"Karan");  </a:t>
            </a:r>
          </a:p>
          <a:p>
            <a:pPr>
              <a:spcBef>
                <a:spcPts val="0"/>
              </a:spcBef>
              <a:buNone/>
            </a:pPr>
            <a:r>
              <a:rPr lang="en-US" sz="1600" dirty="0" smtClean="0"/>
              <a:t>    Student s2 = </a:t>
            </a:r>
            <a:r>
              <a:rPr lang="en-US" sz="1600" b="1" dirty="0" smtClean="0"/>
              <a:t>new</a:t>
            </a:r>
            <a:r>
              <a:rPr lang="en-US" sz="1600" dirty="0" smtClean="0"/>
              <a:t> Student();  </a:t>
            </a:r>
          </a:p>
          <a:p>
            <a:pPr>
              <a:spcBef>
                <a:spcPts val="0"/>
              </a:spcBef>
              <a:buNone/>
            </a:pPr>
            <a:r>
              <a:rPr lang="en-US" sz="1600" dirty="0" smtClean="0"/>
              <a:t>    s2.id=s1.id;  </a:t>
            </a:r>
          </a:p>
          <a:p>
            <a:pPr>
              <a:spcBef>
                <a:spcPts val="0"/>
              </a:spcBef>
              <a:buNone/>
            </a:pPr>
            <a:r>
              <a:rPr lang="en-US" sz="1600" dirty="0" smtClean="0"/>
              <a:t>    s2.name=s1.name;  </a:t>
            </a:r>
          </a:p>
          <a:p>
            <a:pPr>
              <a:spcBef>
                <a:spcPts val="0"/>
              </a:spcBef>
              <a:buNone/>
            </a:pPr>
            <a:r>
              <a:rPr lang="en-US" sz="1600" dirty="0" smtClean="0"/>
              <a:t>    s1.display();  </a:t>
            </a:r>
          </a:p>
          <a:p>
            <a:pPr>
              <a:spcBef>
                <a:spcPts val="0"/>
              </a:spcBef>
              <a:buNone/>
            </a:pPr>
            <a:r>
              <a:rPr lang="en-US" sz="1600" dirty="0" smtClean="0"/>
              <a:t>    s2.display();  </a:t>
            </a:r>
          </a:p>
          <a:p>
            <a:pPr>
              <a:spcBef>
                <a:spcPts val="0"/>
              </a:spcBef>
              <a:buNone/>
            </a:pPr>
            <a:r>
              <a:rPr lang="en-US" sz="1600" dirty="0" smtClean="0"/>
              <a:t>   }  </a:t>
            </a:r>
          </a:p>
          <a:p>
            <a:pPr>
              <a:spcBef>
                <a:spcPts val="0"/>
              </a:spcBef>
              <a:buNone/>
            </a:pPr>
            <a:r>
              <a:rPr lang="en-US" sz="16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pPr algn="ctr"/>
            <a:r>
              <a:rPr lang="en-GB" dirty="0" smtClean="0"/>
              <a:t>Static</a:t>
            </a:r>
            <a:endParaRPr lang="en-US" dirty="0"/>
          </a:p>
        </p:txBody>
      </p:sp>
      <p:sp>
        <p:nvSpPr>
          <p:cNvPr id="3" name="Content Placeholder 2"/>
          <p:cNvSpPr>
            <a:spLocks noGrp="1"/>
          </p:cNvSpPr>
          <p:nvPr>
            <p:ph idx="1"/>
          </p:nvPr>
        </p:nvSpPr>
        <p:spPr>
          <a:xfrm>
            <a:off x="838200" y="1571612"/>
            <a:ext cx="10515600" cy="4605351"/>
          </a:xfrm>
        </p:spPr>
        <p:txBody>
          <a:bodyPr/>
          <a:lstStyle/>
          <a:p>
            <a:r>
              <a:rPr lang="en-GB" dirty="0" smtClean="0"/>
              <a:t>The </a:t>
            </a:r>
            <a:r>
              <a:rPr lang="en-GB" b="1" dirty="0" smtClean="0"/>
              <a:t>static keyword</a:t>
            </a:r>
            <a:r>
              <a:rPr lang="en-GB" dirty="0" smtClean="0"/>
              <a:t> in </a:t>
            </a:r>
            <a:r>
              <a:rPr lang="en-GB" dirty="0" smtClean="0">
                <a:hlinkClick r:id="rId2"/>
              </a:rPr>
              <a:t>Java</a:t>
            </a:r>
            <a:r>
              <a:rPr lang="en-GB" dirty="0" smtClean="0"/>
              <a:t> is used for memory management mainly. </a:t>
            </a:r>
          </a:p>
          <a:p>
            <a:r>
              <a:rPr lang="en-GB" dirty="0" smtClean="0"/>
              <a:t>We can apply static keyword with </a:t>
            </a:r>
            <a:r>
              <a:rPr lang="en-GB" dirty="0" smtClean="0">
                <a:hlinkClick r:id="rId3"/>
              </a:rPr>
              <a:t>variables</a:t>
            </a:r>
            <a:r>
              <a:rPr lang="en-GB" dirty="0" smtClean="0"/>
              <a:t>, methods, blocks and </a:t>
            </a:r>
            <a:r>
              <a:rPr lang="en-GB" dirty="0" smtClean="0">
                <a:hlinkClick r:id="rId4"/>
              </a:rPr>
              <a:t>nested classes</a:t>
            </a:r>
            <a:r>
              <a:rPr lang="en-GB" dirty="0" smtClean="0"/>
              <a:t>. </a:t>
            </a:r>
          </a:p>
          <a:p>
            <a:r>
              <a:rPr lang="en-GB" dirty="0" smtClean="0"/>
              <a:t>The static keyword belongs to the class than an instance of the class.</a:t>
            </a:r>
          </a:p>
          <a:p>
            <a:r>
              <a:rPr lang="en-GB" dirty="0" smtClean="0"/>
              <a:t>The static can be:</a:t>
            </a:r>
          </a:p>
          <a:p>
            <a:pPr marL="514350" indent="-514350">
              <a:buFont typeface="+mj-lt"/>
              <a:buAutoNum type="arabicPeriod"/>
            </a:pPr>
            <a:r>
              <a:rPr lang="en-GB" dirty="0" smtClean="0"/>
              <a:t>Variable (also known as a class variable)</a:t>
            </a:r>
          </a:p>
          <a:p>
            <a:pPr marL="514350" indent="-514350">
              <a:buFont typeface="+mj-lt"/>
              <a:buAutoNum type="arabicPeriod"/>
            </a:pPr>
            <a:r>
              <a:rPr lang="en-GB" dirty="0" smtClean="0"/>
              <a:t>Method (also known as a class method)</a:t>
            </a:r>
          </a:p>
          <a:p>
            <a:pPr marL="514350" indent="-514350">
              <a:buFont typeface="+mj-lt"/>
              <a:buAutoNum type="arabicPeriod"/>
            </a:pPr>
            <a:r>
              <a:rPr lang="en-GB" dirty="0" smtClean="0"/>
              <a:t>Block</a:t>
            </a:r>
          </a:p>
          <a:p>
            <a:pPr marL="514350" indent="-514350">
              <a:buFont typeface="+mj-lt"/>
              <a:buAutoNum type="arabicPeriod"/>
            </a:pPr>
            <a:r>
              <a:rPr lang="en-GB" dirty="0" smtClean="0"/>
              <a:t>Nested class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variable</a:t>
            </a:r>
            <a:endParaRPr lang="en-US" dirty="0"/>
          </a:p>
        </p:txBody>
      </p:sp>
      <p:sp>
        <p:nvSpPr>
          <p:cNvPr id="3" name="Content Placeholder 2"/>
          <p:cNvSpPr>
            <a:spLocks noGrp="1"/>
          </p:cNvSpPr>
          <p:nvPr>
            <p:ph idx="1"/>
          </p:nvPr>
        </p:nvSpPr>
        <p:spPr/>
        <p:txBody>
          <a:bodyPr/>
          <a:lstStyle/>
          <a:p>
            <a:r>
              <a:rPr lang="en-GB" dirty="0" smtClean="0"/>
              <a:t>declare any variable as static, it is known as a static variable.</a:t>
            </a:r>
          </a:p>
          <a:p>
            <a:r>
              <a:rPr lang="en-GB" dirty="0" smtClean="0"/>
              <a:t>The static variable can be used to refer to the common property of all objects (which is not unique for each object), for example, the company name of employees, college name of students, etc.</a:t>
            </a:r>
          </a:p>
          <a:p>
            <a:r>
              <a:rPr lang="en-GB" dirty="0" smtClean="0"/>
              <a:t>The static variable gets memory only once in the class area at the time of class loading.</a:t>
            </a:r>
          </a:p>
          <a:p>
            <a:r>
              <a:rPr lang="en-GB" dirty="0" smtClean="0"/>
              <a:t>Advantages of static variable  makes your program </a:t>
            </a:r>
            <a:r>
              <a:rPr lang="en-GB" b="1" dirty="0" smtClean="0"/>
              <a:t>memory efficient</a:t>
            </a:r>
            <a:r>
              <a:rPr lang="en-GB" dirty="0" smtClean="0"/>
              <a:t> (i.e., it saves memory).</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pic>
        <p:nvPicPr>
          <p:cNvPr id="5" name="Picture 4" descr="Static in Java"/>
          <p:cNvPicPr/>
          <p:nvPr/>
        </p:nvPicPr>
        <p:blipFill>
          <a:blip r:embed="rId2"/>
          <a:srcRect/>
          <a:stretch>
            <a:fillRect/>
          </a:stretch>
        </p:blipFill>
        <p:spPr bwMode="auto">
          <a:xfrm>
            <a:off x="8810644" y="3500438"/>
            <a:ext cx="3976370" cy="352996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GB" sz="1600" dirty="0" smtClean="0"/>
              <a:t>//Java Program to demonstrate the use of static variable  </a:t>
            </a:r>
          </a:p>
          <a:p>
            <a:pPr>
              <a:spcBef>
                <a:spcPts val="0"/>
              </a:spcBef>
              <a:buNone/>
            </a:pPr>
            <a:r>
              <a:rPr lang="en-GB" sz="1600" b="1" dirty="0" smtClean="0"/>
              <a:t>class</a:t>
            </a:r>
            <a:r>
              <a:rPr lang="en-GB" sz="1600" dirty="0" smtClean="0"/>
              <a:t> Student{  </a:t>
            </a:r>
          </a:p>
          <a:p>
            <a:pPr>
              <a:spcBef>
                <a:spcPts val="0"/>
              </a:spcBef>
              <a:buNone/>
            </a:pPr>
            <a:r>
              <a:rPr lang="en-GB" sz="1600" dirty="0" smtClean="0"/>
              <a:t>   </a:t>
            </a:r>
            <a:r>
              <a:rPr lang="en-GB" sz="1600" b="1" dirty="0" err="1" smtClean="0"/>
              <a:t>int</a:t>
            </a:r>
            <a:r>
              <a:rPr lang="en-GB" sz="1600" dirty="0" smtClean="0"/>
              <a:t> </a:t>
            </a:r>
            <a:r>
              <a:rPr lang="en-GB" sz="1600" dirty="0" err="1" smtClean="0"/>
              <a:t>rollno</a:t>
            </a:r>
            <a:r>
              <a:rPr lang="en-GB" sz="1600" dirty="0" smtClean="0"/>
              <a:t>;//instance variable  </a:t>
            </a:r>
          </a:p>
          <a:p>
            <a:pPr>
              <a:spcBef>
                <a:spcPts val="0"/>
              </a:spcBef>
              <a:buNone/>
            </a:pPr>
            <a:r>
              <a:rPr lang="en-GB" sz="1600" dirty="0" smtClean="0"/>
              <a:t>   String name;  </a:t>
            </a:r>
          </a:p>
          <a:p>
            <a:pPr>
              <a:spcBef>
                <a:spcPts val="0"/>
              </a:spcBef>
              <a:buNone/>
            </a:pPr>
            <a:r>
              <a:rPr lang="en-GB" sz="1600" dirty="0" smtClean="0"/>
              <a:t>   </a:t>
            </a:r>
            <a:r>
              <a:rPr lang="en-GB" sz="1600" b="1" dirty="0" smtClean="0"/>
              <a:t>static</a:t>
            </a:r>
            <a:r>
              <a:rPr lang="en-GB" sz="1600" dirty="0" smtClean="0"/>
              <a:t> String college ="ITS";//static variable  </a:t>
            </a:r>
          </a:p>
          <a:p>
            <a:pPr>
              <a:spcBef>
                <a:spcPts val="0"/>
              </a:spcBef>
              <a:buNone/>
            </a:pPr>
            <a:r>
              <a:rPr lang="en-GB" sz="1600" dirty="0" smtClean="0"/>
              <a:t>   //constructor  </a:t>
            </a:r>
          </a:p>
          <a:p>
            <a:pPr>
              <a:spcBef>
                <a:spcPts val="0"/>
              </a:spcBef>
              <a:buNone/>
            </a:pPr>
            <a:r>
              <a:rPr lang="en-GB" sz="1600" dirty="0" smtClean="0"/>
              <a:t>   Student(</a:t>
            </a:r>
            <a:r>
              <a:rPr lang="en-GB" sz="1600" b="1" dirty="0" err="1" smtClean="0"/>
              <a:t>int</a:t>
            </a:r>
            <a:r>
              <a:rPr lang="en-GB" sz="1600" dirty="0" smtClean="0"/>
              <a:t> r, String n){  </a:t>
            </a:r>
          </a:p>
          <a:p>
            <a:pPr>
              <a:spcBef>
                <a:spcPts val="0"/>
              </a:spcBef>
              <a:buNone/>
            </a:pPr>
            <a:r>
              <a:rPr lang="en-GB" sz="1600" dirty="0" smtClean="0"/>
              <a:t>   </a:t>
            </a:r>
            <a:r>
              <a:rPr lang="en-GB" sz="1600" dirty="0" err="1" smtClean="0"/>
              <a:t>rollno</a:t>
            </a:r>
            <a:r>
              <a:rPr lang="en-GB" sz="1600" dirty="0" smtClean="0"/>
              <a:t> = r;  </a:t>
            </a:r>
          </a:p>
          <a:p>
            <a:pPr>
              <a:spcBef>
                <a:spcPts val="0"/>
              </a:spcBef>
              <a:buNone/>
            </a:pPr>
            <a:r>
              <a:rPr lang="en-GB" sz="1600" dirty="0" smtClean="0"/>
              <a:t>   name = n;  </a:t>
            </a:r>
          </a:p>
          <a:p>
            <a:pPr>
              <a:spcBef>
                <a:spcPts val="0"/>
              </a:spcBef>
              <a:buNone/>
            </a:pPr>
            <a:r>
              <a:rPr lang="en-GB" sz="1600" dirty="0" smtClean="0"/>
              <a:t>   }  </a:t>
            </a:r>
          </a:p>
          <a:p>
            <a:pPr>
              <a:spcBef>
                <a:spcPts val="0"/>
              </a:spcBef>
              <a:buNone/>
            </a:pPr>
            <a:r>
              <a:rPr lang="en-GB" sz="1600" dirty="0" smtClean="0"/>
              <a:t>   //method to display the values  </a:t>
            </a:r>
          </a:p>
          <a:p>
            <a:pPr>
              <a:spcBef>
                <a:spcPts val="0"/>
              </a:spcBef>
              <a:buNone/>
            </a:pPr>
            <a:r>
              <a:rPr lang="en-GB" sz="1600" dirty="0" smtClean="0"/>
              <a:t>   </a:t>
            </a:r>
            <a:r>
              <a:rPr lang="en-GB" sz="1600" b="1" dirty="0" smtClean="0"/>
              <a:t>void</a:t>
            </a:r>
            <a:r>
              <a:rPr lang="en-GB" sz="1600" dirty="0" smtClean="0"/>
              <a:t> display (){</a:t>
            </a:r>
            <a:r>
              <a:rPr lang="en-GB" sz="1600" dirty="0" err="1" smtClean="0"/>
              <a:t>System.out.println</a:t>
            </a:r>
            <a:r>
              <a:rPr lang="en-GB" sz="1600" dirty="0" smtClean="0"/>
              <a:t>(</a:t>
            </a:r>
            <a:r>
              <a:rPr lang="en-GB" sz="1600" dirty="0" err="1" smtClean="0"/>
              <a:t>rollno</a:t>
            </a:r>
            <a:r>
              <a:rPr lang="en-GB" sz="1600" dirty="0" smtClean="0"/>
              <a:t>+" "+name+" "+college);}  </a:t>
            </a:r>
          </a:p>
          <a:p>
            <a:pPr>
              <a:spcBef>
                <a:spcPts val="0"/>
              </a:spcBef>
              <a:buNone/>
            </a:pPr>
            <a:r>
              <a:rPr lang="en-GB" sz="1600" dirty="0" smtClean="0"/>
              <a:t>}  </a:t>
            </a:r>
          </a:p>
          <a:p>
            <a:pPr>
              <a:spcBef>
                <a:spcPts val="0"/>
              </a:spcBef>
              <a:buNone/>
            </a:pPr>
            <a:r>
              <a:rPr lang="en-GB" sz="1600" dirty="0" smtClean="0"/>
              <a:t>//Test class to show the values of objects  </a:t>
            </a:r>
          </a:p>
          <a:p>
            <a:pPr>
              <a:spcBef>
                <a:spcPts val="0"/>
              </a:spcBef>
              <a:buNone/>
            </a:pPr>
            <a:r>
              <a:rPr lang="en-GB" sz="1600" b="1" dirty="0" smtClean="0"/>
              <a:t>public</a:t>
            </a:r>
            <a:r>
              <a:rPr lang="en-GB" sz="1600" dirty="0" smtClean="0"/>
              <a:t> </a:t>
            </a:r>
            <a:r>
              <a:rPr lang="en-GB" sz="1600" b="1" dirty="0" smtClean="0"/>
              <a:t>class</a:t>
            </a:r>
            <a:r>
              <a:rPr lang="en-GB" sz="1600" dirty="0" smtClean="0"/>
              <a:t> TestStaticVariable1{  </a:t>
            </a:r>
          </a:p>
          <a:p>
            <a:pPr>
              <a:spcBef>
                <a:spcPts val="0"/>
              </a:spcBef>
              <a:buNone/>
            </a:pPr>
            <a:r>
              <a:rPr lang="en-GB" sz="1600" dirty="0" smtClean="0"/>
              <a:t> </a:t>
            </a:r>
            <a:r>
              <a:rPr lang="en-GB" sz="1600" b="1" dirty="0" smtClean="0"/>
              <a:t>public</a:t>
            </a:r>
            <a:r>
              <a:rPr lang="en-GB" sz="1600" dirty="0" smtClean="0"/>
              <a:t> </a:t>
            </a:r>
            <a:r>
              <a:rPr lang="en-GB" sz="1600" b="1" dirty="0" smtClean="0"/>
              <a:t>static</a:t>
            </a:r>
            <a:r>
              <a:rPr lang="en-GB" sz="1600" dirty="0" smtClean="0"/>
              <a:t> </a:t>
            </a:r>
            <a:r>
              <a:rPr lang="en-GB" sz="1600" b="1" dirty="0" smtClean="0"/>
              <a:t>void</a:t>
            </a:r>
            <a:r>
              <a:rPr lang="en-GB" sz="1600" dirty="0" smtClean="0"/>
              <a:t> main(String </a:t>
            </a:r>
            <a:r>
              <a:rPr lang="en-GB" sz="1600" dirty="0" err="1" smtClean="0"/>
              <a:t>args</a:t>
            </a:r>
            <a:r>
              <a:rPr lang="en-GB" sz="1600" dirty="0" smtClean="0"/>
              <a:t>[]){  </a:t>
            </a:r>
          </a:p>
          <a:p>
            <a:pPr>
              <a:spcBef>
                <a:spcPts val="0"/>
              </a:spcBef>
              <a:buNone/>
            </a:pPr>
            <a:r>
              <a:rPr lang="en-GB" sz="1600" dirty="0" smtClean="0"/>
              <a:t> Student s1 = </a:t>
            </a:r>
            <a:r>
              <a:rPr lang="en-GB" sz="1600" b="1" dirty="0" smtClean="0"/>
              <a:t>new</a:t>
            </a:r>
            <a:r>
              <a:rPr lang="en-GB" sz="1600" dirty="0" smtClean="0"/>
              <a:t> Student(111,"Karan");  </a:t>
            </a:r>
          </a:p>
          <a:p>
            <a:pPr>
              <a:spcBef>
                <a:spcPts val="0"/>
              </a:spcBef>
              <a:buNone/>
            </a:pPr>
            <a:r>
              <a:rPr lang="en-GB" sz="1600" dirty="0" smtClean="0"/>
              <a:t> Student s2 = </a:t>
            </a:r>
            <a:r>
              <a:rPr lang="en-GB" sz="1600" b="1" dirty="0" smtClean="0"/>
              <a:t>new</a:t>
            </a:r>
            <a:r>
              <a:rPr lang="en-GB" sz="1600" dirty="0" smtClean="0"/>
              <a:t> Student(222,"Aryan");  </a:t>
            </a:r>
          </a:p>
          <a:p>
            <a:pPr>
              <a:spcBef>
                <a:spcPts val="0"/>
              </a:spcBef>
              <a:buNone/>
            </a:pPr>
            <a:r>
              <a:rPr lang="en-GB" sz="1600" dirty="0" smtClean="0"/>
              <a:t> //we can change the college of all objects by the single line of code  </a:t>
            </a:r>
          </a:p>
          <a:p>
            <a:pPr>
              <a:spcBef>
                <a:spcPts val="0"/>
              </a:spcBef>
              <a:buNone/>
            </a:pPr>
            <a:r>
              <a:rPr lang="en-GB" sz="1600" dirty="0" smtClean="0"/>
              <a:t> //</a:t>
            </a:r>
            <a:r>
              <a:rPr lang="en-GB" sz="1600" dirty="0" err="1" smtClean="0"/>
              <a:t>Student.college</a:t>
            </a:r>
            <a:r>
              <a:rPr lang="en-GB" sz="1600" dirty="0" smtClean="0"/>
              <a:t>="BBDIT";  </a:t>
            </a:r>
          </a:p>
          <a:p>
            <a:pPr>
              <a:spcBef>
                <a:spcPts val="0"/>
              </a:spcBef>
              <a:buNone/>
            </a:pPr>
            <a:r>
              <a:rPr lang="en-GB" sz="1600" dirty="0" smtClean="0"/>
              <a:t> s1.display();  </a:t>
            </a:r>
          </a:p>
          <a:p>
            <a:pPr>
              <a:spcBef>
                <a:spcPts val="0"/>
              </a:spcBef>
              <a:buNone/>
            </a:pPr>
            <a:r>
              <a:rPr lang="en-GB" sz="1600" dirty="0" smtClean="0"/>
              <a:t> s2.display();  </a:t>
            </a:r>
          </a:p>
          <a:p>
            <a:pPr>
              <a:spcBef>
                <a:spcPts val="0"/>
              </a:spcBef>
              <a:buNone/>
            </a:pPr>
            <a:r>
              <a:rPr lang="en-GB" sz="1600" dirty="0" smtClean="0"/>
              <a:t> }  </a:t>
            </a:r>
          </a:p>
          <a:p>
            <a:pPr>
              <a:spcBef>
                <a:spcPts val="0"/>
              </a:spcBef>
              <a:buNone/>
            </a:pPr>
            <a:r>
              <a:rPr lang="en-GB" sz="1600" dirty="0" smtClean="0"/>
              <a: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static method</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apply static keyword with any method, it is known as static method.</a:t>
            </a:r>
          </a:p>
          <a:p>
            <a:r>
              <a:rPr lang="en-GB" dirty="0" smtClean="0"/>
              <a:t>A static method belongs to the class rather than the object of a class.</a:t>
            </a:r>
          </a:p>
          <a:p>
            <a:r>
              <a:rPr lang="en-GB" dirty="0" smtClean="0"/>
              <a:t>A static method can be invoked without the need for creating an instance of a class.</a:t>
            </a:r>
          </a:p>
          <a:p>
            <a:r>
              <a:rPr lang="en-GB" dirty="0" smtClean="0"/>
              <a:t>A static method can access static data member and can change the value of it.</a:t>
            </a:r>
          </a:p>
          <a:p>
            <a:pPr>
              <a:spcBef>
                <a:spcPts val="0"/>
              </a:spcBef>
              <a:buNone/>
            </a:pPr>
            <a:r>
              <a:rPr lang="en-US" dirty="0" smtClean="0"/>
              <a:t>//Java Program to get the cube of a given number using the static method  </a:t>
            </a:r>
          </a:p>
          <a:p>
            <a:pPr>
              <a:spcBef>
                <a:spcPts val="0"/>
              </a:spcBef>
              <a:buNone/>
            </a:pPr>
            <a:r>
              <a:rPr lang="en-US" dirty="0" smtClean="0"/>
              <a:t>  </a:t>
            </a:r>
          </a:p>
          <a:p>
            <a:pPr>
              <a:spcBef>
                <a:spcPts val="0"/>
              </a:spcBef>
              <a:buNone/>
            </a:pPr>
            <a:r>
              <a:rPr lang="en-US" b="1" dirty="0" smtClean="0"/>
              <a:t>class</a:t>
            </a:r>
            <a:r>
              <a:rPr lang="en-US" dirty="0" smtClean="0"/>
              <a:t> Calculate{  </a:t>
            </a:r>
          </a:p>
          <a:p>
            <a:pPr>
              <a:spcBef>
                <a:spcPts val="0"/>
              </a:spcBef>
              <a:buNone/>
            </a:pPr>
            <a:r>
              <a:rPr lang="en-US" dirty="0" smtClean="0"/>
              <a:t>  </a:t>
            </a:r>
            <a:r>
              <a:rPr lang="en-US" b="1" dirty="0" smtClean="0"/>
              <a:t>static</a:t>
            </a:r>
            <a:r>
              <a:rPr lang="en-US" dirty="0" smtClean="0"/>
              <a:t> </a:t>
            </a:r>
            <a:r>
              <a:rPr lang="en-US" b="1" dirty="0" err="1" smtClean="0"/>
              <a:t>int</a:t>
            </a:r>
            <a:r>
              <a:rPr lang="en-US" dirty="0" smtClean="0"/>
              <a:t> cube(</a:t>
            </a:r>
            <a:r>
              <a:rPr lang="en-US" b="1" dirty="0" err="1" smtClean="0"/>
              <a:t>int</a:t>
            </a:r>
            <a:r>
              <a:rPr lang="en-US" dirty="0" smtClean="0"/>
              <a:t> x){  </a:t>
            </a:r>
          </a:p>
          <a:p>
            <a:pPr>
              <a:spcBef>
                <a:spcPts val="0"/>
              </a:spcBef>
              <a:buNone/>
            </a:pPr>
            <a:r>
              <a:rPr lang="en-US" dirty="0" smtClean="0"/>
              <a:t>  </a:t>
            </a:r>
            <a:r>
              <a:rPr lang="en-US" b="1" dirty="0" smtClean="0"/>
              <a:t>return</a:t>
            </a:r>
            <a:r>
              <a:rPr lang="en-US" dirty="0" smtClean="0"/>
              <a:t> x*x*x;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dirty="0" smtClean="0"/>
              <a:t>  </a:t>
            </a:r>
            <a:r>
              <a:rPr lang="en-US" b="1" dirty="0" err="1" smtClean="0"/>
              <a:t>int</a:t>
            </a:r>
            <a:r>
              <a:rPr lang="en-US" dirty="0" smtClean="0"/>
              <a:t> result=</a:t>
            </a:r>
            <a:r>
              <a:rPr lang="en-US" dirty="0" err="1" smtClean="0"/>
              <a:t>Calculate.cube</a:t>
            </a:r>
            <a:r>
              <a:rPr lang="en-US" dirty="0" smtClean="0"/>
              <a:t>(5);  </a:t>
            </a:r>
          </a:p>
          <a:p>
            <a:pPr>
              <a:spcBef>
                <a:spcPts val="0"/>
              </a:spcBef>
              <a:buNone/>
            </a:pPr>
            <a:r>
              <a:rPr lang="en-US" dirty="0" smtClean="0"/>
              <a:t>  </a:t>
            </a:r>
            <a:r>
              <a:rPr lang="en-US" dirty="0" err="1" smtClean="0"/>
              <a:t>System.out.println</a:t>
            </a:r>
            <a:r>
              <a:rPr lang="en-US" dirty="0" smtClean="0"/>
              <a:t>(result);  </a:t>
            </a:r>
          </a:p>
          <a:p>
            <a:pPr>
              <a:spcBef>
                <a:spcPts val="0"/>
              </a:spcBef>
              <a:buNone/>
            </a:pPr>
            <a:r>
              <a:rPr lang="en-US" dirty="0" smtClean="0"/>
              <a:t>  }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block</a:t>
            </a:r>
            <a:br>
              <a:rPr lang="en-US" dirty="0" smtClean="0"/>
            </a:br>
            <a:endParaRPr lang="en-US" dirty="0"/>
          </a:p>
        </p:txBody>
      </p:sp>
      <p:sp>
        <p:nvSpPr>
          <p:cNvPr id="3" name="Content Placeholder 2"/>
          <p:cNvSpPr>
            <a:spLocks noGrp="1"/>
          </p:cNvSpPr>
          <p:nvPr>
            <p:ph idx="1"/>
          </p:nvPr>
        </p:nvSpPr>
        <p:spPr/>
        <p:txBody>
          <a:bodyPr/>
          <a:lstStyle/>
          <a:p>
            <a:r>
              <a:rPr lang="en-GB" dirty="0" smtClean="0"/>
              <a:t>Is used to initialize the static data member.</a:t>
            </a:r>
          </a:p>
          <a:p>
            <a:r>
              <a:rPr lang="en-GB" dirty="0" smtClean="0"/>
              <a:t>It is executed before the main method at the time of </a:t>
            </a:r>
            <a:r>
              <a:rPr lang="en-GB" dirty="0" err="1" smtClean="0"/>
              <a:t>classloading</a:t>
            </a:r>
            <a:r>
              <a:rPr lang="en-GB" dirty="0" smtClean="0"/>
              <a:t>.</a:t>
            </a:r>
          </a:p>
          <a:p>
            <a:r>
              <a:rPr lang="en-US" dirty="0" smtClean="0"/>
              <a:t>Example of static block</a:t>
            </a:r>
          </a:p>
          <a:p>
            <a:pPr>
              <a:buNone/>
            </a:pPr>
            <a:r>
              <a:rPr lang="en-US" b="1" dirty="0" smtClean="0"/>
              <a:t>class</a:t>
            </a:r>
            <a:r>
              <a:rPr lang="en-US" dirty="0" smtClean="0"/>
              <a:t> A2{  </a:t>
            </a:r>
          </a:p>
          <a:p>
            <a:pPr>
              <a:buNone/>
            </a:pPr>
            <a:r>
              <a:rPr lang="en-US" dirty="0" smtClean="0"/>
              <a:t>  </a:t>
            </a:r>
            <a:r>
              <a:rPr lang="en-US" b="1" dirty="0" smtClean="0"/>
              <a:t>static</a:t>
            </a:r>
            <a:r>
              <a:rPr lang="en-US" dirty="0" smtClean="0"/>
              <a:t>{</a:t>
            </a:r>
            <a:r>
              <a:rPr lang="en-US" dirty="0" err="1" smtClean="0"/>
              <a:t>System.out.println</a:t>
            </a:r>
            <a:r>
              <a:rPr lang="en-US" dirty="0" smtClean="0"/>
              <a:t>("static block is invoked");}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dirty="0" err="1" smtClean="0"/>
              <a:t>System.out.println</a:t>
            </a:r>
            <a:r>
              <a:rPr lang="en-US" dirty="0" smtClean="0"/>
              <a:t>("Hello main");  </a:t>
            </a:r>
          </a:p>
          <a:p>
            <a:pPr>
              <a:buNone/>
            </a:pPr>
            <a:r>
              <a:rPr lang="en-US" dirty="0" smtClean="0"/>
              <a:t> }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keyword</a:t>
            </a:r>
            <a:endParaRPr lang="en-US" dirty="0"/>
          </a:p>
        </p:txBody>
      </p:sp>
      <p:sp>
        <p:nvSpPr>
          <p:cNvPr id="3" name="Content Placeholder 2"/>
          <p:cNvSpPr>
            <a:spLocks noGrp="1"/>
          </p:cNvSpPr>
          <p:nvPr>
            <p:ph idx="1"/>
          </p:nvPr>
        </p:nvSpPr>
        <p:spPr/>
        <p:txBody>
          <a:bodyPr/>
          <a:lstStyle/>
          <a:p>
            <a:r>
              <a:rPr lang="en-GB" dirty="0" smtClean="0"/>
              <a:t>this is a </a:t>
            </a:r>
            <a:r>
              <a:rPr lang="en-GB" b="1" dirty="0" smtClean="0"/>
              <a:t>reference variable</a:t>
            </a:r>
            <a:r>
              <a:rPr lang="en-GB" dirty="0" smtClean="0"/>
              <a:t> that refers to the current object.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pic>
        <p:nvPicPr>
          <p:cNvPr id="5" name="Picture 4" descr="Usage of Java this keyword"/>
          <p:cNvPicPr/>
          <p:nvPr/>
        </p:nvPicPr>
        <p:blipFill>
          <a:blip r:embed="rId2"/>
          <a:srcRect/>
          <a:stretch>
            <a:fillRect/>
          </a:stretch>
        </p:blipFill>
        <p:spPr bwMode="auto">
          <a:xfrm>
            <a:off x="1666844" y="2214554"/>
            <a:ext cx="5929354" cy="382778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to refer current class instance variable</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GB" sz="2000" dirty="0" smtClean="0"/>
              <a:t>The this keyword can be used to refer current class instance variable. If there is ambiguity between the instance variables and parameters, this keyword resolves the problem of ambiguity.</a:t>
            </a:r>
            <a:endParaRPr lang="en-US" sz="2000" b="1" dirty="0" smtClean="0"/>
          </a:p>
          <a:p>
            <a:pPr>
              <a:spcBef>
                <a:spcPts val="0"/>
              </a:spcBef>
              <a:buNone/>
            </a:pPr>
            <a:r>
              <a:rPr lang="en-US" sz="2000" b="1" dirty="0" smtClean="0"/>
              <a:t>class</a:t>
            </a:r>
            <a:r>
              <a:rPr lang="en-US" sz="2000" dirty="0" smtClean="0"/>
              <a:t> Student{  </a:t>
            </a:r>
          </a:p>
          <a:p>
            <a:pPr>
              <a:spcBef>
                <a:spcPts val="0"/>
              </a:spcBef>
              <a:buNone/>
            </a:pP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String name;  </a:t>
            </a:r>
          </a:p>
          <a:p>
            <a:pPr>
              <a:spcBef>
                <a:spcPts val="0"/>
              </a:spcBef>
              <a:buNone/>
            </a:pPr>
            <a:r>
              <a:rPr lang="en-US" sz="2000" b="1" dirty="0" smtClean="0"/>
              <a:t>float</a:t>
            </a:r>
            <a:r>
              <a:rPr lang="en-US" sz="2000" dirty="0" smtClean="0"/>
              <a:t> fee;  </a:t>
            </a:r>
          </a:p>
          <a:p>
            <a:pPr>
              <a:spcBef>
                <a:spcPts val="0"/>
              </a:spcBef>
              <a:buNone/>
            </a:pPr>
            <a:r>
              <a:rPr lang="en-US" sz="2000" dirty="0" smtClean="0"/>
              <a:t>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float</a:t>
            </a:r>
            <a:r>
              <a:rPr lang="en-US" sz="2000" dirty="0" smtClean="0"/>
              <a:t> fee){  </a:t>
            </a:r>
          </a:p>
          <a:p>
            <a:pPr>
              <a:spcBef>
                <a:spcPts val="0"/>
              </a:spcBef>
              <a:buNone/>
            </a:pP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b="1" dirty="0" smtClean="0"/>
              <a:t>this</a:t>
            </a:r>
            <a:r>
              <a:rPr lang="en-US" sz="2000" dirty="0" smtClean="0"/>
              <a:t>.name=name;  </a:t>
            </a:r>
          </a:p>
          <a:p>
            <a:pPr>
              <a:spcBef>
                <a:spcPts val="0"/>
              </a:spcBef>
              <a:buNone/>
            </a:pPr>
            <a:r>
              <a:rPr lang="en-US" sz="2000" b="1" dirty="0" smtClean="0"/>
              <a:t>this</a:t>
            </a:r>
            <a:r>
              <a:rPr lang="en-US" sz="2000" dirty="0" smtClean="0"/>
              <a:t>.fee=fee;  </a:t>
            </a:r>
          </a:p>
          <a:p>
            <a:pPr>
              <a:spcBef>
                <a:spcPts val="0"/>
              </a:spcBef>
              <a:buNone/>
            </a:pPr>
            <a:r>
              <a:rPr lang="en-US" sz="2000" dirty="0" smtClean="0"/>
              <a:t>}  </a:t>
            </a:r>
          </a:p>
          <a:p>
            <a:pPr>
              <a:spcBef>
                <a:spcPts val="0"/>
              </a:spcBef>
              <a:buNone/>
            </a:pPr>
            <a:r>
              <a:rPr lang="en-US" sz="2000" b="1" dirty="0" smtClean="0"/>
              <a:t>void</a:t>
            </a:r>
            <a:r>
              <a:rPr lang="en-US" sz="2000" dirty="0" smtClean="0"/>
              <a:t> display(){</a:t>
            </a:r>
            <a:r>
              <a:rPr lang="en-US" sz="2000" dirty="0" err="1" smtClean="0"/>
              <a:t>System.out.println</a:t>
            </a:r>
            <a:r>
              <a:rPr lang="en-US" sz="2000" dirty="0" smtClean="0"/>
              <a:t>(</a:t>
            </a:r>
            <a:r>
              <a:rPr lang="en-US" sz="2000" dirty="0" err="1" smtClean="0"/>
              <a:t>rollno</a:t>
            </a:r>
            <a:r>
              <a:rPr lang="en-US" sz="2000" dirty="0" smtClean="0"/>
              <a:t>+" "+name+" "+fee);}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TestThis2{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Student s1=</a:t>
            </a:r>
            <a:r>
              <a:rPr lang="en-US" sz="2000" b="1" dirty="0" smtClean="0"/>
              <a:t>new</a:t>
            </a:r>
            <a:r>
              <a:rPr lang="en-US" sz="2000" dirty="0" smtClean="0"/>
              <a:t> Student(111,"ankit",5000f);  </a:t>
            </a:r>
          </a:p>
          <a:p>
            <a:pPr>
              <a:spcBef>
                <a:spcPts val="0"/>
              </a:spcBef>
              <a:buNone/>
            </a:pPr>
            <a:r>
              <a:rPr lang="en-US" sz="2000" dirty="0" smtClean="0"/>
              <a:t>Student s2=</a:t>
            </a:r>
            <a:r>
              <a:rPr lang="en-US" sz="2000" b="1" dirty="0" smtClean="0"/>
              <a:t>new</a:t>
            </a:r>
            <a:r>
              <a:rPr lang="en-US" sz="2000" dirty="0" smtClean="0"/>
              <a:t> Student(112,"sumit",6000f);  </a:t>
            </a:r>
          </a:p>
          <a:p>
            <a:pPr>
              <a:spcBef>
                <a:spcPts val="0"/>
              </a:spcBef>
              <a:buNone/>
            </a:pPr>
            <a:r>
              <a:rPr lang="en-US" sz="2000" dirty="0" smtClean="0"/>
              <a:t>s1.display();  </a:t>
            </a:r>
          </a:p>
          <a:p>
            <a:pPr>
              <a:spcBef>
                <a:spcPts val="0"/>
              </a:spcBef>
              <a:buNone/>
            </a:pPr>
            <a:r>
              <a:rPr lang="en-US" sz="2000" dirty="0" smtClean="0"/>
              <a:t>s2.display();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Expression/Formula</a:t>
            </a: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Variables or values(constants) are connected by operator</a:t>
            </a:r>
          </a:p>
          <a:p>
            <a:r>
              <a:rPr lang="en-GB" dirty="0" smtClean="0"/>
              <a:t>Evaluate to return a result</a:t>
            </a:r>
          </a:p>
          <a:p>
            <a:r>
              <a:rPr lang="en-GB" dirty="0" smtClean="0"/>
              <a:t>Arithmetic expression</a:t>
            </a:r>
          </a:p>
          <a:p>
            <a:r>
              <a:rPr lang="en-GB" dirty="0" smtClean="0"/>
              <a:t>Relational expression</a:t>
            </a:r>
          </a:p>
          <a:p>
            <a:r>
              <a:rPr lang="en-GB" dirty="0" smtClean="0"/>
              <a:t>Logical expression</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this: to refer current class instance variable</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b="1" dirty="0" smtClean="0"/>
              <a:t>class</a:t>
            </a:r>
            <a:r>
              <a:rPr lang="en-US" sz="2000" dirty="0" smtClean="0"/>
              <a:t> Student{  </a:t>
            </a:r>
          </a:p>
          <a:p>
            <a:pPr>
              <a:spcBef>
                <a:spcPts val="0"/>
              </a:spcBef>
              <a:buNone/>
            </a:pPr>
            <a:r>
              <a:rPr lang="en-US" sz="2000" b="1" dirty="0" smtClean="0"/>
              <a:t>    </a:t>
            </a: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    String name;  </a:t>
            </a:r>
          </a:p>
          <a:p>
            <a:pPr>
              <a:spcBef>
                <a:spcPts val="0"/>
              </a:spcBef>
              <a:buNone/>
            </a:pPr>
            <a:r>
              <a:rPr lang="en-US" sz="2000" b="1" dirty="0" smtClean="0"/>
              <a:t>   float</a:t>
            </a:r>
            <a:r>
              <a:rPr lang="en-US" sz="2000" dirty="0" smtClean="0"/>
              <a:t> fee;  </a:t>
            </a:r>
          </a:p>
          <a:p>
            <a:pPr>
              <a:spcBef>
                <a:spcPts val="0"/>
              </a:spcBef>
              <a:buNone/>
            </a:pPr>
            <a:r>
              <a:rPr lang="en-US" sz="2000" dirty="0" smtClean="0"/>
              <a:t>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float</a:t>
            </a:r>
            <a:r>
              <a:rPr lang="en-US" sz="2000" dirty="0" smtClean="0"/>
              <a:t> fee){  </a:t>
            </a:r>
          </a:p>
          <a:p>
            <a:pPr>
              <a:spcBef>
                <a:spcPts val="0"/>
              </a:spcBef>
              <a:buNone/>
            </a:pP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b="1" dirty="0" smtClean="0"/>
              <a:t>this</a:t>
            </a:r>
            <a:r>
              <a:rPr lang="en-US" sz="2000" dirty="0" smtClean="0"/>
              <a:t>.name=name;  </a:t>
            </a:r>
          </a:p>
          <a:p>
            <a:pPr>
              <a:spcBef>
                <a:spcPts val="0"/>
              </a:spcBef>
              <a:buNone/>
            </a:pPr>
            <a:r>
              <a:rPr lang="en-US" sz="2000" b="1" dirty="0" smtClean="0"/>
              <a:t>this</a:t>
            </a:r>
            <a:r>
              <a:rPr lang="en-US" sz="2000" dirty="0" smtClean="0"/>
              <a:t>.fee=fee;  </a:t>
            </a:r>
          </a:p>
          <a:p>
            <a:pPr>
              <a:spcBef>
                <a:spcPts val="0"/>
              </a:spcBef>
              <a:buNone/>
            </a:pPr>
            <a:r>
              <a:rPr lang="en-US" sz="2000" dirty="0" smtClean="0"/>
              <a:t>}  </a:t>
            </a:r>
          </a:p>
          <a:p>
            <a:pPr>
              <a:spcBef>
                <a:spcPts val="0"/>
              </a:spcBef>
              <a:buNone/>
            </a:pPr>
            <a:r>
              <a:rPr lang="en-US" sz="2000" b="1" dirty="0" smtClean="0"/>
              <a:t>void</a:t>
            </a:r>
            <a:r>
              <a:rPr lang="en-US" sz="2000" dirty="0" smtClean="0"/>
              <a:t> display(){</a:t>
            </a:r>
            <a:r>
              <a:rPr lang="en-US" sz="2000" dirty="0" err="1" smtClean="0"/>
              <a:t>System.out.println</a:t>
            </a:r>
            <a:r>
              <a:rPr lang="en-US" sz="2000" dirty="0" smtClean="0"/>
              <a:t>(</a:t>
            </a:r>
            <a:r>
              <a:rPr lang="en-US" sz="2000" dirty="0" err="1" smtClean="0"/>
              <a:t>rollno</a:t>
            </a:r>
            <a:r>
              <a:rPr lang="en-US" sz="2000" dirty="0" smtClean="0"/>
              <a:t>+" "+name+" "+fee);}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TestThis2{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Student s1=</a:t>
            </a:r>
            <a:r>
              <a:rPr lang="en-US" sz="2000" b="1" dirty="0" smtClean="0"/>
              <a:t>new</a:t>
            </a:r>
            <a:r>
              <a:rPr lang="en-US" sz="2000" dirty="0" smtClean="0"/>
              <a:t> Student(111,"ankit",5000f);  </a:t>
            </a:r>
          </a:p>
          <a:p>
            <a:pPr>
              <a:spcBef>
                <a:spcPts val="0"/>
              </a:spcBef>
              <a:buNone/>
            </a:pPr>
            <a:r>
              <a:rPr lang="en-US" sz="2000" dirty="0" smtClean="0"/>
              <a:t>Student s2=</a:t>
            </a:r>
            <a:r>
              <a:rPr lang="en-US" sz="2000" b="1" dirty="0" smtClean="0"/>
              <a:t>new</a:t>
            </a:r>
            <a:r>
              <a:rPr lang="en-US" sz="2000" dirty="0" smtClean="0"/>
              <a:t> Student(112,"sumit",6000f);  </a:t>
            </a:r>
          </a:p>
          <a:p>
            <a:pPr>
              <a:spcBef>
                <a:spcPts val="0"/>
              </a:spcBef>
              <a:buNone/>
            </a:pPr>
            <a:r>
              <a:rPr lang="en-US" sz="2000" dirty="0" smtClean="0"/>
              <a:t>s1.display();  </a:t>
            </a:r>
          </a:p>
          <a:p>
            <a:pPr>
              <a:spcBef>
                <a:spcPts val="0"/>
              </a:spcBef>
              <a:buNone/>
            </a:pPr>
            <a:r>
              <a:rPr lang="en-US" sz="2000" dirty="0" smtClean="0"/>
              <a:t>s2.display();  </a:t>
            </a:r>
          </a:p>
          <a:p>
            <a:pPr>
              <a:spcBef>
                <a:spcPts val="0"/>
              </a:spcBef>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to invoke current class method</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 invoke the method of the current class by using the this keyword. If you don't use the this keyword, compiler automatically adds this keyword while invoking the method. </a:t>
            </a:r>
          </a:p>
          <a:p>
            <a:pPr>
              <a:spcBef>
                <a:spcPts val="0"/>
              </a:spcBef>
              <a:buNone/>
            </a:pPr>
            <a:r>
              <a:rPr lang="en-US" b="1" dirty="0" smtClean="0"/>
              <a:t>class</a:t>
            </a:r>
            <a:r>
              <a:rPr lang="en-US" dirty="0" smtClean="0"/>
              <a:t> A{  </a:t>
            </a:r>
          </a:p>
          <a:p>
            <a:pPr>
              <a:spcBef>
                <a:spcPts val="0"/>
              </a:spcBef>
              <a:buNone/>
            </a:pPr>
            <a:r>
              <a:rPr lang="en-US" b="1" dirty="0" smtClean="0"/>
              <a:t>void</a:t>
            </a:r>
            <a:r>
              <a:rPr lang="en-US" dirty="0" smtClean="0"/>
              <a:t> m(){</a:t>
            </a:r>
            <a:r>
              <a:rPr lang="en-US" dirty="0" err="1" smtClean="0"/>
              <a:t>System.out.println</a:t>
            </a:r>
            <a:r>
              <a:rPr lang="en-US" dirty="0" smtClean="0"/>
              <a:t>("hello m");}  </a:t>
            </a:r>
          </a:p>
          <a:p>
            <a:pPr>
              <a:spcBef>
                <a:spcPts val="0"/>
              </a:spcBef>
              <a:buNone/>
            </a:pPr>
            <a:r>
              <a:rPr lang="en-US" b="1" dirty="0" smtClean="0"/>
              <a:t>void</a:t>
            </a:r>
            <a:r>
              <a:rPr lang="en-US" dirty="0" smtClean="0"/>
              <a:t> n(){  </a:t>
            </a:r>
          </a:p>
          <a:p>
            <a:pPr>
              <a:spcBef>
                <a:spcPts val="0"/>
              </a:spcBef>
              <a:buNone/>
            </a:pPr>
            <a:r>
              <a:rPr lang="en-US" dirty="0" err="1" smtClean="0"/>
              <a:t>System.out.println</a:t>
            </a:r>
            <a:r>
              <a:rPr lang="en-US" dirty="0" smtClean="0"/>
              <a:t>("hello n");  </a:t>
            </a:r>
          </a:p>
          <a:p>
            <a:pPr>
              <a:spcBef>
                <a:spcPts val="0"/>
              </a:spcBef>
              <a:buNone/>
            </a:pPr>
            <a:r>
              <a:rPr lang="en-US" dirty="0" smtClean="0"/>
              <a:t>//m();//same as </a:t>
            </a:r>
            <a:r>
              <a:rPr lang="en-US" dirty="0" err="1" smtClean="0"/>
              <a:t>this.m</a:t>
            </a:r>
            <a:r>
              <a:rPr lang="en-US" dirty="0" smtClean="0"/>
              <a:t>()  </a:t>
            </a:r>
          </a:p>
          <a:p>
            <a:pPr>
              <a:spcBef>
                <a:spcPts val="0"/>
              </a:spcBef>
              <a:buNone/>
            </a:pPr>
            <a:r>
              <a:rPr lang="en-US" b="1" dirty="0" err="1" smtClean="0"/>
              <a:t>this</a:t>
            </a:r>
            <a:r>
              <a:rPr lang="en-US" dirty="0" err="1" smtClean="0"/>
              <a:t>.m</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class</a:t>
            </a:r>
            <a:r>
              <a:rPr lang="en-US" dirty="0" smtClean="0"/>
              <a:t> TestThis4{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dirty="0" smtClean="0"/>
              <a:t>A </a:t>
            </a:r>
            <a:r>
              <a:rPr lang="en-US" dirty="0" err="1" smtClean="0"/>
              <a:t>a</a:t>
            </a:r>
            <a:r>
              <a:rPr lang="en-US" dirty="0" smtClean="0"/>
              <a:t>=</a:t>
            </a:r>
            <a:r>
              <a:rPr lang="en-US" b="1" dirty="0" smtClean="0"/>
              <a:t>new</a:t>
            </a:r>
            <a:r>
              <a:rPr lang="en-US" dirty="0" smtClean="0"/>
              <a:t> A();  </a:t>
            </a:r>
          </a:p>
          <a:p>
            <a:pPr>
              <a:spcBef>
                <a:spcPts val="0"/>
              </a:spcBef>
              <a:buNone/>
            </a:pPr>
            <a:r>
              <a:rPr lang="en-US" dirty="0" err="1" smtClean="0"/>
              <a:t>a.n</a:t>
            </a:r>
            <a:r>
              <a:rPr lang="en-US" dirty="0" smtClean="0"/>
              <a:t>();  </a:t>
            </a:r>
          </a:p>
          <a:p>
            <a:pPr>
              <a:spcBef>
                <a:spcPts val="0"/>
              </a:spcBef>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this() : to invoke current class constructor</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The this() constructor call can be used to invoke the current class constructor. It is used to reuse the constructor. In other words, it is used for constructor chaining.</a:t>
            </a:r>
          </a:p>
          <a:p>
            <a:pPr>
              <a:spcBef>
                <a:spcPts val="0"/>
              </a:spcBef>
              <a:buNone/>
            </a:pPr>
            <a:r>
              <a:rPr lang="en-US" sz="2000" b="1" dirty="0" smtClean="0"/>
              <a:t>class</a:t>
            </a:r>
            <a:r>
              <a:rPr lang="en-US" sz="2000" dirty="0" smtClean="0"/>
              <a:t> A{  </a:t>
            </a:r>
          </a:p>
          <a:p>
            <a:pPr>
              <a:spcBef>
                <a:spcPts val="0"/>
              </a:spcBef>
              <a:buNone/>
            </a:pPr>
            <a:r>
              <a:rPr lang="en-US" sz="2000" dirty="0" smtClean="0"/>
              <a:t>A(){</a:t>
            </a:r>
            <a:r>
              <a:rPr lang="en-US" sz="2000" dirty="0" err="1" smtClean="0"/>
              <a:t>System.out.println</a:t>
            </a:r>
            <a:r>
              <a:rPr lang="en-US" sz="2000" dirty="0" smtClean="0"/>
              <a:t>("hello a");}  </a:t>
            </a:r>
          </a:p>
          <a:p>
            <a:pPr>
              <a:spcBef>
                <a:spcPts val="0"/>
              </a:spcBef>
              <a:buNone/>
            </a:pPr>
            <a:r>
              <a:rPr lang="en-US" sz="2000" dirty="0" smtClean="0"/>
              <a:t>A(</a:t>
            </a:r>
            <a:r>
              <a:rPr lang="en-US" sz="2000" b="1" dirty="0" err="1" smtClean="0"/>
              <a:t>int</a:t>
            </a:r>
            <a:r>
              <a:rPr lang="en-US" sz="2000" dirty="0" smtClean="0"/>
              <a:t> x){  </a:t>
            </a:r>
          </a:p>
          <a:p>
            <a:pPr>
              <a:spcBef>
                <a:spcPts val="0"/>
              </a:spcBef>
              <a:buNone/>
            </a:pPr>
            <a:r>
              <a:rPr lang="en-US" sz="2000" b="1" dirty="0" smtClean="0"/>
              <a:t>this</a:t>
            </a:r>
            <a:r>
              <a:rPr lang="en-US" sz="2000" dirty="0" smtClean="0"/>
              <a:t>();  </a:t>
            </a:r>
          </a:p>
          <a:p>
            <a:pPr>
              <a:spcBef>
                <a:spcPts val="0"/>
              </a:spcBef>
              <a:buNone/>
            </a:pPr>
            <a:r>
              <a:rPr lang="en-US" sz="2000" dirty="0" err="1" smtClean="0"/>
              <a:t>System.out.println</a:t>
            </a:r>
            <a:r>
              <a:rPr lang="en-US" sz="2000" dirty="0" smtClean="0"/>
              <a:t>(x);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TestThis5{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A </a:t>
            </a:r>
            <a:r>
              <a:rPr lang="en-US" sz="2000" dirty="0" err="1" smtClean="0"/>
              <a:t>a</a:t>
            </a:r>
            <a:r>
              <a:rPr lang="en-US" sz="2000" dirty="0" smtClean="0"/>
              <a:t>=</a:t>
            </a:r>
            <a:r>
              <a:rPr lang="en-US" sz="2000" b="1" dirty="0" smtClean="0"/>
              <a:t>new</a:t>
            </a:r>
            <a:r>
              <a:rPr lang="en-US" sz="2000" dirty="0" smtClean="0"/>
              <a:t> A(10);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to pass as an argument in the method</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this keyword can also be passed as an argument in the method. It is mainly used in the event handling.</a:t>
            </a:r>
          </a:p>
          <a:p>
            <a:pPr>
              <a:spcBef>
                <a:spcPts val="0"/>
              </a:spcBef>
              <a:buNone/>
            </a:pPr>
            <a:r>
              <a:rPr lang="en-US" sz="2000" b="1" dirty="0" smtClean="0"/>
              <a:t>class</a:t>
            </a:r>
            <a:r>
              <a:rPr lang="en-US" sz="2000" dirty="0" smtClean="0"/>
              <a:t> S2{  </a:t>
            </a:r>
          </a:p>
          <a:p>
            <a:pPr>
              <a:spcBef>
                <a:spcPts val="0"/>
              </a:spcBef>
              <a:buNone/>
            </a:pPr>
            <a:r>
              <a:rPr lang="en-US" sz="2000" dirty="0" smtClean="0"/>
              <a:t>  </a:t>
            </a:r>
            <a:r>
              <a:rPr lang="en-US" sz="2000" b="1" dirty="0" smtClean="0"/>
              <a:t>void</a:t>
            </a:r>
            <a:r>
              <a:rPr lang="en-US" sz="2000" dirty="0" smtClean="0"/>
              <a:t> m(S2 </a:t>
            </a:r>
            <a:r>
              <a:rPr lang="en-US" sz="2000" dirty="0" err="1" smtClean="0"/>
              <a:t>obj</a:t>
            </a:r>
            <a:r>
              <a:rPr lang="en-US" sz="2000" dirty="0" smtClean="0"/>
              <a:t>){  </a:t>
            </a:r>
          </a:p>
          <a:p>
            <a:pPr>
              <a:spcBef>
                <a:spcPts val="0"/>
              </a:spcBef>
              <a:buNone/>
            </a:pPr>
            <a:r>
              <a:rPr lang="en-US" sz="2000" dirty="0" smtClean="0"/>
              <a:t>  </a:t>
            </a:r>
            <a:r>
              <a:rPr lang="en-US" sz="2000" dirty="0" err="1" smtClean="0"/>
              <a:t>System.out.println</a:t>
            </a:r>
            <a:r>
              <a:rPr lang="en-US" sz="2000" dirty="0" smtClean="0"/>
              <a:t>("method is invoked");  </a:t>
            </a:r>
          </a:p>
          <a:p>
            <a:pPr>
              <a:spcBef>
                <a:spcPts val="0"/>
              </a:spcBef>
              <a:buNone/>
            </a:pPr>
            <a:r>
              <a:rPr lang="en-US" sz="2000" dirty="0" smtClean="0"/>
              <a:t>  }  </a:t>
            </a:r>
          </a:p>
          <a:p>
            <a:pPr>
              <a:spcBef>
                <a:spcPts val="0"/>
              </a:spcBef>
              <a:buNone/>
            </a:pPr>
            <a:r>
              <a:rPr lang="en-US" sz="2000" dirty="0" smtClean="0"/>
              <a:t>  </a:t>
            </a:r>
            <a:r>
              <a:rPr lang="en-US" sz="2000" b="1" dirty="0" smtClean="0"/>
              <a:t>void</a:t>
            </a:r>
            <a:r>
              <a:rPr lang="en-US" sz="2000" dirty="0" smtClean="0"/>
              <a:t> p(){  </a:t>
            </a:r>
          </a:p>
          <a:p>
            <a:pPr>
              <a:spcBef>
                <a:spcPts val="0"/>
              </a:spcBef>
              <a:buNone/>
            </a:pPr>
            <a:r>
              <a:rPr lang="en-US" sz="2000" dirty="0" smtClean="0"/>
              <a:t>  m(</a:t>
            </a:r>
            <a:r>
              <a:rPr lang="en-US" sz="2000" b="1" dirty="0" smtClean="0"/>
              <a:t>this</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S2 s1 = </a:t>
            </a:r>
            <a:r>
              <a:rPr lang="en-US" sz="2000" b="1" dirty="0" smtClean="0"/>
              <a:t>new</a:t>
            </a:r>
            <a:r>
              <a:rPr lang="en-US" sz="2000" dirty="0" smtClean="0"/>
              <a:t> S2();  </a:t>
            </a:r>
          </a:p>
          <a:p>
            <a:pPr>
              <a:spcBef>
                <a:spcPts val="0"/>
              </a:spcBef>
              <a:buNone/>
            </a:pPr>
            <a:r>
              <a:rPr lang="en-US" sz="2000" dirty="0" smtClean="0"/>
              <a:t>  s1.p();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this: to pass as argument in the constructor call</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this keyword in the constructor also. It is useful if we have to use one object in multiple classes. </a:t>
            </a:r>
          </a:p>
          <a:p>
            <a:pPr>
              <a:spcBef>
                <a:spcPts val="0"/>
              </a:spcBef>
              <a:buNone/>
            </a:pPr>
            <a:r>
              <a:rPr lang="en-US" sz="2000" b="1" dirty="0" smtClean="0"/>
              <a:t>class</a:t>
            </a:r>
            <a:r>
              <a:rPr lang="en-US" sz="2000" dirty="0" smtClean="0"/>
              <a:t> B{  </a:t>
            </a:r>
          </a:p>
          <a:p>
            <a:pPr>
              <a:spcBef>
                <a:spcPts val="0"/>
              </a:spcBef>
              <a:buNone/>
            </a:pPr>
            <a:r>
              <a:rPr lang="en-US" sz="2000" dirty="0" smtClean="0"/>
              <a:t>  A4 </a:t>
            </a:r>
            <a:r>
              <a:rPr lang="en-US" sz="2000" dirty="0" err="1" smtClean="0"/>
              <a:t>obj</a:t>
            </a:r>
            <a:r>
              <a:rPr lang="en-US" sz="2000" dirty="0" smtClean="0"/>
              <a:t>;  </a:t>
            </a:r>
          </a:p>
          <a:p>
            <a:pPr>
              <a:spcBef>
                <a:spcPts val="0"/>
              </a:spcBef>
              <a:buNone/>
            </a:pPr>
            <a:r>
              <a:rPr lang="en-US" sz="2000" dirty="0" smtClean="0"/>
              <a:t>  B(A4 </a:t>
            </a:r>
            <a:r>
              <a:rPr lang="en-US" sz="2000" dirty="0" err="1" smtClean="0"/>
              <a:t>obj</a:t>
            </a:r>
            <a:r>
              <a:rPr lang="en-US" sz="2000" dirty="0" smtClean="0"/>
              <a:t>){  </a:t>
            </a:r>
          </a:p>
          <a:p>
            <a:pPr>
              <a:spcBef>
                <a:spcPts val="0"/>
              </a:spcBef>
              <a:buNone/>
            </a:pPr>
            <a:r>
              <a:rPr lang="en-US" sz="2000" dirty="0" smtClean="0"/>
              <a:t>    </a:t>
            </a:r>
            <a:r>
              <a:rPr lang="en-US" sz="2000" b="1" dirty="0" smtClean="0"/>
              <a:t>this</a:t>
            </a:r>
            <a:r>
              <a:rPr lang="en-US" sz="2000" dirty="0" smtClean="0"/>
              <a:t>.obj=</a:t>
            </a:r>
            <a:r>
              <a:rPr lang="en-US" sz="2000" dirty="0" err="1" smtClean="0"/>
              <a:t>obj</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void</a:t>
            </a:r>
            <a:r>
              <a:rPr lang="en-US" sz="2000" dirty="0" smtClean="0"/>
              <a:t> display(){  </a:t>
            </a:r>
          </a:p>
          <a:p>
            <a:pPr>
              <a:spcBef>
                <a:spcPts val="0"/>
              </a:spcBef>
              <a:buNone/>
            </a:pPr>
            <a:r>
              <a:rPr lang="en-US" sz="2000" dirty="0" smtClean="0"/>
              <a:t>    </a:t>
            </a:r>
            <a:r>
              <a:rPr lang="en-US" sz="2000" dirty="0" err="1" smtClean="0"/>
              <a:t>System.out.println</a:t>
            </a:r>
            <a:r>
              <a:rPr lang="en-US" sz="2000" dirty="0" smtClean="0"/>
              <a:t>(</a:t>
            </a:r>
            <a:r>
              <a:rPr lang="en-US" sz="2000" dirty="0" err="1" smtClean="0"/>
              <a:t>obj.data</a:t>
            </a:r>
            <a:r>
              <a:rPr lang="en-US" sz="2000" dirty="0" smtClean="0"/>
              <a:t>);//using data member of A4 class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A4{  </a:t>
            </a:r>
          </a:p>
          <a:p>
            <a:pPr>
              <a:spcBef>
                <a:spcPts val="0"/>
              </a:spcBef>
              <a:buNone/>
            </a:pPr>
            <a:r>
              <a:rPr lang="en-US" sz="2000" dirty="0" smtClean="0"/>
              <a:t>  </a:t>
            </a:r>
            <a:r>
              <a:rPr lang="en-US" sz="2000" b="1" dirty="0" err="1" smtClean="0"/>
              <a:t>int</a:t>
            </a:r>
            <a:r>
              <a:rPr lang="en-US" sz="2000" dirty="0" smtClean="0"/>
              <a:t> data=10;  </a:t>
            </a:r>
          </a:p>
          <a:p>
            <a:pPr>
              <a:spcBef>
                <a:spcPts val="0"/>
              </a:spcBef>
              <a:buNone/>
            </a:pPr>
            <a:r>
              <a:rPr lang="en-US" sz="2000" dirty="0" smtClean="0"/>
              <a:t>  A4(){  </a:t>
            </a:r>
          </a:p>
          <a:p>
            <a:pPr>
              <a:spcBef>
                <a:spcPts val="0"/>
              </a:spcBef>
              <a:buNone/>
            </a:pPr>
            <a:r>
              <a:rPr lang="en-US" sz="2000" dirty="0" smtClean="0"/>
              <a:t>   B </a:t>
            </a:r>
            <a:r>
              <a:rPr lang="en-US" sz="2000" dirty="0" err="1" smtClean="0"/>
              <a:t>b</a:t>
            </a:r>
            <a:r>
              <a:rPr lang="en-US" sz="2000" dirty="0" smtClean="0"/>
              <a:t>=</a:t>
            </a:r>
            <a:r>
              <a:rPr lang="en-US" sz="2000" b="1" dirty="0" smtClean="0"/>
              <a:t>new</a:t>
            </a:r>
            <a:r>
              <a:rPr lang="en-US" sz="2000" dirty="0" smtClean="0"/>
              <a:t> B(</a:t>
            </a:r>
            <a:r>
              <a:rPr lang="en-US" sz="2000" b="1" dirty="0" smtClean="0"/>
              <a:t>this</a:t>
            </a:r>
            <a:r>
              <a:rPr lang="en-US" sz="2000" dirty="0" smtClean="0"/>
              <a:t>);  </a:t>
            </a:r>
          </a:p>
          <a:p>
            <a:pPr>
              <a:spcBef>
                <a:spcPts val="0"/>
              </a:spcBef>
              <a:buNone/>
            </a:pPr>
            <a:r>
              <a:rPr lang="en-US" sz="2000" dirty="0" smtClean="0"/>
              <a:t>   </a:t>
            </a:r>
            <a:r>
              <a:rPr lang="en-US" sz="2000" dirty="0" err="1" smtClean="0"/>
              <a:t>b.display</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A4 a=</a:t>
            </a:r>
            <a:r>
              <a:rPr lang="en-US" sz="2000" b="1" dirty="0" smtClean="0"/>
              <a:t>new</a:t>
            </a:r>
            <a:r>
              <a:rPr lang="en-US" sz="2000" dirty="0" smtClean="0"/>
              <a:t> A4();  </a:t>
            </a:r>
          </a:p>
          <a:p>
            <a:pPr>
              <a:spcBef>
                <a:spcPts val="0"/>
              </a:spcBef>
              <a:buNone/>
            </a:pPr>
            <a:r>
              <a:rPr lang="en-US" sz="2000" dirty="0" smtClean="0"/>
              <a:t>  }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keyword can be used to return current class instance</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return this keyword as an statement from the method. In such case, return type of the method must be the class type (non-primitive).</a:t>
            </a:r>
          </a:p>
          <a:p>
            <a:pPr>
              <a:spcBef>
                <a:spcPts val="0"/>
              </a:spcBef>
              <a:buNone/>
            </a:pPr>
            <a:r>
              <a:rPr lang="en-US" b="1" dirty="0" smtClean="0"/>
              <a:t>class</a:t>
            </a:r>
            <a:r>
              <a:rPr lang="en-US" dirty="0" smtClean="0"/>
              <a:t> A{  </a:t>
            </a:r>
          </a:p>
          <a:p>
            <a:pPr>
              <a:spcBef>
                <a:spcPts val="0"/>
              </a:spcBef>
              <a:buNone/>
            </a:pPr>
            <a:r>
              <a:rPr lang="en-US" dirty="0" smtClean="0"/>
              <a:t>A </a:t>
            </a:r>
            <a:r>
              <a:rPr lang="en-US" dirty="0" err="1" smtClean="0"/>
              <a:t>getA</a:t>
            </a:r>
            <a:r>
              <a:rPr lang="en-US" dirty="0" smtClean="0"/>
              <a:t>(){  </a:t>
            </a:r>
          </a:p>
          <a:p>
            <a:pPr>
              <a:spcBef>
                <a:spcPts val="0"/>
              </a:spcBef>
              <a:buNone/>
            </a:pPr>
            <a:r>
              <a:rPr lang="en-US" b="1" dirty="0" smtClean="0"/>
              <a:t>return</a:t>
            </a:r>
            <a:r>
              <a:rPr lang="en-US" dirty="0" smtClean="0"/>
              <a:t> </a:t>
            </a:r>
            <a:r>
              <a:rPr lang="en-US" b="1" dirty="0" smtClean="0"/>
              <a:t>this</a:t>
            </a:r>
            <a:r>
              <a:rPr lang="en-US" dirty="0" smtClean="0"/>
              <a:t>;  </a:t>
            </a:r>
          </a:p>
          <a:p>
            <a:pPr>
              <a:spcBef>
                <a:spcPts val="0"/>
              </a:spcBef>
              <a:buNone/>
            </a:pPr>
            <a:r>
              <a:rPr lang="en-US" dirty="0" smtClean="0"/>
              <a:t>}  </a:t>
            </a:r>
          </a:p>
          <a:p>
            <a:pPr>
              <a:spcBef>
                <a:spcPts val="0"/>
              </a:spcBef>
              <a:buNone/>
            </a:pPr>
            <a:r>
              <a:rPr lang="en-US" b="1" dirty="0" smtClean="0"/>
              <a:t>void</a:t>
            </a:r>
            <a:r>
              <a:rPr lang="en-US" dirty="0" smtClean="0"/>
              <a:t> </a:t>
            </a:r>
            <a:r>
              <a:rPr lang="en-US" dirty="0" err="1" smtClean="0"/>
              <a:t>msg</a:t>
            </a:r>
            <a:r>
              <a:rPr lang="en-US" dirty="0" smtClean="0"/>
              <a:t>(){</a:t>
            </a:r>
            <a:r>
              <a:rPr lang="en-US" dirty="0" err="1" smtClean="0"/>
              <a:t>System.out.println</a:t>
            </a:r>
            <a:r>
              <a:rPr lang="en-US" dirty="0" smtClean="0"/>
              <a:t>("Hello java");}  </a:t>
            </a:r>
          </a:p>
          <a:p>
            <a:pPr>
              <a:spcBef>
                <a:spcPts val="0"/>
              </a:spcBef>
              <a:buNone/>
            </a:pPr>
            <a:r>
              <a:rPr lang="en-US" dirty="0" smtClean="0"/>
              <a:t>}  </a:t>
            </a:r>
          </a:p>
          <a:p>
            <a:pPr>
              <a:spcBef>
                <a:spcPts val="0"/>
              </a:spcBef>
              <a:buNone/>
            </a:pPr>
            <a:r>
              <a:rPr lang="en-US" b="1" dirty="0" smtClean="0"/>
              <a:t>class</a:t>
            </a:r>
            <a:r>
              <a:rPr lang="en-US" dirty="0" smtClean="0"/>
              <a:t> Test1{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b="1" dirty="0" smtClean="0"/>
              <a:t>new</a:t>
            </a:r>
            <a:r>
              <a:rPr lang="en-US" dirty="0" smtClean="0"/>
              <a:t> A().</a:t>
            </a:r>
            <a:r>
              <a:rPr lang="en-US" dirty="0" err="1" smtClean="0"/>
              <a:t>getA</a:t>
            </a:r>
            <a:r>
              <a:rPr lang="en-US" dirty="0" smtClean="0"/>
              <a:t>().</a:t>
            </a:r>
            <a:r>
              <a:rPr lang="en-US" dirty="0" err="1" smtClean="0"/>
              <a:t>msg</a:t>
            </a: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Inheritance</a:t>
            </a:r>
            <a:endParaRPr lang="en-US" dirty="0"/>
          </a:p>
        </p:txBody>
      </p:sp>
      <p:sp>
        <p:nvSpPr>
          <p:cNvPr id="3" name="Content Placeholder 2"/>
          <p:cNvSpPr>
            <a:spLocks noGrp="1"/>
          </p:cNvSpPr>
          <p:nvPr>
            <p:ph idx="1"/>
          </p:nvPr>
        </p:nvSpPr>
        <p:spPr>
          <a:xfrm>
            <a:off x="838200" y="1357298"/>
            <a:ext cx="10515600" cy="4819665"/>
          </a:xfrm>
        </p:spPr>
        <p:txBody>
          <a:bodyPr/>
          <a:lstStyle/>
          <a:p>
            <a:r>
              <a:rPr lang="en-GB" b="1" dirty="0" smtClean="0"/>
              <a:t> </a:t>
            </a:r>
            <a:r>
              <a:rPr lang="en-GB" sz="2000" dirty="0" smtClean="0"/>
              <a:t>a mechanism in which one object acquires all the properties and </a:t>
            </a:r>
            <a:r>
              <a:rPr lang="en-GB" sz="2000" dirty="0" err="1" smtClean="0"/>
              <a:t>behaviors</a:t>
            </a:r>
            <a:r>
              <a:rPr lang="en-GB" sz="2000" dirty="0" smtClean="0"/>
              <a:t> of a parent object.</a:t>
            </a:r>
          </a:p>
          <a:p>
            <a:r>
              <a:rPr lang="en-GB" sz="2000" dirty="0" smtClean="0"/>
              <a:t>create new classes that are built upon existing classes. </a:t>
            </a:r>
          </a:p>
          <a:p>
            <a:r>
              <a:rPr lang="en-GB" sz="2000" b="1" dirty="0" smtClean="0"/>
              <a:t>subclass</a:t>
            </a:r>
            <a:r>
              <a:rPr lang="en-GB" sz="2000" dirty="0" smtClean="0"/>
              <a:t> (child/derived) - the class that inherits from another class</a:t>
            </a:r>
          </a:p>
          <a:p>
            <a:r>
              <a:rPr lang="en-GB" sz="2000" b="1" dirty="0" err="1" smtClean="0"/>
              <a:t>superclass</a:t>
            </a:r>
            <a:r>
              <a:rPr lang="en-GB" sz="2000" dirty="0" smtClean="0"/>
              <a:t> (parent/base) - the class being inherited from</a:t>
            </a:r>
          </a:p>
          <a:p>
            <a:r>
              <a:rPr lang="en-GB" sz="2000" dirty="0" smtClean="0"/>
              <a:t>represents the </a:t>
            </a:r>
            <a:r>
              <a:rPr lang="en-GB" sz="2000" b="1" dirty="0" smtClean="0"/>
              <a:t>IS-A relationship</a:t>
            </a:r>
            <a:r>
              <a:rPr lang="en-GB" sz="2000" dirty="0" smtClean="0"/>
              <a:t> which is also known as a </a:t>
            </a:r>
            <a:r>
              <a:rPr lang="en-GB" sz="2000" i="1" dirty="0" smtClean="0"/>
              <a:t>parent-child</a:t>
            </a:r>
            <a:r>
              <a:rPr lang="en-GB" sz="2000" dirty="0" smtClean="0"/>
              <a:t> relationship.</a:t>
            </a:r>
          </a:p>
          <a:p>
            <a:r>
              <a:rPr lang="en-US" sz="2000" b="1" dirty="0" smtClean="0"/>
              <a:t> use </a:t>
            </a:r>
            <a:r>
              <a:rPr lang="en-US" sz="2000" dirty="0" smtClean="0"/>
              <a:t>- </a:t>
            </a:r>
            <a:r>
              <a:rPr lang="en-GB" sz="2000" dirty="0" smtClean="0"/>
              <a:t>For Method Overriding (so runtime polymorphism can be achieved).</a:t>
            </a:r>
          </a:p>
          <a:p>
            <a:pPr>
              <a:buNone/>
            </a:pPr>
            <a:r>
              <a:rPr lang="en-GB" sz="2000" dirty="0" smtClean="0"/>
              <a:t>            -  For Code Reusability.                                                                  </a:t>
            </a:r>
          </a:p>
          <a:p>
            <a:pPr>
              <a:spcBef>
                <a:spcPts val="0"/>
              </a:spcBef>
            </a:pPr>
            <a:r>
              <a:rPr lang="en-GB" sz="2000" b="1" dirty="0" smtClean="0"/>
              <a:t>Syntax -  class</a:t>
            </a:r>
            <a:r>
              <a:rPr lang="en-GB" sz="2000" dirty="0" smtClean="0"/>
              <a:t> Subclass-name </a:t>
            </a:r>
            <a:r>
              <a:rPr lang="en-GB" sz="2000" b="1" dirty="0" smtClean="0"/>
              <a:t>extends</a:t>
            </a:r>
            <a:r>
              <a:rPr lang="en-GB" sz="2000" dirty="0" smtClean="0"/>
              <a:t> </a:t>
            </a:r>
            <a:r>
              <a:rPr lang="en-GB" sz="2000" dirty="0" err="1" smtClean="0"/>
              <a:t>Superclass</a:t>
            </a:r>
            <a:r>
              <a:rPr lang="en-GB" sz="2000" dirty="0" smtClean="0"/>
              <a:t>-name  </a:t>
            </a:r>
          </a:p>
          <a:p>
            <a:pPr>
              <a:spcBef>
                <a:spcPts val="0"/>
              </a:spcBef>
              <a:buNone/>
            </a:pPr>
            <a:r>
              <a:rPr lang="en-GB" sz="2000" dirty="0" smtClean="0"/>
              <a:t>                    {  </a:t>
            </a:r>
          </a:p>
          <a:p>
            <a:pPr>
              <a:spcBef>
                <a:spcPts val="0"/>
              </a:spcBef>
              <a:buNone/>
            </a:pPr>
            <a:r>
              <a:rPr lang="en-GB" sz="2000" dirty="0" smtClean="0"/>
              <a:t>                               //methods and fields  </a:t>
            </a:r>
          </a:p>
          <a:p>
            <a:pPr>
              <a:spcBef>
                <a:spcPts val="0"/>
              </a:spcBef>
              <a:buNone/>
            </a:pPr>
            <a:r>
              <a:rPr lang="en-GB" sz="2000" dirty="0" smtClean="0"/>
              <a:t>                     }  </a:t>
            </a:r>
          </a:p>
          <a:p>
            <a:pPr>
              <a:buNone/>
            </a:pPr>
            <a:endParaRPr lang="en-GB" sz="2000" dirty="0" smtClean="0"/>
          </a:p>
          <a:p>
            <a:pPr>
              <a:spcBef>
                <a:spcPts val="0"/>
              </a:spcBef>
              <a:buNone/>
            </a:pPr>
            <a:r>
              <a:rPr lang="en-US" sz="2000" b="1" dirty="0" smtClean="0"/>
              <a:t>class</a:t>
            </a:r>
            <a:r>
              <a:rPr lang="en-US" sz="2000" dirty="0" smtClean="0"/>
              <a:t> Employee{  </a:t>
            </a:r>
          </a:p>
          <a:p>
            <a:pPr>
              <a:spcBef>
                <a:spcPts val="0"/>
              </a:spcBef>
              <a:buNone/>
            </a:pPr>
            <a:r>
              <a:rPr lang="en-US" sz="2000" dirty="0" smtClean="0"/>
              <a:t> </a:t>
            </a:r>
            <a:r>
              <a:rPr lang="en-US" sz="2000" b="1" dirty="0" smtClean="0"/>
              <a:t>float</a:t>
            </a:r>
            <a:r>
              <a:rPr lang="en-US" sz="2000" dirty="0" smtClean="0"/>
              <a:t> salary=40000;  </a:t>
            </a:r>
          </a:p>
          <a:p>
            <a:pPr>
              <a:spcBef>
                <a:spcPts val="0"/>
              </a:spcBef>
              <a:buNone/>
            </a:pPr>
            <a:r>
              <a:rPr lang="en-US" sz="2000" dirty="0" smtClean="0"/>
              <a:t>}  </a:t>
            </a:r>
          </a:p>
          <a:p>
            <a:pPr>
              <a:spcBef>
                <a:spcPts val="0"/>
              </a:spcBef>
              <a:buNone/>
            </a:pPr>
            <a:r>
              <a:rPr lang="en-US" sz="2000" b="1" dirty="0" smtClean="0"/>
              <a:t>class</a:t>
            </a:r>
            <a:r>
              <a:rPr lang="en-US" sz="2000" dirty="0" smtClean="0"/>
              <a:t> Programmer </a:t>
            </a:r>
            <a:r>
              <a:rPr lang="en-US" sz="2000" b="1" dirty="0" smtClean="0"/>
              <a:t>extends</a:t>
            </a:r>
            <a:r>
              <a:rPr lang="en-US" sz="2000" dirty="0" smtClean="0"/>
              <a:t> Employee{  </a:t>
            </a:r>
          </a:p>
          <a:p>
            <a:pPr>
              <a:spcBef>
                <a:spcPts val="0"/>
              </a:spcBef>
              <a:buNone/>
            </a:pPr>
            <a:r>
              <a:rPr lang="en-US" sz="2000" dirty="0" smtClean="0"/>
              <a:t> </a:t>
            </a:r>
            <a:r>
              <a:rPr lang="en-US" sz="2000" b="1" dirty="0" err="1" smtClean="0"/>
              <a:t>int</a:t>
            </a:r>
            <a:r>
              <a:rPr lang="en-US" sz="2000" dirty="0" smtClean="0"/>
              <a:t> bonus=10000;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Programmer p=</a:t>
            </a:r>
            <a:r>
              <a:rPr lang="en-US" sz="2000" b="1" dirty="0" smtClean="0"/>
              <a:t>new</a:t>
            </a:r>
            <a:r>
              <a:rPr lang="en-US" sz="2000" dirty="0" smtClean="0"/>
              <a:t> Programmer();  </a:t>
            </a:r>
          </a:p>
          <a:p>
            <a:pPr>
              <a:spcBef>
                <a:spcPts val="0"/>
              </a:spcBef>
              <a:buNone/>
            </a:pPr>
            <a:r>
              <a:rPr lang="en-US" sz="2000" dirty="0" smtClean="0"/>
              <a:t>   </a:t>
            </a:r>
            <a:r>
              <a:rPr lang="en-US" sz="2000" dirty="0" err="1" smtClean="0"/>
              <a:t>System.out.println</a:t>
            </a:r>
            <a:r>
              <a:rPr lang="en-US" sz="2000" dirty="0" smtClean="0"/>
              <a:t>("Programmer salary is:"+</a:t>
            </a:r>
            <a:r>
              <a:rPr lang="en-US" sz="2000" dirty="0" err="1" smtClean="0"/>
              <a:t>p.salary</a:t>
            </a:r>
            <a:r>
              <a:rPr lang="en-US" sz="2000" dirty="0" smtClean="0"/>
              <a:t>);  </a:t>
            </a:r>
          </a:p>
          <a:p>
            <a:pPr>
              <a:spcBef>
                <a:spcPts val="0"/>
              </a:spcBef>
              <a:buNone/>
            </a:pPr>
            <a:r>
              <a:rPr lang="en-US" sz="2000" dirty="0" smtClean="0"/>
              <a:t>   </a:t>
            </a:r>
            <a:r>
              <a:rPr lang="en-US" sz="2000" dirty="0" err="1" smtClean="0"/>
              <a:t>System.out.println</a:t>
            </a:r>
            <a:r>
              <a:rPr lang="en-US" sz="2000" dirty="0" smtClean="0"/>
              <a:t>("Bonus of Programmer is:"+</a:t>
            </a:r>
            <a:r>
              <a:rPr lang="en-US" sz="2000" dirty="0" err="1" smtClean="0"/>
              <a:t>p.bonus</a:t>
            </a: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pic>
        <p:nvPicPr>
          <p:cNvPr id="5" name="Picture 4" descr="Inheritance in Java"/>
          <p:cNvPicPr/>
          <p:nvPr/>
        </p:nvPicPr>
        <p:blipFill>
          <a:blip r:embed="rId2"/>
          <a:srcRect/>
          <a:stretch>
            <a:fillRect/>
          </a:stretch>
        </p:blipFill>
        <p:spPr bwMode="auto">
          <a:xfrm>
            <a:off x="7739074" y="3929066"/>
            <a:ext cx="2286049" cy="2137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Types of inheritance</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US" dirty="0" smtClean="0"/>
              <a:t>single, multilevel and hierarchical.</a:t>
            </a:r>
          </a:p>
          <a:p>
            <a:r>
              <a:rPr lang="en-GB" dirty="0" smtClean="0"/>
              <a:t>multiple and hybrid inheritance is supported through interface only.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pic>
        <p:nvPicPr>
          <p:cNvPr id="5" name="Picture 4" descr="Types of inheritance in Java"/>
          <p:cNvPicPr/>
          <p:nvPr/>
        </p:nvPicPr>
        <p:blipFill>
          <a:blip r:embed="rId2"/>
          <a:srcRect/>
          <a:stretch>
            <a:fillRect/>
          </a:stretch>
        </p:blipFill>
        <p:spPr bwMode="auto">
          <a:xfrm>
            <a:off x="1166778" y="2143116"/>
            <a:ext cx="7572428" cy="2786082"/>
          </a:xfrm>
          <a:prstGeom prst="rect">
            <a:avLst/>
          </a:prstGeom>
          <a:noFill/>
          <a:ln w="9525">
            <a:noFill/>
            <a:miter lim="800000"/>
            <a:headEnd/>
            <a:tailEnd/>
          </a:ln>
        </p:spPr>
      </p:pic>
      <p:pic>
        <p:nvPicPr>
          <p:cNvPr id="6" name="Picture 5" descr="Multiple inheritance in Java"/>
          <p:cNvPicPr/>
          <p:nvPr/>
        </p:nvPicPr>
        <p:blipFill>
          <a:blip r:embed="rId3"/>
          <a:srcRect/>
          <a:stretch>
            <a:fillRect/>
          </a:stretch>
        </p:blipFill>
        <p:spPr bwMode="auto">
          <a:xfrm>
            <a:off x="5595934" y="4199860"/>
            <a:ext cx="5934262" cy="2658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When a class inherits another class, it is known as a </a:t>
            </a:r>
            <a:r>
              <a:rPr lang="en-GB" i="1" dirty="0" smtClean="0"/>
              <a:t>single inheritance</a:t>
            </a:r>
            <a:r>
              <a:rPr lang="en-GB" dirty="0" smtClean="0"/>
              <a:t>.</a:t>
            </a:r>
          </a:p>
          <a:p>
            <a:pPr>
              <a:spcBef>
                <a:spcPts val="0"/>
              </a:spcBef>
              <a:buNone/>
            </a:pPr>
            <a:r>
              <a:rPr lang="en-GB" sz="2000" dirty="0" smtClean="0"/>
              <a:t>class A {</a:t>
            </a:r>
          </a:p>
          <a:p>
            <a:pPr>
              <a:spcBef>
                <a:spcPts val="0"/>
              </a:spcBef>
              <a:buNone/>
            </a:pPr>
            <a:r>
              <a:rPr lang="en-GB" sz="2000" dirty="0" smtClean="0"/>
              <a:t>    void </a:t>
            </a:r>
            <a:r>
              <a:rPr lang="en-GB" sz="2000" dirty="0" err="1" smtClean="0"/>
              <a:t>msg</a:t>
            </a:r>
            <a:r>
              <a:rPr lang="en-GB" sz="2000" dirty="0" smtClean="0"/>
              <a:t>() {</a:t>
            </a:r>
          </a:p>
          <a:p>
            <a:pPr>
              <a:spcBef>
                <a:spcPts val="0"/>
              </a:spcBef>
              <a:buNone/>
            </a:pPr>
            <a:r>
              <a:rPr lang="en-GB" sz="2000" dirty="0" smtClean="0"/>
              <a:t>        sop(“A”);</a:t>
            </a:r>
          </a:p>
          <a:p>
            <a:pPr>
              <a:spcBef>
                <a:spcPts val="0"/>
              </a:spcBef>
              <a:buNone/>
            </a:pPr>
            <a:r>
              <a:rPr lang="en-GB" sz="2000" dirty="0" smtClean="0"/>
              <a:t>}</a:t>
            </a:r>
          </a:p>
          <a:p>
            <a:pPr>
              <a:spcBef>
                <a:spcPts val="0"/>
              </a:spcBef>
              <a:buNone/>
            </a:pPr>
            <a:r>
              <a:rPr lang="en-GB" sz="2000" dirty="0" smtClean="0"/>
              <a:t>class B extends A {</a:t>
            </a:r>
          </a:p>
          <a:p>
            <a:pPr>
              <a:spcBef>
                <a:spcPts val="0"/>
              </a:spcBef>
              <a:buNone/>
            </a:pPr>
            <a:r>
              <a:rPr lang="en-GB" sz="2000" dirty="0" smtClean="0"/>
              <a:t>     void show() {</a:t>
            </a:r>
          </a:p>
          <a:p>
            <a:pPr>
              <a:spcBef>
                <a:spcPts val="0"/>
              </a:spcBef>
              <a:buNone/>
            </a:pPr>
            <a:r>
              <a:rPr lang="en-GB" sz="2000" dirty="0" smtClean="0"/>
              <a:t>         sop(“B”);</a:t>
            </a:r>
          </a:p>
          <a:p>
            <a:pPr>
              <a:spcBef>
                <a:spcPts val="0"/>
              </a:spcBef>
              <a:buNone/>
            </a:pPr>
            <a:r>
              <a:rPr lang="en-GB" sz="2000" dirty="0" smtClean="0"/>
              <a:t>}</a:t>
            </a:r>
          </a:p>
          <a:p>
            <a:pPr>
              <a:spcBef>
                <a:spcPts val="0"/>
              </a:spcBef>
              <a:buNone/>
            </a:pPr>
            <a:r>
              <a:rPr lang="en-GB" sz="2000" dirty="0" smtClean="0"/>
              <a:t>public class temp {</a:t>
            </a:r>
          </a:p>
          <a:p>
            <a:pPr>
              <a:spcBef>
                <a:spcPts val="0"/>
              </a:spcBef>
              <a:buNone/>
            </a:pPr>
            <a:r>
              <a:rPr lang="en-GB" sz="2000" dirty="0" smtClean="0"/>
              <a:t>      public static void main(String </a:t>
            </a:r>
            <a:r>
              <a:rPr lang="en-GB" sz="2000" dirty="0" err="1" smtClean="0"/>
              <a:t>args</a:t>
            </a:r>
            <a:r>
              <a:rPr lang="en-GB" sz="2000" dirty="0" smtClean="0"/>
              <a:t>[]) {</a:t>
            </a:r>
          </a:p>
          <a:p>
            <a:pPr>
              <a:spcBef>
                <a:spcPts val="0"/>
              </a:spcBef>
              <a:buNone/>
            </a:pPr>
            <a:r>
              <a:rPr lang="en-GB" sz="2000" dirty="0" smtClean="0"/>
              <a:t>           B </a:t>
            </a:r>
            <a:r>
              <a:rPr lang="en-GB" sz="2000" dirty="0" err="1" smtClean="0"/>
              <a:t>b</a:t>
            </a:r>
            <a:r>
              <a:rPr lang="en-GB" sz="2000" dirty="0" smtClean="0"/>
              <a:t> = new B();</a:t>
            </a:r>
          </a:p>
          <a:p>
            <a:pPr>
              <a:spcBef>
                <a:spcPts val="0"/>
              </a:spcBef>
              <a:buNone/>
            </a:pPr>
            <a:r>
              <a:rPr lang="en-GB" sz="2000" dirty="0" smtClean="0"/>
              <a:t>           b.msg();</a:t>
            </a:r>
          </a:p>
          <a:p>
            <a:pPr>
              <a:spcBef>
                <a:spcPts val="0"/>
              </a:spcBef>
              <a:buNone/>
            </a:pPr>
            <a:r>
              <a:rPr lang="en-GB" sz="2000" dirty="0" smtClean="0"/>
              <a:t>           </a:t>
            </a:r>
            <a:r>
              <a:rPr lang="en-GB" sz="2000" dirty="0" err="1" smtClean="0"/>
              <a:t>b.show</a:t>
            </a:r>
            <a:r>
              <a:rPr lang="en-GB" sz="2000" dirty="0" smtClean="0"/>
              <a:t>();</a:t>
            </a:r>
          </a:p>
          <a:p>
            <a:pPr>
              <a:spcBef>
                <a:spcPts val="0"/>
              </a:spcBef>
              <a:buNone/>
            </a:pPr>
            <a:r>
              <a:rPr lang="en-GB" sz="2000" dirty="0" smtClean="0"/>
              <a:t>      }</a:t>
            </a:r>
          </a:p>
          <a:p>
            <a:pPr>
              <a:spcBef>
                <a:spcPts val="0"/>
              </a:spcBef>
              <a:buNone/>
            </a:pPr>
            <a:r>
              <a:rPr lang="en-GB" sz="2000" dirty="0" smtClean="0"/>
              <a:t>}</a:t>
            </a:r>
          </a:p>
          <a:p>
            <a:pPr>
              <a:spcBef>
                <a:spcPts val="0"/>
              </a:spcBef>
              <a:buNone/>
            </a:pPr>
            <a:r>
              <a:rPr lang="en-GB" sz="2000" dirty="0" smtClean="0"/>
              <a:t>              </a:t>
            </a:r>
          </a:p>
          <a:p>
            <a:pPr>
              <a:buNone/>
            </a:pPr>
            <a:endParaRPr lang="en-GB" dirty="0" smtClean="0"/>
          </a:p>
          <a:p>
            <a:pPr>
              <a:buNone/>
            </a:pP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Multilevel Inheritance</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When there is a chain of inheritance, it is known as </a:t>
            </a:r>
            <a:r>
              <a:rPr lang="en-GB" i="1" dirty="0" smtClean="0"/>
              <a:t>multilevel inheritance</a:t>
            </a:r>
            <a:r>
              <a:rPr lang="en-GB" dirty="0" smtClean="0"/>
              <a:t>.</a:t>
            </a:r>
          </a:p>
          <a:p>
            <a:pPr>
              <a:spcBef>
                <a:spcPts val="0"/>
              </a:spcBef>
              <a:buNone/>
            </a:pPr>
            <a:r>
              <a:rPr lang="en-GB" sz="2000" dirty="0" smtClean="0"/>
              <a:t>class A {</a:t>
            </a:r>
          </a:p>
          <a:p>
            <a:pPr>
              <a:spcBef>
                <a:spcPts val="0"/>
              </a:spcBef>
              <a:buNone/>
            </a:pPr>
            <a:r>
              <a:rPr lang="en-GB" sz="2000" dirty="0" smtClean="0"/>
              <a:t>    void </a:t>
            </a:r>
            <a:r>
              <a:rPr lang="en-GB" sz="2000" dirty="0" err="1" smtClean="0"/>
              <a:t>msg</a:t>
            </a:r>
            <a:r>
              <a:rPr lang="en-GB" sz="2000" dirty="0" smtClean="0"/>
              <a:t>() {</a:t>
            </a:r>
          </a:p>
          <a:p>
            <a:pPr>
              <a:spcBef>
                <a:spcPts val="0"/>
              </a:spcBef>
              <a:buNone/>
            </a:pPr>
            <a:r>
              <a:rPr lang="en-GB" sz="2000" dirty="0" smtClean="0"/>
              <a:t>        sop(“A”);</a:t>
            </a:r>
          </a:p>
          <a:p>
            <a:pPr>
              <a:spcBef>
                <a:spcPts val="0"/>
              </a:spcBef>
              <a:buNone/>
            </a:pPr>
            <a:r>
              <a:rPr lang="en-GB" sz="2000" dirty="0" smtClean="0"/>
              <a:t>}</a:t>
            </a:r>
          </a:p>
          <a:p>
            <a:pPr>
              <a:spcBef>
                <a:spcPts val="0"/>
              </a:spcBef>
              <a:buNone/>
            </a:pPr>
            <a:r>
              <a:rPr lang="en-GB" sz="2000" dirty="0" smtClean="0"/>
              <a:t>class B extends A {</a:t>
            </a:r>
          </a:p>
          <a:p>
            <a:pPr>
              <a:spcBef>
                <a:spcPts val="0"/>
              </a:spcBef>
              <a:buNone/>
            </a:pPr>
            <a:r>
              <a:rPr lang="en-GB" sz="2000" dirty="0" smtClean="0"/>
              <a:t>     void show() {</a:t>
            </a:r>
          </a:p>
          <a:p>
            <a:pPr>
              <a:spcBef>
                <a:spcPts val="0"/>
              </a:spcBef>
              <a:buNone/>
            </a:pPr>
            <a:r>
              <a:rPr lang="en-GB" sz="2000" dirty="0" smtClean="0"/>
              <a:t>         sop(“B”);</a:t>
            </a:r>
          </a:p>
          <a:p>
            <a:pPr>
              <a:spcBef>
                <a:spcPts val="0"/>
              </a:spcBef>
              <a:buNone/>
            </a:pPr>
            <a:r>
              <a:rPr lang="en-GB" sz="2000" dirty="0" smtClean="0"/>
              <a:t>}</a:t>
            </a:r>
          </a:p>
          <a:p>
            <a:pPr>
              <a:spcBef>
                <a:spcPts val="0"/>
              </a:spcBef>
              <a:buNone/>
            </a:pPr>
            <a:r>
              <a:rPr lang="en-GB" sz="2000" dirty="0" smtClean="0"/>
              <a:t>class C extends B {</a:t>
            </a:r>
          </a:p>
          <a:p>
            <a:pPr>
              <a:spcBef>
                <a:spcPts val="0"/>
              </a:spcBef>
              <a:buNone/>
            </a:pPr>
            <a:r>
              <a:rPr lang="en-GB" sz="2000" dirty="0" smtClean="0"/>
              <a:t>     void </a:t>
            </a:r>
            <a:r>
              <a:rPr lang="en-GB" sz="2000" dirty="0" err="1" smtClean="0"/>
              <a:t>disp</a:t>
            </a:r>
            <a:r>
              <a:rPr lang="en-GB" sz="2000" dirty="0" smtClean="0"/>
              <a:t>() {</a:t>
            </a:r>
          </a:p>
          <a:p>
            <a:pPr>
              <a:spcBef>
                <a:spcPts val="0"/>
              </a:spcBef>
              <a:buNone/>
            </a:pPr>
            <a:r>
              <a:rPr lang="en-GB" sz="2000" dirty="0" smtClean="0"/>
              <a:t>         sop(“C”);</a:t>
            </a:r>
          </a:p>
          <a:p>
            <a:pPr>
              <a:spcBef>
                <a:spcPts val="0"/>
              </a:spcBef>
              <a:buNone/>
            </a:pPr>
            <a:r>
              <a:rPr lang="en-GB" sz="2000" dirty="0" smtClean="0"/>
              <a:t>}</a:t>
            </a:r>
          </a:p>
          <a:p>
            <a:pPr>
              <a:spcBef>
                <a:spcPts val="0"/>
              </a:spcBef>
              <a:buNone/>
            </a:pPr>
            <a:endParaRPr lang="en-GB" sz="2000" dirty="0" smtClean="0"/>
          </a:p>
          <a:p>
            <a:pPr>
              <a:spcBef>
                <a:spcPts val="0"/>
              </a:spcBef>
              <a:buNone/>
            </a:pPr>
            <a:r>
              <a:rPr lang="en-GB" sz="2000" dirty="0" smtClean="0"/>
              <a:t>public class temp {</a:t>
            </a:r>
          </a:p>
          <a:p>
            <a:pPr>
              <a:spcBef>
                <a:spcPts val="0"/>
              </a:spcBef>
              <a:buNone/>
            </a:pPr>
            <a:r>
              <a:rPr lang="en-GB" sz="2000" dirty="0" smtClean="0"/>
              <a:t>      public static void main(String </a:t>
            </a:r>
            <a:r>
              <a:rPr lang="en-GB" sz="2000" dirty="0" err="1" smtClean="0"/>
              <a:t>args</a:t>
            </a:r>
            <a:r>
              <a:rPr lang="en-GB" sz="2000" dirty="0" smtClean="0"/>
              <a:t>[]) {</a:t>
            </a:r>
          </a:p>
          <a:p>
            <a:pPr>
              <a:spcBef>
                <a:spcPts val="0"/>
              </a:spcBef>
              <a:buNone/>
            </a:pPr>
            <a:r>
              <a:rPr lang="en-GB" sz="2000" dirty="0" smtClean="0"/>
              <a:t>           C </a:t>
            </a:r>
            <a:r>
              <a:rPr lang="en-GB" sz="2000" dirty="0" err="1" smtClean="0"/>
              <a:t>c</a:t>
            </a:r>
            <a:r>
              <a:rPr lang="en-GB" sz="2000" dirty="0" smtClean="0"/>
              <a:t> = new C();</a:t>
            </a:r>
          </a:p>
          <a:p>
            <a:pPr>
              <a:spcBef>
                <a:spcPts val="0"/>
              </a:spcBef>
              <a:buNone/>
            </a:pPr>
            <a:r>
              <a:rPr lang="en-GB" sz="2000" dirty="0" smtClean="0"/>
              <a:t>           c.msg();</a:t>
            </a:r>
          </a:p>
          <a:p>
            <a:pPr>
              <a:spcBef>
                <a:spcPts val="0"/>
              </a:spcBef>
              <a:buNone/>
            </a:pPr>
            <a:r>
              <a:rPr lang="en-GB" sz="2000" dirty="0" smtClean="0"/>
              <a:t>           </a:t>
            </a:r>
            <a:r>
              <a:rPr lang="en-GB" sz="2000" dirty="0" err="1" smtClean="0"/>
              <a:t>c.show</a:t>
            </a:r>
            <a:r>
              <a:rPr lang="en-GB" sz="2000" dirty="0" smtClean="0"/>
              <a:t>();</a:t>
            </a:r>
          </a:p>
          <a:p>
            <a:pPr>
              <a:spcBef>
                <a:spcPts val="0"/>
              </a:spcBef>
              <a:buNone/>
            </a:pPr>
            <a:r>
              <a:rPr lang="en-GB" sz="2000" dirty="0" smtClean="0"/>
              <a:t>           </a:t>
            </a:r>
            <a:r>
              <a:rPr lang="en-GB" sz="2000" dirty="0" err="1" smtClean="0"/>
              <a:t>c.disp</a:t>
            </a:r>
            <a:r>
              <a:rPr lang="en-GB" sz="2000" dirty="0" smtClean="0"/>
              <a:t>();</a:t>
            </a:r>
          </a:p>
          <a:p>
            <a:pPr>
              <a:spcBef>
                <a:spcPts val="0"/>
              </a:spcBef>
              <a:buNone/>
            </a:pPr>
            <a:r>
              <a:rPr lang="en-GB" sz="2000" dirty="0" smtClean="0"/>
              <a:t>      }</a:t>
            </a:r>
          </a:p>
          <a:p>
            <a:pPr>
              <a:spcBef>
                <a:spcPts val="0"/>
              </a:spcBef>
              <a:buNone/>
            </a:pPr>
            <a:r>
              <a:rPr lang="en-GB" sz="2000" dirty="0" smtClean="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Precedence of operators</a:t>
            </a:r>
            <a:endParaRPr lang="en-US" dirty="0"/>
          </a:p>
        </p:txBody>
      </p:sp>
      <p:sp>
        <p:nvSpPr>
          <p:cNvPr id="3" name="Content Placeholder 2"/>
          <p:cNvSpPr>
            <a:spLocks noGrp="1"/>
          </p:cNvSpPr>
          <p:nvPr>
            <p:ph idx="1"/>
          </p:nvPr>
        </p:nvSpPr>
        <p:spPr>
          <a:xfrm>
            <a:off x="838200" y="1357298"/>
            <a:ext cx="10515600" cy="4819665"/>
          </a:xfrm>
        </p:spPr>
        <p:txBody>
          <a:bodyPr/>
          <a:lstStyle/>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graphicFrame>
        <p:nvGraphicFramePr>
          <p:cNvPr id="5" name="Table 4"/>
          <p:cNvGraphicFramePr>
            <a:graphicFrameLocks noGrp="1"/>
          </p:cNvGraphicFramePr>
          <p:nvPr/>
        </p:nvGraphicFramePr>
        <p:xfrm>
          <a:off x="1166778" y="1142983"/>
          <a:ext cx="9929883" cy="7023482"/>
        </p:xfrm>
        <a:graphic>
          <a:graphicData uri="http://schemas.openxmlformats.org/drawingml/2006/table">
            <a:tbl>
              <a:tblPr firstRow="1" bandRow="1">
                <a:tableStyleId>{5C22544A-7EE6-4342-B048-85BDC9FD1C3A}</a:tableStyleId>
              </a:tblPr>
              <a:tblGrid>
                <a:gridCol w="3309961"/>
                <a:gridCol w="3309961"/>
                <a:gridCol w="3309961"/>
              </a:tblGrid>
              <a:tr h="513363">
                <a:tc>
                  <a:txBody>
                    <a:bodyPr/>
                    <a:lstStyle/>
                    <a:p>
                      <a:pPr algn="l" fontAlgn="t"/>
                      <a:r>
                        <a:rPr lang="en-US" dirty="0">
                          <a:solidFill>
                            <a:srgbClr val="000000"/>
                          </a:solidFill>
                          <a:latin typeface="times new roman"/>
                        </a:rPr>
                        <a:t>Operator Type</a:t>
                      </a:r>
                    </a:p>
                  </a:txBody>
                  <a:tcPr marL="114300" marR="114300" marT="114300" marB="114300"/>
                </a:tc>
                <a:tc>
                  <a:txBody>
                    <a:bodyPr/>
                    <a:lstStyle/>
                    <a:p>
                      <a:pPr algn="l" fontAlgn="t"/>
                      <a:r>
                        <a:rPr lang="en-US">
                          <a:solidFill>
                            <a:srgbClr val="000000"/>
                          </a:solidFill>
                          <a:latin typeface="times new roman"/>
                        </a:rPr>
                        <a:t>Category</a:t>
                      </a:r>
                    </a:p>
                  </a:txBody>
                  <a:tcPr marL="114300" marR="114300" marT="114300" marB="114300"/>
                </a:tc>
                <a:tc>
                  <a:txBody>
                    <a:bodyPr/>
                    <a:lstStyle/>
                    <a:p>
                      <a:pPr algn="l" fontAlgn="t"/>
                      <a:r>
                        <a:rPr lang="en-US">
                          <a:solidFill>
                            <a:srgbClr val="000000"/>
                          </a:solidFill>
                          <a:latin typeface="times new roman"/>
                        </a:rPr>
                        <a:t>Precedence</a:t>
                      </a:r>
                    </a:p>
                  </a:txBody>
                  <a:tcPr marL="114300" marR="114300" marT="114300" marB="114300"/>
                </a:tc>
              </a:tr>
              <a:tr h="435581">
                <a:tc rowSpan="2">
                  <a:txBody>
                    <a:bodyPr/>
                    <a:lstStyle/>
                    <a:p>
                      <a:pPr algn="just" fontAlgn="t"/>
                      <a:r>
                        <a:rPr lang="en-US">
                          <a:solidFill>
                            <a:srgbClr val="333333"/>
                          </a:solidFill>
                          <a:latin typeface="inter-regular"/>
                        </a:rPr>
                        <a:t>Unary</a:t>
                      </a:r>
                    </a:p>
                  </a:txBody>
                  <a:tcPr marL="76200" marR="76200" marT="76200" marB="76200"/>
                </a:tc>
                <a:tc>
                  <a:txBody>
                    <a:bodyPr/>
                    <a:lstStyle/>
                    <a:p>
                      <a:pPr algn="just" fontAlgn="t"/>
                      <a:r>
                        <a:rPr lang="en-US">
                          <a:solidFill>
                            <a:srgbClr val="333333"/>
                          </a:solidFill>
                          <a:latin typeface="inter-regular"/>
                        </a:rPr>
                        <a:t>postfix</a:t>
                      </a:r>
                    </a:p>
                  </a:txBody>
                  <a:tcPr marL="76200" marR="76200" marT="76200" marB="76200"/>
                </a:tc>
                <a:tc>
                  <a:txBody>
                    <a:bodyPr/>
                    <a:lstStyle/>
                    <a:p>
                      <a:pPr algn="just" fontAlgn="t"/>
                      <a:r>
                        <a:rPr lang="en-US" i="1">
                          <a:solidFill>
                            <a:srgbClr val="333333"/>
                          </a:solidFill>
                          <a:latin typeface="inter-regular"/>
                        </a:rPr>
                        <a:t>expr</a:t>
                      </a:r>
                      <a:r>
                        <a:rPr lang="en-US">
                          <a:solidFill>
                            <a:srgbClr val="333333"/>
                          </a:solidFill>
                          <a:latin typeface="inter-regular"/>
                        </a:rPr>
                        <a:t>++ </a:t>
                      </a:r>
                      <a:r>
                        <a:rPr lang="en-US" i="1">
                          <a:solidFill>
                            <a:srgbClr val="333333"/>
                          </a:solidFill>
                          <a:latin typeface="inter-regular"/>
                        </a:rPr>
                        <a:t>expr</a:t>
                      </a:r>
                      <a:r>
                        <a:rPr lang="en-US">
                          <a:solidFill>
                            <a:srgbClr val="333333"/>
                          </a:solidFill>
                          <a:latin typeface="inter-regular"/>
                        </a:rPr>
                        <a:t>--</a:t>
                      </a:r>
                    </a:p>
                  </a:txBody>
                  <a:tcPr marL="76200" marR="76200" marT="76200" marB="76200"/>
                </a:tc>
              </a:tr>
              <a:tr h="567550">
                <a:tc vMerge="1">
                  <a:txBody>
                    <a:bodyPr/>
                    <a:lstStyle/>
                    <a:p>
                      <a:endParaRPr lang="en-US"/>
                    </a:p>
                  </a:txBody>
                  <a:tcPr/>
                </a:tc>
                <a:tc>
                  <a:txBody>
                    <a:bodyPr/>
                    <a:lstStyle/>
                    <a:p>
                      <a:pPr algn="just" fontAlgn="t"/>
                      <a:r>
                        <a:rPr lang="en-US">
                          <a:solidFill>
                            <a:srgbClr val="333333"/>
                          </a:solidFill>
                          <a:latin typeface="inter-regular"/>
                        </a:rPr>
                        <a:t>prefix</a:t>
                      </a:r>
                    </a:p>
                  </a:txBody>
                  <a:tcPr marL="76200" marR="76200" marT="76200" marB="76200"/>
                </a:tc>
                <a:tc>
                  <a:txBody>
                    <a:bodyPr/>
                    <a:lstStyle/>
                    <a:p>
                      <a:pPr algn="just" fontAlgn="t"/>
                      <a:r>
                        <a:rPr lang="en-US">
                          <a:solidFill>
                            <a:srgbClr val="333333"/>
                          </a:solidFill>
                          <a:latin typeface="inter-regular"/>
                        </a:rPr>
                        <a:t>++</a:t>
                      </a:r>
                      <a:r>
                        <a:rPr lang="en-US" i="1">
                          <a:solidFill>
                            <a:srgbClr val="333333"/>
                          </a:solidFill>
                          <a:latin typeface="inter-regular"/>
                        </a:rPr>
                        <a:t>expr</a:t>
                      </a:r>
                      <a:r>
                        <a:rPr lang="en-US">
                          <a:solidFill>
                            <a:srgbClr val="333333"/>
                          </a:solidFill>
                          <a:latin typeface="inter-regular"/>
                        </a:rPr>
                        <a:t> --</a:t>
                      </a:r>
                      <a:r>
                        <a:rPr lang="en-US" i="1">
                          <a:solidFill>
                            <a:srgbClr val="333333"/>
                          </a:solidFill>
                          <a:latin typeface="inter-regular"/>
                        </a:rPr>
                        <a:t>expr</a:t>
                      </a:r>
                      <a:r>
                        <a:rPr lang="en-US">
                          <a:solidFill>
                            <a:srgbClr val="333333"/>
                          </a:solidFill>
                          <a:latin typeface="inter-regular"/>
                        </a:rPr>
                        <a:t> +</a:t>
                      </a:r>
                      <a:r>
                        <a:rPr lang="en-US" i="1">
                          <a:solidFill>
                            <a:srgbClr val="333333"/>
                          </a:solidFill>
                          <a:latin typeface="inter-regular"/>
                        </a:rPr>
                        <a:t>expr</a:t>
                      </a:r>
                      <a:r>
                        <a:rPr lang="en-US">
                          <a:solidFill>
                            <a:srgbClr val="333333"/>
                          </a:solidFill>
                          <a:latin typeface="inter-regular"/>
                        </a:rPr>
                        <a:t> -</a:t>
                      </a:r>
                      <a:r>
                        <a:rPr lang="en-US" i="1">
                          <a:solidFill>
                            <a:srgbClr val="333333"/>
                          </a:solidFill>
                          <a:latin typeface="inter-regular"/>
                        </a:rPr>
                        <a:t>expr</a:t>
                      </a:r>
                      <a:r>
                        <a:rPr lang="en-US">
                          <a:solidFill>
                            <a:srgbClr val="333333"/>
                          </a:solidFill>
                          <a:latin typeface="inter-regular"/>
                        </a:rPr>
                        <a:t> ~ !</a:t>
                      </a:r>
                    </a:p>
                  </a:txBody>
                  <a:tcPr marL="76200" marR="76200" marT="76200" marB="76200"/>
                </a:tc>
              </a:tr>
              <a:tr h="435581">
                <a:tc rowSpan="2">
                  <a:txBody>
                    <a:bodyPr/>
                    <a:lstStyle/>
                    <a:p>
                      <a:pPr algn="just" fontAlgn="t"/>
                      <a:r>
                        <a:rPr lang="en-US">
                          <a:solidFill>
                            <a:srgbClr val="333333"/>
                          </a:solidFill>
                          <a:latin typeface="inter-regular"/>
                        </a:rPr>
                        <a:t>Arithmetic</a:t>
                      </a:r>
                    </a:p>
                  </a:txBody>
                  <a:tcPr marL="76200" marR="76200" marT="76200" marB="76200"/>
                </a:tc>
                <a:tc>
                  <a:txBody>
                    <a:bodyPr/>
                    <a:lstStyle/>
                    <a:p>
                      <a:pPr algn="just" fontAlgn="t"/>
                      <a:r>
                        <a:rPr lang="en-US">
                          <a:solidFill>
                            <a:srgbClr val="333333"/>
                          </a:solidFill>
                          <a:latin typeface="inter-regular"/>
                        </a:rPr>
                        <a:t>multiplicative</a:t>
                      </a:r>
                    </a:p>
                  </a:txBody>
                  <a:tcPr marL="76200" marR="76200" marT="76200" marB="76200"/>
                </a:tc>
                <a:tc>
                  <a:txBody>
                    <a:bodyPr/>
                    <a:lstStyle/>
                    <a:p>
                      <a:pPr algn="just" fontAlgn="t"/>
                      <a:r>
                        <a:rPr lang="en-US">
                          <a:solidFill>
                            <a:srgbClr val="333333"/>
                          </a:solidFill>
                          <a:latin typeface="inter-regular"/>
                        </a:rPr>
                        <a:t>* / %</a:t>
                      </a:r>
                    </a:p>
                  </a:txBody>
                  <a:tcPr marL="76200" marR="76200" marT="76200" marB="76200"/>
                </a:tc>
              </a:tr>
              <a:tr h="435581">
                <a:tc vMerge="1">
                  <a:txBody>
                    <a:bodyPr/>
                    <a:lstStyle/>
                    <a:p>
                      <a:endParaRPr lang="en-US"/>
                    </a:p>
                  </a:txBody>
                  <a:tcPr/>
                </a:tc>
                <a:tc>
                  <a:txBody>
                    <a:bodyPr/>
                    <a:lstStyle/>
                    <a:p>
                      <a:pPr algn="just" fontAlgn="t"/>
                      <a:r>
                        <a:rPr lang="en-US">
                          <a:solidFill>
                            <a:srgbClr val="333333"/>
                          </a:solidFill>
                          <a:latin typeface="inter-regular"/>
                        </a:rPr>
                        <a:t>additive</a:t>
                      </a:r>
                    </a:p>
                  </a:txBody>
                  <a:tcPr marL="76200" marR="76200" marT="76200" marB="76200"/>
                </a:tc>
                <a:tc>
                  <a:txBody>
                    <a:bodyPr/>
                    <a:lstStyle/>
                    <a:p>
                      <a:pPr algn="just" fontAlgn="t"/>
                      <a:r>
                        <a:rPr lang="en-US">
                          <a:solidFill>
                            <a:srgbClr val="333333"/>
                          </a:solidFill>
                          <a:latin typeface="inter-regular"/>
                        </a:rPr>
                        <a:t>+ -</a:t>
                      </a:r>
                    </a:p>
                  </a:txBody>
                  <a:tcPr marL="76200" marR="76200" marT="76200" marB="76200"/>
                </a:tc>
              </a:tr>
              <a:tr h="435581">
                <a:tc>
                  <a:txBody>
                    <a:bodyPr/>
                    <a:lstStyle/>
                    <a:p>
                      <a:pPr algn="just" fontAlgn="t"/>
                      <a:r>
                        <a:rPr lang="en-US">
                          <a:solidFill>
                            <a:srgbClr val="333333"/>
                          </a:solidFill>
                          <a:latin typeface="inter-regular"/>
                        </a:rPr>
                        <a:t>Shift</a:t>
                      </a:r>
                    </a:p>
                  </a:txBody>
                  <a:tcPr marL="76200" marR="76200" marT="76200" marB="76200"/>
                </a:tc>
                <a:tc>
                  <a:txBody>
                    <a:bodyPr/>
                    <a:lstStyle/>
                    <a:p>
                      <a:pPr algn="just" fontAlgn="t"/>
                      <a:r>
                        <a:rPr lang="en-US">
                          <a:solidFill>
                            <a:srgbClr val="333333"/>
                          </a:solidFill>
                          <a:latin typeface="inter-regular"/>
                        </a:rPr>
                        <a:t>shift</a:t>
                      </a:r>
                    </a:p>
                  </a:txBody>
                  <a:tcPr marL="76200" marR="76200" marT="76200" marB="76200"/>
                </a:tc>
                <a:tc>
                  <a:txBody>
                    <a:bodyPr/>
                    <a:lstStyle/>
                    <a:p>
                      <a:pPr algn="just" fontAlgn="t"/>
                      <a:r>
                        <a:rPr lang="en-US">
                          <a:solidFill>
                            <a:srgbClr val="333333"/>
                          </a:solidFill>
                          <a:latin typeface="inter-regular"/>
                        </a:rPr>
                        <a:t>&lt;&lt; &gt;&gt; &gt;&gt;&gt;</a:t>
                      </a:r>
                    </a:p>
                  </a:txBody>
                  <a:tcPr marL="76200" marR="76200" marT="76200" marB="76200"/>
                </a:tc>
              </a:tr>
              <a:tr h="435581">
                <a:tc rowSpan="2">
                  <a:txBody>
                    <a:bodyPr/>
                    <a:lstStyle/>
                    <a:p>
                      <a:pPr algn="just" fontAlgn="t"/>
                      <a:r>
                        <a:rPr lang="en-US">
                          <a:solidFill>
                            <a:srgbClr val="333333"/>
                          </a:solidFill>
                          <a:latin typeface="inter-regular"/>
                        </a:rPr>
                        <a:t>Relational</a:t>
                      </a:r>
                    </a:p>
                  </a:txBody>
                  <a:tcPr marL="76200" marR="76200" marT="76200" marB="76200"/>
                </a:tc>
                <a:tc>
                  <a:txBody>
                    <a:bodyPr/>
                    <a:lstStyle/>
                    <a:p>
                      <a:pPr algn="just" fontAlgn="t"/>
                      <a:r>
                        <a:rPr lang="en-US">
                          <a:solidFill>
                            <a:srgbClr val="333333"/>
                          </a:solidFill>
                          <a:latin typeface="inter-regular"/>
                        </a:rPr>
                        <a:t>comparison</a:t>
                      </a:r>
                    </a:p>
                  </a:txBody>
                  <a:tcPr marL="76200" marR="76200" marT="76200" marB="76200"/>
                </a:tc>
                <a:tc>
                  <a:txBody>
                    <a:bodyPr/>
                    <a:lstStyle/>
                    <a:p>
                      <a:pPr algn="just" fontAlgn="t"/>
                      <a:r>
                        <a:rPr lang="en-US">
                          <a:solidFill>
                            <a:srgbClr val="333333"/>
                          </a:solidFill>
                          <a:latin typeface="inter-regular"/>
                        </a:rPr>
                        <a:t>&lt; &gt; &lt;= &gt;= instanceof</a:t>
                      </a:r>
                    </a:p>
                  </a:txBody>
                  <a:tcPr marL="76200" marR="76200" marT="76200" marB="76200"/>
                </a:tc>
              </a:tr>
              <a:tr h="435581">
                <a:tc vMerge="1">
                  <a:txBody>
                    <a:bodyPr/>
                    <a:lstStyle/>
                    <a:p>
                      <a:endParaRPr lang="en-US"/>
                    </a:p>
                  </a:txBody>
                  <a:tcPr/>
                </a:tc>
                <a:tc>
                  <a:txBody>
                    <a:bodyPr/>
                    <a:lstStyle/>
                    <a:p>
                      <a:pPr algn="just" fontAlgn="t"/>
                      <a:r>
                        <a:rPr lang="en-US">
                          <a:solidFill>
                            <a:srgbClr val="333333"/>
                          </a:solidFill>
                          <a:latin typeface="inter-regular"/>
                        </a:rPr>
                        <a:t>equality</a:t>
                      </a:r>
                    </a:p>
                  </a:txBody>
                  <a:tcPr marL="76200" marR="76200" marT="76200" marB="76200"/>
                </a:tc>
                <a:tc>
                  <a:txBody>
                    <a:bodyPr/>
                    <a:lstStyle/>
                    <a:p>
                      <a:pPr algn="just" fontAlgn="t"/>
                      <a:r>
                        <a:rPr lang="en-US">
                          <a:solidFill>
                            <a:srgbClr val="333333"/>
                          </a:solidFill>
                          <a:latin typeface="inter-regular"/>
                        </a:rPr>
                        <a:t>== !=</a:t>
                      </a:r>
                    </a:p>
                  </a:txBody>
                  <a:tcPr marL="76200" marR="76200" marT="76200" marB="76200"/>
                </a:tc>
              </a:tr>
              <a:tr h="435581">
                <a:tc rowSpan="3">
                  <a:txBody>
                    <a:bodyPr/>
                    <a:lstStyle/>
                    <a:p>
                      <a:pPr algn="just" fontAlgn="t"/>
                      <a:r>
                        <a:rPr lang="en-US">
                          <a:solidFill>
                            <a:srgbClr val="333333"/>
                          </a:solidFill>
                          <a:latin typeface="inter-regular"/>
                        </a:rPr>
                        <a:t>Bitwise</a:t>
                      </a:r>
                    </a:p>
                  </a:txBody>
                  <a:tcPr marL="76200" marR="76200" marT="76200" marB="76200"/>
                </a:tc>
                <a:tc>
                  <a:txBody>
                    <a:bodyPr/>
                    <a:lstStyle/>
                    <a:p>
                      <a:pPr algn="just" fontAlgn="t"/>
                      <a:r>
                        <a:rPr lang="en-US">
                          <a:solidFill>
                            <a:srgbClr val="333333"/>
                          </a:solidFill>
                          <a:latin typeface="inter-regular"/>
                        </a:rPr>
                        <a:t>bitwise AND</a:t>
                      </a:r>
                    </a:p>
                  </a:txBody>
                  <a:tcPr marL="76200" marR="76200" marT="76200" marB="76200"/>
                </a:tc>
                <a:tc>
                  <a:txBody>
                    <a:bodyPr/>
                    <a:lstStyle/>
                    <a:p>
                      <a:pPr algn="just" fontAlgn="t"/>
                      <a:r>
                        <a:rPr lang="en-US">
                          <a:solidFill>
                            <a:srgbClr val="333333"/>
                          </a:solidFill>
                          <a:latin typeface="inter-regular"/>
                        </a:rPr>
                        <a:t>&amp;</a:t>
                      </a:r>
                    </a:p>
                  </a:txBody>
                  <a:tcPr marL="76200" marR="76200" marT="76200" marB="76200"/>
                </a:tc>
              </a:tr>
              <a:tr h="435581">
                <a:tc vMerge="1">
                  <a:txBody>
                    <a:bodyPr/>
                    <a:lstStyle/>
                    <a:p>
                      <a:endParaRPr lang="en-US"/>
                    </a:p>
                  </a:txBody>
                  <a:tcPr/>
                </a:tc>
                <a:tc>
                  <a:txBody>
                    <a:bodyPr/>
                    <a:lstStyle/>
                    <a:p>
                      <a:pPr algn="just" fontAlgn="t"/>
                      <a:r>
                        <a:rPr lang="en-US">
                          <a:solidFill>
                            <a:srgbClr val="333333"/>
                          </a:solidFill>
                          <a:latin typeface="inter-regular"/>
                        </a:rPr>
                        <a:t>bitwise exclusive OR</a:t>
                      </a:r>
                    </a:p>
                  </a:txBody>
                  <a:tcPr marL="76200" marR="76200" marT="76200" marB="76200"/>
                </a:tc>
                <a:tc>
                  <a:txBody>
                    <a:bodyPr/>
                    <a:lstStyle/>
                    <a:p>
                      <a:pPr algn="just" fontAlgn="t"/>
                      <a:r>
                        <a:rPr lang="en-US">
                          <a:solidFill>
                            <a:srgbClr val="333333"/>
                          </a:solidFill>
                          <a:latin typeface="inter-regular"/>
                        </a:rPr>
                        <a:t>^</a:t>
                      </a:r>
                    </a:p>
                  </a:txBody>
                  <a:tcPr marL="76200" marR="76200" marT="76200" marB="76200"/>
                </a:tc>
              </a:tr>
              <a:tr h="435581">
                <a:tc vMerge="1">
                  <a:txBody>
                    <a:bodyPr/>
                    <a:lstStyle/>
                    <a:p>
                      <a:endParaRPr lang="en-US"/>
                    </a:p>
                  </a:txBody>
                  <a:tcPr/>
                </a:tc>
                <a:tc>
                  <a:txBody>
                    <a:bodyPr/>
                    <a:lstStyle/>
                    <a:p>
                      <a:pPr algn="just" fontAlgn="t"/>
                      <a:r>
                        <a:rPr lang="en-US">
                          <a:solidFill>
                            <a:srgbClr val="333333"/>
                          </a:solidFill>
                          <a:latin typeface="inter-regular"/>
                        </a:rPr>
                        <a:t>bitwise inclusive OR</a:t>
                      </a:r>
                    </a:p>
                  </a:txBody>
                  <a:tcPr marL="76200" marR="76200" marT="76200" marB="76200"/>
                </a:tc>
                <a:tc>
                  <a:txBody>
                    <a:bodyPr/>
                    <a:lstStyle/>
                    <a:p>
                      <a:pPr algn="just" fontAlgn="t"/>
                      <a:r>
                        <a:rPr lang="en-US">
                          <a:solidFill>
                            <a:srgbClr val="333333"/>
                          </a:solidFill>
                          <a:latin typeface="inter-regular"/>
                        </a:rPr>
                        <a:t>|</a:t>
                      </a:r>
                    </a:p>
                  </a:txBody>
                  <a:tcPr marL="76200" marR="76200" marT="76200" marB="76200"/>
                </a:tc>
              </a:tr>
              <a:tr h="435581">
                <a:tc rowSpan="2">
                  <a:txBody>
                    <a:bodyPr/>
                    <a:lstStyle/>
                    <a:p>
                      <a:pPr algn="just" fontAlgn="t"/>
                      <a:r>
                        <a:rPr lang="en-US">
                          <a:solidFill>
                            <a:srgbClr val="333333"/>
                          </a:solidFill>
                          <a:latin typeface="inter-regular"/>
                        </a:rPr>
                        <a:t>Logical</a:t>
                      </a:r>
                    </a:p>
                  </a:txBody>
                  <a:tcPr marL="76200" marR="76200" marT="76200" marB="76200"/>
                </a:tc>
                <a:tc>
                  <a:txBody>
                    <a:bodyPr/>
                    <a:lstStyle/>
                    <a:p>
                      <a:pPr algn="just" fontAlgn="t"/>
                      <a:r>
                        <a:rPr lang="en-US">
                          <a:solidFill>
                            <a:srgbClr val="333333"/>
                          </a:solidFill>
                          <a:latin typeface="inter-regular"/>
                        </a:rPr>
                        <a:t>logical AND</a:t>
                      </a:r>
                    </a:p>
                  </a:txBody>
                  <a:tcPr marL="76200" marR="76200" marT="76200" marB="76200"/>
                </a:tc>
                <a:tc>
                  <a:txBody>
                    <a:bodyPr/>
                    <a:lstStyle/>
                    <a:p>
                      <a:pPr algn="just" fontAlgn="t"/>
                      <a:r>
                        <a:rPr lang="en-US">
                          <a:solidFill>
                            <a:srgbClr val="333333"/>
                          </a:solidFill>
                          <a:latin typeface="inter-regular"/>
                        </a:rPr>
                        <a:t>&amp;&amp;</a:t>
                      </a:r>
                    </a:p>
                  </a:txBody>
                  <a:tcPr marL="76200" marR="76200" marT="76200" marB="76200"/>
                </a:tc>
              </a:tr>
              <a:tr h="435581">
                <a:tc vMerge="1">
                  <a:txBody>
                    <a:bodyPr/>
                    <a:lstStyle/>
                    <a:p>
                      <a:endParaRPr lang="en-US"/>
                    </a:p>
                  </a:txBody>
                  <a:tcPr/>
                </a:tc>
                <a:tc>
                  <a:txBody>
                    <a:bodyPr/>
                    <a:lstStyle/>
                    <a:p>
                      <a:pPr algn="just" fontAlgn="t"/>
                      <a:r>
                        <a:rPr lang="en-US">
                          <a:solidFill>
                            <a:srgbClr val="333333"/>
                          </a:solidFill>
                          <a:latin typeface="inter-regular"/>
                        </a:rPr>
                        <a:t>logical OR</a:t>
                      </a:r>
                    </a:p>
                  </a:txBody>
                  <a:tcPr marL="76200" marR="76200" marT="76200" marB="76200"/>
                </a:tc>
                <a:tc>
                  <a:txBody>
                    <a:bodyPr/>
                    <a:lstStyle/>
                    <a:p>
                      <a:pPr algn="just" fontAlgn="t"/>
                      <a:r>
                        <a:rPr lang="en-US">
                          <a:solidFill>
                            <a:srgbClr val="333333"/>
                          </a:solidFill>
                          <a:latin typeface="inter-regular"/>
                        </a:rPr>
                        <a:t>||</a:t>
                      </a:r>
                    </a:p>
                  </a:txBody>
                  <a:tcPr marL="76200" marR="76200" marT="76200" marB="76200"/>
                </a:tc>
              </a:tr>
              <a:tr h="435581">
                <a:tc>
                  <a:txBody>
                    <a:bodyPr/>
                    <a:lstStyle/>
                    <a:p>
                      <a:pPr algn="just" fontAlgn="t"/>
                      <a:r>
                        <a:rPr lang="en-US">
                          <a:solidFill>
                            <a:srgbClr val="333333"/>
                          </a:solidFill>
                          <a:latin typeface="inter-regular"/>
                        </a:rPr>
                        <a:t>Ternary</a:t>
                      </a:r>
                    </a:p>
                  </a:txBody>
                  <a:tcPr marL="76200" marR="76200" marT="76200" marB="76200"/>
                </a:tc>
                <a:tc>
                  <a:txBody>
                    <a:bodyPr/>
                    <a:lstStyle/>
                    <a:p>
                      <a:pPr algn="just" fontAlgn="t"/>
                      <a:r>
                        <a:rPr lang="en-US">
                          <a:solidFill>
                            <a:srgbClr val="333333"/>
                          </a:solidFill>
                          <a:latin typeface="inter-regular"/>
                        </a:rPr>
                        <a:t>ternary</a:t>
                      </a:r>
                    </a:p>
                  </a:txBody>
                  <a:tcPr marL="76200" marR="76200" marT="76200" marB="76200"/>
                </a:tc>
                <a:tc>
                  <a:txBody>
                    <a:bodyPr/>
                    <a:lstStyle/>
                    <a:p>
                      <a:pPr algn="just" fontAlgn="t"/>
                      <a:r>
                        <a:rPr lang="en-US">
                          <a:solidFill>
                            <a:srgbClr val="333333"/>
                          </a:solidFill>
                          <a:latin typeface="inter-regular"/>
                        </a:rPr>
                        <a:t>? :</a:t>
                      </a:r>
                    </a:p>
                  </a:txBody>
                  <a:tcPr marL="76200" marR="76200" marT="76200" marB="76200"/>
                </a:tc>
              </a:tr>
              <a:tr h="715597">
                <a:tc>
                  <a:txBody>
                    <a:bodyPr/>
                    <a:lstStyle/>
                    <a:p>
                      <a:pPr algn="just" fontAlgn="t"/>
                      <a:r>
                        <a:rPr lang="en-US">
                          <a:solidFill>
                            <a:srgbClr val="333333"/>
                          </a:solidFill>
                          <a:latin typeface="inter-regular"/>
                        </a:rPr>
                        <a:t>Assignment</a:t>
                      </a:r>
                    </a:p>
                  </a:txBody>
                  <a:tcPr marL="76200" marR="76200" marT="76200" marB="76200"/>
                </a:tc>
                <a:tc>
                  <a:txBody>
                    <a:bodyPr/>
                    <a:lstStyle/>
                    <a:p>
                      <a:pPr algn="just" fontAlgn="t"/>
                      <a:r>
                        <a:rPr lang="en-US">
                          <a:solidFill>
                            <a:srgbClr val="333333"/>
                          </a:solidFill>
                          <a:latin typeface="inter-regular"/>
                        </a:rPr>
                        <a:t>assignment</a:t>
                      </a:r>
                    </a:p>
                  </a:txBody>
                  <a:tcPr marL="76200" marR="76200" marT="76200" marB="76200"/>
                </a:tc>
                <a:tc>
                  <a:txBody>
                    <a:bodyPr/>
                    <a:lstStyle/>
                    <a:p>
                      <a:pPr algn="just" fontAlgn="t"/>
                      <a:r>
                        <a:rPr lang="en-US" dirty="0">
                          <a:solidFill>
                            <a:srgbClr val="333333"/>
                          </a:solidFill>
                          <a:latin typeface="inter-regular"/>
                        </a:rPr>
                        <a:t>= += -= *= /= %= &amp;= ^= |= &lt;&lt;= &gt;&gt;= &gt;&gt;&gt;=</a:t>
                      </a:r>
                    </a:p>
                  </a:txBody>
                  <a:tcPr marL="76200" marR="76200" marT="76200" marB="76200"/>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Hierarchical Inheritance</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When two or more classes inherits a single class, it is known as </a:t>
            </a:r>
            <a:r>
              <a:rPr lang="en-GB" i="1" dirty="0" smtClean="0"/>
              <a:t>hierarchical inheritance</a:t>
            </a:r>
            <a:r>
              <a:rPr lang="en-GB" dirty="0" smtClean="0"/>
              <a:t>. </a:t>
            </a:r>
          </a:p>
          <a:p>
            <a:pPr>
              <a:spcBef>
                <a:spcPts val="0"/>
              </a:spcBef>
              <a:buNone/>
            </a:pPr>
            <a:r>
              <a:rPr lang="en-GB" sz="2000" dirty="0" smtClean="0"/>
              <a:t>class A {</a:t>
            </a:r>
          </a:p>
          <a:p>
            <a:pPr>
              <a:spcBef>
                <a:spcPts val="0"/>
              </a:spcBef>
              <a:buNone/>
            </a:pPr>
            <a:r>
              <a:rPr lang="en-GB" sz="2000" dirty="0" smtClean="0"/>
              <a:t>    void </a:t>
            </a:r>
            <a:r>
              <a:rPr lang="en-GB" sz="2000" dirty="0" err="1" smtClean="0"/>
              <a:t>msg</a:t>
            </a:r>
            <a:r>
              <a:rPr lang="en-GB" sz="2000" dirty="0" smtClean="0"/>
              <a:t>() {</a:t>
            </a:r>
          </a:p>
          <a:p>
            <a:pPr>
              <a:spcBef>
                <a:spcPts val="0"/>
              </a:spcBef>
              <a:buNone/>
            </a:pPr>
            <a:r>
              <a:rPr lang="en-GB" sz="2000" dirty="0" smtClean="0"/>
              <a:t>        sop(“A”);</a:t>
            </a:r>
          </a:p>
          <a:p>
            <a:pPr>
              <a:spcBef>
                <a:spcPts val="0"/>
              </a:spcBef>
              <a:buNone/>
            </a:pPr>
            <a:r>
              <a:rPr lang="en-GB" sz="2000" dirty="0" smtClean="0"/>
              <a:t>}</a:t>
            </a:r>
          </a:p>
          <a:p>
            <a:pPr>
              <a:spcBef>
                <a:spcPts val="0"/>
              </a:spcBef>
              <a:buNone/>
            </a:pPr>
            <a:r>
              <a:rPr lang="en-GB" sz="2000" dirty="0" smtClean="0"/>
              <a:t>class B extends A {</a:t>
            </a:r>
          </a:p>
          <a:p>
            <a:pPr>
              <a:spcBef>
                <a:spcPts val="0"/>
              </a:spcBef>
              <a:buNone/>
            </a:pPr>
            <a:r>
              <a:rPr lang="en-GB" sz="2000" dirty="0" smtClean="0"/>
              <a:t>     void show() {</a:t>
            </a:r>
          </a:p>
          <a:p>
            <a:pPr>
              <a:spcBef>
                <a:spcPts val="0"/>
              </a:spcBef>
              <a:buNone/>
            </a:pPr>
            <a:r>
              <a:rPr lang="en-GB" sz="2000" dirty="0" smtClean="0"/>
              <a:t>         sop(“B”);</a:t>
            </a:r>
          </a:p>
          <a:p>
            <a:pPr>
              <a:spcBef>
                <a:spcPts val="0"/>
              </a:spcBef>
              <a:buNone/>
            </a:pPr>
            <a:r>
              <a:rPr lang="en-GB" sz="2000" dirty="0" smtClean="0"/>
              <a:t>}</a:t>
            </a:r>
          </a:p>
          <a:p>
            <a:pPr>
              <a:spcBef>
                <a:spcPts val="0"/>
              </a:spcBef>
              <a:buNone/>
            </a:pPr>
            <a:r>
              <a:rPr lang="en-GB" sz="2000" dirty="0" smtClean="0"/>
              <a:t>class C extends A {</a:t>
            </a:r>
          </a:p>
          <a:p>
            <a:pPr>
              <a:spcBef>
                <a:spcPts val="0"/>
              </a:spcBef>
              <a:buNone/>
            </a:pPr>
            <a:r>
              <a:rPr lang="en-GB" sz="2000" dirty="0" smtClean="0"/>
              <a:t>     void </a:t>
            </a:r>
            <a:r>
              <a:rPr lang="en-GB" sz="2000" dirty="0" err="1" smtClean="0"/>
              <a:t>disp</a:t>
            </a:r>
            <a:r>
              <a:rPr lang="en-GB" sz="2000" dirty="0" smtClean="0"/>
              <a:t>() {</a:t>
            </a:r>
          </a:p>
          <a:p>
            <a:pPr>
              <a:spcBef>
                <a:spcPts val="0"/>
              </a:spcBef>
              <a:buNone/>
            </a:pPr>
            <a:r>
              <a:rPr lang="en-GB" sz="2000" dirty="0" smtClean="0"/>
              <a:t>         sop(“C”);</a:t>
            </a:r>
          </a:p>
          <a:p>
            <a:pPr>
              <a:spcBef>
                <a:spcPts val="0"/>
              </a:spcBef>
              <a:buNone/>
            </a:pPr>
            <a:r>
              <a:rPr lang="en-GB" sz="2000" dirty="0" smtClean="0"/>
              <a:t>}</a:t>
            </a:r>
          </a:p>
          <a:p>
            <a:pPr>
              <a:spcBef>
                <a:spcPts val="0"/>
              </a:spcBef>
              <a:buNone/>
            </a:pPr>
            <a:r>
              <a:rPr lang="en-GB" sz="2000" dirty="0" smtClean="0"/>
              <a:t>public class temp {</a:t>
            </a:r>
          </a:p>
          <a:p>
            <a:pPr>
              <a:spcBef>
                <a:spcPts val="0"/>
              </a:spcBef>
              <a:buNone/>
            </a:pPr>
            <a:r>
              <a:rPr lang="en-GB" sz="2000" dirty="0" smtClean="0"/>
              <a:t>      public static void main(String </a:t>
            </a:r>
            <a:r>
              <a:rPr lang="en-GB" sz="2000" dirty="0" err="1" smtClean="0"/>
              <a:t>args</a:t>
            </a:r>
            <a:r>
              <a:rPr lang="en-GB" sz="2000" dirty="0" smtClean="0"/>
              <a:t>[]) {</a:t>
            </a:r>
          </a:p>
          <a:p>
            <a:pPr>
              <a:spcBef>
                <a:spcPts val="0"/>
              </a:spcBef>
              <a:buNone/>
            </a:pPr>
            <a:r>
              <a:rPr lang="en-GB" sz="2000" dirty="0" smtClean="0"/>
              <a:t>           C </a:t>
            </a:r>
            <a:r>
              <a:rPr lang="en-GB" sz="2000" dirty="0" err="1" smtClean="0"/>
              <a:t>c</a:t>
            </a:r>
            <a:r>
              <a:rPr lang="en-GB" sz="2000" dirty="0" smtClean="0"/>
              <a:t> = new C();</a:t>
            </a:r>
          </a:p>
          <a:p>
            <a:pPr>
              <a:spcBef>
                <a:spcPts val="0"/>
              </a:spcBef>
              <a:buNone/>
            </a:pPr>
            <a:r>
              <a:rPr lang="en-GB" sz="2000" dirty="0" smtClean="0"/>
              <a:t>           c.msg();</a:t>
            </a:r>
          </a:p>
          <a:p>
            <a:pPr>
              <a:spcBef>
                <a:spcPts val="0"/>
              </a:spcBef>
              <a:buNone/>
            </a:pPr>
            <a:r>
              <a:rPr lang="en-GB" sz="2000" dirty="0" smtClean="0"/>
              <a:t>           </a:t>
            </a:r>
            <a:r>
              <a:rPr lang="en-GB" sz="2000" dirty="0" err="1" smtClean="0"/>
              <a:t>c.show</a:t>
            </a:r>
            <a:r>
              <a:rPr lang="en-GB" sz="2000" dirty="0" smtClean="0"/>
              <a:t>();</a:t>
            </a:r>
          </a:p>
          <a:p>
            <a:pPr>
              <a:spcBef>
                <a:spcPts val="0"/>
              </a:spcBef>
              <a:buNone/>
            </a:pPr>
            <a:r>
              <a:rPr lang="en-GB" sz="2000" dirty="0" smtClean="0"/>
              <a:t>           </a:t>
            </a:r>
            <a:r>
              <a:rPr lang="en-GB" sz="2000" dirty="0" err="1" smtClean="0"/>
              <a:t>c.disp</a:t>
            </a:r>
            <a:r>
              <a:rPr lang="en-GB" sz="2000" dirty="0" smtClean="0"/>
              <a:t>();</a:t>
            </a:r>
          </a:p>
          <a:p>
            <a:pPr>
              <a:spcBef>
                <a:spcPts val="0"/>
              </a:spcBef>
              <a:buNone/>
            </a:pPr>
            <a:r>
              <a:rPr lang="en-GB" sz="2000" dirty="0" smtClean="0"/>
              <a:t>      }</a:t>
            </a:r>
          </a:p>
          <a:p>
            <a:pPr>
              <a:spcBef>
                <a:spcPts val="0"/>
              </a:spcBef>
              <a:buNone/>
            </a:pPr>
            <a:r>
              <a:rPr lang="en-GB" sz="2000" dirty="0" smtClean="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Why multiple inheritance is not supported in java?</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To reduce the complexity and simplify the language, multiple inheritance is not supported in java.</a:t>
            </a:r>
            <a:br>
              <a:rPr lang="en-GB" dirty="0" smtClean="0"/>
            </a:br>
            <a:r>
              <a:rPr lang="en-GB" dirty="0" smtClean="0"/>
              <a:t>Consider a scenario where A, B, and C are three classes. The C class inherits A and B classes. If A and B classes have the same method and you call it from child class object, there will be ambiguity to call the method of A or B class.</a:t>
            </a:r>
          </a:p>
          <a:p>
            <a:r>
              <a:rPr lang="en-GB" dirty="0" smtClean="0"/>
              <a:t>Since compile-time errors are better than runtime errors, Java renders compile-time error if you inherit 2 classes. So whether you have same method or different, there will be compile time error.</a:t>
            </a:r>
          </a:p>
          <a:p>
            <a:pPr>
              <a:spcBef>
                <a:spcPts val="0"/>
              </a:spcBef>
              <a:buNone/>
            </a:pPr>
            <a:r>
              <a:rPr lang="en-US" sz="2000" b="1" dirty="0" smtClean="0"/>
              <a:t>class</a:t>
            </a:r>
            <a:r>
              <a:rPr lang="en-US" sz="2000" dirty="0" smtClean="0"/>
              <a:t> A{  </a:t>
            </a:r>
          </a:p>
          <a:p>
            <a:pPr>
              <a:spcBef>
                <a:spcPts val="0"/>
              </a:spcBef>
              <a:buNone/>
            </a:pPr>
            <a:r>
              <a:rPr lang="en-US" sz="2000" dirty="0" smtClean="0"/>
              <a:t> </a:t>
            </a:r>
            <a:r>
              <a:rPr lang="en-US" sz="2000" dirty="0" err="1" smtClean="0"/>
              <a:t>msg</a:t>
            </a:r>
            <a:r>
              <a:rPr lang="en-US" sz="2000" dirty="0" smtClean="0"/>
              <a:t>(){</a:t>
            </a:r>
            <a:r>
              <a:rPr lang="en-US" sz="2000" dirty="0" err="1" smtClean="0"/>
              <a:t>System.out.println</a:t>
            </a:r>
            <a:r>
              <a:rPr lang="en-US" sz="2000" dirty="0" smtClean="0"/>
              <a:t>("Hello");}  </a:t>
            </a:r>
          </a:p>
          <a:p>
            <a:pPr>
              <a:spcBef>
                <a:spcPts val="0"/>
              </a:spcBef>
              <a:buNone/>
            </a:pPr>
            <a:r>
              <a:rPr lang="en-US" sz="2000" dirty="0" smtClean="0"/>
              <a:t>}  </a:t>
            </a:r>
          </a:p>
          <a:p>
            <a:pPr>
              <a:spcBef>
                <a:spcPts val="0"/>
              </a:spcBef>
              <a:buNone/>
            </a:pPr>
            <a:r>
              <a:rPr lang="en-US" sz="2000" b="1" dirty="0" smtClean="0"/>
              <a:t>class</a:t>
            </a:r>
            <a:r>
              <a:rPr lang="en-US" sz="2000" dirty="0" smtClean="0"/>
              <a:t> B{  </a:t>
            </a:r>
          </a:p>
          <a:p>
            <a:pPr>
              <a:spcBef>
                <a:spcPts val="0"/>
              </a:spcBef>
              <a:buNone/>
            </a:pPr>
            <a:r>
              <a:rPr lang="en-US" sz="2000" b="1" dirty="0" smtClean="0"/>
              <a:t>void</a:t>
            </a:r>
            <a:r>
              <a:rPr lang="en-US" sz="2000" dirty="0" smtClean="0"/>
              <a:t> </a:t>
            </a:r>
            <a:r>
              <a:rPr lang="en-US" sz="2000" dirty="0" err="1" smtClean="0"/>
              <a:t>msg</a:t>
            </a:r>
            <a:r>
              <a:rPr lang="en-US" sz="2000" dirty="0" smtClean="0"/>
              <a:t>(){</a:t>
            </a:r>
            <a:r>
              <a:rPr lang="en-US" sz="2000" dirty="0" err="1" smtClean="0"/>
              <a:t>System.out.println</a:t>
            </a:r>
            <a:r>
              <a:rPr lang="en-US" sz="2000" dirty="0" smtClean="0"/>
              <a:t>("Welcome");}  </a:t>
            </a:r>
          </a:p>
          <a:p>
            <a:pPr>
              <a:spcBef>
                <a:spcPts val="0"/>
              </a:spcBef>
              <a:buNone/>
            </a:pPr>
            <a:r>
              <a:rPr lang="en-US" sz="2000" dirty="0" smtClean="0"/>
              <a:t>}  </a:t>
            </a:r>
          </a:p>
          <a:p>
            <a:pPr>
              <a:spcBef>
                <a:spcPts val="0"/>
              </a:spcBef>
              <a:buNone/>
            </a:pPr>
            <a:r>
              <a:rPr lang="en-US" sz="2000" b="1" dirty="0" smtClean="0"/>
              <a:t>class</a:t>
            </a:r>
            <a:r>
              <a:rPr lang="en-US" sz="2000" dirty="0" smtClean="0"/>
              <a:t> C </a:t>
            </a:r>
            <a:r>
              <a:rPr lang="en-US" sz="2000" b="1" dirty="0" smtClean="0"/>
              <a:t>extends</a:t>
            </a:r>
            <a:r>
              <a:rPr lang="en-US" sz="2000" dirty="0" smtClean="0"/>
              <a:t> A,B{//suppose if it were  </a:t>
            </a:r>
          </a:p>
          <a:p>
            <a:pPr>
              <a:spcBef>
                <a:spcPts val="0"/>
              </a:spcBef>
              <a:buNone/>
            </a:pPr>
            <a:endParaRPr lang="en-US" sz="2000" dirty="0" smtClean="0"/>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 </a:t>
            </a:r>
            <a:r>
              <a:rPr lang="en-US" sz="2000" dirty="0" err="1" smtClean="0"/>
              <a:t>obj</a:t>
            </a:r>
            <a:r>
              <a:rPr lang="en-US" sz="2000" dirty="0" smtClean="0"/>
              <a:t>=</a:t>
            </a:r>
            <a:r>
              <a:rPr lang="en-US" sz="2000" b="1" dirty="0" smtClean="0"/>
              <a:t>new</a:t>
            </a:r>
            <a:r>
              <a:rPr lang="en-US" sz="2000" dirty="0" smtClean="0"/>
              <a:t> C();  </a:t>
            </a:r>
          </a:p>
          <a:p>
            <a:pPr>
              <a:spcBef>
                <a:spcPts val="0"/>
              </a:spcBef>
              <a:buNone/>
            </a:pPr>
            <a:r>
              <a:rPr lang="en-US" sz="2000" dirty="0" smtClean="0"/>
              <a:t>   obj.msg();//Now which </a:t>
            </a:r>
            <a:r>
              <a:rPr lang="en-US" sz="2000" dirty="0" err="1" smtClean="0"/>
              <a:t>msg</a:t>
            </a:r>
            <a:r>
              <a:rPr lang="en-US" sz="2000" dirty="0" smtClean="0"/>
              <a:t>() method would be invoked?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Aggregation</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If a class have an entity reference, it is known as Aggregation. Aggregation represents HAS-A relationship.</a:t>
            </a:r>
          </a:p>
          <a:p>
            <a:r>
              <a:rPr lang="en-GB" dirty="0" smtClean="0"/>
              <a:t>Why use Aggregation?     For Code Reusability.</a:t>
            </a:r>
          </a:p>
          <a:p>
            <a:pPr>
              <a:spcBef>
                <a:spcPts val="0"/>
              </a:spcBef>
              <a:buNone/>
            </a:pPr>
            <a:r>
              <a:rPr lang="en-US" sz="2000" b="1" dirty="0" smtClean="0"/>
              <a:t>class</a:t>
            </a:r>
            <a:r>
              <a:rPr lang="en-US" sz="2000" dirty="0" smtClean="0"/>
              <a:t> Operation{  </a:t>
            </a:r>
          </a:p>
          <a:p>
            <a:pPr>
              <a:spcBef>
                <a:spcPts val="0"/>
              </a:spcBef>
              <a:buNone/>
            </a:pPr>
            <a:r>
              <a:rPr lang="en-US" sz="2000" dirty="0" smtClean="0"/>
              <a:t> </a:t>
            </a:r>
            <a:r>
              <a:rPr lang="en-US" sz="2000" b="1" dirty="0" err="1" smtClean="0"/>
              <a:t>int</a:t>
            </a:r>
            <a:r>
              <a:rPr lang="en-US" sz="2000" dirty="0" smtClean="0"/>
              <a:t> square(</a:t>
            </a:r>
            <a:r>
              <a:rPr lang="en-US" sz="2000" b="1" dirty="0" err="1" smtClean="0"/>
              <a:t>int</a:t>
            </a:r>
            <a:r>
              <a:rPr lang="en-US" sz="2000" dirty="0" smtClean="0"/>
              <a:t> n){  </a:t>
            </a:r>
          </a:p>
          <a:p>
            <a:pPr>
              <a:spcBef>
                <a:spcPts val="0"/>
              </a:spcBef>
              <a:buNone/>
            </a:pPr>
            <a:r>
              <a:rPr lang="en-US" sz="2000" dirty="0" smtClean="0"/>
              <a:t>  </a:t>
            </a:r>
            <a:r>
              <a:rPr lang="en-US" sz="2000" b="1" dirty="0" smtClean="0"/>
              <a:t>return</a:t>
            </a:r>
            <a:r>
              <a:rPr lang="en-US" sz="2000" dirty="0" smtClean="0"/>
              <a:t> n*n;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b="1" dirty="0" smtClean="0"/>
              <a:t>class</a:t>
            </a:r>
            <a:r>
              <a:rPr lang="en-US" sz="2000" dirty="0" smtClean="0"/>
              <a:t> Circle{  </a:t>
            </a:r>
          </a:p>
          <a:p>
            <a:pPr>
              <a:spcBef>
                <a:spcPts val="0"/>
              </a:spcBef>
              <a:buNone/>
            </a:pPr>
            <a:r>
              <a:rPr lang="en-US" sz="2000" dirty="0" smtClean="0"/>
              <a:t> Operation op;//aggregation  </a:t>
            </a:r>
          </a:p>
          <a:p>
            <a:pPr>
              <a:spcBef>
                <a:spcPts val="0"/>
              </a:spcBef>
              <a:buNone/>
            </a:pPr>
            <a:r>
              <a:rPr lang="en-US" sz="2000" dirty="0" smtClean="0"/>
              <a:t> </a:t>
            </a:r>
            <a:r>
              <a:rPr lang="en-US" sz="2000" b="1" dirty="0" smtClean="0"/>
              <a:t>double</a:t>
            </a:r>
            <a:r>
              <a:rPr lang="en-US" sz="2000" dirty="0" smtClean="0"/>
              <a:t> pi=3.14;      </a:t>
            </a:r>
          </a:p>
          <a:p>
            <a:pPr>
              <a:spcBef>
                <a:spcPts val="0"/>
              </a:spcBef>
              <a:buNone/>
            </a:pPr>
            <a:r>
              <a:rPr lang="en-US" sz="2000" dirty="0" smtClean="0"/>
              <a:t> </a:t>
            </a:r>
            <a:r>
              <a:rPr lang="en-US" sz="2000" b="1" dirty="0" smtClean="0"/>
              <a:t>double</a:t>
            </a:r>
            <a:r>
              <a:rPr lang="en-US" sz="2000" dirty="0" smtClean="0"/>
              <a:t> area(</a:t>
            </a:r>
            <a:r>
              <a:rPr lang="en-US" sz="2000" b="1" dirty="0" err="1" smtClean="0"/>
              <a:t>int</a:t>
            </a:r>
            <a:r>
              <a:rPr lang="en-US" sz="2000" dirty="0" smtClean="0"/>
              <a:t> radius){  </a:t>
            </a:r>
          </a:p>
          <a:p>
            <a:pPr>
              <a:spcBef>
                <a:spcPts val="0"/>
              </a:spcBef>
              <a:buNone/>
            </a:pPr>
            <a:r>
              <a:rPr lang="en-US" sz="2000" dirty="0" smtClean="0"/>
              <a:t>   op=</a:t>
            </a:r>
            <a:r>
              <a:rPr lang="en-US" sz="2000" b="1" dirty="0" smtClean="0"/>
              <a:t>new</a:t>
            </a:r>
            <a:r>
              <a:rPr lang="en-US" sz="2000" dirty="0" smtClean="0"/>
              <a:t> Operation();  </a:t>
            </a:r>
          </a:p>
          <a:p>
            <a:pPr>
              <a:spcBef>
                <a:spcPts val="0"/>
              </a:spcBef>
              <a:buNone/>
            </a:pPr>
            <a:r>
              <a:rPr lang="en-US" sz="2000" dirty="0" smtClean="0"/>
              <a:t>   </a:t>
            </a:r>
            <a:r>
              <a:rPr lang="en-US" sz="2000" b="1" dirty="0" err="1" smtClean="0"/>
              <a:t>int</a:t>
            </a:r>
            <a:r>
              <a:rPr lang="en-US" sz="2000" dirty="0" smtClean="0"/>
              <a:t> </a:t>
            </a:r>
            <a:r>
              <a:rPr lang="en-US" sz="2000" dirty="0" err="1" smtClean="0"/>
              <a:t>rsquare</a:t>
            </a:r>
            <a:r>
              <a:rPr lang="en-US" sz="2000" dirty="0" smtClean="0"/>
              <a:t>=</a:t>
            </a:r>
            <a:r>
              <a:rPr lang="en-US" sz="2000" dirty="0" err="1" smtClean="0"/>
              <a:t>op.square</a:t>
            </a:r>
            <a:r>
              <a:rPr lang="en-US" sz="2000" dirty="0" smtClean="0"/>
              <a:t>(radius);//code reusability (i.e. delegates the method call).  </a:t>
            </a:r>
          </a:p>
          <a:p>
            <a:pPr>
              <a:spcBef>
                <a:spcPts val="0"/>
              </a:spcBef>
              <a:buNone/>
            </a:pPr>
            <a:r>
              <a:rPr lang="en-US" sz="2000" dirty="0" smtClean="0"/>
              <a:t>   </a:t>
            </a:r>
            <a:r>
              <a:rPr lang="en-US" sz="2000" b="1" dirty="0" smtClean="0"/>
              <a:t>return</a:t>
            </a:r>
            <a:r>
              <a:rPr lang="en-US" sz="2000" dirty="0" smtClean="0"/>
              <a:t> pi*</a:t>
            </a:r>
            <a:r>
              <a:rPr lang="en-US" sz="2000" dirty="0" err="1" smtClean="0"/>
              <a:t>rsquare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Circle c=</a:t>
            </a:r>
            <a:r>
              <a:rPr lang="en-US" sz="2000" b="1" dirty="0" smtClean="0"/>
              <a:t>new</a:t>
            </a:r>
            <a:r>
              <a:rPr lang="en-US" sz="2000" dirty="0" smtClean="0"/>
              <a:t> Circle();  </a:t>
            </a:r>
          </a:p>
          <a:p>
            <a:pPr>
              <a:spcBef>
                <a:spcPts val="0"/>
              </a:spcBef>
              <a:buNone/>
            </a:pPr>
            <a:r>
              <a:rPr lang="en-US" sz="2000" dirty="0" smtClean="0"/>
              <a:t>   </a:t>
            </a:r>
            <a:r>
              <a:rPr lang="en-US" sz="2000" b="1" dirty="0" smtClean="0"/>
              <a:t>double</a:t>
            </a:r>
            <a:r>
              <a:rPr lang="en-US" sz="2000" dirty="0" smtClean="0"/>
              <a:t> result=</a:t>
            </a:r>
            <a:r>
              <a:rPr lang="en-US" sz="2000" dirty="0" err="1" smtClean="0"/>
              <a:t>c.area</a:t>
            </a:r>
            <a:r>
              <a:rPr lang="en-US" sz="2000" dirty="0" smtClean="0"/>
              <a:t>(5);  </a:t>
            </a:r>
          </a:p>
          <a:p>
            <a:pPr>
              <a:spcBef>
                <a:spcPts val="0"/>
              </a:spcBef>
              <a:buNone/>
            </a:pPr>
            <a:r>
              <a:rPr lang="en-US" sz="2000" dirty="0" smtClean="0"/>
              <a:t>   </a:t>
            </a:r>
            <a:r>
              <a:rPr lang="en-US" sz="2000" dirty="0" err="1" smtClean="0"/>
              <a:t>System.out.println</a:t>
            </a:r>
            <a:r>
              <a:rPr lang="en-US" sz="2000" dirty="0" smtClean="0"/>
              <a:t>(result);  </a:t>
            </a:r>
          </a:p>
          <a:p>
            <a:pPr>
              <a:spcBef>
                <a:spcPts val="0"/>
              </a:spcBef>
              <a:buNone/>
            </a:pPr>
            <a:r>
              <a:rPr lang="en-US" sz="2000" dirty="0" smtClean="0"/>
              <a:t> }  </a:t>
            </a:r>
          </a:p>
          <a:p>
            <a:pPr>
              <a:spcBef>
                <a:spcPts val="0"/>
              </a:spcBef>
              <a:buNone/>
            </a:pPr>
            <a:r>
              <a:rPr lang="en-US" sz="2000" dirty="0" smtClean="0"/>
              <a:t>}  </a:t>
            </a:r>
          </a:p>
          <a:p>
            <a:pPr>
              <a:spcBef>
                <a:spcPts val="0"/>
              </a:spcBef>
            </a:pPr>
            <a:endParaRPr lang="en-GB" sz="2000" dirty="0" smtClean="0"/>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pic>
        <p:nvPicPr>
          <p:cNvPr id="5" name="Picture 4" descr="aggregation example"/>
          <p:cNvPicPr/>
          <p:nvPr/>
        </p:nvPicPr>
        <p:blipFill>
          <a:blip r:embed="rId2"/>
          <a:srcRect/>
          <a:stretch>
            <a:fillRect/>
          </a:stretch>
        </p:blipFill>
        <p:spPr bwMode="auto">
          <a:xfrm>
            <a:off x="7739074" y="1357298"/>
            <a:ext cx="3838575" cy="16694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Method Overloading</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If a class has multiple methods having same name but different in parameters, it is known as </a:t>
            </a:r>
            <a:r>
              <a:rPr lang="en-GB" b="1" dirty="0" smtClean="0"/>
              <a:t>Method Overloading</a:t>
            </a:r>
            <a:r>
              <a:rPr lang="en-GB" dirty="0" smtClean="0"/>
              <a:t>. not possible by changing the return type of the method only.</a:t>
            </a:r>
            <a:r>
              <a:rPr lang="en-US" dirty="0" smtClean="0"/>
              <a:t> (because of ambiguity)</a:t>
            </a:r>
            <a:endParaRPr lang="en-GB" dirty="0" smtClean="0"/>
          </a:p>
          <a:p>
            <a:r>
              <a:rPr lang="en-US" dirty="0" smtClean="0"/>
              <a:t>Advantage  - </a:t>
            </a:r>
            <a:r>
              <a:rPr lang="en-GB" i="1" dirty="0" smtClean="0"/>
              <a:t>increases the readability of the program</a:t>
            </a:r>
            <a:r>
              <a:rPr lang="en-GB" dirty="0" smtClean="0"/>
              <a:t>.</a:t>
            </a:r>
          </a:p>
          <a:p>
            <a:r>
              <a:rPr lang="en-GB" dirty="0" smtClean="0"/>
              <a:t>Different ways to overload the method</a:t>
            </a:r>
          </a:p>
          <a:p>
            <a:pPr marL="514350" indent="-514350">
              <a:buFont typeface="+mj-lt"/>
              <a:buAutoNum type="arabicPeriod"/>
            </a:pPr>
            <a:r>
              <a:rPr lang="en-GB" dirty="0" smtClean="0"/>
              <a:t>By changing number of arguments</a:t>
            </a:r>
          </a:p>
          <a:p>
            <a:pPr marL="514350" indent="-514350">
              <a:buFont typeface="+mj-lt"/>
              <a:buAutoNum type="arabicPeriod"/>
            </a:pPr>
            <a:r>
              <a:rPr lang="en-GB" dirty="0" smtClean="0"/>
              <a:t>By changing the data type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Method Overloading: changing no. of arguments</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In this example, we have created two methods, first add() method performs addition of two numbers and second add method performs addition of three numbers.</a:t>
            </a:r>
          </a:p>
          <a:p>
            <a:r>
              <a:rPr lang="en-GB" dirty="0" smtClean="0"/>
              <a:t>In this example, we are creating static methods so that we don't need to create instance for calling methods.</a:t>
            </a:r>
          </a:p>
          <a:p>
            <a:pPr>
              <a:spcBef>
                <a:spcPts val="0"/>
              </a:spcBef>
              <a:buNone/>
            </a:pPr>
            <a:r>
              <a:rPr lang="en-US" sz="2000" b="1" dirty="0" smtClean="0"/>
              <a:t>class</a:t>
            </a:r>
            <a:r>
              <a:rPr lang="en-US" sz="2000" dirty="0" smtClean="0"/>
              <a:t> Adder{  </a:t>
            </a:r>
          </a:p>
          <a:p>
            <a:pPr>
              <a:spcBef>
                <a:spcPts val="0"/>
              </a:spcBef>
              <a:buNone/>
            </a:pPr>
            <a:r>
              <a:rPr lang="en-US" sz="2000" b="1" dirty="0" smtClean="0"/>
              <a:t>static</a:t>
            </a:r>
            <a:r>
              <a:rPr lang="en-US" sz="2000" dirty="0" smtClean="0"/>
              <a:t> </a:t>
            </a:r>
            <a:r>
              <a:rPr lang="en-US" sz="2000" b="1" dirty="0" err="1" smtClean="0"/>
              <a:t>int</a:t>
            </a:r>
            <a:r>
              <a:rPr lang="en-US" sz="2000" dirty="0" smtClean="0"/>
              <a:t> add(</a:t>
            </a:r>
            <a:r>
              <a:rPr lang="en-US" sz="2000" b="1" dirty="0" err="1" smtClean="0"/>
              <a:t>int</a:t>
            </a:r>
            <a:r>
              <a:rPr lang="en-US" sz="2000" dirty="0" smtClean="0"/>
              <a:t> </a:t>
            </a:r>
            <a:r>
              <a:rPr lang="en-US" sz="2000" dirty="0" err="1" smtClean="0"/>
              <a:t>a,</a:t>
            </a:r>
            <a:r>
              <a:rPr lang="en-US" sz="2000" b="1" dirty="0" err="1" smtClean="0"/>
              <a:t>int</a:t>
            </a:r>
            <a:r>
              <a:rPr lang="en-US" sz="2000" dirty="0" smtClean="0"/>
              <a:t> b){</a:t>
            </a:r>
            <a:r>
              <a:rPr lang="en-US" sz="2000" b="1" dirty="0" smtClean="0"/>
              <a:t>return</a:t>
            </a:r>
            <a:r>
              <a:rPr lang="en-US" sz="2000" dirty="0" smtClean="0"/>
              <a:t> </a:t>
            </a:r>
            <a:r>
              <a:rPr lang="en-US" sz="2000" dirty="0" err="1" smtClean="0"/>
              <a:t>a+b</a:t>
            </a:r>
            <a:r>
              <a:rPr lang="en-US" sz="2000" dirty="0" smtClean="0"/>
              <a:t>;}  </a:t>
            </a:r>
          </a:p>
          <a:p>
            <a:pPr>
              <a:spcBef>
                <a:spcPts val="0"/>
              </a:spcBef>
              <a:buNone/>
            </a:pPr>
            <a:r>
              <a:rPr lang="en-US" sz="2000" b="1" dirty="0" smtClean="0"/>
              <a:t>static</a:t>
            </a:r>
            <a:r>
              <a:rPr lang="en-US" sz="2000" dirty="0" smtClean="0"/>
              <a:t> </a:t>
            </a:r>
            <a:r>
              <a:rPr lang="en-US" sz="2000" b="1" dirty="0" err="1" smtClean="0"/>
              <a:t>int</a:t>
            </a:r>
            <a:r>
              <a:rPr lang="en-US" sz="2000" dirty="0" smtClean="0"/>
              <a:t> add(</a:t>
            </a:r>
            <a:r>
              <a:rPr lang="en-US" sz="2000" b="1" dirty="0" err="1" smtClean="0"/>
              <a:t>int</a:t>
            </a:r>
            <a:r>
              <a:rPr lang="en-US" sz="2000" dirty="0" smtClean="0"/>
              <a:t> </a:t>
            </a:r>
            <a:r>
              <a:rPr lang="en-US" sz="2000" dirty="0" err="1" smtClean="0"/>
              <a:t>a,</a:t>
            </a:r>
            <a:r>
              <a:rPr lang="en-US" sz="2000" b="1" dirty="0" err="1" smtClean="0"/>
              <a:t>int</a:t>
            </a:r>
            <a:r>
              <a:rPr lang="en-US" sz="2000" dirty="0" smtClean="0"/>
              <a:t> </a:t>
            </a:r>
            <a:r>
              <a:rPr lang="en-US" sz="2000" dirty="0" err="1" smtClean="0"/>
              <a:t>b,</a:t>
            </a:r>
            <a:r>
              <a:rPr lang="en-US" sz="2000" b="1" dirty="0" err="1" smtClean="0"/>
              <a:t>int</a:t>
            </a:r>
            <a:r>
              <a:rPr lang="en-US" sz="2000" dirty="0" smtClean="0"/>
              <a:t> c){</a:t>
            </a:r>
            <a:r>
              <a:rPr lang="en-US" sz="2000" b="1" dirty="0" smtClean="0"/>
              <a:t>return</a:t>
            </a:r>
            <a:r>
              <a:rPr lang="en-US" sz="2000" dirty="0" smtClean="0"/>
              <a:t> </a:t>
            </a:r>
            <a:r>
              <a:rPr lang="en-US" sz="2000" dirty="0" err="1" smtClean="0"/>
              <a:t>a+b+c</a:t>
            </a: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TestOverloading1{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System.out.println</a:t>
            </a:r>
            <a:r>
              <a:rPr lang="en-US" sz="2000" dirty="0" smtClean="0"/>
              <a:t>(</a:t>
            </a:r>
            <a:r>
              <a:rPr lang="en-US" sz="2000" dirty="0" err="1" smtClean="0"/>
              <a:t>Adder.add</a:t>
            </a:r>
            <a:r>
              <a:rPr lang="en-US" sz="2000" dirty="0" smtClean="0"/>
              <a:t>(11,11));  </a:t>
            </a:r>
          </a:p>
          <a:p>
            <a:pPr>
              <a:spcBef>
                <a:spcPts val="0"/>
              </a:spcBef>
              <a:buNone/>
            </a:pPr>
            <a:r>
              <a:rPr lang="en-US" sz="2000" dirty="0" err="1" smtClean="0"/>
              <a:t>System.out.println</a:t>
            </a:r>
            <a:r>
              <a:rPr lang="en-US" sz="2000" dirty="0" smtClean="0"/>
              <a:t>(</a:t>
            </a:r>
            <a:r>
              <a:rPr lang="en-US" sz="2000" dirty="0" err="1" smtClean="0"/>
              <a:t>Adder.add</a:t>
            </a:r>
            <a:r>
              <a:rPr lang="en-US" sz="2000" dirty="0" smtClean="0"/>
              <a:t>(11,11,11));  </a:t>
            </a:r>
          </a:p>
          <a:p>
            <a:pPr>
              <a:spcBef>
                <a:spcPts val="0"/>
              </a:spcBef>
              <a:buNone/>
            </a:pPr>
            <a:r>
              <a:rPr lang="en-US" sz="2000" dirty="0" smtClean="0"/>
              <a:t>}</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Method Overloading: changing data type of arguments</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In this example, we have created two methods that differs in data type. The first add method receives two integer arguments and second add method receives two double arguments.</a:t>
            </a:r>
          </a:p>
          <a:p>
            <a:pPr>
              <a:spcBef>
                <a:spcPts val="0"/>
              </a:spcBef>
              <a:buNone/>
            </a:pPr>
            <a:r>
              <a:rPr lang="en-US" sz="2000" b="1" dirty="0" smtClean="0"/>
              <a:t>class</a:t>
            </a:r>
            <a:r>
              <a:rPr lang="en-US" sz="2000" dirty="0" smtClean="0"/>
              <a:t> Adder{  </a:t>
            </a:r>
          </a:p>
          <a:p>
            <a:pPr>
              <a:spcBef>
                <a:spcPts val="0"/>
              </a:spcBef>
              <a:buNone/>
            </a:pPr>
            <a:r>
              <a:rPr lang="en-US" sz="2000" b="1" dirty="0" smtClean="0"/>
              <a:t>static</a:t>
            </a:r>
            <a:r>
              <a:rPr lang="en-US" sz="2000" dirty="0" smtClean="0"/>
              <a:t> </a:t>
            </a:r>
            <a:r>
              <a:rPr lang="en-US" sz="2000" b="1" dirty="0" err="1" smtClean="0"/>
              <a:t>int</a:t>
            </a:r>
            <a:r>
              <a:rPr lang="en-US" sz="2000" dirty="0" smtClean="0"/>
              <a:t> add(</a:t>
            </a:r>
            <a:r>
              <a:rPr lang="en-US" sz="2000" b="1" dirty="0" err="1" smtClean="0"/>
              <a:t>int</a:t>
            </a:r>
            <a:r>
              <a:rPr lang="en-US" sz="2000" dirty="0" smtClean="0"/>
              <a:t> a, </a:t>
            </a:r>
            <a:r>
              <a:rPr lang="en-US" sz="2000" b="1" dirty="0" err="1" smtClean="0"/>
              <a:t>int</a:t>
            </a:r>
            <a:r>
              <a:rPr lang="en-US" sz="2000" dirty="0" smtClean="0"/>
              <a:t> b){</a:t>
            </a:r>
            <a:r>
              <a:rPr lang="en-US" sz="2000" b="1" dirty="0" smtClean="0"/>
              <a:t>return</a:t>
            </a:r>
            <a:r>
              <a:rPr lang="en-US" sz="2000" dirty="0" smtClean="0"/>
              <a:t> </a:t>
            </a:r>
            <a:r>
              <a:rPr lang="en-US" sz="2000" dirty="0" err="1" smtClean="0"/>
              <a:t>a+b</a:t>
            </a:r>
            <a:r>
              <a:rPr lang="en-US" sz="2000" dirty="0" smtClean="0"/>
              <a:t>;}  </a:t>
            </a:r>
          </a:p>
          <a:p>
            <a:pPr>
              <a:spcBef>
                <a:spcPts val="0"/>
              </a:spcBef>
              <a:buNone/>
            </a:pPr>
            <a:r>
              <a:rPr lang="en-US" sz="2000" b="1" dirty="0" smtClean="0"/>
              <a:t>static</a:t>
            </a:r>
            <a:r>
              <a:rPr lang="en-US" sz="2000" dirty="0" smtClean="0"/>
              <a:t> </a:t>
            </a:r>
            <a:r>
              <a:rPr lang="en-US" sz="2000" b="1" dirty="0" smtClean="0"/>
              <a:t>double</a:t>
            </a:r>
            <a:r>
              <a:rPr lang="en-US" sz="2000" dirty="0" smtClean="0"/>
              <a:t> add(</a:t>
            </a:r>
            <a:r>
              <a:rPr lang="en-US" sz="2000" b="1" dirty="0" smtClean="0"/>
              <a:t>double</a:t>
            </a:r>
            <a:r>
              <a:rPr lang="en-US" sz="2000" dirty="0" smtClean="0"/>
              <a:t> a, </a:t>
            </a:r>
            <a:r>
              <a:rPr lang="en-US" sz="2000" b="1" dirty="0" smtClean="0"/>
              <a:t>double</a:t>
            </a:r>
            <a:r>
              <a:rPr lang="en-US" sz="2000" dirty="0" smtClean="0"/>
              <a:t> b){</a:t>
            </a:r>
            <a:r>
              <a:rPr lang="en-US" sz="2000" b="1" dirty="0" smtClean="0"/>
              <a:t>return</a:t>
            </a:r>
            <a:r>
              <a:rPr lang="en-US" sz="2000" dirty="0" smtClean="0"/>
              <a:t> </a:t>
            </a:r>
            <a:r>
              <a:rPr lang="en-US" sz="2000" dirty="0" err="1" smtClean="0"/>
              <a:t>a+b</a:t>
            </a: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TestOverloading2{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System.out.println</a:t>
            </a:r>
            <a:r>
              <a:rPr lang="en-US" sz="2000" dirty="0" smtClean="0"/>
              <a:t>(</a:t>
            </a:r>
            <a:r>
              <a:rPr lang="en-US" sz="2000" dirty="0" err="1" smtClean="0"/>
              <a:t>Adder.add</a:t>
            </a:r>
            <a:r>
              <a:rPr lang="en-US" sz="2000" dirty="0" smtClean="0"/>
              <a:t>(11,11));  </a:t>
            </a:r>
          </a:p>
          <a:p>
            <a:pPr>
              <a:spcBef>
                <a:spcPts val="0"/>
              </a:spcBef>
              <a:buNone/>
            </a:pPr>
            <a:r>
              <a:rPr lang="en-US" sz="2000" dirty="0" err="1" smtClean="0"/>
              <a:t>System.out.println</a:t>
            </a:r>
            <a:r>
              <a:rPr lang="en-US" sz="2000" dirty="0" smtClean="0"/>
              <a:t>(</a:t>
            </a:r>
            <a:r>
              <a:rPr lang="en-US" sz="2000" dirty="0" err="1" smtClean="0"/>
              <a:t>Adder.add</a:t>
            </a:r>
            <a:r>
              <a:rPr lang="en-US" sz="2000" dirty="0" smtClean="0"/>
              <a:t>(12.3,12.6));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Method Overloading and Type Promotion</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One type is promoted to another implicitly if no matching </a:t>
            </a:r>
            <a:r>
              <a:rPr lang="en-GB" dirty="0" err="1" smtClean="0"/>
              <a:t>datatype</a:t>
            </a:r>
            <a:r>
              <a:rPr lang="en-GB" dirty="0" smtClean="0"/>
              <a:t> is found.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
        <p:nvSpPr>
          <p:cNvPr id="5" name="Rectangle 4"/>
          <p:cNvSpPr/>
          <p:nvPr/>
        </p:nvSpPr>
        <p:spPr>
          <a:xfrm>
            <a:off x="2166910" y="1582341"/>
            <a:ext cx="7429552" cy="3139321"/>
          </a:xfrm>
          <a:prstGeom prst="rect">
            <a:avLst/>
          </a:prstGeom>
        </p:spPr>
        <p:txBody>
          <a:bodyPr wrap="square">
            <a:spAutoFit/>
          </a:bodyPr>
          <a:lstStyle/>
          <a:p>
            <a:r>
              <a:rPr lang="en-US" b="1" dirty="0" smtClean="0"/>
              <a:t>class</a:t>
            </a:r>
            <a:r>
              <a:rPr lang="en-US" dirty="0" smtClean="0"/>
              <a:t> OverloadingCalculation1{  </a:t>
            </a:r>
          </a:p>
          <a:p>
            <a:r>
              <a:rPr lang="en-US" dirty="0" smtClean="0"/>
              <a:t>  </a:t>
            </a:r>
            <a:r>
              <a:rPr lang="en-US" b="1" dirty="0" smtClean="0"/>
              <a:t>void</a:t>
            </a:r>
            <a:r>
              <a:rPr lang="en-US" dirty="0" smtClean="0"/>
              <a:t> sum(</a:t>
            </a:r>
            <a:r>
              <a:rPr lang="en-US" b="1" dirty="0" err="1" smtClean="0"/>
              <a:t>int</a:t>
            </a:r>
            <a:r>
              <a:rPr lang="en-US" dirty="0" smtClean="0"/>
              <a:t> </a:t>
            </a:r>
            <a:r>
              <a:rPr lang="en-US" dirty="0" err="1" smtClean="0"/>
              <a:t>a,</a:t>
            </a:r>
            <a:r>
              <a:rPr lang="en-US" b="1" dirty="0" err="1" smtClean="0"/>
              <a:t>long</a:t>
            </a:r>
            <a:r>
              <a:rPr lang="en-US" dirty="0" smtClean="0"/>
              <a:t> b){</a:t>
            </a:r>
            <a:r>
              <a:rPr lang="en-US" dirty="0" err="1" smtClean="0"/>
              <a:t>System.out.println</a:t>
            </a:r>
            <a:r>
              <a:rPr lang="en-US" dirty="0" smtClean="0"/>
              <a:t>(</a:t>
            </a:r>
            <a:r>
              <a:rPr lang="en-US" dirty="0" err="1" smtClean="0"/>
              <a:t>a+b</a:t>
            </a:r>
            <a:r>
              <a:rPr lang="en-US" dirty="0" smtClean="0"/>
              <a:t>);}  </a:t>
            </a:r>
          </a:p>
          <a:p>
            <a:r>
              <a:rPr lang="en-US" dirty="0" smtClean="0"/>
              <a:t>  </a:t>
            </a:r>
            <a:r>
              <a:rPr lang="en-US" b="1" dirty="0" smtClean="0"/>
              <a:t>void</a:t>
            </a:r>
            <a:r>
              <a:rPr lang="en-US" dirty="0" smtClean="0"/>
              <a:t> sum(</a:t>
            </a:r>
            <a:r>
              <a:rPr lang="en-US" b="1" dirty="0" err="1" smtClean="0"/>
              <a:t>int</a:t>
            </a:r>
            <a:r>
              <a:rPr lang="en-US" dirty="0" smtClean="0"/>
              <a:t> </a:t>
            </a:r>
            <a:r>
              <a:rPr lang="en-US" dirty="0" err="1" smtClean="0"/>
              <a:t>a,</a:t>
            </a:r>
            <a:r>
              <a:rPr lang="en-US" b="1" dirty="0" err="1" smtClean="0"/>
              <a:t>int</a:t>
            </a:r>
            <a:r>
              <a:rPr lang="en-US" dirty="0" smtClean="0"/>
              <a:t> </a:t>
            </a:r>
            <a:r>
              <a:rPr lang="en-US" dirty="0" err="1" smtClean="0"/>
              <a:t>b,</a:t>
            </a:r>
            <a:r>
              <a:rPr lang="en-US" b="1" dirty="0" err="1" smtClean="0"/>
              <a:t>int</a:t>
            </a:r>
            <a:r>
              <a:rPr lang="en-US" dirty="0" smtClean="0"/>
              <a:t> c){</a:t>
            </a:r>
            <a:r>
              <a:rPr lang="en-US" dirty="0" err="1" smtClean="0"/>
              <a:t>System.out.println</a:t>
            </a:r>
            <a:r>
              <a:rPr lang="en-US" dirty="0" smtClean="0"/>
              <a:t>(</a:t>
            </a:r>
            <a:r>
              <a:rPr lang="en-US" dirty="0" err="1" smtClean="0"/>
              <a:t>a+b+c</a:t>
            </a:r>
            <a:r>
              <a:rPr lang="en-US" dirty="0" smtClean="0"/>
              <a:t>);}  </a:t>
            </a:r>
          </a:p>
          <a:p>
            <a:r>
              <a:rPr lang="en-US" dirty="0" smtClean="0"/>
              <a:t>  </a:t>
            </a:r>
          </a:p>
          <a:p>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OverloadingCalculation1 </a:t>
            </a:r>
            <a:r>
              <a:rPr lang="en-US" dirty="0" err="1" smtClean="0"/>
              <a:t>obj</a:t>
            </a:r>
            <a:r>
              <a:rPr lang="en-US" dirty="0" smtClean="0"/>
              <a:t>=</a:t>
            </a:r>
            <a:r>
              <a:rPr lang="en-US" b="1" dirty="0" smtClean="0"/>
              <a:t>new</a:t>
            </a:r>
            <a:r>
              <a:rPr lang="en-US" dirty="0" smtClean="0"/>
              <a:t> OverloadingCalculation1();  </a:t>
            </a:r>
          </a:p>
          <a:p>
            <a:r>
              <a:rPr lang="en-US" dirty="0" smtClean="0"/>
              <a:t>  obj.sum(20,20);//now second </a:t>
            </a:r>
            <a:r>
              <a:rPr lang="en-US" dirty="0" err="1" smtClean="0"/>
              <a:t>int</a:t>
            </a:r>
            <a:r>
              <a:rPr lang="en-US" dirty="0" smtClean="0"/>
              <a:t> literal will be promoted to long  </a:t>
            </a:r>
          </a:p>
          <a:p>
            <a:r>
              <a:rPr lang="en-US" dirty="0" smtClean="0"/>
              <a:t>  obj.sum(20,20,20);  </a:t>
            </a:r>
          </a:p>
          <a:p>
            <a:r>
              <a:rPr lang="en-US" dirty="0" smtClean="0"/>
              <a:t>  </a:t>
            </a:r>
          </a:p>
          <a:p>
            <a:r>
              <a:rPr lang="en-US" dirty="0" smtClean="0"/>
              <a:t>  }  </a:t>
            </a:r>
          </a:p>
          <a:p>
            <a:r>
              <a:rPr lang="en-US" dirty="0" smtClean="0"/>
              <a:t>}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 Overloading with Type Promotion if matching found</a:t>
            </a:r>
            <a:br>
              <a:rPr lang="en-GB" dirty="0" smtClean="0"/>
            </a:br>
            <a:endParaRPr lang="en-US" dirty="0"/>
          </a:p>
        </p:txBody>
      </p:sp>
      <p:sp>
        <p:nvSpPr>
          <p:cNvPr id="3" name="Content Placeholder 2"/>
          <p:cNvSpPr>
            <a:spLocks noGrp="1"/>
          </p:cNvSpPr>
          <p:nvPr>
            <p:ph idx="1"/>
          </p:nvPr>
        </p:nvSpPr>
        <p:spPr/>
        <p:txBody>
          <a:bodyPr/>
          <a:lstStyle/>
          <a:p>
            <a:r>
              <a:rPr lang="en-GB" dirty="0" smtClean="0"/>
              <a:t>If there are matching type arguments in the method, type promotion is not performed.</a:t>
            </a:r>
          </a:p>
          <a:p>
            <a:pPr>
              <a:buNone/>
            </a:pPr>
            <a:r>
              <a:rPr lang="en-US" sz="2000" b="1" dirty="0" smtClean="0"/>
              <a:t>class</a:t>
            </a:r>
            <a:r>
              <a:rPr lang="en-US" sz="2000" dirty="0" smtClean="0"/>
              <a:t> OverloadingCalculation2{  </a:t>
            </a:r>
          </a:p>
          <a:p>
            <a:pPr>
              <a:spcBef>
                <a:spcPts val="0"/>
              </a:spcBef>
              <a:buNone/>
            </a:pPr>
            <a:r>
              <a:rPr lang="en-US" sz="2000" b="1" dirty="0" smtClean="0"/>
              <a:t>  void</a:t>
            </a:r>
            <a:r>
              <a:rPr lang="en-US" sz="2000" dirty="0" smtClean="0"/>
              <a:t> sum(</a:t>
            </a:r>
            <a:r>
              <a:rPr lang="en-US" sz="2000" b="1" dirty="0" err="1" smtClean="0"/>
              <a:t>int</a:t>
            </a:r>
            <a:r>
              <a:rPr lang="en-US" sz="2000" dirty="0" smtClean="0"/>
              <a:t> </a:t>
            </a:r>
            <a:r>
              <a:rPr lang="en-US" sz="2000" dirty="0" err="1" smtClean="0"/>
              <a:t>a,</a:t>
            </a:r>
            <a:r>
              <a:rPr lang="en-US" sz="2000" b="1" dirty="0" err="1" smtClean="0"/>
              <a:t>int</a:t>
            </a:r>
            <a:r>
              <a:rPr lang="en-US" sz="2000" dirty="0" smtClean="0"/>
              <a:t> b){</a:t>
            </a:r>
            <a:r>
              <a:rPr lang="en-US" sz="2000" dirty="0" err="1" smtClean="0"/>
              <a:t>System.out.println</a:t>
            </a:r>
            <a:r>
              <a:rPr lang="en-US" sz="2000" dirty="0" smtClean="0"/>
              <a:t>("</a:t>
            </a:r>
            <a:r>
              <a:rPr lang="en-US" sz="2000" dirty="0" err="1" smtClean="0"/>
              <a:t>int</a:t>
            </a:r>
            <a:r>
              <a:rPr lang="en-US" sz="2000" dirty="0" smtClean="0"/>
              <a:t> </a:t>
            </a:r>
            <a:r>
              <a:rPr lang="en-US" sz="2000" dirty="0" err="1" smtClean="0"/>
              <a:t>arg</a:t>
            </a:r>
            <a:r>
              <a:rPr lang="en-US" sz="2000" dirty="0" smtClean="0"/>
              <a:t> method invoked");}  </a:t>
            </a:r>
          </a:p>
          <a:p>
            <a:pPr>
              <a:spcBef>
                <a:spcPts val="0"/>
              </a:spcBef>
              <a:buNone/>
            </a:pPr>
            <a:r>
              <a:rPr lang="en-US" sz="2000" dirty="0" smtClean="0"/>
              <a:t>  </a:t>
            </a:r>
            <a:r>
              <a:rPr lang="en-US" sz="2000" b="1" dirty="0" smtClean="0"/>
              <a:t>void</a:t>
            </a:r>
            <a:r>
              <a:rPr lang="en-US" sz="2000" dirty="0" smtClean="0"/>
              <a:t> sum(</a:t>
            </a:r>
            <a:r>
              <a:rPr lang="en-US" sz="2000" b="1" dirty="0" smtClean="0"/>
              <a:t>long</a:t>
            </a:r>
            <a:r>
              <a:rPr lang="en-US" sz="2000" dirty="0" smtClean="0"/>
              <a:t> </a:t>
            </a:r>
            <a:r>
              <a:rPr lang="en-US" sz="2000" dirty="0" err="1" smtClean="0"/>
              <a:t>a,</a:t>
            </a:r>
            <a:r>
              <a:rPr lang="en-US" sz="2000" b="1" dirty="0" err="1" smtClean="0"/>
              <a:t>long</a:t>
            </a:r>
            <a:r>
              <a:rPr lang="en-US" sz="2000" dirty="0" smtClean="0"/>
              <a:t> b){</a:t>
            </a:r>
            <a:r>
              <a:rPr lang="en-US" sz="2000" dirty="0" err="1" smtClean="0"/>
              <a:t>System.out.println</a:t>
            </a:r>
            <a:r>
              <a:rPr lang="en-US" sz="2000" dirty="0" smtClean="0"/>
              <a:t>("long </a:t>
            </a:r>
            <a:r>
              <a:rPr lang="en-US" sz="2000" dirty="0" err="1" smtClean="0"/>
              <a:t>arg</a:t>
            </a:r>
            <a:r>
              <a:rPr lang="en-US" sz="2000" dirty="0" smtClean="0"/>
              <a:t> method invoked");}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OverloadingCalculation2 </a:t>
            </a:r>
            <a:r>
              <a:rPr lang="en-US" sz="2000" dirty="0" err="1" smtClean="0"/>
              <a:t>obj</a:t>
            </a:r>
            <a:r>
              <a:rPr lang="en-US" sz="2000" dirty="0" smtClean="0"/>
              <a:t>=</a:t>
            </a:r>
            <a:r>
              <a:rPr lang="en-US" sz="2000" b="1" dirty="0" smtClean="0"/>
              <a:t>new</a:t>
            </a:r>
            <a:r>
              <a:rPr lang="en-US" sz="2000" dirty="0" smtClean="0"/>
              <a:t> OverloadingCalculation2();  </a:t>
            </a:r>
          </a:p>
          <a:p>
            <a:pPr>
              <a:spcBef>
                <a:spcPts val="0"/>
              </a:spcBef>
              <a:buNone/>
            </a:pPr>
            <a:r>
              <a:rPr lang="en-US" sz="2000" dirty="0" smtClean="0"/>
              <a:t>  obj.sum(20,20);//now </a:t>
            </a:r>
            <a:r>
              <a:rPr lang="en-US" sz="2000" dirty="0" err="1" smtClean="0"/>
              <a:t>int</a:t>
            </a:r>
            <a:r>
              <a:rPr lang="en-US" sz="2000" dirty="0" smtClean="0"/>
              <a:t> </a:t>
            </a:r>
            <a:r>
              <a:rPr lang="en-US" sz="2000" dirty="0" err="1" smtClean="0"/>
              <a:t>arg</a:t>
            </a:r>
            <a:r>
              <a:rPr lang="en-US" sz="2000" dirty="0" smtClean="0"/>
              <a:t> sum() method gets invoked  </a:t>
            </a:r>
          </a:p>
          <a:p>
            <a:pPr>
              <a:spcBef>
                <a:spcPts val="0"/>
              </a:spcBef>
              <a:buNone/>
            </a:pPr>
            <a:r>
              <a:rPr lang="en-US" sz="2000" dirty="0" smtClean="0"/>
              <a:t>  }  </a:t>
            </a:r>
          </a:p>
          <a:p>
            <a:pPr>
              <a:spcBef>
                <a:spcPts val="0"/>
              </a:spcBef>
              <a:buNone/>
            </a:pPr>
            <a:r>
              <a:rPr lang="en-US" sz="2000" dirty="0" smtClean="0"/>
              <a:t>}  </a:t>
            </a:r>
          </a:p>
          <a:p>
            <a:pPr>
              <a:spcBef>
                <a:spcPts val="0"/>
              </a:spcBef>
            </a:pPr>
            <a:r>
              <a:rPr lang="en-GB" sz="2000" dirty="0" smtClean="0"/>
              <a:t>Can we overload java main() method?</a:t>
            </a:r>
          </a:p>
          <a:p>
            <a:pPr>
              <a:spcBef>
                <a:spcPts val="0"/>
              </a:spcBef>
            </a:pPr>
            <a:r>
              <a:rPr lang="en-GB" sz="2000" dirty="0" smtClean="0"/>
              <a:t>Yes, by method overloading. You can have any number of main methods in a class by method overloading. But </a:t>
            </a:r>
            <a:r>
              <a:rPr lang="en-GB" sz="2000" dirty="0" smtClean="0">
                <a:hlinkClick r:id="rId2"/>
              </a:rPr>
              <a:t>JVM</a:t>
            </a:r>
            <a:r>
              <a:rPr lang="en-GB" sz="2000" dirty="0" smtClean="0"/>
              <a:t> calls main() method which receives string array as arguments only. Let's see the simple example:</a:t>
            </a:r>
          </a:p>
          <a:p>
            <a:pPr>
              <a:spcBef>
                <a:spcPts val="0"/>
              </a:spcBef>
              <a:buNone/>
            </a:pPr>
            <a:r>
              <a:rPr lang="en-GB" sz="2000" b="1" dirty="0" smtClean="0"/>
              <a:t>class</a:t>
            </a:r>
            <a:r>
              <a:rPr lang="en-GB" sz="2000" dirty="0" smtClean="0"/>
              <a:t> TestOverloading4{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a:t>
            </a:r>
            <a:r>
              <a:rPr lang="en-US" sz="2000" dirty="0" err="1" smtClean="0"/>
              <a:t>System.out.println</a:t>
            </a:r>
            <a:r>
              <a:rPr lang="en-US" sz="2000" dirty="0" smtClean="0"/>
              <a:t>("main with String[]");}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a:t>
            </a:r>
            <a:r>
              <a:rPr lang="en-US" sz="2000" dirty="0" err="1" smtClean="0"/>
              <a:t>System.out.println</a:t>
            </a:r>
            <a:r>
              <a:rPr lang="en-US" sz="2000" dirty="0" smtClean="0"/>
              <a:t>("main with String");}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a:t>
            </a:r>
            <a:r>
              <a:rPr lang="en-US" sz="2000" dirty="0" err="1" smtClean="0"/>
              <a:t>System.out.println</a:t>
            </a:r>
            <a:r>
              <a:rPr lang="en-US" sz="2000" dirty="0" smtClean="0"/>
              <a:t>("main without </a:t>
            </a:r>
            <a:r>
              <a:rPr lang="en-US" sz="2000" dirty="0" err="1" smtClean="0"/>
              <a:t>args</a:t>
            </a:r>
            <a:r>
              <a:rPr lang="en-US" sz="2000" dirty="0" smtClean="0"/>
              <a:t>");}  </a:t>
            </a:r>
          </a:p>
          <a:p>
            <a:pPr>
              <a:spcBef>
                <a:spcPts val="0"/>
              </a:spcBef>
              <a:buNone/>
            </a:pPr>
            <a:r>
              <a:rPr lang="en-US" sz="2000" dirty="0" smtClean="0"/>
              <a:t>} </a:t>
            </a:r>
          </a:p>
          <a:p>
            <a:endParaRPr lang="en-GB"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Overriding</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If subclass (child class) has the same method as declared in the parent class, it is known as </a:t>
            </a:r>
            <a:r>
              <a:rPr lang="en-GB" b="1" dirty="0" smtClean="0"/>
              <a:t>method overriding in Java</a:t>
            </a:r>
            <a:r>
              <a:rPr lang="en-GB" dirty="0" smtClean="0"/>
              <a:t>.</a:t>
            </a:r>
          </a:p>
          <a:p>
            <a:r>
              <a:rPr lang="en-GB" dirty="0" smtClean="0"/>
              <a:t>In other words, If a subclass provides the specific implementation of the method that has been declared by one of its parent class, it is known as method overriding.</a:t>
            </a:r>
          </a:p>
          <a:p>
            <a:r>
              <a:rPr lang="en-US" dirty="0" smtClean="0"/>
              <a:t>Usage</a:t>
            </a:r>
          </a:p>
          <a:p>
            <a:pPr>
              <a:buNone/>
            </a:pPr>
            <a:r>
              <a:rPr lang="en-GB" dirty="0" smtClean="0"/>
              <a:t>Method overriding is used to provide the specific implementation of a method which is already provided by its </a:t>
            </a:r>
            <a:r>
              <a:rPr lang="en-GB" dirty="0" err="1" smtClean="0"/>
              <a:t>superclass</a:t>
            </a:r>
            <a:r>
              <a:rPr lang="en-GB" dirty="0" smtClean="0"/>
              <a:t>.</a:t>
            </a:r>
          </a:p>
          <a:p>
            <a:pPr>
              <a:buNone/>
            </a:pPr>
            <a:r>
              <a:rPr lang="en-GB" dirty="0" smtClean="0"/>
              <a:t>Method overriding is used for runtime polymorphism</a:t>
            </a:r>
          </a:p>
          <a:p>
            <a:pPr>
              <a:buNone/>
            </a:pPr>
            <a:r>
              <a:rPr lang="en-US" dirty="0" smtClean="0"/>
              <a:t>Rules</a:t>
            </a:r>
          </a:p>
          <a:p>
            <a:pPr marL="514350" indent="-514350">
              <a:buFont typeface="+mj-lt"/>
              <a:buAutoNum type="arabicPeriod"/>
            </a:pPr>
            <a:r>
              <a:rPr lang="en-GB" dirty="0" smtClean="0"/>
              <a:t>The method must have the same name as in the parent class</a:t>
            </a:r>
          </a:p>
          <a:p>
            <a:pPr marL="514350" indent="-514350">
              <a:buFont typeface="+mj-lt"/>
              <a:buAutoNum type="arabicPeriod"/>
            </a:pPr>
            <a:r>
              <a:rPr lang="en-GB" dirty="0" smtClean="0"/>
              <a:t>The method must have the same parameter as in the parent class.</a:t>
            </a:r>
          </a:p>
          <a:p>
            <a:pPr marL="514350" indent="-514350">
              <a:buFont typeface="+mj-lt"/>
              <a:buAutoNum type="arabicPeriod"/>
            </a:pPr>
            <a:r>
              <a:rPr lang="en-GB" dirty="0" smtClean="0"/>
              <a:t>There must be an IS-A relationship (inheritance).</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pic>
        <p:nvPicPr>
          <p:cNvPr id="5" name="Content Placeholder 4" descr="Java method overriding example of bank"/>
          <p:cNvPicPr>
            <a:picLocks noGrp="1"/>
          </p:cNvPicPr>
          <p:nvPr>
            <p:ph idx="1"/>
          </p:nvPr>
        </p:nvPicPr>
        <p:blipFill>
          <a:blip r:embed="rId2"/>
          <a:srcRect/>
          <a:stretch>
            <a:fillRect/>
          </a:stretch>
        </p:blipFill>
        <p:spPr bwMode="auto">
          <a:xfrm>
            <a:off x="1995487" y="1285861"/>
            <a:ext cx="8201025" cy="38076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IN" dirty="0" smtClean="0"/>
              <a:t>Statements - Comments</a:t>
            </a:r>
            <a:endParaRPr lang="en-US" dirty="0"/>
          </a:p>
        </p:txBody>
      </p:sp>
      <p:sp>
        <p:nvSpPr>
          <p:cNvPr id="3" name="Content Placeholder 2"/>
          <p:cNvSpPr>
            <a:spLocks noGrp="1"/>
          </p:cNvSpPr>
          <p:nvPr>
            <p:ph idx="1"/>
          </p:nvPr>
        </p:nvSpPr>
        <p:spPr>
          <a:xfrm>
            <a:off x="838200" y="1214422"/>
            <a:ext cx="10515600" cy="4962541"/>
          </a:xfrm>
        </p:spPr>
        <p:txBody>
          <a:bodyPr/>
          <a:lstStyle/>
          <a:p>
            <a:r>
              <a:rPr lang="en-GB" sz="1600" dirty="0" smtClean="0"/>
              <a:t>not executed by the compiler and interpreter.</a:t>
            </a:r>
          </a:p>
          <a:p>
            <a:r>
              <a:rPr lang="en-GB" sz="1600" dirty="0" smtClean="0"/>
              <a:t>Comments are used to make the program more readable by adding the details of the code.</a:t>
            </a:r>
          </a:p>
          <a:p>
            <a:r>
              <a:rPr lang="en-GB" sz="1600" dirty="0" smtClean="0"/>
              <a:t>It makes easy to maintain the code and to find the errors easily.</a:t>
            </a:r>
          </a:p>
          <a:p>
            <a:r>
              <a:rPr lang="en-GB" sz="1600" dirty="0" smtClean="0"/>
              <a:t>The comments can be used to provide information or explanation about the </a:t>
            </a:r>
            <a:r>
              <a:rPr lang="en-GB" sz="1600" dirty="0" smtClean="0">
                <a:hlinkClick r:id="rId2"/>
              </a:rPr>
              <a:t>variable</a:t>
            </a:r>
            <a:r>
              <a:rPr lang="en-GB" sz="1600" dirty="0" smtClean="0"/>
              <a:t>, method, </a:t>
            </a:r>
            <a:r>
              <a:rPr lang="en-GB" sz="1600" dirty="0" smtClean="0">
                <a:hlinkClick r:id="rId3"/>
              </a:rPr>
              <a:t>class</a:t>
            </a:r>
            <a:r>
              <a:rPr lang="en-GB" sz="1600" dirty="0" smtClean="0"/>
              <a:t>, or any statement.</a:t>
            </a:r>
          </a:p>
          <a:p>
            <a:r>
              <a:rPr lang="en-GB" sz="1600" dirty="0" smtClean="0"/>
              <a:t>It can also be used to prevent the execution of program code while testing the alternative code.</a:t>
            </a:r>
          </a:p>
          <a:p>
            <a:r>
              <a:rPr lang="en-US" sz="1800" dirty="0" smtClean="0"/>
              <a:t>Single Line Comment - </a:t>
            </a:r>
            <a:r>
              <a:rPr lang="en-GB" sz="1800" dirty="0" smtClean="0"/>
              <a:t>comment only one line of the code. It is the widely used and easiest way of commenting the </a:t>
            </a:r>
            <a:r>
              <a:rPr lang="en-GB" sz="1800" dirty="0" err="1" smtClean="0"/>
              <a:t>statements.Single</a:t>
            </a:r>
            <a:r>
              <a:rPr lang="en-GB" sz="1800" dirty="0" smtClean="0"/>
              <a:t> line comments starts with two forward slashes </a:t>
            </a:r>
            <a:r>
              <a:rPr lang="en-GB" sz="1800" b="1" dirty="0" smtClean="0"/>
              <a:t>(//)</a:t>
            </a:r>
            <a:r>
              <a:rPr lang="en-GB" sz="1800" dirty="0" smtClean="0"/>
              <a:t>. Any text in front of // is not executed by Java.</a:t>
            </a:r>
          </a:p>
          <a:p>
            <a:r>
              <a:rPr lang="en-US" sz="1800" dirty="0" smtClean="0"/>
              <a:t>Multi Line Comment - </a:t>
            </a:r>
            <a:r>
              <a:rPr lang="en-GB" sz="1800" dirty="0" smtClean="0"/>
              <a:t>to comment multiple lines of code. It can be used to explain a complex code snippet or to comment multiple lines of code at a time (as it will be difficult to use single-line comments there). Multi-line comments are placed between /* and */. Any text between /* and */ is not executed by </a:t>
            </a:r>
            <a:r>
              <a:rPr lang="en-GB" sz="1800" dirty="0" err="1" smtClean="0"/>
              <a:t>Java.v</a:t>
            </a:r>
            <a:endParaRPr lang="en-GB" sz="1800" dirty="0" smtClean="0"/>
          </a:p>
          <a:p>
            <a:r>
              <a:rPr lang="en-GB" sz="1800" dirty="0" smtClean="0"/>
              <a:t>Documentation comments are usually used to write large programs for a project or software application as it helps to create documentation API. These APIs are needed for reference, i.e., which classes, methods, arguments, etc., are used in the code. To create documentation API, we need to use the </a:t>
            </a:r>
            <a:r>
              <a:rPr lang="en-GB" sz="1800" b="1" dirty="0" err="1" smtClean="0">
                <a:hlinkClick r:id="rId4"/>
              </a:rPr>
              <a:t>javadoc</a:t>
            </a:r>
            <a:r>
              <a:rPr lang="en-GB" sz="1800" b="1" dirty="0" smtClean="0">
                <a:hlinkClick r:id="rId4"/>
              </a:rPr>
              <a:t> tool</a:t>
            </a:r>
            <a:r>
              <a:rPr lang="en-GB" sz="1800" dirty="0" smtClean="0"/>
              <a:t>. The documentation comments are placed between /** and */.</a:t>
            </a:r>
          </a:p>
          <a:p>
            <a:endParaRPr lang="en-GB" sz="1800" dirty="0" smtClean="0"/>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smtClean="0"/>
              <a:t>class</a:t>
            </a:r>
            <a:r>
              <a:rPr lang="en-US" sz="2000" dirty="0" smtClean="0"/>
              <a:t> Bank{  </a:t>
            </a:r>
          </a:p>
          <a:p>
            <a:pPr>
              <a:spcBef>
                <a:spcPts val="0"/>
              </a:spcBef>
              <a:buNone/>
            </a:pPr>
            <a:r>
              <a:rPr lang="en-US" sz="2000" b="1" dirty="0" err="1" smtClean="0"/>
              <a:t>int</a:t>
            </a:r>
            <a:r>
              <a:rPr lang="en-US" sz="2000" dirty="0" smtClean="0"/>
              <a:t> </a:t>
            </a:r>
            <a:r>
              <a:rPr lang="en-US" sz="2000" dirty="0" err="1" smtClean="0"/>
              <a:t>getRateOfInterest</a:t>
            </a:r>
            <a:r>
              <a:rPr lang="en-US" sz="2000" dirty="0" smtClean="0"/>
              <a:t>(){</a:t>
            </a:r>
            <a:r>
              <a:rPr lang="en-US" sz="2000" b="1" dirty="0" smtClean="0"/>
              <a:t>return</a:t>
            </a:r>
            <a:r>
              <a:rPr lang="en-US" sz="2000" dirty="0" smtClean="0"/>
              <a:t> 0;}  </a:t>
            </a:r>
          </a:p>
          <a:p>
            <a:pPr>
              <a:spcBef>
                <a:spcPts val="0"/>
              </a:spcBef>
              <a:buNone/>
            </a:pPr>
            <a:r>
              <a:rPr lang="en-US" sz="2000" dirty="0" smtClean="0"/>
              <a:t>}  </a:t>
            </a:r>
          </a:p>
          <a:p>
            <a:pPr>
              <a:spcBef>
                <a:spcPts val="0"/>
              </a:spcBef>
              <a:buNone/>
            </a:pPr>
            <a:r>
              <a:rPr lang="en-US" sz="2000" dirty="0" smtClean="0"/>
              <a:t>//Creating child classes.  </a:t>
            </a:r>
          </a:p>
          <a:p>
            <a:pPr>
              <a:spcBef>
                <a:spcPts val="0"/>
              </a:spcBef>
              <a:buNone/>
            </a:pPr>
            <a:r>
              <a:rPr lang="en-US" sz="2000" b="1" dirty="0" smtClean="0"/>
              <a:t>class</a:t>
            </a:r>
            <a:r>
              <a:rPr lang="en-US" sz="2000" dirty="0" smtClean="0"/>
              <a:t> SBI </a:t>
            </a:r>
            <a:r>
              <a:rPr lang="en-US" sz="2000" b="1" dirty="0" smtClean="0"/>
              <a:t>extends</a:t>
            </a:r>
            <a:r>
              <a:rPr lang="en-US" sz="2000" dirty="0" smtClean="0"/>
              <a:t> Bank{  </a:t>
            </a:r>
          </a:p>
          <a:p>
            <a:pPr>
              <a:spcBef>
                <a:spcPts val="0"/>
              </a:spcBef>
              <a:buNone/>
            </a:pPr>
            <a:r>
              <a:rPr lang="en-US" sz="2000" b="1" dirty="0" err="1" smtClean="0"/>
              <a:t>int</a:t>
            </a:r>
            <a:r>
              <a:rPr lang="en-US" sz="2000" dirty="0" smtClean="0"/>
              <a:t> </a:t>
            </a:r>
            <a:r>
              <a:rPr lang="en-US" sz="2000" dirty="0" err="1" smtClean="0"/>
              <a:t>getRateOfInterest</a:t>
            </a:r>
            <a:r>
              <a:rPr lang="en-US" sz="2000" dirty="0" smtClean="0"/>
              <a:t>(){</a:t>
            </a:r>
            <a:r>
              <a:rPr lang="en-US" sz="2000" b="1" dirty="0" smtClean="0"/>
              <a:t>return</a:t>
            </a:r>
            <a:r>
              <a:rPr lang="en-US" sz="2000" dirty="0" smtClean="0"/>
              <a:t> 8;}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ICICI </a:t>
            </a:r>
            <a:r>
              <a:rPr lang="en-US" sz="2000" b="1" dirty="0" smtClean="0"/>
              <a:t>extends</a:t>
            </a:r>
            <a:r>
              <a:rPr lang="en-US" sz="2000" dirty="0" smtClean="0"/>
              <a:t> Bank{  </a:t>
            </a:r>
          </a:p>
          <a:p>
            <a:pPr>
              <a:spcBef>
                <a:spcPts val="0"/>
              </a:spcBef>
              <a:buNone/>
            </a:pPr>
            <a:r>
              <a:rPr lang="en-US" sz="2000" b="1" dirty="0" err="1" smtClean="0"/>
              <a:t>int</a:t>
            </a:r>
            <a:r>
              <a:rPr lang="en-US" sz="2000" dirty="0" smtClean="0"/>
              <a:t> </a:t>
            </a:r>
            <a:r>
              <a:rPr lang="en-US" sz="2000" dirty="0" err="1" smtClean="0"/>
              <a:t>getRateOfInterest</a:t>
            </a:r>
            <a:r>
              <a:rPr lang="en-US" sz="2000" dirty="0" smtClean="0"/>
              <a:t>(){</a:t>
            </a:r>
            <a:r>
              <a:rPr lang="en-US" sz="2000" b="1" dirty="0" smtClean="0"/>
              <a:t>return</a:t>
            </a:r>
            <a:r>
              <a:rPr lang="en-US" sz="2000" dirty="0" smtClean="0"/>
              <a:t> 7;}  </a:t>
            </a:r>
          </a:p>
          <a:p>
            <a:pPr>
              <a:spcBef>
                <a:spcPts val="0"/>
              </a:spcBef>
              <a:buNone/>
            </a:pPr>
            <a:r>
              <a:rPr lang="en-US" sz="2000" dirty="0" smtClean="0"/>
              <a:t>}  </a:t>
            </a:r>
          </a:p>
          <a:p>
            <a:pPr>
              <a:spcBef>
                <a:spcPts val="0"/>
              </a:spcBef>
              <a:buNone/>
            </a:pPr>
            <a:r>
              <a:rPr lang="en-US" sz="2000" b="1" dirty="0" smtClean="0"/>
              <a:t>class</a:t>
            </a:r>
            <a:r>
              <a:rPr lang="en-US" sz="2000" dirty="0" smtClean="0"/>
              <a:t> AXIS </a:t>
            </a:r>
            <a:r>
              <a:rPr lang="en-US" sz="2000" b="1" dirty="0" smtClean="0"/>
              <a:t>extends</a:t>
            </a:r>
            <a:r>
              <a:rPr lang="en-US" sz="2000" dirty="0" smtClean="0"/>
              <a:t> Bank{  </a:t>
            </a:r>
          </a:p>
          <a:p>
            <a:pPr>
              <a:spcBef>
                <a:spcPts val="0"/>
              </a:spcBef>
              <a:buNone/>
            </a:pPr>
            <a:r>
              <a:rPr lang="en-US" sz="2000" b="1" dirty="0" err="1" smtClean="0"/>
              <a:t>int</a:t>
            </a:r>
            <a:r>
              <a:rPr lang="en-US" sz="2000" dirty="0" smtClean="0"/>
              <a:t> </a:t>
            </a:r>
            <a:r>
              <a:rPr lang="en-US" sz="2000" dirty="0" err="1" smtClean="0"/>
              <a:t>getRateOfInterest</a:t>
            </a:r>
            <a:r>
              <a:rPr lang="en-US" sz="2000" dirty="0" smtClean="0"/>
              <a:t>(){</a:t>
            </a:r>
            <a:r>
              <a:rPr lang="en-US" sz="2000" b="1" dirty="0" smtClean="0"/>
              <a:t>return</a:t>
            </a:r>
            <a:r>
              <a:rPr lang="en-US" sz="2000" dirty="0" smtClean="0"/>
              <a:t> 9;}  </a:t>
            </a:r>
          </a:p>
          <a:p>
            <a:pPr>
              <a:spcBef>
                <a:spcPts val="0"/>
              </a:spcBef>
              <a:buNone/>
            </a:pPr>
            <a:r>
              <a:rPr lang="en-US" sz="2000" dirty="0" smtClean="0"/>
              <a:t>}  </a:t>
            </a:r>
          </a:p>
          <a:p>
            <a:pPr>
              <a:spcBef>
                <a:spcPts val="0"/>
              </a:spcBef>
              <a:buNone/>
            </a:pPr>
            <a:r>
              <a:rPr lang="en-US" sz="2000" dirty="0" smtClean="0"/>
              <a:t>//Test class to create objects and call the methods  </a:t>
            </a:r>
          </a:p>
          <a:p>
            <a:pPr>
              <a:spcBef>
                <a:spcPts val="0"/>
              </a:spcBef>
              <a:buNone/>
            </a:pPr>
            <a:r>
              <a:rPr lang="en-US" sz="2000" b="1" dirty="0" smtClean="0"/>
              <a:t>class</a:t>
            </a:r>
            <a:r>
              <a:rPr lang="en-US" sz="2000" dirty="0" smtClean="0"/>
              <a:t> Test2{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SBI s=</a:t>
            </a:r>
            <a:r>
              <a:rPr lang="en-US" sz="2000" b="1" dirty="0" smtClean="0"/>
              <a:t>new</a:t>
            </a:r>
            <a:r>
              <a:rPr lang="en-US" sz="2000" dirty="0" smtClean="0"/>
              <a:t> SBI();  </a:t>
            </a:r>
          </a:p>
          <a:p>
            <a:pPr>
              <a:spcBef>
                <a:spcPts val="0"/>
              </a:spcBef>
              <a:buNone/>
            </a:pPr>
            <a:r>
              <a:rPr lang="en-US" sz="2000" dirty="0" smtClean="0"/>
              <a:t>ICICI </a:t>
            </a:r>
            <a:r>
              <a:rPr lang="en-US" sz="2000" dirty="0" err="1" smtClean="0"/>
              <a:t>i</a:t>
            </a:r>
            <a:r>
              <a:rPr lang="en-US" sz="2000" dirty="0" smtClean="0"/>
              <a:t>=</a:t>
            </a:r>
            <a:r>
              <a:rPr lang="en-US" sz="2000" b="1" dirty="0" smtClean="0"/>
              <a:t>new</a:t>
            </a:r>
            <a:r>
              <a:rPr lang="en-US" sz="2000" dirty="0" smtClean="0"/>
              <a:t> ICICI();  </a:t>
            </a:r>
          </a:p>
          <a:p>
            <a:pPr>
              <a:spcBef>
                <a:spcPts val="0"/>
              </a:spcBef>
              <a:buNone/>
            </a:pPr>
            <a:r>
              <a:rPr lang="en-US" sz="2000" dirty="0" smtClean="0"/>
              <a:t>AXIS a=</a:t>
            </a:r>
            <a:r>
              <a:rPr lang="en-US" sz="2000" b="1" dirty="0" smtClean="0"/>
              <a:t>new</a:t>
            </a:r>
            <a:r>
              <a:rPr lang="en-US" sz="2000" dirty="0" smtClean="0"/>
              <a:t> AXIS();  </a:t>
            </a:r>
          </a:p>
          <a:p>
            <a:pPr>
              <a:spcBef>
                <a:spcPts val="0"/>
              </a:spcBef>
              <a:buNone/>
            </a:pPr>
            <a:r>
              <a:rPr lang="en-US" sz="2000" dirty="0" err="1" smtClean="0"/>
              <a:t>System.out.println</a:t>
            </a:r>
            <a:r>
              <a:rPr lang="en-US" sz="2000" dirty="0" smtClean="0"/>
              <a:t>("SBI Rate of Interest: "+</a:t>
            </a:r>
            <a:r>
              <a:rPr lang="en-US" sz="2000" dirty="0" err="1" smtClean="0"/>
              <a:t>s.getRateOfInterest</a:t>
            </a:r>
            <a:r>
              <a:rPr lang="en-US" sz="2000" dirty="0" smtClean="0"/>
              <a:t>());  </a:t>
            </a:r>
          </a:p>
          <a:p>
            <a:pPr>
              <a:spcBef>
                <a:spcPts val="0"/>
              </a:spcBef>
              <a:buNone/>
            </a:pPr>
            <a:r>
              <a:rPr lang="en-US" sz="2000" dirty="0" err="1" smtClean="0"/>
              <a:t>System.out.println</a:t>
            </a:r>
            <a:r>
              <a:rPr lang="en-US" sz="2000" dirty="0" smtClean="0"/>
              <a:t>("ICICI Rate of Interest: "+</a:t>
            </a:r>
            <a:r>
              <a:rPr lang="en-US" sz="2000" dirty="0" err="1" smtClean="0"/>
              <a:t>i.getRateOfInterest</a:t>
            </a:r>
            <a:r>
              <a:rPr lang="en-US" sz="2000" dirty="0" smtClean="0"/>
              <a:t>());  </a:t>
            </a:r>
          </a:p>
          <a:p>
            <a:pPr>
              <a:spcBef>
                <a:spcPts val="0"/>
              </a:spcBef>
              <a:buNone/>
            </a:pPr>
            <a:r>
              <a:rPr lang="en-US" sz="2000" dirty="0" err="1" smtClean="0"/>
              <a:t>System.out.println</a:t>
            </a:r>
            <a:r>
              <a:rPr lang="en-US" sz="2000" dirty="0" smtClean="0"/>
              <a:t>("AXIS Rate of Interest: "+</a:t>
            </a:r>
            <a:r>
              <a:rPr lang="en-US" sz="2000" dirty="0" err="1" smtClean="0"/>
              <a:t>a.getRateOfInterest</a:t>
            </a: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Q&amp;A</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Can we override static method?</a:t>
            </a:r>
          </a:p>
          <a:p>
            <a:pPr>
              <a:buNone/>
            </a:pPr>
            <a:r>
              <a:rPr lang="en-GB" dirty="0" smtClean="0"/>
              <a:t>No, a static method cannot be overridden. It can be proved by runtime polymorphism, so we will learn it later.</a:t>
            </a:r>
          </a:p>
          <a:p>
            <a:r>
              <a:rPr lang="en-GB" dirty="0" smtClean="0"/>
              <a:t>Why can we not override static method?</a:t>
            </a:r>
          </a:p>
          <a:p>
            <a:pPr>
              <a:buNone/>
            </a:pPr>
            <a:r>
              <a:rPr lang="en-GB" dirty="0" smtClean="0"/>
              <a:t>It is because the static method is bound with class whereas instance method is bound with an object. Static belongs to the class area, and an instance belongs to the heap area.</a:t>
            </a:r>
          </a:p>
          <a:p>
            <a:r>
              <a:rPr lang="en-GB" dirty="0" smtClean="0"/>
              <a:t>Can we override java main method?</a:t>
            </a:r>
          </a:p>
          <a:p>
            <a:pPr>
              <a:buNone/>
            </a:pPr>
            <a:r>
              <a:rPr lang="en-GB" dirty="0" smtClean="0"/>
              <a:t>No, because the main is a static method.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Difference between method overloading and method overriding</a:t>
            </a:r>
            <a:br>
              <a:rPr lang="en-US" dirty="0" smtClean="0"/>
            </a:br>
            <a:endParaRPr lang="en-US" dirty="0"/>
          </a:p>
        </p:txBody>
      </p:sp>
      <p:graphicFrame>
        <p:nvGraphicFramePr>
          <p:cNvPr id="5" name="Content Placeholder 4"/>
          <p:cNvGraphicFramePr>
            <a:graphicFrameLocks noGrp="1"/>
          </p:cNvGraphicFramePr>
          <p:nvPr>
            <p:ph idx="1"/>
          </p:nvPr>
        </p:nvGraphicFramePr>
        <p:xfrm>
          <a:off x="881026" y="1071546"/>
          <a:ext cx="10515600" cy="5105400"/>
        </p:xfrm>
        <a:graphic>
          <a:graphicData uri="http://schemas.openxmlformats.org/drawingml/2006/table">
            <a:tbl>
              <a:tblPr firstRow="1" bandRow="1">
                <a:tableStyleId>{5C22544A-7EE6-4342-B048-85BDC9FD1C3A}</a:tableStyleId>
              </a:tblPr>
              <a:tblGrid>
                <a:gridCol w="500066"/>
                <a:gridCol w="4857784"/>
                <a:gridCol w="5157750"/>
              </a:tblGrid>
              <a:tr h="0">
                <a:tc>
                  <a:txBody>
                    <a:bodyPr/>
                    <a:lstStyle/>
                    <a:p>
                      <a:r>
                        <a:rPr lang="en-GB" dirty="0" err="1" smtClean="0"/>
                        <a:t>Sl</a:t>
                      </a:r>
                      <a:endParaRPr lang="en-US" dirty="0"/>
                    </a:p>
                  </a:txBody>
                  <a:tcPr marL="114300" marR="114300" marT="114300" marB="114300"/>
                </a:tc>
                <a:tc>
                  <a:txBody>
                    <a:bodyPr/>
                    <a:lstStyle/>
                    <a:p>
                      <a:pPr algn="l" fontAlgn="t"/>
                      <a:r>
                        <a:rPr lang="en-US" dirty="0">
                          <a:solidFill>
                            <a:srgbClr val="000000"/>
                          </a:solidFill>
                          <a:latin typeface="times new roman"/>
                        </a:rPr>
                        <a:t>Method Overloading</a:t>
                      </a:r>
                    </a:p>
                  </a:txBody>
                  <a:tcPr marL="114300" marR="114300" marT="114300" marB="114300"/>
                </a:tc>
                <a:tc>
                  <a:txBody>
                    <a:bodyPr/>
                    <a:lstStyle/>
                    <a:p>
                      <a:pPr algn="l" fontAlgn="t"/>
                      <a:r>
                        <a:rPr lang="en-US" dirty="0">
                          <a:solidFill>
                            <a:srgbClr val="000000"/>
                          </a:solidFill>
                          <a:latin typeface="times new roman"/>
                        </a:rPr>
                        <a:t>Method Overriding</a:t>
                      </a:r>
                    </a:p>
                  </a:txBody>
                  <a:tcPr marL="114300" marR="114300" marT="114300" marB="114300"/>
                </a:tc>
              </a:tr>
              <a:tr h="370840">
                <a:tc>
                  <a:txBody>
                    <a:bodyPr/>
                    <a:lstStyle/>
                    <a:p>
                      <a:pPr algn="just" fontAlgn="t"/>
                      <a:r>
                        <a:rPr lang="en-US">
                          <a:solidFill>
                            <a:srgbClr val="333333"/>
                          </a:solidFill>
                          <a:latin typeface="inter-regular"/>
                        </a:rPr>
                        <a:t>1)</a:t>
                      </a:r>
                    </a:p>
                  </a:txBody>
                  <a:tcPr marL="76200" marR="76200" marT="76200" marB="76200"/>
                </a:tc>
                <a:tc>
                  <a:txBody>
                    <a:bodyPr/>
                    <a:lstStyle/>
                    <a:p>
                      <a:pPr algn="just" fontAlgn="t"/>
                      <a:r>
                        <a:rPr lang="en-GB" dirty="0">
                          <a:solidFill>
                            <a:srgbClr val="333333"/>
                          </a:solidFill>
                          <a:latin typeface="inter-regular"/>
                        </a:rPr>
                        <a:t>Method overloading is used </a:t>
                      </a:r>
                      <a:r>
                        <a:rPr lang="en-GB" i="1" dirty="0">
                          <a:solidFill>
                            <a:srgbClr val="333333"/>
                          </a:solidFill>
                          <a:latin typeface="inter-regular"/>
                        </a:rPr>
                        <a:t>to increase the readability</a:t>
                      </a:r>
                      <a:r>
                        <a:rPr lang="en-GB" dirty="0">
                          <a:solidFill>
                            <a:srgbClr val="333333"/>
                          </a:solidFill>
                          <a:latin typeface="inter-regular"/>
                        </a:rPr>
                        <a:t> of the program.</a:t>
                      </a:r>
                    </a:p>
                  </a:txBody>
                  <a:tcPr marL="76200" marR="76200" marT="76200" marB="76200"/>
                </a:tc>
                <a:tc>
                  <a:txBody>
                    <a:bodyPr/>
                    <a:lstStyle/>
                    <a:p>
                      <a:pPr algn="just" fontAlgn="t"/>
                      <a:r>
                        <a:rPr lang="en-GB">
                          <a:solidFill>
                            <a:srgbClr val="333333"/>
                          </a:solidFill>
                          <a:latin typeface="inter-regular"/>
                        </a:rPr>
                        <a:t>Method overriding is used </a:t>
                      </a:r>
                      <a:r>
                        <a:rPr lang="en-GB" i="1">
                          <a:solidFill>
                            <a:srgbClr val="333333"/>
                          </a:solidFill>
                          <a:latin typeface="inter-regular"/>
                        </a:rPr>
                        <a:t>to provide the specific implementation</a:t>
                      </a:r>
                      <a:r>
                        <a:rPr lang="en-GB">
                          <a:solidFill>
                            <a:srgbClr val="333333"/>
                          </a:solidFill>
                          <a:latin typeface="inter-regular"/>
                        </a:rPr>
                        <a:t> of the method that is already provided by its super class.</a:t>
                      </a:r>
                    </a:p>
                  </a:txBody>
                  <a:tcPr marL="76200" marR="76200" marT="76200" marB="76200"/>
                </a:tc>
              </a:tr>
              <a:tr h="370840">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GB">
                          <a:solidFill>
                            <a:srgbClr val="333333"/>
                          </a:solidFill>
                          <a:latin typeface="inter-regular"/>
                        </a:rPr>
                        <a:t>Method overloading is performed </a:t>
                      </a:r>
                      <a:r>
                        <a:rPr lang="en-GB" i="1">
                          <a:solidFill>
                            <a:srgbClr val="333333"/>
                          </a:solidFill>
                          <a:latin typeface="inter-regular"/>
                        </a:rPr>
                        <a:t>within class</a:t>
                      </a:r>
                      <a:r>
                        <a:rPr lang="en-GB">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Method overriding occurs </a:t>
                      </a:r>
                      <a:r>
                        <a:rPr lang="en-GB" i="1">
                          <a:solidFill>
                            <a:srgbClr val="333333"/>
                          </a:solidFill>
                          <a:latin typeface="inter-regular"/>
                        </a:rPr>
                        <a:t>in two classes</a:t>
                      </a:r>
                      <a:r>
                        <a:rPr lang="en-GB">
                          <a:solidFill>
                            <a:srgbClr val="333333"/>
                          </a:solidFill>
                          <a:latin typeface="inter-regular"/>
                        </a:rPr>
                        <a:t> that have IS-A (inheritance) relationship.</a:t>
                      </a:r>
                    </a:p>
                  </a:txBody>
                  <a:tcPr marL="76200" marR="76200" marT="76200" marB="76200"/>
                </a:tc>
              </a:tr>
              <a:tr h="370840">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GB">
                          <a:solidFill>
                            <a:srgbClr val="333333"/>
                          </a:solidFill>
                          <a:latin typeface="inter-regular"/>
                        </a:rPr>
                        <a:t>In case of method overloading, </a:t>
                      </a:r>
                      <a:r>
                        <a:rPr lang="en-GB" i="1">
                          <a:solidFill>
                            <a:srgbClr val="333333"/>
                          </a:solidFill>
                          <a:latin typeface="inter-regular"/>
                        </a:rPr>
                        <a:t>parameter must be different</a:t>
                      </a:r>
                      <a:r>
                        <a:rPr lang="en-GB">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In case of method overriding, </a:t>
                      </a:r>
                      <a:r>
                        <a:rPr lang="en-GB" i="1">
                          <a:solidFill>
                            <a:srgbClr val="333333"/>
                          </a:solidFill>
                          <a:latin typeface="inter-regular"/>
                        </a:rPr>
                        <a:t>parameter must be same</a:t>
                      </a:r>
                      <a:r>
                        <a:rPr lang="en-GB">
                          <a:solidFill>
                            <a:srgbClr val="333333"/>
                          </a:solidFill>
                          <a:latin typeface="inter-regular"/>
                        </a:rPr>
                        <a:t>.</a:t>
                      </a:r>
                    </a:p>
                  </a:txBody>
                  <a:tcPr marL="76200" marR="76200" marT="76200" marB="76200"/>
                </a:tc>
              </a:tr>
              <a:tr h="370840">
                <a:tc>
                  <a:txBody>
                    <a:bodyPr/>
                    <a:lstStyle/>
                    <a:p>
                      <a:pPr algn="just" fontAlgn="t"/>
                      <a:r>
                        <a:rPr lang="en-US">
                          <a:solidFill>
                            <a:srgbClr val="333333"/>
                          </a:solidFill>
                          <a:latin typeface="inter-regular"/>
                        </a:rPr>
                        <a:t>4)</a:t>
                      </a:r>
                    </a:p>
                  </a:txBody>
                  <a:tcPr marL="76200" marR="76200" marT="76200" marB="76200"/>
                </a:tc>
                <a:tc>
                  <a:txBody>
                    <a:bodyPr/>
                    <a:lstStyle/>
                    <a:p>
                      <a:pPr algn="just" fontAlgn="t"/>
                      <a:r>
                        <a:rPr lang="en-GB">
                          <a:solidFill>
                            <a:srgbClr val="333333"/>
                          </a:solidFill>
                          <a:latin typeface="inter-regular"/>
                        </a:rPr>
                        <a:t>Method overloading is the example of </a:t>
                      </a:r>
                      <a:r>
                        <a:rPr lang="en-GB" i="1">
                          <a:solidFill>
                            <a:srgbClr val="333333"/>
                          </a:solidFill>
                          <a:latin typeface="inter-regular"/>
                        </a:rPr>
                        <a:t>compile time polymorphism</a:t>
                      </a:r>
                      <a:r>
                        <a:rPr lang="en-GB">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Method overriding is the example of </a:t>
                      </a:r>
                      <a:r>
                        <a:rPr lang="en-GB" i="1">
                          <a:solidFill>
                            <a:srgbClr val="333333"/>
                          </a:solidFill>
                          <a:latin typeface="inter-regular"/>
                        </a:rPr>
                        <a:t>run time polymorphism</a:t>
                      </a:r>
                      <a:r>
                        <a:rPr lang="en-GB">
                          <a:solidFill>
                            <a:srgbClr val="333333"/>
                          </a:solidFill>
                          <a:latin typeface="inter-regular"/>
                        </a:rPr>
                        <a:t>.</a:t>
                      </a:r>
                    </a:p>
                  </a:txBody>
                  <a:tcPr marL="76200" marR="76200" marT="76200" marB="76200"/>
                </a:tc>
              </a:tr>
              <a:tr h="370840">
                <a:tc>
                  <a:txBody>
                    <a:bodyPr/>
                    <a:lstStyle/>
                    <a:p>
                      <a:pPr algn="just" fontAlgn="t"/>
                      <a:r>
                        <a:rPr lang="en-US">
                          <a:solidFill>
                            <a:srgbClr val="333333"/>
                          </a:solidFill>
                          <a:latin typeface="inter-regular"/>
                        </a:rPr>
                        <a:t>5)</a:t>
                      </a:r>
                    </a:p>
                  </a:txBody>
                  <a:tcPr marL="76200" marR="76200" marT="76200" marB="76200"/>
                </a:tc>
                <a:tc>
                  <a:txBody>
                    <a:bodyPr/>
                    <a:lstStyle/>
                    <a:p>
                      <a:pPr algn="just" fontAlgn="t"/>
                      <a:r>
                        <a:rPr lang="en-GB">
                          <a:solidFill>
                            <a:srgbClr val="333333"/>
                          </a:solidFill>
                          <a:latin typeface="inter-regular"/>
                        </a:rPr>
                        <a:t>In java, method overloading can't be performed by changing return type of the method only. </a:t>
                      </a:r>
                      <a:r>
                        <a:rPr lang="en-GB" i="1">
                          <a:solidFill>
                            <a:srgbClr val="333333"/>
                          </a:solidFill>
                          <a:latin typeface="inter-regular"/>
                        </a:rPr>
                        <a:t>Return type can be same or different</a:t>
                      </a:r>
                      <a:r>
                        <a:rPr lang="en-GB">
                          <a:solidFill>
                            <a:srgbClr val="333333"/>
                          </a:solidFill>
                          <a:latin typeface="inter-regular"/>
                        </a:rPr>
                        <a:t> in method overloading. But you must have to change the parameter.</a:t>
                      </a:r>
                    </a:p>
                  </a:txBody>
                  <a:tcPr marL="76200" marR="76200" marT="76200" marB="76200"/>
                </a:tc>
                <a:tc>
                  <a:txBody>
                    <a:bodyPr/>
                    <a:lstStyle/>
                    <a:p>
                      <a:pPr algn="just" fontAlgn="t"/>
                      <a:r>
                        <a:rPr lang="en-GB" i="1" dirty="0">
                          <a:solidFill>
                            <a:srgbClr val="333333"/>
                          </a:solidFill>
                          <a:latin typeface="inter-regular"/>
                        </a:rPr>
                        <a:t>Return type must be same or covariant</a:t>
                      </a:r>
                      <a:r>
                        <a:rPr lang="en-GB" dirty="0">
                          <a:solidFill>
                            <a:srgbClr val="333333"/>
                          </a:solidFill>
                          <a:latin typeface="inter-regular"/>
                        </a:rPr>
                        <a:t> </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smtClean="0"/>
              <a:t>Super keyword</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 a reference variable which is used to refer immediate parent class object.</a:t>
            </a:r>
          </a:p>
          <a:p>
            <a:r>
              <a:rPr lang="en-GB" dirty="0" smtClean="0"/>
              <a:t>Whenever you create the instance of subclass, an instance of parent class is created implicitly which is referred by super reference variable.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pic>
        <p:nvPicPr>
          <p:cNvPr id="5" name="Picture 4" descr="Usage of Java Super keyword"/>
          <p:cNvPicPr/>
          <p:nvPr/>
        </p:nvPicPr>
        <p:blipFill>
          <a:blip r:embed="rId2"/>
          <a:srcRect/>
          <a:stretch>
            <a:fillRect/>
          </a:stretch>
        </p:blipFill>
        <p:spPr bwMode="auto">
          <a:xfrm>
            <a:off x="3895090" y="3000372"/>
            <a:ext cx="5987124" cy="2857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super is used to refer immediate parent class instance variable.</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use super keyword to access the data member or field of parent class. It is used if parent class and child class have same fields.</a:t>
            </a:r>
          </a:p>
          <a:p>
            <a:pPr>
              <a:spcBef>
                <a:spcPts val="0"/>
              </a:spcBef>
              <a:buNone/>
            </a:pPr>
            <a:r>
              <a:rPr lang="en-GB" dirty="0" smtClean="0"/>
              <a:t>class A {</a:t>
            </a:r>
          </a:p>
          <a:p>
            <a:pPr>
              <a:spcBef>
                <a:spcPts val="0"/>
              </a:spcBef>
              <a:buNone/>
            </a:pPr>
            <a:r>
              <a:rPr lang="en-GB" dirty="0" smtClean="0"/>
              <a:t>    String </a:t>
            </a:r>
            <a:r>
              <a:rPr lang="en-GB" dirty="0" err="1" smtClean="0"/>
              <a:t>var</a:t>
            </a:r>
            <a:r>
              <a:rPr lang="en-GB" dirty="0" smtClean="0"/>
              <a:t>=“A”;</a:t>
            </a:r>
          </a:p>
          <a:p>
            <a:pPr>
              <a:spcBef>
                <a:spcPts val="0"/>
              </a:spcBef>
              <a:buNone/>
            </a:pPr>
            <a:r>
              <a:rPr lang="en-GB" dirty="0" smtClean="0"/>
              <a:t>}</a:t>
            </a:r>
          </a:p>
          <a:p>
            <a:pPr>
              <a:spcBef>
                <a:spcPts val="0"/>
              </a:spcBef>
              <a:buNone/>
            </a:pPr>
            <a:r>
              <a:rPr lang="en-GB" dirty="0" smtClean="0"/>
              <a:t>class B extends A {</a:t>
            </a:r>
          </a:p>
          <a:p>
            <a:pPr>
              <a:spcBef>
                <a:spcPts val="0"/>
              </a:spcBef>
              <a:buNone/>
            </a:pPr>
            <a:r>
              <a:rPr lang="en-GB" dirty="0" smtClean="0"/>
              <a:t> String </a:t>
            </a:r>
            <a:r>
              <a:rPr lang="en-GB" dirty="0" err="1" smtClean="0"/>
              <a:t>var</a:t>
            </a:r>
            <a:r>
              <a:rPr lang="en-GB" dirty="0" smtClean="0"/>
              <a:t>=“B”;</a:t>
            </a:r>
          </a:p>
          <a:p>
            <a:pPr>
              <a:spcBef>
                <a:spcPts val="0"/>
              </a:spcBef>
              <a:buNone/>
            </a:pPr>
            <a:r>
              <a:rPr lang="en-GB" dirty="0" smtClean="0"/>
              <a:t>     void show() {</a:t>
            </a:r>
          </a:p>
          <a:p>
            <a:pPr>
              <a:spcBef>
                <a:spcPts val="0"/>
              </a:spcBef>
              <a:buNone/>
            </a:pPr>
            <a:r>
              <a:rPr lang="en-GB" dirty="0" smtClean="0"/>
              <a:t>         sop(super.var);</a:t>
            </a:r>
          </a:p>
          <a:p>
            <a:pPr>
              <a:spcBef>
                <a:spcPts val="0"/>
              </a:spcBef>
              <a:buNone/>
            </a:pPr>
            <a:r>
              <a:rPr lang="en-GB" dirty="0" smtClean="0"/>
              <a:t>         sop(</a:t>
            </a:r>
            <a:r>
              <a:rPr lang="en-GB" dirty="0" err="1" smtClean="0"/>
              <a:t>var</a:t>
            </a:r>
            <a:r>
              <a:rPr lang="en-GB" dirty="0" smtClean="0"/>
              <a:t>);</a:t>
            </a:r>
          </a:p>
          <a:p>
            <a:pPr>
              <a:spcBef>
                <a:spcPts val="0"/>
              </a:spcBef>
              <a:buNone/>
            </a:pPr>
            <a:r>
              <a:rPr lang="en-GB" dirty="0" smtClean="0"/>
              <a:t>       }</a:t>
            </a:r>
          </a:p>
          <a:p>
            <a:pPr>
              <a:spcBef>
                <a:spcPts val="0"/>
              </a:spcBef>
              <a:buNone/>
            </a:pPr>
            <a:r>
              <a:rPr lang="en-GB" dirty="0" smtClean="0"/>
              <a:t>public class temp {</a:t>
            </a:r>
          </a:p>
          <a:p>
            <a:pPr>
              <a:spcBef>
                <a:spcPts val="0"/>
              </a:spcBef>
              <a:buNone/>
            </a:pPr>
            <a:r>
              <a:rPr lang="en-GB" dirty="0" smtClean="0"/>
              <a:t>      public static void main(String </a:t>
            </a:r>
            <a:r>
              <a:rPr lang="en-GB" dirty="0" err="1" smtClean="0"/>
              <a:t>args</a:t>
            </a:r>
            <a:r>
              <a:rPr lang="en-GB" dirty="0" smtClean="0"/>
              <a:t>[]) {</a:t>
            </a:r>
          </a:p>
          <a:p>
            <a:pPr>
              <a:spcBef>
                <a:spcPts val="0"/>
              </a:spcBef>
              <a:buNone/>
            </a:pPr>
            <a:r>
              <a:rPr lang="en-GB" dirty="0" smtClean="0"/>
              <a:t>           B </a:t>
            </a:r>
            <a:r>
              <a:rPr lang="en-GB" dirty="0" err="1" smtClean="0"/>
              <a:t>b</a:t>
            </a:r>
            <a:r>
              <a:rPr lang="en-GB" dirty="0" smtClean="0"/>
              <a:t> = new B();</a:t>
            </a:r>
          </a:p>
          <a:p>
            <a:pPr>
              <a:spcBef>
                <a:spcPts val="0"/>
              </a:spcBef>
              <a:buNone/>
            </a:pPr>
            <a:r>
              <a:rPr lang="en-GB" dirty="0" smtClean="0"/>
              <a:t>            </a:t>
            </a:r>
            <a:r>
              <a:rPr lang="en-GB" dirty="0" err="1" smtClean="0"/>
              <a:t>b.show</a:t>
            </a:r>
            <a:r>
              <a:rPr lang="en-GB" dirty="0" smtClean="0"/>
              <a:t>();</a:t>
            </a:r>
          </a:p>
          <a:p>
            <a:pPr>
              <a:spcBef>
                <a:spcPts val="0"/>
              </a:spcBef>
              <a:buNone/>
            </a:pPr>
            <a:r>
              <a:rPr lang="en-GB" dirty="0" smtClean="0"/>
              <a:t>      }</a:t>
            </a:r>
          </a:p>
          <a:p>
            <a:pPr>
              <a:spcBef>
                <a:spcPts val="0"/>
              </a:spcBef>
              <a:buNone/>
            </a:pPr>
            <a:r>
              <a:rPr lang="en-GB" dirty="0" smtClean="0"/>
              <a:t>}</a:t>
            </a:r>
          </a:p>
          <a:p>
            <a:pPr>
              <a:spcBef>
                <a:spcPts val="0"/>
              </a:spcBef>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super can be used to invoke parent class method</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super keyword can also be used to invoke parent class method. It should be used if subclass contains the same method as parent class. In other words, it is used if method is overridden.</a:t>
            </a:r>
          </a:p>
          <a:p>
            <a:pPr>
              <a:spcBef>
                <a:spcPts val="0"/>
              </a:spcBef>
              <a:buNone/>
            </a:pPr>
            <a:r>
              <a:rPr lang="en-GB" dirty="0" smtClean="0"/>
              <a:t>class A {</a:t>
            </a:r>
          </a:p>
          <a:p>
            <a:pPr>
              <a:spcBef>
                <a:spcPts val="0"/>
              </a:spcBef>
              <a:buNone/>
            </a:pPr>
            <a:r>
              <a:rPr lang="en-GB" dirty="0" smtClean="0"/>
              <a:t>    String </a:t>
            </a:r>
            <a:r>
              <a:rPr lang="en-GB" dirty="0" err="1" smtClean="0"/>
              <a:t>var</a:t>
            </a:r>
            <a:r>
              <a:rPr lang="en-GB" dirty="0" smtClean="0"/>
              <a:t>=“A”;</a:t>
            </a:r>
          </a:p>
          <a:p>
            <a:pPr>
              <a:spcBef>
                <a:spcPts val="0"/>
              </a:spcBef>
              <a:buNone/>
            </a:pPr>
            <a:r>
              <a:rPr lang="en-GB" dirty="0" smtClean="0"/>
              <a:t>    void show() {</a:t>
            </a:r>
          </a:p>
          <a:p>
            <a:pPr>
              <a:spcBef>
                <a:spcPts val="0"/>
              </a:spcBef>
              <a:buNone/>
            </a:pPr>
            <a:r>
              <a:rPr lang="en-GB" dirty="0" smtClean="0"/>
              <a:t>      sop(</a:t>
            </a:r>
            <a:r>
              <a:rPr lang="en-GB" dirty="0" err="1" smtClean="0"/>
              <a:t>var</a:t>
            </a:r>
            <a:r>
              <a:rPr lang="en-GB" dirty="0" smtClean="0"/>
              <a:t>);</a:t>
            </a:r>
          </a:p>
          <a:p>
            <a:pPr>
              <a:spcBef>
                <a:spcPts val="0"/>
              </a:spcBef>
              <a:buNone/>
            </a:pPr>
            <a:r>
              <a:rPr lang="en-GB" dirty="0" smtClean="0"/>
              <a:t>    }</a:t>
            </a:r>
          </a:p>
          <a:p>
            <a:pPr>
              <a:spcBef>
                <a:spcPts val="0"/>
              </a:spcBef>
              <a:buNone/>
            </a:pPr>
            <a:r>
              <a:rPr lang="en-GB" dirty="0" smtClean="0"/>
              <a:t>}</a:t>
            </a:r>
          </a:p>
          <a:p>
            <a:pPr>
              <a:spcBef>
                <a:spcPts val="0"/>
              </a:spcBef>
              <a:buNone/>
            </a:pPr>
            <a:r>
              <a:rPr lang="en-GB" dirty="0" smtClean="0"/>
              <a:t>class B extends A {</a:t>
            </a:r>
          </a:p>
          <a:p>
            <a:pPr>
              <a:spcBef>
                <a:spcPts val="0"/>
              </a:spcBef>
              <a:buNone/>
            </a:pPr>
            <a:r>
              <a:rPr lang="en-GB" dirty="0" smtClean="0"/>
              <a:t> String </a:t>
            </a:r>
            <a:r>
              <a:rPr lang="en-GB" dirty="0" err="1" smtClean="0"/>
              <a:t>var</a:t>
            </a:r>
            <a:r>
              <a:rPr lang="en-GB" dirty="0" smtClean="0"/>
              <a:t>=“B”;</a:t>
            </a:r>
          </a:p>
          <a:p>
            <a:pPr>
              <a:spcBef>
                <a:spcPts val="0"/>
              </a:spcBef>
              <a:buNone/>
            </a:pPr>
            <a:r>
              <a:rPr lang="en-GB" dirty="0" smtClean="0"/>
              <a:t>     void show() {</a:t>
            </a:r>
          </a:p>
          <a:p>
            <a:pPr>
              <a:spcBef>
                <a:spcPts val="0"/>
              </a:spcBef>
              <a:buNone/>
            </a:pPr>
            <a:r>
              <a:rPr lang="en-GB" dirty="0" smtClean="0"/>
              <a:t>          </a:t>
            </a:r>
            <a:r>
              <a:rPr lang="en-GB" dirty="0" err="1" smtClean="0"/>
              <a:t>super.show</a:t>
            </a:r>
            <a:r>
              <a:rPr lang="en-GB" dirty="0" smtClean="0"/>
              <a:t>();;</a:t>
            </a:r>
          </a:p>
          <a:p>
            <a:pPr>
              <a:spcBef>
                <a:spcPts val="0"/>
              </a:spcBef>
              <a:buNone/>
            </a:pPr>
            <a:r>
              <a:rPr lang="en-GB" dirty="0" smtClean="0"/>
              <a:t>         sop(</a:t>
            </a:r>
            <a:r>
              <a:rPr lang="en-GB" dirty="0" err="1" smtClean="0"/>
              <a:t>var</a:t>
            </a:r>
            <a:r>
              <a:rPr lang="en-GB" dirty="0" smtClean="0"/>
              <a:t>);</a:t>
            </a:r>
          </a:p>
          <a:p>
            <a:pPr>
              <a:spcBef>
                <a:spcPts val="0"/>
              </a:spcBef>
              <a:buNone/>
            </a:pPr>
            <a:r>
              <a:rPr lang="en-GB" dirty="0" smtClean="0"/>
              <a:t>       }</a:t>
            </a:r>
          </a:p>
          <a:p>
            <a:pPr>
              <a:spcBef>
                <a:spcPts val="0"/>
              </a:spcBef>
              <a:buNone/>
            </a:pPr>
            <a:r>
              <a:rPr lang="en-GB" dirty="0" smtClean="0"/>
              <a:t>public class temp {</a:t>
            </a:r>
          </a:p>
          <a:p>
            <a:pPr>
              <a:spcBef>
                <a:spcPts val="0"/>
              </a:spcBef>
              <a:buNone/>
            </a:pPr>
            <a:r>
              <a:rPr lang="en-GB" dirty="0" smtClean="0"/>
              <a:t>      public static void main(String </a:t>
            </a:r>
            <a:r>
              <a:rPr lang="en-GB" dirty="0" err="1" smtClean="0"/>
              <a:t>args</a:t>
            </a:r>
            <a:r>
              <a:rPr lang="en-GB" dirty="0" smtClean="0"/>
              <a:t>[]) {</a:t>
            </a:r>
          </a:p>
          <a:p>
            <a:pPr>
              <a:spcBef>
                <a:spcPts val="0"/>
              </a:spcBef>
              <a:buNone/>
            </a:pPr>
            <a:r>
              <a:rPr lang="en-GB" dirty="0" smtClean="0"/>
              <a:t>           B </a:t>
            </a:r>
            <a:r>
              <a:rPr lang="en-GB" dirty="0" err="1" smtClean="0"/>
              <a:t>b</a:t>
            </a:r>
            <a:r>
              <a:rPr lang="en-GB" dirty="0" smtClean="0"/>
              <a:t> = new B();</a:t>
            </a:r>
          </a:p>
          <a:p>
            <a:pPr>
              <a:spcBef>
                <a:spcPts val="0"/>
              </a:spcBef>
              <a:buNone/>
            </a:pPr>
            <a:r>
              <a:rPr lang="en-GB" dirty="0" smtClean="0"/>
              <a:t>            </a:t>
            </a:r>
            <a:r>
              <a:rPr lang="en-GB" dirty="0" err="1" smtClean="0"/>
              <a:t>b.show</a:t>
            </a:r>
            <a:r>
              <a:rPr lang="en-GB" dirty="0" smtClean="0"/>
              <a:t>();</a:t>
            </a:r>
          </a:p>
          <a:p>
            <a:pPr>
              <a:spcBef>
                <a:spcPts val="0"/>
              </a:spcBef>
              <a:buNone/>
            </a:pPr>
            <a:r>
              <a:rPr lang="en-GB" dirty="0" smtClean="0"/>
              <a:t>      }</a:t>
            </a:r>
          </a:p>
          <a:p>
            <a:pPr>
              <a:spcBef>
                <a:spcPts val="0"/>
              </a:spcBef>
              <a:buNone/>
            </a:pPr>
            <a:r>
              <a:rPr lang="en-GB" dirty="0" smtClean="0"/>
              <a:t>}</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44212" cy="1325563"/>
          </a:xfrm>
        </p:spPr>
        <p:txBody>
          <a:bodyPr/>
          <a:lstStyle/>
          <a:p>
            <a:r>
              <a:rPr lang="en-GB" dirty="0" smtClean="0"/>
              <a:t>super is used to invoke parent class constructor</a:t>
            </a:r>
            <a:br>
              <a:rPr lang="en-GB"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The super keyword can also be used to invoke the parent class constructor.</a:t>
            </a:r>
          </a:p>
          <a:p>
            <a:pPr>
              <a:spcBef>
                <a:spcPts val="0"/>
              </a:spcBef>
              <a:buNone/>
            </a:pPr>
            <a:r>
              <a:rPr lang="en-GB" dirty="0" smtClean="0"/>
              <a:t>class A {</a:t>
            </a:r>
          </a:p>
          <a:p>
            <a:pPr>
              <a:spcBef>
                <a:spcPts val="0"/>
              </a:spcBef>
              <a:buNone/>
            </a:pPr>
            <a:r>
              <a:rPr lang="en-GB" dirty="0" smtClean="0"/>
              <a:t>    String </a:t>
            </a:r>
            <a:r>
              <a:rPr lang="en-GB" dirty="0" err="1" smtClean="0"/>
              <a:t>var</a:t>
            </a:r>
            <a:r>
              <a:rPr lang="en-GB" dirty="0" smtClean="0"/>
              <a:t>=“A”;</a:t>
            </a:r>
          </a:p>
          <a:p>
            <a:pPr>
              <a:spcBef>
                <a:spcPts val="0"/>
              </a:spcBef>
              <a:buNone/>
            </a:pPr>
            <a:r>
              <a:rPr lang="en-GB" dirty="0" smtClean="0"/>
              <a:t>    A() {</a:t>
            </a:r>
          </a:p>
          <a:p>
            <a:pPr>
              <a:spcBef>
                <a:spcPts val="0"/>
              </a:spcBef>
              <a:buNone/>
            </a:pPr>
            <a:r>
              <a:rPr lang="en-GB" dirty="0" smtClean="0"/>
              <a:t>       </a:t>
            </a:r>
            <a:r>
              <a:rPr lang="en-GB" dirty="0" err="1" smtClean="0"/>
              <a:t>var</a:t>
            </a:r>
            <a:r>
              <a:rPr lang="en-GB" dirty="0" smtClean="0"/>
              <a:t>=“”;</a:t>
            </a:r>
          </a:p>
          <a:p>
            <a:pPr>
              <a:spcBef>
                <a:spcPts val="0"/>
              </a:spcBef>
              <a:buNone/>
            </a:pPr>
            <a:r>
              <a:rPr lang="en-GB" dirty="0" smtClean="0"/>
              <a:t>    }</a:t>
            </a:r>
          </a:p>
          <a:p>
            <a:pPr>
              <a:spcBef>
                <a:spcPts val="0"/>
              </a:spcBef>
              <a:buNone/>
            </a:pPr>
            <a:r>
              <a:rPr lang="en-GB" dirty="0" smtClean="0"/>
              <a:t>    void show() {</a:t>
            </a:r>
          </a:p>
          <a:p>
            <a:pPr>
              <a:spcBef>
                <a:spcPts val="0"/>
              </a:spcBef>
              <a:buNone/>
            </a:pPr>
            <a:r>
              <a:rPr lang="en-GB" dirty="0" smtClean="0"/>
              <a:t>      sop(</a:t>
            </a:r>
            <a:r>
              <a:rPr lang="en-GB" dirty="0" err="1" smtClean="0"/>
              <a:t>var</a:t>
            </a:r>
            <a:r>
              <a:rPr lang="en-GB" dirty="0" smtClean="0"/>
              <a:t>);</a:t>
            </a:r>
          </a:p>
          <a:p>
            <a:pPr>
              <a:spcBef>
                <a:spcPts val="0"/>
              </a:spcBef>
              <a:buNone/>
            </a:pPr>
            <a:r>
              <a:rPr lang="en-GB" dirty="0" smtClean="0"/>
              <a:t>    }</a:t>
            </a:r>
          </a:p>
          <a:p>
            <a:pPr>
              <a:spcBef>
                <a:spcPts val="0"/>
              </a:spcBef>
              <a:buNone/>
            </a:pPr>
            <a:r>
              <a:rPr lang="en-GB" dirty="0" smtClean="0"/>
              <a:t>}</a:t>
            </a:r>
          </a:p>
          <a:p>
            <a:pPr>
              <a:spcBef>
                <a:spcPts val="0"/>
              </a:spcBef>
              <a:buNone/>
            </a:pPr>
            <a:r>
              <a:rPr lang="en-GB" dirty="0" smtClean="0"/>
              <a:t>class B extends A {</a:t>
            </a:r>
          </a:p>
          <a:p>
            <a:pPr>
              <a:spcBef>
                <a:spcPts val="0"/>
              </a:spcBef>
              <a:buNone/>
            </a:pPr>
            <a:r>
              <a:rPr lang="en-GB" dirty="0" smtClean="0"/>
              <a:t> String </a:t>
            </a:r>
            <a:r>
              <a:rPr lang="en-GB" dirty="0" err="1" smtClean="0"/>
              <a:t>var</a:t>
            </a:r>
            <a:r>
              <a:rPr lang="en-GB" dirty="0" smtClean="0"/>
              <a:t>=“B”;</a:t>
            </a:r>
          </a:p>
          <a:p>
            <a:pPr>
              <a:spcBef>
                <a:spcPts val="0"/>
              </a:spcBef>
              <a:buNone/>
            </a:pPr>
            <a:r>
              <a:rPr lang="en-GB" dirty="0" smtClean="0"/>
              <a:t>     B() {</a:t>
            </a:r>
          </a:p>
          <a:p>
            <a:pPr>
              <a:spcBef>
                <a:spcPts val="0"/>
              </a:spcBef>
              <a:buNone/>
            </a:pPr>
            <a:r>
              <a:rPr lang="en-GB" dirty="0" smtClean="0"/>
              <a:t>          super();</a:t>
            </a:r>
          </a:p>
          <a:p>
            <a:pPr>
              <a:spcBef>
                <a:spcPts val="0"/>
              </a:spcBef>
              <a:buNone/>
            </a:pPr>
            <a:r>
              <a:rPr lang="en-GB" dirty="0" smtClean="0"/>
              <a:t>      }</a:t>
            </a:r>
          </a:p>
          <a:p>
            <a:pPr>
              <a:spcBef>
                <a:spcPts val="0"/>
              </a:spcBef>
              <a:buNone/>
            </a:pPr>
            <a:r>
              <a:rPr lang="en-GB" dirty="0" smtClean="0"/>
              <a:t>     void show() {</a:t>
            </a:r>
          </a:p>
          <a:p>
            <a:pPr>
              <a:spcBef>
                <a:spcPts val="0"/>
              </a:spcBef>
              <a:buNone/>
            </a:pPr>
            <a:r>
              <a:rPr lang="en-GB" dirty="0" smtClean="0"/>
              <a:t>          </a:t>
            </a:r>
            <a:r>
              <a:rPr lang="en-GB" dirty="0" err="1" smtClean="0"/>
              <a:t>super.show</a:t>
            </a:r>
            <a:r>
              <a:rPr lang="en-GB" dirty="0" smtClean="0"/>
              <a:t>();;</a:t>
            </a:r>
          </a:p>
          <a:p>
            <a:pPr>
              <a:spcBef>
                <a:spcPts val="0"/>
              </a:spcBef>
              <a:buNone/>
            </a:pPr>
            <a:r>
              <a:rPr lang="en-GB" dirty="0" smtClean="0"/>
              <a:t>         sop(</a:t>
            </a:r>
            <a:r>
              <a:rPr lang="en-GB" dirty="0" err="1" smtClean="0"/>
              <a:t>var</a:t>
            </a:r>
            <a:r>
              <a:rPr lang="en-GB" dirty="0" smtClean="0"/>
              <a:t>);</a:t>
            </a:r>
          </a:p>
          <a:p>
            <a:pPr>
              <a:spcBef>
                <a:spcPts val="0"/>
              </a:spcBef>
              <a:buNone/>
            </a:pPr>
            <a:r>
              <a:rPr lang="en-GB" dirty="0" smtClean="0"/>
              <a:t>       }</a:t>
            </a:r>
          </a:p>
          <a:p>
            <a:pPr>
              <a:spcBef>
                <a:spcPts val="0"/>
              </a:spcBef>
              <a:buNone/>
            </a:pPr>
            <a:r>
              <a:rPr lang="en-GB" dirty="0" smtClean="0"/>
              <a:t>public class temp {</a:t>
            </a:r>
          </a:p>
          <a:p>
            <a:pPr>
              <a:spcBef>
                <a:spcPts val="0"/>
              </a:spcBef>
              <a:buNone/>
            </a:pPr>
            <a:r>
              <a:rPr lang="en-GB" dirty="0" smtClean="0"/>
              <a:t>      public static void main(String </a:t>
            </a:r>
            <a:r>
              <a:rPr lang="en-GB" dirty="0" err="1" smtClean="0"/>
              <a:t>args</a:t>
            </a:r>
            <a:r>
              <a:rPr lang="en-GB" dirty="0" smtClean="0"/>
              <a:t>[]) {</a:t>
            </a:r>
          </a:p>
          <a:p>
            <a:pPr>
              <a:spcBef>
                <a:spcPts val="0"/>
              </a:spcBef>
              <a:buNone/>
            </a:pPr>
            <a:r>
              <a:rPr lang="en-GB" dirty="0" smtClean="0"/>
              <a:t>           B </a:t>
            </a:r>
            <a:r>
              <a:rPr lang="en-GB" dirty="0" err="1" smtClean="0"/>
              <a:t>b</a:t>
            </a:r>
            <a:r>
              <a:rPr lang="en-GB" dirty="0" smtClean="0"/>
              <a:t> = new B();</a:t>
            </a:r>
          </a:p>
          <a:p>
            <a:pPr>
              <a:spcBef>
                <a:spcPts val="0"/>
              </a:spcBef>
              <a:buNone/>
            </a:pPr>
            <a:r>
              <a:rPr lang="en-GB" dirty="0" smtClean="0"/>
              <a:t>            </a:t>
            </a:r>
            <a:r>
              <a:rPr lang="en-GB" dirty="0" err="1" smtClean="0"/>
              <a:t>b.show</a:t>
            </a:r>
            <a:r>
              <a:rPr lang="en-GB" dirty="0" smtClean="0"/>
              <a:t>();</a:t>
            </a:r>
          </a:p>
          <a:p>
            <a:pPr>
              <a:spcBef>
                <a:spcPts val="0"/>
              </a:spcBef>
              <a:buNone/>
            </a:pPr>
            <a:r>
              <a:rPr lang="en-GB" dirty="0" smtClean="0"/>
              <a:t>      }</a:t>
            </a:r>
          </a:p>
          <a:p>
            <a:pPr>
              <a:spcBef>
                <a:spcPts val="0"/>
              </a:spcBef>
              <a:buNone/>
            </a:pPr>
            <a:r>
              <a:rPr lang="en-GB" dirty="0" smtClean="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Instance </a:t>
            </a:r>
            <a:r>
              <a:rPr lang="en-GB" dirty="0" err="1" smtClean="0"/>
              <a:t>initializer</a:t>
            </a:r>
            <a:r>
              <a:rPr lang="en-GB" dirty="0" smtClean="0"/>
              <a:t> Block</a:t>
            </a:r>
            <a:endParaRPr lang="en-US" dirty="0"/>
          </a:p>
        </p:txBody>
      </p:sp>
      <p:sp>
        <p:nvSpPr>
          <p:cNvPr id="3" name="Content Placeholder 2"/>
          <p:cNvSpPr>
            <a:spLocks noGrp="1"/>
          </p:cNvSpPr>
          <p:nvPr>
            <p:ph idx="1"/>
          </p:nvPr>
        </p:nvSpPr>
        <p:spPr/>
        <p:txBody>
          <a:bodyPr/>
          <a:lstStyle/>
          <a:p>
            <a:r>
              <a:rPr lang="en-GB" dirty="0" smtClean="0"/>
              <a:t>to initialize the instance data member/</a:t>
            </a:r>
            <a:r>
              <a:rPr lang="en-US" dirty="0" smtClean="0"/>
              <a:t>instance variable</a:t>
            </a:r>
            <a:r>
              <a:rPr lang="en-GB" dirty="0" smtClean="0"/>
              <a:t>. It run each time when object of the class is created.</a:t>
            </a:r>
          </a:p>
          <a:p>
            <a:r>
              <a:rPr lang="en-GB" dirty="0" smtClean="0"/>
              <a:t>What is the use of instance </a:t>
            </a:r>
            <a:r>
              <a:rPr lang="en-GB" dirty="0" err="1" smtClean="0"/>
              <a:t>initializer</a:t>
            </a:r>
            <a:r>
              <a:rPr lang="en-GB" dirty="0" smtClean="0"/>
              <a:t> block? directly assign a value in instance data member</a:t>
            </a:r>
          </a:p>
          <a:p>
            <a:r>
              <a:rPr lang="en-GB" dirty="0" smtClean="0"/>
              <a:t>Why use instance </a:t>
            </a:r>
            <a:r>
              <a:rPr lang="en-GB" dirty="0" err="1" smtClean="0"/>
              <a:t>initializer</a:t>
            </a:r>
            <a:r>
              <a:rPr lang="en-GB" dirty="0" smtClean="0"/>
              <a:t> block? Suppose I have to perform some operations while assigning value to instance data member e.g. a for loop to fill a complex array or error handling etc.</a:t>
            </a:r>
          </a:p>
          <a:p>
            <a:pPr>
              <a:spcBef>
                <a:spcPts val="0"/>
              </a:spcBef>
              <a:buNone/>
            </a:pPr>
            <a:r>
              <a:rPr lang="en-GB" sz="2000" dirty="0" smtClean="0"/>
              <a:t>class A {  </a:t>
            </a:r>
          </a:p>
          <a:p>
            <a:pPr>
              <a:spcBef>
                <a:spcPts val="0"/>
              </a:spcBef>
              <a:buNone/>
            </a:pPr>
            <a:r>
              <a:rPr lang="en-GB" sz="2000" dirty="0" smtClean="0"/>
              <a:t>    </a:t>
            </a:r>
            <a:r>
              <a:rPr lang="en-GB" sz="2000" dirty="0" err="1" smtClean="0"/>
              <a:t>int</a:t>
            </a:r>
            <a:r>
              <a:rPr lang="en-GB" sz="2000" dirty="0" smtClean="0"/>
              <a:t> x;  </a:t>
            </a:r>
          </a:p>
          <a:p>
            <a:pPr>
              <a:spcBef>
                <a:spcPts val="0"/>
              </a:spcBef>
              <a:buNone/>
            </a:pPr>
            <a:r>
              <a:rPr lang="en-GB" sz="2000" dirty="0" smtClean="0"/>
              <a:t>      </a:t>
            </a:r>
          </a:p>
          <a:p>
            <a:pPr>
              <a:spcBef>
                <a:spcPts val="0"/>
              </a:spcBef>
              <a:buNone/>
            </a:pPr>
            <a:r>
              <a:rPr lang="en-GB" sz="2000" dirty="0" smtClean="0"/>
              <a:t>    A() {</a:t>
            </a:r>
          </a:p>
          <a:p>
            <a:pPr>
              <a:spcBef>
                <a:spcPts val="0"/>
              </a:spcBef>
              <a:buNone/>
            </a:pPr>
            <a:r>
              <a:rPr lang="en-GB" sz="2000" dirty="0" smtClean="0"/>
              <a:t>        </a:t>
            </a:r>
            <a:r>
              <a:rPr lang="en-GB" sz="2000" dirty="0" err="1" smtClean="0"/>
              <a:t>System.out.println</a:t>
            </a:r>
            <a:r>
              <a:rPr lang="en-GB" sz="2000" dirty="0" smtClean="0"/>
              <a:t>("x= "+x);</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 x=1; }  </a:t>
            </a:r>
          </a:p>
          <a:p>
            <a:pPr>
              <a:spcBef>
                <a:spcPts val="0"/>
              </a:spcBef>
              <a:buNone/>
            </a:pPr>
            <a:r>
              <a:rPr lang="en-GB" sz="2000" dirty="0" smtClean="0"/>
              <a:t>       </a:t>
            </a:r>
          </a:p>
          <a:p>
            <a:pPr>
              <a:spcBef>
                <a:spcPts val="0"/>
              </a:spcBef>
              <a:buNone/>
            </a:pPr>
            <a:r>
              <a:rPr lang="en-GB" sz="2000" dirty="0" smtClean="0"/>
              <a:t>    public static void main(String </a:t>
            </a:r>
            <a:r>
              <a:rPr lang="en-GB" sz="2000" dirty="0" err="1" smtClean="0"/>
              <a:t>args</a:t>
            </a:r>
            <a:r>
              <a:rPr lang="en-GB" sz="2000" dirty="0" smtClean="0"/>
              <a:t>[]){  </a:t>
            </a:r>
          </a:p>
          <a:p>
            <a:pPr>
              <a:spcBef>
                <a:spcPts val="0"/>
              </a:spcBef>
              <a:buNone/>
            </a:pPr>
            <a:r>
              <a:rPr lang="en-GB" sz="2000" dirty="0" smtClean="0"/>
              <a:t>        A a1=new A();  </a:t>
            </a:r>
          </a:p>
          <a:p>
            <a:pPr>
              <a:spcBef>
                <a:spcPts val="0"/>
              </a:spcBef>
              <a:buNone/>
            </a:pPr>
            <a:r>
              <a:rPr lang="en-GB" sz="2000" dirty="0" smtClean="0"/>
              <a:t>        A a2=new A();  </a:t>
            </a:r>
          </a:p>
          <a:p>
            <a:pPr>
              <a:spcBef>
                <a:spcPts val="0"/>
              </a:spcBef>
              <a:buNone/>
            </a:pPr>
            <a:r>
              <a:rPr lang="en-GB" sz="2000" dirty="0" smtClean="0"/>
              <a:t>    }      </a:t>
            </a:r>
          </a:p>
          <a:p>
            <a:pPr>
              <a:spcBef>
                <a:spcPts val="0"/>
              </a:spcBef>
              <a:buNone/>
            </a:pPr>
            <a:r>
              <a:rPr lang="en-GB" sz="2000" dirty="0" smtClean="0"/>
              <a:t>} </a:t>
            </a:r>
          </a:p>
          <a:p>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word</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The </a:t>
            </a:r>
            <a:r>
              <a:rPr lang="en-GB" b="1" dirty="0" smtClean="0"/>
              <a:t>final keyword</a:t>
            </a:r>
            <a:r>
              <a:rPr lang="en-GB" dirty="0" smtClean="0"/>
              <a:t> in java is used to restrict the user. The java final keyword can be used in many context. Final can be:</a:t>
            </a:r>
          </a:p>
          <a:p>
            <a:pPr marL="514350" indent="-514350">
              <a:buFont typeface="+mj-lt"/>
              <a:buAutoNum type="arabicPeriod"/>
            </a:pPr>
            <a:r>
              <a:rPr lang="en-GB" dirty="0" smtClean="0"/>
              <a:t>variable</a:t>
            </a:r>
          </a:p>
          <a:p>
            <a:pPr marL="514350" indent="-514350">
              <a:buFont typeface="+mj-lt"/>
              <a:buAutoNum type="arabicPeriod"/>
            </a:pPr>
            <a:r>
              <a:rPr lang="en-GB" dirty="0" smtClean="0"/>
              <a:t>method</a:t>
            </a:r>
          </a:p>
          <a:p>
            <a:pPr marL="514350" indent="-514350">
              <a:buFont typeface="+mj-lt"/>
              <a:buAutoNum type="arabicPeriod"/>
            </a:pPr>
            <a:r>
              <a:rPr lang="en-GB" dirty="0" smtClean="0"/>
              <a:t>class</a:t>
            </a:r>
          </a:p>
          <a:p>
            <a:r>
              <a:rPr lang="en-GB" dirty="0" smtClean="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pic>
        <p:nvPicPr>
          <p:cNvPr id="5" name="Picture 4" descr="final keyword in java"/>
          <p:cNvPicPr/>
          <p:nvPr/>
        </p:nvPicPr>
        <p:blipFill>
          <a:blip r:embed="rId2"/>
          <a:srcRect/>
          <a:stretch>
            <a:fillRect/>
          </a:stretch>
        </p:blipFill>
        <p:spPr bwMode="auto">
          <a:xfrm>
            <a:off x="4320222" y="2137093"/>
            <a:ext cx="3551555" cy="1649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variable</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If you make any variable as final, you cannot change the value of final variable(It will be constant).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
        <p:nvSpPr>
          <p:cNvPr id="5" name="Rectangle 4"/>
          <p:cNvSpPr/>
          <p:nvPr/>
        </p:nvSpPr>
        <p:spPr>
          <a:xfrm>
            <a:off x="2452662" y="1997838"/>
            <a:ext cx="6691338" cy="2862322"/>
          </a:xfrm>
          <a:prstGeom prst="rect">
            <a:avLst/>
          </a:prstGeom>
        </p:spPr>
        <p:txBody>
          <a:bodyPr wrap="square">
            <a:spAutoFit/>
          </a:bodyPr>
          <a:lstStyle/>
          <a:p>
            <a:r>
              <a:rPr lang="en-US" b="1" dirty="0" smtClean="0"/>
              <a:t>class</a:t>
            </a:r>
            <a:r>
              <a:rPr lang="en-US" dirty="0" smtClean="0"/>
              <a:t> Bike9{  </a:t>
            </a:r>
          </a:p>
          <a:p>
            <a:r>
              <a:rPr lang="en-US" dirty="0" smtClean="0"/>
              <a:t> </a:t>
            </a:r>
            <a:r>
              <a:rPr lang="en-US" b="1" dirty="0" smtClean="0"/>
              <a:t>final</a:t>
            </a:r>
            <a:r>
              <a:rPr lang="en-US" dirty="0" smtClean="0"/>
              <a:t> </a:t>
            </a:r>
            <a:r>
              <a:rPr lang="en-US" b="1" dirty="0" err="1" smtClean="0"/>
              <a:t>int</a:t>
            </a:r>
            <a:r>
              <a:rPr lang="en-US" dirty="0" smtClean="0"/>
              <a:t> </a:t>
            </a:r>
            <a:r>
              <a:rPr lang="en-US" dirty="0" err="1" smtClean="0"/>
              <a:t>speedlimit</a:t>
            </a:r>
            <a:r>
              <a:rPr lang="en-US" dirty="0" smtClean="0"/>
              <a:t>=90;//final variable  </a:t>
            </a:r>
          </a:p>
          <a:p>
            <a:r>
              <a:rPr lang="en-US" dirty="0" smtClean="0"/>
              <a:t> </a:t>
            </a:r>
            <a:r>
              <a:rPr lang="en-US" b="1" dirty="0" smtClean="0"/>
              <a:t>void</a:t>
            </a:r>
            <a:r>
              <a:rPr lang="en-US" dirty="0" smtClean="0"/>
              <a:t> run(){  </a:t>
            </a:r>
          </a:p>
          <a:p>
            <a:r>
              <a:rPr lang="en-US" dirty="0" smtClean="0"/>
              <a:t>  </a:t>
            </a:r>
            <a:r>
              <a:rPr lang="en-US" dirty="0" err="1" smtClean="0"/>
              <a:t>speedlimit</a:t>
            </a:r>
            <a:r>
              <a:rPr lang="en-US" dirty="0" smtClean="0"/>
              <a:t>=400;  </a:t>
            </a:r>
          </a:p>
          <a:p>
            <a:r>
              <a:rPr lang="en-US" dirty="0" smtClean="0"/>
              <a:t> }  </a:t>
            </a:r>
          </a:p>
          <a:p>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Bike9 </a:t>
            </a:r>
            <a:r>
              <a:rPr lang="en-US" dirty="0" err="1" smtClean="0"/>
              <a:t>obj</a:t>
            </a:r>
            <a:r>
              <a:rPr lang="en-US" dirty="0" smtClean="0"/>
              <a:t>=</a:t>
            </a:r>
            <a:r>
              <a:rPr lang="en-US" b="1" dirty="0" smtClean="0"/>
              <a:t>new</a:t>
            </a:r>
            <a:r>
              <a:rPr lang="en-US" dirty="0" smtClean="0"/>
              <a:t>  Bike9();  </a:t>
            </a:r>
          </a:p>
          <a:p>
            <a:r>
              <a:rPr lang="en-US" dirty="0" smtClean="0"/>
              <a:t> </a:t>
            </a:r>
            <a:r>
              <a:rPr lang="en-US" dirty="0" err="1" smtClean="0"/>
              <a:t>obj.run</a:t>
            </a:r>
            <a:r>
              <a:rPr lang="en-US" dirty="0" smtClean="0"/>
              <a:t>();  </a:t>
            </a:r>
          </a:p>
          <a:p>
            <a:r>
              <a:rPr lang="en-US" dirty="0" smtClean="0"/>
              <a:t> }  </a:t>
            </a:r>
          </a:p>
          <a:p>
            <a:r>
              <a:rPr lang="en-US" dirty="0" smtClean="0"/>
              <a:t>}//end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IN" dirty="0" smtClean="0"/>
              <a:t>Decision making statements</a:t>
            </a:r>
            <a:endParaRPr lang="en-US" dirty="0"/>
          </a:p>
        </p:txBody>
      </p:sp>
      <p:sp>
        <p:nvSpPr>
          <p:cNvPr id="3" name="Content Placeholder 2"/>
          <p:cNvSpPr>
            <a:spLocks noGrp="1"/>
          </p:cNvSpPr>
          <p:nvPr>
            <p:ph idx="1"/>
          </p:nvPr>
        </p:nvSpPr>
        <p:spPr>
          <a:xfrm>
            <a:off x="838200" y="1357298"/>
            <a:ext cx="10515600" cy="4819665"/>
          </a:xfrm>
        </p:spPr>
        <p:txBody>
          <a:bodyPr/>
          <a:lstStyle/>
          <a:p>
            <a:r>
              <a:rPr lang="en-IN" u="sng" dirty="0" smtClean="0"/>
              <a:t>If statement</a:t>
            </a:r>
          </a:p>
          <a:p>
            <a:pPr marL="514350" indent="-514350">
              <a:buFont typeface="+mj-lt"/>
              <a:buAutoNum type="arabicPeriod"/>
            </a:pPr>
            <a:r>
              <a:rPr lang="en-GB" dirty="0" smtClean="0"/>
              <a:t>Simple if statement</a:t>
            </a:r>
          </a:p>
          <a:p>
            <a:pPr>
              <a:buNone/>
            </a:pPr>
            <a:r>
              <a:rPr lang="en-GB" sz="2000" b="1" dirty="0" smtClean="0"/>
              <a:t>if</a:t>
            </a:r>
            <a:r>
              <a:rPr lang="en-GB" sz="2000" dirty="0" smtClean="0"/>
              <a:t>(condition) {    </a:t>
            </a:r>
          </a:p>
          <a:p>
            <a:pPr>
              <a:buNone/>
            </a:pPr>
            <a:r>
              <a:rPr lang="en-GB" sz="2000" dirty="0" smtClean="0"/>
              <a:t>statement 1; //executes when condition is true   </a:t>
            </a:r>
          </a:p>
          <a:p>
            <a:pPr>
              <a:buNone/>
            </a:pPr>
            <a:r>
              <a:rPr lang="en-GB" sz="2000" dirty="0" smtClean="0"/>
              <a:t>}    </a:t>
            </a:r>
          </a:p>
          <a:p>
            <a:pPr marL="514350" indent="-514350">
              <a:buNone/>
            </a:pPr>
            <a:r>
              <a:rPr lang="en-GB" dirty="0" smtClean="0"/>
              <a:t>2. if-else statement</a:t>
            </a:r>
          </a:p>
          <a:p>
            <a:pPr>
              <a:buNone/>
            </a:pPr>
            <a:r>
              <a:rPr lang="en-GB" sz="2000" b="1" dirty="0" smtClean="0"/>
              <a:t>if</a:t>
            </a:r>
            <a:r>
              <a:rPr lang="en-GB" sz="2000" dirty="0" smtClean="0"/>
              <a:t>(condition) {    </a:t>
            </a:r>
          </a:p>
          <a:p>
            <a:pPr>
              <a:buNone/>
            </a:pPr>
            <a:r>
              <a:rPr lang="en-GB" sz="2000" dirty="0" smtClean="0"/>
              <a:t>statement 1; //executes when condition is true   </a:t>
            </a:r>
          </a:p>
          <a:p>
            <a:pPr>
              <a:buNone/>
            </a:pPr>
            <a:r>
              <a:rPr lang="en-GB" sz="2000" dirty="0" smtClean="0"/>
              <a:t>}  </a:t>
            </a:r>
          </a:p>
          <a:p>
            <a:pPr>
              <a:buNone/>
            </a:pPr>
            <a:r>
              <a:rPr lang="en-GB" sz="2000" b="1" dirty="0" smtClean="0"/>
              <a:t>else</a:t>
            </a:r>
            <a:r>
              <a:rPr lang="en-GB" sz="2000" dirty="0" smtClean="0"/>
              <a:t>{  </a:t>
            </a:r>
          </a:p>
          <a:p>
            <a:pPr>
              <a:buNone/>
            </a:pPr>
            <a:r>
              <a:rPr lang="en-GB" sz="2000" dirty="0" smtClean="0"/>
              <a:t>statement 2; //executes when condition is false   </a:t>
            </a:r>
          </a:p>
          <a:p>
            <a:pPr>
              <a:buNone/>
            </a:pPr>
            <a:r>
              <a:rPr lang="en-GB" sz="2000" dirty="0" smtClean="0"/>
              <a:t>}  </a:t>
            </a:r>
          </a:p>
          <a:p>
            <a:pPr marL="514350" indent="-514350">
              <a:buNone/>
            </a:pPr>
            <a:endParaRPr lang="en-GB"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final method</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If you make any method as final, you cannot override it.</a:t>
            </a:r>
          </a:p>
          <a:p>
            <a:pPr>
              <a:spcBef>
                <a:spcPts val="0"/>
              </a:spcBef>
              <a:buNone/>
            </a:pPr>
            <a:r>
              <a:rPr lang="en-US" b="1" dirty="0" smtClean="0"/>
              <a:t>class</a:t>
            </a:r>
            <a:r>
              <a:rPr lang="en-US" dirty="0" smtClean="0"/>
              <a:t> Bike{  </a:t>
            </a:r>
          </a:p>
          <a:p>
            <a:pPr>
              <a:spcBef>
                <a:spcPts val="0"/>
              </a:spcBef>
              <a:buNone/>
            </a:pPr>
            <a:r>
              <a:rPr lang="en-US" dirty="0" smtClean="0"/>
              <a:t>  </a:t>
            </a:r>
            <a:r>
              <a:rPr lang="en-US" b="1" dirty="0" smtClean="0"/>
              <a:t>final</a:t>
            </a:r>
            <a:r>
              <a:rPr lang="en-US" dirty="0" smtClean="0"/>
              <a:t> </a:t>
            </a:r>
            <a:r>
              <a:rPr lang="en-US" b="1" dirty="0" smtClean="0"/>
              <a:t>void</a:t>
            </a:r>
            <a:r>
              <a:rPr lang="en-US" dirty="0" smtClean="0"/>
              <a:t> run(){</a:t>
            </a:r>
            <a:r>
              <a:rPr lang="en-US" dirty="0" err="1" smtClean="0"/>
              <a:t>System.out.println</a:t>
            </a:r>
            <a:r>
              <a:rPr lang="en-US" dirty="0" smtClean="0"/>
              <a:t>("running");}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class</a:t>
            </a:r>
            <a:r>
              <a:rPr lang="en-US" dirty="0" smtClean="0"/>
              <a:t> Honda </a:t>
            </a:r>
            <a:r>
              <a:rPr lang="en-US" b="1" dirty="0" smtClean="0"/>
              <a:t>extends</a:t>
            </a:r>
            <a:r>
              <a:rPr lang="en-US" dirty="0" smtClean="0"/>
              <a:t> Bike{  </a:t>
            </a:r>
          </a:p>
          <a:p>
            <a:pPr>
              <a:spcBef>
                <a:spcPts val="0"/>
              </a:spcBef>
              <a:buNone/>
            </a:pPr>
            <a:r>
              <a:rPr lang="en-US" dirty="0" smtClean="0"/>
              <a:t>   </a:t>
            </a:r>
            <a:r>
              <a:rPr lang="en-US" b="1" dirty="0" smtClean="0"/>
              <a:t>void</a:t>
            </a:r>
            <a:r>
              <a:rPr lang="en-US" dirty="0" smtClean="0"/>
              <a:t> run(){</a:t>
            </a:r>
            <a:r>
              <a:rPr lang="en-US" dirty="0" err="1" smtClean="0"/>
              <a:t>System.out.println</a:t>
            </a:r>
            <a:r>
              <a:rPr lang="en-US" dirty="0" smtClean="0"/>
              <a:t>("running safely with 100kmph");}  </a:t>
            </a:r>
          </a:p>
          <a:p>
            <a:pPr>
              <a:spcBef>
                <a:spcPts val="0"/>
              </a:spcBef>
              <a:buNone/>
            </a:pPr>
            <a:r>
              <a:rPr lang="en-US" dirty="0" smtClean="0"/>
              <a:t>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dirty="0" smtClean="0"/>
              <a:t>   Honda </a:t>
            </a:r>
            <a:r>
              <a:rPr lang="en-US" dirty="0" err="1" smtClean="0"/>
              <a:t>honda</a:t>
            </a:r>
            <a:r>
              <a:rPr lang="en-US" dirty="0" smtClean="0"/>
              <a:t>= </a:t>
            </a:r>
            <a:r>
              <a:rPr lang="en-US" b="1" dirty="0" smtClean="0"/>
              <a:t>new</a:t>
            </a:r>
            <a:r>
              <a:rPr lang="en-US" dirty="0" smtClean="0"/>
              <a:t> Honda();  </a:t>
            </a:r>
          </a:p>
          <a:p>
            <a:pPr>
              <a:spcBef>
                <a:spcPts val="0"/>
              </a:spcBef>
              <a:buNone/>
            </a:pPr>
            <a:r>
              <a:rPr lang="en-US" dirty="0" smtClean="0"/>
              <a:t>   </a:t>
            </a:r>
            <a:r>
              <a:rPr lang="en-US" dirty="0" err="1" smtClean="0"/>
              <a:t>honda.run</a:t>
            </a:r>
            <a:r>
              <a:rPr lang="en-US" dirty="0" smtClean="0"/>
              <a:t>();  </a:t>
            </a:r>
          </a:p>
          <a:p>
            <a:pPr>
              <a:spcBef>
                <a:spcPts val="0"/>
              </a:spcBef>
              <a:buNone/>
            </a:pPr>
            <a:r>
              <a:rPr lang="en-US" dirty="0" smtClean="0"/>
              <a:t>   }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final class</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If you make any class as final, you cannot extend it.</a:t>
            </a:r>
          </a:p>
          <a:p>
            <a:pPr>
              <a:buNone/>
            </a:pPr>
            <a:r>
              <a:rPr lang="en-US" b="1" dirty="0" smtClean="0"/>
              <a:t>final</a:t>
            </a:r>
            <a:r>
              <a:rPr lang="en-US" dirty="0" smtClean="0"/>
              <a:t> </a:t>
            </a:r>
            <a:r>
              <a:rPr lang="en-US" b="1" dirty="0" smtClean="0"/>
              <a:t>class</a:t>
            </a:r>
            <a:r>
              <a:rPr lang="en-US" dirty="0" smtClean="0"/>
              <a:t> Bike{}  </a:t>
            </a:r>
          </a:p>
          <a:p>
            <a:pPr>
              <a:buNone/>
            </a:pPr>
            <a:r>
              <a:rPr lang="en-US" b="1" dirty="0" smtClean="0"/>
              <a:t>class</a:t>
            </a:r>
            <a:r>
              <a:rPr lang="en-US" dirty="0" smtClean="0"/>
              <a:t> Honda1 </a:t>
            </a:r>
            <a:r>
              <a:rPr lang="en-US" b="1" dirty="0" smtClean="0"/>
              <a:t>extends</a:t>
            </a:r>
            <a:r>
              <a:rPr lang="en-US" dirty="0" smtClean="0"/>
              <a:t> Bike{  </a:t>
            </a:r>
          </a:p>
          <a:p>
            <a:pPr>
              <a:buNone/>
            </a:pPr>
            <a:r>
              <a:rPr lang="en-US" dirty="0" smtClean="0"/>
              <a:t>  </a:t>
            </a:r>
            <a:r>
              <a:rPr lang="en-US" b="1" dirty="0" smtClean="0"/>
              <a:t>void</a:t>
            </a:r>
            <a:r>
              <a:rPr lang="en-US" dirty="0" smtClean="0"/>
              <a:t> run(){</a:t>
            </a:r>
            <a:r>
              <a:rPr lang="en-US" dirty="0" err="1" smtClean="0"/>
              <a:t>System.out.println</a:t>
            </a:r>
            <a:r>
              <a:rPr lang="en-US" dirty="0" smtClean="0"/>
              <a:t>("running safely with 100kmph");</a:t>
            </a:r>
          </a:p>
          <a:p>
            <a:pPr>
              <a:buNone/>
            </a:pP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Honda1 </a:t>
            </a:r>
            <a:r>
              <a:rPr lang="en-US" dirty="0" err="1" smtClean="0"/>
              <a:t>honda</a:t>
            </a:r>
            <a:r>
              <a:rPr lang="en-US" dirty="0" smtClean="0"/>
              <a:t>= </a:t>
            </a:r>
            <a:r>
              <a:rPr lang="en-US" b="1" dirty="0" smtClean="0"/>
              <a:t>new</a:t>
            </a:r>
            <a:r>
              <a:rPr lang="en-US" dirty="0" smtClean="0"/>
              <a:t> Honda1();  </a:t>
            </a:r>
          </a:p>
          <a:p>
            <a:pPr>
              <a:buNone/>
            </a:pPr>
            <a:r>
              <a:rPr lang="en-US" dirty="0" smtClean="0"/>
              <a:t>  </a:t>
            </a:r>
            <a:r>
              <a:rPr lang="en-US" dirty="0" err="1" smtClean="0"/>
              <a:t>honda.run</a:t>
            </a:r>
            <a:r>
              <a:rPr lang="en-US" dirty="0" smtClean="0"/>
              <a:t>();  </a:t>
            </a:r>
          </a:p>
          <a:p>
            <a:pPr>
              <a:buNone/>
            </a:pPr>
            <a:r>
              <a:rPr lang="en-US" dirty="0" smtClean="0"/>
              <a:t>  }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Q&amp;A</a:t>
            </a: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GB" sz="2000" dirty="0" smtClean="0"/>
              <a:t>Q) Is final method inherited?</a:t>
            </a:r>
          </a:p>
          <a:p>
            <a:pPr>
              <a:buNone/>
            </a:pPr>
            <a:r>
              <a:rPr lang="en-GB" sz="2000" dirty="0" err="1" smtClean="0"/>
              <a:t>Ans</a:t>
            </a:r>
            <a:r>
              <a:rPr lang="en-GB" sz="2000" dirty="0" smtClean="0"/>
              <a:t>) Yes, final method is inherited but you cannot override it.</a:t>
            </a:r>
          </a:p>
          <a:p>
            <a:pPr>
              <a:buNone/>
            </a:pPr>
            <a:r>
              <a:rPr lang="en-GB" sz="2000" dirty="0" smtClean="0"/>
              <a:t>Q) What is blank or uninitialized final variable?</a:t>
            </a:r>
          </a:p>
          <a:p>
            <a:pPr>
              <a:buNone/>
            </a:pPr>
            <a:r>
              <a:rPr lang="en-GB" sz="2000" dirty="0" smtClean="0"/>
              <a:t>A final variable that is not initialized at the time of declaration is known as blank final variable.</a:t>
            </a:r>
          </a:p>
          <a:p>
            <a:pPr>
              <a:buNone/>
            </a:pPr>
            <a:r>
              <a:rPr lang="en-GB" sz="2000" dirty="0" err="1" smtClean="0"/>
              <a:t>Que</a:t>
            </a:r>
            <a:r>
              <a:rPr lang="en-GB" sz="2000" dirty="0" smtClean="0"/>
              <a:t>) Can we initialize blank final variable?</a:t>
            </a:r>
          </a:p>
          <a:p>
            <a:pPr>
              <a:buNone/>
            </a:pPr>
            <a:r>
              <a:rPr lang="en-GB" sz="2000" dirty="0" smtClean="0"/>
              <a:t>Yes, but only in constructor.</a:t>
            </a:r>
          </a:p>
          <a:p>
            <a:pPr>
              <a:buNone/>
            </a:pPr>
            <a:r>
              <a:rPr lang="en-GB" sz="2000" dirty="0" smtClean="0"/>
              <a:t>A static final variable that is not initialized at the time of declaration is known as static blank final variable. It can be initialized only in static block. </a:t>
            </a:r>
          </a:p>
          <a:p>
            <a:pPr>
              <a:buNone/>
            </a:pPr>
            <a:r>
              <a:rPr lang="en-GB" sz="2000" dirty="0" smtClean="0"/>
              <a:t>Q) What is final parameter?</a:t>
            </a:r>
          </a:p>
          <a:p>
            <a:pPr>
              <a:buNone/>
            </a:pPr>
            <a:r>
              <a:rPr lang="en-GB" sz="2000" dirty="0" smtClean="0"/>
              <a:t>If you declare any parameter as final, you cannot change the value of it.</a:t>
            </a:r>
          </a:p>
          <a:p>
            <a:pPr>
              <a:buNone/>
            </a:pPr>
            <a:r>
              <a:rPr lang="en-GB" sz="2000" dirty="0" smtClean="0"/>
              <a:t>Q) Can we declare a constructor final?</a:t>
            </a:r>
          </a:p>
          <a:p>
            <a:pPr>
              <a:buNone/>
            </a:pPr>
            <a:r>
              <a:rPr lang="en-GB" sz="2000" dirty="0" smtClean="0"/>
              <a:t>No, because constructor is never inherited.</a:t>
            </a:r>
          </a:p>
          <a:p>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p:txBody>
          <a:bodyPr/>
          <a:lstStyle/>
          <a:p>
            <a:r>
              <a:rPr lang="en-GB" dirty="0" smtClean="0"/>
              <a:t>three places to initialize the instance  </a:t>
            </a:r>
          </a:p>
          <a:p>
            <a:pPr marL="514350" indent="-514350">
              <a:buFont typeface="+mj-lt"/>
              <a:buAutoNum type="arabicPeriod"/>
            </a:pPr>
            <a:r>
              <a:rPr lang="en-GB" dirty="0" smtClean="0"/>
              <a:t>method</a:t>
            </a:r>
          </a:p>
          <a:p>
            <a:pPr marL="514350" indent="-514350">
              <a:buFont typeface="+mj-lt"/>
              <a:buAutoNum type="arabicPeriod"/>
            </a:pPr>
            <a:r>
              <a:rPr lang="en-GB" dirty="0" smtClean="0"/>
              <a:t>constructor</a:t>
            </a:r>
          </a:p>
          <a:p>
            <a:pPr marL="514350" indent="-514350">
              <a:buFont typeface="+mj-lt"/>
              <a:buAutoNum type="arabicPeriod"/>
            </a:pPr>
            <a:r>
              <a:rPr lang="en-GB" dirty="0" smtClean="0"/>
              <a:t>block</a:t>
            </a:r>
          </a:p>
          <a:p>
            <a:r>
              <a:rPr lang="en-GB" dirty="0" smtClean="0"/>
              <a:t>What is invoked first, instance </a:t>
            </a:r>
            <a:r>
              <a:rPr lang="en-GB" dirty="0" err="1" smtClean="0"/>
              <a:t>initializer</a:t>
            </a:r>
            <a:r>
              <a:rPr lang="en-GB" dirty="0" smtClean="0"/>
              <a:t> block or constructor? </a:t>
            </a:r>
            <a:r>
              <a:rPr lang="en-GB" dirty="0" err="1" smtClean="0"/>
              <a:t>initializer</a:t>
            </a:r>
            <a:r>
              <a:rPr lang="en-GB" dirty="0" smtClean="0"/>
              <a:t> block </a:t>
            </a:r>
          </a:p>
          <a:p>
            <a:pPr>
              <a:spcBef>
                <a:spcPts val="0"/>
              </a:spcBef>
              <a:buNone/>
            </a:pPr>
            <a:r>
              <a:rPr lang="en-GB" sz="2000" dirty="0" smtClean="0"/>
              <a:t>class A {  </a:t>
            </a:r>
          </a:p>
          <a:p>
            <a:pPr>
              <a:spcBef>
                <a:spcPts val="0"/>
              </a:spcBef>
              <a:buNone/>
            </a:pPr>
            <a:r>
              <a:rPr lang="en-GB" sz="2000" dirty="0" smtClean="0"/>
              <a:t>    </a:t>
            </a:r>
            <a:r>
              <a:rPr lang="en-GB" sz="2000" dirty="0" err="1" smtClean="0"/>
              <a:t>int</a:t>
            </a:r>
            <a:r>
              <a:rPr lang="en-GB" sz="2000" dirty="0" smtClean="0"/>
              <a:t> x;  </a:t>
            </a:r>
          </a:p>
          <a:p>
            <a:pPr>
              <a:spcBef>
                <a:spcPts val="0"/>
              </a:spcBef>
              <a:buNone/>
            </a:pPr>
            <a:r>
              <a:rPr lang="en-GB" sz="2000" dirty="0" smtClean="0"/>
              <a:t>   </a:t>
            </a:r>
          </a:p>
          <a:p>
            <a:pPr>
              <a:spcBef>
                <a:spcPts val="0"/>
              </a:spcBef>
              <a:buNone/>
            </a:pPr>
            <a:r>
              <a:rPr lang="en-GB" sz="2000" dirty="0" smtClean="0"/>
              <a:t>    A() {</a:t>
            </a:r>
          </a:p>
          <a:p>
            <a:pPr>
              <a:spcBef>
                <a:spcPts val="0"/>
              </a:spcBef>
              <a:buNone/>
            </a:pPr>
            <a:r>
              <a:rPr lang="en-GB" sz="2000" dirty="0" smtClean="0"/>
              <a:t>        </a:t>
            </a:r>
            <a:r>
              <a:rPr lang="en-GB" sz="2000" dirty="0" err="1" smtClean="0"/>
              <a:t>System.out.println</a:t>
            </a:r>
            <a:r>
              <a:rPr lang="en-GB" sz="2000" dirty="0" smtClean="0"/>
              <a:t>("constructor is invoked");</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 </a:t>
            </a:r>
            <a:r>
              <a:rPr lang="en-GB" sz="2000" dirty="0" err="1" smtClean="0"/>
              <a:t>System.out.println</a:t>
            </a:r>
            <a:r>
              <a:rPr lang="en-GB" sz="2000" dirty="0" smtClean="0"/>
              <a:t>("instance </a:t>
            </a:r>
            <a:r>
              <a:rPr lang="en-GB" sz="2000" dirty="0" err="1" smtClean="0"/>
              <a:t>initializer</a:t>
            </a:r>
            <a:r>
              <a:rPr lang="en-GB" sz="2000" dirty="0" smtClean="0"/>
              <a:t> block invoked");}  </a:t>
            </a:r>
          </a:p>
          <a:p>
            <a:pPr>
              <a:spcBef>
                <a:spcPts val="0"/>
              </a:spcBef>
              <a:buNone/>
            </a:pPr>
            <a:r>
              <a:rPr lang="en-GB" sz="2000" dirty="0" smtClean="0"/>
              <a:t>       </a:t>
            </a:r>
          </a:p>
          <a:p>
            <a:pPr>
              <a:spcBef>
                <a:spcPts val="0"/>
              </a:spcBef>
              <a:buNone/>
            </a:pPr>
            <a:r>
              <a:rPr lang="en-GB" sz="2000" dirty="0" smtClean="0"/>
              <a:t>    public static void main(String </a:t>
            </a:r>
            <a:r>
              <a:rPr lang="en-GB" sz="2000" dirty="0" err="1" smtClean="0"/>
              <a:t>args</a:t>
            </a:r>
            <a:r>
              <a:rPr lang="en-GB" sz="2000" dirty="0" smtClean="0"/>
              <a:t>[]){  </a:t>
            </a:r>
          </a:p>
          <a:p>
            <a:pPr>
              <a:spcBef>
                <a:spcPts val="0"/>
              </a:spcBef>
              <a:buNone/>
            </a:pPr>
            <a:r>
              <a:rPr lang="en-GB" sz="2000" dirty="0" smtClean="0"/>
              <a:t>        A a1=new A();  </a:t>
            </a:r>
          </a:p>
          <a:p>
            <a:pPr>
              <a:spcBef>
                <a:spcPts val="0"/>
              </a:spcBef>
              <a:buNone/>
            </a:pPr>
            <a:r>
              <a:rPr lang="en-GB" sz="2000" dirty="0" smtClean="0"/>
              <a:t>        A a2=new A();  </a:t>
            </a:r>
          </a:p>
          <a:p>
            <a:pPr>
              <a:spcBef>
                <a:spcPts val="0"/>
              </a:spcBef>
              <a:buNone/>
            </a:pPr>
            <a:r>
              <a:rPr lang="en-GB" sz="2000" dirty="0" smtClean="0"/>
              <a:t>    }      </a:t>
            </a:r>
          </a:p>
          <a:p>
            <a:pPr>
              <a:spcBef>
                <a:spcPts val="0"/>
              </a:spcBef>
              <a:buNone/>
            </a:pPr>
            <a:r>
              <a:rPr lang="en-GB" sz="2000"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Rules for instance </a:t>
            </a:r>
            <a:r>
              <a:rPr lang="en-GB" dirty="0" err="1" smtClean="0"/>
              <a:t>initializer</a:t>
            </a:r>
            <a:r>
              <a:rPr lang="en-GB" dirty="0" smtClean="0"/>
              <a:t> block</a:t>
            </a:r>
            <a:br>
              <a:rPr lang="en-GB"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The instance </a:t>
            </a:r>
            <a:r>
              <a:rPr lang="en-GB" dirty="0" err="1" smtClean="0"/>
              <a:t>initializer</a:t>
            </a:r>
            <a:r>
              <a:rPr lang="en-GB" dirty="0" smtClean="0"/>
              <a:t> block is created when instance of the class is created.</a:t>
            </a:r>
          </a:p>
          <a:p>
            <a:r>
              <a:rPr lang="en-GB" dirty="0" smtClean="0"/>
              <a:t>The instance </a:t>
            </a:r>
            <a:r>
              <a:rPr lang="en-GB" dirty="0" err="1" smtClean="0"/>
              <a:t>initializer</a:t>
            </a:r>
            <a:r>
              <a:rPr lang="en-GB" dirty="0" smtClean="0"/>
              <a:t> block is invoked after the parent class constructor is invoked (i.e. after super() constructor call).</a:t>
            </a:r>
          </a:p>
          <a:p>
            <a:r>
              <a:rPr lang="en-GB" dirty="0" smtClean="0"/>
              <a:t>The instance </a:t>
            </a:r>
            <a:r>
              <a:rPr lang="en-GB" dirty="0" err="1" smtClean="0"/>
              <a:t>initializer</a:t>
            </a:r>
            <a:r>
              <a:rPr lang="en-GB" dirty="0" smtClean="0"/>
              <a:t> block comes in the order in which they appear.</a:t>
            </a:r>
          </a:p>
          <a:p>
            <a:pPr>
              <a:spcBef>
                <a:spcPts val="0"/>
              </a:spcBef>
              <a:buNone/>
            </a:pPr>
            <a:r>
              <a:rPr lang="en-US" sz="2000" b="1" dirty="0" smtClean="0"/>
              <a:t>class</a:t>
            </a:r>
            <a:r>
              <a:rPr lang="en-US" sz="2000" dirty="0" smtClean="0"/>
              <a:t> A{  </a:t>
            </a:r>
          </a:p>
          <a:p>
            <a:pPr>
              <a:spcBef>
                <a:spcPts val="0"/>
              </a:spcBef>
              <a:buNone/>
            </a:pPr>
            <a:r>
              <a:rPr lang="en-US" sz="2000" dirty="0" smtClean="0"/>
              <a:t>A(){  </a:t>
            </a:r>
          </a:p>
          <a:p>
            <a:pPr>
              <a:spcBef>
                <a:spcPts val="0"/>
              </a:spcBef>
              <a:buNone/>
            </a:pPr>
            <a:r>
              <a:rPr lang="en-US" sz="2000" dirty="0" err="1" smtClean="0"/>
              <a:t>System.out.println</a:t>
            </a:r>
            <a:r>
              <a:rPr lang="en-US" sz="2000" dirty="0" smtClean="0"/>
              <a:t>("parent class constructor invoked");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B2 </a:t>
            </a:r>
            <a:r>
              <a:rPr lang="en-US" sz="2000" b="1" dirty="0" smtClean="0"/>
              <a:t>extends</a:t>
            </a:r>
            <a:r>
              <a:rPr lang="en-US" sz="2000" dirty="0" smtClean="0"/>
              <a:t> A{  </a:t>
            </a:r>
          </a:p>
          <a:p>
            <a:pPr>
              <a:spcBef>
                <a:spcPts val="0"/>
              </a:spcBef>
              <a:buNone/>
            </a:pPr>
            <a:r>
              <a:rPr lang="en-US" sz="2000" dirty="0" smtClean="0"/>
              <a:t>B2(){  </a:t>
            </a:r>
          </a:p>
          <a:p>
            <a:pPr>
              <a:spcBef>
                <a:spcPts val="0"/>
              </a:spcBef>
              <a:buNone/>
            </a:pPr>
            <a:r>
              <a:rPr lang="en-US" sz="2000" b="1" dirty="0" smtClean="0"/>
              <a:t>super</a:t>
            </a:r>
            <a:r>
              <a:rPr lang="en-US" sz="2000" dirty="0" smtClean="0"/>
              <a:t>();  </a:t>
            </a:r>
          </a:p>
          <a:p>
            <a:pPr>
              <a:spcBef>
                <a:spcPts val="0"/>
              </a:spcBef>
              <a:buNone/>
            </a:pPr>
            <a:r>
              <a:rPr lang="en-US" sz="2000" dirty="0" err="1" smtClean="0"/>
              <a:t>System.out.println</a:t>
            </a:r>
            <a:r>
              <a:rPr lang="en-US" sz="2000" dirty="0" smtClean="0"/>
              <a:t>("child class constructor invoked");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a:t>
            </a:r>
            <a:r>
              <a:rPr lang="en-US" sz="2000" dirty="0" err="1" smtClean="0"/>
              <a:t>System.out.println</a:t>
            </a:r>
            <a:r>
              <a:rPr lang="en-US" sz="2000" dirty="0" smtClean="0"/>
              <a:t>("instance </a:t>
            </a:r>
            <a:r>
              <a:rPr lang="en-US" sz="2000" dirty="0" err="1" smtClean="0"/>
              <a:t>initializer</a:t>
            </a:r>
            <a:r>
              <a:rPr lang="en-US" sz="2000" dirty="0" smtClean="0"/>
              <a:t> block is invoked");}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B2 b=</a:t>
            </a:r>
            <a:r>
              <a:rPr lang="en-US" sz="2000" b="1" dirty="0" smtClean="0"/>
              <a:t>new</a:t>
            </a:r>
            <a:r>
              <a:rPr lang="en-US" sz="2000" dirty="0" smtClean="0"/>
              <a:t> B2();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GB" sz="2000" dirty="0" smtClean="0"/>
          </a:p>
          <a:p>
            <a:pPr>
              <a:spcBef>
                <a:spcPts val="0"/>
              </a:spcBef>
              <a:buNone/>
            </a:pPr>
            <a:endParaRPr lang="en-GB" sz="2000" dirty="0" smtClean="0"/>
          </a:p>
          <a:p>
            <a:pPr>
              <a:spcBef>
                <a:spcPts val="0"/>
              </a:spcBef>
              <a:buNone/>
            </a:pPr>
            <a:r>
              <a:rPr lang="en-US" sz="2000" b="1" dirty="0" smtClean="0"/>
              <a:t>class</a:t>
            </a:r>
            <a:r>
              <a:rPr lang="en-US" sz="2000" dirty="0" smtClean="0"/>
              <a:t> A{  </a:t>
            </a:r>
          </a:p>
          <a:p>
            <a:pPr>
              <a:spcBef>
                <a:spcPts val="0"/>
              </a:spcBef>
              <a:buNone/>
            </a:pPr>
            <a:r>
              <a:rPr lang="en-US" sz="2000" dirty="0" smtClean="0"/>
              <a:t>A(){  </a:t>
            </a:r>
          </a:p>
          <a:p>
            <a:pPr>
              <a:spcBef>
                <a:spcPts val="0"/>
              </a:spcBef>
              <a:buNone/>
            </a:pPr>
            <a:r>
              <a:rPr lang="en-US" sz="2000" dirty="0" err="1" smtClean="0"/>
              <a:t>System.out.println</a:t>
            </a:r>
            <a:r>
              <a:rPr lang="en-US" sz="2000" dirty="0" smtClean="0"/>
              <a:t>("parent class constructor invoked");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B3 </a:t>
            </a:r>
            <a:r>
              <a:rPr lang="en-US" sz="2000" b="1" dirty="0" smtClean="0"/>
              <a:t>extends</a:t>
            </a:r>
            <a:r>
              <a:rPr lang="en-US" sz="2000" dirty="0" smtClean="0"/>
              <a:t> A{  </a:t>
            </a:r>
          </a:p>
          <a:p>
            <a:pPr>
              <a:spcBef>
                <a:spcPts val="0"/>
              </a:spcBef>
              <a:buNone/>
            </a:pPr>
            <a:r>
              <a:rPr lang="en-US" sz="2000" dirty="0" smtClean="0"/>
              <a:t>B3(){  </a:t>
            </a:r>
          </a:p>
          <a:p>
            <a:pPr>
              <a:spcBef>
                <a:spcPts val="0"/>
              </a:spcBef>
              <a:buNone/>
            </a:pPr>
            <a:r>
              <a:rPr lang="en-US" sz="2000" b="1" dirty="0" smtClean="0"/>
              <a:t>super</a:t>
            </a:r>
            <a:r>
              <a:rPr lang="en-US" sz="2000" dirty="0" smtClean="0"/>
              <a:t>();  </a:t>
            </a:r>
          </a:p>
          <a:p>
            <a:pPr>
              <a:spcBef>
                <a:spcPts val="0"/>
              </a:spcBef>
              <a:buNone/>
            </a:pPr>
            <a:r>
              <a:rPr lang="en-US" sz="2000" dirty="0" err="1" smtClean="0"/>
              <a:t>System.out.println</a:t>
            </a:r>
            <a:r>
              <a:rPr lang="en-US" sz="2000" dirty="0" smtClean="0"/>
              <a:t>("child class constructor invoked");  </a:t>
            </a:r>
          </a:p>
          <a:p>
            <a:pPr>
              <a:spcBef>
                <a:spcPts val="0"/>
              </a:spcBef>
              <a:buNone/>
            </a:pPr>
            <a:r>
              <a:rPr lang="en-US" sz="2000" dirty="0" smtClean="0"/>
              <a:t>}  </a:t>
            </a:r>
          </a:p>
          <a:p>
            <a:pPr>
              <a:spcBef>
                <a:spcPts val="0"/>
              </a:spcBef>
              <a:buNone/>
            </a:pPr>
            <a:r>
              <a:rPr lang="en-US" sz="2000" dirty="0" smtClean="0"/>
              <a:t>  B3(</a:t>
            </a:r>
            <a:r>
              <a:rPr lang="en-US" sz="2000" b="1" dirty="0" err="1" smtClean="0"/>
              <a:t>int</a:t>
            </a:r>
            <a:r>
              <a:rPr lang="en-US" sz="2000" dirty="0" smtClean="0"/>
              <a:t> a){  </a:t>
            </a:r>
          </a:p>
          <a:p>
            <a:pPr>
              <a:spcBef>
                <a:spcPts val="0"/>
              </a:spcBef>
              <a:buNone/>
            </a:pPr>
            <a:r>
              <a:rPr lang="en-US" sz="2000" b="1" dirty="0" smtClean="0"/>
              <a:t>super</a:t>
            </a:r>
            <a:r>
              <a:rPr lang="en-US" sz="2000" dirty="0" smtClean="0"/>
              <a:t>();  </a:t>
            </a:r>
          </a:p>
          <a:p>
            <a:pPr>
              <a:spcBef>
                <a:spcPts val="0"/>
              </a:spcBef>
              <a:buNone/>
            </a:pPr>
            <a:r>
              <a:rPr lang="en-US" sz="2000" dirty="0" err="1" smtClean="0"/>
              <a:t>System.out.println</a:t>
            </a:r>
            <a:r>
              <a:rPr lang="en-US" sz="2000" dirty="0" smtClean="0"/>
              <a:t>("child class constructor invoked "+a);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a:t>
            </a:r>
            <a:r>
              <a:rPr lang="en-US" sz="2000" dirty="0" err="1" smtClean="0"/>
              <a:t>System.out.println</a:t>
            </a:r>
            <a:r>
              <a:rPr lang="en-US" sz="2000" dirty="0" smtClean="0"/>
              <a:t>("instance </a:t>
            </a:r>
            <a:r>
              <a:rPr lang="en-US" sz="2000" dirty="0" err="1" smtClean="0"/>
              <a:t>initializer</a:t>
            </a:r>
            <a:r>
              <a:rPr lang="en-US" sz="2000" dirty="0" smtClean="0"/>
              <a:t> block is invoked");}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B3 b1=</a:t>
            </a:r>
            <a:r>
              <a:rPr lang="en-US" sz="2000" b="1" dirty="0" smtClean="0"/>
              <a:t>new</a:t>
            </a:r>
            <a:r>
              <a:rPr lang="en-US" sz="2000" dirty="0" smtClean="0"/>
              <a:t> B3();  </a:t>
            </a:r>
          </a:p>
          <a:p>
            <a:pPr>
              <a:spcBef>
                <a:spcPts val="0"/>
              </a:spcBef>
              <a:buNone/>
            </a:pPr>
            <a:r>
              <a:rPr lang="en-US" sz="2000" dirty="0" smtClean="0"/>
              <a:t>B3 b2=</a:t>
            </a:r>
            <a:r>
              <a:rPr lang="en-US" sz="2000" b="1" dirty="0" smtClean="0"/>
              <a:t>new</a:t>
            </a:r>
            <a:r>
              <a:rPr lang="en-US" sz="2000" dirty="0" smtClean="0"/>
              <a:t> B3(10);  </a:t>
            </a:r>
          </a:p>
          <a:p>
            <a:pPr>
              <a:spcBef>
                <a:spcPts val="0"/>
              </a:spcBef>
              <a:buNone/>
            </a:pPr>
            <a:r>
              <a:rPr lang="en-US" sz="2000" dirty="0" smtClean="0"/>
              <a:t>}  </a:t>
            </a:r>
          </a:p>
          <a:p>
            <a:pPr>
              <a:spcBef>
                <a:spcPts val="0"/>
              </a:spcBef>
              <a:buNone/>
            </a:pPr>
            <a:endParaRPr lang="en-US"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perform a </a:t>
            </a:r>
            <a:r>
              <a:rPr lang="en-GB" i="1" dirty="0" smtClean="0"/>
              <a:t>single action in different ways</a:t>
            </a:r>
            <a:r>
              <a:rPr lang="en-GB" dirty="0" smtClean="0"/>
              <a:t>.</a:t>
            </a:r>
          </a:p>
          <a:p>
            <a:r>
              <a:rPr lang="en-GB" dirty="0" smtClean="0"/>
              <a:t> Polymorphism is derived from 2 Greek words: poly and morphs. </a:t>
            </a:r>
          </a:p>
          <a:p>
            <a:r>
              <a:rPr lang="en-GB" dirty="0" smtClean="0"/>
              <a:t>The word "poly" means many and "morphs" means forms. So polymorphism means many forms.</a:t>
            </a:r>
          </a:p>
          <a:p>
            <a:r>
              <a:rPr lang="en-GB" dirty="0" smtClean="0"/>
              <a:t>There are two types of polymorphism in Java: compile-time polymorphism and runtime polymorphism. We can perform polymorphism in java by method overloading and method overriding.</a:t>
            </a:r>
          </a:p>
          <a:p>
            <a:r>
              <a:rPr lang="en-GB" dirty="0" smtClean="0"/>
              <a:t>If you overload a static method in Java, it is the example of compile time polymorphism.</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Polymorphism/Dynamic method dispatch</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a process in which a call to an overridden method is resolved at runtime rather than compile-time.</a:t>
            </a:r>
          </a:p>
          <a:p>
            <a:r>
              <a:rPr lang="en-GB" dirty="0" smtClean="0"/>
              <a:t>In this process, an overridden method is called through the reference variable of a </a:t>
            </a:r>
            <a:r>
              <a:rPr lang="en-GB" dirty="0" err="1" smtClean="0"/>
              <a:t>superclass</a:t>
            </a:r>
            <a:r>
              <a:rPr lang="en-GB" dirty="0" smtClean="0"/>
              <a:t>. The determination of the method to be called is based on the object being referred to by the reference variable.</a:t>
            </a:r>
          </a:p>
          <a:p>
            <a:pPr>
              <a:spcBef>
                <a:spcPts val="0"/>
              </a:spcBef>
              <a:buNone/>
            </a:pPr>
            <a:r>
              <a:rPr lang="en-US" sz="2000" b="1" dirty="0" smtClean="0"/>
              <a:t>class</a:t>
            </a:r>
            <a:r>
              <a:rPr lang="en-US" sz="2000" dirty="0" smtClean="0"/>
              <a:t> Shape{  </a:t>
            </a:r>
          </a:p>
          <a:p>
            <a:pPr>
              <a:spcBef>
                <a:spcPts val="0"/>
              </a:spcBef>
              <a:buNone/>
            </a:pPr>
            <a:r>
              <a:rPr lang="en-US" sz="2000" b="1" dirty="0" smtClean="0"/>
              <a:t>void</a:t>
            </a:r>
            <a:r>
              <a:rPr lang="en-US" sz="2000" dirty="0" smtClean="0"/>
              <a:t> draw(){</a:t>
            </a:r>
            <a:r>
              <a:rPr lang="en-US" sz="2000" dirty="0" err="1" smtClean="0"/>
              <a:t>System.out.println</a:t>
            </a:r>
            <a:r>
              <a:rPr lang="en-US" sz="2000" dirty="0" smtClean="0"/>
              <a:t>("drawing...");}  </a:t>
            </a:r>
          </a:p>
          <a:p>
            <a:pPr>
              <a:spcBef>
                <a:spcPts val="0"/>
              </a:spcBef>
              <a:buNone/>
            </a:pPr>
            <a:r>
              <a:rPr lang="en-US" sz="2000" dirty="0" smtClean="0"/>
              <a:t>}  </a:t>
            </a:r>
          </a:p>
          <a:p>
            <a:pPr>
              <a:spcBef>
                <a:spcPts val="0"/>
              </a:spcBef>
              <a:buNone/>
            </a:pPr>
            <a:r>
              <a:rPr lang="en-US" sz="2000" b="1" dirty="0" smtClean="0"/>
              <a:t>class</a:t>
            </a:r>
            <a:r>
              <a:rPr lang="en-US" sz="2000" dirty="0" smtClean="0"/>
              <a:t> Rectangle </a:t>
            </a:r>
            <a:r>
              <a:rPr lang="en-US" sz="2000" b="1" dirty="0" smtClean="0"/>
              <a:t>extends</a:t>
            </a:r>
            <a:r>
              <a:rPr lang="en-US" sz="2000" dirty="0" smtClean="0"/>
              <a:t> Shape{  </a:t>
            </a:r>
          </a:p>
          <a:p>
            <a:pPr>
              <a:spcBef>
                <a:spcPts val="0"/>
              </a:spcBef>
              <a:buNone/>
            </a:pPr>
            <a:r>
              <a:rPr lang="en-US" sz="2000" b="1" dirty="0" smtClean="0"/>
              <a:t>void</a:t>
            </a:r>
            <a:r>
              <a:rPr lang="en-US" sz="2000" dirty="0" smtClean="0"/>
              <a:t> draw(){</a:t>
            </a:r>
            <a:r>
              <a:rPr lang="en-US" sz="2000" dirty="0" err="1" smtClean="0"/>
              <a:t>System.out.println</a:t>
            </a:r>
            <a:r>
              <a:rPr lang="en-US" sz="2000" dirty="0" smtClean="0"/>
              <a:t>("drawing rectangle...");}  </a:t>
            </a:r>
          </a:p>
          <a:p>
            <a:pPr>
              <a:spcBef>
                <a:spcPts val="0"/>
              </a:spcBef>
              <a:buNone/>
            </a:pPr>
            <a:r>
              <a:rPr lang="en-US" sz="2000" dirty="0" smtClean="0"/>
              <a:t>}  </a:t>
            </a:r>
          </a:p>
          <a:p>
            <a:pPr>
              <a:spcBef>
                <a:spcPts val="0"/>
              </a:spcBef>
              <a:buNone/>
            </a:pPr>
            <a:r>
              <a:rPr lang="en-US" sz="2000" b="1" dirty="0" smtClean="0"/>
              <a:t>class</a:t>
            </a:r>
            <a:r>
              <a:rPr lang="en-US" sz="2000" dirty="0" smtClean="0"/>
              <a:t> Circle </a:t>
            </a:r>
            <a:r>
              <a:rPr lang="en-US" sz="2000" b="1" dirty="0" smtClean="0"/>
              <a:t>extends</a:t>
            </a:r>
            <a:r>
              <a:rPr lang="en-US" sz="2000" dirty="0" smtClean="0"/>
              <a:t> Shape{  </a:t>
            </a:r>
          </a:p>
          <a:p>
            <a:pPr>
              <a:spcBef>
                <a:spcPts val="0"/>
              </a:spcBef>
              <a:buNone/>
            </a:pPr>
            <a:r>
              <a:rPr lang="en-US" sz="2000" b="1" dirty="0" smtClean="0"/>
              <a:t>void</a:t>
            </a:r>
            <a:r>
              <a:rPr lang="en-US" sz="2000" dirty="0" smtClean="0"/>
              <a:t> draw(){</a:t>
            </a:r>
            <a:r>
              <a:rPr lang="en-US" sz="2000" dirty="0" err="1" smtClean="0"/>
              <a:t>System.out.println</a:t>
            </a:r>
            <a:r>
              <a:rPr lang="en-US" sz="2000" dirty="0" smtClean="0"/>
              <a:t>("drawing circle...");}  </a:t>
            </a:r>
          </a:p>
          <a:p>
            <a:pPr>
              <a:spcBef>
                <a:spcPts val="0"/>
              </a:spcBef>
              <a:buNone/>
            </a:pPr>
            <a:r>
              <a:rPr lang="en-US" sz="2000" dirty="0" smtClean="0"/>
              <a:t>}  </a:t>
            </a:r>
          </a:p>
          <a:p>
            <a:pPr>
              <a:spcBef>
                <a:spcPts val="0"/>
              </a:spcBef>
              <a:buNone/>
            </a:pPr>
            <a:r>
              <a:rPr lang="en-US" sz="2000" b="1" dirty="0" smtClean="0"/>
              <a:t>class</a:t>
            </a:r>
            <a:r>
              <a:rPr lang="en-US" sz="2000" dirty="0" smtClean="0"/>
              <a:t> Triangle </a:t>
            </a:r>
            <a:r>
              <a:rPr lang="en-US" sz="2000" b="1" dirty="0" smtClean="0"/>
              <a:t>extends</a:t>
            </a:r>
            <a:r>
              <a:rPr lang="en-US" sz="2000" dirty="0" smtClean="0"/>
              <a:t> Shape{  </a:t>
            </a:r>
          </a:p>
          <a:p>
            <a:pPr>
              <a:spcBef>
                <a:spcPts val="0"/>
              </a:spcBef>
              <a:buNone/>
            </a:pPr>
            <a:r>
              <a:rPr lang="en-US" sz="2000" b="1" dirty="0" smtClean="0"/>
              <a:t>void</a:t>
            </a:r>
            <a:r>
              <a:rPr lang="en-US" sz="2000" dirty="0" smtClean="0"/>
              <a:t> draw(){</a:t>
            </a:r>
            <a:r>
              <a:rPr lang="en-US" sz="2000" dirty="0" err="1" smtClean="0"/>
              <a:t>System.out.println</a:t>
            </a:r>
            <a:r>
              <a:rPr lang="en-US" sz="2000" dirty="0" smtClean="0"/>
              <a:t>("drawing triangle...");}  </a:t>
            </a:r>
          </a:p>
          <a:p>
            <a:pPr>
              <a:spcBef>
                <a:spcPts val="0"/>
              </a:spcBef>
              <a:buNone/>
            </a:pPr>
            <a:r>
              <a:rPr lang="en-US" sz="2000" dirty="0" smtClean="0"/>
              <a:t>}  </a:t>
            </a:r>
          </a:p>
          <a:p>
            <a:pPr>
              <a:spcBef>
                <a:spcPts val="0"/>
              </a:spcBef>
              <a:buNone/>
            </a:pPr>
            <a:r>
              <a:rPr lang="en-US" sz="2000" b="1" dirty="0" smtClean="0"/>
              <a:t>class</a:t>
            </a:r>
            <a:r>
              <a:rPr lang="en-US" sz="2000" dirty="0" smtClean="0"/>
              <a:t> TestPolymorphism2{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Shape s;  </a:t>
            </a:r>
          </a:p>
          <a:p>
            <a:pPr>
              <a:spcBef>
                <a:spcPts val="0"/>
              </a:spcBef>
              <a:buNone/>
            </a:pPr>
            <a:r>
              <a:rPr lang="en-US" sz="2000" dirty="0" smtClean="0"/>
              <a:t>s=</a:t>
            </a:r>
            <a:r>
              <a:rPr lang="en-US" sz="2000" b="1" dirty="0" smtClean="0"/>
              <a:t>new</a:t>
            </a:r>
            <a:r>
              <a:rPr lang="en-US" sz="2000" dirty="0" smtClean="0"/>
              <a:t> Rectangle();  </a:t>
            </a:r>
          </a:p>
          <a:p>
            <a:pPr>
              <a:spcBef>
                <a:spcPts val="0"/>
              </a:spcBef>
              <a:buNone/>
            </a:pPr>
            <a:r>
              <a:rPr lang="en-US" sz="2000" dirty="0" err="1" smtClean="0"/>
              <a:t>s.draw</a:t>
            </a:r>
            <a:r>
              <a:rPr lang="en-US" sz="2000" dirty="0" smtClean="0"/>
              <a:t>();  </a:t>
            </a:r>
          </a:p>
          <a:p>
            <a:pPr>
              <a:spcBef>
                <a:spcPts val="0"/>
              </a:spcBef>
              <a:buNone/>
            </a:pPr>
            <a:r>
              <a:rPr lang="en-US" sz="2000" dirty="0" smtClean="0"/>
              <a:t>s=</a:t>
            </a:r>
            <a:r>
              <a:rPr lang="en-US" sz="2000" b="1" dirty="0" smtClean="0"/>
              <a:t>new</a:t>
            </a:r>
            <a:r>
              <a:rPr lang="en-US" sz="2000" dirty="0" smtClean="0"/>
              <a:t> Circle();  </a:t>
            </a:r>
          </a:p>
          <a:p>
            <a:pPr>
              <a:spcBef>
                <a:spcPts val="0"/>
              </a:spcBef>
              <a:buNone/>
            </a:pPr>
            <a:r>
              <a:rPr lang="en-US" sz="2000" dirty="0" err="1" smtClean="0"/>
              <a:t>s.draw</a:t>
            </a:r>
            <a:r>
              <a:rPr lang="en-US" sz="2000" dirty="0" smtClean="0"/>
              <a:t>();  </a:t>
            </a:r>
          </a:p>
          <a:p>
            <a:pPr>
              <a:spcBef>
                <a:spcPts val="0"/>
              </a:spcBef>
              <a:buNone/>
            </a:pPr>
            <a:r>
              <a:rPr lang="en-US" sz="2000" dirty="0" smtClean="0"/>
              <a:t>s=</a:t>
            </a:r>
            <a:r>
              <a:rPr lang="en-US" sz="2000" b="1" dirty="0" smtClean="0"/>
              <a:t>new</a:t>
            </a:r>
            <a:r>
              <a:rPr lang="en-US" sz="2000" dirty="0" smtClean="0"/>
              <a:t> Triangle();  </a:t>
            </a:r>
          </a:p>
          <a:p>
            <a:pPr>
              <a:spcBef>
                <a:spcPts val="0"/>
              </a:spcBef>
              <a:buNone/>
            </a:pPr>
            <a:r>
              <a:rPr lang="en-US" sz="2000" dirty="0" err="1" smtClean="0"/>
              <a:t>s.draw</a:t>
            </a: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Static Binding and Dynamic Binding</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Connecting a method call to the method body is known as binding.</a:t>
            </a:r>
          </a:p>
          <a:p>
            <a:r>
              <a:rPr lang="en-GB" dirty="0" smtClean="0"/>
              <a:t>There are two types of binding</a:t>
            </a:r>
          </a:p>
          <a:p>
            <a:pPr marL="514350" indent="-514350">
              <a:buFont typeface="+mj-lt"/>
              <a:buAutoNum type="arabicPeriod"/>
            </a:pPr>
            <a:r>
              <a:rPr lang="en-GB" dirty="0" smtClean="0"/>
              <a:t>Static Binding (also known as Early Binding).</a:t>
            </a:r>
          </a:p>
          <a:p>
            <a:pPr marL="514350" indent="-514350">
              <a:buFont typeface="+mj-lt"/>
              <a:buAutoNum type="arabicPeriod"/>
            </a:pPr>
            <a:r>
              <a:rPr lang="en-GB" dirty="0" smtClean="0"/>
              <a:t>Dynamic Binding (also known as Late Binding).</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pic>
        <p:nvPicPr>
          <p:cNvPr id="5" name="Picture 4" descr="Static vs. Dynamic Binding in java"/>
          <p:cNvPicPr/>
          <p:nvPr/>
        </p:nvPicPr>
        <p:blipFill>
          <a:blip r:embed="rId2"/>
          <a:srcRect/>
          <a:stretch>
            <a:fillRect/>
          </a:stretch>
        </p:blipFill>
        <p:spPr bwMode="auto">
          <a:xfrm>
            <a:off x="4738678" y="3263900"/>
            <a:ext cx="3944620" cy="359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binding example</a:t>
            </a:r>
            <a:endParaRPr lang="en-US" dirty="0"/>
          </a:p>
        </p:txBody>
      </p:sp>
      <p:sp>
        <p:nvSpPr>
          <p:cNvPr id="3" name="Content Placeholder 2"/>
          <p:cNvSpPr>
            <a:spLocks noGrp="1"/>
          </p:cNvSpPr>
          <p:nvPr>
            <p:ph idx="1"/>
          </p:nvPr>
        </p:nvSpPr>
        <p:spPr/>
        <p:txBody>
          <a:bodyPr/>
          <a:lstStyle/>
          <a:p>
            <a:pPr>
              <a:spcBef>
                <a:spcPts val="0"/>
              </a:spcBef>
              <a:buNone/>
            </a:pPr>
            <a:r>
              <a:rPr lang="en-US" dirty="0" smtClean="0"/>
              <a:t>class A{  </a:t>
            </a:r>
          </a:p>
          <a:p>
            <a:pPr>
              <a:spcBef>
                <a:spcPts val="0"/>
              </a:spcBef>
              <a:buNone/>
            </a:pPr>
            <a:r>
              <a:rPr lang="en-US" dirty="0" smtClean="0"/>
              <a:t> private void show(){</a:t>
            </a:r>
          </a:p>
          <a:p>
            <a:pPr>
              <a:spcBef>
                <a:spcPts val="0"/>
              </a:spcBef>
              <a:buNone/>
            </a:pPr>
            <a:r>
              <a:rPr lang="en-US" dirty="0" smtClean="0"/>
              <a:t>    </a:t>
            </a:r>
            <a:r>
              <a:rPr lang="en-US" dirty="0" err="1" smtClean="0"/>
              <a:t>System.out.println</a:t>
            </a:r>
            <a:r>
              <a:rPr lang="en-US" dirty="0" smtClean="0"/>
              <a:t>("dog is eating...");</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public static void main(String </a:t>
            </a:r>
            <a:r>
              <a:rPr lang="en-US" dirty="0" err="1" smtClean="0"/>
              <a:t>args</a:t>
            </a:r>
            <a:r>
              <a:rPr lang="en-US" dirty="0" smtClean="0"/>
              <a:t>[]){  </a:t>
            </a:r>
          </a:p>
          <a:p>
            <a:pPr>
              <a:spcBef>
                <a:spcPts val="0"/>
              </a:spcBef>
              <a:buNone/>
            </a:pPr>
            <a:r>
              <a:rPr lang="en-US" dirty="0" smtClean="0"/>
              <a:t>  A </a:t>
            </a:r>
            <a:r>
              <a:rPr lang="en-US" dirty="0" err="1" smtClean="0"/>
              <a:t>a</a:t>
            </a:r>
            <a:r>
              <a:rPr lang="en-US" dirty="0" smtClean="0"/>
              <a:t>=new A();  </a:t>
            </a:r>
          </a:p>
          <a:p>
            <a:pPr>
              <a:spcBef>
                <a:spcPts val="0"/>
              </a:spcBef>
              <a:buNone/>
            </a:pPr>
            <a:r>
              <a:rPr lang="en-US" dirty="0" smtClean="0"/>
              <a:t>  </a:t>
            </a:r>
            <a:r>
              <a:rPr lang="en-US" dirty="0" err="1" smtClean="0"/>
              <a:t>a.show</a:t>
            </a:r>
            <a:r>
              <a:rPr lang="en-US" dirty="0" smtClean="0"/>
              <a:t>();  </a:t>
            </a:r>
          </a:p>
          <a:p>
            <a:pPr>
              <a:spcBef>
                <a:spcPts val="0"/>
              </a:spcBef>
              <a:buNone/>
            </a:pPr>
            <a:r>
              <a:rPr lang="en-US" dirty="0" smtClean="0"/>
              <a:t> }  </a:t>
            </a:r>
          </a:p>
          <a:p>
            <a:pPr>
              <a:spcBef>
                <a:spcPts val="0"/>
              </a:spcBef>
              <a:buNone/>
            </a:pP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Dynamic binding example</a:t>
            </a:r>
            <a:endParaRPr lang="en-US" dirty="0"/>
          </a:p>
        </p:txBody>
      </p:sp>
      <p:sp>
        <p:nvSpPr>
          <p:cNvPr id="3" name="Content Placeholder 2"/>
          <p:cNvSpPr>
            <a:spLocks noGrp="1"/>
          </p:cNvSpPr>
          <p:nvPr>
            <p:ph idx="1"/>
          </p:nvPr>
        </p:nvSpPr>
        <p:spPr>
          <a:xfrm>
            <a:off x="911424" y="1052736"/>
            <a:ext cx="10515600" cy="4351338"/>
          </a:xfrm>
        </p:spPr>
        <p:txBody>
          <a:bodyPr/>
          <a:lstStyle/>
          <a:p>
            <a:pPr>
              <a:spcBef>
                <a:spcPts val="0"/>
              </a:spcBef>
              <a:buNone/>
            </a:pPr>
            <a:r>
              <a:rPr lang="en-US" sz="2400" dirty="0" smtClean="0"/>
              <a:t>class A{  </a:t>
            </a:r>
          </a:p>
          <a:p>
            <a:pPr>
              <a:spcBef>
                <a:spcPts val="0"/>
              </a:spcBef>
              <a:buNone/>
            </a:pPr>
            <a:r>
              <a:rPr lang="en-US" sz="2400" dirty="0" smtClean="0"/>
              <a:t> void show(){</a:t>
            </a:r>
          </a:p>
          <a:p>
            <a:pPr>
              <a:spcBef>
                <a:spcPts val="0"/>
              </a:spcBef>
              <a:buNone/>
            </a:pPr>
            <a:r>
              <a:rPr lang="en-US" sz="2400" dirty="0" smtClean="0"/>
              <a:t>    </a:t>
            </a:r>
            <a:r>
              <a:rPr lang="en-US" sz="2400" dirty="0" err="1" smtClean="0"/>
              <a:t>System.out.println</a:t>
            </a:r>
            <a:r>
              <a:rPr lang="en-US" sz="2400" dirty="0" smtClean="0"/>
              <a:t>("A's msg...");</a:t>
            </a:r>
          </a:p>
          <a:p>
            <a:pPr>
              <a:spcBef>
                <a:spcPts val="0"/>
              </a:spcBef>
              <a:buNone/>
            </a:pPr>
            <a:r>
              <a:rPr lang="en-US" sz="2400" dirty="0" smtClean="0"/>
              <a:t> }  </a:t>
            </a:r>
          </a:p>
          <a:p>
            <a:pPr>
              <a:spcBef>
                <a:spcPts val="0"/>
              </a:spcBef>
              <a:buNone/>
            </a:pPr>
            <a:r>
              <a:rPr lang="en-US" sz="2400" dirty="0" smtClean="0"/>
              <a:t> }</a:t>
            </a:r>
          </a:p>
          <a:p>
            <a:pPr>
              <a:spcBef>
                <a:spcPts val="0"/>
              </a:spcBef>
              <a:buNone/>
            </a:pPr>
            <a:r>
              <a:rPr lang="en-US" sz="2400" dirty="0" smtClean="0"/>
              <a:t>class B extends A {</a:t>
            </a:r>
          </a:p>
          <a:p>
            <a:pPr>
              <a:spcBef>
                <a:spcPts val="0"/>
              </a:spcBef>
              <a:buNone/>
            </a:pPr>
            <a:r>
              <a:rPr lang="en-US" sz="2400" dirty="0" smtClean="0"/>
              <a:t> void show(){</a:t>
            </a:r>
          </a:p>
          <a:p>
            <a:pPr>
              <a:spcBef>
                <a:spcPts val="0"/>
              </a:spcBef>
              <a:buNone/>
            </a:pPr>
            <a:r>
              <a:rPr lang="en-US" sz="2400" dirty="0" smtClean="0"/>
              <a:t>    </a:t>
            </a:r>
            <a:r>
              <a:rPr lang="en-US" sz="2400" dirty="0" err="1" smtClean="0"/>
              <a:t>System.out.println</a:t>
            </a:r>
            <a:r>
              <a:rPr lang="en-US" sz="2400" dirty="0" smtClean="0"/>
              <a:t>("B's msg...");</a:t>
            </a:r>
          </a:p>
          <a:p>
            <a:pPr>
              <a:spcBef>
                <a:spcPts val="0"/>
              </a:spcBef>
              <a:buNone/>
            </a:pPr>
            <a:r>
              <a:rPr lang="en-US" sz="2400" dirty="0" smtClean="0"/>
              <a:t> }</a:t>
            </a:r>
          </a:p>
          <a:p>
            <a:pPr>
              <a:spcBef>
                <a:spcPts val="0"/>
              </a:spcBef>
              <a:buNone/>
            </a:pPr>
            <a:r>
              <a:rPr lang="en-US" sz="2400" dirty="0" smtClean="0"/>
              <a:t> public static void main(String </a:t>
            </a:r>
            <a:r>
              <a:rPr lang="en-US" sz="2400" dirty="0" err="1" smtClean="0"/>
              <a:t>args</a:t>
            </a:r>
            <a:r>
              <a:rPr lang="en-US" sz="2400" dirty="0" smtClean="0"/>
              <a:t>[]){  </a:t>
            </a:r>
          </a:p>
          <a:p>
            <a:pPr>
              <a:spcBef>
                <a:spcPts val="0"/>
              </a:spcBef>
              <a:buNone/>
            </a:pPr>
            <a:r>
              <a:rPr lang="en-US" sz="2400" dirty="0" smtClean="0"/>
              <a:t>  A </a:t>
            </a:r>
            <a:r>
              <a:rPr lang="en-US" sz="2400" dirty="0" err="1" smtClean="0"/>
              <a:t>a</a:t>
            </a:r>
            <a:r>
              <a:rPr lang="en-US" sz="2400" dirty="0" smtClean="0"/>
              <a:t>=new B();  </a:t>
            </a:r>
          </a:p>
          <a:p>
            <a:pPr>
              <a:spcBef>
                <a:spcPts val="0"/>
              </a:spcBef>
              <a:buNone/>
            </a:pPr>
            <a:r>
              <a:rPr lang="en-US" sz="2400" dirty="0" smtClean="0"/>
              <a:t>  </a:t>
            </a:r>
            <a:r>
              <a:rPr lang="en-US" sz="2400" dirty="0" err="1" smtClean="0"/>
              <a:t>a.show</a:t>
            </a:r>
            <a:r>
              <a:rPr lang="en-US" sz="2400" dirty="0" smtClean="0"/>
              <a:t>();  </a:t>
            </a:r>
          </a:p>
          <a:p>
            <a:pPr>
              <a:spcBef>
                <a:spcPts val="0"/>
              </a:spcBef>
              <a:buNone/>
            </a:pPr>
            <a:r>
              <a:rPr lang="en-US" sz="2400" dirty="0" smtClean="0"/>
              <a:t> }  </a:t>
            </a:r>
          </a:p>
          <a:p>
            <a:pPr>
              <a:spcBef>
                <a:spcPts val="0"/>
              </a:spcBef>
              <a:buNone/>
            </a:pP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16418</TotalTime>
  <Words>4226</Words>
  <Application>Microsoft Office PowerPoint</Application>
  <PresentationFormat>Custom</PresentationFormat>
  <Paragraphs>2039</Paragraphs>
  <Slides>142</Slides>
  <Notes>1</Notes>
  <HiddenSlides>0</HiddenSlides>
  <MMClips>0</MMClips>
  <ScaleCrop>false</ScaleCrop>
  <HeadingPairs>
    <vt:vector size="4" baseType="variant">
      <vt:variant>
        <vt:lpstr>Theme</vt:lpstr>
      </vt:variant>
      <vt:variant>
        <vt:i4>1</vt:i4>
      </vt:variant>
      <vt:variant>
        <vt:lpstr>Slide Titles</vt:lpstr>
      </vt:variant>
      <vt:variant>
        <vt:i4>142</vt:i4>
      </vt:variant>
    </vt:vector>
  </HeadingPairs>
  <TitlesOfParts>
    <vt:vector size="143" baseType="lpstr">
      <vt:lpstr>Office Theme</vt:lpstr>
      <vt:lpstr>Module 1</vt:lpstr>
      <vt:lpstr>Language Fundamentals - Variables </vt:lpstr>
      <vt:lpstr>Data Types</vt:lpstr>
      <vt:lpstr>Type casting</vt:lpstr>
      <vt:lpstr>Operators</vt:lpstr>
      <vt:lpstr>Expression/Formula</vt:lpstr>
      <vt:lpstr>Precedence of operators</vt:lpstr>
      <vt:lpstr>Statements - Comments</vt:lpstr>
      <vt:lpstr>Decision making statements</vt:lpstr>
      <vt:lpstr>3. if-else-if ladder </vt:lpstr>
      <vt:lpstr>4. Nested if-statement </vt:lpstr>
      <vt:lpstr>Switch statement – Multi conditional </vt:lpstr>
      <vt:lpstr>Loop statements</vt:lpstr>
      <vt:lpstr>for statement</vt:lpstr>
      <vt:lpstr>for-each loop </vt:lpstr>
      <vt:lpstr>while loop </vt:lpstr>
      <vt:lpstr>do-while loop </vt:lpstr>
      <vt:lpstr>Nested Loops </vt:lpstr>
      <vt:lpstr>break and continue Inside Nested Loops </vt:lpstr>
      <vt:lpstr>Break statement</vt:lpstr>
      <vt:lpstr>PowerPoint Presentation</vt:lpstr>
      <vt:lpstr>Break Statement with Inner Loop </vt:lpstr>
      <vt:lpstr>Break Statement with Labeled For Loop </vt:lpstr>
      <vt:lpstr>Break Statement in while loop </vt:lpstr>
      <vt:lpstr>Break Statement in do-while loop </vt:lpstr>
      <vt:lpstr>Continue Statement </vt:lpstr>
      <vt:lpstr>PowerPoint Presentation</vt:lpstr>
      <vt:lpstr>Continue Statement with Inner Loop </vt:lpstr>
      <vt:lpstr>Continue Statement with Labelled For Loop </vt:lpstr>
      <vt:lpstr>Continue Statement in while loop </vt:lpstr>
      <vt:lpstr>Continue Statement in do-while Loop </vt:lpstr>
      <vt:lpstr>Method</vt:lpstr>
      <vt:lpstr>Components of method</vt:lpstr>
      <vt:lpstr>Example</vt:lpstr>
      <vt:lpstr>static</vt:lpstr>
      <vt:lpstr>Instance method/non static method</vt:lpstr>
      <vt:lpstr>PowerPoint Presentation</vt:lpstr>
      <vt:lpstr>Passing Parameters by Value/call by value </vt:lpstr>
      <vt:lpstr>Pass by reference</vt:lpstr>
      <vt:lpstr>Finalize method</vt:lpstr>
      <vt:lpstr>Class </vt:lpstr>
      <vt:lpstr>Object</vt:lpstr>
      <vt:lpstr>Inside a class </vt:lpstr>
      <vt:lpstr>Create an object</vt:lpstr>
      <vt:lpstr>Constructor</vt:lpstr>
      <vt:lpstr>Constructor types</vt:lpstr>
      <vt:lpstr>Example</vt:lpstr>
      <vt:lpstr>Constructor overloading</vt:lpstr>
      <vt:lpstr>Distinguish between Constructor and Method</vt:lpstr>
      <vt:lpstr>Copy Constructor</vt:lpstr>
      <vt:lpstr>Example</vt:lpstr>
      <vt:lpstr>Copy values without constructor</vt:lpstr>
      <vt:lpstr>Static</vt:lpstr>
      <vt:lpstr>Static variable</vt:lpstr>
      <vt:lpstr>Example</vt:lpstr>
      <vt:lpstr>static method </vt:lpstr>
      <vt:lpstr>static block </vt:lpstr>
      <vt:lpstr>this keyword</vt:lpstr>
      <vt:lpstr>this: to refer current class instance variable </vt:lpstr>
      <vt:lpstr>this: to refer current class instance variable </vt:lpstr>
      <vt:lpstr>this: to invoke current class method </vt:lpstr>
      <vt:lpstr>this() : to invoke current class constructor </vt:lpstr>
      <vt:lpstr>this: to pass as an argument in the method </vt:lpstr>
      <vt:lpstr> this: to pass as argument in the constructor call </vt:lpstr>
      <vt:lpstr>this keyword can be used to return current class instance </vt:lpstr>
      <vt:lpstr>Inheritance</vt:lpstr>
      <vt:lpstr>Types of inheritance </vt:lpstr>
      <vt:lpstr>Single Inheritance </vt:lpstr>
      <vt:lpstr>Multilevel Inheritance </vt:lpstr>
      <vt:lpstr>Hierarchical Inheritance </vt:lpstr>
      <vt:lpstr>Why multiple inheritance is not supported in java? </vt:lpstr>
      <vt:lpstr>Aggregation </vt:lpstr>
      <vt:lpstr>Method Overloading </vt:lpstr>
      <vt:lpstr>Method Overloading: changing no. of arguments </vt:lpstr>
      <vt:lpstr>Method Overloading: changing data type of arguments </vt:lpstr>
      <vt:lpstr>Method Overloading and Type Promotion </vt:lpstr>
      <vt:lpstr>Method Overloading with Type Promotion if matching found </vt:lpstr>
      <vt:lpstr>Overriding </vt:lpstr>
      <vt:lpstr>Example</vt:lpstr>
      <vt:lpstr>PowerPoint Presentation</vt:lpstr>
      <vt:lpstr>Q&amp;A</vt:lpstr>
      <vt:lpstr>Difference between method overloading and method overriding </vt:lpstr>
      <vt:lpstr>Super keyword</vt:lpstr>
      <vt:lpstr>super is used to refer immediate parent class instance variable. </vt:lpstr>
      <vt:lpstr>super can be used to invoke parent class method </vt:lpstr>
      <vt:lpstr>super is used to invoke parent class constructor </vt:lpstr>
      <vt:lpstr>Instance initializer Block</vt:lpstr>
      <vt:lpstr>final word</vt:lpstr>
      <vt:lpstr>final variable </vt:lpstr>
      <vt:lpstr>final method </vt:lpstr>
      <vt:lpstr>final class </vt:lpstr>
      <vt:lpstr>Q&amp;A</vt:lpstr>
      <vt:lpstr>Contd...</vt:lpstr>
      <vt:lpstr>Rules for instance initializer block </vt:lpstr>
      <vt:lpstr>Polymorphism </vt:lpstr>
      <vt:lpstr>Runtime Polymorphism/Dynamic method dispatch </vt:lpstr>
      <vt:lpstr>Static Binding and Dynamic Binding </vt:lpstr>
      <vt:lpstr>Static binding example</vt:lpstr>
      <vt:lpstr>Dynamic binding example</vt:lpstr>
      <vt:lpstr>Abstraction</vt:lpstr>
      <vt:lpstr>Rules</vt:lpstr>
      <vt:lpstr>Abstract Method </vt:lpstr>
      <vt:lpstr>Example</vt:lpstr>
      <vt:lpstr>Interface </vt:lpstr>
      <vt:lpstr>reasons to use interface</vt:lpstr>
      <vt:lpstr>Example</vt:lpstr>
      <vt:lpstr>Multiple inheritance in Java by interface </vt:lpstr>
      <vt:lpstr>Example</vt:lpstr>
      <vt:lpstr>Interface inheritance </vt:lpstr>
      <vt:lpstr>Nested Interface </vt:lpstr>
      <vt:lpstr>Difference between abstract class and interface </vt:lpstr>
      <vt:lpstr>Package</vt:lpstr>
      <vt:lpstr>Pre defined packages</vt:lpstr>
      <vt:lpstr>User defined package</vt:lpstr>
      <vt:lpstr>Using packagename.* </vt:lpstr>
      <vt:lpstr>Using packagename.classname </vt:lpstr>
      <vt:lpstr>Using fully qualified name </vt:lpstr>
      <vt:lpstr>Sub package</vt:lpstr>
      <vt:lpstr>Array</vt:lpstr>
      <vt:lpstr>Types of Array </vt:lpstr>
      <vt:lpstr>Example</vt:lpstr>
      <vt:lpstr>Declaration, Instantiation and Initialization For-each Loop  </vt:lpstr>
      <vt:lpstr>Passing Array to a Method </vt:lpstr>
      <vt:lpstr>Anonymous Array </vt:lpstr>
      <vt:lpstr>Returning Array from the Method </vt:lpstr>
      <vt:lpstr>Multidimensional Array </vt:lpstr>
      <vt:lpstr>Jagged Array </vt:lpstr>
      <vt:lpstr>Access Modifiers</vt:lpstr>
      <vt:lpstr>Java Access Modifiers </vt:lpstr>
      <vt:lpstr>Private</vt:lpstr>
      <vt:lpstr>Default </vt:lpstr>
      <vt:lpstr>Protected </vt:lpstr>
      <vt:lpstr>Public </vt:lpstr>
      <vt:lpstr>Access Modifiers with Method Overriding </vt:lpstr>
      <vt:lpstr>Encapsulation </vt:lpstr>
      <vt:lpstr>Example</vt:lpstr>
      <vt:lpstr>Exception</vt:lpstr>
      <vt:lpstr>Hierarchy of Java Exception classes </vt:lpstr>
      <vt:lpstr>Types of Java Exceptions </vt:lpstr>
      <vt:lpstr>Exception Keywords </vt:lpstr>
      <vt:lpstr>Common Scenarios of Java Exceptions </vt:lpstr>
      <vt:lpstr>Thread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Raj V</cp:lastModifiedBy>
  <cp:revision>758</cp:revision>
  <dcterms:created xsi:type="dcterms:W3CDTF">2007-08-28T09:12:38Z</dcterms:created>
  <dcterms:modified xsi:type="dcterms:W3CDTF">2023-03-06T05:26:50Z</dcterms:modified>
</cp:coreProperties>
</file>