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77"/>
  </p:notesMasterIdLst>
  <p:handoutMasterIdLst>
    <p:handoutMasterId r:id="rId78"/>
  </p:handoutMasterIdLst>
  <p:sldIdLst>
    <p:sldId id="520" r:id="rId2"/>
    <p:sldId id="727" r:id="rId3"/>
    <p:sldId id="630" r:id="rId4"/>
    <p:sldId id="631" r:id="rId5"/>
    <p:sldId id="632" r:id="rId6"/>
    <p:sldId id="633" r:id="rId7"/>
    <p:sldId id="634" r:id="rId8"/>
    <p:sldId id="635" r:id="rId9"/>
    <p:sldId id="636" r:id="rId10"/>
    <p:sldId id="728" r:id="rId11"/>
    <p:sldId id="637" r:id="rId12"/>
    <p:sldId id="638" r:id="rId13"/>
    <p:sldId id="640" r:id="rId14"/>
    <p:sldId id="641" r:id="rId15"/>
    <p:sldId id="642" r:id="rId16"/>
    <p:sldId id="643" r:id="rId17"/>
    <p:sldId id="644" r:id="rId18"/>
    <p:sldId id="645" r:id="rId19"/>
    <p:sldId id="647" r:id="rId20"/>
    <p:sldId id="648" r:id="rId21"/>
    <p:sldId id="649" r:id="rId22"/>
    <p:sldId id="650" r:id="rId23"/>
    <p:sldId id="651" r:id="rId24"/>
    <p:sldId id="653" r:id="rId25"/>
    <p:sldId id="654" r:id="rId26"/>
    <p:sldId id="655" r:id="rId27"/>
    <p:sldId id="656" r:id="rId28"/>
    <p:sldId id="657" r:id="rId29"/>
    <p:sldId id="658" r:id="rId30"/>
    <p:sldId id="659" r:id="rId31"/>
    <p:sldId id="660" r:id="rId32"/>
    <p:sldId id="661" r:id="rId33"/>
    <p:sldId id="662" r:id="rId34"/>
    <p:sldId id="663" r:id="rId35"/>
    <p:sldId id="664" r:id="rId36"/>
    <p:sldId id="679" r:id="rId37"/>
    <p:sldId id="681" r:id="rId38"/>
    <p:sldId id="729" r:id="rId39"/>
    <p:sldId id="682" r:id="rId40"/>
    <p:sldId id="683" r:id="rId41"/>
    <p:sldId id="684" r:id="rId42"/>
    <p:sldId id="685" r:id="rId43"/>
    <p:sldId id="686" r:id="rId44"/>
    <p:sldId id="687" r:id="rId45"/>
    <p:sldId id="688" r:id="rId46"/>
    <p:sldId id="665" r:id="rId47"/>
    <p:sldId id="666" r:id="rId48"/>
    <p:sldId id="668" r:id="rId49"/>
    <p:sldId id="669" r:id="rId50"/>
    <p:sldId id="670" r:id="rId51"/>
    <p:sldId id="671" r:id="rId52"/>
    <p:sldId id="672" r:id="rId53"/>
    <p:sldId id="673" r:id="rId54"/>
    <p:sldId id="674" r:id="rId55"/>
    <p:sldId id="675" r:id="rId56"/>
    <p:sldId id="676" r:id="rId57"/>
    <p:sldId id="677" r:id="rId58"/>
    <p:sldId id="689" r:id="rId59"/>
    <p:sldId id="690" r:id="rId60"/>
    <p:sldId id="691" r:id="rId61"/>
    <p:sldId id="692" r:id="rId62"/>
    <p:sldId id="693" r:id="rId63"/>
    <p:sldId id="694" r:id="rId64"/>
    <p:sldId id="695" r:id="rId65"/>
    <p:sldId id="696" r:id="rId66"/>
    <p:sldId id="697" r:id="rId67"/>
    <p:sldId id="698" r:id="rId68"/>
    <p:sldId id="699" r:id="rId69"/>
    <p:sldId id="700" r:id="rId70"/>
    <p:sldId id="701" r:id="rId71"/>
    <p:sldId id="702" r:id="rId72"/>
    <p:sldId id="703" r:id="rId73"/>
    <p:sldId id="704" r:id="rId74"/>
    <p:sldId id="705" r:id="rId75"/>
    <p:sldId id="706" r:id="rId7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FEB29A"/>
    <a:srgbClr val="000F2E"/>
    <a:srgbClr val="00194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12" autoAdjust="0"/>
    <p:restoredTop sz="94434" autoAdjust="0"/>
  </p:normalViewPr>
  <p:slideViewPr>
    <p:cSldViewPr>
      <p:cViewPr varScale="1">
        <p:scale>
          <a:sx n="73" d="100"/>
          <a:sy n="73" d="100"/>
        </p:scale>
        <p:origin x="-546"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163DD-12C9-4B8E-91F3-BECE4B548A1F}" type="datetimeFigureOut">
              <a:rPr lang="en-US" smtClean="0"/>
              <a:pPr/>
              <a:t>3/9/2023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84565-77A9-41BC-A3D1-C71554A711C1}" type="slidenum">
              <a:rPr lang="en-US" smtClean="0"/>
              <a:pPr/>
              <a:t>‹#›</a:t>
            </a:fld>
            <a:endParaRPr lang="en-US"/>
          </a:p>
        </p:txBody>
      </p:sp>
    </p:spTree>
    <p:extLst>
      <p:ext uri="{BB962C8B-B14F-4D97-AF65-F5344CB8AC3E}">
        <p14:creationId xmlns="" xmlns:p14="http://schemas.microsoft.com/office/powerpoint/2010/main" val="5344151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35E0ABE-3FD2-4491-A84F-F5DF78F574D2}" type="datetimeFigureOut">
              <a:rPr lang="en-US"/>
              <a:pPr>
                <a:defRPr/>
              </a:pPr>
              <a:t>3/9/2023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D763F7-5C11-4DBC-83B1-39D83E1FBE10}" type="slidenum">
              <a:rPr lang="en-US" altLang="en-US"/>
              <a:pPr>
                <a:defRPr/>
              </a:pPr>
              <a:t>‹#›</a:t>
            </a:fld>
            <a:endParaRPr lang="en-US" altLang="en-US"/>
          </a:p>
        </p:txBody>
      </p:sp>
    </p:spTree>
    <p:extLst>
      <p:ext uri="{BB962C8B-B14F-4D97-AF65-F5344CB8AC3E}">
        <p14:creationId xmlns="" xmlns:p14="http://schemas.microsoft.com/office/powerpoint/2010/main" val="217198571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763F7-5C11-4DBC-83B1-39D83E1FBE10}" type="slidenum">
              <a:rPr lang="en-US" altLang="en-US" smtClean="0"/>
              <a:pPr>
                <a:defRPr/>
              </a:pPr>
              <a:t>1</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 xmlns:p14="http://schemas.microsoft.com/office/powerpoint/2010/main" val="4180037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2292E83-4E84-4740-8999-21B99A524EB4}" type="datetime1">
              <a:rPr lang="en-US" smtClean="0"/>
              <a:pPr>
                <a:defRPr/>
              </a:pPr>
              <a:t>3/9/2023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2A8AC2-F0C4-4335-A6D7-C22D8A222454}" type="slidenum">
              <a:rPr lang="en-US" altLang="en-US"/>
              <a:pPr>
                <a:defRPr/>
              </a:pPr>
              <a:t>‹#›</a:t>
            </a:fld>
            <a:endParaRPr lang="en-US" altLang="en-US"/>
          </a:p>
        </p:txBody>
      </p:sp>
    </p:spTree>
    <p:extLst>
      <p:ext uri="{BB962C8B-B14F-4D97-AF65-F5344CB8AC3E}">
        <p14:creationId xmlns="" xmlns:p14="http://schemas.microsoft.com/office/powerpoint/2010/main" val="209659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4AD883A-3962-435F-9831-24ADC35CB10C}" type="datetime1">
              <a:rPr lang="en-US" smtClean="0"/>
              <a:pPr>
                <a:defRPr/>
              </a:pPr>
              <a:t>3/9/2023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110372-953E-4601-976C-D82CD9FCE073}" type="slidenum">
              <a:rPr lang="en-US" altLang="en-US"/>
              <a:pPr>
                <a:defRPr/>
              </a:pPr>
              <a:t>‹#›</a:t>
            </a:fld>
            <a:endParaRPr lang="en-US" altLang="en-US"/>
          </a:p>
        </p:txBody>
      </p:sp>
    </p:spTree>
    <p:extLst>
      <p:ext uri="{BB962C8B-B14F-4D97-AF65-F5344CB8AC3E}">
        <p14:creationId xmlns="" xmlns:p14="http://schemas.microsoft.com/office/powerpoint/2010/main" val="231491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ADF5F9B-46DC-4E4F-98F8-47F377D811C8}" type="datetime1">
              <a:rPr lang="en-US" smtClean="0"/>
              <a:pPr>
                <a:defRPr/>
              </a:pPr>
              <a:t>3/9/2023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CDF80F-6F68-4B94-9701-0F2026993C48}" type="slidenum">
              <a:rPr lang="en-US" altLang="en-US"/>
              <a:pPr>
                <a:defRPr/>
              </a:pPr>
              <a:t>‹#›</a:t>
            </a:fld>
            <a:endParaRPr lang="en-US" altLang="en-US"/>
          </a:p>
        </p:txBody>
      </p:sp>
    </p:spTree>
    <p:extLst>
      <p:ext uri="{BB962C8B-B14F-4D97-AF65-F5344CB8AC3E}">
        <p14:creationId xmlns="" xmlns:p14="http://schemas.microsoft.com/office/powerpoint/2010/main" val="214401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3B847F-E800-49BB-B888-ECFD11F24C1D}" type="datetime1">
              <a:rPr lang="en-US" smtClean="0"/>
              <a:pPr>
                <a:defRPr/>
              </a:pPr>
              <a:t>3/9/2023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1CA5F2-CD08-4EF5-BAD9-872B7BB27165}" type="slidenum">
              <a:rPr lang="en-US" altLang="en-US"/>
              <a:pPr>
                <a:defRPr/>
              </a:pPr>
              <a:t>‹#›</a:t>
            </a:fld>
            <a:endParaRPr lang="en-US" altLang="en-US"/>
          </a:p>
        </p:txBody>
      </p:sp>
    </p:spTree>
    <p:extLst>
      <p:ext uri="{BB962C8B-B14F-4D97-AF65-F5344CB8AC3E}">
        <p14:creationId xmlns="" xmlns:p14="http://schemas.microsoft.com/office/powerpoint/2010/main" val="363367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A39EC45-EBE1-44DB-AD55-76A5CDEE8551}" type="datetime1">
              <a:rPr lang="en-US" smtClean="0"/>
              <a:pPr>
                <a:defRPr/>
              </a:pPr>
              <a:t>3/9/2023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B43365-358E-4EFB-9D2F-D6778ADA2A33}" type="slidenum">
              <a:rPr lang="en-US" altLang="en-US"/>
              <a:pPr>
                <a:defRPr/>
              </a:pPr>
              <a:t>‹#›</a:t>
            </a:fld>
            <a:endParaRPr lang="en-US" altLang="en-US"/>
          </a:p>
        </p:txBody>
      </p:sp>
    </p:spTree>
    <p:extLst>
      <p:ext uri="{BB962C8B-B14F-4D97-AF65-F5344CB8AC3E}">
        <p14:creationId xmlns="" xmlns:p14="http://schemas.microsoft.com/office/powerpoint/2010/main" val="8111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3A84E65-0CE4-4441-ACE8-8E023A7A741C}" type="datetime1">
              <a:rPr lang="en-US" smtClean="0"/>
              <a:pPr>
                <a:defRPr/>
              </a:pPr>
              <a:t>3/9/2023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61B66A-860D-4F77-A12A-57453AAB16AB}" type="slidenum">
              <a:rPr lang="en-US" altLang="en-US"/>
              <a:pPr>
                <a:defRPr/>
              </a:pPr>
              <a:t>‹#›</a:t>
            </a:fld>
            <a:endParaRPr lang="en-US" altLang="en-US"/>
          </a:p>
        </p:txBody>
      </p:sp>
    </p:spTree>
    <p:extLst>
      <p:ext uri="{BB962C8B-B14F-4D97-AF65-F5344CB8AC3E}">
        <p14:creationId xmlns="" xmlns:p14="http://schemas.microsoft.com/office/powerpoint/2010/main" val="39459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BC930A8-B92B-4AD0-9CA2-E3573C2D7B68}" type="datetime1">
              <a:rPr lang="en-US" smtClean="0"/>
              <a:pPr>
                <a:defRPr/>
              </a:pPr>
              <a:t>3/9/2023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19E9FAA-A59B-4AE0-A044-7FE2AB03AB9B}" type="slidenum">
              <a:rPr lang="en-US" altLang="en-US"/>
              <a:pPr>
                <a:defRPr/>
              </a:pPr>
              <a:t>‹#›</a:t>
            </a:fld>
            <a:endParaRPr lang="en-US" altLang="en-US"/>
          </a:p>
        </p:txBody>
      </p:sp>
    </p:spTree>
    <p:extLst>
      <p:ext uri="{BB962C8B-B14F-4D97-AF65-F5344CB8AC3E}">
        <p14:creationId xmlns="" xmlns:p14="http://schemas.microsoft.com/office/powerpoint/2010/main" val="97007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BFAF9F0-86F4-41BA-BF04-7A68BB35962C}" type="datetime1">
              <a:rPr lang="en-US" smtClean="0"/>
              <a:pPr>
                <a:defRPr/>
              </a:pPr>
              <a:t>3/9/2023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FF55CBD-5A35-43A0-8B72-DFEEFFF78235}" type="slidenum">
              <a:rPr lang="en-US" altLang="en-US"/>
              <a:pPr>
                <a:defRPr/>
              </a:pPr>
              <a:t>‹#›</a:t>
            </a:fld>
            <a:endParaRPr lang="en-US" altLang="en-US"/>
          </a:p>
        </p:txBody>
      </p:sp>
    </p:spTree>
    <p:extLst>
      <p:ext uri="{BB962C8B-B14F-4D97-AF65-F5344CB8AC3E}">
        <p14:creationId xmlns="" xmlns:p14="http://schemas.microsoft.com/office/powerpoint/2010/main" val="378413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284C8E-89B8-4DD1-9A54-0E190BA47E5D}" type="datetime1">
              <a:rPr lang="en-US" smtClean="0"/>
              <a:pPr>
                <a:defRPr/>
              </a:pPr>
              <a:t>3/9/2023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EDAE260-203A-48BA-B1E0-2820BBC6B005}" type="slidenum">
              <a:rPr lang="en-US" altLang="en-US"/>
              <a:pPr>
                <a:defRPr/>
              </a:pPr>
              <a:t>‹#›</a:t>
            </a:fld>
            <a:endParaRPr lang="en-US" altLang="en-US"/>
          </a:p>
        </p:txBody>
      </p:sp>
    </p:spTree>
    <p:extLst>
      <p:ext uri="{BB962C8B-B14F-4D97-AF65-F5344CB8AC3E}">
        <p14:creationId xmlns="" xmlns:p14="http://schemas.microsoft.com/office/powerpoint/2010/main" val="351190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53A74D-7B57-49DB-9938-D92105508A1C}" type="datetime1">
              <a:rPr lang="en-US" smtClean="0"/>
              <a:pPr>
                <a:defRPr/>
              </a:pPr>
              <a:t>3/9/2023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43378E-E05F-4D65-B4F7-A87FC0276302}" type="slidenum">
              <a:rPr lang="en-US" altLang="en-US"/>
              <a:pPr>
                <a:defRPr/>
              </a:pPr>
              <a:t>‹#›</a:t>
            </a:fld>
            <a:endParaRPr lang="en-US" altLang="en-US"/>
          </a:p>
        </p:txBody>
      </p:sp>
    </p:spTree>
    <p:extLst>
      <p:ext uri="{BB962C8B-B14F-4D97-AF65-F5344CB8AC3E}">
        <p14:creationId xmlns="" xmlns:p14="http://schemas.microsoft.com/office/powerpoint/2010/main" val="239891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F7E326-5233-47C9-9183-AB0FCA1C5179}" type="datetime1">
              <a:rPr lang="en-US" smtClean="0"/>
              <a:pPr>
                <a:defRPr/>
              </a:pPr>
              <a:t>3/9/2023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2A09E5-A14B-4738-A48E-EF064E453217}" type="slidenum">
              <a:rPr lang="en-US" altLang="en-US"/>
              <a:pPr>
                <a:defRPr/>
              </a:pPr>
              <a:t>‹#›</a:t>
            </a:fld>
            <a:endParaRPr lang="en-US" altLang="en-US"/>
          </a:p>
        </p:txBody>
      </p:sp>
    </p:spTree>
    <p:extLst>
      <p:ext uri="{BB962C8B-B14F-4D97-AF65-F5344CB8AC3E}">
        <p14:creationId xmlns="" xmlns:p14="http://schemas.microsoft.com/office/powerpoint/2010/main" val="39493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4A44C2B-9FC4-482D-A60E-5D6C377FC33F}" type="datetime1">
              <a:rPr lang="en-US" smtClean="0"/>
              <a:pPr>
                <a:defRPr/>
              </a:pPr>
              <a:t>3/9/2023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3391736-D1CD-4256-BC31-406FE5C1CD1F}" type="slidenum">
              <a:rPr lang="en-US" altLang="en-US"/>
              <a:pPr>
                <a:defRPr/>
              </a:pPr>
              <a:t>‹#›</a:t>
            </a:fld>
            <a:endParaRPr lang="en-US" altLang="en-US"/>
          </a:p>
        </p:txBody>
      </p:sp>
      <p:pic>
        <p:nvPicPr>
          <p:cNvPr id="1031" name="Picture 7"/>
          <p:cNvPicPr>
            <a:picLocks noChangeAspect="1"/>
          </p:cNvPicPr>
          <p:nvPr userDrawn="1"/>
        </p:nvPicPr>
        <p:blipFill>
          <a:blip r:embed="rId13">
            <a:extLst>
              <a:ext uri="{28A0092B-C50C-407E-A947-70E740481C1C}">
                <a14:useLocalDpi xmlns=""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javatpoint.com/jstl-function-tags" TargetMode="External"/><Relationship Id="rId2" Type="http://schemas.openxmlformats.org/officeDocument/2006/relationships/hyperlink" Target="https://www.javatpoint.com/jstl-core-tags" TargetMode="External"/><Relationship Id="rId1" Type="http://schemas.openxmlformats.org/officeDocument/2006/relationships/slideLayout" Target="../slideLayouts/slideLayout2.xml"/><Relationship Id="rId6" Type="http://schemas.openxmlformats.org/officeDocument/2006/relationships/hyperlink" Target="https://www.javatpoint.com/jstl-sql-tags" TargetMode="External"/><Relationship Id="rId5" Type="http://schemas.openxmlformats.org/officeDocument/2006/relationships/hyperlink" Target="https://www.javatpoint.com/jstl-xml-tags" TargetMode="External"/><Relationship Id="rId4" Type="http://schemas.openxmlformats.org/officeDocument/2006/relationships/hyperlink" Target="https://www.javatpoint.com/jstl-formatting-tags" TargetMode="External"/></Relationships>
</file>

<file path=ppt/slides/_rels/slide47.xml.rels><?xml version="1.0" encoding="UTF-8" standalone="yes"?>
<Relationships xmlns="http://schemas.openxmlformats.org/package/2006/relationships"><Relationship Id="rId8" Type="http://schemas.openxmlformats.org/officeDocument/2006/relationships/hyperlink" Target="https://www.javatpoint.com/jstl-core-choose-when-otherwise-tag" TargetMode="External"/><Relationship Id="rId13" Type="http://schemas.openxmlformats.org/officeDocument/2006/relationships/hyperlink" Target="https://www.javatpoint.com/jstl-core-url-tag" TargetMode="External"/><Relationship Id="rId3" Type="http://schemas.openxmlformats.org/officeDocument/2006/relationships/hyperlink" Target="https://www.javatpoint.com/jstl-core-import-tag" TargetMode="External"/><Relationship Id="rId7" Type="http://schemas.openxmlformats.org/officeDocument/2006/relationships/hyperlink" Target="https://www.javatpoint.com/jstl-core-if-tag" TargetMode="External"/><Relationship Id="rId12" Type="http://schemas.openxmlformats.org/officeDocument/2006/relationships/hyperlink" Target="https://www.javatpoint.com/jstl-core-redirect-tag" TargetMode="External"/><Relationship Id="rId2" Type="http://schemas.openxmlformats.org/officeDocument/2006/relationships/hyperlink" Target="https://www.javatpoint.com/jstl-core-out-tag" TargetMode="External"/><Relationship Id="rId1" Type="http://schemas.openxmlformats.org/officeDocument/2006/relationships/slideLayout" Target="../slideLayouts/slideLayout2.xml"/><Relationship Id="rId6" Type="http://schemas.openxmlformats.org/officeDocument/2006/relationships/hyperlink" Target="https://www.javatpoint.com/jstl-core-catch-tag" TargetMode="External"/><Relationship Id="rId11" Type="http://schemas.openxmlformats.org/officeDocument/2006/relationships/hyperlink" Target="https://www.javatpoint.com/jstl-core-param-tag" TargetMode="External"/><Relationship Id="rId5" Type="http://schemas.openxmlformats.org/officeDocument/2006/relationships/hyperlink" Target="https://www.javatpoint.com/jstl-core-remove-tag" TargetMode="External"/><Relationship Id="rId10" Type="http://schemas.openxmlformats.org/officeDocument/2006/relationships/hyperlink" Target="https://www.javatpoint.com/jstl-core-forTokens" TargetMode="External"/><Relationship Id="rId4" Type="http://schemas.openxmlformats.org/officeDocument/2006/relationships/hyperlink" Target="https://www.javatpoint.com/jstl-core-set-tag" TargetMode="External"/><Relationship Id="rId9" Type="http://schemas.openxmlformats.org/officeDocument/2006/relationships/hyperlink" Target="https://www.javatpoint.com/jstl-core-forEach-ta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www.javatpoint.com/jstl-fn-startswith-function" TargetMode="External"/><Relationship Id="rId13" Type="http://schemas.openxmlformats.org/officeDocument/2006/relationships/hyperlink" Target="https://www.javatpoint.com/jstl-fn-substringafter-function" TargetMode="External"/><Relationship Id="rId3" Type="http://schemas.openxmlformats.org/officeDocument/2006/relationships/hyperlink" Target="https://www.javatpoint.com/jstl-fn-contains-ignorecase-function" TargetMode="External"/><Relationship Id="rId7" Type="http://schemas.openxmlformats.org/officeDocument/2006/relationships/hyperlink" Target="https://www.javatpoint.com/jstl-fn-trim-function" TargetMode="External"/><Relationship Id="rId12" Type="http://schemas.openxmlformats.org/officeDocument/2006/relationships/hyperlink" Target="https://www.javatpoint.com/jstl-fn-substring-function" TargetMode="External"/><Relationship Id="rId2" Type="http://schemas.openxmlformats.org/officeDocument/2006/relationships/hyperlink" Target="https://www.javatpoint.com/jstl-fn-contains-function" TargetMode="External"/><Relationship Id="rId16" Type="http://schemas.openxmlformats.org/officeDocument/2006/relationships/hyperlink" Target="https://www.javatpoint.com/jstl-fn-replace-function" TargetMode="External"/><Relationship Id="rId1" Type="http://schemas.openxmlformats.org/officeDocument/2006/relationships/slideLayout" Target="../slideLayouts/slideLayout2.xml"/><Relationship Id="rId6" Type="http://schemas.openxmlformats.org/officeDocument/2006/relationships/hyperlink" Target="https://www.javatpoint.com/jstl-fn-indexof-function" TargetMode="External"/><Relationship Id="rId11" Type="http://schemas.openxmlformats.org/officeDocument/2006/relationships/hyperlink" Target="https://www.javatpoint.com/jstl-fn-touppercase-function" TargetMode="External"/><Relationship Id="rId5" Type="http://schemas.openxmlformats.org/officeDocument/2006/relationships/hyperlink" Target="https://www.javatpoint.com/jstl-fn-escapexml-function" TargetMode="External"/><Relationship Id="rId15" Type="http://schemas.openxmlformats.org/officeDocument/2006/relationships/hyperlink" Target="https://www.javatpoint.com/jstl-fn-length-function" TargetMode="External"/><Relationship Id="rId10" Type="http://schemas.openxmlformats.org/officeDocument/2006/relationships/hyperlink" Target="https://www.javatpoint.com/jstl-fn-tolowercase-function" TargetMode="External"/><Relationship Id="rId4" Type="http://schemas.openxmlformats.org/officeDocument/2006/relationships/hyperlink" Target="https://www.javatpoint.com/jstl-fn-endwidth-function" TargetMode="External"/><Relationship Id="rId9" Type="http://schemas.openxmlformats.org/officeDocument/2006/relationships/hyperlink" Target="https://www.javatpoint.com/jstl-fn-split-function" TargetMode="External"/><Relationship Id="rId14" Type="http://schemas.openxmlformats.org/officeDocument/2006/relationships/hyperlink" Target="https://www.javatpoint.com/jstl-fn-substringbefore-function"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Module 2b</a:t>
            </a:r>
            <a:endParaRPr lang="en-US" dirty="0"/>
          </a:p>
        </p:txBody>
      </p:sp>
      <p:sp>
        <p:nvSpPr>
          <p:cNvPr id="5" name="Subtitle 4"/>
          <p:cNvSpPr>
            <a:spLocks noGrp="1"/>
          </p:cNvSpPr>
          <p:nvPr>
            <p:ph type="subTitle" idx="1"/>
          </p:nvPr>
        </p:nvSpPr>
        <p:spPr/>
        <p:txBody>
          <a:bodyPr/>
          <a:lstStyle/>
          <a:p>
            <a:r>
              <a:rPr lang="en-GB" sz="2800" dirty="0" smtClean="0"/>
              <a:t>Java Server Pages</a:t>
            </a:r>
            <a:endParaRPr lang="en-US" sz="2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cs typeface="Arial" panose="020B0604020202020204" pitchFamily="34" charset="0"/>
              </a:rPr>
              <a:pPr>
                <a:defRPr/>
              </a:pPr>
              <a:t>1</a:t>
            </a:fld>
            <a:endParaRPr lang="en-US" altLang="en-US">
              <a:cs typeface="Arial" panose="020B06040202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JSP </a:t>
            </a:r>
            <a:r>
              <a:rPr lang="en-GB" dirty="0" err="1" smtClean="0"/>
              <a:t>Scriptlet</a:t>
            </a:r>
            <a:r>
              <a:rPr lang="en-GB" dirty="0" smtClean="0"/>
              <a:t> tag (Scripting elements)</a:t>
            </a:r>
            <a:br>
              <a:rPr lang="en-GB" dirty="0" smtClean="0"/>
            </a:br>
            <a:endParaRPr lang="en-US" dirty="0"/>
          </a:p>
        </p:txBody>
      </p:sp>
      <p:sp>
        <p:nvSpPr>
          <p:cNvPr id="6" name="Subtitle 5"/>
          <p:cNvSpPr>
            <a:spLocks noGrp="1"/>
          </p:cNvSpPr>
          <p:nvPr>
            <p:ph type="subTitle" idx="1"/>
          </p:nvPr>
        </p:nvSpPr>
        <p:spPr/>
        <p:txBody>
          <a:bodyPr/>
          <a:lstStyle/>
          <a:p>
            <a:r>
              <a:rPr lang="en-GB" dirty="0" smtClean="0"/>
              <a:t>In JSP, java code can be written inside the </a:t>
            </a:r>
            <a:r>
              <a:rPr lang="en-GB" dirty="0" err="1" smtClean="0"/>
              <a:t>jsp</a:t>
            </a:r>
            <a:r>
              <a:rPr lang="en-GB" dirty="0" smtClean="0"/>
              <a:t> page using the </a:t>
            </a:r>
            <a:r>
              <a:rPr lang="en-GB" dirty="0" err="1" smtClean="0"/>
              <a:t>scriptlet</a:t>
            </a:r>
            <a:r>
              <a:rPr lang="en-GB" dirty="0" smtClean="0"/>
              <a:t> tag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br>
              <a:rPr lang="en-GB" dirty="0" smtClean="0"/>
            </a:br>
            <a:r>
              <a:rPr lang="en-US" dirty="0" smtClean="0"/>
              <a:t>JSP Scripting elements</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 scripting elements provides the ability to insert java code inside the </a:t>
            </a:r>
            <a:r>
              <a:rPr lang="en-GB" dirty="0" err="1" smtClean="0"/>
              <a:t>jsp</a:t>
            </a:r>
            <a:r>
              <a:rPr lang="en-GB" dirty="0" smtClean="0"/>
              <a:t>. There are three types of scripting elements:</a:t>
            </a:r>
          </a:p>
          <a:p>
            <a:pPr>
              <a:buFont typeface="Courier New" pitchFamily="49" charset="0"/>
              <a:buChar char="o"/>
            </a:pPr>
            <a:r>
              <a:rPr lang="en-GB" dirty="0" err="1" smtClean="0"/>
              <a:t>scriptlet</a:t>
            </a:r>
            <a:r>
              <a:rPr lang="en-GB" dirty="0" smtClean="0"/>
              <a:t> tag</a:t>
            </a:r>
          </a:p>
          <a:p>
            <a:pPr>
              <a:buFont typeface="Courier New" pitchFamily="49" charset="0"/>
              <a:buChar char="o"/>
            </a:pPr>
            <a:r>
              <a:rPr lang="en-GB" dirty="0" smtClean="0"/>
              <a:t>expression tag</a:t>
            </a:r>
          </a:p>
          <a:p>
            <a:pPr>
              <a:buFont typeface="Courier New" pitchFamily="49" charset="0"/>
              <a:buChar char="o"/>
            </a:pPr>
            <a:r>
              <a:rPr lang="en-GB" dirty="0" smtClean="0"/>
              <a:t>declaration tag</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JSP </a:t>
            </a:r>
            <a:r>
              <a:rPr lang="en-US" dirty="0" err="1" smtClean="0"/>
              <a:t>scriptlet</a:t>
            </a:r>
            <a:r>
              <a:rPr lang="en-US" dirty="0" smtClean="0"/>
              <a:t> tag</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A </a:t>
            </a:r>
            <a:r>
              <a:rPr lang="en-GB" dirty="0" err="1" smtClean="0"/>
              <a:t>scriptlet</a:t>
            </a:r>
            <a:r>
              <a:rPr lang="en-GB" dirty="0" smtClean="0"/>
              <a:t> tag is used to execute java source code in JSP. Syntax is as follows:</a:t>
            </a:r>
          </a:p>
          <a:p>
            <a:pPr>
              <a:spcBef>
                <a:spcPts val="0"/>
              </a:spcBef>
              <a:buNone/>
            </a:pPr>
            <a:r>
              <a:rPr lang="en-GB" sz="2000" dirty="0" smtClean="0"/>
              <a:t>&lt;%  java source code %&gt;  </a:t>
            </a:r>
          </a:p>
          <a:p>
            <a:pPr>
              <a:spcBef>
                <a:spcPts val="0"/>
              </a:spcBef>
              <a:buNone/>
            </a:pPr>
            <a:r>
              <a:rPr lang="en-US" sz="2000" dirty="0" smtClean="0"/>
              <a:t>Example</a:t>
            </a:r>
          </a:p>
          <a:p>
            <a:pPr>
              <a:spcBef>
                <a:spcPts val="0"/>
              </a:spcBef>
              <a:buNone/>
            </a:pPr>
            <a:r>
              <a:rPr lang="en-GB" sz="2000" b="1" dirty="0" smtClean="0"/>
              <a:t>&lt;html&gt;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a:t>
            </a:r>
            <a:r>
              <a:rPr lang="en-GB" sz="2000" dirty="0" smtClean="0"/>
              <a:t>% </a:t>
            </a:r>
            <a:r>
              <a:rPr lang="en-GB" sz="2000" dirty="0" err="1" smtClean="0"/>
              <a:t>out.print</a:t>
            </a:r>
            <a:r>
              <a:rPr lang="en-GB" sz="2000" dirty="0" smtClean="0"/>
              <a:t>("welcome to </a:t>
            </a:r>
            <a:r>
              <a:rPr lang="en-GB" sz="2000" dirty="0" err="1" smtClean="0"/>
              <a:t>jsp</a:t>
            </a:r>
            <a:r>
              <a:rPr lang="en-GB" sz="2000" dirty="0" smtClean="0"/>
              <a:t>"); %</a:t>
            </a:r>
            <a:r>
              <a:rPr lang="en-GB" sz="2000" b="1" dirty="0" smtClean="0"/>
              <a:t>&gt;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&lt;/html&gt;</a:t>
            </a:r>
            <a:r>
              <a:rPr lang="en-GB" dirty="0" smtClean="0"/>
              <a:t>  </a:t>
            </a:r>
          </a:p>
          <a:p>
            <a:pPr>
              <a:spcBef>
                <a:spcPts val="0"/>
              </a:spcBef>
              <a:buNone/>
            </a:pPr>
            <a:r>
              <a:rPr lang="en-US" sz="2000" i="1" dirty="0" smtClean="0"/>
              <a:t>File: index.html</a:t>
            </a:r>
          </a:p>
          <a:p>
            <a:pPr>
              <a:spcBef>
                <a:spcPts val="0"/>
              </a:spcBef>
              <a:buNone/>
            </a:pPr>
            <a:r>
              <a:rPr lang="en-US" sz="2000" b="1" dirty="0" smtClean="0"/>
              <a:t>&lt;html&gt;</a:t>
            </a:r>
            <a:r>
              <a:rPr lang="en-US" sz="2000" dirty="0" smtClean="0"/>
              <a:t>  </a:t>
            </a:r>
          </a:p>
          <a:p>
            <a:pPr>
              <a:spcBef>
                <a:spcPts val="0"/>
              </a:spcBef>
              <a:buNone/>
            </a:pPr>
            <a:r>
              <a:rPr lang="en-US" sz="2000" b="1" dirty="0" smtClean="0"/>
              <a:t>&lt;body&gt;</a:t>
            </a:r>
            <a:r>
              <a:rPr lang="en-US" sz="2000" dirty="0" smtClean="0"/>
              <a:t>  </a:t>
            </a:r>
          </a:p>
          <a:p>
            <a:pPr>
              <a:spcBef>
                <a:spcPts val="0"/>
              </a:spcBef>
              <a:buNone/>
            </a:pPr>
            <a:r>
              <a:rPr lang="en-US" sz="2000" b="1" dirty="0" smtClean="0"/>
              <a:t>&lt;form</a:t>
            </a:r>
            <a:r>
              <a:rPr lang="en-US" sz="2000" dirty="0" smtClean="0"/>
              <a:t> action="welcome.jsp"</a:t>
            </a:r>
            <a:r>
              <a:rPr lang="en-US" sz="2000" b="1" dirty="0" smtClean="0"/>
              <a:t>&gt;</a:t>
            </a:r>
            <a:r>
              <a:rPr lang="en-US" sz="2000" dirty="0" smtClean="0"/>
              <a:t>  </a:t>
            </a:r>
          </a:p>
          <a:p>
            <a:pPr>
              <a:spcBef>
                <a:spcPts val="0"/>
              </a:spcBef>
              <a:buNone/>
            </a:pPr>
            <a:r>
              <a:rPr lang="en-US" sz="2000" b="1" dirty="0" smtClean="0"/>
              <a:t>&lt;input</a:t>
            </a:r>
            <a:r>
              <a:rPr lang="en-US" sz="2000" dirty="0" smtClean="0"/>
              <a:t> type="text" name="</a:t>
            </a:r>
            <a:r>
              <a:rPr lang="en-US" sz="2000" dirty="0" err="1" smtClean="0"/>
              <a:t>uname</a:t>
            </a:r>
            <a:r>
              <a:rPr lang="en-US" sz="2000" dirty="0" smtClean="0"/>
              <a:t>"</a:t>
            </a:r>
            <a:r>
              <a:rPr lang="en-US" sz="2000" b="1" dirty="0" smtClean="0"/>
              <a:t>&gt;</a:t>
            </a:r>
            <a:r>
              <a:rPr lang="en-US" sz="2000" dirty="0" smtClean="0"/>
              <a:t>  </a:t>
            </a:r>
          </a:p>
          <a:p>
            <a:pPr>
              <a:spcBef>
                <a:spcPts val="0"/>
              </a:spcBef>
              <a:buNone/>
            </a:pPr>
            <a:r>
              <a:rPr lang="en-US" sz="2000" b="1" dirty="0" smtClean="0"/>
              <a:t>&lt;input</a:t>
            </a:r>
            <a:r>
              <a:rPr lang="en-US" sz="2000" dirty="0" smtClean="0"/>
              <a:t> type="submit" value="go"</a:t>
            </a:r>
            <a:r>
              <a:rPr lang="en-US" sz="2000" b="1" dirty="0" smtClean="0"/>
              <a:t>&gt;&lt;</a:t>
            </a:r>
            <a:r>
              <a:rPr lang="en-US" sz="2000" b="1" dirty="0" err="1" smtClean="0"/>
              <a:t>br</a:t>
            </a:r>
            <a:r>
              <a:rPr lang="en-US" sz="2000" b="1" dirty="0" smtClean="0"/>
              <a:t>/&gt;</a:t>
            </a:r>
            <a:r>
              <a:rPr lang="en-US" sz="2000" dirty="0" smtClean="0"/>
              <a:t>  </a:t>
            </a:r>
          </a:p>
          <a:p>
            <a:pPr>
              <a:spcBef>
                <a:spcPts val="0"/>
              </a:spcBef>
              <a:buNone/>
            </a:pPr>
            <a:r>
              <a:rPr lang="en-US" sz="2000" b="1" dirty="0" smtClean="0"/>
              <a:t>&lt;/form&gt;</a:t>
            </a:r>
            <a:r>
              <a:rPr lang="en-US" sz="2000" dirty="0" smtClean="0"/>
              <a:t>  </a:t>
            </a:r>
          </a:p>
          <a:p>
            <a:pPr>
              <a:spcBef>
                <a:spcPts val="0"/>
              </a:spcBef>
              <a:buNone/>
            </a:pPr>
            <a:r>
              <a:rPr lang="en-US" sz="2000" b="1" dirty="0" smtClean="0"/>
              <a:t>&lt;/body&gt;</a:t>
            </a:r>
            <a:r>
              <a:rPr lang="en-US" sz="2000" dirty="0" smtClean="0"/>
              <a:t>  </a:t>
            </a:r>
          </a:p>
          <a:p>
            <a:pPr>
              <a:spcBef>
                <a:spcPts val="0"/>
              </a:spcBef>
              <a:buNone/>
            </a:pPr>
            <a:r>
              <a:rPr lang="en-US" sz="2000" b="1" dirty="0" smtClean="0"/>
              <a:t>&lt;/html&gt;</a:t>
            </a:r>
            <a:r>
              <a:rPr lang="en-US" sz="2000" dirty="0" smtClean="0"/>
              <a:t>  </a:t>
            </a:r>
          </a:p>
          <a:p>
            <a:pPr>
              <a:spcBef>
                <a:spcPts val="0"/>
              </a:spcBef>
              <a:buNone/>
            </a:pPr>
            <a:r>
              <a:rPr lang="en-US" sz="2000" i="1" dirty="0" smtClean="0"/>
              <a:t>File: welcome.jsp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p>
          <a:p>
            <a:pPr>
              <a:spcBef>
                <a:spcPts val="0"/>
              </a:spcBef>
              <a:buNone/>
            </a:pPr>
            <a:r>
              <a:rPr lang="en-US" sz="2000" dirty="0" smtClean="0"/>
              <a:t>String name=</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err="1" smtClean="0"/>
              <a:t>out.print</a:t>
            </a:r>
            <a:r>
              <a:rPr lang="en-US" sz="2000" dirty="0" smtClean="0"/>
              <a:t>("welcome "+name);  </a:t>
            </a:r>
          </a:p>
          <a:p>
            <a:pPr>
              <a:spcBef>
                <a:spcPts val="0"/>
              </a:spcBef>
              <a:buNone/>
            </a:pPr>
            <a:r>
              <a:rPr lang="en-US" sz="2000" dirty="0" smtClean="0"/>
              <a:t>%&gt;  </a:t>
            </a:r>
          </a:p>
          <a:p>
            <a:pPr>
              <a:spcBef>
                <a:spcPts val="0"/>
              </a:spcBef>
              <a:buNone/>
            </a:pPr>
            <a:r>
              <a:rPr lang="en-US" sz="2000" dirty="0" smtClean="0"/>
              <a:t>&lt;/form&gt;  </a:t>
            </a:r>
          </a:p>
          <a:p>
            <a:pPr>
              <a:spcBef>
                <a:spcPts val="0"/>
              </a:spcBef>
              <a:buNone/>
            </a:pPr>
            <a:r>
              <a:rPr lang="en-US" sz="2000" dirty="0" smtClean="0"/>
              <a:t>&lt;/body&gt;  </a:t>
            </a:r>
          </a:p>
          <a:p>
            <a:pPr>
              <a:spcBef>
                <a:spcPts val="0"/>
              </a:spcBef>
            </a:pPr>
            <a:r>
              <a:rPr lang="en-US" sz="2000" dirty="0" smtClean="0"/>
              <a:t>&lt;/html&gt;  </a:t>
            </a:r>
          </a:p>
          <a:p>
            <a:pPr>
              <a:spcBef>
                <a:spcPts val="0"/>
              </a:spcBef>
            </a:pPr>
            <a:endParaRPr lang="en-US" sz="2000" dirty="0" smtClean="0"/>
          </a:p>
          <a:p>
            <a:endParaRPr lang="en-US" dirty="0" smtClean="0"/>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JSP expression tag</a:t>
            </a:r>
            <a:endParaRPr lang="en-US" dirty="0"/>
          </a:p>
        </p:txBody>
      </p:sp>
      <p:sp>
        <p:nvSpPr>
          <p:cNvPr id="3" name="Content Placeholder 2"/>
          <p:cNvSpPr>
            <a:spLocks noGrp="1"/>
          </p:cNvSpPr>
          <p:nvPr>
            <p:ph idx="1"/>
          </p:nvPr>
        </p:nvSpPr>
        <p:spPr>
          <a:xfrm>
            <a:off x="838200" y="1214422"/>
            <a:ext cx="10515600" cy="4962541"/>
          </a:xfrm>
        </p:spPr>
        <p:txBody>
          <a:bodyPr/>
          <a:lstStyle/>
          <a:p>
            <a:r>
              <a:rPr lang="en-IN" sz="1600" dirty="0" smtClean="0"/>
              <a:t> </a:t>
            </a:r>
            <a:r>
              <a:rPr lang="en-GB" sz="1800" dirty="0" smtClean="0"/>
              <a:t>The code placed within </a:t>
            </a:r>
            <a:r>
              <a:rPr lang="en-GB" sz="1800" b="1" dirty="0" smtClean="0"/>
              <a:t>JSP expression tag</a:t>
            </a:r>
            <a:r>
              <a:rPr lang="en-GB" sz="1800" dirty="0" smtClean="0"/>
              <a:t> is </a:t>
            </a:r>
            <a:r>
              <a:rPr lang="en-GB" sz="1800" i="1" dirty="0" smtClean="0"/>
              <a:t>written to the output stream of the response</a:t>
            </a:r>
            <a:r>
              <a:rPr lang="en-GB" sz="1800" dirty="0" smtClean="0"/>
              <a:t>. So you need not write </a:t>
            </a:r>
            <a:r>
              <a:rPr lang="en-GB" sz="1800" dirty="0" err="1" smtClean="0"/>
              <a:t>out.print</a:t>
            </a:r>
            <a:r>
              <a:rPr lang="en-GB" sz="1800" dirty="0" smtClean="0"/>
              <a:t>() to write data. It is mainly used to print the values of variable or method.</a:t>
            </a:r>
          </a:p>
          <a:p>
            <a:r>
              <a:rPr lang="en-GB" sz="1800" dirty="0" smtClean="0"/>
              <a:t>Syntax of JSP expression tag</a:t>
            </a:r>
          </a:p>
          <a:p>
            <a:r>
              <a:rPr lang="en-GB" sz="1800" b="1" dirty="0" smtClean="0"/>
              <a:t>&lt;</a:t>
            </a:r>
            <a:r>
              <a:rPr lang="en-GB" sz="1800" dirty="0" smtClean="0"/>
              <a:t>%=  statement %</a:t>
            </a:r>
            <a:r>
              <a:rPr lang="en-GB" sz="1800" b="1" dirty="0" smtClean="0"/>
              <a:t>&gt;</a:t>
            </a:r>
            <a:r>
              <a:rPr lang="en-GB" sz="1800" dirty="0" smtClean="0"/>
              <a:t>  </a:t>
            </a:r>
          </a:p>
          <a:p>
            <a:r>
              <a:rPr lang="en-US" sz="1800" dirty="0" smtClean="0"/>
              <a:t>Example - </a:t>
            </a:r>
            <a:r>
              <a:rPr lang="en-GB" sz="1800" dirty="0" smtClean="0"/>
              <a:t>simply displaying a welcome message.</a:t>
            </a:r>
          </a:p>
          <a:p>
            <a:pPr>
              <a:buNone/>
            </a:pPr>
            <a:r>
              <a:rPr lang="en-GB" sz="1800" b="1" dirty="0" smtClean="0"/>
              <a:t>&lt;html&gt;</a:t>
            </a:r>
            <a:r>
              <a:rPr lang="en-GB" sz="1800" dirty="0" smtClean="0"/>
              <a:t>  </a:t>
            </a:r>
          </a:p>
          <a:p>
            <a:pPr>
              <a:buNone/>
            </a:pPr>
            <a:r>
              <a:rPr lang="en-GB" sz="1800" b="1" dirty="0" smtClean="0"/>
              <a:t>&lt;body&gt;</a:t>
            </a:r>
            <a:r>
              <a:rPr lang="en-GB" sz="1800" dirty="0" smtClean="0"/>
              <a:t>  </a:t>
            </a:r>
          </a:p>
          <a:p>
            <a:pPr>
              <a:buNone/>
            </a:pPr>
            <a:r>
              <a:rPr lang="en-GB" sz="1800" b="1" dirty="0" smtClean="0"/>
              <a:t>&lt;</a:t>
            </a:r>
            <a:r>
              <a:rPr lang="en-GB" sz="1800" dirty="0" smtClean="0"/>
              <a:t>%= "welcome to </a:t>
            </a:r>
            <a:r>
              <a:rPr lang="en-GB" sz="1800" dirty="0" err="1" smtClean="0"/>
              <a:t>jsp</a:t>
            </a:r>
            <a:r>
              <a:rPr lang="en-GB" sz="1800" dirty="0" smtClean="0"/>
              <a:t>" %</a:t>
            </a:r>
            <a:r>
              <a:rPr lang="en-GB" sz="1800" b="1" dirty="0" smtClean="0"/>
              <a:t>&gt;</a:t>
            </a:r>
            <a:r>
              <a:rPr lang="en-GB" sz="1800" dirty="0" smtClean="0"/>
              <a:t>  </a:t>
            </a:r>
          </a:p>
          <a:p>
            <a:pPr>
              <a:buNone/>
            </a:pPr>
            <a:r>
              <a:rPr lang="en-GB" sz="1800" b="1" dirty="0" smtClean="0"/>
              <a:t>&lt;/body&gt;</a:t>
            </a:r>
            <a:r>
              <a:rPr lang="en-GB" sz="1800" dirty="0" smtClean="0"/>
              <a:t>  </a:t>
            </a:r>
          </a:p>
          <a:p>
            <a:pPr>
              <a:buNone/>
            </a:pPr>
            <a:r>
              <a:rPr lang="en-GB" sz="1800" b="1" dirty="0" smtClean="0"/>
              <a:t>&lt;/html&gt;</a:t>
            </a:r>
          </a:p>
          <a:p>
            <a:r>
              <a:rPr lang="en-US" sz="1800" dirty="0" smtClean="0"/>
              <a:t>Example – </a:t>
            </a:r>
            <a:r>
              <a:rPr lang="en-GB" sz="1800" dirty="0" smtClean="0"/>
              <a:t>display current time</a:t>
            </a:r>
          </a:p>
          <a:p>
            <a:pPr>
              <a:buNone/>
            </a:pPr>
            <a:r>
              <a:rPr lang="en-GB" sz="1800" b="1" dirty="0" smtClean="0"/>
              <a:t>&lt;html&gt;</a:t>
            </a:r>
            <a:r>
              <a:rPr lang="en-GB" sz="1800" dirty="0" smtClean="0"/>
              <a:t>  </a:t>
            </a:r>
          </a:p>
          <a:p>
            <a:pPr>
              <a:buNone/>
            </a:pPr>
            <a:r>
              <a:rPr lang="en-GB" sz="1800" b="1" dirty="0" smtClean="0"/>
              <a:t>&lt;body&gt;</a:t>
            </a:r>
            <a:r>
              <a:rPr lang="en-GB" sz="1800" dirty="0" smtClean="0"/>
              <a:t>  </a:t>
            </a:r>
          </a:p>
          <a:p>
            <a:pPr>
              <a:buNone/>
            </a:pPr>
            <a:r>
              <a:rPr lang="en-GB" sz="1800" dirty="0" smtClean="0"/>
              <a:t>Current Time: </a:t>
            </a:r>
            <a:r>
              <a:rPr lang="en-GB" sz="1800" b="1" dirty="0" smtClean="0"/>
              <a:t>&lt;</a:t>
            </a:r>
            <a:r>
              <a:rPr lang="en-GB" sz="1800" dirty="0" smtClean="0"/>
              <a:t>%= </a:t>
            </a:r>
            <a:r>
              <a:rPr lang="en-GB" sz="1800" dirty="0" err="1" smtClean="0"/>
              <a:t>java.util.Calendar.getInstance</a:t>
            </a:r>
            <a:r>
              <a:rPr lang="en-GB" sz="1800" dirty="0" smtClean="0"/>
              <a:t>().</a:t>
            </a:r>
            <a:r>
              <a:rPr lang="en-GB" sz="1800" dirty="0" err="1" smtClean="0"/>
              <a:t>getTime</a:t>
            </a:r>
            <a:r>
              <a:rPr lang="en-GB" sz="1800" dirty="0" smtClean="0"/>
              <a:t>() %</a:t>
            </a:r>
            <a:r>
              <a:rPr lang="en-GB" sz="1800" b="1" dirty="0" smtClean="0"/>
              <a:t>&gt;</a:t>
            </a:r>
            <a:r>
              <a:rPr lang="en-GB" sz="1800" dirty="0" smtClean="0"/>
              <a:t>  </a:t>
            </a:r>
          </a:p>
          <a:p>
            <a:pPr>
              <a:buNone/>
            </a:pPr>
            <a:r>
              <a:rPr lang="en-GB" sz="1800" b="1" dirty="0" smtClean="0"/>
              <a:t>&lt;/body&gt;</a:t>
            </a:r>
            <a:r>
              <a:rPr lang="en-GB" sz="1800" dirty="0" smtClean="0"/>
              <a:t>  </a:t>
            </a:r>
          </a:p>
          <a:p>
            <a:pPr>
              <a:buNone/>
            </a:pPr>
            <a:r>
              <a:rPr lang="en-GB" sz="1800" b="1" dirty="0" smtClean="0"/>
              <a:t>&lt;/html&gt;</a:t>
            </a:r>
            <a:r>
              <a:rPr lang="en-GB" sz="1800" dirty="0" smtClean="0"/>
              <a:t>  </a:t>
            </a:r>
          </a:p>
          <a:p>
            <a:pPr>
              <a:buNone/>
            </a:pPr>
            <a:r>
              <a:rPr lang="en-GB" sz="1800" dirty="0" smtClean="0"/>
              <a:t>example, we are printing the username using the expression tag</a:t>
            </a:r>
          </a:p>
          <a:p>
            <a:r>
              <a:rPr lang="en-US" sz="1800" i="1" dirty="0" smtClean="0"/>
              <a:t>File: index.jsp</a:t>
            </a:r>
          </a:p>
          <a:p>
            <a:pPr>
              <a:buNone/>
            </a:pPr>
            <a:r>
              <a:rPr lang="en-US" sz="1800" b="1" dirty="0" smtClean="0"/>
              <a:t>&lt;html&gt;</a:t>
            </a:r>
            <a:r>
              <a:rPr lang="en-US" sz="1800" dirty="0" smtClean="0"/>
              <a:t>  </a:t>
            </a:r>
          </a:p>
          <a:p>
            <a:pPr>
              <a:buNone/>
            </a:pPr>
            <a:r>
              <a:rPr lang="en-US" sz="1800" b="1" dirty="0" smtClean="0"/>
              <a:t>&lt;body&gt;</a:t>
            </a:r>
            <a:r>
              <a:rPr lang="en-US" sz="1800" dirty="0" smtClean="0"/>
              <a:t>  </a:t>
            </a:r>
          </a:p>
          <a:p>
            <a:pPr>
              <a:buNone/>
            </a:pPr>
            <a:r>
              <a:rPr lang="en-US" sz="1800" b="1" dirty="0" smtClean="0"/>
              <a:t>&lt;form</a:t>
            </a:r>
            <a:r>
              <a:rPr lang="en-US" sz="1800" dirty="0" smtClean="0"/>
              <a:t> action="welcome.jsp"</a:t>
            </a:r>
            <a:r>
              <a:rPr lang="en-US" sz="1800" b="1" dirty="0" smtClean="0"/>
              <a:t>&gt;</a:t>
            </a:r>
            <a:r>
              <a:rPr lang="en-US" sz="1800" dirty="0" smtClean="0"/>
              <a:t>  </a:t>
            </a:r>
          </a:p>
          <a:p>
            <a:pPr>
              <a:buNone/>
            </a:pPr>
            <a:r>
              <a:rPr lang="en-US" sz="1800" b="1" dirty="0" smtClean="0"/>
              <a:t>&lt;input</a:t>
            </a:r>
            <a:r>
              <a:rPr lang="en-US" sz="1800" dirty="0" smtClean="0"/>
              <a:t> type="text" name="</a:t>
            </a:r>
            <a:r>
              <a:rPr lang="en-US" sz="1800" dirty="0" err="1" smtClean="0"/>
              <a:t>uname</a:t>
            </a:r>
            <a:r>
              <a:rPr lang="en-US" sz="1800" dirty="0" smtClean="0"/>
              <a:t>"</a:t>
            </a:r>
            <a:r>
              <a:rPr lang="en-US" sz="1800" b="1" dirty="0" smtClean="0"/>
              <a:t>&gt;&lt;</a:t>
            </a:r>
            <a:r>
              <a:rPr lang="en-US" sz="1800" b="1" dirty="0" err="1" smtClean="0"/>
              <a:t>br</a:t>
            </a:r>
            <a:r>
              <a:rPr lang="en-US" sz="1800" b="1" dirty="0" smtClean="0"/>
              <a:t>/&gt;</a:t>
            </a:r>
            <a:r>
              <a:rPr lang="en-US" sz="1800" dirty="0" smtClean="0"/>
              <a:t>  </a:t>
            </a:r>
          </a:p>
          <a:p>
            <a:pPr>
              <a:buNone/>
            </a:pPr>
            <a:r>
              <a:rPr lang="en-US" sz="1800" b="1" dirty="0" smtClean="0"/>
              <a:t>&lt;input</a:t>
            </a:r>
            <a:r>
              <a:rPr lang="en-US" sz="1800" dirty="0" smtClean="0"/>
              <a:t> type="submit" value="go"</a:t>
            </a:r>
            <a:r>
              <a:rPr lang="en-US" sz="1800" b="1" dirty="0" smtClean="0"/>
              <a:t>&gt;</a:t>
            </a:r>
            <a:r>
              <a:rPr lang="en-US" sz="1800" dirty="0" smtClean="0"/>
              <a:t>  </a:t>
            </a:r>
          </a:p>
          <a:p>
            <a:pPr>
              <a:buNone/>
            </a:pPr>
            <a:r>
              <a:rPr lang="en-US" sz="1800" b="1" dirty="0" smtClean="0"/>
              <a:t>&lt;/form&gt;</a:t>
            </a:r>
            <a:r>
              <a:rPr lang="en-US" sz="1800" dirty="0" smtClean="0"/>
              <a:t>  </a:t>
            </a:r>
          </a:p>
          <a:p>
            <a:pPr>
              <a:buNone/>
            </a:pPr>
            <a:r>
              <a:rPr lang="en-US" sz="1800" b="1" dirty="0" smtClean="0"/>
              <a:t>&lt;/body&gt;</a:t>
            </a:r>
            <a:r>
              <a:rPr lang="en-US" sz="1800" dirty="0" smtClean="0"/>
              <a:t>  </a:t>
            </a:r>
          </a:p>
          <a:p>
            <a:pPr>
              <a:buNone/>
            </a:pPr>
            <a:r>
              <a:rPr lang="en-US" sz="1800" b="1" dirty="0" smtClean="0"/>
              <a:t>&lt;/html&gt;</a:t>
            </a:r>
            <a:r>
              <a:rPr lang="en-US" sz="1800" dirty="0" smtClean="0"/>
              <a:t>  </a:t>
            </a:r>
          </a:p>
          <a:p>
            <a:r>
              <a:rPr lang="en-US" sz="1800" i="1" dirty="0" smtClean="0"/>
              <a:t>File: welcome.jsp</a:t>
            </a:r>
          </a:p>
          <a:p>
            <a:pPr>
              <a:buNone/>
            </a:pPr>
            <a:r>
              <a:rPr lang="en-US" sz="1800" b="1" dirty="0" smtClean="0"/>
              <a:t>&lt;html&gt;</a:t>
            </a:r>
            <a:r>
              <a:rPr lang="en-US" sz="1800" dirty="0" smtClean="0"/>
              <a:t>  </a:t>
            </a:r>
          </a:p>
          <a:p>
            <a:pPr>
              <a:buNone/>
            </a:pPr>
            <a:r>
              <a:rPr lang="en-US" sz="1800" b="1" dirty="0" smtClean="0"/>
              <a:t>&lt;body&gt;</a:t>
            </a:r>
            <a:r>
              <a:rPr lang="en-US" sz="1800" dirty="0" smtClean="0"/>
              <a:t>  </a:t>
            </a:r>
          </a:p>
          <a:p>
            <a:pPr>
              <a:buNone/>
            </a:pPr>
            <a:r>
              <a:rPr lang="en-US" sz="1800" b="1" dirty="0" smtClean="0"/>
              <a:t>&lt;</a:t>
            </a:r>
            <a:r>
              <a:rPr lang="en-US" sz="1800" dirty="0" smtClean="0"/>
              <a:t>%= "Welcome "+</a:t>
            </a:r>
            <a:r>
              <a:rPr lang="en-US" sz="1800" dirty="0" err="1" smtClean="0"/>
              <a:t>request.getParameter</a:t>
            </a:r>
            <a:r>
              <a:rPr lang="en-US" sz="1800" dirty="0" smtClean="0"/>
              <a:t>("</a:t>
            </a:r>
            <a:r>
              <a:rPr lang="en-US" sz="1800" dirty="0" err="1" smtClean="0"/>
              <a:t>uname</a:t>
            </a:r>
            <a:r>
              <a:rPr lang="en-US" sz="1800" dirty="0" smtClean="0"/>
              <a:t>") %</a:t>
            </a:r>
            <a:r>
              <a:rPr lang="en-US" sz="1800" b="1" dirty="0" smtClean="0"/>
              <a:t>&gt;</a:t>
            </a:r>
            <a:r>
              <a:rPr lang="en-US" sz="1800" dirty="0" smtClean="0"/>
              <a:t>  </a:t>
            </a:r>
          </a:p>
          <a:p>
            <a:pPr>
              <a:buNone/>
            </a:pPr>
            <a:r>
              <a:rPr lang="en-US" sz="1800" b="1" dirty="0" smtClean="0"/>
              <a:t>&lt;/body&gt;</a:t>
            </a:r>
            <a:r>
              <a:rPr lang="en-US" sz="1800" dirty="0" smtClean="0"/>
              <a:t>  </a:t>
            </a:r>
          </a:p>
          <a:p>
            <a:pPr>
              <a:buNone/>
            </a:pPr>
            <a:r>
              <a:rPr lang="en-US" sz="1800" b="1" dirty="0" smtClean="0"/>
              <a:t>&lt;/html&gt;</a:t>
            </a:r>
            <a:r>
              <a:rPr lang="en-US" sz="1800" dirty="0" smtClean="0"/>
              <a:t>  </a:t>
            </a:r>
          </a:p>
          <a:p>
            <a:pPr>
              <a:buNone/>
            </a:pPr>
            <a:endParaRPr lang="en-GB" sz="1800" dirty="0" smtClean="0"/>
          </a:p>
          <a:p>
            <a:pPr>
              <a:buNone/>
            </a:pPr>
            <a:endParaRPr lang="en-GB" sz="1800" dirty="0" smtClean="0"/>
          </a:p>
          <a:p>
            <a:pPr>
              <a:buNone/>
            </a:pPr>
            <a:endParaRPr lang="en-GB" sz="1800" dirty="0" smtClean="0"/>
          </a:p>
          <a:p>
            <a:endParaRPr lang="en-US" sz="1800" dirty="0" smtClean="0"/>
          </a:p>
          <a:p>
            <a:endParaRPr lang="en-GB" sz="1800" dirty="0" smtClean="0"/>
          </a:p>
          <a:p>
            <a:endParaRPr lang="en-GB" sz="1800" dirty="0" smtClean="0"/>
          </a:p>
          <a:p>
            <a:endParaRPr lang="en-US" sz="1800" dirty="0" smtClean="0"/>
          </a:p>
          <a:p>
            <a:endParaRPr lang="en-GB" sz="18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err="1" smtClean="0"/>
              <a:t>Jsp</a:t>
            </a:r>
            <a:r>
              <a:rPr lang="en-GB" dirty="0" smtClean="0"/>
              <a:t> declaration tag</a:t>
            </a:r>
            <a:endParaRPr lang="en-GB" dirty="0"/>
          </a:p>
        </p:txBody>
      </p:sp>
      <p:sp>
        <p:nvSpPr>
          <p:cNvPr id="3" name="Content Placeholder 2"/>
          <p:cNvSpPr>
            <a:spLocks noGrp="1"/>
          </p:cNvSpPr>
          <p:nvPr>
            <p:ph idx="1"/>
          </p:nvPr>
        </p:nvSpPr>
        <p:spPr>
          <a:xfrm>
            <a:off x="838200" y="1357298"/>
            <a:ext cx="10515600" cy="4819665"/>
          </a:xfrm>
        </p:spPr>
        <p:txBody>
          <a:bodyPr/>
          <a:lstStyle/>
          <a:p>
            <a:r>
              <a:rPr lang="en-GB" dirty="0" smtClean="0"/>
              <a:t>The </a:t>
            </a:r>
            <a:r>
              <a:rPr lang="en-GB" b="1" dirty="0" smtClean="0"/>
              <a:t>JSP declaration tag</a:t>
            </a:r>
            <a:r>
              <a:rPr lang="en-GB" dirty="0" smtClean="0"/>
              <a:t> is used </a:t>
            </a:r>
            <a:r>
              <a:rPr lang="en-GB" i="1" dirty="0" smtClean="0"/>
              <a:t>to declare fields and methods</a:t>
            </a:r>
            <a:r>
              <a:rPr lang="en-GB" dirty="0" smtClean="0"/>
              <a:t>.</a:t>
            </a:r>
          </a:p>
          <a:p>
            <a:r>
              <a:rPr lang="en-GB" dirty="0" smtClean="0"/>
              <a:t>The code written inside the </a:t>
            </a:r>
            <a:r>
              <a:rPr lang="en-GB" dirty="0" err="1" smtClean="0"/>
              <a:t>jsp</a:t>
            </a:r>
            <a:r>
              <a:rPr lang="en-GB" dirty="0" smtClean="0"/>
              <a:t> declaration tag is placed outside the service() method of auto generated </a:t>
            </a:r>
            <a:r>
              <a:rPr lang="en-GB" dirty="0" err="1" smtClean="0"/>
              <a:t>servlet</a:t>
            </a:r>
            <a:r>
              <a:rPr lang="en-GB" dirty="0" smtClean="0"/>
              <a:t>. So it doesn't get memory at each request.</a:t>
            </a:r>
          </a:p>
          <a:p>
            <a:r>
              <a:rPr lang="en-GB" dirty="0" smtClean="0"/>
              <a:t>Syntax</a:t>
            </a:r>
          </a:p>
          <a:p>
            <a:pPr>
              <a:buNone/>
            </a:pPr>
            <a:r>
              <a:rPr lang="en-US" b="1" dirty="0" smtClean="0"/>
              <a:t>&lt;</a:t>
            </a:r>
            <a:r>
              <a:rPr lang="en-US" dirty="0" smtClean="0"/>
              <a:t>%!  field or method declaration %</a:t>
            </a:r>
            <a:r>
              <a:rPr lang="en-US" b="1" dirty="0" smtClean="0"/>
              <a:t>&gt;</a:t>
            </a:r>
            <a:r>
              <a:rPr lang="en-US" dirty="0" smtClean="0"/>
              <a:t>  </a:t>
            </a:r>
          </a:p>
          <a:p>
            <a:pPr>
              <a:buNone/>
            </a:pPr>
            <a:r>
              <a:rPr lang="en-GB" u="sng" dirty="0" smtClean="0"/>
              <a:t>Example of JSP declaration tag that declares field</a:t>
            </a:r>
          </a:p>
          <a:p>
            <a:r>
              <a:rPr lang="en-GB" dirty="0" smtClean="0"/>
              <a:t>declaring the field and printing the value of the declared field using the </a:t>
            </a:r>
            <a:r>
              <a:rPr lang="en-GB" dirty="0" err="1" smtClean="0"/>
              <a:t>jsp</a:t>
            </a:r>
            <a:r>
              <a:rPr lang="en-GB" dirty="0" smtClean="0"/>
              <a:t> expression tag.</a:t>
            </a:r>
          </a:p>
          <a:p>
            <a:r>
              <a:rPr lang="en-GB" dirty="0" smtClean="0"/>
              <a:t>index.jsp</a:t>
            </a:r>
          </a:p>
          <a:p>
            <a:pPr>
              <a:spcBef>
                <a:spcPts val="0"/>
              </a:spcBef>
              <a:buNone/>
            </a:pPr>
            <a:r>
              <a:rPr lang="en-GB" sz="2000" b="1" dirty="0" smtClean="0"/>
              <a:t>&lt;html&gt;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a:t>
            </a:r>
            <a:r>
              <a:rPr lang="en-GB" sz="2000" dirty="0" smtClean="0"/>
              <a:t>%! </a:t>
            </a:r>
            <a:r>
              <a:rPr lang="en-GB" sz="2000" dirty="0" err="1" smtClean="0"/>
              <a:t>int</a:t>
            </a:r>
            <a:r>
              <a:rPr lang="en-GB" sz="2000" dirty="0" smtClean="0"/>
              <a:t> data=50; %</a:t>
            </a:r>
            <a:r>
              <a:rPr lang="en-GB" sz="2000" b="1" dirty="0" smtClean="0"/>
              <a:t>&gt;</a:t>
            </a:r>
            <a:r>
              <a:rPr lang="en-GB" sz="2000" dirty="0" smtClean="0"/>
              <a:t>  </a:t>
            </a:r>
          </a:p>
          <a:p>
            <a:pPr>
              <a:spcBef>
                <a:spcPts val="0"/>
              </a:spcBef>
              <a:buNone/>
            </a:pPr>
            <a:r>
              <a:rPr lang="en-GB" sz="2000" b="1" dirty="0" smtClean="0"/>
              <a:t>&lt;</a:t>
            </a:r>
            <a:r>
              <a:rPr lang="en-GB" sz="2000" dirty="0" smtClean="0"/>
              <a:t>%= "Value of the variable is:"+data %</a:t>
            </a:r>
            <a:r>
              <a:rPr lang="en-GB" sz="2000" b="1" dirty="0" smtClean="0"/>
              <a:t>&gt;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&lt;/html&gt;</a:t>
            </a:r>
            <a:r>
              <a:rPr lang="en-GB" sz="2000" dirty="0" smtClean="0"/>
              <a:t>  </a:t>
            </a:r>
          </a:p>
          <a:p>
            <a:r>
              <a:rPr lang="en-GB" sz="2000" u="sng" dirty="0" smtClean="0"/>
              <a:t>Example of JSP declaration tag that declares method</a:t>
            </a:r>
          </a:p>
          <a:p>
            <a:r>
              <a:rPr lang="en-GB" sz="2000" dirty="0" smtClean="0"/>
              <a:t>In this example of JSP declaration tag, we are defining the method which returns the cube of given number and calling this method from the </a:t>
            </a:r>
            <a:r>
              <a:rPr lang="en-GB" sz="2000" dirty="0" err="1" smtClean="0"/>
              <a:t>jsp</a:t>
            </a:r>
            <a:r>
              <a:rPr lang="en-GB" sz="2000" dirty="0" smtClean="0"/>
              <a:t> expression tag.</a:t>
            </a:r>
          </a:p>
          <a:p>
            <a:pPr>
              <a:spcBef>
                <a:spcPts val="0"/>
              </a:spcBef>
              <a:buNone/>
            </a:pPr>
            <a:r>
              <a:rPr lang="en-GB" sz="2000" b="1" dirty="0" smtClean="0"/>
              <a:t>&lt;html&gt;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a:t>
            </a:r>
            <a:r>
              <a:rPr lang="en-GB" sz="2000" dirty="0" smtClean="0"/>
              <a:t>%!   </a:t>
            </a:r>
          </a:p>
          <a:p>
            <a:pPr>
              <a:spcBef>
                <a:spcPts val="0"/>
              </a:spcBef>
              <a:buNone/>
            </a:pPr>
            <a:r>
              <a:rPr lang="en-GB" sz="2000" dirty="0" err="1" smtClean="0"/>
              <a:t>int</a:t>
            </a:r>
            <a:r>
              <a:rPr lang="en-GB" sz="2000" dirty="0" smtClean="0"/>
              <a:t> cube(</a:t>
            </a:r>
            <a:r>
              <a:rPr lang="en-GB" sz="2000" dirty="0" err="1" smtClean="0"/>
              <a:t>int</a:t>
            </a:r>
            <a:r>
              <a:rPr lang="en-GB" sz="2000" dirty="0" smtClean="0"/>
              <a:t> n){  </a:t>
            </a:r>
          </a:p>
          <a:p>
            <a:pPr>
              <a:spcBef>
                <a:spcPts val="0"/>
              </a:spcBef>
              <a:buNone/>
            </a:pPr>
            <a:r>
              <a:rPr lang="en-GB" sz="2000" dirty="0" smtClean="0"/>
              <a:t>return n*n*n*;  </a:t>
            </a:r>
          </a:p>
          <a:p>
            <a:pPr>
              <a:spcBef>
                <a:spcPts val="0"/>
              </a:spcBef>
              <a:buNone/>
            </a:pPr>
            <a:r>
              <a:rPr lang="en-GB" sz="2000" dirty="0" smtClean="0"/>
              <a:t>}  </a:t>
            </a:r>
          </a:p>
          <a:p>
            <a:pPr>
              <a:spcBef>
                <a:spcPts val="0"/>
              </a:spcBef>
              <a:buNone/>
            </a:pPr>
            <a:r>
              <a:rPr lang="en-GB" sz="2000" dirty="0" smtClean="0"/>
              <a:t>%</a:t>
            </a:r>
            <a:r>
              <a:rPr lang="en-GB" sz="2000" b="1" dirty="0" smtClean="0"/>
              <a:t>&gt;</a:t>
            </a:r>
            <a:r>
              <a:rPr lang="en-GB" sz="2000" dirty="0" smtClean="0"/>
              <a:t>  </a:t>
            </a:r>
          </a:p>
          <a:p>
            <a:pPr>
              <a:spcBef>
                <a:spcPts val="0"/>
              </a:spcBef>
              <a:buNone/>
            </a:pPr>
            <a:r>
              <a:rPr lang="en-GB" sz="2000" b="1" dirty="0" smtClean="0"/>
              <a:t>&lt;</a:t>
            </a:r>
            <a:r>
              <a:rPr lang="en-GB" sz="2000" dirty="0" smtClean="0"/>
              <a:t>%= "Cube of 3 is:"+cube(3) %</a:t>
            </a:r>
            <a:r>
              <a:rPr lang="en-GB" sz="2000" b="1" dirty="0" smtClean="0"/>
              <a:t>&gt;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&lt;/html&gt;</a:t>
            </a:r>
            <a:r>
              <a:rPr lang="en-GB" sz="2000" dirty="0" smtClean="0"/>
              <a:t>  </a:t>
            </a:r>
          </a:p>
          <a:p>
            <a:pPr>
              <a:spcBef>
                <a:spcPts val="0"/>
              </a:spcBef>
              <a:buNone/>
            </a:pPr>
            <a:endParaRPr lang="en-GB" sz="2000" dirty="0" smtClean="0"/>
          </a:p>
          <a:p>
            <a:pPr>
              <a:spcBef>
                <a:spcPts val="0"/>
              </a:spcBef>
              <a:buNone/>
            </a:pPr>
            <a:endParaRPr lang="en-GB" sz="2000" dirty="0" smtClean="0"/>
          </a:p>
          <a:p>
            <a:pPr>
              <a:spcBef>
                <a:spcPts val="0"/>
              </a:spcBef>
              <a:buNone/>
            </a:pPr>
            <a:endParaRPr lang="en-GB" sz="2000" dirty="0" smtClean="0"/>
          </a:p>
          <a:p>
            <a:pPr>
              <a:buNone/>
            </a:pPr>
            <a:endParaRPr lang="en-US" dirty="0" smtClean="0"/>
          </a:p>
          <a:p>
            <a:endParaRPr lang="en-GB" dirty="0" smtClean="0"/>
          </a:p>
          <a:p>
            <a:pPr marL="514350" indent="-514350">
              <a:buNone/>
            </a:pPr>
            <a:endParaRPr lang="en-GB"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
            </a:r>
            <a:br>
              <a:rPr lang="en-US" dirty="0" smtClean="0"/>
            </a:br>
            <a:r>
              <a:rPr lang="en-US" dirty="0" smtClean="0"/>
              <a:t/>
            </a:r>
            <a:br>
              <a:rPr lang="en-US" dirty="0" smtClean="0"/>
            </a:br>
            <a:r>
              <a:rPr lang="en-US" dirty="0" smtClean="0"/>
              <a:t>JSP implicit objects</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There are </a:t>
            </a:r>
            <a:r>
              <a:rPr lang="en-GB" b="1" dirty="0" smtClean="0"/>
              <a:t>9 </a:t>
            </a:r>
            <a:r>
              <a:rPr lang="en-GB" b="1" dirty="0" err="1" smtClean="0"/>
              <a:t>jsp</a:t>
            </a:r>
            <a:r>
              <a:rPr lang="en-GB" b="1" dirty="0" smtClean="0"/>
              <a:t> implicit objects</a:t>
            </a:r>
            <a:r>
              <a:rPr lang="en-GB" dirty="0" smtClean="0"/>
              <a:t>. These objects are </a:t>
            </a:r>
            <a:r>
              <a:rPr lang="en-GB" i="1" dirty="0" smtClean="0"/>
              <a:t>created by the web container</a:t>
            </a:r>
            <a:r>
              <a:rPr lang="en-GB" dirty="0" smtClean="0"/>
              <a:t> that are available to all the </a:t>
            </a:r>
            <a:r>
              <a:rPr lang="en-GB" dirty="0" err="1" smtClean="0"/>
              <a:t>jsp</a:t>
            </a:r>
            <a:r>
              <a:rPr lang="en-GB" dirty="0" smtClean="0"/>
              <a:t> pages.</a:t>
            </a:r>
          </a:p>
          <a:p>
            <a:r>
              <a:rPr lang="en-GB" dirty="0" smtClean="0"/>
              <a:t>The available implicit objects are out, request, </a:t>
            </a:r>
            <a:r>
              <a:rPr lang="en-GB" dirty="0" err="1" smtClean="0"/>
              <a:t>config</a:t>
            </a:r>
            <a:r>
              <a:rPr lang="en-GB" dirty="0" smtClean="0"/>
              <a:t>, session, application etc</a:t>
            </a:r>
          </a:p>
          <a:p>
            <a:pPr marL="514350" indent="-514350">
              <a:buNone/>
            </a:pPr>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a:t>
            </a:fld>
            <a:endParaRPr lang="en-US" altLang="en-US"/>
          </a:p>
        </p:txBody>
      </p:sp>
      <p:graphicFrame>
        <p:nvGraphicFramePr>
          <p:cNvPr id="6" name="Table 5"/>
          <p:cNvGraphicFramePr>
            <a:graphicFrameLocks noGrp="1"/>
          </p:cNvGraphicFramePr>
          <p:nvPr/>
        </p:nvGraphicFramePr>
        <p:xfrm>
          <a:off x="5953124" y="2714620"/>
          <a:ext cx="4000528" cy="4892040"/>
        </p:xfrm>
        <a:graphic>
          <a:graphicData uri="http://schemas.openxmlformats.org/drawingml/2006/table">
            <a:tbl>
              <a:tblPr firstRow="1" bandRow="1">
                <a:tableStyleId>{5C22544A-7EE6-4342-B048-85BDC9FD1C3A}</a:tableStyleId>
              </a:tblPr>
              <a:tblGrid>
                <a:gridCol w="1143008"/>
                <a:gridCol w="2857520"/>
              </a:tblGrid>
              <a:tr h="480888">
                <a:tc>
                  <a:txBody>
                    <a:bodyPr/>
                    <a:lstStyle/>
                    <a:p>
                      <a:pPr algn="l" fontAlgn="t"/>
                      <a:r>
                        <a:rPr lang="en-US" dirty="0">
                          <a:solidFill>
                            <a:srgbClr val="000000"/>
                          </a:solidFill>
                          <a:latin typeface="times new roman"/>
                        </a:rPr>
                        <a:t>Object</a:t>
                      </a:r>
                    </a:p>
                  </a:txBody>
                  <a:tcPr marL="114300" marR="114300" marT="114300" marB="114300"/>
                </a:tc>
                <a:tc>
                  <a:txBody>
                    <a:bodyPr/>
                    <a:lstStyle/>
                    <a:p>
                      <a:pPr algn="l" fontAlgn="t"/>
                      <a:r>
                        <a:rPr lang="en-US">
                          <a:solidFill>
                            <a:srgbClr val="000000"/>
                          </a:solidFill>
                          <a:latin typeface="times new roman"/>
                        </a:rPr>
                        <a:t>Type</a:t>
                      </a:r>
                    </a:p>
                  </a:txBody>
                  <a:tcPr marL="114300" marR="114300" marT="114300" marB="114300"/>
                </a:tc>
              </a:tr>
              <a:tr h="408026">
                <a:tc>
                  <a:txBody>
                    <a:bodyPr/>
                    <a:lstStyle/>
                    <a:p>
                      <a:pPr algn="just" fontAlgn="t"/>
                      <a:r>
                        <a:rPr lang="en-US">
                          <a:solidFill>
                            <a:srgbClr val="333333"/>
                          </a:solidFill>
                          <a:latin typeface="inter-regular"/>
                        </a:rPr>
                        <a:t>out</a:t>
                      </a:r>
                    </a:p>
                  </a:txBody>
                  <a:tcPr marL="76200" marR="76200" marT="76200" marB="76200"/>
                </a:tc>
                <a:tc>
                  <a:txBody>
                    <a:bodyPr/>
                    <a:lstStyle/>
                    <a:p>
                      <a:pPr algn="just" fontAlgn="t"/>
                      <a:r>
                        <a:rPr lang="en-US">
                          <a:solidFill>
                            <a:srgbClr val="333333"/>
                          </a:solidFill>
                          <a:latin typeface="inter-regular"/>
                        </a:rPr>
                        <a:t>JspWriter</a:t>
                      </a:r>
                    </a:p>
                  </a:txBody>
                  <a:tcPr marL="76200" marR="76200" marT="76200" marB="76200"/>
                </a:tc>
              </a:tr>
              <a:tr h="408026">
                <a:tc>
                  <a:txBody>
                    <a:bodyPr/>
                    <a:lstStyle/>
                    <a:p>
                      <a:pPr algn="just" fontAlgn="t"/>
                      <a:r>
                        <a:rPr lang="en-US">
                          <a:solidFill>
                            <a:srgbClr val="333333"/>
                          </a:solidFill>
                          <a:latin typeface="inter-regular"/>
                        </a:rPr>
                        <a:t>request</a:t>
                      </a:r>
                    </a:p>
                  </a:txBody>
                  <a:tcPr marL="76200" marR="76200" marT="76200" marB="76200"/>
                </a:tc>
                <a:tc>
                  <a:txBody>
                    <a:bodyPr/>
                    <a:lstStyle/>
                    <a:p>
                      <a:pPr algn="just" fontAlgn="t"/>
                      <a:r>
                        <a:rPr lang="en-US">
                          <a:solidFill>
                            <a:srgbClr val="333333"/>
                          </a:solidFill>
                          <a:latin typeface="inter-regular"/>
                        </a:rPr>
                        <a:t>HttpServletRequest</a:t>
                      </a:r>
                    </a:p>
                  </a:txBody>
                  <a:tcPr marL="76200" marR="76200" marT="76200" marB="76200"/>
                </a:tc>
              </a:tr>
              <a:tr h="408026">
                <a:tc>
                  <a:txBody>
                    <a:bodyPr/>
                    <a:lstStyle/>
                    <a:p>
                      <a:pPr algn="just" fontAlgn="t"/>
                      <a:r>
                        <a:rPr lang="en-US">
                          <a:solidFill>
                            <a:srgbClr val="333333"/>
                          </a:solidFill>
                          <a:latin typeface="inter-regular"/>
                        </a:rPr>
                        <a:t>response</a:t>
                      </a:r>
                    </a:p>
                  </a:txBody>
                  <a:tcPr marL="76200" marR="76200" marT="76200" marB="76200"/>
                </a:tc>
                <a:tc>
                  <a:txBody>
                    <a:bodyPr/>
                    <a:lstStyle/>
                    <a:p>
                      <a:pPr algn="just" fontAlgn="t"/>
                      <a:r>
                        <a:rPr lang="en-US">
                          <a:solidFill>
                            <a:srgbClr val="333333"/>
                          </a:solidFill>
                          <a:latin typeface="inter-regular"/>
                        </a:rPr>
                        <a:t>HttpServletResponse</a:t>
                      </a:r>
                    </a:p>
                  </a:txBody>
                  <a:tcPr marL="76200" marR="76200" marT="76200" marB="76200"/>
                </a:tc>
              </a:tr>
              <a:tr h="408026">
                <a:tc>
                  <a:txBody>
                    <a:bodyPr/>
                    <a:lstStyle/>
                    <a:p>
                      <a:pPr algn="just" fontAlgn="t"/>
                      <a:r>
                        <a:rPr lang="en-US">
                          <a:solidFill>
                            <a:srgbClr val="333333"/>
                          </a:solidFill>
                          <a:latin typeface="inter-regular"/>
                        </a:rPr>
                        <a:t>config</a:t>
                      </a:r>
                    </a:p>
                  </a:txBody>
                  <a:tcPr marL="76200" marR="76200" marT="76200" marB="76200"/>
                </a:tc>
                <a:tc>
                  <a:txBody>
                    <a:bodyPr/>
                    <a:lstStyle/>
                    <a:p>
                      <a:pPr algn="just" fontAlgn="t"/>
                      <a:r>
                        <a:rPr lang="en-US">
                          <a:solidFill>
                            <a:srgbClr val="333333"/>
                          </a:solidFill>
                          <a:latin typeface="inter-regular"/>
                        </a:rPr>
                        <a:t>ServletConfig</a:t>
                      </a:r>
                    </a:p>
                  </a:txBody>
                  <a:tcPr marL="76200" marR="76200" marT="76200" marB="76200"/>
                </a:tc>
              </a:tr>
              <a:tr h="670328">
                <a:tc>
                  <a:txBody>
                    <a:bodyPr/>
                    <a:lstStyle/>
                    <a:p>
                      <a:pPr algn="just" fontAlgn="t"/>
                      <a:r>
                        <a:rPr lang="en-US">
                          <a:solidFill>
                            <a:srgbClr val="333333"/>
                          </a:solidFill>
                          <a:latin typeface="inter-regular"/>
                        </a:rPr>
                        <a:t>application</a:t>
                      </a:r>
                    </a:p>
                  </a:txBody>
                  <a:tcPr marL="76200" marR="76200" marT="76200" marB="76200"/>
                </a:tc>
                <a:tc>
                  <a:txBody>
                    <a:bodyPr/>
                    <a:lstStyle/>
                    <a:p>
                      <a:pPr algn="just" fontAlgn="t"/>
                      <a:r>
                        <a:rPr lang="en-US">
                          <a:solidFill>
                            <a:srgbClr val="333333"/>
                          </a:solidFill>
                          <a:latin typeface="inter-regular"/>
                        </a:rPr>
                        <a:t>ServletContext</a:t>
                      </a:r>
                    </a:p>
                  </a:txBody>
                  <a:tcPr marL="76200" marR="76200" marT="76200" marB="76200"/>
                </a:tc>
              </a:tr>
              <a:tr h="408026">
                <a:tc>
                  <a:txBody>
                    <a:bodyPr/>
                    <a:lstStyle/>
                    <a:p>
                      <a:pPr algn="just" fontAlgn="t"/>
                      <a:r>
                        <a:rPr lang="en-US">
                          <a:solidFill>
                            <a:srgbClr val="333333"/>
                          </a:solidFill>
                          <a:latin typeface="inter-regular"/>
                        </a:rPr>
                        <a:t>session</a:t>
                      </a:r>
                    </a:p>
                  </a:txBody>
                  <a:tcPr marL="76200" marR="76200" marT="76200" marB="76200"/>
                </a:tc>
                <a:tc>
                  <a:txBody>
                    <a:bodyPr/>
                    <a:lstStyle/>
                    <a:p>
                      <a:pPr algn="just" fontAlgn="t"/>
                      <a:r>
                        <a:rPr lang="en-US">
                          <a:solidFill>
                            <a:srgbClr val="333333"/>
                          </a:solidFill>
                          <a:latin typeface="inter-regular"/>
                        </a:rPr>
                        <a:t>HttpSession</a:t>
                      </a:r>
                    </a:p>
                  </a:txBody>
                  <a:tcPr marL="76200" marR="76200" marT="76200" marB="76200"/>
                </a:tc>
              </a:tr>
              <a:tr h="670328">
                <a:tc>
                  <a:txBody>
                    <a:bodyPr/>
                    <a:lstStyle/>
                    <a:p>
                      <a:pPr algn="just" fontAlgn="t"/>
                      <a:r>
                        <a:rPr lang="en-US">
                          <a:solidFill>
                            <a:srgbClr val="333333"/>
                          </a:solidFill>
                          <a:latin typeface="inter-regular"/>
                        </a:rPr>
                        <a:t>pageContext</a:t>
                      </a:r>
                    </a:p>
                  </a:txBody>
                  <a:tcPr marL="76200" marR="76200" marT="76200" marB="76200"/>
                </a:tc>
                <a:tc>
                  <a:txBody>
                    <a:bodyPr/>
                    <a:lstStyle/>
                    <a:p>
                      <a:pPr algn="just" fontAlgn="t"/>
                      <a:r>
                        <a:rPr lang="en-US">
                          <a:solidFill>
                            <a:srgbClr val="333333"/>
                          </a:solidFill>
                          <a:latin typeface="inter-regular"/>
                        </a:rPr>
                        <a:t>PageContext</a:t>
                      </a:r>
                    </a:p>
                  </a:txBody>
                  <a:tcPr marL="76200" marR="76200" marT="76200" marB="76200"/>
                </a:tc>
              </a:tr>
              <a:tr h="408026">
                <a:tc>
                  <a:txBody>
                    <a:bodyPr/>
                    <a:lstStyle/>
                    <a:p>
                      <a:pPr algn="just" fontAlgn="t"/>
                      <a:r>
                        <a:rPr lang="en-US">
                          <a:solidFill>
                            <a:srgbClr val="333333"/>
                          </a:solidFill>
                          <a:latin typeface="inter-regular"/>
                        </a:rPr>
                        <a:t>page</a:t>
                      </a:r>
                    </a:p>
                  </a:txBody>
                  <a:tcPr marL="76200" marR="76200" marT="76200" marB="76200"/>
                </a:tc>
                <a:tc>
                  <a:txBody>
                    <a:bodyPr/>
                    <a:lstStyle/>
                    <a:p>
                      <a:pPr algn="just" fontAlgn="t"/>
                      <a:r>
                        <a:rPr lang="en-US">
                          <a:solidFill>
                            <a:srgbClr val="333333"/>
                          </a:solidFill>
                          <a:latin typeface="inter-regular"/>
                        </a:rPr>
                        <a:t>Object</a:t>
                      </a:r>
                    </a:p>
                  </a:txBody>
                  <a:tcPr marL="76200" marR="76200" marT="76200" marB="76200"/>
                </a:tc>
              </a:tr>
              <a:tr h="408026">
                <a:tc>
                  <a:txBody>
                    <a:bodyPr/>
                    <a:lstStyle/>
                    <a:p>
                      <a:pPr algn="just" fontAlgn="t"/>
                      <a:r>
                        <a:rPr lang="en-US">
                          <a:solidFill>
                            <a:srgbClr val="333333"/>
                          </a:solidFill>
                          <a:latin typeface="inter-regular"/>
                        </a:rPr>
                        <a:t>exception</a:t>
                      </a:r>
                    </a:p>
                  </a:txBody>
                  <a:tcPr marL="76200" marR="76200" marT="76200" marB="76200"/>
                </a:tc>
                <a:tc>
                  <a:txBody>
                    <a:bodyPr/>
                    <a:lstStyle/>
                    <a:p>
                      <a:pPr algn="just" fontAlgn="t"/>
                      <a:r>
                        <a:rPr lang="en-US" dirty="0" err="1">
                          <a:solidFill>
                            <a:srgbClr val="333333"/>
                          </a:solidFill>
                          <a:latin typeface="inter-regular"/>
                        </a:rPr>
                        <a:t>Throwable</a:t>
                      </a:r>
                      <a:endParaRPr lang="en-US" dirty="0">
                        <a:solidFill>
                          <a:srgbClr val="333333"/>
                        </a:solidFill>
                        <a:latin typeface="inter-regular"/>
                      </a:endParaRPr>
                    </a:p>
                  </a:txBody>
                  <a:tcPr marL="76200" marR="76200" marT="76200" marB="762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US" dirty="0" smtClean="0"/>
              <a:t>JSP out implicit object</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sz="2000" dirty="0" smtClean="0"/>
              <a:t>For writing any data to the buffer, JSP provides an implicit object named out. It is the object of </a:t>
            </a:r>
            <a:r>
              <a:rPr lang="en-GB" sz="2000" dirty="0" err="1" smtClean="0"/>
              <a:t>JspWriter</a:t>
            </a:r>
            <a:r>
              <a:rPr lang="en-GB" sz="2000" dirty="0" smtClean="0"/>
              <a:t>. In case of </a:t>
            </a:r>
            <a:r>
              <a:rPr lang="en-GB" sz="2000" dirty="0" err="1" smtClean="0"/>
              <a:t>servlet</a:t>
            </a:r>
            <a:r>
              <a:rPr lang="en-GB" sz="2000" dirty="0" smtClean="0"/>
              <a:t> you need to write: </a:t>
            </a:r>
          </a:p>
          <a:p>
            <a:r>
              <a:rPr lang="en-US" sz="2000" dirty="0" err="1" smtClean="0"/>
              <a:t>PrintWriter</a:t>
            </a:r>
            <a:r>
              <a:rPr lang="en-US" sz="2000" dirty="0" smtClean="0"/>
              <a:t> out=</a:t>
            </a:r>
            <a:r>
              <a:rPr lang="en-US" sz="2000" dirty="0" err="1" smtClean="0"/>
              <a:t>response.getWriter</a:t>
            </a:r>
            <a:r>
              <a:rPr lang="en-US" sz="2000" dirty="0" smtClean="0"/>
              <a:t>();  </a:t>
            </a:r>
            <a:r>
              <a:rPr lang="en-GB" sz="2000" dirty="0" smtClean="0"/>
              <a:t>Example of out implicit object</a:t>
            </a:r>
          </a:p>
          <a:p>
            <a:r>
              <a:rPr lang="en-GB" sz="2000" dirty="0" smtClean="0"/>
              <a:t>In this example we are simply displaying date and time.</a:t>
            </a:r>
          </a:p>
          <a:p>
            <a:pPr>
              <a:buNone/>
            </a:pPr>
            <a:r>
              <a:rPr lang="en-GB" sz="2000" dirty="0" smtClean="0"/>
              <a:t>index.jsp</a:t>
            </a:r>
          </a:p>
          <a:p>
            <a:pPr>
              <a:buNone/>
            </a:pPr>
            <a:r>
              <a:rPr lang="en-GB" sz="2000" dirty="0" smtClean="0"/>
              <a:t>&lt;html&gt;  </a:t>
            </a:r>
          </a:p>
          <a:p>
            <a:pPr>
              <a:buNone/>
            </a:pPr>
            <a:r>
              <a:rPr lang="en-GB" sz="2000" dirty="0" smtClean="0"/>
              <a:t>&lt;body&gt;  </a:t>
            </a:r>
          </a:p>
          <a:p>
            <a:pPr>
              <a:buNone/>
            </a:pPr>
            <a:r>
              <a:rPr lang="en-GB" sz="2000" dirty="0" smtClean="0"/>
              <a:t>&lt;% </a:t>
            </a:r>
            <a:r>
              <a:rPr lang="en-GB" sz="2000" dirty="0" err="1" smtClean="0"/>
              <a:t>out.print</a:t>
            </a:r>
            <a:r>
              <a:rPr lang="en-GB" sz="2000" dirty="0" smtClean="0"/>
              <a:t>("Today is:"+</a:t>
            </a:r>
            <a:r>
              <a:rPr lang="en-GB" sz="2000" dirty="0" err="1" smtClean="0"/>
              <a:t>java.util.Calendar.getInstance</a:t>
            </a:r>
            <a:r>
              <a:rPr lang="en-GB" sz="2000" dirty="0" smtClean="0"/>
              <a:t>().</a:t>
            </a:r>
            <a:r>
              <a:rPr lang="en-GB" sz="2000" dirty="0" err="1" smtClean="0"/>
              <a:t>getTime</a:t>
            </a:r>
            <a:r>
              <a:rPr lang="en-GB" sz="2000" dirty="0" smtClean="0"/>
              <a:t>()); %&gt;  </a:t>
            </a:r>
          </a:p>
          <a:p>
            <a:pPr>
              <a:buNone/>
            </a:pPr>
            <a:r>
              <a:rPr lang="en-GB" sz="2000" dirty="0" smtClean="0"/>
              <a:t>&lt;/body&gt;  </a:t>
            </a:r>
          </a:p>
          <a:p>
            <a:pPr>
              <a:buNone/>
            </a:pPr>
            <a:r>
              <a:rPr lang="en-GB" sz="2000" dirty="0" smtClean="0"/>
              <a:t>&lt;/html&gt;  </a:t>
            </a:r>
          </a:p>
          <a:p>
            <a:endParaRPr lang="en-US" sz="2000" dirty="0" smtClean="0"/>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GB" dirty="0" smtClean="0"/>
              <a:t/>
            </a:r>
            <a:br>
              <a:rPr lang="en-GB" dirty="0" smtClean="0"/>
            </a:br>
            <a:r>
              <a:rPr lang="en-US" dirty="0" smtClean="0"/>
              <a:t>JSP request implicit object</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The </a:t>
            </a:r>
            <a:r>
              <a:rPr lang="en-GB" b="1" dirty="0" smtClean="0"/>
              <a:t>JSP request</a:t>
            </a:r>
            <a:r>
              <a:rPr lang="en-GB" dirty="0" smtClean="0"/>
              <a:t> is an implicit object of type </a:t>
            </a:r>
            <a:r>
              <a:rPr lang="en-GB" dirty="0" err="1" smtClean="0"/>
              <a:t>HttpServletRequest</a:t>
            </a:r>
            <a:r>
              <a:rPr lang="en-GB" dirty="0" smtClean="0"/>
              <a:t> i.e. created for each </a:t>
            </a:r>
            <a:r>
              <a:rPr lang="en-GB" dirty="0" err="1" smtClean="0"/>
              <a:t>jsp</a:t>
            </a:r>
            <a:r>
              <a:rPr lang="en-GB" dirty="0" smtClean="0"/>
              <a:t> request by the web container. It can be used to get request information such as parameter, header information, remote address, server name, server port, content type, character encoding etc.</a:t>
            </a:r>
          </a:p>
          <a:p>
            <a:r>
              <a:rPr lang="en-GB" dirty="0" smtClean="0"/>
              <a:t>It can also be used to set, get and remove attributes from the </a:t>
            </a:r>
            <a:r>
              <a:rPr lang="en-GB" dirty="0" err="1" smtClean="0"/>
              <a:t>jsp</a:t>
            </a:r>
            <a:r>
              <a:rPr lang="en-GB" dirty="0" smtClean="0"/>
              <a:t> request scope.</a:t>
            </a:r>
          </a:p>
          <a:p>
            <a:r>
              <a:rPr lang="en-GB" dirty="0" smtClean="0"/>
              <a:t>Example of JSP request implicit object</a:t>
            </a:r>
          </a:p>
          <a:p>
            <a:r>
              <a:rPr lang="en-US" b="1" dirty="0" smtClean="0"/>
              <a:t>index.html</a:t>
            </a:r>
          </a:p>
          <a:p>
            <a:pPr>
              <a:buNone/>
            </a:pPr>
            <a:r>
              <a:rPr lang="en-US" b="1" dirty="0" smtClean="0"/>
              <a:t>&lt;form</a:t>
            </a:r>
            <a:r>
              <a:rPr lang="en-US" dirty="0" smtClean="0"/>
              <a:t> action="welcome.jsp"</a:t>
            </a:r>
            <a:r>
              <a:rPr lang="en-US" b="1" dirty="0" smtClean="0"/>
              <a:t>&gt;</a:t>
            </a:r>
            <a:r>
              <a:rPr lang="en-US" dirty="0" smtClean="0"/>
              <a:t>  </a:t>
            </a:r>
          </a:p>
          <a:p>
            <a:pPr>
              <a:buNone/>
            </a:pPr>
            <a:r>
              <a:rPr lang="en-US" b="1" dirty="0" smtClean="0"/>
              <a:t>&lt;input</a:t>
            </a:r>
            <a:r>
              <a:rPr lang="en-US" dirty="0" smtClean="0"/>
              <a:t> type="text" name="</a:t>
            </a:r>
            <a:r>
              <a:rPr lang="en-US" dirty="0" err="1" smtClean="0"/>
              <a:t>uname</a:t>
            </a:r>
            <a:r>
              <a:rPr lang="en-US" dirty="0" smtClean="0"/>
              <a:t>"</a:t>
            </a:r>
            <a:r>
              <a:rPr lang="en-US" b="1" dirty="0" smtClean="0"/>
              <a:t>&gt;</a:t>
            </a:r>
            <a:r>
              <a:rPr lang="en-US" dirty="0" smtClean="0"/>
              <a:t>  </a:t>
            </a:r>
          </a:p>
          <a:p>
            <a:pPr>
              <a:buNone/>
            </a:pPr>
            <a:r>
              <a:rPr lang="en-US" b="1" dirty="0" smtClean="0"/>
              <a:t>&lt;input</a:t>
            </a:r>
            <a:r>
              <a:rPr lang="en-US" dirty="0" smtClean="0"/>
              <a:t> type="submit" value="go"</a:t>
            </a:r>
            <a:r>
              <a:rPr lang="en-US" b="1" dirty="0" smtClean="0"/>
              <a:t>&gt;&lt;</a:t>
            </a:r>
            <a:r>
              <a:rPr lang="en-US" b="1" dirty="0" err="1" smtClean="0"/>
              <a:t>br</a:t>
            </a:r>
            <a:r>
              <a:rPr lang="en-US" b="1" dirty="0" smtClean="0"/>
              <a:t>/&gt;</a:t>
            </a:r>
            <a:r>
              <a:rPr lang="en-US" dirty="0" smtClean="0"/>
              <a:t>  </a:t>
            </a:r>
          </a:p>
          <a:p>
            <a:pPr>
              <a:buNone/>
            </a:pPr>
            <a:r>
              <a:rPr lang="en-US" b="1" dirty="0" smtClean="0"/>
              <a:t>&lt;/form&gt;</a:t>
            </a:r>
            <a:r>
              <a:rPr lang="en-US" dirty="0" smtClean="0"/>
              <a:t>  </a:t>
            </a:r>
          </a:p>
          <a:p>
            <a:r>
              <a:rPr lang="en-US" b="1" dirty="0" smtClean="0"/>
              <a:t>welcome.jsp</a:t>
            </a:r>
          </a:p>
          <a:p>
            <a:pPr>
              <a:buNone/>
            </a:pPr>
            <a:r>
              <a:rPr lang="en-US" dirty="0" smtClean="0"/>
              <a:t>&lt;%   </a:t>
            </a:r>
          </a:p>
          <a:p>
            <a:pPr>
              <a:buNone/>
            </a:pPr>
            <a:r>
              <a:rPr lang="en-US" dirty="0" smtClean="0"/>
              <a:t>String name=</a:t>
            </a:r>
            <a:r>
              <a:rPr lang="en-US" dirty="0" err="1" smtClean="0"/>
              <a:t>request.getParameter</a:t>
            </a:r>
            <a:r>
              <a:rPr lang="en-US" dirty="0" smtClean="0"/>
              <a:t>("</a:t>
            </a:r>
            <a:r>
              <a:rPr lang="en-US" dirty="0" err="1" smtClean="0"/>
              <a:t>uname</a:t>
            </a:r>
            <a:r>
              <a:rPr lang="en-US" dirty="0" smtClean="0"/>
              <a:t>");  </a:t>
            </a:r>
          </a:p>
          <a:p>
            <a:pPr>
              <a:buNone/>
            </a:pPr>
            <a:r>
              <a:rPr lang="en-US" dirty="0" err="1" smtClean="0"/>
              <a:t>out.print</a:t>
            </a:r>
            <a:r>
              <a:rPr lang="en-US" dirty="0" smtClean="0"/>
              <a:t>("welcome "+name);  </a:t>
            </a:r>
          </a:p>
          <a:p>
            <a:pPr>
              <a:buNone/>
            </a:pPr>
            <a:r>
              <a:rPr lang="en-US" dirty="0" smtClean="0"/>
              <a:t>%&gt;  </a:t>
            </a:r>
          </a:p>
          <a:p>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JSP response implicit object</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In JSP, response is an implicit object of type </a:t>
            </a:r>
            <a:r>
              <a:rPr lang="en-GB" dirty="0" err="1" smtClean="0"/>
              <a:t>HttpServletResponse</a:t>
            </a:r>
            <a:r>
              <a:rPr lang="en-GB" dirty="0" smtClean="0"/>
              <a:t>. The instance of </a:t>
            </a:r>
            <a:r>
              <a:rPr lang="en-GB" dirty="0" err="1" smtClean="0"/>
              <a:t>HttpServletResponse</a:t>
            </a:r>
            <a:r>
              <a:rPr lang="en-GB" dirty="0" smtClean="0"/>
              <a:t> is created by the web container for each </a:t>
            </a:r>
            <a:r>
              <a:rPr lang="en-GB" dirty="0" err="1" smtClean="0"/>
              <a:t>jsp</a:t>
            </a:r>
            <a:r>
              <a:rPr lang="en-GB" dirty="0" smtClean="0"/>
              <a:t> request.</a:t>
            </a:r>
          </a:p>
          <a:p>
            <a:r>
              <a:rPr lang="en-GB" dirty="0" smtClean="0"/>
              <a:t>It can be used to add or manipulate response such as redirect response to another resource, send error etc.</a:t>
            </a:r>
          </a:p>
          <a:p>
            <a:r>
              <a:rPr lang="en-GB" dirty="0" smtClean="0"/>
              <a:t>Example of response implicit object</a:t>
            </a:r>
          </a:p>
          <a:p>
            <a:r>
              <a:rPr lang="en-GB" b="1" dirty="0" smtClean="0"/>
              <a:t>index.html</a:t>
            </a:r>
            <a:endParaRPr lang="en-GB" dirty="0" smtClean="0"/>
          </a:p>
          <a:p>
            <a:pPr>
              <a:buNone/>
            </a:pPr>
            <a:r>
              <a:rPr lang="en-GB" dirty="0" smtClean="0"/>
              <a:t>&lt;form action="welcome.jsp"&gt;  </a:t>
            </a:r>
          </a:p>
          <a:p>
            <a:pPr>
              <a:buNone/>
            </a:pPr>
            <a:r>
              <a:rPr lang="en-GB" dirty="0" smtClean="0"/>
              <a:t>&lt;input type="text" name="</a:t>
            </a:r>
            <a:r>
              <a:rPr lang="en-GB" dirty="0" err="1" smtClean="0"/>
              <a:t>uname</a:t>
            </a:r>
            <a:r>
              <a:rPr lang="en-GB" dirty="0" smtClean="0"/>
              <a:t>"&gt;  </a:t>
            </a:r>
          </a:p>
          <a:p>
            <a:pPr>
              <a:buNone/>
            </a:pPr>
            <a:r>
              <a:rPr lang="en-GB" dirty="0" smtClean="0"/>
              <a:t>&lt;input type="submit" value="go"&gt;&lt;</a:t>
            </a:r>
            <a:r>
              <a:rPr lang="en-GB" dirty="0" err="1" smtClean="0"/>
              <a:t>br</a:t>
            </a:r>
            <a:r>
              <a:rPr lang="en-GB" dirty="0" smtClean="0"/>
              <a:t>/&gt;  </a:t>
            </a:r>
          </a:p>
          <a:p>
            <a:pPr>
              <a:buNone/>
            </a:pPr>
            <a:r>
              <a:rPr lang="en-GB" dirty="0" smtClean="0"/>
              <a:t>&lt;/form&gt;  </a:t>
            </a:r>
          </a:p>
          <a:p>
            <a:r>
              <a:rPr lang="en-GB" b="1" dirty="0" smtClean="0"/>
              <a:t>welcome.jsp</a:t>
            </a:r>
            <a:endParaRPr lang="en-GB" dirty="0" smtClean="0"/>
          </a:p>
          <a:p>
            <a:pPr>
              <a:buNone/>
            </a:pPr>
            <a:r>
              <a:rPr lang="en-GB" b="1" dirty="0" smtClean="0"/>
              <a:t>&lt;</a:t>
            </a:r>
            <a:r>
              <a:rPr lang="en-GB" dirty="0" smtClean="0"/>
              <a:t>%   </a:t>
            </a:r>
          </a:p>
          <a:p>
            <a:pPr>
              <a:buNone/>
            </a:pPr>
            <a:r>
              <a:rPr lang="en-GB" dirty="0" err="1" smtClean="0"/>
              <a:t>response.sendRedirect</a:t>
            </a:r>
            <a:r>
              <a:rPr lang="en-GB" dirty="0" smtClean="0"/>
              <a:t>("http://www.google.com");  </a:t>
            </a:r>
          </a:p>
          <a:p>
            <a:pPr>
              <a:buNone/>
            </a:pPr>
            <a:r>
              <a:rPr lang="en-GB" dirty="0" smtClean="0"/>
              <a:t>%</a:t>
            </a:r>
            <a:r>
              <a:rPr lang="en-GB" b="1" dirty="0" smtClean="0"/>
              <a:t>&gt;</a:t>
            </a:r>
            <a:r>
              <a:rPr lang="en-GB" dirty="0" smtClean="0"/>
              <a:t>  </a:t>
            </a:r>
          </a:p>
          <a:p>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smtClean="0"/>
              <a:t>JSP </a:t>
            </a:r>
            <a:r>
              <a:rPr lang="en-US" dirty="0" err="1" smtClean="0"/>
              <a:t>config</a:t>
            </a:r>
            <a:r>
              <a:rPr lang="en-US" dirty="0" smtClean="0"/>
              <a:t> implicit object</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US" dirty="0" smtClean="0"/>
              <a:t>In JSP, </a:t>
            </a:r>
            <a:r>
              <a:rPr lang="en-US" dirty="0" err="1" smtClean="0"/>
              <a:t>config</a:t>
            </a:r>
            <a:r>
              <a:rPr lang="en-US" dirty="0" smtClean="0"/>
              <a:t> is an implicit object of type </a:t>
            </a:r>
            <a:r>
              <a:rPr lang="en-US" i="1" dirty="0" err="1" smtClean="0"/>
              <a:t>ServletConfig</a:t>
            </a:r>
            <a:r>
              <a:rPr lang="en-US" dirty="0" smtClean="0"/>
              <a:t>. This object can be used to get initialization parameter for a particular JSP page. The </a:t>
            </a:r>
            <a:r>
              <a:rPr lang="en-US" dirty="0" err="1" smtClean="0"/>
              <a:t>config</a:t>
            </a:r>
            <a:r>
              <a:rPr lang="en-US" dirty="0" smtClean="0"/>
              <a:t> object is created by the web container for each </a:t>
            </a:r>
            <a:r>
              <a:rPr lang="en-US" dirty="0" err="1" smtClean="0"/>
              <a:t>jsp</a:t>
            </a:r>
            <a:r>
              <a:rPr lang="en-US" dirty="0" smtClean="0"/>
              <a:t> page.</a:t>
            </a:r>
          </a:p>
          <a:p>
            <a:r>
              <a:rPr lang="en-US" dirty="0" smtClean="0"/>
              <a:t>Generally, it is used to get initialization parameter from the web.xml file.</a:t>
            </a:r>
          </a:p>
          <a:p>
            <a:r>
              <a:rPr lang="en-US" dirty="0" smtClean="0"/>
              <a:t>Example of </a:t>
            </a:r>
            <a:r>
              <a:rPr lang="en-US" dirty="0" err="1" smtClean="0"/>
              <a:t>config</a:t>
            </a:r>
            <a:r>
              <a:rPr lang="en-US" dirty="0" smtClean="0"/>
              <a:t> implicit object:</a:t>
            </a:r>
          </a:p>
          <a:p>
            <a:r>
              <a:rPr lang="en-US" b="1" dirty="0" smtClean="0"/>
              <a:t>index.html</a:t>
            </a:r>
            <a:endParaRPr lang="en-US" dirty="0" smtClean="0"/>
          </a:p>
          <a:p>
            <a:pPr>
              <a:spcBef>
                <a:spcPts val="0"/>
              </a:spcBef>
              <a:buNone/>
            </a:pPr>
            <a:r>
              <a:rPr lang="en-US" sz="2000" dirty="0" smtClean="0"/>
              <a:t>&lt;form action="welcome"&gt;  </a:t>
            </a:r>
          </a:p>
          <a:p>
            <a:pPr>
              <a:spcBef>
                <a:spcPts val="0"/>
              </a:spcBef>
              <a:buNone/>
            </a:pPr>
            <a:r>
              <a:rPr lang="en-US" sz="2000" dirty="0" smtClean="0"/>
              <a:t>&lt;input type="text" name="</a:t>
            </a:r>
            <a:r>
              <a:rPr lang="en-US" sz="2000" dirty="0" err="1" smtClean="0"/>
              <a:t>uname</a:t>
            </a:r>
            <a:r>
              <a:rPr lang="en-US" sz="2000" dirty="0" smtClean="0"/>
              <a:t>"&gt;  </a:t>
            </a:r>
          </a:p>
          <a:p>
            <a:pPr>
              <a:spcBef>
                <a:spcPts val="0"/>
              </a:spcBef>
              <a:buNone/>
            </a:pPr>
            <a:r>
              <a:rPr lang="en-US" sz="2000" dirty="0" smtClean="0"/>
              <a:t>&lt;input type="submit" value="go"&gt;&lt;</a:t>
            </a:r>
            <a:r>
              <a:rPr lang="en-US" sz="2000" dirty="0" err="1" smtClean="0"/>
              <a:t>br</a:t>
            </a:r>
            <a:r>
              <a:rPr lang="en-US" sz="2000" dirty="0" smtClean="0"/>
              <a:t>/&gt;  </a:t>
            </a:r>
          </a:p>
          <a:p>
            <a:pPr>
              <a:spcBef>
                <a:spcPts val="0"/>
              </a:spcBef>
              <a:buNone/>
            </a:pPr>
            <a:r>
              <a:rPr lang="en-US" sz="2000" dirty="0" smtClean="0"/>
              <a:t>&lt;/form&gt;  </a:t>
            </a:r>
          </a:p>
          <a:p>
            <a:pPr>
              <a:spcBef>
                <a:spcPts val="0"/>
              </a:spcBef>
            </a:pPr>
            <a:r>
              <a:rPr lang="en-US" b="1" dirty="0" smtClean="0"/>
              <a:t>web.xml file</a:t>
            </a:r>
          </a:p>
          <a:p>
            <a:pPr>
              <a:spcBef>
                <a:spcPts val="0"/>
              </a:spcBef>
              <a:buNone/>
            </a:pPr>
            <a:r>
              <a:rPr lang="en-US" sz="2000" dirty="0" smtClean="0"/>
              <a:t>&lt;web-app&gt;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a:t>
            </a:r>
            <a:r>
              <a:rPr lang="en-US" sz="2000" dirty="0" err="1" smtClean="0"/>
              <a:t>sonoojaiswal</a:t>
            </a:r>
            <a:r>
              <a:rPr lang="en-US" sz="2000" dirty="0" smtClean="0"/>
              <a:t>&lt;/</a:t>
            </a:r>
            <a:r>
              <a:rPr lang="en-US" sz="2000" dirty="0" err="1" smtClean="0"/>
              <a:t>servlet</a:t>
            </a:r>
            <a:r>
              <a:rPr lang="en-US" sz="2000" dirty="0" smtClean="0"/>
              <a:t>-name&gt;  </a:t>
            </a:r>
          </a:p>
          <a:p>
            <a:pPr>
              <a:spcBef>
                <a:spcPts val="0"/>
              </a:spcBef>
              <a:buNone/>
            </a:pPr>
            <a:r>
              <a:rPr lang="en-US" sz="2000" dirty="0" smtClean="0"/>
              <a:t>&lt;</a:t>
            </a:r>
            <a:r>
              <a:rPr lang="en-US" sz="2000" dirty="0" err="1" smtClean="0"/>
              <a:t>jsp</a:t>
            </a:r>
            <a:r>
              <a:rPr lang="en-US" sz="2000" dirty="0" smtClean="0"/>
              <a:t>-file&gt;/welcome.jsp&lt;/</a:t>
            </a:r>
            <a:r>
              <a:rPr lang="en-US" sz="2000" dirty="0" err="1" smtClean="0"/>
              <a:t>jsp</a:t>
            </a:r>
            <a:r>
              <a:rPr lang="en-US" sz="2000" dirty="0" smtClean="0"/>
              <a:t>-file&gt;  </a:t>
            </a:r>
          </a:p>
          <a:p>
            <a:pPr>
              <a:spcBef>
                <a:spcPts val="0"/>
              </a:spcBef>
              <a:buNone/>
            </a:pPr>
            <a:r>
              <a:rPr lang="en-US" sz="2000" dirty="0" smtClean="0"/>
              <a:t>  </a:t>
            </a:r>
          </a:p>
          <a:p>
            <a:pPr>
              <a:spcBef>
                <a:spcPts val="0"/>
              </a:spcBef>
              <a:buNone/>
            </a:pPr>
            <a:r>
              <a:rPr lang="en-US" sz="2000" dirty="0" smtClean="0"/>
              <a:t>&lt;init-</a:t>
            </a:r>
            <a:r>
              <a:rPr lang="en-US" sz="2000" dirty="0" err="1" smtClean="0"/>
              <a:t>param</a:t>
            </a:r>
            <a:r>
              <a:rPr lang="en-US" sz="2000" dirty="0" smtClean="0"/>
              <a:t>&gt;  </a:t>
            </a:r>
          </a:p>
          <a:p>
            <a:pPr>
              <a:spcBef>
                <a:spcPts val="0"/>
              </a:spcBef>
              <a:buNone/>
            </a:pPr>
            <a:r>
              <a:rPr lang="en-US" sz="2000" dirty="0" smtClean="0"/>
              <a:t>&lt;</a:t>
            </a:r>
            <a:r>
              <a:rPr lang="en-US" sz="2000" dirty="0" err="1" smtClean="0"/>
              <a:t>param</a:t>
            </a:r>
            <a:r>
              <a:rPr lang="en-US" sz="2000" dirty="0" smtClean="0"/>
              <a:t>-name&gt;</a:t>
            </a:r>
            <a:r>
              <a:rPr lang="en-US" sz="2000" dirty="0" err="1" smtClean="0"/>
              <a:t>dname</a:t>
            </a:r>
            <a:r>
              <a:rPr lang="en-US" sz="2000" dirty="0" smtClean="0"/>
              <a:t>&lt;/</a:t>
            </a:r>
            <a:r>
              <a:rPr lang="en-US" sz="2000" dirty="0" err="1" smtClean="0"/>
              <a:t>param</a:t>
            </a:r>
            <a:r>
              <a:rPr lang="en-US" sz="2000" dirty="0" smtClean="0"/>
              <a:t>-name&gt;  </a:t>
            </a:r>
          </a:p>
          <a:p>
            <a:pPr>
              <a:spcBef>
                <a:spcPts val="0"/>
              </a:spcBef>
              <a:buNone/>
            </a:pPr>
            <a:r>
              <a:rPr lang="en-US" sz="2000" dirty="0" smtClean="0"/>
              <a:t>&lt;</a:t>
            </a:r>
            <a:r>
              <a:rPr lang="en-US" sz="2000" dirty="0" err="1" smtClean="0"/>
              <a:t>param</a:t>
            </a:r>
            <a:r>
              <a:rPr lang="en-US" sz="2000" dirty="0" smtClean="0"/>
              <a:t>-value&gt;</a:t>
            </a:r>
            <a:r>
              <a:rPr lang="en-US" sz="2000" dirty="0" err="1" smtClean="0"/>
              <a:t>sun.jdbc.odbc.JdbcOdbcDriver</a:t>
            </a:r>
            <a:r>
              <a:rPr lang="en-US" sz="2000" dirty="0" smtClean="0"/>
              <a:t>&lt;/</a:t>
            </a:r>
            <a:r>
              <a:rPr lang="en-US" sz="2000" dirty="0" err="1" smtClean="0"/>
              <a:t>param</a:t>
            </a:r>
            <a:r>
              <a:rPr lang="en-US" sz="2000" dirty="0" smtClean="0"/>
              <a:t>-value&gt;  </a:t>
            </a:r>
          </a:p>
          <a:p>
            <a:pPr>
              <a:spcBef>
                <a:spcPts val="0"/>
              </a:spcBef>
              <a:buNone/>
            </a:pPr>
            <a:r>
              <a:rPr lang="en-US" sz="2000" dirty="0" smtClean="0"/>
              <a:t>&lt;/init-</a:t>
            </a:r>
            <a:r>
              <a:rPr lang="en-US" sz="2000" dirty="0" err="1" smtClean="0"/>
              <a:t>param</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a:t>
            </a:r>
            <a:r>
              <a:rPr lang="en-US" sz="2000" dirty="0" err="1" smtClean="0"/>
              <a:t>sonoojaiswal</a:t>
            </a:r>
            <a:r>
              <a:rPr lang="en-US" sz="2000" dirty="0" smtClean="0"/>
              <a:t>&lt;/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-pattern&gt;/welcome&lt;/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a:t>
            </a:r>
            <a:r>
              <a:rPr lang="en-US" sz="2000" b="1" dirty="0" smtClean="0"/>
              <a:t>&gt;</a:t>
            </a:r>
            <a:r>
              <a:rPr lang="en-US" dirty="0" smtClean="0"/>
              <a:t>  </a:t>
            </a:r>
          </a:p>
          <a:p>
            <a:pPr>
              <a:spcBef>
                <a:spcPts val="0"/>
              </a:spcBef>
              <a:buNone/>
            </a:pPr>
            <a:r>
              <a:rPr lang="en-US" sz="2000" dirty="0" smtClean="0"/>
              <a:t>&lt;/web-app&gt;  </a:t>
            </a:r>
          </a:p>
          <a:p>
            <a:pPr>
              <a:spcBef>
                <a:spcPts val="0"/>
              </a:spcBef>
              <a:buNone/>
            </a:pPr>
            <a:r>
              <a:rPr lang="en-US" sz="2000" dirty="0" smtClean="0"/>
              <a:t>welcome.jsp</a:t>
            </a:r>
          </a:p>
          <a:p>
            <a:pPr>
              <a:spcBef>
                <a:spcPts val="0"/>
              </a:spcBef>
              <a:buNone/>
            </a:pPr>
            <a:r>
              <a:rPr lang="en-US" sz="2000" dirty="0" smtClean="0"/>
              <a:t>&lt;%   </a:t>
            </a:r>
          </a:p>
          <a:p>
            <a:pPr>
              <a:spcBef>
                <a:spcPts val="0"/>
              </a:spcBef>
              <a:buNone/>
            </a:pPr>
            <a:r>
              <a:rPr lang="en-US" sz="2000" dirty="0" err="1" smtClean="0"/>
              <a:t>out.print</a:t>
            </a:r>
            <a:r>
              <a:rPr lang="en-US" sz="2000" dirty="0" smtClean="0"/>
              <a:t>("Welcome "+</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smtClean="0"/>
              <a:t>  </a:t>
            </a:r>
          </a:p>
          <a:p>
            <a:pPr>
              <a:spcBef>
                <a:spcPts val="0"/>
              </a:spcBef>
              <a:buNone/>
            </a:pPr>
            <a:r>
              <a:rPr lang="en-US" sz="2000" dirty="0" smtClean="0"/>
              <a:t>String driver=</a:t>
            </a:r>
            <a:r>
              <a:rPr lang="en-US" sz="2000" dirty="0" err="1" smtClean="0"/>
              <a:t>config.getInitParameter</a:t>
            </a:r>
            <a:r>
              <a:rPr lang="en-US" sz="2000" dirty="0" smtClean="0"/>
              <a:t>("</a:t>
            </a:r>
            <a:r>
              <a:rPr lang="en-US" sz="2000" dirty="0" err="1" smtClean="0"/>
              <a:t>dname</a:t>
            </a:r>
            <a:r>
              <a:rPr lang="en-US" sz="2000" dirty="0" smtClean="0"/>
              <a:t>");  </a:t>
            </a:r>
          </a:p>
          <a:p>
            <a:pPr>
              <a:spcBef>
                <a:spcPts val="0"/>
              </a:spcBef>
              <a:buNone/>
            </a:pPr>
            <a:r>
              <a:rPr lang="en-US" sz="2000" dirty="0" err="1" smtClean="0"/>
              <a:t>out.print</a:t>
            </a:r>
            <a:r>
              <a:rPr lang="en-US" sz="2000" dirty="0" smtClean="0"/>
              <a:t>("driver name is="+driver);  </a:t>
            </a:r>
          </a:p>
          <a:p>
            <a:pPr>
              <a:spcBef>
                <a:spcPts val="0"/>
              </a:spcBef>
              <a:buNone/>
            </a:pPr>
            <a:r>
              <a:rPr lang="en-US" sz="2000" dirty="0" smtClean="0"/>
              <a:t>%&gt;  </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be discussed</a:t>
            </a:r>
            <a:endParaRPr lang="en-US" dirty="0"/>
          </a:p>
        </p:txBody>
      </p:sp>
      <p:sp>
        <p:nvSpPr>
          <p:cNvPr id="3" name="Content Placeholder 2"/>
          <p:cNvSpPr>
            <a:spLocks noGrp="1"/>
          </p:cNvSpPr>
          <p:nvPr>
            <p:ph idx="1"/>
          </p:nvPr>
        </p:nvSpPr>
        <p:spPr/>
        <p:txBody>
          <a:bodyPr/>
          <a:lstStyle/>
          <a:p>
            <a:r>
              <a:rPr lang="en-US" dirty="0" smtClean="0"/>
              <a:t>JSP Fundamentals</a:t>
            </a:r>
          </a:p>
          <a:p>
            <a:r>
              <a:rPr lang="en-US" dirty="0" smtClean="0"/>
              <a:t>Reading HTML form Data with JSP</a:t>
            </a:r>
          </a:p>
          <a:p>
            <a:r>
              <a:rPr lang="en-US" dirty="0" smtClean="0"/>
              <a:t>State Management with JSP</a:t>
            </a:r>
          </a:p>
          <a:p>
            <a:r>
              <a:rPr lang="en-US" dirty="0" smtClean="0"/>
              <a:t>JSP Standard Tag Library </a:t>
            </a:r>
          </a:p>
          <a:p>
            <a:r>
              <a:rPr lang="en-GB" dirty="0" smtClean="0"/>
              <a:t>Core Tags</a:t>
            </a:r>
          </a:p>
          <a:p>
            <a:r>
              <a:rPr lang="en-GB" dirty="0" smtClean="0"/>
              <a:t>Function Tags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smtClean="0"/>
              <a:t>JSP application implicit object</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sz="2000" dirty="0" smtClean="0"/>
              <a:t>In JSP, application is an implicit object of type </a:t>
            </a:r>
            <a:r>
              <a:rPr lang="en-GB" sz="2000" i="1" dirty="0" err="1" smtClean="0"/>
              <a:t>ServletContext</a:t>
            </a:r>
            <a:r>
              <a:rPr lang="en-GB" sz="2000" dirty="0" smtClean="0"/>
              <a:t>.</a:t>
            </a:r>
          </a:p>
          <a:p>
            <a:r>
              <a:rPr lang="en-GB" sz="2000" dirty="0" smtClean="0"/>
              <a:t>The instance of </a:t>
            </a:r>
            <a:r>
              <a:rPr lang="en-GB" sz="2000" dirty="0" err="1" smtClean="0"/>
              <a:t>ServletContext</a:t>
            </a:r>
            <a:r>
              <a:rPr lang="en-GB" sz="2000" dirty="0" smtClean="0"/>
              <a:t> is created only once by the web container when application or project is deployed on the server.</a:t>
            </a:r>
          </a:p>
          <a:p>
            <a:r>
              <a:rPr lang="en-GB" sz="2000" dirty="0" smtClean="0"/>
              <a:t>This object can be used to get initialization parameter from </a:t>
            </a:r>
            <a:r>
              <a:rPr lang="en-GB" sz="2000" dirty="0" err="1" smtClean="0"/>
              <a:t>configuaration</a:t>
            </a:r>
            <a:r>
              <a:rPr lang="en-GB" sz="2000" dirty="0" smtClean="0"/>
              <a:t> file (web.xml). It can also be used to get, set or remove attribute from the application scope.</a:t>
            </a:r>
          </a:p>
          <a:p>
            <a:r>
              <a:rPr lang="en-GB" sz="2000" dirty="0" smtClean="0"/>
              <a:t>This initialization parameter can be used by all </a:t>
            </a:r>
            <a:r>
              <a:rPr lang="en-GB" sz="2000" dirty="0" err="1" smtClean="0"/>
              <a:t>jsp</a:t>
            </a:r>
            <a:r>
              <a:rPr lang="en-GB" sz="2000" dirty="0" smtClean="0"/>
              <a:t> pages.</a:t>
            </a:r>
          </a:p>
          <a:p>
            <a:r>
              <a:rPr lang="en-US" sz="2000" dirty="0" smtClean="0"/>
              <a:t>Example of application implicit object:</a:t>
            </a:r>
          </a:p>
          <a:p>
            <a:r>
              <a:rPr lang="en-US" sz="2000" b="1" u="sng" dirty="0" smtClean="0"/>
              <a:t>index.html</a:t>
            </a:r>
            <a:endParaRPr lang="en-US" sz="2000" u="sng" dirty="0" smtClean="0"/>
          </a:p>
          <a:p>
            <a:pPr>
              <a:spcBef>
                <a:spcPts val="0"/>
              </a:spcBef>
              <a:buNone/>
            </a:pPr>
            <a:r>
              <a:rPr lang="en-US" sz="2000" dirty="0" smtClean="0"/>
              <a:t>&lt;form action="welcome"&gt;  </a:t>
            </a:r>
          </a:p>
          <a:p>
            <a:pPr>
              <a:spcBef>
                <a:spcPts val="0"/>
              </a:spcBef>
              <a:buNone/>
            </a:pPr>
            <a:r>
              <a:rPr lang="en-US" sz="2000" dirty="0" smtClean="0"/>
              <a:t>&lt;input type="text" name="</a:t>
            </a:r>
            <a:r>
              <a:rPr lang="en-US" sz="2000" dirty="0" err="1" smtClean="0"/>
              <a:t>uname</a:t>
            </a:r>
            <a:r>
              <a:rPr lang="en-US" sz="2000" dirty="0" smtClean="0"/>
              <a:t>"&gt;  </a:t>
            </a:r>
          </a:p>
          <a:p>
            <a:pPr>
              <a:spcBef>
                <a:spcPts val="0"/>
              </a:spcBef>
              <a:buNone/>
            </a:pPr>
            <a:r>
              <a:rPr lang="en-US" sz="2000" dirty="0" smtClean="0"/>
              <a:t>&lt;input type="submit" value="go"&gt;&lt;</a:t>
            </a:r>
            <a:r>
              <a:rPr lang="en-US" sz="2000" dirty="0" err="1" smtClean="0"/>
              <a:t>br</a:t>
            </a:r>
            <a:r>
              <a:rPr lang="en-US" sz="2000" dirty="0" smtClean="0"/>
              <a:t>/&gt;  </a:t>
            </a:r>
          </a:p>
          <a:p>
            <a:pPr>
              <a:spcBef>
                <a:spcPts val="0"/>
              </a:spcBef>
              <a:buNone/>
            </a:pPr>
            <a:r>
              <a:rPr lang="en-US" sz="2000" dirty="0" smtClean="0"/>
              <a:t>&lt;/form&gt;  </a:t>
            </a:r>
          </a:p>
          <a:p>
            <a:pPr>
              <a:spcBef>
                <a:spcPts val="0"/>
              </a:spcBef>
              <a:buNone/>
            </a:pPr>
            <a:r>
              <a:rPr lang="en-US" sz="2000" b="1" u="sng" dirty="0" smtClean="0"/>
              <a:t>web.xml file</a:t>
            </a:r>
            <a:endParaRPr lang="en-US" sz="2000" u="sng" dirty="0" smtClean="0"/>
          </a:p>
          <a:p>
            <a:pPr>
              <a:spcBef>
                <a:spcPts val="0"/>
              </a:spcBef>
              <a:buNone/>
            </a:pPr>
            <a:r>
              <a:rPr lang="en-US" sz="2000" dirty="0" smtClean="0"/>
              <a:t>&lt;web-app&gt;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&lt;</a:t>
            </a:r>
            <a:r>
              <a:rPr lang="en-US" sz="2000" dirty="0" err="1" smtClean="0"/>
              <a:t>servlet</a:t>
            </a:r>
            <a:r>
              <a:rPr lang="en-US" sz="2000" dirty="0" smtClean="0"/>
              <a:t>-name&gt;</a:t>
            </a:r>
            <a:r>
              <a:rPr lang="en-US" sz="2000" dirty="0" err="1" smtClean="0"/>
              <a:t>sonoojaiswal</a:t>
            </a:r>
            <a:r>
              <a:rPr lang="en-US" sz="2000" dirty="0" smtClean="0"/>
              <a:t>&lt;/</a:t>
            </a:r>
            <a:r>
              <a:rPr lang="en-US" sz="2000" dirty="0" err="1" smtClean="0"/>
              <a:t>servlet</a:t>
            </a:r>
            <a:r>
              <a:rPr lang="en-US" sz="2000" dirty="0" smtClean="0"/>
              <a:t>-name&gt;  </a:t>
            </a:r>
          </a:p>
          <a:p>
            <a:pPr>
              <a:spcBef>
                <a:spcPts val="0"/>
              </a:spcBef>
              <a:buNone/>
            </a:pPr>
            <a:r>
              <a:rPr lang="en-US" sz="2000" dirty="0" smtClean="0"/>
              <a:t>&lt;</a:t>
            </a:r>
            <a:r>
              <a:rPr lang="en-US" sz="2000" dirty="0" err="1" smtClean="0"/>
              <a:t>jsp</a:t>
            </a:r>
            <a:r>
              <a:rPr lang="en-US" sz="2000" dirty="0" smtClean="0"/>
              <a:t>-file&gt;/welcome.jsp&lt;/</a:t>
            </a:r>
            <a:r>
              <a:rPr lang="en-US" sz="2000" dirty="0" err="1" smtClean="0"/>
              <a:t>jsp</a:t>
            </a:r>
            <a:r>
              <a:rPr lang="en-US" sz="2000" dirty="0" smtClean="0"/>
              <a:t>-file&gt;  </a:t>
            </a:r>
          </a:p>
          <a:p>
            <a:pPr>
              <a:spcBef>
                <a:spcPts val="0"/>
              </a:spcBef>
              <a:buNone/>
            </a:pPr>
            <a:r>
              <a:rPr lang="en-US" sz="2000" dirty="0" smtClean="0"/>
              <a:t>&lt;/</a:t>
            </a:r>
            <a:r>
              <a:rPr lang="en-US" sz="2000" dirty="0" err="1" smtClean="0"/>
              <a:t>servlet</a:t>
            </a:r>
            <a:r>
              <a:rPr lang="en-US" sz="2000" dirty="0" smtClean="0"/>
              <a:t>&gt;  </a:t>
            </a:r>
          </a:p>
          <a:p>
            <a:pPr>
              <a:spcBef>
                <a:spcPts val="0"/>
              </a:spcBef>
              <a:buNone/>
            </a:pPr>
            <a:r>
              <a:rPr lang="en-US" sz="2000" dirty="0" smtClean="0"/>
              <a: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&lt;</a:t>
            </a:r>
            <a:r>
              <a:rPr lang="en-US" sz="2000" dirty="0" err="1" smtClean="0"/>
              <a:t>servlet</a:t>
            </a:r>
            <a:r>
              <a:rPr lang="en-US" sz="2000" dirty="0" smtClean="0"/>
              <a:t>-name&gt;</a:t>
            </a:r>
            <a:r>
              <a:rPr lang="en-US" sz="2000" dirty="0" err="1" smtClean="0"/>
              <a:t>sonoojaiswal</a:t>
            </a:r>
            <a:r>
              <a:rPr lang="en-US" sz="2000" dirty="0" smtClean="0"/>
              <a:t>&lt;/</a:t>
            </a:r>
            <a:r>
              <a:rPr lang="en-US" sz="2000" dirty="0" err="1" smtClean="0"/>
              <a:t>servlet</a:t>
            </a:r>
            <a:r>
              <a:rPr lang="en-US" sz="2000" dirty="0" smtClean="0"/>
              <a:t>-name&gt;  </a:t>
            </a:r>
          </a:p>
          <a:p>
            <a:pPr>
              <a:spcBef>
                <a:spcPts val="0"/>
              </a:spcBef>
              <a:buNone/>
            </a:pPr>
            <a:r>
              <a:rPr lang="en-US" sz="2000" dirty="0" smtClean="0"/>
              <a:t>&lt;</a:t>
            </a:r>
            <a:r>
              <a:rPr lang="en-US" sz="2000" dirty="0" err="1" smtClean="0"/>
              <a:t>url</a:t>
            </a:r>
            <a:r>
              <a:rPr lang="en-US" sz="2000" dirty="0" smtClean="0"/>
              <a:t>-pattern&gt;/welcome&lt;/</a:t>
            </a:r>
            <a:r>
              <a:rPr lang="en-US" sz="2000" dirty="0" err="1" smtClean="0"/>
              <a:t>url</a:t>
            </a:r>
            <a:r>
              <a:rPr lang="en-US" sz="2000" dirty="0" smtClean="0"/>
              <a:t>-pattern&gt;  </a:t>
            </a:r>
          </a:p>
          <a:p>
            <a:pPr>
              <a:spcBef>
                <a:spcPts val="0"/>
              </a:spcBef>
              <a:buNone/>
            </a:pPr>
            <a:r>
              <a:rPr lang="en-US" sz="2000" dirty="0" smtClean="0"/>
              <a:t>&lt;/</a:t>
            </a:r>
            <a:r>
              <a:rPr lang="en-US" sz="2000" dirty="0" err="1" smtClean="0"/>
              <a:t>servlet</a:t>
            </a:r>
            <a:r>
              <a:rPr lang="en-US" sz="2000" dirty="0" smtClean="0"/>
              <a:t>-mapping&gt;  </a:t>
            </a:r>
          </a:p>
          <a:p>
            <a:pPr>
              <a:spcBef>
                <a:spcPts val="0"/>
              </a:spcBef>
              <a:buNone/>
            </a:pPr>
            <a:r>
              <a:rPr lang="en-US" sz="2000" dirty="0" smtClean="0"/>
              <a:t>  </a:t>
            </a:r>
          </a:p>
          <a:p>
            <a:pPr>
              <a:spcBef>
                <a:spcPts val="0"/>
              </a:spcBef>
              <a:buNone/>
            </a:pPr>
            <a:r>
              <a:rPr lang="en-US" sz="2000" dirty="0" smtClean="0"/>
              <a:t>&lt;context-</a:t>
            </a:r>
            <a:r>
              <a:rPr lang="en-US" sz="2000" dirty="0" err="1" smtClean="0"/>
              <a:t>param</a:t>
            </a:r>
            <a:r>
              <a:rPr lang="en-US" sz="2000" dirty="0" smtClean="0"/>
              <a:t>&gt;  </a:t>
            </a:r>
          </a:p>
          <a:p>
            <a:pPr>
              <a:spcBef>
                <a:spcPts val="0"/>
              </a:spcBef>
              <a:buNone/>
            </a:pPr>
            <a:r>
              <a:rPr lang="en-US" sz="2000" dirty="0" smtClean="0"/>
              <a:t>&lt;</a:t>
            </a:r>
            <a:r>
              <a:rPr lang="en-US" sz="2000" dirty="0" err="1" smtClean="0"/>
              <a:t>param</a:t>
            </a:r>
            <a:r>
              <a:rPr lang="en-US" sz="2000" dirty="0" smtClean="0"/>
              <a:t>-name&gt;</a:t>
            </a:r>
            <a:r>
              <a:rPr lang="en-US" sz="2000" dirty="0" err="1" smtClean="0"/>
              <a:t>dname</a:t>
            </a:r>
            <a:r>
              <a:rPr lang="en-US" sz="2000" dirty="0" smtClean="0"/>
              <a:t>&lt;/</a:t>
            </a:r>
            <a:r>
              <a:rPr lang="en-US" sz="2000" dirty="0" err="1" smtClean="0"/>
              <a:t>param</a:t>
            </a:r>
            <a:r>
              <a:rPr lang="en-US" sz="2000" dirty="0" smtClean="0"/>
              <a:t>-name&gt;  </a:t>
            </a:r>
          </a:p>
          <a:p>
            <a:pPr>
              <a:spcBef>
                <a:spcPts val="0"/>
              </a:spcBef>
              <a:buNone/>
            </a:pPr>
            <a:r>
              <a:rPr lang="en-US" sz="2000" dirty="0" smtClean="0"/>
              <a:t>&lt;</a:t>
            </a:r>
            <a:r>
              <a:rPr lang="en-US" sz="2000" dirty="0" err="1" smtClean="0"/>
              <a:t>param</a:t>
            </a:r>
            <a:r>
              <a:rPr lang="en-US" sz="2000" dirty="0" smtClean="0"/>
              <a:t>-value&gt;</a:t>
            </a:r>
            <a:r>
              <a:rPr lang="en-US" sz="2000" dirty="0" err="1" smtClean="0"/>
              <a:t>sun.jdbc.odbc.JdbcOdbcDriver</a:t>
            </a:r>
            <a:r>
              <a:rPr lang="en-US" sz="2000" dirty="0" smtClean="0"/>
              <a:t>&lt;/</a:t>
            </a:r>
            <a:r>
              <a:rPr lang="en-US" sz="2000" dirty="0" err="1" smtClean="0"/>
              <a:t>param</a:t>
            </a:r>
            <a:r>
              <a:rPr lang="en-US" sz="2000" dirty="0" smtClean="0"/>
              <a:t>-value&gt;  </a:t>
            </a:r>
          </a:p>
          <a:p>
            <a:pPr>
              <a:spcBef>
                <a:spcPts val="0"/>
              </a:spcBef>
              <a:buNone/>
            </a:pPr>
            <a:r>
              <a:rPr lang="en-US" sz="2000" dirty="0" smtClean="0"/>
              <a:t>&lt;/context-</a:t>
            </a:r>
            <a:r>
              <a:rPr lang="en-US" sz="2000" dirty="0" err="1" smtClean="0"/>
              <a:t>param</a:t>
            </a:r>
            <a:r>
              <a:rPr lang="en-US" sz="2000" dirty="0" smtClean="0"/>
              <a:t>&gt;  </a:t>
            </a:r>
          </a:p>
          <a:p>
            <a:pPr>
              <a:spcBef>
                <a:spcPts val="0"/>
              </a:spcBef>
              <a:buNone/>
            </a:pPr>
            <a:r>
              <a:rPr lang="en-US" sz="2000" dirty="0" smtClean="0"/>
              <a:t>  </a:t>
            </a:r>
          </a:p>
          <a:p>
            <a:pPr>
              <a:spcBef>
                <a:spcPts val="0"/>
              </a:spcBef>
              <a:buNone/>
            </a:pPr>
            <a:r>
              <a:rPr lang="en-US" sz="2000" dirty="0" smtClean="0"/>
              <a:t>&lt;/web-app&gt;  </a:t>
            </a:r>
          </a:p>
          <a:p>
            <a:pPr>
              <a:spcBef>
                <a:spcPts val="0"/>
              </a:spcBef>
              <a:buNone/>
            </a:pPr>
            <a:r>
              <a:rPr lang="en-US" sz="2000" b="1" u="sng" dirty="0" smtClean="0"/>
              <a:t>welcome.jsp</a:t>
            </a:r>
            <a:endParaRPr lang="en-US" sz="2000" u="sng" dirty="0" smtClean="0"/>
          </a:p>
          <a:p>
            <a:pPr>
              <a:spcBef>
                <a:spcPts val="0"/>
              </a:spcBef>
              <a:buNone/>
            </a:pPr>
            <a:r>
              <a:rPr lang="en-US" sz="2000" b="1" dirty="0" smtClean="0"/>
              <a:t>&lt;</a:t>
            </a:r>
            <a:r>
              <a:rPr lang="en-US" sz="2000" dirty="0" smtClean="0"/>
              <a:t>%   </a:t>
            </a:r>
          </a:p>
          <a:p>
            <a:pPr>
              <a:spcBef>
                <a:spcPts val="0"/>
              </a:spcBef>
              <a:buNone/>
            </a:pPr>
            <a:r>
              <a:rPr lang="en-US" sz="2000" dirty="0" smtClean="0"/>
              <a:t>  </a:t>
            </a:r>
          </a:p>
          <a:p>
            <a:pPr>
              <a:spcBef>
                <a:spcPts val="0"/>
              </a:spcBef>
              <a:buNone/>
            </a:pPr>
            <a:r>
              <a:rPr lang="en-US" sz="2000" dirty="0" err="1" smtClean="0"/>
              <a:t>out.print</a:t>
            </a:r>
            <a:r>
              <a:rPr lang="en-US" sz="2000" dirty="0" smtClean="0"/>
              <a:t>("Welcome "+</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smtClean="0"/>
              <a:t>  </a:t>
            </a:r>
          </a:p>
          <a:p>
            <a:pPr>
              <a:spcBef>
                <a:spcPts val="0"/>
              </a:spcBef>
              <a:buNone/>
            </a:pPr>
            <a:r>
              <a:rPr lang="en-US" sz="2000" dirty="0" smtClean="0"/>
              <a:t>String driver=</a:t>
            </a:r>
            <a:r>
              <a:rPr lang="en-US" sz="2000" dirty="0" err="1" smtClean="0"/>
              <a:t>application.getInitParameter</a:t>
            </a:r>
            <a:r>
              <a:rPr lang="en-US" sz="2000" dirty="0" smtClean="0"/>
              <a:t>("</a:t>
            </a:r>
            <a:r>
              <a:rPr lang="en-US" sz="2000" dirty="0" err="1" smtClean="0"/>
              <a:t>dname</a:t>
            </a:r>
            <a:r>
              <a:rPr lang="en-US" sz="2000" dirty="0" smtClean="0"/>
              <a:t>");  </a:t>
            </a:r>
          </a:p>
          <a:p>
            <a:pPr>
              <a:spcBef>
                <a:spcPts val="0"/>
              </a:spcBef>
              <a:buNone/>
            </a:pPr>
            <a:r>
              <a:rPr lang="en-US" sz="2000" dirty="0" err="1" smtClean="0"/>
              <a:t>out.print</a:t>
            </a:r>
            <a:r>
              <a:rPr lang="en-US" sz="2000" dirty="0" smtClean="0"/>
              <a:t>("driver name is="+driver);  </a:t>
            </a:r>
          </a:p>
          <a:p>
            <a:pPr>
              <a:spcBef>
                <a:spcPts val="0"/>
              </a:spcBef>
              <a:buNone/>
            </a:pPr>
            <a:r>
              <a:rPr lang="en-US" sz="2000" dirty="0" smtClean="0"/>
              <a:t>  </a:t>
            </a:r>
          </a:p>
          <a:p>
            <a:pPr>
              <a:spcBef>
                <a:spcPts val="0"/>
              </a:spcBef>
              <a:buNone/>
            </a:pPr>
            <a:r>
              <a:rPr lang="en-US" sz="2000" dirty="0" smtClean="0"/>
              <a:t>%</a:t>
            </a:r>
            <a:r>
              <a:rPr lang="en-US" sz="2000" b="1" dirty="0" smtClean="0"/>
              <a:t>&gt;</a:t>
            </a:r>
            <a:r>
              <a:rPr lang="en-US" sz="2000" dirty="0" smtClean="0"/>
              <a:t>  </a:t>
            </a:r>
          </a:p>
          <a:p>
            <a:endParaRPr lang="en-GB" sz="2000" dirty="0" smtClean="0"/>
          </a:p>
          <a:p>
            <a:pPr>
              <a:buNone/>
            </a:pPr>
            <a:endParaRPr lang="en-US" sz="2000" dirty="0" smtClean="0"/>
          </a:p>
          <a:p>
            <a:pPr>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428604"/>
            <a:ext cx="10515600" cy="706421"/>
          </a:xfrm>
        </p:spPr>
        <p:txBody>
          <a:bodyPr/>
          <a:lstStyle/>
          <a:p>
            <a:r>
              <a:rPr lang="en-US" dirty="0" smtClean="0"/>
              <a:t/>
            </a:r>
            <a:br>
              <a:rPr lang="en-US" dirty="0" smtClean="0"/>
            </a:br>
            <a:r>
              <a:rPr lang="en-US" dirty="0" smtClean="0"/>
              <a:t/>
            </a:r>
            <a:br>
              <a:rPr lang="en-US" dirty="0" smtClean="0"/>
            </a:br>
            <a:r>
              <a:rPr lang="en-US" dirty="0" smtClean="0"/>
              <a:t>session implicit object</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a:t>
            </a:fld>
            <a:endParaRPr lang="en-US" altLang="en-US"/>
          </a:p>
        </p:txBody>
      </p:sp>
      <p:sp>
        <p:nvSpPr>
          <p:cNvPr id="5" name="Content Placeholder 4"/>
          <p:cNvSpPr>
            <a:spLocks noGrp="1"/>
          </p:cNvSpPr>
          <p:nvPr>
            <p:ph idx="1"/>
          </p:nvPr>
        </p:nvSpPr>
        <p:spPr/>
        <p:txBody>
          <a:bodyPr/>
          <a:lstStyle/>
          <a:p>
            <a:r>
              <a:rPr lang="en-US" dirty="0" smtClean="0"/>
              <a:t>In JSP, session is an implicit object of type </a:t>
            </a:r>
            <a:r>
              <a:rPr lang="en-US" dirty="0" err="1" smtClean="0"/>
              <a:t>HttpSession.The</a:t>
            </a:r>
            <a:r>
              <a:rPr lang="en-US" dirty="0" smtClean="0"/>
              <a:t> Java developer can use this object to </a:t>
            </a:r>
            <a:r>
              <a:rPr lang="en-US" dirty="0" err="1" smtClean="0"/>
              <a:t>set,get</a:t>
            </a:r>
            <a:r>
              <a:rPr lang="en-US" dirty="0" smtClean="0"/>
              <a:t> or remove attribute or to get session </a:t>
            </a:r>
            <a:r>
              <a:rPr lang="en-US" dirty="0" err="1" smtClean="0"/>
              <a:t>information.Example</a:t>
            </a:r>
            <a:r>
              <a:rPr lang="en-US" dirty="0" smtClean="0"/>
              <a:t> of session implicit object</a:t>
            </a:r>
          </a:p>
          <a:p>
            <a:r>
              <a:rPr lang="en-US" b="1" dirty="0" smtClean="0"/>
              <a:t>index.html</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&lt;form action="welcome.jsp"&gt;  </a:t>
            </a:r>
          </a:p>
          <a:p>
            <a:pPr>
              <a:spcBef>
                <a:spcPts val="0"/>
              </a:spcBef>
              <a:buNone/>
            </a:pPr>
            <a:r>
              <a:rPr lang="en-US" sz="2000" dirty="0" smtClean="0"/>
              <a:t>&lt;input type="text" name="</a:t>
            </a:r>
            <a:r>
              <a:rPr lang="en-US" sz="2000" dirty="0" err="1" smtClean="0"/>
              <a:t>uname</a:t>
            </a:r>
            <a:r>
              <a:rPr lang="en-US" sz="2000" dirty="0" smtClean="0"/>
              <a:t>"&gt;  </a:t>
            </a:r>
          </a:p>
          <a:p>
            <a:pPr>
              <a:spcBef>
                <a:spcPts val="0"/>
              </a:spcBef>
              <a:buNone/>
            </a:pPr>
            <a:r>
              <a:rPr lang="en-US" sz="2000" dirty="0" smtClean="0"/>
              <a:t>&lt;input type="submit" value="go"&gt;&lt;</a:t>
            </a:r>
            <a:r>
              <a:rPr lang="en-US" sz="2000" dirty="0" err="1" smtClean="0"/>
              <a:t>br</a:t>
            </a:r>
            <a:r>
              <a:rPr lang="en-US" sz="2000" dirty="0" smtClean="0"/>
              <a:t>/&gt;  </a:t>
            </a:r>
          </a:p>
          <a:p>
            <a:pPr>
              <a:spcBef>
                <a:spcPts val="0"/>
              </a:spcBef>
              <a:buNone/>
            </a:pPr>
            <a:r>
              <a:rPr lang="en-US" sz="2000" dirty="0" smtClean="0"/>
              <a:t>&lt;/form&gt;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b="1" u="sng" dirty="0" smtClean="0"/>
              <a:t>welcome.jsp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p>
          <a:p>
            <a:pPr>
              <a:spcBef>
                <a:spcPts val="0"/>
              </a:spcBef>
              <a:buNone/>
            </a:pPr>
            <a:r>
              <a:rPr lang="en-US" sz="2000" dirty="0" smtClean="0"/>
              <a:t>  </a:t>
            </a:r>
          </a:p>
          <a:p>
            <a:pPr>
              <a:spcBef>
                <a:spcPts val="0"/>
              </a:spcBef>
              <a:buNone/>
            </a:pPr>
            <a:r>
              <a:rPr lang="en-US" sz="2000" dirty="0" smtClean="0"/>
              <a:t>String name=</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err="1" smtClean="0"/>
              <a:t>out.print</a:t>
            </a:r>
            <a:r>
              <a:rPr lang="en-US" sz="2000" dirty="0" smtClean="0"/>
              <a:t>("Welcome "+name);  </a:t>
            </a:r>
          </a:p>
          <a:p>
            <a:pPr>
              <a:spcBef>
                <a:spcPts val="0"/>
              </a:spcBef>
              <a:buNone/>
            </a:pPr>
            <a:r>
              <a:rPr lang="en-US" sz="2000" dirty="0" smtClean="0"/>
              <a:t>  </a:t>
            </a:r>
          </a:p>
          <a:p>
            <a:pPr>
              <a:spcBef>
                <a:spcPts val="0"/>
              </a:spcBef>
              <a:buNone/>
            </a:pPr>
            <a:r>
              <a:rPr lang="en-US" sz="2000" dirty="0" err="1" smtClean="0"/>
              <a:t>session.setAttribute</a:t>
            </a:r>
            <a:r>
              <a:rPr lang="en-US" sz="2000" dirty="0" smtClean="0"/>
              <a:t>("</a:t>
            </a:r>
            <a:r>
              <a:rPr lang="en-US" sz="2000" dirty="0" err="1" smtClean="0"/>
              <a:t>user",name</a:t>
            </a:r>
            <a:r>
              <a:rPr lang="en-US" sz="2000" dirty="0" smtClean="0"/>
              <a:t>);  </a:t>
            </a:r>
          </a:p>
          <a:p>
            <a:pPr>
              <a:spcBef>
                <a:spcPts val="0"/>
              </a:spcBef>
              <a:buNone/>
            </a:pPr>
            <a:r>
              <a:rPr lang="en-US" sz="2000" dirty="0" smtClean="0"/>
              <a:t>  </a:t>
            </a:r>
          </a:p>
          <a:p>
            <a:pPr>
              <a:spcBef>
                <a:spcPts val="0"/>
              </a:spcBef>
              <a:buNone/>
            </a:pPr>
            <a:r>
              <a:rPr lang="en-US" sz="2000" dirty="0" smtClean="0"/>
              <a:t>&lt;a </a:t>
            </a:r>
            <a:r>
              <a:rPr lang="en-US" sz="2000" dirty="0" err="1" smtClean="0"/>
              <a:t>href</a:t>
            </a:r>
            <a:r>
              <a:rPr lang="en-US" sz="2000" dirty="0" smtClean="0"/>
              <a:t>="second.jsp"&gt;second </a:t>
            </a:r>
            <a:r>
              <a:rPr lang="en-US" sz="2000" dirty="0" err="1" smtClean="0"/>
              <a:t>jsp</a:t>
            </a:r>
            <a:r>
              <a:rPr lang="en-US" sz="2000" dirty="0" smtClean="0"/>
              <a:t> page&lt;/a&gt;  </a:t>
            </a:r>
          </a:p>
          <a:p>
            <a:pPr>
              <a:spcBef>
                <a:spcPts val="0"/>
              </a:spcBef>
              <a:buNone/>
            </a:pPr>
            <a:r>
              <a:rPr lang="en-US" sz="2000" dirty="0" smtClean="0"/>
              <a:t>  </a:t>
            </a:r>
          </a:p>
          <a:p>
            <a:pPr>
              <a:spcBef>
                <a:spcPts val="0"/>
              </a:spcBef>
              <a:buNone/>
            </a:pPr>
            <a:r>
              <a:rPr lang="en-US" sz="2000" dirty="0" smtClean="0"/>
              <a:t>%&gt;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b="1" u="sng" dirty="0" smtClean="0"/>
              <a:t>second.jsp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p>
          <a:p>
            <a:pPr>
              <a:spcBef>
                <a:spcPts val="0"/>
              </a:spcBef>
              <a:buNone/>
            </a:pPr>
            <a:r>
              <a:rPr lang="en-US" sz="2000" dirty="0" smtClean="0"/>
              <a:t>  </a:t>
            </a:r>
          </a:p>
          <a:p>
            <a:pPr>
              <a:spcBef>
                <a:spcPts val="0"/>
              </a:spcBef>
              <a:buNone/>
            </a:pPr>
            <a:r>
              <a:rPr lang="en-US" sz="2000" dirty="0" smtClean="0"/>
              <a:t>String name=(String)</a:t>
            </a:r>
            <a:r>
              <a:rPr lang="en-US" sz="2000" dirty="0" err="1" smtClean="0"/>
              <a:t>session.getAttribute</a:t>
            </a:r>
            <a:r>
              <a:rPr lang="en-US" sz="2000" dirty="0" smtClean="0"/>
              <a:t>("user");  </a:t>
            </a:r>
          </a:p>
          <a:p>
            <a:pPr>
              <a:spcBef>
                <a:spcPts val="0"/>
              </a:spcBef>
              <a:buNone/>
            </a:pPr>
            <a:r>
              <a:rPr lang="en-US" sz="2000" dirty="0" err="1" smtClean="0"/>
              <a:t>out.print</a:t>
            </a:r>
            <a:r>
              <a:rPr lang="en-US" sz="2000" dirty="0" smtClean="0"/>
              <a:t>("Hello "+name);  </a:t>
            </a:r>
          </a:p>
          <a:p>
            <a:pPr>
              <a:spcBef>
                <a:spcPts val="0"/>
              </a:spcBef>
              <a:buNone/>
            </a:pPr>
            <a:r>
              <a:rPr lang="en-US" sz="2000" dirty="0" smtClean="0"/>
              <a:t>  </a:t>
            </a:r>
          </a:p>
          <a:p>
            <a:pPr>
              <a:spcBef>
                <a:spcPts val="0"/>
              </a:spcBef>
              <a:buNone/>
            </a:pPr>
            <a:r>
              <a:rPr lang="en-US" sz="2000" dirty="0" smtClean="0"/>
              <a:t>%&gt;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err="1" smtClean="0"/>
              <a:t>pageContext</a:t>
            </a:r>
            <a:r>
              <a:rPr lang="en-US" dirty="0" smtClean="0"/>
              <a:t> implicit object</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US" dirty="0" smtClean="0"/>
              <a:t>In JSP, </a:t>
            </a:r>
            <a:r>
              <a:rPr lang="en-US" dirty="0" err="1" smtClean="0"/>
              <a:t>pageContext</a:t>
            </a:r>
            <a:r>
              <a:rPr lang="en-US" dirty="0" smtClean="0"/>
              <a:t> is an implicit object of type </a:t>
            </a:r>
            <a:r>
              <a:rPr lang="en-US" dirty="0" err="1" smtClean="0"/>
              <a:t>PageContext</a:t>
            </a:r>
            <a:r>
              <a:rPr lang="en-US" dirty="0" smtClean="0"/>
              <a:t> </a:t>
            </a:r>
            <a:r>
              <a:rPr lang="en-US" dirty="0" err="1" smtClean="0"/>
              <a:t>class.The</a:t>
            </a:r>
            <a:r>
              <a:rPr lang="en-US" dirty="0" smtClean="0"/>
              <a:t> </a:t>
            </a:r>
            <a:r>
              <a:rPr lang="en-US" dirty="0" err="1" smtClean="0"/>
              <a:t>pageContext</a:t>
            </a:r>
            <a:r>
              <a:rPr lang="en-US" dirty="0" smtClean="0"/>
              <a:t> object can be used to </a:t>
            </a:r>
            <a:r>
              <a:rPr lang="en-US" dirty="0" err="1" smtClean="0"/>
              <a:t>set,get</a:t>
            </a:r>
            <a:r>
              <a:rPr lang="en-US" dirty="0" smtClean="0"/>
              <a:t> or remove attribute from one of the following </a:t>
            </a:r>
            <a:r>
              <a:rPr lang="en-US" dirty="0" err="1" smtClean="0"/>
              <a:t>scopes:page</a:t>
            </a:r>
            <a:endParaRPr lang="en-US" dirty="0" smtClean="0"/>
          </a:p>
          <a:p>
            <a:r>
              <a:rPr lang="en-US" dirty="0" smtClean="0"/>
              <a:t>request</a:t>
            </a:r>
          </a:p>
          <a:p>
            <a:r>
              <a:rPr lang="en-US" dirty="0" smtClean="0"/>
              <a:t>session</a:t>
            </a:r>
          </a:p>
          <a:p>
            <a:r>
              <a:rPr lang="en-US" dirty="0" smtClean="0"/>
              <a:t>application</a:t>
            </a:r>
          </a:p>
          <a:p>
            <a:r>
              <a:rPr lang="en-US" dirty="0" smtClean="0"/>
              <a:t>In JSP, page scope is the default </a:t>
            </a:r>
            <a:r>
              <a:rPr lang="en-US" dirty="0" err="1" smtClean="0"/>
              <a:t>scope.Example</a:t>
            </a:r>
            <a:r>
              <a:rPr lang="en-US" dirty="0" smtClean="0"/>
              <a:t> of </a:t>
            </a:r>
            <a:r>
              <a:rPr lang="en-US" dirty="0" err="1" smtClean="0"/>
              <a:t>pageContext</a:t>
            </a:r>
            <a:r>
              <a:rPr lang="en-US" dirty="0" smtClean="0"/>
              <a:t> implicit object</a:t>
            </a:r>
          </a:p>
          <a:p>
            <a:pPr>
              <a:spcBef>
                <a:spcPts val="0"/>
              </a:spcBef>
              <a:buNone/>
            </a:pPr>
            <a:r>
              <a:rPr lang="en-US" sz="2000" b="1" dirty="0" smtClean="0"/>
              <a:t>index.html</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&lt;form action="welcome.jsp"&gt;  </a:t>
            </a:r>
          </a:p>
          <a:p>
            <a:pPr>
              <a:spcBef>
                <a:spcPts val="0"/>
              </a:spcBef>
              <a:buNone/>
            </a:pPr>
            <a:r>
              <a:rPr lang="en-US" sz="2000" dirty="0" smtClean="0"/>
              <a:t>&lt;input type="text" name="</a:t>
            </a:r>
            <a:r>
              <a:rPr lang="en-US" sz="2000" dirty="0" err="1" smtClean="0"/>
              <a:t>uname</a:t>
            </a:r>
            <a:r>
              <a:rPr lang="en-US" sz="2000" dirty="0" smtClean="0"/>
              <a:t>"&gt;  </a:t>
            </a:r>
          </a:p>
          <a:p>
            <a:pPr>
              <a:spcBef>
                <a:spcPts val="0"/>
              </a:spcBef>
              <a:buNone/>
            </a:pPr>
            <a:r>
              <a:rPr lang="en-US" sz="2000" dirty="0" smtClean="0"/>
              <a:t>&lt;input type="submit" value="go"&gt;&lt;</a:t>
            </a:r>
            <a:r>
              <a:rPr lang="en-US" sz="2000" dirty="0" err="1" smtClean="0"/>
              <a:t>br</a:t>
            </a:r>
            <a:r>
              <a:rPr lang="en-US" sz="2000" dirty="0" smtClean="0"/>
              <a:t>/&gt;  </a:t>
            </a:r>
          </a:p>
          <a:p>
            <a:pPr>
              <a:spcBef>
                <a:spcPts val="0"/>
              </a:spcBef>
              <a:buNone/>
            </a:pPr>
            <a:r>
              <a:rPr lang="en-US" sz="2000" dirty="0" smtClean="0"/>
              <a:t>&lt;/form&gt;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b="1" dirty="0" smtClean="0"/>
              <a:t>welcome.jsp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p>
          <a:p>
            <a:pPr>
              <a:spcBef>
                <a:spcPts val="0"/>
              </a:spcBef>
              <a:buNone/>
            </a:pPr>
            <a:r>
              <a:rPr lang="en-US" sz="2000" dirty="0" smtClean="0"/>
              <a:t>  </a:t>
            </a:r>
          </a:p>
          <a:p>
            <a:pPr>
              <a:spcBef>
                <a:spcPts val="0"/>
              </a:spcBef>
              <a:buNone/>
            </a:pPr>
            <a:r>
              <a:rPr lang="en-US" sz="2000" dirty="0" smtClean="0"/>
              <a:t>String name=</a:t>
            </a:r>
            <a:r>
              <a:rPr lang="en-US" sz="2000" dirty="0" err="1" smtClean="0"/>
              <a:t>request.getParameter</a:t>
            </a:r>
            <a:r>
              <a:rPr lang="en-US" sz="2000" dirty="0" smtClean="0"/>
              <a:t>("</a:t>
            </a:r>
            <a:r>
              <a:rPr lang="en-US" sz="2000" dirty="0" err="1" smtClean="0"/>
              <a:t>uname</a:t>
            </a:r>
            <a:r>
              <a:rPr lang="en-US" sz="2000" dirty="0" smtClean="0"/>
              <a:t>");  </a:t>
            </a:r>
          </a:p>
          <a:p>
            <a:pPr>
              <a:spcBef>
                <a:spcPts val="0"/>
              </a:spcBef>
              <a:buNone/>
            </a:pPr>
            <a:r>
              <a:rPr lang="en-US" sz="2000" dirty="0" err="1" smtClean="0"/>
              <a:t>out.print</a:t>
            </a:r>
            <a:r>
              <a:rPr lang="en-US" sz="2000" dirty="0" smtClean="0"/>
              <a:t>("Welcome "+name);  </a:t>
            </a:r>
          </a:p>
          <a:p>
            <a:pPr>
              <a:spcBef>
                <a:spcPts val="0"/>
              </a:spcBef>
              <a:buNone/>
            </a:pPr>
            <a:r>
              <a:rPr lang="en-US" sz="2000" dirty="0" smtClean="0"/>
              <a:t>  </a:t>
            </a:r>
          </a:p>
          <a:p>
            <a:pPr>
              <a:spcBef>
                <a:spcPts val="0"/>
              </a:spcBef>
              <a:buNone/>
            </a:pPr>
            <a:r>
              <a:rPr lang="en-US" sz="2000" dirty="0" err="1" smtClean="0"/>
              <a:t>pageContext.setAttribute</a:t>
            </a:r>
            <a:r>
              <a:rPr lang="en-US" sz="2000" dirty="0" smtClean="0"/>
              <a:t>("</a:t>
            </a:r>
            <a:r>
              <a:rPr lang="en-US" sz="2000" dirty="0" err="1" smtClean="0"/>
              <a:t>user",name,PageContext.SESSION_SCOPE</a:t>
            </a:r>
            <a:r>
              <a:rPr lang="en-US" sz="2000" dirty="0" smtClean="0"/>
              <a:t>);  </a:t>
            </a:r>
          </a:p>
          <a:p>
            <a:pPr>
              <a:spcBef>
                <a:spcPts val="0"/>
              </a:spcBef>
              <a:buNone/>
            </a:pPr>
            <a:r>
              <a:rPr lang="en-US" sz="2000" dirty="0" smtClean="0"/>
              <a:t>  </a:t>
            </a:r>
          </a:p>
          <a:p>
            <a:pPr>
              <a:spcBef>
                <a:spcPts val="0"/>
              </a:spcBef>
              <a:buNone/>
            </a:pPr>
            <a:r>
              <a:rPr lang="en-US" sz="2000" dirty="0" smtClean="0"/>
              <a:t>&lt;a </a:t>
            </a:r>
            <a:r>
              <a:rPr lang="en-US" sz="2000" dirty="0" err="1" smtClean="0"/>
              <a:t>href</a:t>
            </a:r>
            <a:r>
              <a:rPr lang="en-US" sz="2000" dirty="0" smtClean="0"/>
              <a:t>="second.jsp"&gt;second </a:t>
            </a:r>
            <a:r>
              <a:rPr lang="en-US" sz="2000" dirty="0" err="1" smtClean="0"/>
              <a:t>jsp</a:t>
            </a:r>
            <a:r>
              <a:rPr lang="en-US" sz="2000" dirty="0" smtClean="0"/>
              <a:t> page&lt;/a&gt;  </a:t>
            </a:r>
          </a:p>
          <a:p>
            <a:pPr>
              <a:spcBef>
                <a:spcPts val="0"/>
              </a:spcBef>
              <a:buNone/>
            </a:pPr>
            <a:r>
              <a:rPr lang="en-US" sz="2000" dirty="0" smtClean="0"/>
              <a:t>  </a:t>
            </a:r>
          </a:p>
          <a:p>
            <a:pPr>
              <a:spcBef>
                <a:spcPts val="0"/>
              </a:spcBef>
              <a:buNone/>
            </a:pPr>
            <a:r>
              <a:rPr lang="en-US" sz="2000" dirty="0" smtClean="0"/>
              <a:t>%&gt;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b="1" dirty="0" smtClean="0"/>
              <a:t>second.jsp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p>
          <a:p>
            <a:pPr>
              <a:spcBef>
                <a:spcPts val="0"/>
              </a:spcBef>
              <a:buNone/>
            </a:pPr>
            <a:r>
              <a:rPr lang="en-US" sz="2000" dirty="0" smtClean="0"/>
              <a:t>  </a:t>
            </a:r>
          </a:p>
          <a:p>
            <a:pPr>
              <a:spcBef>
                <a:spcPts val="0"/>
              </a:spcBef>
              <a:buNone/>
            </a:pPr>
            <a:r>
              <a:rPr lang="en-US" sz="2000" dirty="0" smtClean="0"/>
              <a:t>String name=(String)</a:t>
            </a:r>
            <a:r>
              <a:rPr lang="en-US" sz="2000" dirty="0" err="1" smtClean="0"/>
              <a:t>pageContext.getAttribute</a:t>
            </a:r>
            <a:r>
              <a:rPr lang="en-US" sz="2000" dirty="0" smtClean="0"/>
              <a:t>("</a:t>
            </a:r>
            <a:r>
              <a:rPr lang="en-US" sz="2000" dirty="0" err="1" smtClean="0"/>
              <a:t>user",PageContext.SESSION_SCOPE</a:t>
            </a:r>
            <a:r>
              <a:rPr lang="en-US" sz="2000" dirty="0" smtClean="0"/>
              <a:t>);  </a:t>
            </a:r>
          </a:p>
          <a:p>
            <a:pPr>
              <a:spcBef>
                <a:spcPts val="0"/>
              </a:spcBef>
              <a:buNone/>
            </a:pPr>
            <a:r>
              <a:rPr lang="en-US" sz="2000" dirty="0" err="1" smtClean="0"/>
              <a:t>out.print</a:t>
            </a:r>
            <a:r>
              <a:rPr lang="en-US" sz="2000" dirty="0" smtClean="0"/>
              <a:t>("Hello "+name);  </a:t>
            </a:r>
          </a:p>
          <a:p>
            <a:pPr>
              <a:spcBef>
                <a:spcPts val="0"/>
              </a:spcBef>
              <a:buNone/>
            </a:pPr>
            <a:r>
              <a:rPr lang="en-US" sz="2000" dirty="0" smtClean="0"/>
              <a:t>  </a:t>
            </a:r>
          </a:p>
          <a:p>
            <a:pPr>
              <a:spcBef>
                <a:spcPts val="0"/>
              </a:spcBef>
              <a:buNone/>
            </a:pPr>
            <a:r>
              <a:rPr lang="en-US" sz="2000" dirty="0" smtClean="0"/>
              <a:t>%&gt;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page implicit object:</a:t>
            </a: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smtClean="0"/>
              <a:t>In JSP, page is an implicit object of type Object </a:t>
            </a:r>
            <a:r>
              <a:rPr lang="en-GB" dirty="0" err="1" smtClean="0"/>
              <a:t>class.This</a:t>
            </a:r>
            <a:r>
              <a:rPr lang="en-GB" dirty="0" smtClean="0"/>
              <a:t> object is assigned to the reference of auto generated </a:t>
            </a:r>
            <a:r>
              <a:rPr lang="en-GB" dirty="0" err="1" smtClean="0"/>
              <a:t>servlet</a:t>
            </a:r>
            <a:r>
              <a:rPr lang="en-GB" dirty="0" smtClean="0"/>
              <a:t> class. It is written </a:t>
            </a:r>
            <a:r>
              <a:rPr lang="en-GB" dirty="0" err="1" smtClean="0"/>
              <a:t>as:Object</a:t>
            </a:r>
            <a:r>
              <a:rPr lang="en-GB" dirty="0" smtClean="0"/>
              <a:t> page=</a:t>
            </a:r>
            <a:r>
              <a:rPr lang="en-GB" dirty="0" err="1" smtClean="0"/>
              <a:t>this;For</a:t>
            </a:r>
            <a:r>
              <a:rPr lang="en-GB" dirty="0" smtClean="0"/>
              <a:t> using this object it must be cast to </a:t>
            </a:r>
            <a:r>
              <a:rPr lang="en-GB" dirty="0" err="1" smtClean="0"/>
              <a:t>Servlet</a:t>
            </a:r>
            <a:r>
              <a:rPr lang="en-GB" dirty="0" smtClean="0"/>
              <a:t> </a:t>
            </a:r>
            <a:r>
              <a:rPr lang="en-GB" dirty="0" err="1" smtClean="0"/>
              <a:t>type.For</a:t>
            </a:r>
            <a:r>
              <a:rPr lang="en-GB" dirty="0" smtClean="0"/>
              <a:t> example:&lt;% (</a:t>
            </a:r>
            <a:r>
              <a:rPr lang="en-GB" dirty="0" err="1" smtClean="0"/>
              <a:t>HttpServlet</a:t>
            </a:r>
            <a:r>
              <a:rPr lang="en-GB" dirty="0" smtClean="0"/>
              <a:t>)page.log("message"); %&gt;Since, it is of type Object it is less used because you can use this object directly in </a:t>
            </a:r>
            <a:r>
              <a:rPr lang="en-GB" dirty="0" err="1" smtClean="0"/>
              <a:t>jsp.For</a:t>
            </a:r>
            <a:r>
              <a:rPr lang="en-GB" dirty="0" smtClean="0"/>
              <a:t> example:&lt;% this.log("message"); %&gt;</a:t>
            </a:r>
            <a:br>
              <a:rPr lang="en-GB" dirty="0" smtClean="0"/>
            </a:b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smtClean="0"/>
              <a:t>exception implicit object</a:t>
            </a:r>
            <a:br>
              <a:rPr lang="en-US" dirty="0" smtClean="0"/>
            </a:b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24</a:t>
            </a:fld>
            <a:endParaRPr lang="en-US" altLang="en-US"/>
          </a:p>
        </p:txBody>
      </p:sp>
      <p:sp>
        <p:nvSpPr>
          <p:cNvPr id="6" name="Content Placeholder 5"/>
          <p:cNvSpPr>
            <a:spLocks noGrp="1"/>
          </p:cNvSpPr>
          <p:nvPr>
            <p:ph idx="1"/>
          </p:nvPr>
        </p:nvSpPr>
        <p:spPr>
          <a:xfrm>
            <a:off x="838200" y="1428736"/>
            <a:ext cx="10515600" cy="4748227"/>
          </a:xfrm>
        </p:spPr>
        <p:txBody>
          <a:bodyPr/>
          <a:lstStyle/>
          <a:p>
            <a:r>
              <a:rPr lang="en-GB" dirty="0" smtClean="0"/>
              <a:t>In JSP, exception is an implicit object of type </a:t>
            </a:r>
            <a:r>
              <a:rPr lang="en-GB" dirty="0" err="1" smtClean="0"/>
              <a:t>java.lang.Throwable</a:t>
            </a:r>
            <a:r>
              <a:rPr lang="en-GB" dirty="0" smtClean="0"/>
              <a:t> class. This object can be used to print the exception. But it can only be used in error </a:t>
            </a:r>
            <a:r>
              <a:rPr lang="en-GB" dirty="0" err="1" smtClean="0"/>
              <a:t>pages.It</a:t>
            </a:r>
            <a:r>
              <a:rPr lang="en-GB" dirty="0" smtClean="0"/>
              <a:t> is better to learn it after page directive. Let's see a simple </a:t>
            </a:r>
            <a:r>
              <a:rPr lang="en-GB" dirty="0" err="1" smtClean="0"/>
              <a:t>example:Example</a:t>
            </a:r>
            <a:r>
              <a:rPr lang="en-GB" dirty="0" smtClean="0"/>
              <a:t> of exception implicit object:</a:t>
            </a:r>
          </a:p>
          <a:p>
            <a:r>
              <a:rPr lang="en-GB" b="1" dirty="0" smtClean="0"/>
              <a:t>error.jsp</a:t>
            </a:r>
          </a:p>
          <a:p>
            <a:pPr>
              <a:spcBef>
                <a:spcPts val="0"/>
              </a:spcBef>
              <a:buNone/>
            </a:pPr>
            <a:r>
              <a:rPr lang="en-GB" dirty="0" smtClean="0"/>
              <a:t>&lt;%@ page </a:t>
            </a:r>
            <a:r>
              <a:rPr lang="en-GB" dirty="0" err="1" smtClean="0"/>
              <a:t>isErrorPage</a:t>
            </a:r>
            <a:r>
              <a:rPr lang="en-GB" dirty="0" smtClean="0"/>
              <a:t>="true" %&gt;  </a:t>
            </a:r>
          </a:p>
          <a:p>
            <a:pPr>
              <a:spcBef>
                <a:spcPts val="0"/>
              </a:spcBef>
              <a:buNone/>
            </a:pPr>
            <a:r>
              <a:rPr lang="en-GB" dirty="0" smtClean="0"/>
              <a:t>&lt;html&gt;  </a:t>
            </a:r>
          </a:p>
          <a:p>
            <a:pPr>
              <a:spcBef>
                <a:spcPts val="0"/>
              </a:spcBef>
              <a:buNone/>
            </a:pPr>
            <a:r>
              <a:rPr lang="en-GB" dirty="0" smtClean="0"/>
              <a:t>&lt;body&gt;  </a:t>
            </a:r>
          </a:p>
          <a:p>
            <a:pPr>
              <a:spcBef>
                <a:spcPts val="0"/>
              </a:spcBef>
              <a:buNone/>
            </a:pPr>
            <a:r>
              <a:rPr lang="en-GB" dirty="0" smtClean="0"/>
              <a:t>  </a:t>
            </a:r>
          </a:p>
          <a:p>
            <a:pPr>
              <a:spcBef>
                <a:spcPts val="0"/>
              </a:spcBef>
              <a:buNone/>
            </a:pPr>
            <a:r>
              <a:rPr lang="en-GB" dirty="0" smtClean="0"/>
              <a:t>Sorry following exception </a:t>
            </a:r>
            <a:r>
              <a:rPr lang="en-GB" dirty="0" err="1" smtClean="0"/>
              <a:t>occured</a:t>
            </a:r>
            <a:r>
              <a:rPr lang="en-GB" dirty="0" smtClean="0"/>
              <a:t>:&lt;%= exception %&gt;  </a:t>
            </a:r>
          </a:p>
          <a:p>
            <a:pPr>
              <a:spcBef>
                <a:spcPts val="0"/>
              </a:spcBef>
              <a:buNone/>
            </a:pPr>
            <a:r>
              <a:rPr lang="en-GB" dirty="0" smtClean="0"/>
              <a:t>  </a:t>
            </a:r>
          </a:p>
          <a:p>
            <a:pPr>
              <a:spcBef>
                <a:spcPts val="0"/>
              </a:spcBef>
              <a:buNone/>
            </a:pPr>
            <a:r>
              <a:rPr lang="en-GB" dirty="0" smtClean="0"/>
              <a:t>&lt;/body&gt;  </a:t>
            </a:r>
          </a:p>
          <a:p>
            <a:pPr>
              <a:spcBef>
                <a:spcPts val="0"/>
              </a:spcBef>
              <a:buNone/>
            </a:pPr>
            <a:r>
              <a:rPr lang="en-GB" dirty="0" smtClean="0"/>
              <a:t>&lt;/html&gt;  </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directives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25</a:t>
            </a:fld>
            <a:endParaRPr lang="en-US" altLang="en-US"/>
          </a:p>
        </p:txBody>
      </p:sp>
      <p:sp>
        <p:nvSpPr>
          <p:cNvPr id="5" name="Content Placeholder 4"/>
          <p:cNvSpPr>
            <a:spLocks noGrp="1"/>
          </p:cNvSpPr>
          <p:nvPr>
            <p:ph idx="1"/>
          </p:nvPr>
        </p:nvSpPr>
        <p:spPr/>
        <p:txBody>
          <a:bodyPr/>
          <a:lstStyle/>
          <a:p>
            <a:r>
              <a:rPr lang="en-GB" dirty="0" smtClean="0"/>
              <a:t>The </a:t>
            </a:r>
            <a:r>
              <a:rPr lang="en-GB" b="1" dirty="0" err="1" smtClean="0"/>
              <a:t>jsp</a:t>
            </a:r>
            <a:r>
              <a:rPr lang="en-GB" b="1" dirty="0" smtClean="0"/>
              <a:t> directives</a:t>
            </a:r>
            <a:r>
              <a:rPr lang="en-GB" dirty="0" smtClean="0"/>
              <a:t> are messages that tells the web container how to translate a JSP page into the corresponding </a:t>
            </a:r>
            <a:r>
              <a:rPr lang="en-GB" dirty="0" err="1" smtClean="0"/>
              <a:t>servlet</a:t>
            </a:r>
            <a:r>
              <a:rPr lang="en-GB" dirty="0" smtClean="0"/>
              <a:t>.</a:t>
            </a:r>
          </a:p>
          <a:p>
            <a:r>
              <a:rPr lang="en-GB" dirty="0" smtClean="0"/>
              <a:t>There are three types of directives:</a:t>
            </a:r>
          </a:p>
          <a:p>
            <a:pPr>
              <a:buFont typeface="Wingdings" pitchFamily="2" charset="2"/>
              <a:buChar char="v"/>
            </a:pPr>
            <a:r>
              <a:rPr lang="en-GB" dirty="0" smtClean="0"/>
              <a:t>page directive</a:t>
            </a:r>
          </a:p>
          <a:p>
            <a:pPr>
              <a:buFont typeface="Wingdings" pitchFamily="2" charset="2"/>
              <a:buChar char="v"/>
            </a:pPr>
            <a:r>
              <a:rPr lang="en-GB" dirty="0" smtClean="0"/>
              <a:t>include directive</a:t>
            </a:r>
          </a:p>
          <a:p>
            <a:pPr>
              <a:buFont typeface="Wingdings" pitchFamily="2" charset="2"/>
              <a:buChar char="v"/>
            </a:pPr>
            <a:r>
              <a:rPr lang="en-GB" dirty="0" err="1" smtClean="0"/>
              <a:t>taglib</a:t>
            </a:r>
            <a:r>
              <a:rPr lang="en-GB" dirty="0" smtClean="0"/>
              <a:t> directive</a:t>
            </a:r>
          </a:p>
          <a:p>
            <a:r>
              <a:rPr lang="en-GB" dirty="0" smtClean="0"/>
              <a:t>Syntax of JSP Directive</a:t>
            </a:r>
          </a:p>
          <a:p>
            <a:r>
              <a:rPr lang="en-GB" dirty="0" smtClean="0"/>
              <a:t>&lt;%@ directive attribute="value" %&gt;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JSP page directive</a:t>
            </a: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The page directive defines attributes that apply to an entire JSP page.</a:t>
            </a:r>
          </a:p>
          <a:p>
            <a:r>
              <a:rPr lang="en-GB" dirty="0" smtClean="0"/>
              <a:t>Syntax of JSP page directive</a:t>
            </a:r>
          </a:p>
          <a:p>
            <a:r>
              <a:rPr lang="en-GB" dirty="0" smtClean="0"/>
              <a:t>&lt;%@ page attribute="value" %&gt;  </a:t>
            </a:r>
          </a:p>
          <a:p>
            <a:r>
              <a:rPr lang="en-US" u="sng" dirty="0" smtClean="0"/>
              <a:t>Attributes of JSP page directive</a:t>
            </a:r>
          </a:p>
          <a:p>
            <a:pPr>
              <a:buFont typeface="Courier New" pitchFamily="49" charset="0"/>
              <a:buChar char="o"/>
            </a:pPr>
            <a:r>
              <a:rPr lang="en-US" sz="2000" dirty="0" smtClean="0"/>
              <a:t>import</a:t>
            </a:r>
          </a:p>
          <a:p>
            <a:pPr>
              <a:buFont typeface="Courier New" pitchFamily="49" charset="0"/>
              <a:buChar char="o"/>
            </a:pPr>
            <a:r>
              <a:rPr lang="en-US" sz="2000" dirty="0" err="1" smtClean="0"/>
              <a:t>contentType</a:t>
            </a:r>
            <a:endParaRPr lang="en-US" sz="2000" dirty="0" smtClean="0"/>
          </a:p>
          <a:p>
            <a:pPr>
              <a:buFont typeface="Courier New" pitchFamily="49" charset="0"/>
              <a:buChar char="o"/>
            </a:pPr>
            <a:r>
              <a:rPr lang="en-US" sz="2000" dirty="0" smtClean="0"/>
              <a:t>extends</a:t>
            </a:r>
          </a:p>
          <a:p>
            <a:pPr>
              <a:buFont typeface="Courier New" pitchFamily="49" charset="0"/>
              <a:buChar char="o"/>
            </a:pPr>
            <a:r>
              <a:rPr lang="en-US" sz="2000" dirty="0" smtClean="0"/>
              <a:t>info</a:t>
            </a:r>
          </a:p>
          <a:p>
            <a:pPr>
              <a:buFont typeface="Courier New" pitchFamily="49" charset="0"/>
              <a:buChar char="o"/>
            </a:pPr>
            <a:r>
              <a:rPr lang="en-US" sz="2000" dirty="0" smtClean="0"/>
              <a:t>buffer</a:t>
            </a:r>
          </a:p>
          <a:p>
            <a:pPr>
              <a:buFont typeface="Courier New" pitchFamily="49" charset="0"/>
              <a:buChar char="o"/>
            </a:pPr>
            <a:r>
              <a:rPr lang="en-US" sz="2000" dirty="0" smtClean="0"/>
              <a:t>language</a:t>
            </a:r>
          </a:p>
          <a:p>
            <a:pPr>
              <a:buFont typeface="Courier New" pitchFamily="49" charset="0"/>
              <a:buChar char="o"/>
            </a:pPr>
            <a:r>
              <a:rPr lang="en-US" sz="2000" dirty="0" err="1" smtClean="0"/>
              <a:t>isELIgnored</a:t>
            </a:r>
            <a:endParaRPr lang="en-US" sz="2000" dirty="0" smtClean="0"/>
          </a:p>
          <a:p>
            <a:pPr>
              <a:buFont typeface="Courier New" pitchFamily="49" charset="0"/>
              <a:buChar char="o"/>
            </a:pPr>
            <a:r>
              <a:rPr lang="en-US" sz="2000" dirty="0" err="1" smtClean="0"/>
              <a:t>isThreadSafe</a:t>
            </a:r>
            <a:endParaRPr lang="en-US" sz="2000" dirty="0" smtClean="0"/>
          </a:p>
          <a:p>
            <a:pPr>
              <a:buFont typeface="Courier New" pitchFamily="49" charset="0"/>
              <a:buChar char="o"/>
            </a:pPr>
            <a:r>
              <a:rPr lang="en-US" sz="2000" dirty="0" err="1" smtClean="0"/>
              <a:t>autoFlush</a:t>
            </a:r>
            <a:endParaRPr lang="en-US" sz="2000" dirty="0" smtClean="0"/>
          </a:p>
          <a:p>
            <a:pPr>
              <a:buFont typeface="Courier New" pitchFamily="49" charset="0"/>
              <a:buChar char="o"/>
            </a:pPr>
            <a:r>
              <a:rPr lang="en-US" sz="2000" dirty="0" smtClean="0"/>
              <a:t>session</a:t>
            </a:r>
          </a:p>
          <a:p>
            <a:pPr>
              <a:buFont typeface="Courier New" pitchFamily="49" charset="0"/>
              <a:buChar char="o"/>
            </a:pPr>
            <a:r>
              <a:rPr lang="en-US" sz="2000" dirty="0" err="1" smtClean="0"/>
              <a:t>pageEncoding</a:t>
            </a:r>
            <a:endParaRPr lang="en-US" sz="2000" dirty="0" smtClean="0"/>
          </a:p>
          <a:p>
            <a:pPr>
              <a:buFont typeface="Courier New" pitchFamily="49" charset="0"/>
              <a:buChar char="o"/>
            </a:pPr>
            <a:r>
              <a:rPr lang="en-US" sz="2000" dirty="0" err="1" smtClean="0"/>
              <a:t>errorPage</a:t>
            </a:r>
            <a:endParaRPr lang="en-US" sz="2000" dirty="0" smtClean="0"/>
          </a:p>
          <a:p>
            <a:pPr>
              <a:buFont typeface="Courier New" pitchFamily="49" charset="0"/>
              <a:buChar char="o"/>
            </a:pPr>
            <a:r>
              <a:rPr lang="en-US" sz="2000" dirty="0" err="1" smtClean="0"/>
              <a:t>isErrorPage</a:t>
            </a:r>
            <a:endParaRPr lang="en-US" sz="2000" dirty="0" smtClean="0"/>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91"/>
            <a:ext cx="10515600" cy="1071569"/>
          </a:xfrm>
        </p:spPr>
        <p:txBody>
          <a:bodyPr/>
          <a:lstStyle/>
          <a:p>
            <a:r>
              <a:rPr lang="en-GB" dirty="0" smtClean="0"/>
              <a:t/>
            </a:r>
            <a:br>
              <a:rPr lang="en-GB" dirty="0" smtClean="0"/>
            </a:br>
            <a:r>
              <a:rPr lang="en-US" dirty="0" smtClean="0"/>
              <a:t>import</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sz="2000" dirty="0" smtClean="0"/>
              <a:t>The import attribute is used to import </a:t>
            </a:r>
            <a:r>
              <a:rPr lang="en-GB" sz="2000" dirty="0" err="1" smtClean="0"/>
              <a:t>class,interface</a:t>
            </a:r>
            <a:r>
              <a:rPr lang="en-GB" sz="2000" dirty="0" smtClean="0"/>
              <a:t> or all the members of a </a:t>
            </a:r>
            <a:r>
              <a:rPr lang="en-GB" sz="2000" dirty="0" err="1" smtClean="0"/>
              <a:t>package.It</a:t>
            </a:r>
            <a:r>
              <a:rPr lang="en-GB" sz="2000" dirty="0" smtClean="0"/>
              <a:t> is similar to import keyword in java class or </a:t>
            </a:r>
            <a:r>
              <a:rPr lang="en-GB" sz="2000" dirty="0" err="1" smtClean="0"/>
              <a:t>interface.Example</a:t>
            </a:r>
            <a:r>
              <a:rPr lang="en-GB" sz="2000" dirty="0" smtClean="0"/>
              <a:t> of import attribute</a:t>
            </a:r>
          </a:p>
          <a:p>
            <a:r>
              <a:rPr lang="en-GB" sz="2000" dirty="0" smtClean="0"/>
              <a:t>&lt;html&gt;  </a:t>
            </a:r>
          </a:p>
          <a:p>
            <a:r>
              <a:rPr lang="en-GB" sz="2000" dirty="0" smtClean="0"/>
              <a:t>&lt;body&gt;  </a:t>
            </a:r>
          </a:p>
          <a:p>
            <a:r>
              <a:rPr lang="en-GB" sz="2000" dirty="0" smtClean="0"/>
              <a:t>  </a:t>
            </a:r>
          </a:p>
          <a:p>
            <a:r>
              <a:rPr lang="en-GB" sz="2000" dirty="0" smtClean="0"/>
              <a:t>&lt;%@ page </a:t>
            </a:r>
            <a:r>
              <a:rPr lang="en-GB" sz="2000" b="1" dirty="0" smtClean="0"/>
              <a:t>import</a:t>
            </a:r>
            <a:r>
              <a:rPr lang="en-GB" sz="2000" dirty="0" smtClean="0"/>
              <a:t>="</a:t>
            </a:r>
            <a:r>
              <a:rPr lang="en-GB" sz="2000" dirty="0" err="1" smtClean="0"/>
              <a:t>java.util.Date</a:t>
            </a:r>
            <a:r>
              <a:rPr lang="en-GB" sz="2000" dirty="0" smtClean="0"/>
              <a:t>" %&gt;  </a:t>
            </a:r>
          </a:p>
          <a:p>
            <a:r>
              <a:rPr lang="en-GB" sz="2000" dirty="0" smtClean="0"/>
              <a:t>Today is: &lt;%= </a:t>
            </a:r>
            <a:r>
              <a:rPr lang="en-GB" sz="2000" b="1" dirty="0" smtClean="0"/>
              <a:t>new</a:t>
            </a:r>
            <a:r>
              <a:rPr lang="en-GB" sz="2000" dirty="0" smtClean="0"/>
              <a:t> Date() %&gt;  </a:t>
            </a:r>
          </a:p>
          <a:p>
            <a:r>
              <a:rPr lang="en-GB" sz="2000" dirty="0" smtClean="0"/>
              <a:t>  </a:t>
            </a:r>
          </a:p>
          <a:p>
            <a:r>
              <a:rPr lang="en-GB" sz="2000" dirty="0" smtClean="0"/>
              <a:t>&lt;/body&gt;  </a:t>
            </a:r>
          </a:p>
          <a:p>
            <a:r>
              <a:rPr lang="en-GB" sz="2000" dirty="0" smtClean="0"/>
              <a:t>&lt;/html&gt;  </a:t>
            </a:r>
          </a:p>
          <a:p>
            <a:pPr>
              <a:spcBef>
                <a:spcPts val="0"/>
              </a:spcBef>
              <a:buNone/>
            </a:pPr>
            <a:endParaRPr lang="en-US" sz="18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r>
            <a:br>
              <a:rPr lang="en-US" dirty="0" smtClean="0"/>
            </a:br>
            <a:r>
              <a:rPr lang="en-US" dirty="0" smtClean="0"/>
              <a:t/>
            </a:r>
            <a:br>
              <a:rPr lang="en-US" dirty="0" smtClean="0"/>
            </a:br>
            <a:r>
              <a:rPr lang="en-US" dirty="0" err="1" smtClean="0"/>
              <a:t>contentType</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 The </a:t>
            </a:r>
            <a:r>
              <a:rPr lang="en-GB" dirty="0" err="1" smtClean="0"/>
              <a:t>contentType</a:t>
            </a:r>
            <a:r>
              <a:rPr lang="en-GB" dirty="0" smtClean="0"/>
              <a:t> attribute defines the MIME(Multipurpose Internet Mail Extension) type of the HTTP </a:t>
            </a:r>
            <a:r>
              <a:rPr lang="en-GB" dirty="0" err="1" smtClean="0"/>
              <a:t>response.The</a:t>
            </a:r>
            <a:r>
              <a:rPr lang="en-GB" dirty="0" smtClean="0"/>
              <a:t> default value is "text/</a:t>
            </a:r>
            <a:r>
              <a:rPr lang="en-GB" dirty="0" err="1" smtClean="0"/>
              <a:t>html;charset</a:t>
            </a:r>
            <a:r>
              <a:rPr lang="en-GB" dirty="0" smtClean="0"/>
              <a:t>=ISO-8859-1".</a:t>
            </a:r>
          </a:p>
          <a:p>
            <a:r>
              <a:rPr lang="en-GB" u="sng" dirty="0" smtClean="0"/>
              <a:t>Example of </a:t>
            </a:r>
            <a:r>
              <a:rPr lang="en-GB" u="sng" dirty="0" err="1" smtClean="0"/>
              <a:t>contentType</a:t>
            </a:r>
            <a:r>
              <a:rPr lang="en-GB" u="sng" dirty="0" smtClean="0"/>
              <a:t> attribute</a:t>
            </a:r>
          </a:p>
          <a:p>
            <a:pPr>
              <a:spcBef>
                <a:spcPts val="0"/>
              </a:spcBef>
              <a:buNone/>
            </a:pPr>
            <a:r>
              <a:rPr lang="en-GB" dirty="0" smtClean="0"/>
              <a:t>&lt;html&gt;  </a:t>
            </a:r>
          </a:p>
          <a:p>
            <a:pPr>
              <a:spcBef>
                <a:spcPts val="0"/>
              </a:spcBef>
              <a:buNone/>
            </a:pPr>
            <a:r>
              <a:rPr lang="en-GB" dirty="0" smtClean="0"/>
              <a:t>&lt;body&gt;  </a:t>
            </a:r>
          </a:p>
          <a:p>
            <a:pPr>
              <a:spcBef>
                <a:spcPts val="0"/>
              </a:spcBef>
              <a:buNone/>
            </a:pPr>
            <a:r>
              <a:rPr lang="en-GB" dirty="0" smtClean="0"/>
              <a:t>  </a:t>
            </a:r>
          </a:p>
          <a:p>
            <a:pPr>
              <a:spcBef>
                <a:spcPts val="0"/>
              </a:spcBef>
              <a:buNone/>
            </a:pPr>
            <a:r>
              <a:rPr lang="en-GB" dirty="0" smtClean="0"/>
              <a:t>&lt;%@ page </a:t>
            </a:r>
            <a:r>
              <a:rPr lang="en-GB" dirty="0" err="1" smtClean="0"/>
              <a:t>contentType</a:t>
            </a:r>
            <a:r>
              <a:rPr lang="en-GB" dirty="0" smtClean="0"/>
              <a:t>=application/</a:t>
            </a:r>
            <a:r>
              <a:rPr lang="en-GB" dirty="0" err="1" smtClean="0"/>
              <a:t>msword</a:t>
            </a:r>
            <a:r>
              <a:rPr lang="en-GB" dirty="0" smtClean="0"/>
              <a:t> %&gt;  </a:t>
            </a:r>
          </a:p>
          <a:p>
            <a:pPr>
              <a:spcBef>
                <a:spcPts val="0"/>
              </a:spcBef>
              <a:buNone/>
            </a:pPr>
            <a:r>
              <a:rPr lang="en-GB" dirty="0" smtClean="0"/>
              <a:t>Today is: &lt;%= </a:t>
            </a:r>
            <a:r>
              <a:rPr lang="en-GB" b="1" dirty="0" smtClean="0"/>
              <a:t>new</a:t>
            </a:r>
            <a:r>
              <a:rPr lang="en-GB" dirty="0" smtClean="0"/>
              <a:t> </a:t>
            </a:r>
            <a:r>
              <a:rPr lang="en-GB" dirty="0" err="1" smtClean="0"/>
              <a:t>java.util.Date</a:t>
            </a:r>
            <a:r>
              <a:rPr lang="en-GB" dirty="0" smtClean="0"/>
              <a:t>() %&gt;  </a:t>
            </a:r>
          </a:p>
          <a:p>
            <a:pPr>
              <a:spcBef>
                <a:spcPts val="0"/>
              </a:spcBef>
              <a:buNone/>
            </a:pPr>
            <a:r>
              <a:rPr lang="en-GB" dirty="0" smtClean="0"/>
              <a:t>  </a:t>
            </a:r>
          </a:p>
          <a:p>
            <a:pPr>
              <a:spcBef>
                <a:spcPts val="0"/>
              </a:spcBef>
              <a:buNone/>
            </a:pPr>
            <a:r>
              <a:rPr lang="en-GB" dirty="0" smtClean="0"/>
              <a:t>&lt;/body&gt;  </a:t>
            </a:r>
          </a:p>
          <a:p>
            <a:pPr>
              <a:spcBef>
                <a:spcPts val="0"/>
              </a:spcBef>
              <a:buNone/>
            </a:pPr>
            <a:r>
              <a:rPr lang="en-GB" dirty="0" smtClean="0"/>
              <a:t>&lt;/html&gt;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Extends &amp; info</a:t>
            </a:r>
            <a:br>
              <a:rPr lang="en-US"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The extends attribute defines the parent class that will be inherited by the generated </a:t>
            </a:r>
            <a:r>
              <a:rPr lang="en-GB" dirty="0" err="1" smtClean="0"/>
              <a:t>servlet.It</a:t>
            </a:r>
            <a:r>
              <a:rPr lang="en-GB" dirty="0" smtClean="0"/>
              <a:t> is rarely used.</a:t>
            </a:r>
          </a:p>
          <a:p>
            <a:r>
              <a:rPr lang="en-GB" dirty="0" smtClean="0"/>
              <a:t>This attribute simply sets the information of the JSP page which is retrieved later by using </a:t>
            </a:r>
            <a:r>
              <a:rPr lang="en-GB" dirty="0" err="1" smtClean="0"/>
              <a:t>getServletInfo</a:t>
            </a:r>
            <a:r>
              <a:rPr lang="en-GB" dirty="0" smtClean="0"/>
              <a:t>() method of </a:t>
            </a:r>
            <a:r>
              <a:rPr lang="en-GB" dirty="0" err="1" smtClean="0"/>
              <a:t>Servlet</a:t>
            </a:r>
            <a:r>
              <a:rPr lang="en-GB" dirty="0" smtClean="0"/>
              <a:t> interface.</a:t>
            </a:r>
          </a:p>
          <a:p>
            <a:r>
              <a:rPr lang="en-GB" u="sng" dirty="0" smtClean="0"/>
              <a:t>Example of info attribute</a:t>
            </a:r>
          </a:p>
          <a:p>
            <a:pPr>
              <a:spcBef>
                <a:spcPts val="0"/>
              </a:spcBef>
              <a:buNone/>
            </a:pPr>
            <a:r>
              <a:rPr lang="en-GB" dirty="0" smtClean="0"/>
              <a:t>&lt;html&gt;  </a:t>
            </a:r>
          </a:p>
          <a:p>
            <a:pPr>
              <a:spcBef>
                <a:spcPts val="0"/>
              </a:spcBef>
              <a:buNone/>
            </a:pPr>
            <a:r>
              <a:rPr lang="en-GB" dirty="0" smtClean="0"/>
              <a:t>&lt;body&gt;  </a:t>
            </a:r>
          </a:p>
          <a:p>
            <a:pPr>
              <a:spcBef>
                <a:spcPts val="0"/>
              </a:spcBef>
              <a:buNone/>
            </a:pPr>
            <a:r>
              <a:rPr lang="en-GB" dirty="0" smtClean="0"/>
              <a:t>  </a:t>
            </a:r>
          </a:p>
          <a:p>
            <a:pPr>
              <a:spcBef>
                <a:spcPts val="0"/>
              </a:spcBef>
              <a:buNone/>
            </a:pPr>
            <a:r>
              <a:rPr lang="en-GB" dirty="0" smtClean="0"/>
              <a:t>&lt;%@ page info="composed by </a:t>
            </a:r>
            <a:r>
              <a:rPr lang="en-GB" dirty="0" err="1" smtClean="0"/>
              <a:t>Sonoo</a:t>
            </a:r>
            <a:r>
              <a:rPr lang="en-GB" dirty="0" smtClean="0"/>
              <a:t> </a:t>
            </a:r>
            <a:r>
              <a:rPr lang="en-GB" dirty="0" err="1" smtClean="0"/>
              <a:t>Jaiswal</a:t>
            </a:r>
            <a:r>
              <a:rPr lang="en-GB" dirty="0" smtClean="0"/>
              <a:t>" %&gt;  </a:t>
            </a:r>
          </a:p>
          <a:p>
            <a:pPr>
              <a:spcBef>
                <a:spcPts val="0"/>
              </a:spcBef>
              <a:buNone/>
            </a:pPr>
            <a:r>
              <a:rPr lang="en-GB" dirty="0" smtClean="0"/>
              <a:t>Today is: &lt;%= </a:t>
            </a:r>
            <a:r>
              <a:rPr lang="en-GB" b="1" dirty="0" smtClean="0"/>
              <a:t>new</a:t>
            </a:r>
            <a:r>
              <a:rPr lang="en-GB" dirty="0" smtClean="0"/>
              <a:t> </a:t>
            </a:r>
            <a:r>
              <a:rPr lang="en-GB" dirty="0" err="1" smtClean="0"/>
              <a:t>java.util.Date</a:t>
            </a:r>
            <a:r>
              <a:rPr lang="en-GB" dirty="0" smtClean="0"/>
              <a:t>() %&gt;  </a:t>
            </a:r>
          </a:p>
          <a:p>
            <a:pPr>
              <a:spcBef>
                <a:spcPts val="0"/>
              </a:spcBef>
              <a:buNone/>
            </a:pPr>
            <a:r>
              <a:rPr lang="en-GB" dirty="0" smtClean="0"/>
              <a:t>  </a:t>
            </a:r>
          </a:p>
          <a:p>
            <a:pPr>
              <a:spcBef>
                <a:spcPts val="0"/>
              </a:spcBef>
              <a:buNone/>
            </a:pPr>
            <a:r>
              <a:rPr lang="en-GB" dirty="0" smtClean="0"/>
              <a:t>&lt;/body&gt;  </a:t>
            </a:r>
          </a:p>
          <a:p>
            <a:pPr>
              <a:spcBef>
                <a:spcPts val="0"/>
              </a:spcBef>
              <a:buNone/>
            </a:pPr>
            <a:r>
              <a:rPr lang="en-GB" dirty="0" smtClean="0"/>
              <a:t>&lt;/html&gt;  </a:t>
            </a:r>
          </a:p>
          <a:p>
            <a:r>
              <a:rPr lang="en-GB" dirty="0" smtClean="0"/>
              <a:t>The web container will create a method </a:t>
            </a:r>
            <a:r>
              <a:rPr lang="en-GB" dirty="0" err="1" smtClean="0"/>
              <a:t>getServletInfo</a:t>
            </a:r>
            <a:r>
              <a:rPr lang="en-GB" dirty="0" smtClean="0"/>
              <a:t>() in the resulting </a:t>
            </a:r>
            <a:r>
              <a:rPr lang="en-GB" dirty="0" err="1" smtClean="0"/>
              <a:t>servlet.For</a:t>
            </a:r>
            <a:r>
              <a:rPr lang="en-GB" dirty="0" smtClean="0"/>
              <a:t> example:</a:t>
            </a:r>
          </a:p>
          <a:p>
            <a:pPr>
              <a:buNone/>
            </a:pPr>
            <a:r>
              <a:rPr lang="en-GB" b="1" dirty="0" smtClean="0"/>
              <a:t>public</a:t>
            </a:r>
            <a:r>
              <a:rPr lang="en-GB" dirty="0" smtClean="0"/>
              <a:t> String </a:t>
            </a:r>
            <a:r>
              <a:rPr lang="en-GB" dirty="0" err="1" smtClean="0"/>
              <a:t>getServletInfo</a:t>
            </a:r>
            <a:r>
              <a:rPr lang="en-GB" dirty="0" smtClean="0"/>
              <a:t>() {  </a:t>
            </a:r>
          </a:p>
          <a:p>
            <a:pPr>
              <a:buNone/>
            </a:pPr>
            <a:r>
              <a:rPr lang="en-GB" dirty="0" smtClean="0"/>
              <a:t>  </a:t>
            </a:r>
            <a:r>
              <a:rPr lang="en-GB" b="1" dirty="0" smtClean="0"/>
              <a:t>return</a:t>
            </a:r>
            <a:r>
              <a:rPr lang="en-GB" dirty="0" smtClean="0"/>
              <a:t> "composed by </a:t>
            </a:r>
            <a:r>
              <a:rPr lang="en-GB" dirty="0" err="1" smtClean="0"/>
              <a:t>Sonoo</a:t>
            </a:r>
            <a:r>
              <a:rPr lang="en-GB" dirty="0" smtClean="0"/>
              <a:t> </a:t>
            </a:r>
            <a:r>
              <a:rPr lang="en-GB" dirty="0" err="1" smtClean="0"/>
              <a:t>Jaiswal</a:t>
            </a:r>
            <a:r>
              <a:rPr lang="en-GB" dirty="0" smtClean="0"/>
              <a:t>";   </a:t>
            </a:r>
          </a:p>
          <a:p>
            <a:pPr>
              <a:buNone/>
            </a:pP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849297"/>
          </a:xfrm>
        </p:spPr>
        <p:txBody>
          <a:bodyPr/>
          <a:lstStyle/>
          <a:p>
            <a:pPr algn="ctr"/>
            <a:r>
              <a:rPr lang="en-GB" dirty="0" smtClean="0"/>
              <a:t>JSP</a:t>
            </a:r>
            <a:endParaRPr lang="en-US" dirty="0"/>
          </a:p>
        </p:txBody>
      </p:sp>
      <p:sp>
        <p:nvSpPr>
          <p:cNvPr id="5" name="Content Placeholder 4"/>
          <p:cNvSpPr>
            <a:spLocks noGrp="1"/>
          </p:cNvSpPr>
          <p:nvPr>
            <p:ph idx="1"/>
          </p:nvPr>
        </p:nvSpPr>
        <p:spPr>
          <a:xfrm>
            <a:off x="838200" y="1285860"/>
            <a:ext cx="10515600" cy="4500595"/>
          </a:xfrm>
        </p:spPr>
        <p:txBody>
          <a:bodyPr/>
          <a:lstStyle/>
          <a:p>
            <a:r>
              <a:rPr lang="en-GB" sz="1800" b="1" dirty="0" smtClean="0"/>
              <a:t>JSP</a:t>
            </a:r>
            <a:r>
              <a:rPr lang="en-GB" sz="1800" dirty="0" smtClean="0"/>
              <a:t> technology is used to create web application just like </a:t>
            </a:r>
            <a:r>
              <a:rPr lang="en-GB" sz="1800" dirty="0" err="1" smtClean="0"/>
              <a:t>Servlet</a:t>
            </a:r>
            <a:r>
              <a:rPr lang="en-GB" sz="1800" dirty="0" smtClean="0"/>
              <a:t> technology. It can be thought of as an extension to </a:t>
            </a:r>
            <a:r>
              <a:rPr lang="en-GB" sz="1800" dirty="0" err="1" smtClean="0"/>
              <a:t>Servlet</a:t>
            </a:r>
            <a:r>
              <a:rPr lang="en-GB" sz="1800" dirty="0" smtClean="0"/>
              <a:t> because it provides more functionality than </a:t>
            </a:r>
            <a:r>
              <a:rPr lang="en-GB" sz="1800" dirty="0" err="1" smtClean="0"/>
              <a:t>servlet</a:t>
            </a:r>
            <a:r>
              <a:rPr lang="en-GB" sz="1800" dirty="0" smtClean="0"/>
              <a:t> such as expression language, JSTL, etc.</a:t>
            </a:r>
          </a:p>
          <a:p>
            <a:r>
              <a:rPr lang="en-GB" sz="1800" dirty="0" smtClean="0"/>
              <a:t>A JSP page consists of HTML tags and JSP tags. The JSP pages are easier to maintain than </a:t>
            </a:r>
            <a:r>
              <a:rPr lang="en-GB" sz="1800" dirty="0" err="1" smtClean="0"/>
              <a:t>Servlet</a:t>
            </a:r>
            <a:r>
              <a:rPr lang="en-GB" sz="1800" dirty="0" smtClean="0"/>
              <a:t> because we can separate designing and development. It provides some additional features such as Expression Language, Custom Tags, etc.</a:t>
            </a:r>
          </a:p>
          <a:p>
            <a:r>
              <a:rPr lang="en-GB" sz="1800" dirty="0" smtClean="0"/>
              <a:t>Advantages of JSP over </a:t>
            </a:r>
            <a:r>
              <a:rPr lang="en-GB" sz="1800" dirty="0" err="1" smtClean="0"/>
              <a:t>Servlet</a:t>
            </a:r>
            <a:endParaRPr lang="en-GB" sz="1800" dirty="0" smtClean="0"/>
          </a:p>
          <a:p>
            <a:r>
              <a:rPr lang="en-GB" sz="1800" dirty="0" smtClean="0"/>
              <a:t>There are many advantages of JSP over the </a:t>
            </a:r>
            <a:r>
              <a:rPr lang="en-GB" sz="1800" dirty="0" err="1" smtClean="0"/>
              <a:t>Servlet</a:t>
            </a:r>
            <a:r>
              <a:rPr lang="en-GB" sz="1800" dirty="0" smtClean="0"/>
              <a:t>. They are as follows:</a:t>
            </a:r>
          </a:p>
          <a:p>
            <a:r>
              <a:rPr lang="en-GB" sz="1800" dirty="0" smtClean="0"/>
              <a:t>1) Extension to </a:t>
            </a:r>
            <a:r>
              <a:rPr lang="en-GB" sz="1800" dirty="0" err="1" smtClean="0"/>
              <a:t>Servlet</a:t>
            </a:r>
            <a:endParaRPr lang="en-GB" sz="1800" dirty="0" smtClean="0"/>
          </a:p>
          <a:p>
            <a:r>
              <a:rPr lang="en-GB" sz="1800" dirty="0" smtClean="0"/>
              <a:t>JSP technology is the extension to </a:t>
            </a:r>
            <a:r>
              <a:rPr lang="en-GB" sz="1800" dirty="0" err="1" smtClean="0"/>
              <a:t>Servlet</a:t>
            </a:r>
            <a:r>
              <a:rPr lang="en-GB" sz="1800" dirty="0" smtClean="0"/>
              <a:t> technology. We can use all the features of the </a:t>
            </a:r>
            <a:r>
              <a:rPr lang="en-GB" sz="1800" dirty="0" err="1" smtClean="0"/>
              <a:t>Servlet</a:t>
            </a:r>
            <a:r>
              <a:rPr lang="en-GB" sz="1800" dirty="0" smtClean="0"/>
              <a:t> in JSP. In addition to, we can use implicit objects, predefined tags, expression language and Custom tags in JSP, that makes JSP development easy.</a:t>
            </a:r>
          </a:p>
          <a:p>
            <a:r>
              <a:rPr lang="en-GB" sz="1800" dirty="0" smtClean="0"/>
              <a:t>2) Easy to maintain</a:t>
            </a:r>
          </a:p>
          <a:p>
            <a:r>
              <a:rPr lang="en-GB" sz="1800" dirty="0" smtClean="0"/>
              <a:t>JSP can be easily managed because we can easily separate our business logic with presentation logic. In </a:t>
            </a:r>
            <a:r>
              <a:rPr lang="en-GB" sz="1800" dirty="0" err="1" smtClean="0"/>
              <a:t>Servlet</a:t>
            </a:r>
            <a:r>
              <a:rPr lang="en-GB" sz="1800" dirty="0" smtClean="0"/>
              <a:t> technology, we mix our business logic with the presentation logic.</a:t>
            </a:r>
          </a:p>
          <a:p>
            <a:r>
              <a:rPr lang="en-GB" sz="1800" dirty="0" smtClean="0"/>
              <a:t>3) Fast Development: No need to recompile and redeploy</a:t>
            </a:r>
          </a:p>
          <a:p>
            <a:r>
              <a:rPr lang="en-GB" sz="1800" dirty="0" smtClean="0"/>
              <a:t>If JSP page is modified, we don't need to recompile and redeploy the project. The </a:t>
            </a:r>
            <a:r>
              <a:rPr lang="en-GB" sz="1800" dirty="0" err="1" smtClean="0"/>
              <a:t>Servlet</a:t>
            </a:r>
            <a:r>
              <a:rPr lang="en-GB" sz="1800" dirty="0" smtClean="0"/>
              <a:t> code needs to be updated and recompiled if we have to change the look and feel of the application.</a:t>
            </a:r>
          </a:p>
          <a:p>
            <a:r>
              <a:rPr lang="en-GB" sz="1800" dirty="0" smtClean="0"/>
              <a:t>4) Less code than </a:t>
            </a:r>
            <a:r>
              <a:rPr lang="en-GB" sz="1800" dirty="0" err="1" smtClean="0"/>
              <a:t>Servlet</a:t>
            </a:r>
            <a:endParaRPr lang="en-GB" sz="1800" dirty="0" smtClean="0"/>
          </a:p>
          <a:p>
            <a:r>
              <a:rPr lang="en-GB" sz="1800" dirty="0" smtClean="0"/>
              <a:t>In JSP, we can use many tags such as action tags, JSTL, custom tags, etc. that reduces the code. Moreover, we can use EL, implicit objects, etc.</a:t>
            </a:r>
          </a:p>
          <a:p>
            <a:pPr>
              <a:buNone/>
            </a:pPr>
            <a:r>
              <a:rPr lang="en-GB" sz="1800" dirty="0" smtClean="0"/>
              <a:t/>
            </a:r>
            <a:br>
              <a:rPr lang="en-GB" sz="1800" dirty="0" smtClean="0"/>
            </a:br>
            <a:endParaRPr lang="en-GB"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a:t>
            </a:fld>
            <a:endParaRPr lang="en-US" altLang="en-US"/>
          </a:p>
        </p:txBody>
      </p:sp>
    </p:spTree>
    <p:extLst>
      <p:ext uri="{BB962C8B-B14F-4D97-AF65-F5344CB8AC3E}">
        <p14:creationId xmlns="" xmlns:p14="http://schemas.microsoft.com/office/powerpoint/2010/main" val="625228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r>
            <a:br>
              <a:rPr lang="en-GB" dirty="0" smtClean="0"/>
            </a:br>
            <a:r>
              <a:rPr lang="en-GB" dirty="0" smtClean="0"/>
              <a:t/>
            </a:r>
            <a:br>
              <a:rPr lang="en-GB" dirty="0" smtClean="0"/>
            </a:br>
            <a:r>
              <a:rPr lang="en-GB" dirty="0" smtClean="0"/>
              <a:t/>
            </a:r>
            <a:br>
              <a:rPr lang="en-GB" dirty="0" smtClean="0"/>
            </a:br>
            <a:r>
              <a:rPr lang="en-US" dirty="0" smtClean="0"/>
              <a:t>language &amp; </a:t>
            </a:r>
            <a:r>
              <a:rPr lang="en-US" dirty="0" err="1" smtClean="0"/>
              <a:t>isELIgnored</a:t>
            </a:r>
            <a:r>
              <a:rPr lang="en-US" dirty="0" smtClean="0"/>
              <a:t> &amp; </a:t>
            </a:r>
            <a:r>
              <a:rPr lang="en-US" dirty="0" err="1" smtClean="0"/>
              <a:t>isThreadSafe</a:t>
            </a:r>
            <a:r>
              <a:rPr lang="en-US" dirty="0" smtClean="0"/>
              <a:t/>
            </a:r>
            <a:br>
              <a:rPr lang="en-US" dirty="0" smtClean="0"/>
            </a:br>
            <a:r>
              <a:rPr lang="en-US" dirty="0" smtClean="0"/>
              <a:t/>
            </a:r>
            <a:br>
              <a:rPr lang="en-US" dirty="0" smtClean="0"/>
            </a:b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sz="1600" dirty="0" smtClean="0"/>
              <a:t>The language attribute specifies the scripting language used in the JSP page. The default value is "java".</a:t>
            </a:r>
          </a:p>
          <a:p>
            <a:r>
              <a:rPr lang="en-GB" sz="1600" dirty="0" smtClean="0"/>
              <a:t>We can ignore the Expression Language (EL) in </a:t>
            </a:r>
            <a:r>
              <a:rPr lang="en-GB" sz="1600" dirty="0" err="1" smtClean="0"/>
              <a:t>jsp</a:t>
            </a:r>
            <a:r>
              <a:rPr lang="en-GB" sz="1600" dirty="0" smtClean="0"/>
              <a:t> by the </a:t>
            </a:r>
            <a:r>
              <a:rPr lang="en-GB" sz="1600" dirty="0" err="1" smtClean="0"/>
              <a:t>isELIgnored</a:t>
            </a:r>
            <a:r>
              <a:rPr lang="en-GB" sz="1600" dirty="0" smtClean="0"/>
              <a:t> attribute. By default its value is false i.e. Expression Language is enabled by default. We see Expression Language later.</a:t>
            </a:r>
          </a:p>
          <a:p>
            <a:r>
              <a:rPr lang="en-GB" sz="1600" dirty="0" smtClean="0"/>
              <a:t>&lt;%@ page </a:t>
            </a:r>
            <a:r>
              <a:rPr lang="en-GB" sz="1600" dirty="0" err="1" smtClean="0"/>
              <a:t>isELIgnored</a:t>
            </a:r>
            <a:r>
              <a:rPr lang="en-GB" sz="1600" dirty="0" smtClean="0"/>
              <a:t>="true" %&gt;//Now EL will be ignored  </a:t>
            </a:r>
          </a:p>
          <a:p>
            <a:r>
              <a:rPr lang="en-GB" sz="1600" dirty="0" err="1" smtClean="0"/>
              <a:t>Servlet</a:t>
            </a:r>
            <a:r>
              <a:rPr lang="en-GB" sz="1600" dirty="0" smtClean="0"/>
              <a:t> and JSP both are </a:t>
            </a:r>
            <a:r>
              <a:rPr lang="en-GB" sz="1600" dirty="0" err="1" smtClean="0"/>
              <a:t>multithreaded.If</a:t>
            </a:r>
            <a:r>
              <a:rPr lang="en-GB" sz="1600" dirty="0" smtClean="0"/>
              <a:t> you want to control this behaviour of JSP page, you can use </a:t>
            </a:r>
            <a:r>
              <a:rPr lang="en-GB" sz="1600" dirty="0" err="1" smtClean="0"/>
              <a:t>isThreadSafe</a:t>
            </a:r>
            <a:r>
              <a:rPr lang="en-GB" sz="1600" dirty="0" smtClean="0"/>
              <a:t> attribute of page </a:t>
            </a:r>
            <a:r>
              <a:rPr lang="en-GB" sz="1600" dirty="0" err="1" smtClean="0"/>
              <a:t>directive.The</a:t>
            </a:r>
            <a:r>
              <a:rPr lang="en-GB" sz="1600" dirty="0" smtClean="0"/>
              <a:t> value of </a:t>
            </a:r>
            <a:r>
              <a:rPr lang="en-GB" sz="1600" dirty="0" err="1" smtClean="0"/>
              <a:t>isThreadSafe</a:t>
            </a:r>
            <a:r>
              <a:rPr lang="en-GB" sz="1600" dirty="0" smtClean="0"/>
              <a:t> value is </a:t>
            </a:r>
            <a:r>
              <a:rPr lang="en-GB" sz="1600" dirty="0" err="1" smtClean="0"/>
              <a:t>true.If</a:t>
            </a:r>
            <a:r>
              <a:rPr lang="en-GB" sz="1600" dirty="0" smtClean="0"/>
              <a:t> you make it false, the web container will serialize the multiple requests, i.e. it will wait until the JSP finishes responding to a request before passing another request to </a:t>
            </a:r>
            <a:r>
              <a:rPr lang="en-GB" sz="1600" dirty="0" err="1" smtClean="0"/>
              <a:t>it.If</a:t>
            </a:r>
            <a:r>
              <a:rPr lang="en-GB" sz="1600" dirty="0" smtClean="0"/>
              <a:t> you make the value of </a:t>
            </a:r>
            <a:r>
              <a:rPr lang="en-GB" sz="1600" dirty="0" err="1" smtClean="0"/>
              <a:t>isThreadSafe</a:t>
            </a:r>
            <a:r>
              <a:rPr lang="en-GB" sz="1600" dirty="0" smtClean="0"/>
              <a:t> attribute like:&lt;%@ page </a:t>
            </a:r>
            <a:r>
              <a:rPr lang="en-GB" sz="1600" dirty="0" err="1" smtClean="0"/>
              <a:t>isThreadSafe</a:t>
            </a:r>
            <a:r>
              <a:rPr lang="en-GB" sz="1600" dirty="0" smtClean="0"/>
              <a:t>="false" %&gt;</a:t>
            </a:r>
          </a:p>
          <a:p>
            <a:r>
              <a:rPr lang="en-GB" sz="1600" dirty="0" smtClean="0"/>
              <a:t>The web container in such a case, will generate the </a:t>
            </a:r>
            <a:r>
              <a:rPr lang="en-GB" sz="1600" dirty="0" err="1" smtClean="0"/>
              <a:t>servlet</a:t>
            </a:r>
            <a:r>
              <a:rPr lang="en-GB" sz="1600" dirty="0" smtClean="0"/>
              <a:t> as:</a:t>
            </a:r>
          </a:p>
          <a:p>
            <a:r>
              <a:rPr lang="en-GB" sz="1600" b="1" dirty="0" smtClean="0"/>
              <a:t>public</a:t>
            </a:r>
            <a:r>
              <a:rPr lang="en-GB" sz="1600" dirty="0" smtClean="0"/>
              <a:t> </a:t>
            </a:r>
            <a:r>
              <a:rPr lang="en-GB" sz="1600" b="1" dirty="0" smtClean="0"/>
              <a:t>class</a:t>
            </a:r>
            <a:r>
              <a:rPr lang="en-GB" sz="1600" dirty="0" smtClean="0"/>
              <a:t> </a:t>
            </a:r>
            <a:r>
              <a:rPr lang="en-GB" sz="1600" dirty="0" err="1" smtClean="0"/>
              <a:t>SimplePage_jsp</a:t>
            </a:r>
            <a:r>
              <a:rPr lang="en-GB" sz="1600" dirty="0" smtClean="0"/>
              <a:t> </a:t>
            </a:r>
            <a:r>
              <a:rPr lang="en-GB" sz="1600" b="1" dirty="0" smtClean="0"/>
              <a:t>extends</a:t>
            </a:r>
            <a:r>
              <a:rPr lang="en-GB" sz="1600" dirty="0" smtClean="0"/>
              <a:t> </a:t>
            </a:r>
            <a:r>
              <a:rPr lang="en-GB" sz="1600" dirty="0" err="1" smtClean="0"/>
              <a:t>HttpJspBase</a:t>
            </a:r>
            <a:r>
              <a:rPr lang="en-GB" sz="1600" dirty="0" smtClean="0"/>
              <a:t>   </a:t>
            </a:r>
          </a:p>
          <a:p>
            <a:r>
              <a:rPr lang="en-GB" sz="1600" dirty="0" smtClean="0"/>
              <a:t>  </a:t>
            </a:r>
            <a:r>
              <a:rPr lang="en-GB" sz="1600" b="1" dirty="0" smtClean="0"/>
              <a:t>implements</a:t>
            </a:r>
            <a:r>
              <a:rPr lang="en-GB" sz="1600" dirty="0" smtClean="0"/>
              <a:t> </a:t>
            </a:r>
            <a:r>
              <a:rPr lang="en-GB" sz="1600" dirty="0" err="1" smtClean="0"/>
              <a:t>SingleThreadModel</a:t>
            </a:r>
            <a:r>
              <a:rPr lang="en-GB" sz="1600" dirty="0" smtClean="0"/>
              <a:t>{  </a:t>
            </a:r>
          </a:p>
          <a:p>
            <a:r>
              <a:rPr lang="en-GB" sz="1600" dirty="0" smtClean="0"/>
              <a:t>.......  </a:t>
            </a:r>
          </a:p>
          <a:p>
            <a:r>
              <a:rPr lang="en-GB" sz="1600" dirty="0" smtClean="0"/>
              <a:t>}  </a:t>
            </a:r>
          </a:p>
          <a:p>
            <a:endParaRPr lang="en-US" sz="1600" dirty="0" smtClean="0"/>
          </a:p>
          <a:p>
            <a:endParaRPr lang="en-US" sz="16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t>
            </a:r>
            <a:br>
              <a:rPr lang="en-GB" dirty="0" smtClean="0"/>
            </a:br>
            <a:r>
              <a:rPr lang="en-GB" dirty="0" smtClean="0"/>
              <a:t/>
            </a:r>
            <a:br>
              <a:rPr lang="en-GB" dirty="0" smtClean="0"/>
            </a:br>
            <a:r>
              <a:rPr lang="en-US" dirty="0" err="1" smtClean="0"/>
              <a:t>errorPage</a:t>
            </a:r>
            <a:r>
              <a:rPr lang="en-US" dirty="0" smtClean="0"/>
              <a:t> &amp; </a:t>
            </a:r>
            <a:r>
              <a:rPr lang="en-US" dirty="0" err="1" smtClean="0"/>
              <a:t>isErrorPage</a:t>
            </a:r>
            <a:r>
              <a:rPr lang="en-US" dirty="0" smtClean="0"/>
              <a:t/>
            </a:r>
            <a:br>
              <a:rPr lang="en-US" dirty="0" smtClean="0"/>
            </a:b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pPr>
            <a:r>
              <a:rPr lang="en-GB" sz="1800" dirty="0" smtClean="0"/>
              <a:t> The </a:t>
            </a:r>
            <a:r>
              <a:rPr lang="en-GB" sz="1800" dirty="0" err="1" smtClean="0"/>
              <a:t>errorPage</a:t>
            </a:r>
            <a:r>
              <a:rPr lang="en-GB" sz="1800" dirty="0" smtClean="0"/>
              <a:t> attribute is used to define the error page, if exception occurs in the current page, it will be redirected to the error page.</a:t>
            </a:r>
          </a:p>
          <a:p>
            <a:pPr>
              <a:spcBef>
                <a:spcPts val="0"/>
              </a:spcBef>
            </a:pPr>
            <a:r>
              <a:rPr lang="en-GB" sz="1800" dirty="0" smtClean="0"/>
              <a:t>Example of </a:t>
            </a:r>
            <a:r>
              <a:rPr lang="en-GB" sz="1800" dirty="0" err="1" smtClean="0"/>
              <a:t>errorPage</a:t>
            </a:r>
            <a:r>
              <a:rPr lang="en-GB" sz="1800" dirty="0" smtClean="0"/>
              <a:t> attribute</a:t>
            </a:r>
          </a:p>
          <a:p>
            <a:pPr>
              <a:spcBef>
                <a:spcPts val="0"/>
              </a:spcBef>
              <a:buNone/>
            </a:pPr>
            <a:r>
              <a:rPr lang="en-GB" sz="1800" dirty="0" smtClean="0"/>
              <a:t>//index.jsp  </a:t>
            </a:r>
          </a:p>
          <a:p>
            <a:pPr>
              <a:spcBef>
                <a:spcPts val="0"/>
              </a:spcBef>
              <a:buNone/>
            </a:pPr>
            <a:r>
              <a:rPr lang="en-GB" sz="1800" dirty="0" smtClean="0"/>
              <a:t>&lt;html&gt;  </a:t>
            </a:r>
          </a:p>
          <a:p>
            <a:pPr>
              <a:spcBef>
                <a:spcPts val="0"/>
              </a:spcBef>
              <a:buNone/>
            </a:pPr>
            <a:r>
              <a:rPr lang="en-GB" sz="1800" dirty="0" smtClean="0"/>
              <a:t>&lt;body&gt;  </a:t>
            </a:r>
          </a:p>
          <a:p>
            <a:pPr>
              <a:spcBef>
                <a:spcPts val="0"/>
              </a:spcBef>
              <a:buNone/>
            </a:pPr>
            <a:r>
              <a:rPr lang="en-GB" sz="1800" dirty="0" smtClean="0"/>
              <a:t>  </a:t>
            </a:r>
          </a:p>
          <a:p>
            <a:pPr>
              <a:spcBef>
                <a:spcPts val="0"/>
              </a:spcBef>
              <a:buNone/>
            </a:pPr>
            <a:r>
              <a:rPr lang="en-GB" sz="1800" dirty="0" smtClean="0"/>
              <a:t>&lt;%@ page </a:t>
            </a:r>
            <a:r>
              <a:rPr lang="en-GB" sz="1800" dirty="0" err="1" smtClean="0"/>
              <a:t>errorPage</a:t>
            </a:r>
            <a:r>
              <a:rPr lang="en-GB" sz="1800" dirty="0" smtClean="0"/>
              <a:t>="myerrorpage.jsp" %&gt;  </a:t>
            </a:r>
          </a:p>
          <a:p>
            <a:pPr>
              <a:spcBef>
                <a:spcPts val="0"/>
              </a:spcBef>
              <a:buNone/>
            </a:pPr>
            <a:r>
              <a:rPr lang="en-GB" sz="1800" dirty="0" smtClean="0"/>
              <a:t>  </a:t>
            </a:r>
          </a:p>
          <a:p>
            <a:pPr>
              <a:spcBef>
                <a:spcPts val="0"/>
              </a:spcBef>
              <a:buNone/>
            </a:pPr>
            <a:r>
              <a:rPr lang="en-GB" sz="1800" dirty="0" smtClean="0"/>
              <a:t> &lt;%= 100/0 %&gt;  </a:t>
            </a:r>
          </a:p>
          <a:p>
            <a:pPr>
              <a:spcBef>
                <a:spcPts val="0"/>
              </a:spcBef>
              <a:buNone/>
            </a:pPr>
            <a:r>
              <a:rPr lang="en-GB" sz="1800" dirty="0" smtClean="0"/>
              <a:t>  </a:t>
            </a:r>
          </a:p>
          <a:p>
            <a:pPr>
              <a:spcBef>
                <a:spcPts val="0"/>
              </a:spcBef>
              <a:buNone/>
            </a:pPr>
            <a:r>
              <a:rPr lang="en-GB" sz="1800" dirty="0" smtClean="0"/>
              <a:t>&lt;/body&gt;  </a:t>
            </a:r>
          </a:p>
          <a:p>
            <a:pPr>
              <a:spcBef>
                <a:spcPts val="0"/>
              </a:spcBef>
              <a:buNone/>
            </a:pPr>
            <a:r>
              <a:rPr lang="en-GB" sz="1800" dirty="0" smtClean="0"/>
              <a:t>&lt;/html&gt;  </a:t>
            </a:r>
          </a:p>
          <a:p>
            <a:r>
              <a:rPr lang="en-GB" sz="1800" dirty="0" smtClean="0"/>
              <a:t>The </a:t>
            </a:r>
            <a:r>
              <a:rPr lang="en-GB" sz="1800" dirty="0" err="1" smtClean="0"/>
              <a:t>isErrorPage</a:t>
            </a:r>
            <a:r>
              <a:rPr lang="en-GB" sz="1800" dirty="0" smtClean="0"/>
              <a:t> attribute is used to declare that the current page is the error page.</a:t>
            </a:r>
          </a:p>
          <a:p>
            <a:pPr>
              <a:spcBef>
                <a:spcPts val="0"/>
              </a:spcBef>
              <a:buNone/>
            </a:pPr>
            <a:r>
              <a:rPr lang="en-GB" sz="1800" dirty="0" smtClean="0"/>
              <a:t>Note: The exception object can only be used in the error page.</a:t>
            </a:r>
          </a:p>
          <a:p>
            <a:pPr>
              <a:spcBef>
                <a:spcPts val="0"/>
              </a:spcBef>
              <a:buNone/>
            </a:pPr>
            <a:r>
              <a:rPr lang="en-GB" sz="1800" dirty="0" smtClean="0"/>
              <a:t>Example of </a:t>
            </a:r>
            <a:r>
              <a:rPr lang="en-GB" sz="1800" dirty="0" err="1" smtClean="0"/>
              <a:t>isErrorPage</a:t>
            </a:r>
            <a:r>
              <a:rPr lang="en-GB" sz="1800" dirty="0" smtClean="0"/>
              <a:t> attribute</a:t>
            </a:r>
          </a:p>
          <a:p>
            <a:pPr>
              <a:spcBef>
                <a:spcPts val="0"/>
              </a:spcBef>
              <a:buNone/>
            </a:pPr>
            <a:r>
              <a:rPr lang="en-GB" sz="1800" dirty="0" smtClean="0"/>
              <a:t>//myerrorpage.jsp  </a:t>
            </a:r>
          </a:p>
          <a:p>
            <a:pPr>
              <a:spcBef>
                <a:spcPts val="0"/>
              </a:spcBef>
              <a:buNone/>
            </a:pPr>
            <a:r>
              <a:rPr lang="en-GB" sz="1800" dirty="0" smtClean="0"/>
              <a:t>&lt;html&gt;  </a:t>
            </a:r>
          </a:p>
          <a:p>
            <a:pPr>
              <a:spcBef>
                <a:spcPts val="0"/>
              </a:spcBef>
              <a:buNone/>
            </a:pPr>
            <a:r>
              <a:rPr lang="en-GB" sz="1800" dirty="0" smtClean="0"/>
              <a:t>&lt;body&gt;  </a:t>
            </a:r>
          </a:p>
          <a:p>
            <a:pPr>
              <a:spcBef>
                <a:spcPts val="0"/>
              </a:spcBef>
              <a:buNone/>
            </a:pPr>
            <a:r>
              <a:rPr lang="en-GB" sz="1800" dirty="0" smtClean="0"/>
              <a:t>  &lt;/html&gt;  </a:t>
            </a:r>
          </a:p>
          <a:p>
            <a:endParaRPr lang="en-GB" sz="1800" dirty="0" smtClean="0"/>
          </a:p>
          <a:p>
            <a:pPr>
              <a:spcBef>
                <a:spcPts val="0"/>
              </a:spcBef>
              <a:buNone/>
            </a:pPr>
            <a:r>
              <a:rPr lang="en-GB" sz="1800" dirty="0" smtClean="0"/>
              <a:t>&lt;%@ page </a:t>
            </a:r>
            <a:r>
              <a:rPr lang="en-GB" sz="1800" dirty="0" err="1" smtClean="0"/>
              <a:t>isErrorPage</a:t>
            </a:r>
            <a:r>
              <a:rPr lang="en-GB" sz="1800" dirty="0" smtClean="0"/>
              <a:t>="true" %&gt;  </a:t>
            </a:r>
          </a:p>
          <a:p>
            <a:pPr>
              <a:spcBef>
                <a:spcPts val="0"/>
              </a:spcBef>
              <a:buNone/>
            </a:pPr>
            <a:r>
              <a:rPr lang="en-GB" sz="1800" dirty="0" smtClean="0"/>
              <a:t>  </a:t>
            </a:r>
          </a:p>
          <a:p>
            <a:pPr>
              <a:spcBef>
                <a:spcPts val="0"/>
              </a:spcBef>
              <a:buNone/>
            </a:pPr>
            <a:r>
              <a:rPr lang="en-GB" sz="1800" dirty="0" smtClean="0"/>
              <a:t> Sorry an exception </a:t>
            </a:r>
            <a:r>
              <a:rPr lang="en-GB" sz="1800" dirty="0" err="1" smtClean="0"/>
              <a:t>occured</a:t>
            </a:r>
            <a:r>
              <a:rPr lang="en-GB" sz="1800" dirty="0" smtClean="0"/>
              <a:t>!&lt;</a:t>
            </a:r>
            <a:r>
              <a:rPr lang="en-GB" sz="1800" dirty="0" err="1" smtClean="0"/>
              <a:t>br</a:t>
            </a:r>
            <a:r>
              <a:rPr lang="en-GB" sz="1800" dirty="0" smtClean="0"/>
              <a:t>/&gt;  </a:t>
            </a:r>
          </a:p>
          <a:p>
            <a:pPr>
              <a:spcBef>
                <a:spcPts val="0"/>
              </a:spcBef>
              <a:buNone/>
            </a:pPr>
            <a:r>
              <a:rPr lang="en-GB" sz="1800" dirty="0" smtClean="0"/>
              <a:t>The exception is: &lt;%= exception %&gt;  </a:t>
            </a:r>
          </a:p>
          <a:p>
            <a:pPr>
              <a:spcBef>
                <a:spcPts val="0"/>
              </a:spcBef>
              <a:buNone/>
            </a:pPr>
            <a:r>
              <a:rPr lang="en-GB" sz="1800" dirty="0" smtClean="0"/>
              <a:t>  </a:t>
            </a:r>
          </a:p>
          <a:p>
            <a:pPr>
              <a:spcBef>
                <a:spcPts val="0"/>
              </a:spcBef>
              <a:buNone/>
            </a:pPr>
            <a:r>
              <a:rPr lang="en-GB" sz="1800" dirty="0" smtClean="0"/>
              <a:t>&lt;/body&gt;  </a:t>
            </a:r>
          </a:p>
          <a:p>
            <a:pPr>
              <a:spcBef>
                <a:spcPts val="0"/>
              </a:spcBef>
              <a:buNone/>
            </a:pPr>
            <a:r>
              <a:rPr lang="en-GB" sz="1800" dirty="0" smtClean="0"/>
              <a:t>&lt;/html&gt;  </a:t>
            </a:r>
          </a:p>
          <a:p>
            <a:endParaRPr lang="en-GB" sz="1800" dirty="0" smtClean="0"/>
          </a:p>
          <a:p>
            <a:pPr>
              <a:spcBef>
                <a:spcPts val="0"/>
              </a:spcBef>
            </a:pPr>
            <a:endParaRPr lang="en-US" sz="1800"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
            </a:r>
            <a:br>
              <a:rPr lang="en-US" dirty="0" smtClean="0"/>
            </a:br>
            <a:r>
              <a:rPr lang="en-US" dirty="0" err="1" smtClean="0"/>
              <a:t>Jsp</a:t>
            </a:r>
            <a:r>
              <a:rPr lang="en-US" dirty="0" smtClean="0"/>
              <a:t> Include Directive</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GB" dirty="0" smtClean="0"/>
              <a:t>The include directive is used to include the contents of any resource it may be </a:t>
            </a:r>
            <a:r>
              <a:rPr lang="en-GB" dirty="0" err="1" smtClean="0"/>
              <a:t>jsp</a:t>
            </a:r>
            <a:r>
              <a:rPr lang="en-GB" dirty="0" smtClean="0"/>
              <a:t> file, html file or text file. The include directive includes the original content of the included resource at page translation time (the </a:t>
            </a:r>
            <a:r>
              <a:rPr lang="en-GB" dirty="0" err="1" smtClean="0"/>
              <a:t>jsp</a:t>
            </a:r>
            <a:r>
              <a:rPr lang="en-GB" dirty="0" smtClean="0"/>
              <a:t> page is translated only once so it will be better to include static resource).</a:t>
            </a:r>
          </a:p>
          <a:p>
            <a:r>
              <a:rPr lang="en-GB" dirty="0" smtClean="0"/>
              <a:t>Advantage of Include directive</a:t>
            </a:r>
          </a:p>
          <a:p>
            <a:r>
              <a:rPr lang="en-GB" dirty="0" smtClean="0"/>
              <a:t>Code Reusability</a:t>
            </a:r>
          </a:p>
          <a:p>
            <a:r>
              <a:rPr lang="en-GB" dirty="0" smtClean="0"/>
              <a:t>Syntax of include directive</a:t>
            </a:r>
          </a:p>
          <a:p>
            <a:pPr>
              <a:spcBef>
                <a:spcPts val="0"/>
              </a:spcBef>
              <a:buNone/>
            </a:pPr>
            <a:r>
              <a:rPr lang="en-GB" sz="2000" dirty="0" smtClean="0"/>
              <a:t>&lt;%@ include file="</a:t>
            </a:r>
            <a:r>
              <a:rPr lang="en-GB" sz="2000" dirty="0" err="1" smtClean="0"/>
              <a:t>resourceName</a:t>
            </a:r>
            <a:r>
              <a:rPr lang="en-GB" sz="2000" dirty="0" smtClean="0"/>
              <a:t>" %&gt;  </a:t>
            </a:r>
          </a:p>
          <a:p>
            <a:pPr>
              <a:spcBef>
                <a:spcPts val="0"/>
              </a:spcBef>
              <a:buNone/>
            </a:pPr>
            <a:r>
              <a:rPr lang="en-GB" sz="2000" dirty="0" smtClean="0"/>
              <a:t>Example of include directive</a:t>
            </a:r>
          </a:p>
          <a:p>
            <a:pPr>
              <a:spcBef>
                <a:spcPts val="0"/>
              </a:spcBef>
              <a:buNone/>
            </a:pPr>
            <a:r>
              <a:rPr lang="en-GB" sz="2000" dirty="0" smtClean="0"/>
              <a:t>In this example, we are including the content of the header.html file. To run this example you must create an header.html file.</a:t>
            </a:r>
          </a:p>
          <a:p>
            <a:pPr>
              <a:spcBef>
                <a:spcPts val="0"/>
              </a:spcBef>
              <a:buNone/>
            </a:pPr>
            <a:r>
              <a:rPr lang="en-GB" sz="2000" dirty="0" smtClean="0"/>
              <a:t>&lt;html&gt;</a:t>
            </a:r>
          </a:p>
          <a:p>
            <a:pPr>
              <a:spcBef>
                <a:spcPts val="0"/>
              </a:spcBef>
              <a:buNone/>
            </a:pPr>
            <a:r>
              <a:rPr lang="en-US" sz="2000" dirty="0" smtClean="0"/>
              <a:t>&lt;body&gt;  </a:t>
            </a:r>
          </a:p>
          <a:p>
            <a:pPr>
              <a:spcBef>
                <a:spcPts val="0"/>
              </a:spcBef>
              <a:buNone/>
            </a:pPr>
            <a:r>
              <a:rPr lang="en-US" sz="2000" dirty="0" smtClean="0"/>
              <a:t>  </a:t>
            </a:r>
          </a:p>
          <a:p>
            <a:pPr>
              <a:spcBef>
                <a:spcPts val="0"/>
              </a:spcBef>
              <a:buNone/>
            </a:pPr>
            <a:r>
              <a:rPr lang="en-US" sz="2000" dirty="0" smtClean="0"/>
              <a:t>&lt;%@ include file="header.html" %&gt;  </a:t>
            </a:r>
          </a:p>
          <a:p>
            <a:pPr>
              <a:spcBef>
                <a:spcPts val="0"/>
              </a:spcBef>
              <a:buNone/>
            </a:pPr>
            <a:r>
              <a:rPr lang="en-US" sz="2000" dirty="0" smtClean="0"/>
              <a:t>  </a:t>
            </a:r>
          </a:p>
          <a:p>
            <a:pPr>
              <a:spcBef>
                <a:spcPts val="0"/>
              </a:spcBef>
              <a:buNone/>
            </a:pPr>
            <a:r>
              <a:rPr lang="en-US" sz="2000" dirty="0" smtClean="0"/>
              <a:t>Today is: &lt;%= </a:t>
            </a:r>
            <a:r>
              <a:rPr lang="en-US" sz="2000" dirty="0" err="1" smtClean="0"/>
              <a:t>java.util.Calendar.getInstance</a:t>
            </a:r>
            <a:r>
              <a:rPr lang="en-US" sz="2000" dirty="0" smtClean="0"/>
              <a:t>().</a:t>
            </a:r>
            <a:r>
              <a:rPr lang="en-US" sz="2000" dirty="0" err="1" smtClean="0"/>
              <a:t>getTime</a:t>
            </a:r>
            <a:r>
              <a:rPr lang="en-US" sz="2000" dirty="0" smtClean="0"/>
              <a:t>() %&gt;  </a:t>
            </a:r>
          </a:p>
          <a:p>
            <a:pPr>
              <a:spcBef>
                <a:spcPts val="0"/>
              </a:spcBef>
              <a:buNone/>
            </a:pPr>
            <a:r>
              <a:rPr lang="en-US" sz="2000" dirty="0" smtClean="0"/>
              <a:t>  </a:t>
            </a:r>
          </a:p>
          <a:p>
            <a:pPr>
              <a:spcBef>
                <a:spcPts val="0"/>
              </a:spcBef>
              <a:buNone/>
            </a:pPr>
            <a:r>
              <a:rPr lang="en-US" sz="2000" dirty="0" smtClean="0"/>
              <a:t>&lt;/body&gt;  </a:t>
            </a:r>
          </a:p>
          <a:p>
            <a:pPr>
              <a:spcBef>
                <a:spcPts val="0"/>
              </a:spcBef>
              <a:buNone/>
            </a:pPr>
            <a:r>
              <a:rPr lang="en-US" sz="2000" dirty="0" smtClean="0"/>
              <a:t>&lt;/html&gt;  </a:t>
            </a:r>
          </a:p>
          <a:p>
            <a:pPr>
              <a:buNone/>
            </a:pPr>
            <a:endParaRPr lang="en-GB" dirty="0" smtClean="0"/>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r>
            <a:br>
              <a:rPr lang="en-US" dirty="0" smtClean="0"/>
            </a:br>
            <a:r>
              <a:rPr lang="en-US" dirty="0" smtClean="0"/>
              <a:t/>
            </a:r>
            <a:br>
              <a:rPr lang="en-US" dirty="0" smtClean="0"/>
            </a:br>
            <a:r>
              <a:rPr lang="en-US" dirty="0" smtClean="0"/>
              <a:t>JSP </a:t>
            </a:r>
            <a:r>
              <a:rPr lang="en-US" dirty="0" err="1" smtClean="0"/>
              <a:t>Taglib</a:t>
            </a:r>
            <a:r>
              <a:rPr lang="en-US" dirty="0" smtClean="0"/>
              <a:t> directive</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US" sz="1800" dirty="0" smtClean="0"/>
              <a:t> </a:t>
            </a:r>
            <a:r>
              <a:rPr lang="en-GB" sz="1800" dirty="0" smtClean="0"/>
              <a:t>The JSP </a:t>
            </a:r>
            <a:r>
              <a:rPr lang="en-GB" sz="1800" dirty="0" err="1" smtClean="0"/>
              <a:t>taglib</a:t>
            </a:r>
            <a:r>
              <a:rPr lang="en-GB" sz="1800" dirty="0" smtClean="0"/>
              <a:t> directive is used to define a tag library that defines many tags. We use the TLD (Tag Library Descriptor) file to define the tags. In the custom tag section we will use this tag so it will be better to learn it in custom tag.</a:t>
            </a:r>
          </a:p>
          <a:p>
            <a:r>
              <a:rPr lang="en-GB" sz="1800" dirty="0" smtClean="0"/>
              <a:t>Syntax JSP </a:t>
            </a:r>
            <a:r>
              <a:rPr lang="en-GB" sz="1800" dirty="0" err="1" smtClean="0"/>
              <a:t>Taglib</a:t>
            </a:r>
            <a:r>
              <a:rPr lang="en-GB" sz="1800" dirty="0" smtClean="0"/>
              <a:t> directive</a:t>
            </a:r>
          </a:p>
          <a:p>
            <a:r>
              <a:rPr lang="en-GB" sz="1800" dirty="0" smtClean="0"/>
              <a:t>&lt;%@ </a:t>
            </a:r>
            <a:r>
              <a:rPr lang="en-GB" sz="1800" dirty="0" err="1" smtClean="0"/>
              <a:t>taglib</a:t>
            </a:r>
            <a:r>
              <a:rPr lang="en-GB" sz="1800" dirty="0" smtClean="0"/>
              <a:t> </a:t>
            </a:r>
            <a:r>
              <a:rPr lang="en-GB" sz="1800" dirty="0" err="1" smtClean="0"/>
              <a:t>uri</a:t>
            </a:r>
            <a:r>
              <a:rPr lang="en-GB" sz="1800" dirty="0" smtClean="0"/>
              <a:t>="</a:t>
            </a:r>
            <a:r>
              <a:rPr lang="en-GB" sz="1800" dirty="0" err="1" smtClean="0"/>
              <a:t>uriofthetaglibrary</a:t>
            </a:r>
            <a:r>
              <a:rPr lang="en-GB" sz="1800" dirty="0" smtClean="0"/>
              <a:t>" prefix="</a:t>
            </a:r>
            <a:r>
              <a:rPr lang="en-GB" sz="1800" dirty="0" err="1" smtClean="0"/>
              <a:t>prefixoftaglibrary</a:t>
            </a:r>
            <a:r>
              <a:rPr lang="en-GB" sz="1800" dirty="0" smtClean="0"/>
              <a:t>" %&gt;  </a:t>
            </a:r>
          </a:p>
          <a:p>
            <a:pPr algn="just"/>
            <a:r>
              <a:rPr lang="en-GB" dirty="0" smtClean="0"/>
              <a:t>Example of JSP </a:t>
            </a:r>
            <a:r>
              <a:rPr lang="en-GB" dirty="0" err="1" smtClean="0"/>
              <a:t>Taglib</a:t>
            </a:r>
            <a:r>
              <a:rPr lang="en-GB" dirty="0" smtClean="0"/>
              <a:t> directive</a:t>
            </a:r>
          </a:p>
          <a:p>
            <a:pPr algn="just"/>
            <a:r>
              <a:rPr lang="en-GB" dirty="0" smtClean="0"/>
              <a:t>In this example, we are using our tag named </a:t>
            </a:r>
            <a:r>
              <a:rPr lang="en-GB" dirty="0" err="1" smtClean="0"/>
              <a:t>currentDate</a:t>
            </a:r>
            <a:r>
              <a:rPr lang="en-GB" dirty="0" smtClean="0"/>
              <a:t>. To use this tag we must specify the </a:t>
            </a:r>
            <a:r>
              <a:rPr lang="en-GB" dirty="0" err="1" smtClean="0"/>
              <a:t>taglib</a:t>
            </a:r>
            <a:r>
              <a:rPr lang="en-GB" dirty="0" smtClean="0"/>
              <a:t> directive so the container may get information about the tag.</a:t>
            </a:r>
          </a:p>
          <a:p>
            <a:pPr algn="just">
              <a:spcBef>
                <a:spcPts val="0"/>
              </a:spcBef>
              <a:buNone/>
            </a:pPr>
            <a:r>
              <a:rPr lang="en-GB" sz="2000" dirty="0" smtClean="0"/>
              <a:t>&lt;html&gt;  </a:t>
            </a:r>
          </a:p>
          <a:p>
            <a:pPr algn="just">
              <a:spcBef>
                <a:spcPts val="0"/>
              </a:spcBef>
              <a:buNone/>
            </a:pPr>
            <a:r>
              <a:rPr lang="en-GB" sz="2000" dirty="0" smtClean="0"/>
              <a:t>&lt;body&gt;  </a:t>
            </a:r>
          </a:p>
          <a:p>
            <a:pPr algn="just">
              <a:spcBef>
                <a:spcPts val="0"/>
              </a:spcBef>
              <a:buNone/>
            </a:pPr>
            <a:r>
              <a:rPr lang="en-GB" sz="2000" dirty="0" smtClean="0"/>
              <a:t>  </a:t>
            </a:r>
          </a:p>
          <a:p>
            <a:pPr algn="just">
              <a:spcBef>
                <a:spcPts val="0"/>
              </a:spcBef>
              <a:buNone/>
            </a:pPr>
            <a:r>
              <a:rPr lang="en-GB" sz="2000" dirty="0" smtClean="0"/>
              <a:t>&lt;%@ </a:t>
            </a:r>
            <a:r>
              <a:rPr lang="en-GB" sz="2000" dirty="0" err="1" smtClean="0"/>
              <a:t>taglib</a:t>
            </a:r>
            <a:r>
              <a:rPr lang="en-GB" sz="2000" dirty="0" smtClean="0"/>
              <a:t> </a:t>
            </a:r>
            <a:r>
              <a:rPr lang="en-GB" sz="2000" dirty="0" err="1" smtClean="0"/>
              <a:t>uri</a:t>
            </a:r>
            <a:r>
              <a:rPr lang="en-GB" sz="2000" dirty="0" smtClean="0"/>
              <a:t>="http://www.javatpoint.com/tags" prefix="</a:t>
            </a:r>
            <a:r>
              <a:rPr lang="en-GB" sz="2000" dirty="0" err="1" smtClean="0"/>
              <a:t>mytag</a:t>
            </a:r>
            <a:r>
              <a:rPr lang="en-GB" sz="2000" dirty="0" smtClean="0"/>
              <a:t>" %&gt;  </a:t>
            </a:r>
          </a:p>
          <a:p>
            <a:pPr algn="just">
              <a:spcBef>
                <a:spcPts val="0"/>
              </a:spcBef>
              <a:buNone/>
            </a:pPr>
            <a:r>
              <a:rPr lang="en-GB" sz="2000" dirty="0" smtClean="0"/>
              <a:t>  </a:t>
            </a:r>
          </a:p>
          <a:p>
            <a:pPr algn="just">
              <a:spcBef>
                <a:spcPts val="0"/>
              </a:spcBef>
              <a:buNone/>
            </a:pPr>
            <a:r>
              <a:rPr lang="en-GB" sz="2000" dirty="0" smtClean="0"/>
              <a:t>&lt;</a:t>
            </a:r>
            <a:r>
              <a:rPr lang="en-GB" sz="2000" dirty="0" err="1" smtClean="0"/>
              <a:t>mytag:currentDate</a:t>
            </a:r>
            <a:r>
              <a:rPr lang="en-GB" sz="2000" dirty="0" smtClean="0"/>
              <a:t>/&gt;  </a:t>
            </a:r>
          </a:p>
          <a:p>
            <a:pPr algn="just">
              <a:spcBef>
                <a:spcPts val="0"/>
              </a:spcBef>
              <a:buNone/>
            </a:pPr>
            <a:r>
              <a:rPr lang="en-GB" sz="2000" dirty="0" smtClean="0"/>
              <a:t>  </a:t>
            </a:r>
          </a:p>
          <a:p>
            <a:pPr algn="just">
              <a:spcBef>
                <a:spcPts val="0"/>
              </a:spcBef>
              <a:buNone/>
            </a:pPr>
            <a:r>
              <a:rPr lang="en-GB" sz="2000" dirty="0" smtClean="0"/>
              <a:t>&lt;/body&gt;  </a:t>
            </a:r>
          </a:p>
          <a:p>
            <a:pPr algn="just">
              <a:spcBef>
                <a:spcPts val="0"/>
              </a:spcBef>
              <a:buNone/>
            </a:pPr>
            <a:r>
              <a:rPr lang="en-GB" sz="2000" dirty="0" smtClean="0"/>
              <a:t>&lt;/html&gt;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Exception Handling in JSP</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 exception is normally an object that is thrown at runtime. Exception Handling is the process to handle the runtime errors. There may occur exception any time in your web application. So handling exceptions is a safer side for the web developer. In JSP, there are two ways to perform exception handling:</a:t>
            </a:r>
          </a:p>
          <a:p>
            <a:pPr marL="514350" indent="-514350">
              <a:buFont typeface="+mj-lt"/>
              <a:buAutoNum type="arabicPeriod"/>
            </a:pPr>
            <a:r>
              <a:rPr lang="en-GB" dirty="0" smtClean="0"/>
              <a:t>By </a:t>
            </a:r>
            <a:r>
              <a:rPr lang="en-GB" b="1" dirty="0" err="1" smtClean="0"/>
              <a:t>errorPage</a:t>
            </a:r>
            <a:r>
              <a:rPr lang="en-GB" dirty="0" smtClean="0"/>
              <a:t> and </a:t>
            </a:r>
            <a:r>
              <a:rPr lang="en-GB" b="1" dirty="0" err="1" smtClean="0"/>
              <a:t>isErrorPage</a:t>
            </a:r>
            <a:r>
              <a:rPr lang="en-GB" dirty="0" smtClean="0"/>
              <a:t> attributes of page directive</a:t>
            </a:r>
          </a:p>
          <a:p>
            <a:pPr marL="514350" indent="-514350">
              <a:buFont typeface="+mj-lt"/>
              <a:buAutoNum type="arabicPeriod"/>
            </a:pPr>
            <a:r>
              <a:rPr lang="en-GB" dirty="0" smtClean="0"/>
              <a:t>By </a:t>
            </a:r>
            <a:r>
              <a:rPr lang="en-GB" b="1" dirty="0" smtClean="0"/>
              <a:t>&lt;error-page&gt;</a:t>
            </a:r>
            <a:r>
              <a:rPr lang="en-GB" dirty="0" smtClean="0"/>
              <a:t> element in web.xml file</a:t>
            </a:r>
          </a:p>
          <a:p>
            <a:pPr>
              <a:spcBef>
                <a:spcPts val="0"/>
              </a:spcBef>
              <a:buNone/>
            </a:pPr>
            <a:r>
              <a:rPr lang="en-GB" sz="2000" dirty="0" smtClean="0"/>
              <a:t>Example of exception handling in </a:t>
            </a:r>
            <a:r>
              <a:rPr lang="en-GB" sz="2000" dirty="0" err="1" smtClean="0"/>
              <a:t>jsp</a:t>
            </a:r>
            <a:r>
              <a:rPr lang="en-GB" sz="2000" dirty="0" smtClean="0"/>
              <a:t> by the elements of page directive</a:t>
            </a:r>
          </a:p>
          <a:p>
            <a:pPr>
              <a:spcBef>
                <a:spcPts val="0"/>
              </a:spcBef>
              <a:buNone/>
            </a:pPr>
            <a:r>
              <a:rPr lang="en-GB" sz="2000" dirty="0" smtClean="0"/>
              <a:t>In this case, you must define and create a page to handle the exceptions, as in the error.jsp page. The pages where may occur exception, define the </a:t>
            </a:r>
            <a:r>
              <a:rPr lang="en-GB" sz="2000" dirty="0" err="1" smtClean="0"/>
              <a:t>errorPage</a:t>
            </a:r>
            <a:r>
              <a:rPr lang="en-GB" sz="2000" dirty="0" smtClean="0"/>
              <a:t> attribute of page directive, as in the process.jsp page.</a:t>
            </a:r>
          </a:p>
          <a:p>
            <a:pPr>
              <a:spcBef>
                <a:spcPts val="0"/>
              </a:spcBef>
              <a:buNone/>
            </a:pPr>
            <a:r>
              <a:rPr lang="en-GB" sz="2000" dirty="0" smtClean="0"/>
              <a:t>There are 3 files:</a:t>
            </a:r>
          </a:p>
          <a:p>
            <a:pPr>
              <a:spcBef>
                <a:spcPts val="0"/>
              </a:spcBef>
              <a:buNone/>
            </a:pPr>
            <a:r>
              <a:rPr lang="en-GB" sz="2000" dirty="0" smtClean="0"/>
              <a:t>index.jsp for input values</a:t>
            </a:r>
          </a:p>
          <a:p>
            <a:pPr>
              <a:spcBef>
                <a:spcPts val="0"/>
              </a:spcBef>
              <a:buNone/>
            </a:pPr>
            <a:r>
              <a:rPr lang="en-GB" sz="2000" dirty="0" smtClean="0"/>
              <a:t>process.jsp for dividing the two numbers and displaying the result</a:t>
            </a:r>
          </a:p>
          <a:p>
            <a:pPr>
              <a:spcBef>
                <a:spcPts val="0"/>
              </a:spcBef>
              <a:buNone/>
            </a:pPr>
            <a:r>
              <a:rPr lang="en-GB" sz="2000" dirty="0" smtClean="0"/>
              <a:t>error.jsp for handling the exception</a:t>
            </a:r>
          </a:p>
          <a:p>
            <a:pPr>
              <a:spcBef>
                <a:spcPts val="0"/>
              </a:spcBef>
              <a:buNone/>
            </a:pPr>
            <a:r>
              <a:rPr lang="en-GB" sz="2000" dirty="0" smtClean="0"/>
              <a:t>index.jsp</a:t>
            </a:r>
          </a:p>
          <a:p>
            <a:pPr>
              <a:spcBef>
                <a:spcPts val="0"/>
              </a:spcBef>
              <a:buNone/>
            </a:pPr>
            <a:r>
              <a:rPr lang="en-GB" sz="2000" dirty="0" smtClean="0"/>
              <a:t>&lt;form action="process.jsp"&gt;  </a:t>
            </a:r>
          </a:p>
          <a:p>
            <a:pPr>
              <a:spcBef>
                <a:spcPts val="0"/>
              </a:spcBef>
              <a:buNone/>
            </a:pPr>
            <a:r>
              <a:rPr lang="en-GB" sz="2000" dirty="0" smtClean="0"/>
              <a:t>No1:&lt;input type="text" name="n1" /&gt;&lt;</a:t>
            </a:r>
            <a:r>
              <a:rPr lang="en-GB" sz="2000" dirty="0" err="1" smtClean="0"/>
              <a:t>br</a:t>
            </a:r>
            <a:r>
              <a:rPr lang="en-GB" sz="2000" dirty="0" smtClean="0"/>
              <a:t>/&gt;&lt;</a:t>
            </a:r>
            <a:r>
              <a:rPr lang="en-GB" sz="2000" dirty="0" err="1" smtClean="0"/>
              <a:t>br</a:t>
            </a:r>
            <a:r>
              <a:rPr lang="en-GB" sz="2000" dirty="0" smtClean="0"/>
              <a:t>/&gt;  </a:t>
            </a:r>
          </a:p>
          <a:p>
            <a:pPr>
              <a:spcBef>
                <a:spcPts val="0"/>
              </a:spcBef>
              <a:buNone/>
            </a:pPr>
            <a:r>
              <a:rPr lang="en-GB" sz="2000" dirty="0" smtClean="0"/>
              <a:t>No1:&lt;input type="text" name="n2" /&gt;&lt;</a:t>
            </a:r>
            <a:r>
              <a:rPr lang="en-GB" sz="2000" dirty="0" err="1" smtClean="0"/>
              <a:t>br</a:t>
            </a:r>
            <a:r>
              <a:rPr lang="en-GB" sz="2000" dirty="0" smtClean="0"/>
              <a:t>/&gt;&lt;</a:t>
            </a:r>
            <a:r>
              <a:rPr lang="en-GB" sz="2000" dirty="0" err="1" smtClean="0"/>
              <a:t>br</a:t>
            </a:r>
            <a:r>
              <a:rPr lang="en-GB" sz="2000" dirty="0" smtClean="0"/>
              <a:t>/&gt;  </a:t>
            </a:r>
          </a:p>
          <a:p>
            <a:pPr>
              <a:spcBef>
                <a:spcPts val="0"/>
              </a:spcBef>
              <a:buNone/>
            </a:pPr>
            <a:r>
              <a:rPr lang="en-GB" sz="2000" dirty="0" smtClean="0"/>
              <a:t>&lt;input type="submit" value="divide"/&gt;  </a:t>
            </a:r>
          </a:p>
          <a:p>
            <a:pPr>
              <a:spcBef>
                <a:spcPts val="0"/>
              </a:spcBef>
              <a:buNone/>
            </a:pPr>
            <a:r>
              <a:rPr lang="en-GB" sz="2000" dirty="0" smtClean="0"/>
              <a:t>&lt;/form&gt;  </a:t>
            </a:r>
          </a:p>
          <a:p>
            <a:pPr>
              <a:spcBef>
                <a:spcPts val="0"/>
              </a:spcBef>
              <a:buNone/>
            </a:pPr>
            <a:r>
              <a:rPr lang="en-GB" sz="2000" dirty="0" smtClean="0"/>
              <a:t>process.jsp</a:t>
            </a:r>
          </a:p>
          <a:p>
            <a:pPr>
              <a:spcBef>
                <a:spcPts val="0"/>
              </a:spcBef>
              <a:buNone/>
            </a:pPr>
            <a:r>
              <a:rPr lang="en-GB" sz="2000" dirty="0" smtClean="0"/>
              <a:t>&lt;%@ page </a:t>
            </a:r>
            <a:r>
              <a:rPr lang="en-GB" sz="2000" dirty="0" err="1" smtClean="0"/>
              <a:t>errorPage</a:t>
            </a:r>
            <a:r>
              <a:rPr lang="en-GB" sz="2000" dirty="0" smtClean="0"/>
              <a:t>="error.jsp" %&gt;  </a:t>
            </a:r>
          </a:p>
          <a:p>
            <a:pPr>
              <a:spcBef>
                <a:spcPts val="0"/>
              </a:spcBef>
              <a:buNone/>
            </a:pPr>
            <a:r>
              <a:rPr lang="en-GB" sz="2000" dirty="0" smtClean="0"/>
              <a:t>&lt;%  </a:t>
            </a:r>
          </a:p>
          <a:p>
            <a:pPr>
              <a:spcBef>
                <a:spcPts val="0"/>
              </a:spcBef>
              <a:buNone/>
            </a:pPr>
            <a:r>
              <a:rPr lang="en-GB" sz="2000" dirty="0" smtClean="0"/>
              <a:t>  </a:t>
            </a:r>
          </a:p>
          <a:p>
            <a:pPr>
              <a:spcBef>
                <a:spcPts val="0"/>
              </a:spcBef>
              <a:buNone/>
            </a:pPr>
            <a:r>
              <a:rPr lang="en-GB" sz="2000" dirty="0" smtClean="0"/>
              <a:t>String num1=</a:t>
            </a:r>
            <a:r>
              <a:rPr lang="en-GB" sz="2000" dirty="0" err="1" smtClean="0"/>
              <a:t>request.getParameter</a:t>
            </a:r>
            <a:r>
              <a:rPr lang="en-GB" sz="2000" dirty="0" smtClean="0"/>
              <a:t>("n1");  </a:t>
            </a:r>
          </a:p>
          <a:p>
            <a:pPr>
              <a:spcBef>
                <a:spcPts val="0"/>
              </a:spcBef>
              <a:buNone/>
            </a:pPr>
            <a:r>
              <a:rPr lang="en-GB" sz="2000" dirty="0" smtClean="0"/>
              <a:t>String num2=</a:t>
            </a:r>
            <a:r>
              <a:rPr lang="en-GB" sz="2000" dirty="0" err="1" smtClean="0"/>
              <a:t>request.getParameter</a:t>
            </a:r>
            <a:r>
              <a:rPr lang="en-GB" sz="2000" dirty="0" smtClean="0"/>
              <a:t>("n2");  </a:t>
            </a:r>
          </a:p>
          <a:p>
            <a:pPr>
              <a:spcBef>
                <a:spcPts val="0"/>
              </a:spcBef>
              <a:buNone/>
            </a:pPr>
            <a:r>
              <a:rPr lang="en-GB" sz="2000" dirty="0" smtClean="0"/>
              <a:t>  </a:t>
            </a:r>
          </a:p>
          <a:p>
            <a:pPr>
              <a:spcBef>
                <a:spcPts val="0"/>
              </a:spcBef>
              <a:buNone/>
            </a:pPr>
            <a:r>
              <a:rPr lang="en-GB" sz="2000" b="1" dirty="0" err="1" smtClean="0"/>
              <a:t>int</a:t>
            </a:r>
            <a:r>
              <a:rPr lang="en-GB" sz="2000" dirty="0" smtClean="0"/>
              <a:t> a=</a:t>
            </a:r>
            <a:r>
              <a:rPr lang="en-GB" sz="2000" dirty="0" err="1" smtClean="0"/>
              <a:t>Integer.parseInt</a:t>
            </a:r>
            <a:r>
              <a:rPr lang="en-GB" sz="2000" dirty="0" smtClean="0"/>
              <a:t>(num1);  </a:t>
            </a:r>
          </a:p>
          <a:p>
            <a:pPr>
              <a:spcBef>
                <a:spcPts val="0"/>
              </a:spcBef>
              <a:buNone/>
            </a:pPr>
            <a:r>
              <a:rPr lang="en-GB" sz="2000" b="1" dirty="0" err="1" smtClean="0"/>
              <a:t>int</a:t>
            </a:r>
            <a:r>
              <a:rPr lang="en-GB" sz="2000" dirty="0" smtClean="0"/>
              <a:t> b=</a:t>
            </a:r>
            <a:r>
              <a:rPr lang="en-GB" sz="2000" dirty="0" err="1" smtClean="0"/>
              <a:t>Integer.parseInt</a:t>
            </a:r>
            <a:r>
              <a:rPr lang="en-GB" sz="2000" dirty="0" smtClean="0"/>
              <a:t>(num2);  </a:t>
            </a:r>
          </a:p>
          <a:p>
            <a:pPr>
              <a:spcBef>
                <a:spcPts val="0"/>
              </a:spcBef>
              <a:buNone/>
            </a:pPr>
            <a:r>
              <a:rPr lang="en-GB" sz="2000" b="1" dirty="0" err="1" smtClean="0"/>
              <a:t>int</a:t>
            </a:r>
            <a:r>
              <a:rPr lang="en-GB" sz="2000" dirty="0" smtClean="0"/>
              <a:t> c=a/b;  </a:t>
            </a:r>
          </a:p>
          <a:p>
            <a:pPr>
              <a:spcBef>
                <a:spcPts val="0"/>
              </a:spcBef>
              <a:buNone/>
            </a:pPr>
            <a:r>
              <a:rPr lang="en-GB" sz="2000" dirty="0" err="1" smtClean="0"/>
              <a:t>out.print</a:t>
            </a:r>
            <a:r>
              <a:rPr lang="en-GB" sz="2000" dirty="0" smtClean="0"/>
              <a:t>("division of numbers is: "+c);  </a:t>
            </a:r>
          </a:p>
          <a:p>
            <a:pPr>
              <a:spcBef>
                <a:spcPts val="0"/>
              </a:spcBef>
              <a:buNone/>
            </a:pPr>
            <a:r>
              <a:rPr lang="en-GB" sz="2000" dirty="0" smtClean="0"/>
              <a:t>  </a:t>
            </a:r>
          </a:p>
          <a:p>
            <a:pPr>
              <a:spcBef>
                <a:spcPts val="0"/>
              </a:spcBef>
              <a:buNone/>
            </a:pPr>
            <a:r>
              <a:rPr lang="en-GB" sz="2000" dirty="0" smtClean="0"/>
              <a:t>%&gt;  </a:t>
            </a:r>
          </a:p>
          <a:p>
            <a:pPr>
              <a:spcBef>
                <a:spcPts val="0"/>
              </a:spcBef>
              <a:buNone/>
            </a:pPr>
            <a:r>
              <a:rPr lang="en-GB" sz="2000" dirty="0" smtClean="0"/>
              <a:t>error.jsp</a:t>
            </a:r>
          </a:p>
          <a:p>
            <a:pPr>
              <a:spcBef>
                <a:spcPts val="0"/>
              </a:spcBef>
              <a:buNone/>
            </a:pPr>
            <a:r>
              <a:rPr lang="en-GB" sz="2000" dirty="0" smtClean="0"/>
              <a:t>&lt;%@ page </a:t>
            </a:r>
            <a:r>
              <a:rPr lang="en-GB" sz="2000" dirty="0" err="1" smtClean="0"/>
              <a:t>isErrorPage</a:t>
            </a:r>
            <a:r>
              <a:rPr lang="en-GB" sz="2000" dirty="0" smtClean="0"/>
              <a:t>="true" %&gt;  </a:t>
            </a:r>
          </a:p>
          <a:p>
            <a:pPr>
              <a:spcBef>
                <a:spcPts val="0"/>
              </a:spcBef>
              <a:buNone/>
            </a:pPr>
            <a:r>
              <a:rPr lang="en-GB" sz="2000" dirty="0" smtClean="0"/>
              <a:t>  </a:t>
            </a:r>
          </a:p>
          <a:p>
            <a:pPr>
              <a:spcBef>
                <a:spcPts val="0"/>
              </a:spcBef>
              <a:buNone/>
            </a:pPr>
            <a:r>
              <a:rPr lang="en-GB" sz="2000" dirty="0" smtClean="0"/>
              <a:t>&lt;h3&gt;Sorry an exception </a:t>
            </a:r>
            <a:r>
              <a:rPr lang="en-GB" sz="2000" dirty="0" err="1" smtClean="0"/>
              <a:t>occured</a:t>
            </a:r>
            <a:r>
              <a:rPr lang="en-GB" sz="2000" dirty="0" smtClean="0"/>
              <a:t>!&lt;/h3&gt;  </a:t>
            </a:r>
          </a:p>
          <a:p>
            <a:pPr>
              <a:spcBef>
                <a:spcPts val="0"/>
              </a:spcBef>
              <a:buNone/>
            </a:pPr>
            <a:r>
              <a:rPr lang="en-GB" sz="2000" dirty="0" smtClean="0"/>
              <a:t>  </a:t>
            </a:r>
          </a:p>
          <a:p>
            <a:pPr>
              <a:spcBef>
                <a:spcPts val="0"/>
              </a:spcBef>
              <a:buNone/>
            </a:pPr>
            <a:r>
              <a:rPr lang="en-GB" sz="2000" dirty="0" smtClean="0"/>
              <a:t>Exception is: &lt;%= exception %&gt;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JSP Action Tags</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There are many JSP action tags or elements. Each JSP action tag is used to perform some specific tasks.</a:t>
            </a:r>
          </a:p>
          <a:p>
            <a:r>
              <a:rPr lang="en-GB" dirty="0" smtClean="0"/>
              <a:t>The action tags are used to control the flow between pages and to use Java Bean. The </a:t>
            </a:r>
            <a:r>
              <a:rPr lang="en-GB" dirty="0" err="1" smtClean="0"/>
              <a:t>Jsp</a:t>
            </a:r>
            <a:r>
              <a:rPr lang="en-GB" dirty="0" smtClean="0"/>
              <a:t> action tags are given </a:t>
            </a:r>
            <a:r>
              <a:rPr lang="en-GB" dirty="0" err="1" smtClean="0"/>
              <a:t>belo</a:t>
            </a:r>
            <a:endParaRPr lang="en-GB"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35</a:t>
            </a:fld>
            <a:endParaRPr lang="en-US" altLang="en-US"/>
          </a:p>
        </p:txBody>
      </p:sp>
      <p:graphicFrame>
        <p:nvGraphicFramePr>
          <p:cNvPr id="5" name="Table 4"/>
          <p:cNvGraphicFramePr>
            <a:graphicFrameLocks noGrp="1"/>
          </p:cNvGraphicFramePr>
          <p:nvPr/>
        </p:nvGraphicFramePr>
        <p:xfrm>
          <a:off x="2095472" y="2714620"/>
          <a:ext cx="9072626" cy="4381134"/>
        </p:xfrm>
        <a:graphic>
          <a:graphicData uri="http://schemas.openxmlformats.org/drawingml/2006/table">
            <a:tbl>
              <a:tblPr firstRow="1" bandRow="1">
                <a:tableStyleId>{5C22544A-7EE6-4342-B048-85BDC9FD1C3A}</a:tableStyleId>
              </a:tblPr>
              <a:tblGrid>
                <a:gridCol w="1714512"/>
                <a:gridCol w="7358114"/>
              </a:tblGrid>
              <a:tr h="442525">
                <a:tc>
                  <a:txBody>
                    <a:bodyPr/>
                    <a:lstStyle/>
                    <a:p>
                      <a:pPr algn="l" fontAlgn="t"/>
                      <a:r>
                        <a:rPr lang="en-US" dirty="0">
                          <a:solidFill>
                            <a:srgbClr val="000000"/>
                          </a:solidFill>
                          <a:latin typeface="times new roman"/>
                        </a:rPr>
                        <a:t>SP Action Tags</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5476">
                <a:tc>
                  <a:txBody>
                    <a:bodyPr/>
                    <a:lstStyle/>
                    <a:p>
                      <a:pPr algn="just" fontAlgn="t"/>
                      <a:r>
                        <a:rPr lang="en-US">
                          <a:solidFill>
                            <a:srgbClr val="333333"/>
                          </a:solidFill>
                          <a:latin typeface="inter-regular"/>
                        </a:rPr>
                        <a:t>jsp:forward</a:t>
                      </a:r>
                    </a:p>
                  </a:txBody>
                  <a:tcPr marL="76200" marR="76200" marT="76200" marB="76200"/>
                </a:tc>
                <a:tc>
                  <a:txBody>
                    <a:bodyPr/>
                    <a:lstStyle/>
                    <a:p>
                      <a:pPr algn="just" fontAlgn="t"/>
                      <a:r>
                        <a:rPr lang="en-GB">
                          <a:solidFill>
                            <a:srgbClr val="333333"/>
                          </a:solidFill>
                          <a:latin typeface="inter-regular"/>
                        </a:rPr>
                        <a:t>forwards the request and response to another resource.</a:t>
                      </a:r>
                    </a:p>
                  </a:txBody>
                  <a:tcPr marL="76200" marR="76200" marT="76200" marB="76200"/>
                </a:tc>
              </a:tr>
              <a:tr h="375476">
                <a:tc>
                  <a:txBody>
                    <a:bodyPr/>
                    <a:lstStyle/>
                    <a:p>
                      <a:pPr algn="just" fontAlgn="t"/>
                      <a:r>
                        <a:rPr lang="en-US">
                          <a:solidFill>
                            <a:srgbClr val="333333"/>
                          </a:solidFill>
                          <a:latin typeface="inter-regular"/>
                        </a:rPr>
                        <a:t>jsp:include</a:t>
                      </a:r>
                    </a:p>
                  </a:txBody>
                  <a:tcPr marL="76200" marR="76200" marT="76200" marB="76200"/>
                </a:tc>
                <a:tc>
                  <a:txBody>
                    <a:bodyPr/>
                    <a:lstStyle/>
                    <a:p>
                      <a:pPr algn="just" fontAlgn="t"/>
                      <a:r>
                        <a:rPr lang="en-US">
                          <a:solidFill>
                            <a:srgbClr val="333333"/>
                          </a:solidFill>
                          <a:latin typeface="inter-regular"/>
                        </a:rPr>
                        <a:t>includes another resource.</a:t>
                      </a:r>
                    </a:p>
                  </a:txBody>
                  <a:tcPr marL="76200" marR="76200" marT="76200" marB="76200"/>
                </a:tc>
              </a:tr>
              <a:tr h="375476">
                <a:tc>
                  <a:txBody>
                    <a:bodyPr/>
                    <a:lstStyle/>
                    <a:p>
                      <a:pPr algn="just" fontAlgn="t"/>
                      <a:r>
                        <a:rPr lang="en-US">
                          <a:solidFill>
                            <a:srgbClr val="333333"/>
                          </a:solidFill>
                          <a:latin typeface="inter-regular"/>
                        </a:rPr>
                        <a:t>jsp:useBean</a:t>
                      </a:r>
                    </a:p>
                  </a:txBody>
                  <a:tcPr marL="76200" marR="76200" marT="76200" marB="76200"/>
                </a:tc>
                <a:tc>
                  <a:txBody>
                    <a:bodyPr/>
                    <a:lstStyle/>
                    <a:p>
                      <a:pPr algn="just" fontAlgn="t"/>
                      <a:r>
                        <a:rPr lang="en-GB">
                          <a:solidFill>
                            <a:srgbClr val="333333"/>
                          </a:solidFill>
                          <a:latin typeface="inter-regular"/>
                        </a:rPr>
                        <a:t>creates or locates bean object.</a:t>
                      </a:r>
                    </a:p>
                  </a:txBody>
                  <a:tcPr marL="76200" marR="76200" marT="76200" marB="76200"/>
                </a:tc>
              </a:tr>
              <a:tr h="375476">
                <a:tc>
                  <a:txBody>
                    <a:bodyPr/>
                    <a:lstStyle/>
                    <a:p>
                      <a:pPr algn="just" fontAlgn="t"/>
                      <a:r>
                        <a:rPr lang="en-US">
                          <a:solidFill>
                            <a:srgbClr val="333333"/>
                          </a:solidFill>
                          <a:latin typeface="inter-regular"/>
                        </a:rPr>
                        <a:t>jsp:setProperty</a:t>
                      </a:r>
                    </a:p>
                  </a:txBody>
                  <a:tcPr marL="76200" marR="76200" marT="76200" marB="76200"/>
                </a:tc>
                <a:tc>
                  <a:txBody>
                    <a:bodyPr/>
                    <a:lstStyle/>
                    <a:p>
                      <a:pPr algn="just" fontAlgn="t"/>
                      <a:r>
                        <a:rPr lang="en-GB">
                          <a:solidFill>
                            <a:srgbClr val="333333"/>
                          </a:solidFill>
                          <a:latin typeface="inter-regular"/>
                        </a:rPr>
                        <a:t>sets the value of property in bean object.</a:t>
                      </a:r>
                    </a:p>
                  </a:txBody>
                  <a:tcPr marL="76200" marR="76200" marT="76200" marB="76200"/>
                </a:tc>
              </a:tr>
              <a:tr h="375476">
                <a:tc>
                  <a:txBody>
                    <a:bodyPr/>
                    <a:lstStyle/>
                    <a:p>
                      <a:pPr algn="just" fontAlgn="t"/>
                      <a:r>
                        <a:rPr lang="en-US">
                          <a:solidFill>
                            <a:srgbClr val="333333"/>
                          </a:solidFill>
                          <a:latin typeface="inter-regular"/>
                        </a:rPr>
                        <a:t>jsp:getProperty</a:t>
                      </a:r>
                    </a:p>
                  </a:txBody>
                  <a:tcPr marL="76200" marR="76200" marT="76200" marB="76200"/>
                </a:tc>
                <a:tc>
                  <a:txBody>
                    <a:bodyPr/>
                    <a:lstStyle/>
                    <a:p>
                      <a:pPr algn="just" fontAlgn="t"/>
                      <a:r>
                        <a:rPr lang="en-GB">
                          <a:solidFill>
                            <a:srgbClr val="333333"/>
                          </a:solidFill>
                          <a:latin typeface="inter-regular"/>
                        </a:rPr>
                        <a:t>prints the value of property of the bean.</a:t>
                      </a:r>
                    </a:p>
                  </a:txBody>
                  <a:tcPr marL="76200" marR="76200" marT="76200" marB="76200"/>
                </a:tc>
              </a:tr>
              <a:tr h="375476">
                <a:tc>
                  <a:txBody>
                    <a:bodyPr/>
                    <a:lstStyle/>
                    <a:p>
                      <a:pPr algn="just" fontAlgn="t"/>
                      <a:r>
                        <a:rPr lang="en-US">
                          <a:solidFill>
                            <a:srgbClr val="333333"/>
                          </a:solidFill>
                          <a:latin typeface="inter-regular"/>
                        </a:rPr>
                        <a:t>jsp:plugin</a:t>
                      </a:r>
                    </a:p>
                  </a:txBody>
                  <a:tcPr marL="76200" marR="76200" marT="76200" marB="76200"/>
                </a:tc>
                <a:tc>
                  <a:txBody>
                    <a:bodyPr/>
                    <a:lstStyle/>
                    <a:p>
                      <a:pPr algn="just" fontAlgn="t"/>
                      <a:r>
                        <a:rPr lang="en-GB">
                          <a:solidFill>
                            <a:srgbClr val="333333"/>
                          </a:solidFill>
                          <a:latin typeface="inter-regular"/>
                        </a:rPr>
                        <a:t>embeds another components such as applet.</a:t>
                      </a:r>
                    </a:p>
                  </a:txBody>
                  <a:tcPr marL="76200" marR="76200" marT="76200" marB="76200"/>
                </a:tc>
              </a:tr>
              <a:tr h="616854">
                <a:tc>
                  <a:txBody>
                    <a:bodyPr/>
                    <a:lstStyle/>
                    <a:p>
                      <a:pPr algn="just" fontAlgn="t"/>
                      <a:r>
                        <a:rPr lang="en-US">
                          <a:solidFill>
                            <a:srgbClr val="333333"/>
                          </a:solidFill>
                          <a:latin typeface="inter-regular"/>
                        </a:rPr>
                        <a:t>jsp:param</a:t>
                      </a:r>
                    </a:p>
                  </a:txBody>
                  <a:tcPr marL="76200" marR="76200" marT="76200" marB="76200"/>
                </a:tc>
                <a:tc>
                  <a:txBody>
                    <a:bodyPr/>
                    <a:lstStyle/>
                    <a:p>
                      <a:pPr algn="just" fontAlgn="t"/>
                      <a:r>
                        <a:rPr lang="en-GB">
                          <a:solidFill>
                            <a:srgbClr val="333333"/>
                          </a:solidFill>
                          <a:latin typeface="inter-regular"/>
                        </a:rPr>
                        <a:t>sets the parameter value. It is used in forward and include mostly.</a:t>
                      </a:r>
                    </a:p>
                  </a:txBody>
                  <a:tcPr marL="76200" marR="76200" marT="76200" marB="76200"/>
                </a:tc>
              </a:tr>
              <a:tr h="616854">
                <a:tc>
                  <a:txBody>
                    <a:bodyPr/>
                    <a:lstStyle/>
                    <a:p>
                      <a:pPr algn="just" fontAlgn="t"/>
                      <a:r>
                        <a:rPr lang="en-US">
                          <a:solidFill>
                            <a:srgbClr val="333333"/>
                          </a:solidFill>
                          <a:latin typeface="inter-regular"/>
                        </a:rPr>
                        <a:t>jsp:fallback</a:t>
                      </a:r>
                    </a:p>
                  </a:txBody>
                  <a:tcPr marL="76200" marR="76200" marT="76200" marB="76200"/>
                </a:tc>
                <a:tc>
                  <a:txBody>
                    <a:bodyPr/>
                    <a:lstStyle/>
                    <a:p>
                      <a:pPr algn="just" fontAlgn="t"/>
                      <a:r>
                        <a:rPr lang="en-GB" dirty="0">
                          <a:solidFill>
                            <a:srgbClr val="333333"/>
                          </a:solidFill>
                          <a:latin typeface="inter-regular"/>
                        </a:rPr>
                        <a:t>can be used to print the message if </a:t>
                      </a:r>
                      <a:r>
                        <a:rPr lang="en-GB" dirty="0" err="1">
                          <a:solidFill>
                            <a:srgbClr val="333333"/>
                          </a:solidFill>
                          <a:latin typeface="inter-regular"/>
                        </a:rPr>
                        <a:t>plugin</a:t>
                      </a:r>
                      <a:r>
                        <a:rPr lang="en-GB" dirty="0">
                          <a:solidFill>
                            <a:srgbClr val="333333"/>
                          </a:solidFill>
                          <a:latin typeface="inter-regular"/>
                        </a:rPr>
                        <a:t> is working. It is used in </a:t>
                      </a:r>
                      <a:r>
                        <a:rPr lang="en-GB" dirty="0" err="1">
                          <a:solidFill>
                            <a:srgbClr val="333333"/>
                          </a:solidFill>
                          <a:latin typeface="inter-regular"/>
                        </a:rPr>
                        <a:t>jsp:plugin</a:t>
                      </a:r>
                      <a:r>
                        <a:rPr lang="en-GB" dirty="0">
                          <a:solidFill>
                            <a:srgbClr val="333333"/>
                          </a:solidFill>
                          <a:latin typeface="inter-regular"/>
                        </a:rPr>
                        <a:t>.</a:t>
                      </a:r>
                    </a:p>
                  </a:txBody>
                  <a:tcPr marL="76200" marR="76200" marT="76200" marB="7620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err="1" smtClean="0"/>
              <a:t>jsp:forward</a:t>
            </a:r>
            <a:r>
              <a:rPr lang="en-US" dirty="0" smtClean="0"/>
              <a:t> action tag</a:t>
            </a: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GB" sz="2000" dirty="0" smtClean="0"/>
              <a:t>The </a:t>
            </a:r>
            <a:r>
              <a:rPr lang="en-GB" sz="2000" dirty="0" err="1" smtClean="0"/>
              <a:t>jsp:forward</a:t>
            </a:r>
            <a:r>
              <a:rPr lang="en-GB" sz="2000" dirty="0" smtClean="0"/>
              <a:t> action tag is used to forward the request to another resource it may be </a:t>
            </a:r>
            <a:r>
              <a:rPr lang="en-GB" sz="2000" dirty="0" err="1" smtClean="0"/>
              <a:t>jsp</a:t>
            </a:r>
            <a:r>
              <a:rPr lang="en-GB" sz="2000" dirty="0" smtClean="0"/>
              <a:t>, html or another resource.</a:t>
            </a:r>
          </a:p>
          <a:p>
            <a:pPr>
              <a:spcBef>
                <a:spcPts val="0"/>
              </a:spcBef>
              <a:buNone/>
            </a:pPr>
            <a:r>
              <a:rPr lang="en-US" sz="2000" dirty="0" smtClean="0"/>
              <a:t>Syntax of </a:t>
            </a:r>
            <a:r>
              <a:rPr lang="en-US" sz="2000" dirty="0" err="1" smtClean="0"/>
              <a:t>jsp:forward</a:t>
            </a:r>
            <a:r>
              <a:rPr lang="en-US" sz="2000" dirty="0" smtClean="0"/>
              <a:t> action tag without parameter</a:t>
            </a:r>
          </a:p>
          <a:p>
            <a:pPr>
              <a:spcBef>
                <a:spcPts val="0"/>
              </a:spcBef>
              <a:buNone/>
            </a:pPr>
            <a:r>
              <a:rPr lang="en-US" sz="2000" dirty="0" smtClean="0"/>
              <a:t>   &lt;</a:t>
            </a:r>
            <a:r>
              <a:rPr lang="en-US" sz="2000" dirty="0" err="1" smtClean="0"/>
              <a:t>jsp:forward</a:t>
            </a:r>
            <a:r>
              <a:rPr lang="en-US" sz="2000" dirty="0" smtClean="0"/>
              <a:t> page="</a:t>
            </a:r>
            <a:r>
              <a:rPr lang="en-US" sz="2000" dirty="0" err="1" smtClean="0"/>
              <a:t>relativeURL</a:t>
            </a:r>
            <a:r>
              <a:rPr lang="en-US" sz="2000" dirty="0" smtClean="0"/>
              <a:t> | &lt;%= expression %&gt;" /&gt;  </a:t>
            </a:r>
          </a:p>
          <a:p>
            <a:pPr>
              <a:spcBef>
                <a:spcPts val="0"/>
              </a:spcBef>
              <a:buNone/>
            </a:pPr>
            <a:r>
              <a:rPr lang="en-US" sz="2000" dirty="0" smtClean="0"/>
              <a:t>Syntax of </a:t>
            </a:r>
            <a:r>
              <a:rPr lang="en-US" sz="2000" dirty="0" err="1" smtClean="0"/>
              <a:t>jsp:forward</a:t>
            </a:r>
            <a:r>
              <a:rPr lang="en-US" sz="2000" dirty="0" smtClean="0"/>
              <a:t> action tag with parameter</a:t>
            </a:r>
          </a:p>
          <a:p>
            <a:pPr>
              <a:spcBef>
                <a:spcPts val="0"/>
              </a:spcBef>
              <a:buNone/>
            </a:pPr>
            <a:r>
              <a:rPr lang="en-US" sz="2000" dirty="0" smtClean="0"/>
              <a:t>   &lt;</a:t>
            </a:r>
            <a:r>
              <a:rPr lang="en-US" sz="2000" dirty="0" err="1" smtClean="0"/>
              <a:t>jsp:forward</a:t>
            </a:r>
            <a:r>
              <a:rPr lang="en-US" sz="2000" dirty="0" smtClean="0"/>
              <a:t> page="</a:t>
            </a:r>
            <a:r>
              <a:rPr lang="en-US" sz="2000" dirty="0" err="1" smtClean="0"/>
              <a:t>relativeURL</a:t>
            </a:r>
            <a:r>
              <a:rPr lang="en-US" sz="2000" dirty="0" smtClean="0"/>
              <a:t> | &lt;%= expression %&gt;"&gt;  </a:t>
            </a:r>
          </a:p>
          <a:p>
            <a:pPr>
              <a:spcBef>
                <a:spcPts val="0"/>
              </a:spcBef>
              <a:buNone/>
            </a:pPr>
            <a:r>
              <a:rPr lang="en-US" sz="2000" dirty="0" smtClean="0"/>
              <a:t> &lt;</a:t>
            </a:r>
            <a:r>
              <a:rPr lang="en-US" sz="2000" dirty="0" err="1" smtClean="0"/>
              <a:t>jsp:param</a:t>
            </a:r>
            <a:r>
              <a:rPr lang="en-US" sz="2000" dirty="0" smtClean="0"/>
              <a:t> name="</a:t>
            </a:r>
            <a:r>
              <a:rPr lang="en-US" sz="2000" dirty="0" err="1" smtClean="0"/>
              <a:t>parametername</a:t>
            </a:r>
            <a:r>
              <a:rPr lang="en-US" sz="2000" dirty="0" smtClean="0"/>
              <a:t>" value="</a:t>
            </a:r>
            <a:r>
              <a:rPr lang="en-US" sz="2000" dirty="0" err="1" smtClean="0"/>
              <a:t>parametervalue</a:t>
            </a:r>
            <a:r>
              <a:rPr lang="en-US" sz="2000" dirty="0" smtClean="0"/>
              <a:t> | &lt;%=expression%&gt;" /&gt;  </a:t>
            </a:r>
          </a:p>
          <a:p>
            <a:pPr>
              <a:spcBef>
                <a:spcPts val="0"/>
              </a:spcBef>
              <a:buNone/>
            </a:pPr>
            <a:r>
              <a:rPr lang="en-US" sz="2000" dirty="0" smtClean="0"/>
              <a:t>&lt;/</a:t>
            </a:r>
            <a:r>
              <a:rPr lang="en-US" sz="2000" dirty="0" err="1" smtClean="0"/>
              <a:t>jsp:forward</a:t>
            </a:r>
            <a:r>
              <a:rPr lang="en-US" sz="2000" dirty="0" smtClean="0"/>
              <a:t>&gt;  </a:t>
            </a:r>
          </a:p>
          <a:p>
            <a:pPr>
              <a:spcBef>
                <a:spcPts val="0"/>
              </a:spcBef>
              <a:buNone/>
            </a:pPr>
            <a:r>
              <a:rPr lang="en-GB" sz="2000" dirty="0" smtClean="0"/>
              <a:t>Example of </a:t>
            </a:r>
            <a:r>
              <a:rPr lang="en-GB" sz="2000" dirty="0" err="1" smtClean="0"/>
              <a:t>jsp:forward</a:t>
            </a:r>
            <a:r>
              <a:rPr lang="en-GB" sz="2000" dirty="0" smtClean="0"/>
              <a:t> action tag without parameter</a:t>
            </a:r>
          </a:p>
          <a:p>
            <a:pPr>
              <a:spcBef>
                <a:spcPts val="0"/>
              </a:spcBef>
              <a:buNone/>
            </a:pPr>
            <a:r>
              <a:rPr lang="en-US" sz="2000" dirty="0" smtClean="0"/>
              <a:t>index.jsp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&lt;h2&gt;</a:t>
            </a:r>
            <a:r>
              <a:rPr lang="en-US" sz="2000" b="1" dirty="0" smtClean="0"/>
              <a:t>this</a:t>
            </a:r>
            <a:r>
              <a:rPr lang="en-US" sz="2000" dirty="0" smtClean="0"/>
              <a:t> is index page&lt;/h2&gt;  </a:t>
            </a:r>
          </a:p>
          <a:p>
            <a:pPr>
              <a:spcBef>
                <a:spcPts val="0"/>
              </a:spcBef>
              <a:buNone/>
            </a:pPr>
            <a:r>
              <a:rPr lang="en-US" sz="2000" dirty="0" smtClean="0"/>
              <a:t>  </a:t>
            </a:r>
          </a:p>
          <a:p>
            <a:pPr>
              <a:spcBef>
                <a:spcPts val="0"/>
              </a:spcBef>
              <a:buNone/>
            </a:pPr>
            <a:r>
              <a:rPr lang="en-US" sz="2000" dirty="0" smtClean="0"/>
              <a:t>&lt;</a:t>
            </a:r>
            <a:r>
              <a:rPr lang="en-US" sz="2000" dirty="0" err="1" smtClean="0"/>
              <a:t>jsp:forward</a:t>
            </a:r>
            <a:r>
              <a:rPr lang="en-US" sz="2000" dirty="0" smtClean="0"/>
              <a:t> page="printdate.jsp" /&gt;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dirty="0" smtClean="0"/>
              <a:t>printdate.jsp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 </a:t>
            </a:r>
            <a:r>
              <a:rPr lang="en-US" sz="2000" dirty="0" err="1" smtClean="0"/>
              <a:t>out.print</a:t>
            </a:r>
            <a:r>
              <a:rPr lang="en-US" sz="2000" dirty="0" smtClean="0"/>
              <a:t>("Today is:"+</a:t>
            </a:r>
            <a:r>
              <a:rPr lang="en-US" sz="2000" dirty="0" err="1" smtClean="0"/>
              <a:t>java.util.Calendar.getInstance</a:t>
            </a:r>
            <a:r>
              <a:rPr lang="en-US" sz="2000" dirty="0" smtClean="0"/>
              <a:t>().</a:t>
            </a:r>
            <a:r>
              <a:rPr lang="en-US" sz="2000" dirty="0" err="1" smtClean="0"/>
              <a:t>getTime</a:t>
            </a:r>
            <a:r>
              <a:rPr lang="en-US" sz="2000" dirty="0" smtClean="0"/>
              <a:t>()); %&gt;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u="sng" dirty="0" smtClean="0"/>
              <a:t>Example of </a:t>
            </a:r>
            <a:r>
              <a:rPr lang="en-US" sz="2000" u="sng" dirty="0" err="1" smtClean="0"/>
              <a:t>jsp:forward</a:t>
            </a:r>
            <a:r>
              <a:rPr lang="en-US" sz="2000" u="sng" dirty="0" smtClean="0"/>
              <a:t> action tag with parameter</a:t>
            </a:r>
          </a:p>
          <a:p>
            <a:pPr>
              <a:spcBef>
                <a:spcPts val="0"/>
              </a:spcBef>
              <a:buNone/>
            </a:pPr>
            <a:r>
              <a:rPr lang="en-US" sz="2000" dirty="0" smtClean="0"/>
              <a:t>In this example, we are forwarding the request to the printdate.jsp file with parameter and printdate.jsp file prints the parameter value with date and time.</a:t>
            </a:r>
          </a:p>
          <a:p>
            <a:pPr>
              <a:spcBef>
                <a:spcPts val="0"/>
              </a:spcBef>
              <a:buNone/>
            </a:pPr>
            <a:r>
              <a:rPr lang="en-US" sz="2000" dirty="0" smtClean="0"/>
              <a:t>index.jsp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&lt;h2&gt;</a:t>
            </a:r>
            <a:r>
              <a:rPr lang="en-US" sz="2000" b="1" dirty="0" smtClean="0"/>
              <a:t>this</a:t>
            </a:r>
            <a:r>
              <a:rPr lang="en-US" sz="2000" dirty="0" smtClean="0"/>
              <a:t> is index page&lt;/h2&gt;  </a:t>
            </a:r>
          </a:p>
          <a:p>
            <a:pPr>
              <a:spcBef>
                <a:spcPts val="0"/>
              </a:spcBef>
              <a:buNone/>
            </a:pPr>
            <a:r>
              <a:rPr lang="en-US" sz="2000" dirty="0" smtClean="0"/>
              <a:t>  </a:t>
            </a:r>
          </a:p>
          <a:p>
            <a:pPr>
              <a:spcBef>
                <a:spcPts val="0"/>
              </a:spcBef>
              <a:buNone/>
            </a:pPr>
            <a:r>
              <a:rPr lang="en-US" sz="2000" dirty="0" smtClean="0"/>
              <a:t>&lt;</a:t>
            </a:r>
            <a:r>
              <a:rPr lang="en-US" sz="2000" dirty="0" err="1" smtClean="0"/>
              <a:t>jsp:forward</a:t>
            </a:r>
            <a:r>
              <a:rPr lang="en-US" sz="2000" dirty="0" smtClean="0"/>
              <a:t> page="printdate.jsp" &gt;  </a:t>
            </a:r>
          </a:p>
          <a:p>
            <a:pPr>
              <a:spcBef>
                <a:spcPts val="0"/>
              </a:spcBef>
              <a:buNone/>
            </a:pPr>
            <a:r>
              <a:rPr lang="en-US" sz="2000" dirty="0" smtClean="0"/>
              <a:t>&lt;</a:t>
            </a:r>
            <a:r>
              <a:rPr lang="en-US" sz="2000" dirty="0" err="1" smtClean="0"/>
              <a:t>jsp:param</a:t>
            </a:r>
            <a:r>
              <a:rPr lang="en-US" sz="2000" dirty="0" smtClean="0"/>
              <a:t> name="name" value="javatpoint.com" /&gt;  </a:t>
            </a:r>
          </a:p>
          <a:p>
            <a:pPr>
              <a:spcBef>
                <a:spcPts val="0"/>
              </a:spcBef>
              <a:buNone/>
            </a:pPr>
            <a:r>
              <a:rPr lang="en-US" sz="2000" dirty="0" smtClean="0"/>
              <a:t>&lt;/</a:t>
            </a:r>
            <a:r>
              <a:rPr lang="en-US" sz="2000" dirty="0" err="1" smtClean="0"/>
              <a:t>jsp:forward</a:t>
            </a:r>
            <a:r>
              <a:rPr lang="en-US" sz="2000" dirty="0" smtClean="0"/>
              <a:t>&gt;  </a:t>
            </a:r>
          </a:p>
          <a:p>
            <a:pPr>
              <a:spcBef>
                <a:spcPts val="0"/>
              </a:spcBef>
              <a:buNone/>
            </a:pPr>
            <a:r>
              <a:rPr lang="en-US" sz="2000" dirty="0" smtClean="0"/>
              <a:t>  </a:t>
            </a:r>
          </a:p>
          <a:p>
            <a:pPr>
              <a:spcBef>
                <a:spcPts val="0"/>
              </a:spcBef>
              <a:buNone/>
            </a:pPr>
            <a:r>
              <a:rPr lang="en-US" sz="2000" dirty="0" smtClean="0"/>
              <a:t>&lt;/body&gt;  </a:t>
            </a:r>
          </a:p>
          <a:p>
            <a:pPr>
              <a:spcBef>
                <a:spcPts val="0"/>
              </a:spcBef>
              <a:buNone/>
            </a:pPr>
            <a:r>
              <a:rPr lang="en-US" sz="2000" dirty="0" smtClean="0"/>
              <a:t>&lt;/html&gt;  </a:t>
            </a:r>
          </a:p>
          <a:p>
            <a:pPr>
              <a:spcBef>
                <a:spcPts val="0"/>
              </a:spcBef>
              <a:buNone/>
            </a:pPr>
            <a:r>
              <a:rPr lang="en-US" sz="2000" dirty="0" smtClean="0"/>
              <a:t>printdate.jsp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  </a:t>
            </a:r>
          </a:p>
          <a:p>
            <a:pPr>
              <a:spcBef>
                <a:spcPts val="0"/>
              </a:spcBef>
              <a:buNone/>
            </a:pPr>
            <a:r>
              <a:rPr lang="en-US" sz="2000" dirty="0" smtClean="0"/>
              <a:t>&lt;% </a:t>
            </a:r>
            <a:r>
              <a:rPr lang="en-US" sz="2000" dirty="0" err="1" smtClean="0"/>
              <a:t>out.print</a:t>
            </a:r>
            <a:r>
              <a:rPr lang="en-US" sz="2000" dirty="0" smtClean="0"/>
              <a:t>("Today is:"+</a:t>
            </a:r>
            <a:r>
              <a:rPr lang="en-US" sz="2000" dirty="0" err="1" smtClean="0"/>
              <a:t>java.util.Calendar.getInstance</a:t>
            </a:r>
            <a:r>
              <a:rPr lang="en-US" sz="2000" dirty="0" smtClean="0"/>
              <a:t>().</a:t>
            </a:r>
            <a:r>
              <a:rPr lang="en-US" sz="2000" dirty="0" err="1" smtClean="0"/>
              <a:t>getTime</a:t>
            </a:r>
            <a:r>
              <a:rPr lang="en-US" sz="2000" dirty="0" smtClean="0"/>
              <a:t>()); %&gt;  </a:t>
            </a:r>
          </a:p>
          <a:p>
            <a:pPr>
              <a:spcBef>
                <a:spcPts val="0"/>
              </a:spcBef>
              <a:buNone/>
            </a:pPr>
            <a:r>
              <a:rPr lang="en-US" sz="2000" dirty="0" smtClean="0"/>
              <a:t>&lt;%= </a:t>
            </a:r>
            <a:r>
              <a:rPr lang="en-US" sz="2000" dirty="0" err="1" smtClean="0"/>
              <a:t>request.getParameter</a:t>
            </a:r>
            <a:r>
              <a:rPr lang="en-US" sz="2000" dirty="0" smtClean="0"/>
              <a:t>("name") %&gt;  </a:t>
            </a:r>
          </a:p>
          <a:p>
            <a:pPr>
              <a:spcBef>
                <a:spcPts val="0"/>
              </a:spcBef>
              <a:buNone/>
            </a:pPr>
            <a:r>
              <a:rPr lang="en-US" sz="2000" dirty="0" smtClean="0"/>
              <a:t>  </a:t>
            </a:r>
          </a:p>
          <a:p>
            <a:pPr>
              <a:spcBef>
                <a:spcPts val="0"/>
              </a:spcBef>
              <a:buNone/>
            </a:pPr>
            <a:r>
              <a:rPr lang="en-US" sz="2000" dirty="0" smtClean="0"/>
              <a:t>&lt;/body&gt;  </a:t>
            </a:r>
          </a:p>
          <a:p>
            <a:pPr>
              <a:spcBef>
                <a:spcPts val="0"/>
              </a:spcBef>
              <a:buNone/>
            </a:pPr>
            <a:r>
              <a:rPr lang="en-US" sz="2000" dirty="0" smtClean="0"/>
              <a:t>&lt;/html&gt;  </a:t>
            </a:r>
          </a:p>
          <a:p>
            <a:pPr>
              <a:buNone/>
            </a:pPr>
            <a:endParaRPr lang="en-US" dirty="0" smtClean="0"/>
          </a:p>
          <a:p>
            <a:pPr>
              <a:spcBef>
                <a:spcPts val="0"/>
              </a:spcBef>
              <a:buNone/>
            </a:pPr>
            <a:endParaRPr lang="en-US" dirty="0" smtClean="0"/>
          </a:p>
          <a:p>
            <a:pPr>
              <a:spcBef>
                <a:spcPts val="0"/>
              </a:spcBef>
              <a:buNone/>
            </a:pPr>
            <a:endParaRPr lang="en-GB" dirty="0" smtClean="0"/>
          </a:p>
          <a:p>
            <a:pPr>
              <a:spcBef>
                <a:spcPts val="0"/>
              </a:spcBef>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US" dirty="0" smtClean="0"/>
              <a:t/>
            </a:r>
            <a:br>
              <a:rPr lang="en-US" dirty="0" smtClean="0"/>
            </a:br>
            <a:r>
              <a:rPr lang="en-US" dirty="0" smtClean="0"/>
              <a:t/>
            </a:r>
            <a:br>
              <a:rPr lang="en-US" dirty="0" smtClean="0"/>
            </a:br>
            <a:r>
              <a:rPr lang="en-US" dirty="0" smtClean="0"/>
              <a:t>Example of </a:t>
            </a:r>
            <a:r>
              <a:rPr lang="en-US" dirty="0" err="1" smtClean="0"/>
              <a:t>jsp:forward</a:t>
            </a:r>
            <a:r>
              <a:rPr lang="en-US" dirty="0" smtClean="0"/>
              <a:t> action tag with parameter</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US" sz="2400" dirty="0" smtClean="0"/>
              <a:t>In this example, we are forwarding the request to the printdate.jsp file with parameter and printdate.jsp file prints the parameter value with date and time.</a:t>
            </a:r>
          </a:p>
          <a:p>
            <a:r>
              <a:rPr lang="en-US" sz="2400" dirty="0" smtClean="0"/>
              <a:t>index.jsp</a:t>
            </a:r>
          </a:p>
          <a:p>
            <a:pPr>
              <a:spcBef>
                <a:spcPts val="0"/>
              </a:spcBef>
              <a:buNone/>
            </a:pPr>
            <a:r>
              <a:rPr lang="en-US" sz="2000" dirty="0" smtClean="0"/>
              <a:t>&lt;html&gt;  </a:t>
            </a:r>
          </a:p>
          <a:p>
            <a:pPr>
              <a:spcBef>
                <a:spcPts val="0"/>
              </a:spcBef>
              <a:buNone/>
            </a:pPr>
            <a:r>
              <a:rPr lang="en-US" sz="2000" dirty="0" smtClean="0"/>
              <a:t>&lt;body&gt;  </a:t>
            </a:r>
          </a:p>
          <a:p>
            <a:pPr>
              <a:spcBef>
                <a:spcPts val="0"/>
              </a:spcBef>
              <a:buNone/>
            </a:pPr>
            <a:r>
              <a:rPr lang="en-US" sz="2000" dirty="0" smtClean="0"/>
              <a:t>&lt;h2&gt;</a:t>
            </a:r>
            <a:r>
              <a:rPr lang="en-US" sz="2000" b="1" dirty="0" smtClean="0"/>
              <a:t>this</a:t>
            </a:r>
            <a:r>
              <a:rPr lang="en-US" sz="2000" dirty="0" smtClean="0"/>
              <a:t> is index page&lt;/h2&gt;  </a:t>
            </a:r>
          </a:p>
          <a:p>
            <a:pPr>
              <a:spcBef>
                <a:spcPts val="0"/>
              </a:spcBef>
              <a:buNone/>
            </a:pPr>
            <a:r>
              <a:rPr lang="en-US" sz="2000" dirty="0" smtClean="0"/>
              <a:t>  </a:t>
            </a:r>
          </a:p>
          <a:p>
            <a:pPr>
              <a:spcBef>
                <a:spcPts val="0"/>
              </a:spcBef>
              <a:buNone/>
            </a:pPr>
            <a:r>
              <a:rPr lang="en-US" sz="2000" dirty="0" smtClean="0"/>
              <a:t>&lt;</a:t>
            </a:r>
            <a:r>
              <a:rPr lang="en-US" sz="2000" dirty="0" err="1" smtClean="0"/>
              <a:t>jsp:forward</a:t>
            </a:r>
            <a:r>
              <a:rPr lang="en-US" sz="2000" dirty="0" smtClean="0"/>
              <a:t> page="printdate.jsp" &gt;  </a:t>
            </a:r>
          </a:p>
          <a:p>
            <a:pPr>
              <a:spcBef>
                <a:spcPts val="0"/>
              </a:spcBef>
              <a:buNone/>
            </a:pPr>
            <a:r>
              <a:rPr lang="en-US" sz="2000" dirty="0" smtClean="0"/>
              <a:t>&lt;</a:t>
            </a:r>
            <a:r>
              <a:rPr lang="en-US" sz="2000" dirty="0" err="1" smtClean="0"/>
              <a:t>jsp:param</a:t>
            </a:r>
            <a:r>
              <a:rPr lang="en-US" sz="2000" dirty="0" smtClean="0"/>
              <a:t> name="name" value="javatpoint.com" /&gt;  </a:t>
            </a:r>
          </a:p>
          <a:p>
            <a:pPr>
              <a:spcBef>
                <a:spcPts val="0"/>
              </a:spcBef>
              <a:buNone/>
            </a:pPr>
            <a:r>
              <a:rPr lang="en-US" sz="2000" dirty="0" smtClean="0"/>
              <a:t>&lt;/</a:t>
            </a:r>
            <a:r>
              <a:rPr lang="en-US" sz="2000" dirty="0" err="1" smtClean="0"/>
              <a:t>jsp:forward</a:t>
            </a:r>
            <a:r>
              <a:rPr lang="en-US" sz="2000" dirty="0" smtClean="0"/>
              <a:t>&gt;  </a:t>
            </a:r>
          </a:p>
          <a:p>
            <a:pPr>
              <a:spcBef>
                <a:spcPts val="0"/>
              </a:spcBef>
              <a:buNone/>
            </a:pPr>
            <a:r>
              <a:rPr lang="en-US" sz="2000" dirty="0" smtClean="0"/>
              <a:t>  </a:t>
            </a:r>
          </a:p>
          <a:p>
            <a:pPr>
              <a:spcBef>
                <a:spcPts val="0"/>
              </a:spcBef>
              <a:buNone/>
            </a:pPr>
            <a:r>
              <a:rPr lang="en-US" sz="2000" dirty="0" smtClean="0"/>
              <a:t>&lt;/body&gt;  </a:t>
            </a:r>
          </a:p>
          <a:p>
            <a:pPr>
              <a:spcBef>
                <a:spcPts val="0"/>
              </a:spcBef>
              <a:buNone/>
            </a:pPr>
            <a:r>
              <a:rPr lang="en-US" sz="2000" dirty="0" smtClean="0"/>
              <a:t>&lt;/html&gt;  </a:t>
            </a:r>
          </a:p>
          <a:p>
            <a:r>
              <a:rPr lang="en-US" sz="2400" dirty="0" smtClean="0"/>
              <a:t>printdate.jsp</a:t>
            </a:r>
          </a:p>
          <a:p>
            <a:pPr>
              <a:spcBef>
                <a:spcPts val="0"/>
              </a:spcBef>
            </a:pPr>
            <a:r>
              <a:rPr lang="en-US" sz="2000" dirty="0" smtClean="0"/>
              <a:t>&lt;html&gt;  </a:t>
            </a:r>
          </a:p>
          <a:p>
            <a:pPr>
              <a:spcBef>
                <a:spcPts val="0"/>
              </a:spcBef>
            </a:pPr>
            <a:r>
              <a:rPr lang="en-US" sz="2000" dirty="0" smtClean="0"/>
              <a:t>&lt;body&gt;  </a:t>
            </a:r>
          </a:p>
          <a:p>
            <a:pPr>
              <a:spcBef>
                <a:spcPts val="0"/>
              </a:spcBef>
            </a:pPr>
            <a:r>
              <a:rPr lang="en-US" sz="2000" dirty="0" smtClean="0"/>
              <a:t>  </a:t>
            </a:r>
          </a:p>
          <a:p>
            <a:pPr>
              <a:spcBef>
                <a:spcPts val="0"/>
              </a:spcBef>
            </a:pPr>
            <a:r>
              <a:rPr lang="en-US" sz="2000" dirty="0" smtClean="0"/>
              <a:t>&lt;% </a:t>
            </a:r>
            <a:r>
              <a:rPr lang="en-US" sz="2000" dirty="0" err="1" smtClean="0"/>
              <a:t>out.print</a:t>
            </a:r>
            <a:r>
              <a:rPr lang="en-US" sz="2000" dirty="0" smtClean="0"/>
              <a:t>("Today is:"+</a:t>
            </a:r>
            <a:r>
              <a:rPr lang="en-US" sz="2000" dirty="0" err="1" smtClean="0"/>
              <a:t>java.util.Calendar.getInstance</a:t>
            </a:r>
            <a:r>
              <a:rPr lang="en-US" sz="2000" dirty="0" smtClean="0"/>
              <a:t>().</a:t>
            </a:r>
            <a:r>
              <a:rPr lang="en-US" sz="2000" dirty="0" err="1" smtClean="0"/>
              <a:t>getTime</a:t>
            </a:r>
            <a:r>
              <a:rPr lang="en-US" sz="2000" dirty="0" smtClean="0"/>
              <a:t>()); %&gt;  </a:t>
            </a:r>
          </a:p>
          <a:p>
            <a:pPr>
              <a:spcBef>
                <a:spcPts val="0"/>
              </a:spcBef>
            </a:pPr>
            <a:r>
              <a:rPr lang="en-US" sz="2000" dirty="0" smtClean="0"/>
              <a:t>&lt;%= </a:t>
            </a:r>
            <a:r>
              <a:rPr lang="en-US" sz="2000" dirty="0" err="1" smtClean="0"/>
              <a:t>request.getParameter</a:t>
            </a:r>
            <a:r>
              <a:rPr lang="en-US" sz="2000" dirty="0" smtClean="0"/>
              <a:t>("name") %&gt;  </a:t>
            </a:r>
          </a:p>
          <a:p>
            <a:pPr>
              <a:spcBef>
                <a:spcPts val="0"/>
              </a:spcBef>
            </a:pPr>
            <a:r>
              <a:rPr lang="en-US" sz="2000" dirty="0" smtClean="0"/>
              <a:t>  </a:t>
            </a:r>
          </a:p>
          <a:p>
            <a:pPr>
              <a:spcBef>
                <a:spcPts val="0"/>
              </a:spcBef>
            </a:pPr>
            <a:r>
              <a:rPr lang="en-US" sz="2000" dirty="0" smtClean="0"/>
              <a:t>&lt;/body&gt;  </a:t>
            </a:r>
          </a:p>
          <a:p>
            <a:pPr>
              <a:spcBef>
                <a:spcPts val="0"/>
              </a:spcBef>
            </a:pPr>
            <a:r>
              <a:rPr lang="en-US" sz="2000" dirty="0" smtClean="0"/>
              <a:t>&lt;/html&gt;  </a:t>
            </a:r>
          </a:p>
          <a:p>
            <a:pPr>
              <a:spcBef>
                <a:spcPts val="0"/>
              </a:spcBef>
              <a:buNone/>
            </a:pPr>
            <a:r>
              <a:rPr lang="en-GB" sz="2400" b="1" dirty="0" smtClean="0"/>
              <a:t> </a:t>
            </a:r>
            <a:endParaRPr lang="en-GB" sz="2400" dirty="0" smtClean="0"/>
          </a:p>
          <a:p>
            <a:pPr>
              <a:spcBef>
                <a:spcPts val="0"/>
              </a:spcBef>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err="1" smtClean="0"/>
              <a:t>jsp:include</a:t>
            </a:r>
            <a:r>
              <a:rPr lang="en-US" dirty="0" smtClean="0"/>
              <a:t> action tag</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523836" y="1071546"/>
            <a:ext cx="11358642" cy="5105417"/>
          </a:xfrm>
        </p:spPr>
        <p:txBody>
          <a:bodyPr/>
          <a:lstStyle/>
          <a:p>
            <a:r>
              <a:rPr lang="en-GB" dirty="0" smtClean="0"/>
              <a:t>The </a:t>
            </a:r>
            <a:r>
              <a:rPr lang="en-GB" b="1" dirty="0" err="1" smtClean="0"/>
              <a:t>jsp:include</a:t>
            </a:r>
            <a:r>
              <a:rPr lang="en-GB" b="1" dirty="0" smtClean="0"/>
              <a:t> action tag</a:t>
            </a:r>
            <a:r>
              <a:rPr lang="en-GB" dirty="0" smtClean="0"/>
              <a:t> is used to include the content of another resource it may be </a:t>
            </a:r>
            <a:r>
              <a:rPr lang="en-GB" dirty="0" err="1" smtClean="0"/>
              <a:t>jsp</a:t>
            </a:r>
            <a:r>
              <a:rPr lang="en-GB" dirty="0" smtClean="0"/>
              <a:t>, html or </a:t>
            </a:r>
            <a:r>
              <a:rPr lang="en-GB" dirty="0" err="1" smtClean="0"/>
              <a:t>servlet</a:t>
            </a:r>
            <a:r>
              <a:rPr lang="en-GB" dirty="0" smtClean="0"/>
              <a:t>.</a:t>
            </a:r>
          </a:p>
          <a:p>
            <a:r>
              <a:rPr lang="en-GB" dirty="0" smtClean="0"/>
              <a:t>The </a:t>
            </a:r>
            <a:r>
              <a:rPr lang="en-GB" dirty="0" err="1" smtClean="0"/>
              <a:t>jsp</a:t>
            </a:r>
            <a:r>
              <a:rPr lang="en-GB" dirty="0" smtClean="0"/>
              <a:t> include action tag includes the resource at request time so it is </a:t>
            </a:r>
            <a:r>
              <a:rPr lang="en-GB" b="1" dirty="0" smtClean="0"/>
              <a:t>better for dynamic pages</a:t>
            </a:r>
            <a:r>
              <a:rPr lang="en-GB" dirty="0" smtClean="0"/>
              <a:t> because there might be changes in future.</a:t>
            </a:r>
          </a:p>
          <a:p>
            <a:r>
              <a:rPr lang="en-GB" dirty="0" smtClean="0"/>
              <a:t>The </a:t>
            </a:r>
            <a:r>
              <a:rPr lang="en-GB" dirty="0" err="1" smtClean="0"/>
              <a:t>jsp:include</a:t>
            </a:r>
            <a:r>
              <a:rPr lang="en-GB" dirty="0" smtClean="0"/>
              <a:t> tag can be used to include static as well as dynamic pages.</a:t>
            </a:r>
          </a:p>
          <a:p>
            <a:r>
              <a:rPr lang="en-GB" dirty="0" smtClean="0"/>
              <a:t>Advantage of </a:t>
            </a:r>
            <a:r>
              <a:rPr lang="en-GB" dirty="0" err="1" smtClean="0"/>
              <a:t>jsp:include</a:t>
            </a:r>
            <a:r>
              <a:rPr lang="en-GB" dirty="0" smtClean="0"/>
              <a:t> action tag</a:t>
            </a:r>
          </a:p>
          <a:p>
            <a:r>
              <a:rPr lang="en-GB" b="1" dirty="0" smtClean="0"/>
              <a:t>Code reusability</a:t>
            </a:r>
            <a:r>
              <a:rPr lang="en-GB" dirty="0" smtClean="0"/>
              <a:t> : We can use a page many times such as including header and footer pages in all pages. So it saves a lot of time.</a:t>
            </a:r>
          </a:p>
          <a:p>
            <a:r>
              <a:rPr lang="en-US" dirty="0" smtClean="0"/>
              <a:t>Syntax of </a:t>
            </a:r>
            <a:r>
              <a:rPr lang="en-US" dirty="0" err="1" smtClean="0"/>
              <a:t>jsp:include</a:t>
            </a:r>
            <a:r>
              <a:rPr lang="en-US" dirty="0" smtClean="0"/>
              <a:t> action tag without parameter</a:t>
            </a:r>
          </a:p>
          <a:p>
            <a:r>
              <a:rPr lang="en-US" dirty="0" smtClean="0"/>
              <a:t>&lt;</a:t>
            </a:r>
            <a:r>
              <a:rPr lang="en-US" dirty="0" err="1" smtClean="0"/>
              <a:t>jsp:include</a:t>
            </a:r>
            <a:r>
              <a:rPr lang="en-US" dirty="0" smtClean="0"/>
              <a:t> page="</a:t>
            </a:r>
            <a:r>
              <a:rPr lang="en-US" dirty="0" err="1" smtClean="0"/>
              <a:t>relativeURL</a:t>
            </a:r>
            <a:r>
              <a:rPr lang="en-US" dirty="0" smtClean="0"/>
              <a:t> | &lt;%= expression %&gt;" /&gt;  </a:t>
            </a:r>
          </a:p>
          <a:p>
            <a:pPr>
              <a:spcBef>
                <a:spcPts val="0"/>
              </a:spcBef>
              <a:buNone/>
            </a:pPr>
            <a:r>
              <a:rPr lang="en-US" dirty="0" smtClean="0"/>
              <a:t>Syntax of </a:t>
            </a:r>
            <a:r>
              <a:rPr lang="en-US" dirty="0" err="1" smtClean="0"/>
              <a:t>jsp:include</a:t>
            </a:r>
            <a:r>
              <a:rPr lang="en-US" dirty="0" smtClean="0"/>
              <a:t> action tag with parameter</a:t>
            </a:r>
          </a:p>
          <a:p>
            <a:pPr>
              <a:spcBef>
                <a:spcPts val="0"/>
              </a:spcBef>
              <a:buNone/>
            </a:pPr>
            <a:r>
              <a:rPr lang="en-US" dirty="0" smtClean="0"/>
              <a:t>&lt;</a:t>
            </a:r>
            <a:r>
              <a:rPr lang="en-US" dirty="0" err="1" smtClean="0"/>
              <a:t>jsp:include</a:t>
            </a:r>
            <a:r>
              <a:rPr lang="en-US" dirty="0" smtClean="0"/>
              <a:t> page="</a:t>
            </a:r>
            <a:r>
              <a:rPr lang="en-US" dirty="0" err="1" smtClean="0"/>
              <a:t>relativeURL</a:t>
            </a:r>
            <a:r>
              <a:rPr lang="en-US" dirty="0" smtClean="0"/>
              <a:t> | &lt;%= expression %&gt;"&gt;  </a:t>
            </a:r>
          </a:p>
          <a:p>
            <a:pPr>
              <a:spcBef>
                <a:spcPts val="0"/>
              </a:spcBef>
              <a:buNone/>
            </a:pPr>
            <a:r>
              <a:rPr lang="en-US" dirty="0" smtClean="0"/>
              <a:t>&lt;</a:t>
            </a:r>
            <a:r>
              <a:rPr lang="en-US" dirty="0" err="1" smtClean="0"/>
              <a:t>jsp:param</a:t>
            </a:r>
            <a:r>
              <a:rPr lang="en-US" dirty="0" smtClean="0"/>
              <a:t> name="</a:t>
            </a:r>
            <a:r>
              <a:rPr lang="en-US" dirty="0" err="1" smtClean="0"/>
              <a:t>parametername</a:t>
            </a:r>
            <a:r>
              <a:rPr lang="en-US" dirty="0" smtClean="0"/>
              <a:t>" value="</a:t>
            </a:r>
            <a:r>
              <a:rPr lang="en-US" dirty="0" err="1" smtClean="0"/>
              <a:t>parametervalue</a:t>
            </a:r>
            <a:r>
              <a:rPr lang="en-US" dirty="0" smtClean="0"/>
              <a:t> | &lt;%=expression%&gt;" /&gt;  </a:t>
            </a:r>
          </a:p>
          <a:p>
            <a:pPr>
              <a:spcBef>
                <a:spcPts val="0"/>
              </a:spcBef>
              <a:buNone/>
            </a:pPr>
            <a:r>
              <a:rPr lang="en-US" dirty="0" smtClean="0"/>
              <a:t>&lt;/</a:t>
            </a:r>
            <a:r>
              <a:rPr lang="en-US" dirty="0" err="1" smtClean="0"/>
              <a:t>jsp:include</a:t>
            </a:r>
            <a:r>
              <a:rPr lang="en-US" dirty="0" smtClean="0"/>
              <a:t>&gt; </a:t>
            </a:r>
          </a:p>
          <a:p>
            <a:pPr>
              <a:spcBef>
                <a:spcPts val="0"/>
              </a:spcBef>
              <a:buNone/>
            </a:pPr>
            <a:r>
              <a:rPr lang="en-US" dirty="0" smtClean="0"/>
              <a:t>Example of </a:t>
            </a:r>
            <a:r>
              <a:rPr lang="en-US" dirty="0" err="1" smtClean="0"/>
              <a:t>jsp:include</a:t>
            </a:r>
            <a:r>
              <a:rPr lang="en-US" dirty="0" smtClean="0"/>
              <a:t> action tag without parameter</a:t>
            </a:r>
          </a:p>
          <a:p>
            <a:pPr>
              <a:spcBef>
                <a:spcPts val="0"/>
              </a:spcBef>
              <a:buNone/>
            </a:pPr>
            <a:r>
              <a:rPr lang="en-US" dirty="0" smtClean="0"/>
              <a:t>In this example, index.jsp file includes the content of the printdate.jsp file.</a:t>
            </a:r>
          </a:p>
          <a:p>
            <a:pPr>
              <a:spcBef>
                <a:spcPts val="0"/>
              </a:spcBef>
              <a:buNone/>
            </a:pPr>
            <a:r>
              <a:rPr lang="en-US" i="1" dirty="0" smtClean="0"/>
              <a:t>File: index.jsp</a:t>
            </a:r>
          </a:p>
          <a:p>
            <a:pPr>
              <a:spcBef>
                <a:spcPts val="0"/>
              </a:spcBef>
              <a:buNone/>
            </a:pPr>
            <a:r>
              <a:rPr lang="en-US" dirty="0" smtClean="0"/>
              <a:t>&lt;h2&gt;</a:t>
            </a:r>
            <a:r>
              <a:rPr lang="en-US" b="1" dirty="0" smtClean="0"/>
              <a:t>this</a:t>
            </a:r>
            <a:r>
              <a:rPr lang="en-US" dirty="0" smtClean="0"/>
              <a:t> is index page&lt;/h2&gt;  </a:t>
            </a:r>
          </a:p>
          <a:p>
            <a:pPr>
              <a:spcBef>
                <a:spcPts val="0"/>
              </a:spcBef>
              <a:buNone/>
            </a:pPr>
            <a:r>
              <a:rPr lang="en-US" dirty="0" smtClean="0"/>
              <a:t>  </a:t>
            </a:r>
          </a:p>
          <a:p>
            <a:pPr>
              <a:spcBef>
                <a:spcPts val="0"/>
              </a:spcBef>
              <a:buNone/>
            </a:pPr>
            <a:r>
              <a:rPr lang="en-US" dirty="0" smtClean="0"/>
              <a:t>&lt;</a:t>
            </a:r>
            <a:r>
              <a:rPr lang="en-US" dirty="0" err="1" smtClean="0"/>
              <a:t>jsp:include</a:t>
            </a:r>
            <a:r>
              <a:rPr lang="en-US" dirty="0" smtClean="0"/>
              <a:t> page="printdate.jsp" /&gt;  </a:t>
            </a:r>
          </a:p>
          <a:p>
            <a:pPr>
              <a:spcBef>
                <a:spcPts val="0"/>
              </a:spcBef>
              <a:buNone/>
            </a:pPr>
            <a:r>
              <a:rPr lang="en-US" dirty="0" smtClean="0"/>
              <a:t>  </a:t>
            </a:r>
          </a:p>
          <a:p>
            <a:pPr>
              <a:spcBef>
                <a:spcPts val="0"/>
              </a:spcBef>
              <a:buNone/>
            </a:pPr>
            <a:r>
              <a:rPr lang="en-US" dirty="0" smtClean="0"/>
              <a:t>&lt;h2&gt;end section of index page&lt;/h2&gt;  </a:t>
            </a:r>
          </a:p>
          <a:p>
            <a:pPr>
              <a:spcBef>
                <a:spcPts val="0"/>
              </a:spcBef>
              <a:buNone/>
            </a:pPr>
            <a:r>
              <a:rPr lang="en-US" i="1" dirty="0" smtClean="0"/>
              <a:t>File: printdate.jsp</a:t>
            </a:r>
          </a:p>
          <a:p>
            <a:pPr>
              <a:spcBef>
                <a:spcPts val="0"/>
              </a:spcBef>
              <a:buNone/>
            </a:pPr>
            <a:r>
              <a:rPr lang="en-US" dirty="0" smtClean="0"/>
              <a:t>&lt;% </a:t>
            </a:r>
            <a:r>
              <a:rPr lang="en-US" dirty="0" err="1" smtClean="0"/>
              <a:t>out.print</a:t>
            </a:r>
            <a:r>
              <a:rPr lang="en-US" dirty="0" smtClean="0"/>
              <a:t>("Today is:"+</a:t>
            </a:r>
            <a:r>
              <a:rPr lang="en-US" dirty="0" err="1" smtClean="0"/>
              <a:t>java.util.Calendar.getInstance</a:t>
            </a:r>
            <a:r>
              <a:rPr lang="en-US" dirty="0" smtClean="0"/>
              <a:t>().</a:t>
            </a:r>
            <a:r>
              <a:rPr lang="en-US" dirty="0" err="1" smtClean="0"/>
              <a:t>getTime</a:t>
            </a:r>
            <a:r>
              <a:rPr lang="en-US" dirty="0" smtClean="0"/>
              <a:t>()); %&gt;  </a:t>
            </a:r>
          </a:p>
          <a:p>
            <a:pPr>
              <a:spcBef>
                <a:spcPts val="0"/>
              </a:spcBef>
              <a:buNone/>
            </a:pPr>
            <a:r>
              <a:rPr lang="en-US" dirty="0" smtClean="0"/>
              <a:t> </a:t>
            </a:r>
          </a:p>
          <a:p>
            <a:pPr>
              <a:buNone/>
            </a:pP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err="1" smtClean="0"/>
              <a:t>JavaBean</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A </a:t>
            </a:r>
            <a:r>
              <a:rPr lang="en-GB" dirty="0" err="1" smtClean="0"/>
              <a:t>JavaBean</a:t>
            </a:r>
            <a:r>
              <a:rPr lang="en-GB" dirty="0" smtClean="0"/>
              <a:t> is a Java class that should follow the following conventions:</a:t>
            </a:r>
          </a:p>
          <a:p>
            <a:r>
              <a:rPr lang="en-GB" dirty="0" smtClean="0"/>
              <a:t>It should have a no-</a:t>
            </a:r>
            <a:r>
              <a:rPr lang="en-GB" dirty="0" err="1" smtClean="0"/>
              <a:t>arg</a:t>
            </a:r>
            <a:r>
              <a:rPr lang="en-GB" dirty="0" smtClean="0"/>
              <a:t> constructor.</a:t>
            </a:r>
          </a:p>
          <a:p>
            <a:r>
              <a:rPr lang="en-GB" dirty="0" smtClean="0"/>
              <a:t>It should be </a:t>
            </a:r>
            <a:r>
              <a:rPr lang="en-GB" dirty="0" err="1" smtClean="0"/>
              <a:t>Serializable</a:t>
            </a:r>
            <a:r>
              <a:rPr lang="en-GB" dirty="0" smtClean="0"/>
              <a:t>.</a:t>
            </a:r>
          </a:p>
          <a:p>
            <a:r>
              <a:rPr lang="en-GB" dirty="0" smtClean="0"/>
              <a:t>It should provide methods to set and get the values of the properties, known as getter and setter methods.</a:t>
            </a:r>
          </a:p>
          <a:p>
            <a:r>
              <a:rPr lang="en-GB" dirty="0" smtClean="0"/>
              <a:t>Why use </a:t>
            </a:r>
            <a:r>
              <a:rPr lang="en-GB" dirty="0" err="1" smtClean="0"/>
              <a:t>JavaBean</a:t>
            </a:r>
            <a:r>
              <a:rPr lang="en-GB" dirty="0" smtClean="0"/>
              <a:t>?</a:t>
            </a:r>
          </a:p>
          <a:p>
            <a:r>
              <a:rPr lang="en-GB" dirty="0" smtClean="0"/>
              <a:t>According to Java white paper, it is a reusable software component. A bean encapsulates many objects into one object so that we can access this object from multiple places. Moreover, it provides easy maintenance.</a:t>
            </a:r>
          </a:p>
          <a:p>
            <a:r>
              <a:rPr lang="en-GB" u="sng" dirty="0" smtClean="0"/>
              <a:t>Advantages of </a:t>
            </a:r>
            <a:r>
              <a:rPr lang="en-GB" u="sng" dirty="0" err="1" smtClean="0"/>
              <a:t>JavaBean</a:t>
            </a:r>
            <a:endParaRPr lang="en-GB" u="sng" dirty="0" smtClean="0"/>
          </a:p>
          <a:p>
            <a:r>
              <a:rPr lang="en-GB" dirty="0" smtClean="0"/>
              <a:t>The following are the advantages of </a:t>
            </a:r>
            <a:r>
              <a:rPr lang="en-GB" dirty="0" err="1" smtClean="0"/>
              <a:t>JavaBean</a:t>
            </a:r>
            <a:r>
              <a:rPr lang="en-GB" dirty="0" smtClean="0"/>
              <a:t>:/p&gt;</a:t>
            </a:r>
          </a:p>
          <a:p>
            <a:r>
              <a:rPr lang="en-GB" dirty="0" smtClean="0"/>
              <a:t>The </a:t>
            </a:r>
            <a:r>
              <a:rPr lang="en-GB" dirty="0" err="1" smtClean="0"/>
              <a:t>JavaBean</a:t>
            </a:r>
            <a:r>
              <a:rPr lang="en-GB" dirty="0" smtClean="0"/>
              <a:t> properties and methods can be exposed to another application.</a:t>
            </a:r>
          </a:p>
          <a:p>
            <a:r>
              <a:rPr lang="en-GB" dirty="0" smtClean="0"/>
              <a:t>It provides an easiness to reuse the software components.</a:t>
            </a:r>
          </a:p>
          <a:p>
            <a:r>
              <a:rPr lang="en-GB" u="sng" dirty="0" smtClean="0"/>
              <a:t>Disadvantages of </a:t>
            </a:r>
            <a:r>
              <a:rPr lang="en-GB" u="sng" dirty="0" err="1" smtClean="0"/>
              <a:t>JavaBean</a:t>
            </a:r>
            <a:endParaRPr lang="en-GB" u="sng" dirty="0" smtClean="0"/>
          </a:p>
          <a:p>
            <a:r>
              <a:rPr lang="en-GB" dirty="0" smtClean="0"/>
              <a:t>The following are the disadvantages of </a:t>
            </a:r>
            <a:r>
              <a:rPr lang="en-GB" dirty="0" err="1" smtClean="0"/>
              <a:t>JavaBean</a:t>
            </a:r>
            <a:r>
              <a:rPr lang="en-GB" dirty="0" smtClean="0"/>
              <a:t>:</a:t>
            </a:r>
          </a:p>
          <a:p>
            <a:r>
              <a:rPr lang="en-GB" dirty="0" smtClean="0"/>
              <a:t>JavaBeans are mutable. So, it can't take advantages of immutable objects.</a:t>
            </a:r>
          </a:p>
          <a:p>
            <a:r>
              <a:rPr lang="en-GB" dirty="0" smtClean="0"/>
              <a:t>Creating the setter and getter method for each property separately may lead to the boilerplate code.</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Lifecycle of a JSP Page</a:t>
            </a:r>
            <a:endParaRPr lang="en-GB" dirty="0"/>
          </a:p>
        </p:txBody>
      </p:sp>
      <p:sp>
        <p:nvSpPr>
          <p:cNvPr id="3" name="Content Placeholder 2"/>
          <p:cNvSpPr>
            <a:spLocks noGrp="1"/>
          </p:cNvSpPr>
          <p:nvPr>
            <p:ph idx="1"/>
          </p:nvPr>
        </p:nvSpPr>
        <p:spPr>
          <a:xfrm>
            <a:off x="838200" y="1142984"/>
            <a:ext cx="10515600" cy="5033979"/>
          </a:xfrm>
        </p:spPr>
        <p:txBody>
          <a:bodyPr/>
          <a:lstStyle/>
          <a:p>
            <a:r>
              <a:rPr lang="en-GB" sz="2000" dirty="0" smtClean="0"/>
              <a:t>The JSP pages follow these phases:</a:t>
            </a:r>
          </a:p>
          <a:p>
            <a:r>
              <a:rPr lang="en-GB" sz="2000" dirty="0" smtClean="0"/>
              <a:t>Translation of JSP Page</a:t>
            </a:r>
          </a:p>
          <a:p>
            <a:r>
              <a:rPr lang="en-GB" sz="2000" dirty="0" smtClean="0"/>
              <a:t>Compilation of JSP Page</a:t>
            </a:r>
          </a:p>
          <a:p>
            <a:r>
              <a:rPr lang="en-GB" sz="2000" dirty="0" err="1" smtClean="0"/>
              <a:t>Classloading</a:t>
            </a:r>
            <a:r>
              <a:rPr lang="en-GB" sz="2000" dirty="0" smtClean="0"/>
              <a:t> (the </a:t>
            </a:r>
            <a:r>
              <a:rPr lang="en-GB" sz="2000" dirty="0" err="1" smtClean="0"/>
              <a:t>classloader</a:t>
            </a:r>
            <a:r>
              <a:rPr lang="en-GB" sz="2000" dirty="0" smtClean="0"/>
              <a:t> loads class file)</a:t>
            </a:r>
          </a:p>
          <a:p>
            <a:r>
              <a:rPr lang="en-GB" sz="2000" dirty="0" smtClean="0"/>
              <a:t>Instantiation (Object of the Generated </a:t>
            </a:r>
            <a:r>
              <a:rPr lang="en-GB" sz="2000" dirty="0" err="1" smtClean="0"/>
              <a:t>Servlet</a:t>
            </a:r>
            <a:r>
              <a:rPr lang="en-GB" sz="2000" dirty="0" smtClean="0"/>
              <a:t> is created).</a:t>
            </a:r>
          </a:p>
          <a:p>
            <a:r>
              <a:rPr lang="en-GB" sz="2000" dirty="0" smtClean="0"/>
              <a:t>Initialization ( the container invokes </a:t>
            </a:r>
            <a:r>
              <a:rPr lang="en-GB" sz="2000" dirty="0" err="1" smtClean="0"/>
              <a:t>jspInit</a:t>
            </a:r>
            <a:r>
              <a:rPr lang="en-GB" sz="2000" dirty="0" smtClean="0"/>
              <a:t>() method).</a:t>
            </a:r>
          </a:p>
          <a:p>
            <a:r>
              <a:rPr lang="en-GB" sz="2000" dirty="0" smtClean="0"/>
              <a:t>Request processing ( the container invokes _</a:t>
            </a:r>
            <a:r>
              <a:rPr lang="en-GB" sz="2000" dirty="0" err="1" smtClean="0"/>
              <a:t>jspService</a:t>
            </a:r>
            <a:r>
              <a:rPr lang="en-GB" sz="2000" dirty="0" smtClean="0"/>
              <a:t>() method).</a:t>
            </a:r>
          </a:p>
          <a:p>
            <a:r>
              <a:rPr lang="en-GB" sz="2000" dirty="0" smtClean="0"/>
              <a:t>Destroy ( the container invokes </a:t>
            </a:r>
            <a:r>
              <a:rPr lang="en-GB" sz="2000" dirty="0" err="1" smtClean="0"/>
              <a:t>jspDestroy</a:t>
            </a:r>
            <a:r>
              <a:rPr lang="en-GB" sz="2000" dirty="0" smtClean="0"/>
              <a:t>() method).</a:t>
            </a:r>
          </a:p>
          <a:p>
            <a:r>
              <a:rPr lang="en-GB" sz="2000" dirty="0" smtClean="0"/>
              <a:t>Note: </a:t>
            </a:r>
            <a:r>
              <a:rPr lang="en-GB" sz="2000" dirty="0" err="1" smtClean="0"/>
              <a:t>jspInit</a:t>
            </a:r>
            <a:r>
              <a:rPr lang="en-GB" sz="2000" dirty="0" smtClean="0"/>
              <a:t>(), _</a:t>
            </a:r>
            <a:r>
              <a:rPr lang="en-GB" sz="2000" dirty="0" err="1" smtClean="0"/>
              <a:t>jspService</a:t>
            </a:r>
            <a:r>
              <a:rPr lang="en-GB" sz="2000" dirty="0" smtClean="0"/>
              <a:t>() and </a:t>
            </a:r>
            <a:r>
              <a:rPr lang="en-GB" sz="2000" dirty="0" err="1" smtClean="0"/>
              <a:t>jspDestroy</a:t>
            </a:r>
            <a:r>
              <a:rPr lang="en-GB" sz="2000" dirty="0" smtClean="0"/>
              <a:t>() are the life cycle methods of JSP.</a:t>
            </a:r>
          </a:p>
          <a:p>
            <a:r>
              <a:rPr lang="en-GB" sz="2000" dirty="0" smtClean="0"/>
              <a:t>JSP page is translated into </a:t>
            </a:r>
            <a:r>
              <a:rPr lang="en-GB" sz="2000" dirty="0" err="1" smtClean="0"/>
              <a:t>Servlet</a:t>
            </a:r>
            <a:r>
              <a:rPr lang="en-GB" sz="2000" dirty="0" smtClean="0"/>
              <a:t> by the help of JSP translator. The JSP translator is a part of the web server which is responsible for translating the JSP page into </a:t>
            </a:r>
            <a:r>
              <a:rPr lang="en-GB" sz="2000" dirty="0" err="1" smtClean="0"/>
              <a:t>Servlet</a:t>
            </a:r>
            <a:r>
              <a:rPr lang="en-GB" sz="2000" dirty="0" smtClean="0"/>
              <a:t>. After that, </a:t>
            </a:r>
            <a:r>
              <a:rPr lang="en-GB" sz="2000" dirty="0" err="1" smtClean="0"/>
              <a:t>Servlet</a:t>
            </a:r>
            <a:r>
              <a:rPr lang="en-GB" sz="2000" dirty="0" smtClean="0"/>
              <a:t> page is compiled by the compiler and gets converted into the class file. Moreover, all the processes that happen in </a:t>
            </a:r>
            <a:r>
              <a:rPr lang="en-GB" sz="2000" dirty="0" err="1" smtClean="0"/>
              <a:t>Servlet</a:t>
            </a:r>
            <a:r>
              <a:rPr lang="en-GB" sz="2000" dirty="0" smtClean="0"/>
              <a:t> are performed on JSP later like initialization, committing response to the browser and destroy.</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a:t>
            </a:fld>
            <a:endParaRPr lang="en-US" altLang="en-US"/>
          </a:p>
        </p:txBody>
      </p:sp>
      <p:pic>
        <p:nvPicPr>
          <p:cNvPr id="6" name="Picture 5" descr="How JSP is converted into Servlet"/>
          <p:cNvPicPr/>
          <p:nvPr/>
        </p:nvPicPr>
        <p:blipFill>
          <a:blip r:embed="rId2"/>
          <a:srcRect/>
          <a:stretch>
            <a:fillRect/>
          </a:stretch>
        </p:blipFill>
        <p:spPr bwMode="auto">
          <a:xfrm>
            <a:off x="7381884" y="428604"/>
            <a:ext cx="5634990" cy="2571744"/>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a:xfrm>
            <a:off x="838200" y="1500174"/>
            <a:ext cx="10515600" cy="4676789"/>
          </a:xfrm>
        </p:spPr>
        <p:txBody>
          <a:bodyPr/>
          <a:lstStyle/>
          <a:p>
            <a:pPr>
              <a:spcBef>
                <a:spcPts val="0"/>
              </a:spcBef>
              <a:buNone/>
            </a:pPr>
            <a:r>
              <a:rPr lang="en-US" sz="2000" dirty="0" smtClean="0"/>
              <a:t>//Employee.java  </a:t>
            </a:r>
          </a:p>
          <a:p>
            <a:pPr>
              <a:spcBef>
                <a:spcPts val="0"/>
              </a:spcBef>
              <a:buNone/>
            </a:pPr>
            <a:r>
              <a:rPr lang="en-US" sz="2000" dirty="0" smtClean="0"/>
              <a:t>  </a:t>
            </a:r>
          </a:p>
          <a:p>
            <a:pPr>
              <a:spcBef>
                <a:spcPts val="0"/>
              </a:spcBef>
              <a:buNone/>
            </a:pPr>
            <a:r>
              <a:rPr lang="en-US" sz="2000" b="1" dirty="0" smtClean="0"/>
              <a:t>package</a:t>
            </a:r>
            <a:r>
              <a:rPr lang="en-US" sz="2000" dirty="0" smtClean="0"/>
              <a:t> </a:t>
            </a:r>
            <a:r>
              <a:rPr lang="en-US" sz="2000" dirty="0" err="1" smtClean="0"/>
              <a:t>mypack</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Employee </a:t>
            </a:r>
            <a:r>
              <a:rPr lang="en-US" sz="2000" b="1" dirty="0" smtClean="0"/>
              <a:t>implements</a:t>
            </a:r>
            <a:r>
              <a:rPr lang="en-US" sz="2000" dirty="0" smtClean="0"/>
              <a:t> </a:t>
            </a:r>
            <a:r>
              <a:rPr lang="en-US" sz="2000" dirty="0" err="1" smtClean="0"/>
              <a:t>java.io.Serializable</a:t>
            </a:r>
            <a:r>
              <a:rPr lang="en-US" sz="2000" dirty="0" smtClean="0"/>
              <a:t>{  </a:t>
            </a:r>
          </a:p>
          <a:p>
            <a:pPr>
              <a:spcBef>
                <a:spcPts val="0"/>
              </a:spcBef>
              <a:buNone/>
            </a:pPr>
            <a:r>
              <a:rPr lang="en-US" sz="2000" b="1" dirty="0" smtClean="0"/>
              <a:t>private</a:t>
            </a:r>
            <a:r>
              <a:rPr lang="en-US" sz="2000" dirty="0" smtClean="0"/>
              <a:t> </a:t>
            </a:r>
            <a:r>
              <a:rPr lang="en-US" sz="2000" b="1" dirty="0" err="1" smtClean="0"/>
              <a:t>int</a:t>
            </a:r>
            <a:r>
              <a:rPr lang="en-US" sz="2000" dirty="0" smtClean="0"/>
              <a:t> id;  </a:t>
            </a:r>
          </a:p>
          <a:p>
            <a:pPr>
              <a:spcBef>
                <a:spcPts val="0"/>
              </a:spcBef>
              <a:buNone/>
            </a:pPr>
            <a:r>
              <a:rPr lang="en-US" sz="2000" b="1" dirty="0" smtClean="0"/>
              <a:t>private</a:t>
            </a:r>
            <a:r>
              <a:rPr lang="en-US" sz="2000" dirty="0" smtClean="0"/>
              <a:t> String name;  </a:t>
            </a:r>
          </a:p>
          <a:p>
            <a:pPr>
              <a:spcBef>
                <a:spcPts val="0"/>
              </a:spcBef>
              <a:buNone/>
            </a:pPr>
            <a:r>
              <a:rPr lang="en-US" sz="2000" b="1" dirty="0" smtClean="0"/>
              <a:t>public</a:t>
            </a:r>
            <a:r>
              <a:rPr lang="en-US" sz="2000" dirty="0" smtClean="0"/>
              <a:t> Employee(){}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setId</a:t>
            </a:r>
            <a:r>
              <a:rPr lang="en-US" sz="2000" dirty="0" smtClean="0"/>
              <a:t>(</a:t>
            </a:r>
            <a:r>
              <a:rPr lang="en-US" sz="2000" b="1" dirty="0" err="1" smtClean="0"/>
              <a:t>int</a:t>
            </a:r>
            <a:r>
              <a:rPr lang="en-US" sz="2000" dirty="0" smtClean="0"/>
              <a:t> id){</a:t>
            </a:r>
            <a:r>
              <a:rPr lang="en-US" sz="2000" b="1" dirty="0" smtClean="0"/>
              <a:t>this</a:t>
            </a:r>
            <a:r>
              <a:rPr lang="en-US" sz="2000" dirty="0" smtClean="0"/>
              <a:t>.id=id;}  </a:t>
            </a:r>
          </a:p>
          <a:p>
            <a:pPr>
              <a:spcBef>
                <a:spcPts val="0"/>
              </a:spcBef>
              <a:buNone/>
            </a:pPr>
            <a:r>
              <a:rPr lang="en-US" sz="2000" b="1" dirty="0" smtClean="0"/>
              <a:t>public</a:t>
            </a:r>
            <a:r>
              <a:rPr lang="en-US" sz="2000" dirty="0" smtClean="0"/>
              <a:t> </a:t>
            </a:r>
            <a:r>
              <a:rPr lang="en-US" sz="2000" b="1" dirty="0" err="1" smtClean="0"/>
              <a:t>int</a:t>
            </a:r>
            <a:r>
              <a:rPr lang="en-US" sz="2000" dirty="0" smtClean="0"/>
              <a:t> </a:t>
            </a:r>
            <a:r>
              <a:rPr lang="en-US" sz="2000" dirty="0" err="1" smtClean="0"/>
              <a:t>getId</a:t>
            </a:r>
            <a:r>
              <a:rPr lang="en-US" sz="2000" dirty="0" smtClean="0"/>
              <a:t>(){</a:t>
            </a:r>
            <a:r>
              <a:rPr lang="en-US" sz="2000" b="1" dirty="0" smtClean="0"/>
              <a:t>return</a:t>
            </a:r>
            <a:r>
              <a:rPr lang="en-US" sz="2000" dirty="0" smtClean="0"/>
              <a:t> id;}  </a:t>
            </a:r>
          </a:p>
          <a:p>
            <a:pPr>
              <a:spcBef>
                <a:spcPts val="0"/>
              </a:spcBef>
              <a:buNone/>
            </a:pPr>
            <a:r>
              <a:rPr lang="en-US" sz="2000" b="1" dirty="0" smtClean="0"/>
              <a:t>public</a:t>
            </a:r>
            <a:r>
              <a:rPr lang="en-US" sz="2000" dirty="0" smtClean="0"/>
              <a:t> </a:t>
            </a:r>
            <a:r>
              <a:rPr lang="en-US" sz="2000" b="1" dirty="0" smtClean="0"/>
              <a:t>void</a:t>
            </a:r>
            <a:r>
              <a:rPr lang="en-US" sz="2000" dirty="0" smtClean="0"/>
              <a:t> </a:t>
            </a:r>
            <a:r>
              <a:rPr lang="en-US" sz="2000" dirty="0" err="1" smtClean="0"/>
              <a:t>setName</a:t>
            </a:r>
            <a:r>
              <a:rPr lang="en-US" sz="2000" dirty="0" smtClean="0"/>
              <a:t>(String name){</a:t>
            </a:r>
            <a:r>
              <a:rPr lang="en-US" sz="2000" b="1" dirty="0" smtClean="0"/>
              <a:t>this</a:t>
            </a:r>
            <a:r>
              <a:rPr lang="en-US" sz="2000" dirty="0" smtClean="0"/>
              <a:t>.name=name;}  </a:t>
            </a:r>
          </a:p>
          <a:p>
            <a:pPr>
              <a:spcBef>
                <a:spcPts val="0"/>
              </a:spcBef>
              <a:buNone/>
            </a:pPr>
            <a:r>
              <a:rPr lang="en-US" sz="2000" b="1" dirty="0" smtClean="0"/>
              <a:t>public</a:t>
            </a:r>
            <a:r>
              <a:rPr lang="en-US" sz="2000" dirty="0" smtClean="0"/>
              <a:t> String </a:t>
            </a:r>
            <a:r>
              <a:rPr lang="en-US" sz="2000" dirty="0" err="1" smtClean="0"/>
              <a:t>getName</a:t>
            </a:r>
            <a:r>
              <a:rPr lang="en-US" sz="2000" dirty="0" smtClean="0"/>
              <a:t>(){</a:t>
            </a:r>
            <a:r>
              <a:rPr lang="en-US" sz="2000" b="1" dirty="0" smtClean="0"/>
              <a:t>return</a:t>
            </a:r>
            <a:r>
              <a:rPr lang="en-US" sz="2000" dirty="0" smtClean="0"/>
              <a:t> name;}  </a:t>
            </a:r>
          </a:p>
          <a:p>
            <a:pPr>
              <a:spcBef>
                <a:spcPts val="0"/>
              </a:spcBef>
              <a:buNone/>
            </a:pPr>
            <a:r>
              <a:rPr lang="en-US" sz="2000" dirty="0" smtClean="0"/>
              <a:t>}  </a:t>
            </a:r>
          </a:p>
          <a:p>
            <a:r>
              <a:rPr lang="en-GB" sz="2000" dirty="0" smtClean="0"/>
              <a:t>How to access the </a:t>
            </a:r>
            <a:r>
              <a:rPr lang="en-GB" sz="2000" dirty="0" err="1" smtClean="0"/>
              <a:t>JavaBean</a:t>
            </a:r>
            <a:r>
              <a:rPr lang="en-GB" sz="2000" dirty="0" smtClean="0"/>
              <a:t> class?</a:t>
            </a:r>
          </a:p>
          <a:p>
            <a:r>
              <a:rPr lang="en-GB" sz="2000" dirty="0" smtClean="0"/>
              <a:t>To access the </a:t>
            </a:r>
            <a:r>
              <a:rPr lang="en-GB" sz="2000" dirty="0" err="1" smtClean="0"/>
              <a:t>JavaBean</a:t>
            </a:r>
            <a:r>
              <a:rPr lang="en-GB" sz="2000" dirty="0" smtClean="0"/>
              <a:t> class, we should use getter and setter methods.</a:t>
            </a:r>
          </a:p>
          <a:p>
            <a:pPr>
              <a:spcBef>
                <a:spcPts val="0"/>
              </a:spcBef>
              <a:buNone/>
            </a:pPr>
            <a:r>
              <a:rPr lang="en-GB" sz="2000" b="1" dirty="0" smtClean="0"/>
              <a:t>package</a:t>
            </a:r>
            <a:r>
              <a:rPr lang="en-GB" sz="2000" dirty="0" smtClean="0"/>
              <a:t> </a:t>
            </a:r>
            <a:r>
              <a:rPr lang="en-GB" sz="2000" dirty="0" err="1" smtClean="0"/>
              <a:t>mypack</a:t>
            </a: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Test{  </a:t>
            </a:r>
          </a:p>
          <a:p>
            <a:pPr>
              <a:spcBef>
                <a:spcPts val="0"/>
              </a:spcBef>
              <a:buNone/>
            </a:pPr>
            <a:r>
              <a:rPr lang="en-GB" sz="2000" b="1" dirty="0" smtClean="0"/>
              <a:t>public</a:t>
            </a:r>
            <a:r>
              <a:rPr lang="en-GB" sz="2000" dirty="0" smtClean="0"/>
              <a:t> </a:t>
            </a:r>
            <a:r>
              <a:rPr lang="en-GB" sz="2000" b="1" dirty="0" smtClean="0"/>
              <a:t>static</a:t>
            </a:r>
            <a:r>
              <a:rPr lang="en-GB" sz="2000" dirty="0" smtClean="0"/>
              <a:t> </a:t>
            </a:r>
            <a:r>
              <a:rPr lang="en-GB" sz="2000" b="1" dirty="0" smtClean="0"/>
              <a:t>void</a:t>
            </a:r>
            <a:r>
              <a:rPr lang="en-GB" sz="2000" dirty="0" smtClean="0"/>
              <a:t> main(String </a:t>
            </a:r>
            <a:r>
              <a:rPr lang="en-GB" sz="2000" dirty="0" err="1" smtClean="0"/>
              <a:t>args</a:t>
            </a:r>
            <a:r>
              <a:rPr lang="en-GB" sz="2000" dirty="0" smtClean="0"/>
              <a:t>[]){  </a:t>
            </a:r>
          </a:p>
          <a:p>
            <a:pPr>
              <a:spcBef>
                <a:spcPts val="0"/>
              </a:spcBef>
              <a:buNone/>
            </a:pPr>
            <a:r>
              <a:rPr lang="en-GB" sz="2000" dirty="0" smtClean="0"/>
              <a:t>Employee e=</a:t>
            </a:r>
            <a:r>
              <a:rPr lang="en-GB" sz="2000" b="1" dirty="0" smtClean="0"/>
              <a:t>new</a:t>
            </a:r>
            <a:r>
              <a:rPr lang="en-GB" sz="2000" dirty="0" smtClean="0"/>
              <a:t> Employee();//object is created  </a:t>
            </a:r>
          </a:p>
          <a:p>
            <a:pPr>
              <a:spcBef>
                <a:spcPts val="0"/>
              </a:spcBef>
              <a:buNone/>
            </a:pPr>
            <a:r>
              <a:rPr lang="en-GB" sz="2000" dirty="0" err="1" smtClean="0"/>
              <a:t>e.setName</a:t>
            </a:r>
            <a:r>
              <a:rPr lang="en-GB" sz="2000" dirty="0" smtClean="0"/>
              <a:t>("</a:t>
            </a:r>
            <a:r>
              <a:rPr lang="en-GB" sz="2000" dirty="0" err="1" smtClean="0"/>
              <a:t>Arjun</a:t>
            </a:r>
            <a:r>
              <a:rPr lang="en-GB" sz="2000" dirty="0" smtClean="0"/>
              <a:t>");//setting value to the object  </a:t>
            </a:r>
          </a:p>
          <a:p>
            <a:pPr>
              <a:spcBef>
                <a:spcPts val="0"/>
              </a:spcBef>
              <a:buNone/>
            </a:pPr>
            <a:r>
              <a:rPr lang="en-GB" sz="2000" dirty="0" err="1" smtClean="0"/>
              <a:t>System.out.println</a:t>
            </a:r>
            <a:r>
              <a:rPr lang="en-GB" sz="2000" dirty="0" smtClean="0"/>
              <a:t>(</a:t>
            </a:r>
            <a:r>
              <a:rPr lang="en-GB" sz="2000" dirty="0" err="1" smtClean="0"/>
              <a:t>e.getName</a:t>
            </a:r>
            <a:r>
              <a:rPr lang="en-GB" sz="2000" dirty="0" smtClean="0"/>
              <a:t>());  </a:t>
            </a:r>
          </a:p>
          <a:p>
            <a:pPr>
              <a:spcBef>
                <a:spcPts val="0"/>
              </a:spcBef>
              <a:buNone/>
            </a:pPr>
            <a:r>
              <a:rPr lang="en-GB" sz="2000" dirty="0" smtClean="0"/>
              <a:t>}}  </a:t>
            </a:r>
          </a:p>
          <a:p>
            <a:pPr>
              <a:spcBef>
                <a:spcPts val="0"/>
              </a:spcBef>
              <a:buNone/>
            </a:pPr>
            <a:endParaRPr lang="en-US" sz="2000" dirty="0" smtClean="0"/>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0669"/>
          </a:xfrm>
        </p:spPr>
        <p:txBody>
          <a:bodyPr/>
          <a:lstStyle/>
          <a:p>
            <a:r>
              <a:rPr lang="en-US" dirty="0" err="1" smtClean="0"/>
              <a:t>jsp:useBean</a:t>
            </a:r>
            <a:r>
              <a:rPr lang="en-US" dirty="0" smtClean="0"/>
              <a:t> action tag</a:t>
            </a: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The </a:t>
            </a:r>
            <a:r>
              <a:rPr lang="en-GB" dirty="0" err="1" smtClean="0"/>
              <a:t>jsp:useBean</a:t>
            </a:r>
            <a:r>
              <a:rPr lang="en-GB" dirty="0" smtClean="0"/>
              <a:t> action tag is used to locate or instantiate a bean class. If bean object of the Bean class is already created, it doesn't create the bean depending on the scope. But if object of bean is not created, it instantiates the bean.</a:t>
            </a:r>
          </a:p>
          <a:p>
            <a:r>
              <a:rPr lang="en-GB" dirty="0" smtClean="0"/>
              <a:t>Syntax of </a:t>
            </a:r>
            <a:r>
              <a:rPr lang="en-GB" dirty="0" err="1" smtClean="0"/>
              <a:t>jsp:useBean</a:t>
            </a:r>
            <a:r>
              <a:rPr lang="en-GB" dirty="0" smtClean="0"/>
              <a:t> action tag</a:t>
            </a:r>
          </a:p>
          <a:p>
            <a:pPr>
              <a:spcBef>
                <a:spcPts val="0"/>
              </a:spcBef>
              <a:buNone/>
            </a:pPr>
            <a:r>
              <a:rPr lang="en-GB" sz="2000" dirty="0" smtClean="0"/>
              <a:t>&lt;</a:t>
            </a:r>
            <a:r>
              <a:rPr lang="en-GB" sz="2000" dirty="0" err="1" smtClean="0"/>
              <a:t>jsp:useBean</a:t>
            </a:r>
            <a:r>
              <a:rPr lang="en-GB" sz="2000" dirty="0" smtClean="0"/>
              <a:t> id= "</a:t>
            </a:r>
            <a:r>
              <a:rPr lang="en-GB" sz="2000" dirty="0" err="1" smtClean="0"/>
              <a:t>instanceName</a:t>
            </a:r>
            <a:r>
              <a:rPr lang="en-GB" sz="2000" dirty="0" smtClean="0"/>
              <a:t>" scope= "page | request | session | application"   </a:t>
            </a:r>
          </a:p>
          <a:p>
            <a:pPr>
              <a:spcBef>
                <a:spcPts val="0"/>
              </a:spcBef>
              <a:buNone/>
            </a:pPr>
            <a:r>
              <a:rPr lang="en-GB" sz="2000" b="1" dirty="0" smtClean="0"/>
              <a:t>class</a:t>
            </a:r>
            <a:r>
              <a:rPr lang="en-GB" sz="2000" dirty="0" smtClean="0"/>
              <a:t>= "</a:t>
            </a:r>
            <a:r>
              <a:rPr lang="en-GB" sz="2000" dirty="0" err="1" smtClean="0"/>
              <a:t>packageName.className</a:t>
            </a:r>
            <a:r>
              <a:rPr lang="en-GB" sz="2000" dirty="0" smtClean="0"/>
              <a:t>" type= "</a:t>
            </a:r>
            <a:r>
              <a:rPr lang="en-GB" sz="2000" dirty="0" err="1" smtClean="0"/>
              <a:t>packageName.className</a:t>
            </a:r>
            <a:r>
              <a:rPr lang="en-GB" sz="2000" dirty="0" smtClean="0"/>
              <a:t>"  </a:t>
            </a:r>
          </a:p>
          <a:p>
            <a:pPr>
              <a:spcBef>
                <a:spcPts val="0"/>
              </a:spcBef>
              <a:buNone/>
            </a:pPr>
            <a:r>
              <a:rPr lang="en-GB" sz="2000" dirty="0" err="1" smtClean="0"/>
              <a:t>beanName</a:t>
            </a:r>
            <a:r>
              <a:rPr lang="en-GB" sz="2000" dirty="0" smtClean="0"/>
              <a:t>="</a:t>
            </a:r>
            <a:r>
              <a:rPr lang="en-GB" sz="2000" dirty="0" err="1" smtClean="0"/>
              <a:t>packageName.className</a:t>
            </a:r>
            <a:r>
              <a:rPr lang="en-GB" sz="2000" dirty="0" smtClean="0"/>
              <a:t> | &lt;%= expression &gt;" &gt;  </a:t>
            </a:r>
          </a:p>
          <a:p>
            <a:pPr>
              <a:spcBef>
                <a:spcPts val="0"/>
              </a:spcBef>
              <a:buNone/>
            </a:pPr>
            <a:r>
              <a:rPr lang="en-GB" sz="2000" dirty="0" smtClean="0"/>
              <a:t>&lt;/</a:t>
            </a:r>
            <a:r>
              <a:rPr lang="en-GB" sz="2000" dirty="0" err="1" smtClean="0"/>
              <a:t>jsp:useBean</a:t>
            </a:r>
            <a:r>
              <a:rPr lang="en-GB" sz="2000" dirty="0" smtClean="0"/>
              <a:t>&gt;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example of </a:t>
            </a:r>
            <a:r>
              <a:rPr lang="en-GB" dirty="0" err="1" smtClean="0"/>
              <a:t>jsp:useBean</a:t>
            </a:r>
            <a:r>
              <a:rPr lang="en-GB" dirty="0" smtClean="0"/>
              <a:t> action tag</a:t>
            </a:r>
            <a:endParaRPr lang="en-GB" dirty="0"/>
          </a:p>
        </p:txBody>
      </p:sp>
      <p:sp>
        <p:nvSpPr>
          <p:cNvPr id="3" name="Content Placeholder 2"/>
          <p:cNvSpPr>
            <a:spLocks noGrp="1"/>
          </p:cNvSpPr>
          <p:nvPr>
            <p:ph idx="1"/>
          </p:nvPr>
        </p:nvSpPr>
        <p:spPr/>
        <p:txBody>
          <a:bodyPr/>
          <a:lstStyle/>
          <a:p>
            <a:r>
              <a:rPr lang="en-US" dirty="0" smtClean="0"/>
              <a:t>Calculator.java (a simple Bean class)</a:t>
            </a:r>
          </a:p>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Calculator{  </a:t>
            </a:r>
          </a:p>
          <a:p>
            <a:pPr>
              <a:spcBef>
                <a:spcPts val="0"/>
              </a:spcBef>
              <a:buNone/>
            </a:pPr>
            <a:r>
              <a:rPr lang="en-US" dirty="0" smtClean="0"/>
              <a:t>  </a:t>
            </a:r>
          </a:p>
          <a:p>
            <a:pPr>
              <a:spcBef>
                <a:spcPts val="0"/>
              </a:spcBef>
              <a:buNone/>
            </a:pPr>
            <a:r>
              <a:rPr lang="en-US" b="1" dirty="0" smtClean="0"/>
              <a:t>public</a:t>
            </a:r>
            <a:r>
              <a:rPr lang="en-US" dirty="0" smtClean="0"/>
              <a:t> </a:t>
            </a:r>
            <a:r>
              <a:rPr lang="en-US" b="1" dirty="0" err="1" smtClean="0"/>
              <a:t>int</a:t>
            </a:r>
            <a:r>
              <a:rPr lang="en-US" dirty="0" smtClean="0"/>
              <a:t> cube(</a:t>
            </a:r>
            <a:r>
              <a:rPr lang="en-US" b="1" dirty="0" err="1" smtClean="0"/>
              <a:t>int</a:t>
            </a:r>
            <a:r>
              <a:rPr lang="en-US" dirty="0" smtClean="0"/>
              <a:t> n){</a:t>
            </a:r>
            <a:r>
              <a:rPr lang="en-US" b="1" dirty="0" smtClean="0"/>
              <a:t>return</a:t>
            </a:r>
            <a:r>
              <a:rPr lang="en-US" dirty="0" smtClean="0"/>
              <a:t> n*n*n;}  </a:t>
            </a:r>
          </a:p>
          <a:p>
            <a:pPr>
              <a:spcBef>
                <a:spcPts val="0"/>
              </a:spcBef>
              <a:buNone/>
            </a:pPr>
            <a:r>
              <a:rPr lang="en-US" dirty="0" smtClean="0"/>
              <a:t>  </a:t>
            </a:r>
          </a:p>
          <a:p>
            <a:pPr>
              <a:spcBef>
                <a:spcPts val="0"/>
              </a:spcBef>
              <a:buNone/>
            </a:pPr>
            <a:r>
              <a:rPr lang="en-US" dirty="0" smtClean="0"/>
              <a:t>}  </a:t>
            </a:r>
          </a:p>
          <a:p>
            <a:r>
              <a:rPr lang="en-US" dirty="0" smtClean="0"/>
              <a:t>index.jsp file</a:t>
            </a:r>
          </a:p>
          <a:p>
            <a:pPr>
              <a:spcBef>
                <a:spcPts val="0"/>
              </a:spcBef>
              <a:buNone/>
            </a:pPr>
            <a:r>
              <a:rPr lang="en-US" dirty="0" smtClean="0"/>
              <a:t>&lt;</a:t>
            </a:r>
            <a:r>
              <a:rPr lang="en-US" dirty="0" err="1" smtClean="0"/>
              <a:t>jsp:useBean</a:t>
            </a:r>
            <a:r>
              <a:rPr lang="en-US" dirty="0" smtClean="0"/>
              <a:t> id="</a:t>
            </a:r>
            <a:r>
              <a:rPr lang="en-US" dirty="0" err="1" smtClean="0"/>
              <a:t>obj</a:t>
            </a:r>
            <a:r>
              <a:rPr lang="en-US" dirty="0" smtClean="0"/>
              <a:t>" </a:t>
            </a:r>
            <a:r>
              <a:rPr lang="en-US" b="1" dirty="0" smtClean="0"/>
              <a:t>class</a:t>
            </a:r>
            <a:r>
              <a:rPr lang="en-US" dirty="0" smtClean="0"/>
              <a:t>="</a:t>
            </a:r>
            <a:r>
              <a:rPr lang="en-US" dirty="0" err="1" smtClean="0"/>
              <a:t>com.javatpoint.Calculator</a:t>
            </a:r>
            <a:r>
              <a:rPr lang="en-US" dirty="0" smtClean="0"/>
              <a:t>"/&gt;  </a:t>
            </a:r>
          </a:p>
          <a:p>
            <a:pPr>
              <a:spcBef>
                <a:spcPts val="0"/>
              </a:spcBef>
              <a:buNone/>
            </a:pPr>
            <a:r>
              <a:rPr lang="en-US" dirty="0" smtClean="0"/>
              <a:t>  </a:t>
            </a:r>
          </a:p>
          <a:p>
            <a:pPr>
              <a:spcBef>
                <a:spcPts val="0"/>
              </a:spcBef>
              <a:buNone/>
            </a:pPr>
            <a:r>
              <a:rPr lang="en-US" dirty="0" smtClean="0"/>
              <a:t>&lt;%  </a:t>
            </a:r>
          </a:p>
          <a:p>
            <a:pPr>
              <a:spcBef>
                <a:spcPts val="0"/>
              </a:spcBef>
              <a:buNone/>
            </a:pPr>
            <a:r>
              <a:rPr lang="en-US" b="1" dirty="0" err="1" smtClean="0"/>
              <a:t>int</a:t>
            </a:r>
            <a:r>
              <a:rPr lang="en-US" dirty="0" smtClean="0"/>
              <a:t> m=</a:t>
            </a:r>
            <a:r>
              <a:rPr lang="en-US" dirty="0" err="1" smtClean="0"/>
              <a:t>obj.cube</a:t>
            </a:r>
            <a:r>
              <a:rPr lang="en-US" dirty="0" smtClean="0"/>
              <a:t>(5);  </a:t>
            </a:r>
          </a:p>
          <a:p>
            <a:pPr>
              <a:spcBef>
                <a:spcPts val="0"/>
              </a:spcBef>
              <a:buNone/>
            </a:pPr>
            <a:r>
              <a:rPr lang="en-US" dirty="0" err="1" smtClean="0"/>
              <a:t>out.print</a:t>
            </a:r>
            <a:r>
              <a:rPr lang="en-US" dirty="0" smtClean="0"/>
              <a:t>("cube of 5 is "+m);  </a:t>
            </a:r>
          </a:p>
          <a:p>
            <a:pPr>
              <a:spcBef>
                <a:spcPts val="0"/>
              </a:spcBef>
              <a:buNone/>
            </a:pPr>
            <a:r>
              <a:rPr lang="en-US" dirty="0" smtClean="0"/>
              <a:t>%&gt;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jsp:setProperty</a:t>
            </a:r>
            <a:r>
              <a:rPr lang="en-GB" dirty="0" smtClean="0"/>
              <a:t> and </a:t>
            </a:r>
            <a:r>
              <a:rPr lang="en-GB" dirty="0" err="1" smtClean="0"/>
              <a:t>jsp:getProperty</a:t>
            </a:r>
            <a:r>
              <a:rPr lang="en-GB" dirty="0" smtClean="0"/>
              <a:t> action tags</a:t>
            </a:r>
            <a:endParaRPr lang="en-GB" dirty="0"/>
          </a:p>
        </p:txBody>
      </p:sp>
      <p:sp>
        <p:nvSpPr>
          <p:cNvPr id="3" name="Content Placeholder 2"/>
          <p:cNvSpPr>
            <a:spLocks noGrp="1"/>
          </p:cNvSpPr>
          <p:nvPr>
            <p:ph idx="1"/>
          </p:nvPr>
        </p:nvSpPr>
        <p:spPr/>
        <p:txBody>
          <a:bodyPr/>
          <a:lstStyle/>
          <a:p>
            <a:r>
              <a:rPr lang="en-US" dirty="0" smtClean="0"/>
              <a:t>The </a:t>
            </a:r>
            <a:r>
              <a:rPr lang="en-US" dirty="0" err="1" smtClean="0"/>
              <a:t>setProperty</a:t>
            </a:r>
            <a:r>
              <a:rPr lang="en-US" dirty="0" smtClean="0"/>
              <a:t> and </a:t>
            </a:r>
            <a:r>
              <a:rPr lang="en-US" dirty="0" err="1" smtClean="0"/>
              <a:t>getProperty</a:t>
            </a:r>
            <a:r>
              <a:rPr lang="en-US" dirty="0" smtClean="0"/>
              <a:t> action tags are used for developing web application with Java Bean. In web </a:t>
            </a:r>
            <a:r>
              <a:rPr lang="en-US" dirty="0" err="1" smtClean="0"/>
              <a:t>devlopment</a:t>
            </a:r>
            <a:r>
              <a:rPr lang="en-US" dirty="0" smtClean="0"/>
              <a:t>, bean class is mostly used because it is a reusable software component that represents data.</a:t>
            </a:r>
          </a:p>
          <a:p>
            <a:r>
              <a:rPr lang="en-US" dirty="0" smtClean="0"/>
              <a:t>The </a:t>
            </a:r>
            <a:r>
              <a:rPr lang="en-US" dirty="0" err="1" smtClean="0"/>
              <a:t>jsp:setProperty</a:t>
            </a:r>
            <a:r>
              <a:rPr lang="en-US" dirty="0" smtClean="0"/>
              <a:t> action tag sets a property value or values in a bean using the setter method.</a:t>
            </a:r>
          </a:p>
          <a:p>
            <a:r>
              <a:rPr lang="en-US" dirty="0" smtClean="0"/>
              <a:t>Syntax of </a:t>
            </a:r>
            <a:r>
              <a:rPr lang="en-US" dirty="0" err="1" smtClean="0"/>
              <a:t>jsp:setProperty</a:t>
            </a:r>
            <a:r>
              <a:rPr lang="en-US" dirty="0" smtClean="0"/>
              <a:t> action tag</a:t>
            </a:r>
          </a:p>
          <a:p>
            <a:pPr>
              <a:buNone/>
            </a:pPr>
            <a:r>
              <a:rPr lang="en-US" sz="2000" dirty="0" smtClean="0"/>
              <a:t>&lt;</a:t>
            </a:r>
            <a:r>
              <a:rPr lang="en-US" sz="2000" dirty="0" err="1" smtClean="0"/>
              <a:t>jsp:setProperty</a:t>
            </a:r>
            <a:r>
              <a:rPr lang="en-US" sz="2000" dirty="0" smtClean="0"/>
              <a:t> name="</a:t>
            </a:r>
            <a:r>
              <a:rPr lang="en-US" sz="2000" dirty="0" err="1" smtClean="0"/>
              <a:t>instanceOfBean</a:t>
            </a:r>
            <a:r>
              <a:rPr lang="en-US" sz="2000" dirty="0" smtClean="0"/>
              <a:t>" property= "*"   |   </a:t>
            </a:r>
          </a:p>
          <a:p>
            <a:pPr>
              <a:buNone/>
            </a:pPr>
            <a:r>
              <a:rPr lang="en-US" sz="2000" dirty="0" smtClean="0"/>
              <a:t>property="</a:t>
            </a:r>
            <a:r>
              <a:rPr lang="en-US" sz="2000" dirty="0" err="1" smtClean="0"/>
              <a:t>propertyName</a:t>
            </a:r>
            <a:r>
              <a:rPr lang="en-US" sz="2000" dirty="0" smtClean="0"/>
              <a:t>" </a:t>
            </a:r>
            <a:r>
              <a:rPr lang="en-US" sz="2000" dirty="0" err="1" smtClean="0"/>
              <a:t>param</a:t>
            </a:r>
            <a:r>
              <a:rPr lang="en-US" sz="2000" dirty="0" smtClean="0"/>
              <a:t>="</a:t>
            </a:r>
            <a:r>
              <a:rPr lang="en-US" sz="2000" dirty="0" err="1" smtClean="0"/>
              <a:t>parameterName</a:t>
            </a:r>
            <a:r>
              <a:rPr lang="en-US" sz="2000" dirty="0" smtClean="0"/>
              <a:t>"  |   </a:t>
            </a:r>
          </a:p>
          <a:p>
            <a:pPr>
              <a:buNone/>
            </a:pPr>
            <a:r>
              <a:rPr lang="en-US" sz="2000" dirty="0" smtClean="0"/>
              <a:t>property="</a:t>
            </a:r>
            <a:r>
              <a:rPr lang="en-US" sz="2000" dirty="0" err="1" smtClean="0"/>
              <a:t>propertyName</a:t>
            </a:r>
            <a:r>
              <a:rPr lang="en-US" sz="2000" dirty="0" smtClean="0"/>
              <a:t>" value="{ string | &lt;%= expression %&gt;}"   </a:t>
            </a:r>
          </a:p>
          <a:p>
            <a:pPr>
              <a:buNone/>
            </a:pPr>
            <a:r>
              <a:rPr lang="en-US" sz="2000" dirty="0" smtClean="0"/>
              <a:t>/&gt;</a:t>
            </a: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Example of bean development in JSP</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u="sng" dirty="0" smtClean="0"/>
              <a:t>index.html</a:t>
            </a:r>
          </a:p>
          <a:p>
            <a:pPr>
              <a:spcBef>
                <a:spcPts val="0"/>
              </a:spcBef>
              <a:buNone/>
            </a:pPr>
            <a:r>
              <a:rPr lang="en-US" dirty="0" smtClean="0"/>
              <a:t>&lt;form action="process.jsp" method="post"&gt;  </a:t>
            </a:r>
          </a:p>
          <a:p>
            <a:pPr>
              <a:spcBef>
                <a:spcPts val="0"/>
              </a:spcBef>
              <a:buNone/>
            </a:pPr>
            <a:r>
              <a:rPr lang="en-US" dirty="0" smtClean="0"/>
              <a:t>Name:&lt;input type="text" name="name"&gt;&lt;</a:t>
            </a:r>
            <a:r>
              <a:rPr lang="en-US" dirty="0" err="1" smtClean="0"/>
              <a:t>br</a:t>
            </a:r>
            <a:r>
              <a:rPr lang="en-US" dirty="0" smtClean="0"/>
              <a:t>&gt;  </a:t>
            </a:r>
          </a:p>
          <a:p>
            <a:pPr>
              <a:spcBef>
                <a:spcPts val="0"/>
              </a:spcBef>
              <a:buNone/>
            </a:pPr>
            <a:r>
              <a:rPr lang="en-US" dirty="0" smtClean="0"/>
              <a:t>Password:&lt;input type="password" name="password"&gt;&lt;</a:t>
            </a:r>
            <a:r>
              <a:rPr lang="en-US" dirty="0" err="1" smtClean="0"/>
              <a:t>br</a:t>
            </a:r>
            <a:r>
              <a:rPr lang="en-US" dirty="0" smtClean="0"/>
              <a:t>&gt;  </a:t>
            </a:r>
          </a:p>
          <a:p>
            <a:pPr>
              <a:spcBef>
                <a:spcPts val="0"/>
              </a:spcBef>
              <a:buNone/>
            </a:pPr>
            <a:r>
              <a:rPr lang="en-US" dirty="0" smtClean="0"/>
              <a:t>Email:&lt;input type="text" name="email"&gt;&lt;</a:t>
            </a:r>
            <a:r>
              <a:rPr lang="en-US" dirty="0" err="1" smtClean="0"/>
              <a:t>br</a:t>
            </a:r>
            <a:r>
              <a:rPr lang="en-US" dirty="0" smtClean="0"/>
              <a:t>&gt;  </a:t>
            </a:r>
          </a:p>
          <a:p>
            <a:pPr>
              <a:spcBef>
                <a:spcPts val="0"/>
              </a:spcBef>
              <a:buNone/>
            </a:pPr>
            <a:r>
              <a:rPr lang="en-US" dirty="0" smtClean="0"/>
              <a:t>&lt;input type="submit" value="register"&gt;  </a:t>
            </a:r>
          </a:p>
          <a:p>
            <a:pPr>
              <a:spcBef>
                <a:spcPts val="0"/>
              </a:spcBef>
              <a:buNone/>
            </a:pPr>
            <a:r>
              <a:rPr lang="en-US" dirty="0" smtClean="0"/>
              <a:t>&lt;/form&gt;  </a:t>
            </a:r>
          </a:p>
          <a:p>
            <a:pPr>
              <a:spcBef>
                <a:spcPts val="0"/>
              </a:spcBef>
              <a:buNone/>
            </a:pPr>
            <a:r>
              <a:rPr lang="en-US" u="sng" dirty="0" smtClean="0"/>
              <a:t>process.jsp</a:t>
            </a:r>
          </a:p>
          <a:p>
            <a:pPr>
              <a:spcBef>
                <a:spcPts val="0"/>
              </a:spcBef>
              <a:buNone/>
            </a:pPr>
            <a:r>
              <a:rPr lang="en-US" dirty="0" smtClean="0"/>
              <a:t>&lt;</a:t>
            </a:r>
            <a:r>
              <a:rPr lang="en-US" dirty="0" err="1" smtClean="0"/>
              <a:t>jsp:useBean</a:t>
            </a:r>
            <a:r>
              <a:rPr lang="en-US" dirty="0" smtClean="0"/>
              <a:t> id="u" </a:t>
            </a:r>
            <a:r>
              <a:rPr lang="en-US" b="1" dirty="0" smtClean="0"/>
              <a:t>class</a:t>
            </a:r>
            <a:r>
              <a:rPr lang="en-US" dirty="0" smtClean="0"/>
              <a:t>="</a:t>
            </a:r>
            <a:r>
              <a:rPr lang="en-US" dirty="0" err="1" smtClean="0"/>
              <a:t>org.sssit.User</a:t>
            </a:r>
            <a:r>
              <a:rPr lang="en-US" dirty="0" smtClean="0"/>
              <a:t>"&gt;&lt;/</a:t>
            </a:r>
            <a:r>
              <a:rPr lang="en-US" dirty="0" err="1" smtClean="0"/>
              <a:t>jsp:useBean</a:t>
            </a:r>
            <a:r>
              <a:rPr lang="en-US" dirty="0" smtClean="0"/>
              <a:t>&gt;  </a:t>
            </a:r>
          </a:p>
          <a:p>
            <a:pPr>
              <a:spcBef>
                <a:spcPts val="0"/>
              </a:spcBef>
              <a:buNone/>
            </a:pPr>
            <a:r>
              <a:rPr lang="en-US" dirty="0" smtClean="0"/>
              <a:t>&lt;</a:t>
            </a:r>
            <a:r>
              <a:rPr lang="en-US" dirty="0" err="1" smtClean="0"/>
              <a:t>jsp:setProperty</a:t>
            </a:r>
            <a:r>
              <a:rPr lang="en-US" dirty="0" smtClean="0"/>
              <a:t> property="*" name="u"/&gt;  </a:t>
            </a:r>
          </a:p>
          <a:p>
            <a:pPr>
              <a:spcBef>
                <a:spcPts val="0"/>
              </a:spcBef>
              <a:buNone/>
            </a:pPr>
            <a:r>
              <a:rPr lang="en-US" dirty="0" smtClean="0"/>
              <a:t>  </a:t>
            </a:r>
          </a:p>
          <a:p>
            <a:pPr>
              <a:spcBef>
                <a:spcPts val="0"/>
              </a:spcBef>
              <a:buNone/>
            </a:pPr>
            <a:r>
              <a:rPr lang="en-US" dirty="0" smtClean="0"/>
              <a:t>Record:&lt;</a:t>
            </a:r>
            <a:r>
              <a:rPr lang="en-US" dirty="0" err="1" smtClean="0"/>
              <a:t>br</a:t>
            </a:r>
            <a:r>
              <a:rPr lang="en-US" dirty="0" smtClean="0"/>
              <a:t>&gt;  </a:t>
            </a:r>
          </a:p>
          <a:p>
            <a:pPr>
              <a:spcBef>
                <a:spcPts val="0"/>
              </a:spcBef>
              <a:buNone/>
            </a:pPr>
            <a:r>
              <a:rPr lang="en-US" dirty="0" smtClean="0"/>
              <a:t>&lt;</a:t>
            </a:r>
            <a:r>
              <a:rPr lang="en-US" dirty="0" err="1" smtClean="0"/>
              <a:t>jsp:getProperty</a:t>
            </a:r>
            <a:r>
              <a:rPr lang="en-US" dirty="0" smtClean="0"/>
              <a:t> property="name" name="u"/&gt;&lt;</a:t>
            </a:r>
            <a:r>
              <a:rPr lang="en-US" dirty="0" err="1" smtClean="0"/>
              <a:t>br</a:t>
            </a:r>
            <a:r>
              <a:rPr lang="en-US" dirty="0" smtClean="0"/>
              <a:t>&gt;  </a:t>
            </a:r>
          </a:p>
          <a:p>
            <a:pPr>
              <a:spcBef>
                <a:spcPts val="0"/>
              </a:spcBef>
              <a:buNone/>
            </a:pPr>
            <a:r>
              <a:rPr lang="en-US" dirty="0" smtClean="0"/>
              <a:t>&lt;</a:t>
            </a:r>
            <a:r>
              <a:rPr lang="en-US" dirty="0" err="1" smtClean="0"/>
              <a:t>jsp:getProperty</a:t>
            </a:r>
            <a:r>
              <a:rPr lang="en-US" dirty="0" smtClean="0"/>
              <a:t> property="password" name="u"/&gt;&lt;</a:t>
            </a:r>
            <a:r>
              <a:rPr lang="en-US" dirty="0" err="1" smtClean="0"/>
              <a:t>br</a:t>
            </a:r>
            <a:r>
              <a:rPr lang="en-US" dirty="0" smtClean="0"/>
              <a:t>&gt;  </a:t>
            </a:r>
          </a:p>
          <a:p>
            <a:pPr>
              <a:spcBef>
                <a:spcPts val="0"/>
              </a:spcBef>
              <a:buNone/>
            </a:pPr>
            <a:r>
              <a:rPr lang="en-US" dirty="0" smtClean="0"/>
              <a:t>&lt;</a:t>
            </a:r>
            <a:r>
              <a:rPr lang="en-US" dirty="0" err="1" smtClean="0"/>
              <a:t>jsp:getProperty</a:t>
            </a:r>
            <a:r>
              <a:rPr lang="en-US" dirty="0" smtClean="0"/>
              <a:t> property="email" name="u" /&gt;&lt;</a:t>
            </a:r>
            <a:r>
              <a:rPr lang="en-US" dirty="0" err="1" smtClean="0"/>
              <a:t>br</a:t>
            </a:r>
            <a:r>
              <a:rPr lang="en-US" dirty="0" smtClean="0"/>
              <a:t>&gt;  </a:t>
            </a:r>
          </a:p>
          <a:p>
            <a:pPr>
              <a:spcBef>
                <a:spcPts val="0"/>
              </a:spcBef>
              <a:buNone/>
            </a:pPr>
            <a:r>
              <a:rPr lang="en-US" u="sng" dirty="0" smtClean="0"/>
              <a:t>User.java</a:t>
            </a:r>
          </a:p>
          <a:p>
            <a:pPr>
              <a:spcBef>
                <a:spcPts val="0"/>
              </a:spcBef>
              <a:buNone/>
            </a:pPr>
            <a:r>
              <a:rPr lang="en-US" b="1" dirty="0" smtClean="0"/>
              <a:t>package</a:t>
            </a:r>
            <a:r>
              <a:rPr lang="en-US" dirty="0" smtClean="0"/>
              <a:t> </a:t>
            </a:r>
            <a:r>
              <a:rPr lang="en-US" dirty="0" err="1" smtClean="0"/>
              <a:t>org.sssit</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User {  </a:t>
            </a:r>
          </a:p>
          <a:p>
            <a:pPr>
              <a:spcBef>
                <a:spcPts val="0"/>
              </a:spcBef>
              <a:buNone/>
            </a:pPr>
            <a:r>
              <a:rPr lang="en-US" b="1" dirty="0" smtClean="0"/>
              <a:t>private</a:t>
            </a:r>
            <a:r>
              <a:rPr lang="en-US" dirty="0" smtClean="0"/>
              <a:t> String </a:t>
            </a:r>
            <a:r>
              <a:rPr lang="en-US" dirty="0" err="1" smtClean="0"/>
              <a:t>name,password,email</a:t>
            </a:r>
            <a:r>
              <a:rPr lang="en-US" dirty="0" smtClean="0"/>
              <a:t>;  </a:t>
            </a:r>
          </a:p>
          <a:p>
            <a:pPr>
              <a:spcBef>
                <a:spcPts val="0"/>
              </a:spcBef>
              <a:buNone/>
            </a:pPr>
            <a:r>
              <a:rPr lang="en-US" dirty="0" smtClean="0"/>
              <a:t>//setters and getters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t>
            </a:r>
            <a:r>
              <a:rPr lang="en-US" dirty="0" smtClean="0"/>
              <a:t>STL (JSP Standard Tag Library)</a:t>
            </a:r>
            <a:br>
              <a:rPr lang="en-US" dirty="0" smtClean="0"/>
            </a:br>
            <a:endParaRPr lang="en-US" dirty="0"/>
          </a:p>
        </p:txBody>
      </p:sp>
      <p:sp>
        <p:nvSpPr>
          <p:cNvPr id="3" name="Content Placeholder 2"/>
          <p:cNvSpPr>
            <a:spLocks noGrp="1"/>
          </p:cNvSpPr>
          <p:nvPr>
            <p:ph idx="1"/>
          </p:nvPr>
        </p:nvSpPr>
        <p:spPr/>
        <p:txBody>
          <a:bodyPr/>
          <a:lstStyle/>
          <a:p>
            <a:r>
              <a:rPr lang="en-GB" dirty="0" smtClean="0"/>
              <a:t>The JSP Standard Tag Library (JSTL) represents a set of tags to simplify the JSP development.</a:t>
            </a:r>
          </a:p>
          <a:p>
            <a:r>
              <a:rPr lang="en-GB" dirty="0" smtClean="0"/>
              <a:t>Advantage of JSTL</a:t>
            </a:r>
          </a:p>
          <a:p>
            <a:r>
              <a:rPr lang="en-GB" b="1" dirty="0" smtClean="0"/>
              <a:t>Fast Development</a:t>
            </a:r>
            <a:r>
              <a:rPr lang="en-GB" dirty="0" smtClean="0"/>
              <a:t> JSTL provides many tags that simplify the JSP.</a:t>
            </a:r>
          </a:p>
          <a:p>
            <a:r>
              <a:rPr lang="en-GB" b="1" dirty="0" smtClean="0"/>
              <a:t>Code Reusability</a:t>
            </a:r>
            <a:r>
              <a:rPr lang="en-GB" dirty="0" smtClean="0"/>
              <a:t> We can use the JSTL tags on various pages.</a:t>
            </a:r>
          </a:p>
          <a:p>
            <a:r>
              <a:rPr lang="en-GB" b="1" dirty="0" smtClean="0"/>
              <a:t>No need to use </a:t>
            </a:r>
            <a:r>
              <a:rPr lang="en-GB" b="1" dirty="0" err="1" smtClean="0"/>
              <a:t>scriptlet</a:t>
            </a:r>
            <a:r>
              <a:rPr lang="en-GB" b="1" dirty="0" smtClean="0"/>
              <a:t> tag</a:t>
            </a:r>
            <a:r>
              <a:rPr lang="en-GB" dirty="0" smtClean="0"/>
              <a:t> It avoids the use of </a:t>
            </a:r>
            <a:r>
              <a:rPr lang="en-GB" dirty="0" err="1" smtClean="0"/>
              <a:t>scriptlet</a:t>
            </a:r>
            <a:r>
              <a:rPr lang="en-GB" dirty="0" smtClean="0"/>
              <a:t> tag.</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GB" dirty="0" smtClean="0"/>
              <a:t>JSTL Tags</a:t>
            </a:r>
            <a:endParaRPr lang="en-US" dirty="0"/>
          </a:p>
        </p:txBody>
      </p:sp>
      <p:sp>
        <p:nvSpPr>
          <p:cNvPr id="3" name="Content Placeholder 2"/>
          <p:cNvSpPr>
            <a:spLocks noGrp="1"/>
          </p:cNvSpPr>
          <p:nvPr>
            <p:ph idx="1"/>
          </p:nvPr>
        </p:nvSpPr>
        <p:spPr>
          <a:xfrm>
            <a:off x="838200" y="1285860"/>
            <a:ext cx="10515600" cy="4891103"/>
          </a:xfrm>
        </p:spPr>
        <p:txBody>
          <a:bodyPr/>
          <a:lstStyle/>
          <a:p>
            <a:r>
              <a:rPr lang="en-GB" sz="2000" dirty="0" smtClean="0"/>
              <a:t> There JSTL mainly provides five types of tags:</a:t>
            </a:r>
          </a:p>
          <a:p>
            <a:endParaRPr lang="en-GB" sz="20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46</a:t>
            </a:fld>
            <a:endParaRPr lang="en-US" altLang="en-US"/>
          </a:p>
        </p:txBody>
      </p:sp>
      <p:graphicFrame>
        <p:nvGraphicFramePr>
          <p:cNvPr id="6" name="Table 5"/>
          <p:cNvGraphicFramePr>
            <a:graphicFrameLocks noGrp="1"/>
          </p:cNvGraphicFramePr>
          <p:nvPr/>
        </p:nvGraphicFramePr>
        <p:xfrm>
          <a:off x="1166778" y="1785926"/>
          <a:ext cx="8128000" cy="5654040"/>
        </p:xfrm>
        <a:graphic>
          <a:graphicData uri="http://schemas.openxmlformats.org/drawingml/2006/table">
            <a:tbl>
              <a:tblPr firstRow="1" bandRow="1">
                <a:tableStyleId>{5C22544A-7EE6-4342-B048-85BDC9FD1C3A}</a:tableStyleId>
              </a:tblPr>
              <a:tblGrid>
                <a:gridCol w="1785950"/>
                <a:gridCol w="6342050"/>
              </a:tblGrid>
              <a:tr h="370840">
                <a:tc>
                  <a:txBody>
                    <a:bodyPr/>
                    <a:lstStyle/>
                    <a:p>
                      <a:pPr algn="l" fontAlgn="t"/>
                      <a:r>
                        <a:rPr lang="en-US" dirty="0">
                          <a:solidFill>
                            <a:srgbClr val="000000"/>
                          </a:solidFill>
                          <a:latin typeface="times new roman"/>
                        </a:rPr>
                        <a:t>Tag Name</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u="none" strike="noStrike">
                          <a:solidFill>
                            <a:srgbClr val="008000"/>
                          </a:solidFill>
                          <a:latin typeface="inter-regular"/>
                          <a:hlinkClick r:id="rId2"/>
                        </a:rPr>
                        <a:t>Core tags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The JSTL core tag provide variable support, URL management, flow control, etc. The URL for the core tag is </a:t>
                      </a:r>
                      <a:r>
                        <a:rPr lang="en-GB" b="1">
                          <a:solidFill>
                            <a:srgbClr val="333333"/>
                          </a:solidFill>
                          <a:latin typeface="inter-bold"/>
                        </a:rPr>
                        <a:t>http://java.sun.com/jsp/jstl/core</a:t>
                      </a:r>
                      <a:r>
                        <a:rPr lang="en-GB">
                          <a:solidFill>
                            <a:srgbClr val="333333"/>
                          </a:solidFill>
                          <a:latin typeface="inter-regular"/>
                        </a:rPr>
                        <a:t>. The prefix of core tag is </a:t>
                      </a:r>
                      <a:r>
                        <a:rPr lang="en-GB" b="1">
                          <a:solidFill>
                            <a:srgbClr val="333333"/>
                          </a:solidFill>
                          <a:latin typeface="inter-bold"/>
                        </a:rPr>
                        <a:t>c</a:t>
                      </a:r>
                      <a:r>
                        <a:rPr lang="en-GB">
                          <a:solidFill>
                            <a:srgbClr val="333333"/>
                          </a:solidFill>
                          <a:latin typeface="inter-regular"/>
                        </a:rPr>
                        <a:t>.</a:t>
                      </a:r>
                    </a:p>
                  </a:txBody>
                  <a:tcPr marL="76200" marR="76200" marT="76200" marB="76200"/>
                </a:tc>
              </a:tr>
              <a:tr h="370840">
                <a:tc>
                  <a:txBody>
                    <a:bodyPr/>
                    <a:lstStyle/>
                    <a:p>
                      <a:pPr algn="just" fontAlgn="t"/>
                      <a:r>
                        <a:rPr lang="en-US" u="none" strike="noStrike">
                          <a:solidFill>
                            <a:srgbClr val="008000"/>
                          </a:solidFill>
                          <a:latin typeface="inter-regular"/>
                          <a:hlinkClick r:id="rId3"/>
                        </a:rPr>
                        <a:t>Function tags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The functions tags provide support for string manipulation and string length. The URL for the functions tags is </a:t>
                      </a:r>
                      <a:r>
                        <a:rPr lang="en-GB" b="1">
                          <a:solidFill>
                            <a:srgbClr val="333333"/>
                          </a:solidFill>
                          <a:latin typeface="inter-bold"/>
                        </a:rPr>
                        <a:t>http://java.sun.com/jsp/jstl/functions</a:t>
                      </a:r>
                      <a:r>
                        <a:rPr lang="en-GB">
                          <a:solidFill>
                            <a:srgbClr val="333333"/>
                          </a:solidFill>
                          <a:latin typeface="inter-regular"/>
                        </a:rPr>
                        <a:t> and prefix is </a:t>
                      </a:r>
                      <a:r>
                        <a:rPr lang="en-GB" b="1">
                          <a:solidFill>
                            <a:srgbClr val="333333"/>
                          </a:solidFill>
                          <a:latin typeface="inter-bold"/>
                        </a:rPr>
                        <a:t>fn</a:t>
                      </a:r>
                      <a:r>
                        <a:rPr lang="en-GB">
                          <a:solidFill>
                            <a:srgbClr val="333333"/>
                          </a:solidFill>
                          <a:latin typeface="inter-regular"/>
                        </a:rPr>
                        <a:t>.</a:t>
                      </a:r>
                    </a:p>
                  </a:txBody>
                  <a:tcPr marL="76200" marR="76200" marT="76200" marB="76200"/>
                </a:tc>
              </a:tr>
              <a:tr h="370840">
                <a:tc>
                  <a:txBody>
                    <a:bodyPr/>
                    <a:lstStyle/>
                    <a:p>
                      <a:pPr algn="just" fontAlgn="t"/>
                      <a:r>
                        <a:rPr lang="en-US" u="none" strike="noStrike">
                          <a:solidFill>
                            <a:srgbClr val="008000"/>
                          </a:solidFill>
                          <a:latin typeface="inter-regular"/>
                          <a:hlinkClick r:id="rId4"/>
                        </a:rPr>
                        <a:t>Formatting tags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The Formatting tags provide support for message formatting, number and date formatting, etc. The URL for the Formatting tags is </a:t>
                      </a:r>
                      <a:r>
                        <a:rPr lang="en-GB" b="1">
                          <a:solidFill>
                            <a:srgbClr val="333333"/>
                          </a:solidFill>
                          <a:latin typeface="inter-bold"/>
                        </a:rPr>
                        <a:t>http://java.sun.com/jsp/jstl/fmt</a:t>
                      </a:r>
                      <a:r>
                        <a:rPr lang="en-GB">
                          <a:solidFill>
                            <a:srgbClr val="333333"/>
                          </a:solidFill>
                          <a:latin typeface="inter-regular"/>
                        </a:rPr>
                        <a:t> and prefix is </a:t>
                      </a:r>
                      <a:r>
                        <a:rPr lang="en-GB" b="1">
                          <a:solidFill>
                            <a:srgbClr val="333333"/>
                          </a:solidFill>
                          <a:latin typeface="inter-bold"/>
                        </a:rPr>
                        <a:t>fmt</a:t>
                      </a:r>
                      <a:r>
                        <a:rPr lang="en-GB">
                          <a:solidFill>
                            <a:srgbClr val="333333"/>
                          </a:solidFill>
                          <a:latin typeface="inter-regular"/>
                        </a:rPr>
                        <a:t>.</a:t>
                      </a:r>
                    </a:p>
                  </a:txBody>
                  <a:tcPr marL="76200" marR="76200" marT="76200" marB="76200"/>
                </a:tc>
              </a:tr>
              <a:tr h="370840">
                <a:tc>
                  <a:txBody>
                    <a:bodyPr/>
                    <a:lstStyle/>
                    <a:p>
                      <a:pPr algn="just" fontAlgn="t"/>
                      <a:r>
                        <a:rPr lang="en-US" u="none" strike="noStrike">
                          <a:solidFill>
                            <a:srgbClr val="008000"/>
                          </a:solidFill>
                          <a:latin typeface="inter-regular"/>
                          <a:hlinkClick r:id="rId5"/>
                        </a:rPr>
                        <a:t>XML tags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The XML tags provide flow control, transformation, etc. The URL for the XML tags is </a:t>
                      </a:r>
                      <a:r>
                        <a:rPr lang="en-GB" b="1">
                          <a:solidFill>
                            <a:srgbClr val="333333"/>
                          </a:solidFill>
                          <a:latin typeface="inter-bold"/>
                        </a:rPr>
                        <a:t>http://java.sun.com/jsp/jstl/xml</a:t>
                      </a:r>
                      <a:r>
                        <a:rPr lang="en-GB">
                          <a:solidFill>
                            <a:srgbClr val="333333"/>
                          </a:solidFill>
                          <a:latin typeface="inter-regular"/>
                        </a:rPr>
                        <a:t> and prefix is </a:t>
                      </a:r>
                      <a:r>
                        <a:rPr lang="en-GB" b="1">
                          <a:solidFill>
                            <a:srgbClr val="333333"/>
                          </a:solidFill>
                          <a:latin typeface="inter-bold"/>
                        </a:rPr>
                        <a:t>x</a:t>
                      </a:r>
                      <a:r>
                        <a:rPr lang="en-GB">
                          <a:solidFill>
                            <a:srgbClr val="333333"/>
                          </a:solidFill>
                          <a:latin typeface="inter-regular"/>
                        </a:rPr>
                        <a:t>.</a:t>
                      </a:r>
                    </a:p>
                  </a:txBody>
                  <a:tcPr marL="76200" marR="76200" marT="76200" marB="76200"/>
                </a:tc>
              </a:tr>
              <a:tr h="370840">
                <a:tc>
                  <a:txBody>
                    <a:bodyPr/>
                    <a:lstStyle/>
                    <a:p>
                      <a:pPr algn="just" fontAlgn="t"/>
                      <a:r>
                        <a:rPr lang="en-US" u="none" strike="noStrike">
                          <a:solidFill>
                            <a:srgbClr val="008000"/>
                          </a:solidFill>
                          <a:latin typeface="inter-regular"/>
                          <a:hlinkClick r:id="rId6"/>
                        </a:rPr>
                        <a:t>SQL tags</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The JSTL SQL tags provide SQL support. The URL for the SQL tags is </a:t>
                      </a:r>
                      <a:r>
                        <a:rPr lang="en-GB" b="1" dirty="0">
                          <a:solidFill>
                            <a:srgbClr val="333333"/>
                          </a:solidFill>
                          <a:latin typeface="inter-bold"/>
                        </a:rPr>
                        <a:t>http://java.sun.com/jsp/jstl/sql</a:t>
                      </a:r>
                      <a:r>
                        <a:rPr lang="en-GB" dirty="0">
                          <a:solidFill>
                            <a:srgbClr val="333333"/>
                          </a:solidFill>
                          <a:latin typeface="inter-regular"/>
                        </a:rPr>
                        <a:t> and prefix is </a:t>
                      </a:r>
                      <a:r>
                        <a:rPr lang="en-GB" b="1" dirty="0" err="1">
                          <a:solidFill>
                            <a:srgbClr val="333333"/>
                          </a:solidFill>
                          <a:latin typeface="inter-bold"/>
                        </a:rPr>
                        <a:t>sql</a:t>
                      </a:r>
                      <a:r>
                        <a:rPr lang="en-GB" dirty="0">
                          <a:solidFill>
                            <a:srgbClr val="333333"/>
                          </a:solidFill>
                          <a:latin typeface="inter-regular"/>
                        </a:rPr>
                        <a:t>.</a:t>
                      </a:r>
                    </a:p>
                  </a:txBody>
                  <a:tcPr marL="76200" marR="76200" marT="76200" marB="76200"/>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smtClean="0"/>
              <a:t>JSTL Core Tags</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 JSTL core tag provides variable support, URL management, flow control etc. The syntax used for including JSTL core library in your JSP is:</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47</a:t>
            </a:fld>
            <a:endParaRPr lang="en-US" altLang="en-US"/>
          </a:p>
        </p:txBody>
      </p:sp>
      <p:graphicFrame>
        <p:nvGraphicFramePr>
          <p:cNvPr id="5" name="Table 4"/>
          <p:cNvGraphicFramePr>
            <a:graphicFrameLocks noGrp="1"/>
          </p:cNvGraphicFramePr>
          <p:nvPr/>
        </p:nvGraphicFramePr>
        <p:xfrm>
          <a:off x="1738282" y="2928934"/>
          <a:ext cx="8128000" cy="10012680"/>
        </p:xfrm>
        <a:graphic>
          <a:graphicData uri="http://schemas.openxmlformats.org/drawingml/2006/table">
            <a:tbl>
              <a:tblPr firstRow="1" bandRow="1">
                <a:tableStyleId>{5C22544A-7EE6-4342-B048-85BDC9FD1C3A}</a:tableStyleId>
              </a:tblPr>
              <a:tblGrid>
                <a:gridCol w="3357586"/>
                <a:gridCol w="4770414"/>
              </a:tblGrid>
              <a:tr h="370840">
                <a:tc>
                  <a:txBody>
                    <a:bodyPr/>
                    <a:lstStyle/>
                    <a:p>
                      <a:pPr algn="l" fontAlgn="t"/>
                      <a:r>
                        <a:rPr lang="en-US" dirty="0">
                          <a:solidFill>
                            <a:srgbClr val="000000"/>
                          </a:solidFill>
                          <a:latin typeface="times new roman"/>
                        </a:rPr>
                        <a:t>Tags</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u="none" strike="noStrike">
                          <a:solidFill>
                            <a:srgbClr val="008000"/>
                          </a:solidFill>
                          <a:latin typeface="inter-regular"/>
                          <a:hlinkClick r:id="rId2"/>
                        </a:rPr>
                        <a:t>c:out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display the result of an expression, similar to the way &lt;%=...%&gt; tag work.</a:t>
                      </a:r>
                    </a:p>
                  </a:txBody>
                  <a:tcPr marL="76200" marR="76200" marT="76200" marB="76200"/>
                </a:tc>
              </a:tr>
              <a:tr h="370840">
                <a:tc>
                  <a:txBody>
                    <a:bodyPr/>
                    <a:lstStyle/>
                    <a:p>
                      <a:pPr algn="just" fontAlgn="t"/>
                      <a:r>
                        <a:rPr lang="en-US" u="none" strike="noStrike">
                          <a:solidFill>
                            <a:srgbClr val="008000"/>
                          </a:solidFill>
                          <a:latin typeface="inter-regular"/>
                          <a:hlinkClick r:id="rId3"/>
                        </a:rPr>
                        <a:t>c:import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Retrives relative or an absolute URL and display the contents to either a String in 'var',a Reader in 'varReader' or the page.</a:t>
                      </a:r>
                    </a:p>
                  </a:txBody>
                  <a:tcPr marL="76200" marR="76200" marT="76200" marB="76200"/>
                </a:tc>
              </a:tr>
              <a:tr h="370840">
                <a:tc>
                  <a:txBody>
                    <a:bodyPr/>
                    <a:lstStyle/>
                    <a:p>
                      <a:pPr algn="just" fontAlgn="t"/>
                      <a:r>
                        <a:rPr lang="en-US" u="none" strike="noStrike">
                          <a:solidFill>
                            <a:srgbClr val="008000"/>
                          </a:solidFill>
                          <a:latin typeface="inter-regular"/>
                          <a:hlinkClick r:id="rId4"/>
                        </a:rPr>
                        <a:t>c:set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sets the result of an expression under evaluation in a 'scope' variable.</a:t>
                      </a:r>
                    </a:p>
                  </a:txBody>
                  <a:tcPr marL="76200" marR="76200" marT="76200" marB="76200"/>
                </a:tc>
              </a:tr>
              <a:tr h="370840">
                <a:tc>
                  <a:txBody>
                    <a:bodyPr/>
                    <a:lstStyle/>
                    <a:p>
                      <a:pPr algn="just" fontAlgn="t"/>
                      <a:r>
                        <a:rPr lang="en-US" u="none" strike="noStrike">
                          <a:solidFill>
                            <a:srgbClr val="008000"/>
                          </a:solidFill>
                          <a:latin typeface="inter-regular"/>
                          <a:hlinkClick r:id="rId5"/>
                        </a:rPr>
                        <a:t>c:remove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for removing the specified scoped variable from a particular scope.</a:t>
                      </a:r>
                    </a:p>
                  </a:txBody>
                  <a:tcPr marL="76200" marR="76200" marT="76200" marB="76200"/>
                </a:tc>
              </a:tr>
              <a:tr h="370840">
                <a:tc>
                  <a:txBody>
                    <a:bodyPr/>
                    <a:lstStyle/>
                    <a:p>
                      <a:pPr algn="just" fontAlgn="t"/>
                      <a:r>
                        <a:rPr lang="en-US" u="none" strike="noStrike">
                          <a:solidFill>
                            <a:srgbClr val="008000"/>
                          </a:solidFill>
                          <a:latin typeface="inter-regular"/>
                          <a:hlinkClick r:id="rId6"/>
                        </a:rPr>
                        <a:t>c:catch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for Catches any Throwable exceptions that occurs in the body.</a:t>
                      </a:r>
                    </a:p>
                  </a:txBody>
                  <a:tcPr marL="76200" marR="76200" marT="76200" marB="76200"/>
                </a:tc>
              </a:tr>
              <a:tr h="370840">
                <a:tc>
                  <a:txBody>
                    <a:bodyPr/>
                    <a:lstStyle/>
                    <a:p>
                      <a:pPr algn="just" fontAlgn="t"/>
                      <a:r>
                        <a:rPr lang="en-US" u="none" strike="noStrike">
                          <a:solidFill>
                            <a:srgbClr val="008000"/>
                          </a:solidFill>
                          <a:latin typeface="inter-regular"/>
                          <a:hlinkClick r:id="rId7"/>
                        </a:rPr>
                        <a:t>c:if</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conditional tag used for testing the condition and display the body content only if the expression evaluates is true.</a:t>
                      </a:r>
                    </a:p>
                  </a:txBody>
                  <a:tcPr marL="76200" marR="76200" marT="76200" marB="76200"/>
                </a:tc>
              </a:tr>
              <a:tr h="370840">
                <a:tc>
                  <a:txBody>
                    <a:bodyPr/>
                    <a:lstStyle/>
                    <a:p>
                      <a:pPr algn="just" fontAlgn="t"/>
                      <a:r>
                        <a:rPr lang="en-US" u="none" strike="noStrike">
                          <a:solidFill>
                            <a:srgbClr val="008000"/>
                          </a:solidFill>
                          <a:latin typeface="inter-regular"/>
                          <a:hlinkClick r:id="rId8"/>
                        </a:rPr>
                        <a:t>c:choose, c:when, c:otherwise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the simple conditional tag that includes its body content if the evaluated condition is true.</a:t>
                      </a:r>
                    </a:p>
                  </a:txBody>
                  <a:tcPr marL="76200" marR="76200" marT="76200" marB="76200"/>
                </a:tc>
              </a:tr>
              <a:tr h="370840">
                <a:tc>
                  <a:txBody>
                    <a:bodyPr/>
                    <a:lstStyle/>
                    <a:p>
                      <a:pPr algn="just" fontAlgn="t"/>
                      <a:r>
                        <a:rPr lang="en-US" u="none" strike="noStrike">
                          <a:solidFill>
                            <a:srgbClr val="008000"/>
                          </a:solidFill>
                          <a:latin typeface="inter-regular"/>
                          <a:hlinkClick r:id="rId9"/>
                        </a:rPr>
                        <a:t>c:forEach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the basic iteration tag. It repeats the nested body content for fixed number of times or over collection.</a:t>
                      </a:r>
                    </a:p>
                  </a:txBody>
                  <a:tcPr marL="76200" marR="76200" marT="76200" marB="76200"/>
                </a:tc>
              </a:tr>
              <a:tr h="370840">
                <a:tc>
                  <a:txBody>
                    <a:bodyPr/>
                    <a:lstStyle/>
                    <a:p>
                      <a:pPr algn="just" fontAlgn="t"/>
                      <a:r>
                        <a:rPr lang="en-US" u="none" strike="noStrike">
                          <a:solidFill>
                            <a:srgbClr val="008000"/>
                          </a:solidFill>
                          <a:latin typeface="inter-regular"/>
                          <a:hlinkClick r:id="rId10"/>
                        </a:rPr>
                        <a:t>c:forTokens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iterates over tokens which is separated by the supplied delimeters.</a:t>
                      </a:r>
                    </a:p>
                  </a:txBody>
                  <a:tcPr marL="76200" marR="76200" marT="76200" marB="76200"/>
                </a:tc>
              </a:tr>
              <a:tr h="370840">
                <a:tc>
                  <a:txBody>
                    <a:bodyPr/>
                    <a:lstStyle/>
                    <a:p>
                      <a:pPr algn="just" fontAlgn="t"/>
                      <a:r>
                        <a:rPr lang="en-US" u="none" strike="noStrike">
                          <a:solidFill>
                            <a:srgbClr val="008000"/>
                          </a:solidFill>
                          <a:latin typeface="inter-regular"/>
                          <a:hlinkClick r:id="rId11"/>
                        </a:rPr>
                        <a:t>c:param</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adds a parameter in a containing 'import' tag's URL.</a:t>
                      </a:r>
                    </a:p>
                  </a:txBody>
                  <a:tcPr marL="76200" marR="76200" marT="76200" marB="76200"/>
                </a:tc>
              </a:tr>
              <a:tr h="370840">
                <a:tc>
                  <a:txBody>
                    <a:bodyPr/>
                    <a:lstStyle/>
                    <a:p>
                      <a:pPr algn="just" fontAlgn="t"/>
                      <a:r>
                        <a:rPr lang="en-US" u="none" strike="noStrike">
                          <a:solidFill>
                            <a:srgbClr val="008000"/>
                          </a:solidFill>
                          <a:latin typeface="inter-regular"/>
                          <a:hlinkClick r:id="rId12"/>
                        </a:rPr>
                        <a:t>c:redirect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redirects the browser to a new URL and supports the context-relative URLs.</a:t>
                      </a:r>
                    </a:p>
                  </a:txBody>
                  <a:tcPr marL="76200" marR="76200" marT="76200" marB="76200"/>
                </a:tc>
              </a:tr>
              <a:tr h="370840">
                <a:tc>
                  <a:txBody>
                    <a:bodyPr/>
                    <a:lstStyle/>
                    <a:p>
                      <a:pPr algn="just" fontAlgn="t"/>
                      <a:r>
                        <a:rPr lang="en-US" u="none" strike="noStrike">
                          <a:solidFill>
                            <a:srgbClr val="008000"/>
                          </a:solidFill>
                          <a:latin typeface="inter-regular"/>
                          <a:hlinkClick r:id="rId13"/>
                        </a:rPr>
                        <a:t>c:url</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It creates a URL with optional query parameters.</a:t>
                      </a:r>
                    </a:p>
                  </a:txBody>
                  <a:tcPr marL="76200" marR="76200" marT="76200" marB="7620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&lt;c:out&gt; Tag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48</a:t>
            </a:fld>
            <a:endParaRPr lang="en-US" altLang="en-US"/>
          </a:p>
        </p:txBody>
      </p:sp>
      <p:sp>
        <p:nvSpPr>
          <p:cNvPr id="6" name="Content Placeholder 5"/>
          <p:cNvSpPr>
            <a:spLocks noGrp="1"/>
          </p:cNvSpPr>
          <p:nvPr>
            <p:ph idx="1"/>
          </p:nvPr>
        </p:nvSpPr>
        <p:spPr/>
        <p:txBody>
          <a:bodyPr/>
          <a:lstStyle/>
          <a:p>
            <a:r>
              <a:rPr lang="en-GB" dirty="0" smtClean="0"/>
              <a:t>The &lt;c:out&gt; tag is similar to JSP expression tag, but it can only be used with expression. It will display the result of an expression, similar to the way &lt; %=...% &gt; work.</a:t>
            </a:r>
          </a:p>
          <a:p>
            <a:r>
              <a:rPr lang="en-GB" dirty="0" smtClean="0"/>
              <a:t>The &lt; c:out &gt; tag automatically escape the XML tags. Hence they aren't evaluated as actual tags.</a:t>
            </a:r>
          </a:p>
          <a:p>
            <a:r>
              <a:rPr lang="en-GB" dirty="0" smtClean="0"/>
              <a:t>Let's see the simple example of c:out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&lt;c:out</a:t>
            </a:r>
            <a:r>
              <a:rPr lang="en-GB" dirty="0" smtClean="0"/>
              <a:t> value="${'Welcome to </a:t>
            </a:r>
            <a:r>
              <a:rPr lang="en-GB" dirty="0" err="1" smtClean="0"/>
              <a:t>javaTpoint</a:t>
            </a:r>
            <a:r>
              <a:rPr lang="en-GB" dirty="0" smtClean="0"/>
              <a:t>'}"</a:t>
            </a:r>
            <a:r>
              <a:rPr lang="en-GB" b="1" dirty="0" smtClean="0"/>
              <a:t>/&gt;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endParaRPr lang="en-GB" dirty="0"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&lt;c:import&gt; Tag</a:t>
            </a:r>
            <a:endParaRPr lang="en-US" dirty="0"/>
          </a:p>
        </p:txBody>
      </p:sp>
      <p:sp>
        <p:nvSpPr>
          <p:cNvPr id="3" name="Content Placeholder 2"/>
          <p:cNvSpPr>
            <a:spLocks noGrp="1"/>
          </p:cNvSpPr>
          <p:nvPr>
            <p:ph idx="1"/>
          </p:nvPr>
        </p:nvSpPr>
        <p:spPr/>
        <p:txBody>
          <a:bodyPr/>
          <a:lstStyle/>
          <a:p>
            <a:pPr>
              <a:spcBef>
                <a:spcPts val="0"/>
              </a:spcBef>
              <a:buNone/>
            </a:pPr>
            <a:r>
              <a:rPr lang="en-GB" sz="2000" dirty="0" smtClean="0"/>
              <a:t> </a:t>
            </a:r>
          </a:p>
          <a:p>
            <a:r>
              <a:rPr lang="en-GB" sz="2000" dirty="0" smtClean="0"/>
              <a:t>The &lt;c:import&gt; is similar to </a:t>
            </a:r>
            <a:r>
              <a:rPr lang="en-GB" sz="2000" dirty="0" err="1" smtClean="0"/>
              <a:t>jsp</a:t>
            </a:r>
            <a:r>
              <a:rPr lang="en-GB" sz="2000" dirty="0" smtClean="0"/>
              <a:t> 'include', with an additional feature of including the content of any resource either within server or outside the server.</a:t>
            </a:r>
          </a:p>
          <a:p>
            <a:r>
              <a:rPr lang="en-GB" sz="2000" dirty="0" smtClean="0"/>
              <a:t>This tag provides all the functionality of the &lt;include &gt; action and it also allows the inclusion of absolute URLs.</a:t>
            </a:r>
          </a:p>
          <a:p>
            <a:r>
              <a:rPr lang="en-GB" sz="2000" dirty="0" smtClean="0"/>
              <a:t>For example: Using an import tag the content from a different FTP server and website can be accessed.</a:t>
            </a:r>
          </a:p>
          <a:p>
            <a:r>
              <a:rPr lang="en-GB" sz="2000" dirty="0" smtClean="0"/>
              <a:t>Let's see the simple example of c:import tag:</a:t>
            </a:r>
          </a:p>
          <a:p>
            <a:pPr fontAlgn="t"/>
            <a:r>
              <a:rPr lang="en-GB" sz="2000" dirty="0" smtClean="0"/>
              <a:t>Play Video</a:t>
            </a:r>
          </a:p>
          <a:p>
            <a:r>
              <a:rPr lang="en-GB" sz="2000" b="1" dirty="0" smtClean="0"/>
              <a:t>&lt;</a:t>
            </a:r>
            <a:r>
              <a:rPr lang="en-GB" sz="2000" dirty="0" smtClean="0"/>
              <a:t>%@ </a:t>
            </a:r>
            <a:r>
              <a:rPr lang="en-GB" sz="2000" dirty="0" err="1" smtClean="0"/>
              <a:t>taglib</a:t>
            </a:r>
            <a:r>
              <a:rPr lang="en-GB" sz="2000" dirty="0" smtClean="0"/>
              <a:t> </a:t>
            </a:r>
            <a:r>
              <a:rPr lang="en-GB" sz="2000" dirty="0" err="1" smtClean="0"/>
              <a:t>uri</a:t>
            </a:r>
            <a:r>
              <a:rPr lang="en-GB" sz="2000" dirty="0" smtClean="0"/>
              <a:t>="http://java.sun.com/jsp/jstl/core" prefix="c" %</a:t>
            </a:r>
            <a:r>
              <a:rPr lang="en-GB" sz="2000" b="1" dirty="0" smtClean="0"/>
              <a:t>&gt;</a:t>
            </a:r>
            <a:r>
              <a:rPr lang="en-GB" sz="2000" dirty="0" smtClean="0"/>
              <a:t>  </a:t>
            </a:r>
          </a:p>
          <a:p>
            <a:pPr>
              <a:spcBef>
                <a:spcPts val="0"/>
              </a:spcBef>
              <a:buNone/>
            </a:pPr>
            <a:r>
              <a:rPr lang="en-GB" sz="2000" b="1" dirty="0" smtClean="0"/>
              <a:t>&lt;html&gt;</a:t>
            </a:r>
            <a:r>
              <a:rPr lang="en-GB" sz="2000" dirty="0" smtClean="0"/>
              <a:t>  </a:t>
            </a:r>
          </a:p>
          <a:p>
            <a:pPr>
              <a:spcBef>
                <a:spcPts val="0"/>
              </a:spcBef>
              <a:buNone/>
            </a:pPr>
            <a:r>
              <a:rPr lang="en-GB" sz="2000" b="1" dirty="0" smtClean="0"/>
              <a:t>&lt;head&gt;</a:t>
            </a:r>
            <a:r>
              <a:rPr lang="en-GB" sz="2000" dirty="0" smtClean="0"/>
              <a:t>  </a:t>
            </a:r>
          </a:p>
          <a:p>
            <a:pPr>
              <a:spcBef>
                <a:spcPts val="0"/>
              </a:spcBef>
              <a:buNone/>
            </a:pPr>
            <a:r>
              <a:rPr lang="en-GB" sz="2000" b="1" dirty="0" smtClean="0"/>
              <a:t>&lt;title&gt;</a:t>
            </a:r>
            <a:r>
              <a:rPr lang="en-GB" sz="2000" dirty="0" smtClean="0"/>
              <a:t>Tag Example</a:t>
            </a:r>
            <a:r>
              <a:rPr lang="en-GB" sz="2000" b="1" dirty="0" smtClean="0"/>
              <a:t>&lt;/title&gt;</a:t>
            </a:r>
            <a:r>
              <a:rPr lang="en-GB" sz="2000" dirty="0" smtClean="0"/>
              <a:t>  </a:t>
            </a:r>
          </a:p>
          <a:p>
            <a:pPr>
              <a:spcBef>
                <a:spcPts val="0"/>
              </a:spcBef>
              <a:buNone/>
            </a:pPr>
            <a:r>
              <a:rPr lang="en-GB" sz="2000" b="1" dirty="0" smtClean="0"/>
              <a:t>&lt;/head&gt;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&lt;c:import</a:t>
            </a:r>
            <a:r>
              <a:rPr lang="en-GB" sz="2000" dirty="0" smtClean="0"/>
              <a:t> </a:t>
            </a:r>
            <a:r>
              <a:rPr lang="en-GB" sz="2000" dirty="0" err="1" smtClean="0"/>
              <a:t>var</a:t>
            </a:r>
            <a:r>
              <a:rPr lang="en-GB" sz="2000" dirty="0" smtClean="0"/>
              <a:t>="data" </a:t>
            </a:r>
            <a:r>
              <a:rPr lang="en-GB" sz="2000" dirty="0" err="1" smtClean="0"/>
              <a:t>url</a:t>
            </a:r>
            <a:r>
              <a:rPr lang="en-GB" sz="2000" dirty="0" smtClean="0"/>
              <a:t>="http://www.javatpoint.com"</a:t>
            </a:r>
            <a:r>
              <a:rPr lang="en-GB" sz="2000" b="1" dirty="0" smtClean="0"/>
              <a:t>/&gt;</a:t>
            </a:r>
            <a:r>
              <a:rPr lang="en-GB" sz="2000" dirty="0" smtClean="0"/>
              <a:t>  </a:t>
            </a:r>
          </a:p>
          <a:p>
            <a:pPr>
              <a:spcBef>
                <a:spcPts val="0"/>
              </a:spcBef>
              <a:buNone/>
            </a:pPr>
            <a:r>
              <a:rPr lang="en-GB" sz="2000" b="1" dirty="0" smtClean="0"/>
              <a:t>&lt;c:out</a:t>
            </a:r>
            <a:r>
              <a:rPr lang="en-GB" sz="2000" dirty="0" smtClean="0"/>
              <a:t> value="${data}"</a:t>
            </a:r>
            <a:r>
              <a:rPr lang="en-GB" sz="2000" b="1" dirty="0" smtClean="0"/>
              <a:t>/&gt;</a:t>
            </a:r>
            <a:r>
              <a:rPr lang="en-GB" sz="2000" dirty="0" smtClean="0"/>
              <a:t>  </a:t>
            </a:r>
          </a:p>
          <a:p>
            <a:pPr>
              <a:spcBef>
                <a:spcPts val="0"/>
              </a:spcBef>
              <a:buNone/>
            </a:pPr>
            <a:r>
              <a:rPr lang="en-GB" sz="2000" b="1" dirty="0" smtClean="0"/>
              <a:t>&lt;/body&gt;</a:t>
            </a:r>
            <a:r>
              <a:rPr lang="en-GB" sz="2000" dirty="0" smtClean="0"/>
              <a:t>  </a:t>
            </a:r>
          </a:p>
          <a:p>
            <a:pPr>
              <a:spcBef>
                <a:spcPts val="0"/>
              </a:spcBef>
              <a:buNone/>
            </a:pPr>
            <a:r>
              <a:rPr lang="en-GB" sz="2000" b="1" dirty="0" smtClean="0"/>
              <a:t>&lt;/html&gt;</a:t>
            </a:r>
            <a:r>
              <a:rPr lang="en-GB" sz="2000" dirty="0" smtClean="0"/>
              <a:t>  </a:t>
            </a:r>
          </a:p>
          <a:p>
            <a:endParaRPr lang="en-GB" sz="20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Creating a simple JSP Page</a:t>
            </a:r>
            <a:endParaRPr lang="en-GB" dirty="0"/>
          </a:p>
        </p:txBody>
      </p:sp>
      <p:sp>
        <p:nvSpPr>
          <p:cNvPr id="3" name="Content Placeholder 2"/>
          <p:cNvSpPr>
            <a:spLocks noGrp="1"/>
          </p:cNvSpPr>
          <p:nvPr>
            <p:ph idx="1"/>
          </p:nvPr>
        </p:nvSpPr>
        <p:spPr>
          <a:xfrm>
            <a:off x="838200" y="1142984"/>
            <a:ext cx="10515600" cy="5033979"/>
          </a:xfrm>
        </p:spPr>
        <p:txBody>
          <a:bodyPr/>
          <a:lstStyle/>
          <a:p>
            <a:r>
              <a:rPr lang="en-GB" sz="1800" dirty="0" smtClean="0"/>
              <a:t>To create the first JSP page, write some HTML code as given below, and save it by .</a:t>
            </a:r>
            <a:r>
              <a:rPr lang="en-GB" sz="1800" dirty="0" err="1" smtClean="0"/>
              <a:t>jsp</a:t>
            </a:r>
            <a:r>
              <a:rPr lang="en-GB" sz="1800" dirty="0" smtClean="0"/>
              <a:t> extension. We have saved this file as index.jsp. Put it in a folder and paste the folder in the web-apps directory in apache tomcat to run the JSP page.</a:t>
            </a:r>
          </a:p>
          <a:p>
            <a:r>
              <a:rPr lang="en-GB" sz="1800" b="1" dirty="0" err="1" smtClean="0"/>
              <a:t>index.jsp</a:t>
            </a:r>
            <a:r>
              <a:rPr lang="en-GB" sz="1800" dirty="0" err="1" smtClean="0"/>
              <a:t>Let's</a:t>
            </a:r>
            <a:r>
              <a:rPr lang="en-GB" sz="1800" dirty="0" smtClean="0"/>
              <a:t> see the simple example of JSP where we are using the </a:t>
            </a:r>
            <a:r>
              <a:rPr lang="en-GB" sz="1800" dirty="0" err="1" smtClean="0"/>
              <a:t>scriptlet</a:t>
            </a:r>
            <a:r>
              <a:rPr lang="en-GB" sz="1800" dirty="0" smtClean="0"/>
              <a:t> tag to put Java code in the JSP page.</a:t>
            </a:r>
          </a:p>
          <a:p>
            <a:r>
              <a:rPr lang="en-GB" sz="1800" dirty="0" smtClean="0"/>
              <a:t>&lt;html&gt;  </a:t>
            </a:r>
          </a:p>
          <a:p>
            <a:r>
              <a:rPr lang="en-GB" sz="1800" dirty="0" smtClean="0"/>
              <a:t>&lt;body&gt;  </a:t>
            </a:r>
          </a:p>
          <a:p>
            <a:r>
              <a:rPr lang="en-GB" sz="1800" dirty="0" smtClean="0"/>
              <a:t>&lt;% </a:t>
            </a:r>
            <a:r>
              <a:rPr lang="en-GB" sz="1800" dirty="0" err="1" smtClean="0"/>
              <a:t>out.print</a:t>
            </a:r>
            <a:r>
              <a:rPr lang="en-GB" sz="1800" dirty="0" smtClean="0"/>
              <a:t>(2*5); %&gt;  </a:t>
            </a:r>
          </a:p>
          <a:p>
            <a:r>
              <a:rPr lang="en-GB" sz="1800" dirty="0" smtClean="0"/>
              <a:t>&lt;/body&gt;  </a:t>
            </a:r>
          </a:p>
          <a:p>
            <a:r>
              <a:rPr lang="en-GB" sz="1800" dirty="0" smtClean="0"/>
              <a:t>&lt;/html&gt;  </a:t>
            </a:r>
          </a:p>
          <a:p>
            <a:r>
              <a:rPr lang="en-GB" sz="1800" dirty="0" smtClean="0"/>
              <a:t>How to run a simple JSP Page?</a:t>
            </a:r>
          </a:p>
          <a:p>
            <a:r>
              <a:rPr lang="en-GB" sz="1800" dirty="0" smtClean="0"/>
              <a:t>Follow the following steps to execute this JSP page:</a:t>
            </a:r>
          </a:p>
          <a:p>
            <a:r>
              <a:rPr lang="en-GB" sz="1800" dirty="0" smtClean="0"/>
              <a:t>Start the server</a:t>
            </a:r>
          </a:p>
          <a:p>
            <a:r>
              <a:rPr lang="en-GB" sz="1800" dirty="0" smtClean="0"/>
              <a:t>Put the JSP file in a folder and deploy on the server</a:t>
            </a:r>
          </a:p>
          <a:p>
            <a:r>
              <a:rPr lang="en-GB" sz="1800" dirty="0" smtClean="0"/>
              <a:t>Visit the browser by the URL http://localhost:portno/contextRoot/jspfile, for example, http://localhost:8888/myapplication/index.jsp</a:t>
            </a:r>
          </a:p>
          <a:p>
            <a:pPr>
              <a:buNone/>
            </a:pPr>
            <a:endParaRPr lang="en-GB" sz="1800" dirty="0" smtClean="0"/>
          </a:p>
          <a:p>
            <a:pPr>
              <a:buNone/>
            </a:pPr>
            <a:endParaRPr lang="en-GB" sz="14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&lt;c:set&gt; Tag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50</a:t>
            </a:fld>
            <a:endParaRPr lang="en-US" altLang="en-US"/>
          </a:p>
        </p:txBody>
      </p:sp>
      <p:sp>
        <p:nvSpPr>
          <p:cNvPr id="6" name="Content Placeholder 5"/>
          <p:cNvSpPr>
            <a:spLocks noGrp="1"/>
          </p:cNvSpPr>
          <p:nvPr>
            <p:ph idx="1"/>
          </p:nvPr>
        </p:nvSpPr>
        <p:spPr/>
        <p:txBody>
          <a:bodyPr/>
          <a:lstStyle/>
          <a:p>
            <a:r>
              <a:rPr lang="en-GB" dirty="0" smtClean="0"/>
              <a:t>It is used to set the result of an expression evaluated in a 'scope'. The &lt;c:set&gt; tag is helpful because it evaluates the expression and use the result to set a value of </a:t>
            </a:r>
            <a:r>
              <a:rPr lang="en-GB" dirty="0" err="1" smtClean="0"/>
              <a:t>java.util.Map</a:t>
            </a:r>
            <a:r>
              <a:rPr lang="en-GB" dirty="0" smtClean="0"/>
              <a:t> or </a:t>
            </a:r>
            <a:r>
              <a:rPr lang="en-GB" dirty="0" err="1" smtClean="0"/>
              <a:t>JavaBean</a:t>
            </a:r>
            <a:r>
              <a:rPr lang="en-GB" dirty="0" smtClean="0"/>
              <a:t>.</a:t>
            </a:r>
          </a:p>
          <a:p>
            <a:r>
              <a:rPr lang="en-GB" dirty="0" smtClean="0"/>
              <a:t>This tag is similar to </a:t>
            </a:r>
            <a:r>
              <a:rPr lang="en-GB" dirty="0" err="1" smtClean="0"/>
              <a:t>jsp:setProperty</a:t>
            </a:r>
            <a:r>
              <a:rPr lang="en-GB" dirty="0" smtClean="0"/>
              <a:t> action tag.</a:t>
            </a:r>
          </a:p>
          <a:p>
            <a:r>
              <a:rPr lang="en-GB" dirty="0" smtClean="0"/>
              <a:t>Let's see the simple example of &lt;c:set&gt;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="Income" scope="session" value="${4000*4}"</a:t>
            </a:r>
            <a:r>
              <a:rPr lang="en-GB" b="1" dirty="0" smtClean="0"/>
              <a:t>/&gt;</a:t>
            </a:r>
            <a:r>
              <a:rPr lang="en-GB" dirty="0" smtClean="0"/>
              <a:t>  </a:t>
            </a:r>
          </a:p>
          <a:p>
            <a:pPr>
              <a:spcBef>
                <a:spcPts val="0"/>
              </a:spcBef>
              <a:buNone/>
            </a:pPr>
            <a:r>
              <a:rPr lang="en-GB" b="1" dirty="0" smtClean="0"/>
              <a:t>&lt;c:out</a:t>
            </a:r>
            <a:r>
              <a:rPr lang="en-GB" dirty="0" smtClean="0"/>
              <a:t> value="${Income}"</a:t>
            </a:r>
            <a:r>
              <a:rPr lang="en-GB" b="1" dirty="0" smtClean="0"/>
              <a:t>/&gt;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JSTL Core &lt;c:remove&gt; Tag</a:t>
            </a: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It is used for removing the specified variable from a particular scope. This action is not particularly helpful, but it can be used for ensuring that a JSP can also clean up any scope resources.</a:t>
            </a:r>
          </a:p>
          <a:p>
            <a:r>
              <a:rPr lang="en-GB" dirty="0" smtClean="0"/>
              <a:t>The &lt;c:remove &gt; tag removes the variable from either a first scope or a specified scope.</a:t>
            </a:r>
          </a:p>
          <a:p>
            <a:r>
              <a:rPr lang="en-GB" dirty="0" smtClean="0"/>
              <a:t>Let's see the simple example of c:remove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="income" scope="session" value="${4000*4}"</a:t>
            </a:r>
            <a:r>
              <a:rPr lang="en-GB" b="1" dirty="0" smtClean="0"/>
              <a:t>/&gt;</a:t>
            </a:r>
            <a:r>
              <a:rPr lang="en-GB" dirty="0" smtClean="0"/>
              <a:t>  </a:t>
            </a:r>
          </a:p>
          <a:p>
            <a:pPr>
              <a:spcBef>
                <a:spcPts val="0"/>
              </a:spcBef>
              <a:buNone/>
            </a:pPr>
            <a:r>
              <a:rPr lang="en-GB" b="1" dirty="0" smtClean="0"/>
              <a:t>&lt;p&gt;</a:t>
            </a:r>
            <a:r>
              <a:rPr lang="en-GB" dirty="0" smtClean="0"/>
              <a:t>Before Remove Value is: </a:t>
            </a:r>
            <a:r>
              <a:rPr lang="en-GB" b="1" dirty="0" smtClean="0"/>
              <a:t>&lt;c:out</a:t>
            </a:r>
            <a:r>
              <a:rPr lang="en-GB" dirty="0" smtClean="0"/>
              <a:t> value="${income}"</a:t>
            </a:r>
            <a:r>
              <a:rPr lang="en-GB" b="1" dirty="0" smtClean="0"/>
              <a:t>/&gt;&lt;/p&gt;</a:t>
            </a:r>
            <a:r>
              <a:rPr lang="en-GB" dirty="0" smtClean="0"/>
              <a:t>  </a:t>
            </a:r>
          </a:p>
          <a:p>
            <a:pPr>
              <a:spcBef>
                <a:spcPts val="0"/>
              </a:spcBef>
              <a:buNone/>
            </a:pPr>
            <a:r>
              <a:rPr lang="en-GB" b="1" dirty="0" smtClean="0"/>
              <a:t>&lt;c:remove</a:t>
            </a:r>
            <a:r>
              <a:rPr lang="en-GB" dirty="0" smtClean="0"/>
              <a:t> </a:t>
            </a:r>
            <a:r>
              <a:rPr lang="en-GB" dirty="0" err="1" smtClean="0"/>
              <a:t>var</a:t>
            </a:r>
            <a:r>
              <a:rPr lang="en-GB" dirty="0" smtClean="0"/>
              <a:t>="income"</a:t>
            </a:r>
            <a:r>
              <a:rPr lang="en-GB" b="1" dirty="0" smtClean="0"/>
              <a:t>/&gt;</a:t>
            </a:r>
            <a:r>
              <a:rPr lang="en-GB" dirty="0" smtClean="0"/>
              <a:t>  </a:t>
            </a:r>
          </a:p>
          <a:p>
            <a:pPr>
              <a:spcBef>
                <a:spcPts val="0"/>
              </a:spcBef>
              <a:buNone/>
            </a:pPr>
            <a:r>
              <a:rPr lang="en-GB" b="1" dirty="0" smtClean="0"/>
              <a:t>&lt;p&gt;</a:t>
            </a:r>
            <a:r>
              <a:rPr lang="en-GB" dirty="0" smtClean="0"/>
              <a:t>After Remove Value is: </a:t>
            </a:r>
            <a:r>
              <a:rPr lang="en-GB" b="1" dirty="0" smtClean="0"/>
              <a:t>&lt;c:out</a:t>
            </a:r>
            <a:r>
              <a:rPr lang="en-GB" dirty="0" smtClean="0"/>
              <a:t> value="${income}"</a:t>
            </a:r>
            <a:r>
              <a:rPr lang="en-GB" b="1" dirty="0" smtClean="0"/>
              <a:t>/&gt;&lt;/p&gt;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&lt;c:catch&gt; Tag</a:t>
            </a:r>
            <a:endParaRPr lang="en-US" dirty="0"/>
          </a:p>
        </p:txBody>
      </p:sp>
      <p:sp>
        <p:nvSpPr>
          <p:cNvPr id="3" name="Content Placeholder 2"/>
          <p:cNvSpPr>
            <a:spLocks noGrp="1"/>
          </p:cNvSpPr>
          <p:nvPr>
            <p:ph idx="1"/>
          </p:nvPr>
        </p:nvSpPr>
        <p:spPr/>
        <p:txBody>
          <a:bodyPr/>
          <a:lstStyle/>
          <a:p>
            <a:r>
              <a:rPr lang="en-GB" dirty="0" smtClean="0"/>
              <a:t>It is used for Catches any </a:t>
            </a:r>
            <a:r>
              <a:rPr lang="en-GB" dirty="0" err="1" smtClean="0"/>
              <a:t>Throwable</a:t>
            </a:r>
            <a:r>
              <a:rPr lang="en-GB" dirty="0" smtClean="0"/>
              <a:t> exceptions that occurs in the body and optionally exposes it. In general it is used for error handling and to deal more easily with the problem occur in program.</a:t>
            </a:r>
          </a:p>
          <a:p>
            <a:r>
              <a:rPr lang="en-GB" dirty="0" smtClean="0"/>
              <a:t>The &lt; c:catch &gt; tag catches any exceptions that occurs in a program body.</a:t>
            </a:r>
          </a:p>
          <a:p>
            <a:r>
              <a:rPr lang="en-GB" dirty="0" smtClean="0"/>
              <a:t>Let's see the simple example of c:catch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&lt;c:catch</a:t>
            </a:r>
            <a:r>
              <a:rPr lang="en-GB" dirty="0" smtClean="0"/>
              <a:t> </a:t>
            </a:r>
            <a:r>
              <a:rPr lang="en-GB" dirty="0" err="1" smtClean="0"/>
              <a:t>var</a:t>
            </a:r>
            <a:r>
              <a:rPr lang="en-GB" dirty="0" smtClean="0"/>
              <a:t> ="</a:t>
            </a:r>
            <a:r>
              <a:rPr lang="en-GB" dirty="0" err="1" smtClean="0"/>
              <a:t>catchtheException</a:t>
            </a:r>
            <a:r>
              <a:rPr lang="en-GB" dirty="0" smtClean="0"/>
              <a:t>"</a:t>
            </a:r>
            <a:r>
              <a:rPr lang="en-GB" b="1" dirty="0" smtClean="0"/>
              <a:t>&gt;</a:t>
            </a:r>
            <a:r>
              <a:rPr lang="en-GB" dirty="0" smtClean="0"/>
              <a:t>  </a:t>
            </a:r>
          </a:p>
          <a:p>
            <a:pPr>
              <a:spcBef>
                <a:spcPts val="0"/>
              </a:spcBef>
              <a:buNone/>
            </a:pPr>
            <a:r>
              <a:rPr lang="en-GB" dirty="0" smtClean="0"/>
              <a:t>   </a:t>
            </a:r>
            <a:r>
              <a:rPr lang="en-GB" b="1" dirty="0" smtClean="0"/>
              <a:t>&lt;</a:t>
            </a:r>
            <a:r>
              <a:rPr lang="en-GB" dirty="0" smtClean="0"/>
              <a:t>% </a:t>
            </a:r>
            <a:r>
              <a:rPr lang="en-GB" dirty="0" err="1" smtClean="0"/>
              <a:t>int</a:t>
            </a:r>
            <a:r>
              <a:rPr lang="en-GB" dirty="0" smtClean="0"/>
              <a:t> x = 2/0;%</a:t>
            </a:r>
            <a:r>
              <a:rPr lang="en-GB" b="1" dirty="0" smtClean="0"/>
              <a:t>&gt;</a:t>
            </a:r>
            <a:r>
              <a:rPr lang="en-GB" dirty="0" smtClean="0"/>
              <a:t>  </a:t>
            </a:r>
          </a:p>
          <a:p>
            <a:pPr>
              <a:spcBef>
                <a:spcPts val="0"/>
              </a:spcBef>
              <a:buNone/>
            </a:pPr>
            <a:r>
              <a:rPr lang="en-GB" b="1" dirty="0" smtClean="0"/>
              <a:t>&lt;/c:catch&gt;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 = "${</a:t>
            </a:r>
            <a:r>
              <a:rPr lang="en-GB" dirty="0" err="1" smtClean="0"/>
              <a:t>catchtheException</a:t>
            </a:r>
            <a:r>
              <a:rPr lang="en-GB" dirty="0" smtClean="0"/>
              <a:t> != null}"</a:t>
            </a:r>
            <a:r>
              <a:rPr lang="en-GB" b="1" dirty="0" smtClean="0"/>
              <a:t>&gt;</a:t>
            </a:r>
            <a:r>
              <a:rPr lang="en-GB" dirty="0" smtClean="0"/>
              <a:t>  </a:t>
            </a:r>
          </a:p>
          <a:p>
            <a:pPr>
              <a:spcBef>
                <a:spcPts val="0"/>
              </a:spcBef>
              <a:buNone/>
            </a:pPr>
            <a:r>
              <a:rPr lang="en-GB" dirty="0" smtClean="0"/>
              <a:t>   </a:t>
            </a:r>
            <a:r>
              <a:rPr lang="en-GB" b="1" dirty="0" smtClean="0"/>
              <a:t>&lt;p&gt;</a:t>
            </a:r>
            <a:r>
              <a:rPr lang="en-GB" dirty="0" smtClean="0"/>
              <a:t>The type of exception is : ${</a:t>
            </a:r>
            <a:r>
              <a:rPr lang="en-GB" dirty="0" err="1" smtClean="0"/>
              <a:t>catchtheException</a:t>
            </a:r>
            <a:r>
              <a:rPr lang="en-GB" dirty="0" smtClean="0"/>
              <a:t>} </a:t>
            </a:r>
            <a:r>
              <a:rPr lang="en-GB" b="1" dirty="0" smtClean="0"/>
              <a:t>&lt;</a:t>
            </a:r>
            <a:r>
              <a:rPr lang="en-GB" b="1" dirty="0" err="1" smtClean="0"/>
              <a:t>br</a:t>
            </a:r>
            <a:r>
              <a:rPr lang="en-GB" dirty="0" smtClean="0"/>
              <a:t> </a:t>
            </a:r>
            <a:r>
              <a:rPr lang="en-GB" b="1" dirty="0" smtClean="0"/>
              <a:t>/&gt;</a:t>
            </a:r>
            <a:r>
              <a:rPr lang="en-GB" dirty="0" smtClean="0"/>
              <a:t>  </a:t>
            </a:r>
          </a:p>
          <a:p>
            <a:pPr>
              <a:spcBef>
                <a:spcPts val="0"/>
              </a:spcBef>
              <a:buNone/>
            </a:pPr>
            <a:r>
              <a:rPr lang="en-GB" dirty="0" smtClean="0"/>
              <a:t>   There is an exception: ${</a:t>
            </a:r>
            <a:r>
              <a:rPr lang="en-GB" dirty="0" err="1" smtClean="0"/>
              <a:t>catchtheException.message</a:t>
            </a:r>
            <a:r>
              <a:rPr lang="en-GB" dirty="0" smtClean="0"/>
              <a:t>}</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&lt;c:if&gt; Tag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53</a:t>
            </a:fld>
            <a:endParaRPr lang="en-US" altLang="en-US"/>
          </a:p>
        </p:txBody>
      </p:sp>
      <p:sp>
        <p:nvSpPr>
          <p:cNvPr id="6" name="Content Placeholder 5"/>
          <p:cNvSpPr>
            <a:spLocks noGrp="1"/>
          </p:cNvSpPr>
          <p:nvPr>
            <p:ph idx="1"/>
          </p:nvPr>
        </p:nvSpPr>
        <p:spPr/>
        <p:txBody>
          <a:bodyPr/>
          <a:lstStyle/>
          <a:p>
            <a:r>
              <a:rPr lang="en-GB" dirty="0" smtClean="0"/>
              <a:t>The &lt; c:if &gt; tag is used for testing the condition and it display the body content, if the expression evaluated is true.</a:t>
            </a:r>
          </a:p>
          <a:p>
            <a:r>
              <a:rPr lang="en-GB" dirty="0" smtClean="0"/>
              <a:t>It is a simple conditional tag which is used for evaluating the body content, if the supplied condition is true.</a:t>
            </a:r>
          </a:p>
          <a:p>
            <a:r>
              <a:rPr lang="en-GB" dirty="0" smtClean="0"/>
              <a:t>Let's see the simple example of c:if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="income" scope="session" value="${4000*4}"</a:t>
            </a:r>
            <a:r>
              <a:rPr lang="en-GB" b="1" dirty="0" smtClean="0"/>
              <a:t>/&gt;</a:t>
            </a:r>
            <a:r>
              <a:rPr lang="en-GB" dirty="0" smtClean="0"/>
              <a:t>  </a:t>
            </a:r>
          </a:p>
          <a:p>
            <a:pPr>
              <a:spcBef>
                <a:spcPts val="0"/>
              </a:spcBef>
              <a:buNone/>
            </a:pPr>
            <a:r>
              <a:rPr lang="en-GB" b="1" dirty="0" smtClean="0"/>
              <a:t>&lt;c:if</a:t>
            </a:r>
            <a:r>
              <a:rPr lang="en-GB" dirty="0" smtClean="0"/>
              <a:t> test="${income &gt; 8000}"</a:t>
            </a:r>
            <a:r>
              <a:rPr lang="en-GB" b="1" dirty="0" smtClean="0"/>
              <a:t>&gt;</a:t>
            </a:r>
            <a:r>
              <a:rPr lang="en-GB" dirty="0" smtClean="0"/>
              <a:t>  </a:t>
            </a:r>
          </a:p>
          <a:p>
            <a:pPr>
              <a:spcBef>
                <a:spcPts val="0"/>
              </a:spcBef>
              <a:buNone/>
            </a:pPr>
            <a:r>
              <a:rPr lang="en-GB" dirty="0" smtClean="0"/>
              <a:t>   </a:t>
            </a:r>
            <a:r>
              <a:rPr lang="en-GB" b="1" dirty="0" smtClean="0"/>
              <a:t>&lt;p&gt;</a:t>
            </a:r>
            <a:r>
              <a:rPr lang="en-GB" dirty="0" smtClean="0"/>
              <a:t>My income is: </a:t>
            </a:r>
            <a:r>
              <a:rPr lang="en-GB" b="1" dirty="0" smtClean="0"/>
              <a:t>&lt;c:out</a:t>
            </a:r>
            <a:r>
              <a:rPr lang="en-GB" dirty="0" smtClean="0"/>
              <a:t> value="${income}"</a:t>
            </a:r>
            <a:r>
              <a:rPr lang="en-GB" b="1" dirty="0" smtClean="0"/>
              <a:t>/&gt;&lt;p&gt;</a:t>
            </a:r>
            <a:r>
              <a:rPr lang="en-GB" dirty="0" smtClean="0"/>
              <a:t>  </a:t>
            </a:r>
          </a:p>
          <a:p>
            <a:pPr>
              <a:spcBef>
                <a:spcPts val="0"/>
              </a:spcBef>
              <a:buNone/>
            </a:pPr>
            <a:r>
              <a:rPr lang="en-GB" b="1" dirty="0" smtClean="0"/>
              <a:t>&lt;/c:if&gt;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JSTL Core &lt;c:choose&gt;, &lt;c:when&gt;, &lt;c:otherwise&gt; Tag</a:t>
            </a:r>
            <a:endParaRPr lang="en-GB" dirty="0"/>
          </a:p>
        </p:txBody>
      </p:sp>
      <p:sp>
        <p:nvSpPr>
          <p:cNvPr id="3" name="Content Placeholder 2"/>
          <p:cNvSpPr>
            <a:spLocks noGrp="1"/>
          </p:cNvSpPr>
          <p:nvPr>
            <p:ph idx="1"/>
          </p:nvPr>
        </p:nvSpPr>
        <p:spPr/>
        <p:txBody>
          <a:bodyPr/>
          <a:lstStyle/>
          <a:p>
            <a:r>
              <a:rPr lang="en-GB" dirty="0" smtClean="0"/>
              <a:t>The &lt; c:choose &gt; tag is a conditional tag that establish a context for mutually exclusive conditional operations. It works like a Java </a:t>
            </a:r>
            <a:r>
              <a:rPr lang="en-GB" b="1" dirty="0" smtClean="0"/>
              <a:t>switch </a:t>
            </a:r>
            <a:r>
              <a:rPr lang="en-GB" dirty="0" smtClean="0"/>
              <a:t>statement in which we choose between a numbers of alternatives.</a:t>
            </a:r>
          </a:p>
          <a:p>
            <a:r>
              <a:rPr lang="en-GB" dirty="0" smtClean="0"/>
              <a:t>The &lt;c:when &gt; is </a:t>
            </a:r>
            <a:r>
              <a:rPr lang="en-GB" dirty="0" err="1" smtClean="0"/>
              <a:t>subtag</a:t>
            </a:r>
            <a:r>
              <a:rPr lang="en-GB" dirty="0" smtClean="0"/>
              <a:t> of &lt;choose &gt; that will include its body if the condition evaluated be 'true'.</a:t>
            </a:r>
          </a:p>
          <a:p>
            <a:r>
              <a:rPr lang="en-GB" dirty="0" smtClean="0"/>
              <a:t>The &lt; c:otherwise &gt; is also </a:t>
            </a:r>
            <a:r>
              <a:rPr lang="en-GB" dirty="0" err="1" smtClean="0"/>
              <a:t>subtag</a:t>
            </a:r>
            <a:r>
              <a:rPr lang="en-GB" dirty="0" smtClean="0"/>
              <a:t> of &lt; choose &gt; it follows &amp;</a:t>
            </a:r>
            <a:r>
              <a:rPr lang="en-GB" dirty="0" err="1" smtClean="0"/>
              <a:t>l;twhen</a:t>
            </a:r>
            <a:r>
              <a:rPr lang="en-GB" dirty="0" smtClean="0"/>
              <a:t> &gt; tags and runs only if all the prior condition evaluated is 'false'.</a:t>
            </a:r>
          </a:p>
          <a:p>
            <a:r>
              <a:rPr lang="en-GB" dirty="0" smtClean="0"/>
              <a:t>The c:when and c:otherwise works like if-else statement. But it must be placed inside c:choose tag.</a:t>
            </a:r>
          </a:p>
          <a:p>
            <a:r>
              <a:rPr lang="en-US" dirty="0" smtClean="0"/>
              <a:t>%@ </a:t>
            </a:r>
            <a:r>
              <a:rPr lang="en-US" dirty="0" err="1" smtClean="0"/>
              <a:t>taglib</a:t>
            </a:r>
            <a:r>
              <a:rPr lang="en-US" dirty="0" smtClean="0"/>
              <a:t> </a:t>
            </a:r>
            <a:r>
              <a:rPr lang="en-US" dirty="0" err="1" smtClean="0"/>
              <a:t>uri</a:t>
            </a:r>
            <a:r>
              <a:rPr lang="en-US" dirty="0" smtClean="0"/>
              <a:t>="http://java.sun.com/jsp/jstl/core" prefix="c" %</a:t>
            </a:r>
            <a:r>
              <a:rPr lang="en-US" b="1" dirty="0" smtClean="0"/>
              <a:t>&gt;</a:t>
            </a:r>
            <a:r>
              <a:rPr lang="en-US" dirty="0" smtClean="0"/>
              <a:t>  </a:t>
            </a:r>
          </a:p>
          <a:p>
            <a:pPr>
              <a:spcBef>
                <a:spcPts val="0"/>
              </a:spcBef>
              <a:buNone/>
            </a:pPr>
            <a:r>
              <a:rPr lang="en-US" sz="2000" b="1" dirty="0" smtClean="0"/>
              <a:t>&lt;html&gt;</a:t>
            </a:r>
            <a:r>
              <a:rPr lang="en-US" sz="2000" dirty="0" smtClean="0"/>
              <a:t>  </a:t>
            </a:r>
          </a:p>
          <a:p>
            <a:pPr>
              <a:spcBef>
                <a:spcPts val="0"/>
              </a:spcBef>
              <a:buNone/>
            </a:pPr>
            <a:r>
              <a:rPr lang="en-US" sz="2000" b="1" dirty="0" smtClean="0"/>
              <a:t>&lt;head&gt;</a:t>
            </a:r>
            <a:r>
              <a:rPr lang="en-US" sz="2000" dirty="0" smtClean="0"/>
              <a:t>  </a:t>
            </a:r>
          </a:p>
          <a:p>
            <a:pPr>
              <a:spcBef>
                <a:spcPts val="0"/>
              </a:spcBef>
              <a:buNone/>
            </a:pPr>
            <a:r>
              <a:rPr lang="en-US" sz="2000" b="1" dirty="0" smtClean="0"/>
              <a:t>&lt;title&gt;</a:t>
            </a:r>
            <a:r>
              <a:rPr lang="en-US" sz="2000" dirty="0" smtClean="0"/>
              <a:t>Core Tag Example</a:t>
            </a:r>
            <a:r>
              <a:rPr lang="en-US" sz="2000" b="1" dirty="0" smtClean="0"/>
              <a:t>&lt;/title&gt;</a:t>
            </a:r>
            <a:r>
              <a:rPr lang="en-US" sz="2000" dirty="0" smtClean="0"/>
              <a:t>  </a:t>
            </a:r>
          </a:p>
          <a:p>
            <a:pPr>
              <a:spcBef>
                <a:spcPts val="0"/>
              </a:spcBef>
              <a:buNone/>
            </a:pPr>
            <a:r>
              <a:rPr lang="en-US" sz="2000" b="1" dirty="0" smtClean="0"/>
              <a:t>&lt;/head&gt;</a:t>
            </a:r>
            <a:r>
              <a:rPr lang="en-US" sz="2000" dirty="0" smtClean="0"/>
              <a:t>  </a:t>
            </a:r>
          </a:p>
          <a:p>
            <a:pPr>
              <a:spcBef>
                <a:spcPts val="0"/>
              </a:spcBef>
              <a:buNone/>
            </a:pPr>
            <a:r>
              <a:rPr lang="en-US" sz="2000" b="1" dirty="0" smtClean="0"/>
              <a:t>&lt;body&gt;</a:t>
            </a:r>
            <a:r>
              <a:rPr lang="en-US" sz="2000" dirty="0" smtClean="0"/>
              <a:t>  </a:t>
            </a:r>
          </a:p>
          <a:p>
            <a:pPr>
              <a:spcBef>
                <a:spcPts val="0"/>
              </a:spcBef>
              <a:buNone/>
            </a:pPr>
            <a:r>
              <a:rPr lang="en-US" sz="2000" b="1" dirty="0" smtClean="0"/>
              <a:t>&lt;c:set</a:t>
            </a:r>
            <a:r>
              <a:rPr lang="en-US" sz="2000" dirty="0" smtClean="0"/>
              <a:t> </a:t>
            </a:r>
            <a:r>
              <a:rPr lang="en-US" sz="2000" dirty="0" err="1" smtClean="0"/>
              <a:t>var</a:t>
            </a:r>
            <a:r>
              <a:rPr lang="en-US" sz="2000" dirty="0" smtClean="0"/>
              <a:t>="income" scope="session" value="${4000*4}"</a:t>
            </a:r>
            <a:r>
              <a:rPr lang="en-US" sz="2000" b="1" dirty="0" smtClean="0"/>
              <a:t>/&gt;</a:t>
            </a:r>
            <a:r>
              <a:rPr lang="en-US" sz="2000" dirty="0" smtClean="0"/>
              <a:t>  </a:t>
            </a:r>
          </a:p>
          <a:p>
            <a:pPr>
              <a:spcBef>
                <a:spcPts val="0"/>
              </a:spcBef>
              <a:buNone/>
            </a:pPr>
            <a:r>
              <a:rPr lang="en-US" sz="2000" b="1" dirty="0" smtClean="0"/>
              <a:t>&lt;p&gt;</a:t>
            </a:r>
            <a:r>
              <a:rPr lang="en-US" sz="2000" dirty="0" smtClean="0"/>
              <a:t>Your income is : </a:t>
            </a:r>
            <a:r>
              <a:rPr lang="en-US" sz="2000" b="1" dirty="0" smtClean="0"/>
              <a:t>&lt;c:out</a:t>
            </a:r>
            <a:r>
              <a:rPr lang="en-US" sz="2000" dirty="0" smtClean="0"/>
              <a:t> value="${income}"</a:t>
            </a:r>
            <a:r>
              <a:rPr lang="en-US" sz="2000" b="1" dirty="0" smtClean="0"/>
              <a:t>/&gt;&lt;/p&gt;</a:t>
            </a:r>
            <a:r>
              <a:rPr lang="en-US" sz="2000" dirty="0" smtClean="0"/>
              <a:t>  </a:t>
            </a:r>
          </a:p>
          <a:p>
            <a:pPr>
              <a:spcBef>
                <a:spcPts val="0"/>
              </a:spcBef>
              <a:buNone/>
            </a:pPr>
            <a:r>
              <a:rPr lang="en-US" sz="2000" b="1" dirty="0" smtClean="0"/>
              <a:t>&lt;c:choose&gt;</a:t>
            </a:r>
            <a:r>
              <a:rPr lang="en-US" sz="2000" dirty="0" smtClean="0"/>
              <a:t>  </a:t>
            </a:r>
          </a:p>
          <a:p>
            <a:pPr>
              <a:spcBef>
                <a:spcPts val="0"/>
              </a:spcBef>
              <a:buNone/>
            </a:pPr>
            <a:r>
              <a:rPr lang="en-US" sz="2000" dirty="0" smtClean="0"/>
              <a:t>    </a:t>
            </a:r>
            <a:r>
              <a:rPr lang="en-US" sz="2000" b="1" dirty="0" smtClean="0"/>
              <a:t>&lt;c:when</a:t>
            </a:r>
            <a:r>
              <a:rPr lang="en-US" sz="2000" dirty="0" smtClean="0"/>
              <a:t> test="${income &lt;= 1000}"</a:t>
            </a:r>
            <a:r>
              <a:rPr lang="en-US" sz="2000" b="1" dirty="0" smtClean="0"/>
              <a:t>&gt;</a:t>
            </a:r>
            <a:r>
              <a:rPr lang="en-US" sz="2000" dirty="0" smtClean="0"/>
              <a:t>  </a:t>
            </a:r>
          </a:p>
          <a:p>
            <a:pPr>
              <a:spcBef>
                <a:spcPts val="0"/>
              </a:spcBef>
              <a:buNone/>
            </a:pPr>
            <a:r>
              <a:rPr lang="en-US" sz="2000" dirty="0" smtClean="0"/>
              <a:t>       Income is not good.  </a:t>
            </a:r>
          </a:p>
          <a:p>
            <a:pPr>
              <a:spcBef>
                <a:spcPts val="0"/>
              </a:spcBef>
              <a:buNone/>
            </a:pPr>
            <a:r>
              <a:rPr lang="en-US" sz="2000" dirty="0" smtClean="0"/>
              <a:t>    </a:t>
            </a:r>
            <a:r>
              <a:rPr lang="en-US" sz="2000" b="1" dirty="0" smtClean="0"/>
              <a:t>&lt;/c:when&gt;</a:t>
            </a:r>
            <a:r>
              <a:rPr lang="en-US" sz="2000" dirty="0" smtClean="0"/>
              <a:t>  </a:t>
            </a:r>
          </a:p>
          <a:p>
            <a:pPr>
              <a:spcBef>
                <a:spcPts val="0"/>
              </a:spcBef>
              <a:buNone/>
            </a:pPr>
            <a:r>
              <a:rPr lang="en-US" sz="2000" dirty="0" smtClean="0"/>
              <a:t>    </a:t>
            </a:r>
            <a:r>
              <a:rPr lang="en-US" sz="2000" b="1" dirty="0" smtClean="0"/>
              <a:t>&lt;c:when</a:t>
            </a:r>
            <a:r>
              <a:rPr lang="en-US" sz="2000" dirty="0" smtClean="0"/>
              <a:t> test="${income &gt; 10000}"</a:t>
            </a:r>
            <a:r>
              <a:rPr lang="en-US" sz="2000" b="1" dirty="0" smtClean="0"/>
              <a:t>&gt;</a:t>
            </a:r>
            <a:r>
              <a:rPr lang="en-US" sz="2000" dirty="0" smtClean="0"/>
              <a:t>  </a:t>
            </a:r>
          </a:p>
          <a:p>
            <a:pPr>
              <a:spcBef>
                <a:spcPts val="0"/>
              </a:spcBef>
              <a:buNone/>
            </a:pPr>
            <a:r>
              <a:rPr lang="en-US" sz="2000" dirty="0" smtClean="0"/>
              <a:t>        Income is very good.  </a:t>
            </a:r>
          </a:p>
          <a:p>
            <a:pPr>
              <a:spcBef>
                <a:spcPts val="0"/>
              </a:spcBef>
              <a:buNone/>
            </a:pPr>
            <a:r>
              <a:rPr lang="en-US" sz="2000" dirty="0" smtClean="0"/>
              <a:t>    </a:t>
            </a:r>
            <a:r>
              <a:rPr lang="en-US" sz="2000" b="1" dirty="0" smtClean="0"/>
              <a:t>&lt;/c:when&gt;</a:t>
            </a:r>
            <a:r>
              <a:rPr lang="en-US" sz="2000" dirty="0" smtClean="0"/>
              <a:t>  </a:t>
            </a:r>
          </a:p>
          <a:p>
            <a:pPr>
              <a:spcBef>
                <a:spcPts val="0"/>
              </a:spcBef>
              <a:buNone/>
            </a:pPr>
            <a:r>
              <a:rPr lang="en-US" sz="2000" dirty="0" smtClean="0"/>
              <a:t>    </a:t>
            </a:r>
            <a:r>
              <a:rPr lang="en-US" sz="2000" b="1" dirty="0" smtClean="0"/>
              <a:t>&lt;c:otherwise&gt;</a:t>
            </a:r>
            <a:r>
              <a:rPr lang="en-US" sz="2000" dirty="0" smtClean="0"/>
              <a:t>  </a:t>
            </a:r>
          </a:p>
          <a:p>
            <a:pPr>
              <a:spcBef>
                <a:spcPts val="0"/>
              </a:spcBef>
              <a:buNone/>
            </a:pPr>
            <a:r>
              <a:rPr lang="en-US" sz="2000" dirty="0" smtClean="0"/>
              <a:t>       Income is undetermined...  </a:t>
            </a:r>
          </a:p>
          <a:p>
            <a:pPr>
              <a:spcBef>
                <a:spcPts val="0"/>
              </a:spcBef>
              <a:buNone/>
            </a:pPr>
            <a:r>
              <a:rPr lang="en-US" sz="2000" dirty="0" smtClean="0"/>
              <a:t>    </a:t>
            </a:r>
            <a:r>
              <a:rPr lang="en-US" sz="2000" b="1" dirty="0" smtClean="0"/>
              <a:t>&lt;/c:otherwise&gt;</a:t>
            </a:r>
            <a:r>
              <a:rPr lang="en-US" sz="2000" dirty="0" smtClean="0"/>
              <a:t>  </a:t>
            </a:r>
          </a:p>
          <a:p>
            <a:pPr>
              <a:spcBef>
                <a:spcPts val="0"/>
              </a:spcBef>
              <a:buNone/>
            </a:pPr>
            <a:r>
              <a:rPr lang="en-US" sz="2000" b="1" dirty="0" smtClean="0"/>
              <a:t>&lt;/c:choose&gt;</a:t>
            </a:r>
            <a:r>
              <a:rPr lang="en-US" sz="2000" dirty="0" smtClean="0"/>
              <a:t>  </a:t>
            </a:r>
          </a:p>
          <a:p>
            <a:pPr>
              <a:spcBef>
                <a:spcPts val="0"/>
              </a:spcBef>
              <a:buNone/>
            </a:pPr>
            <a:r>
              <a:rPr lang="en-US" sz="2000" b="1" dirty="0" smtClean="0"/>
              <a:t>&lt;/body&gt;</a:t>
            </a:r>
            <a:r>
              <a:rPr lang="en-US" sz="2000" dirty="0" smtClean="0"/>
              <a:t>  </a:t>
            </a:r>
          </a:p>
          <a:p>
            <a:pPr>
              <a:spcBef>
                <a:spcPts val="0"/>
              </a:spcBef>
              <a:buNone/>
            </a:pPr>
            <a:r>
              <a:rPr lang="en-US" sz="2000" b="1" dirty="0" smtClean="0"/>
              <a:t>&lt;/html&gt;</a:t>
            </a:r>
            <a:r>
              <a:rPr lang="en-US" sz="2000" dirty="0" smtClean="0"/>
              <a: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t>
            </a:r>
            <a:r>
              <a:rPr lang="en-US" dirty="0" smtClean="0"/>
              <a:t>STL Core &lt;c:forEach&gt; Tag</a:t>
            </a:r>
            <a:br>
              <a:rPr lang="en-US" dirty="0" smtClean="0"/>
            </a:br>
            <a:endParaRPr lang="en-US" dirty="0"/>
          </a:p>
        </p:txBody>
      </p:sp>
      <p:sp>
        <p:nvSpPr>
          <p:cNvPr id="3" name="Content Placeholder 2"/>
          <p:cNvSpPr>
            <a:spLocks noGrp="1"/>
          </p:cNvSpPr>
          <p:nvPr>
            <p:ph idx="1"/>
          </p:nvPr>
        </p:nvSpPr>
        <p:spPr/>
        <p:txBody>
          <a:bodyPr/>
          <a:lstStyle/>
          <a:p>
            <a:r>
              <a:rPr lang="en-GB" sz="1800" dirty="0" smtClean="0"/>
              <a:t>The &lt;c:for each &gt; is an iteration tag used for repeating the nested body content for fixed number of times or over the collection.</a:t>
            </a:r>
          </a:p>
          <a:p>
            <a:r>
              <a:rPr lang="en-GB" sz="1800" dirty="0" smtClean="0"/>
              <a:t>These tag used as a good alternative for embedding a Java </a:t>
            </a:r>
            <a:r>
              <a:rPr lang="en-GB" sz="1800" b="1" dirty="0" smtClean="0"/>
              <a:t>while, do-while, or for </a:t>
            </a:r>
            <a:r>
              <a:rPr lang="en-GB" sz="1800" dirty="0" smtClean="0"/>
              <a:t>loop via a </a:t>
            </a:r>
            <a:r>
              <a:rPr lang="en-GB" sz="1800" dirty="0" err="1" smtClean="0"/>
              <a:t>scriptlet</a:t>
            </a:r>
            <a:r>
              <a:rPr lang="en-GB" sz="1800" dirty="0" smtClean="0"/>
              <a:t>. The &lt; c:for each &gt; tag is most commonly used tag because it iterates over a collection of object.</a:t>
            </a:r>
          </a:p>
          <a:p>
            <a:r>
              <a:rPr lang="en-GB" sz="1800" dirty="0" smtClean="0"/>
              <a:t>Let's see the simple example of tag:</a:t>
            </a:r>
          </a:p>
          <a:p>
            <a:r>
              <a:rPr lang="en-GB" sz="1800" b="1" dirty="0" smtClean="0"/>
              <a:t>&lt;</a:t>
            </a:r>
            <a:r>
              <a:rPr lang="en-GB" sz="1800" dirty="0" smtClean="0"/>
              <a:t>%@ </a:t>
            </a:r>
            <a:r>
              <a:rPr lang="en-GB" sz="1800" dirty="0" err="1" smtClean="0"/>
              <a:t>taglib</a:t>
            </a:r>
            <a:r>
              <a:rPr lang="en-GB" sz="1800" dirty="0" smtClean="0"/>
              <a:t> </a:t>
            </a:r>
            <a:r>
              <a:rPr lang="en-GB" sz="1800" dirty="0" err="1" smtClean="0"/>
              <a:t>uri</a:t>
            </a:r>
            <a:r>
              <a:rPr lang="en-GB" sz="1800" dirty="0" smtClean="0"/>
              <a:t>="http://java.sun.com/jsp/jstl/core" prefix="c" %</a:t>
            </a:r>
            <a:r>
              <a:rPr lang="en-GB" sz="1800" b="1" dirty="0" smtClean="0"/>
              <a:t>&gt;</a:t>
            </a:r>
            <a:r>
              <a:rPr lang="en-GB" sz="1800" dirty="0" smtClean="0"/>
              <a:t>  </a:t>
            </a:r>
          </a:p>
          <a:p>
            <a:pPr>
              <a:spcBef>
                <a:spcPts val="0"/>
              </a:spcBef>
              <a:buNone/>
            </a:pPr>
            <a:r>
              <a:rPr lang="en-GB" sz="1800" b="1" dirty="0" smtClean="0"/>
              <a:t>&lt;html&gt;</a:t>
            </a:r>
            <a:r>
              <a:rPr lang="en-GB" sz="1800" dirty="0" smtClean="0"/>
              <a:t>  </a:t>
            </a:r>
          </a:p>
          <a:p>
            <a:pPr>
              <a:spcBef>
                <a:spcPts val="0"/>
              </a:spcBef>
              <a:buNone/>
            </a:pPr>
            <a:r>
              <a:rPr lang="en-GB" sz="1800" b="1" dirty="0" smtClean="0"/>
              <a:t>&lt;head&gt;</a:t>
            </a:r>
            <a:r>
              <a:rPr lang="en-GB" sz="1800" dirty="0" smtClean="0"/>
              <a:t>  </a:t>
            </a:r>
          </a:p>
          <a:p>
            <a:pPr>
              <a:spcBef>
                <a:spcPts val="0"/>
              </a:spcBef>
              <a:buNone/>
            </a:pPr>
            <a:r>
              <a:rPr lang="en-GB" sz="1800" b="1" dirty="0" smtClean="0"/>
              <a:t>&lt;title&gt;</a:t>
            </a:r>
            <a:r>
              <a:rPr lang="en-GB" sz="1800" dirty="0" smtClean="0"/>
              <a:t>Core Tag Example</a:t>
            </a:r>
            <a:r>
              <a:rPr lang="en-GB" sz="1800" b="1" dirty="0" smtClean="0"/>
              <a:t>&lt;/title&gt;</a:t>
            </a:r>
            <a:r>
              <a:rPr lang="en-GB" sz="1800" dirty="0" smtClean="0"/>
              <a:t>  </a:t>
            </a:r>
          </a:p>
          <a:p>
            <a:pPr>
              <a:spcBef>
                <a:spcPts val="0"/>
              </a:spcBef>
              <a:buNone/>
            </a:pPr>
            <a:r>
              <a:rPr lang="en-GB" sz="1800" b="1" dirty="0" smtClean="0"/>
              <a:t>&lt;/head&gt;</a:t>
            </a:r>
            <a:r>
              <a:rPr lang="en-GB" sz="1800" dirty="0" smtClean="0"/>
              <a:t>  </a:t>
            </a:r>
          </a:p>
          <a:p>
            <a:pPr>
              <a:spcBef>
                <a:spcPts val="0"/>
              </a:spcBef>
              <a:buNone/>
            </a:pPr>
            <a:r>
              <a:rPr lang="en-GB" sz="1800" b="1" dirty="0" smtClean="0"/>
              <a:t>&lt;body&gt;</a:t>
            </a:r>
            <a:r>
              <a:rPr lang="en-GB" sz="1800" dirty="0" smtClean="0"/>
              <a:t>  </a:t>
            </a:r>
          </a:p>
          <a:p>
            <a:pPr>
              <a:spcBef>
                <a:spcPts val="0"/>
              </a:spcBef>
              <a:buNone/>
            </a:pPr>
            <a:r>
              <a:rPr lang="en-GB" sz="1800" b="1" dirty="0" smtClean="0"/>
              <a:t>&lt;c:forEach</a:t>
            </a:r>
            <a:r>
              <a:rPr lang="en-GB" sz="1800" dirty="0" smtClean="0"/>
              <a:t> </a:t>
            </a:r>
            <a:r>
              <a:rPr lang="en-GB" sz="1800" dirty="0" err="1" smtClean="0"/>
              <a:t>var</a:t>
            </a:r>
            <a:r>
              <a:rPr lang="en-GB" sz="1800" dirty="0" smtClean="0"/>
              <a:t>="j" begin="1" end="3"</a:t>
            </a:r>
            <a:r>
              <a:rPr lang="en-GB" sz="1800" b="1" dirty="0" smtClean="0"/>
              <a:t>&gt;</a:t>
            </a:r>
            <a:r>
              <a:rPr lang="en-GB" sz="1800" dirty="0" smtClean="0"/>
              <a:t>  </a:t>
            </a:r>
          </a:p>
          <a:p>
            <a:pPr>
              <a:spcBef>
                <a:spcPts val="0"/>
              </a:spcBef>
              <a:buNone/>
            </a:pPr>
            <a:r>
              <a:rPr lang="en-GB" sz="1800" dirty="0" smtClean="0"/>
              <a:t>   Item </a:t>
            </a:r>
            <a:r>
              <a:rPr lang="en-GB" sz="1800" b="1" dirty="0" smtClean="0"/>
              <a:t>&lt;c:out</a:t>
            </a:r>
            <a:r>
              <a:rPr lang="en-GB" sz="1800" dirty="0" smtClean="0"/>
              <a:t> value="${j}"</a:t>
            </a:r>
            <a:r>
              <a:rPr lang="en-GB" sz="1800" b="1" dirty="0" smtClean="0"/>
              <a:t>/&gt;&lt;p&gt;</a:t>
            </a:r>
            <a:r>
              <a:rPr lang="en-GB" sz="1800" dirty="0" smtClean="0"/>
              <a:t>  </a:t>
            </a:r>
          </a:p>
          <a:p>
            <a:pPr>
              <a:spcBef>
                <a:spcPts val="0"/>
              </a:spcBef>
              <a:buNone/>
            </a:pPr>
            <a:r>
              <a:rPr lang="en-GB" sz="1800" b="1" dirty="0" smtClean="0"/>
              <a:t>&lt;/c:forEach&gt;</a:t>
            </a:r>
            <a:r>
              <a:rPr lang="en-GB" sz="1800" dirty="0" smtClean="0"/>
              <a:t>  </a:t>
            </a:r>
          </a:p>
          <a:p>
            <a:pPr>
              <a:spcBef>
                <a:spcPts val="0"/>
              </a:spcBef>
              <a:buNone/>
            </a:pPr>
            <a:r>
              <a:rPr lang="en-GB" sz="1800" b="1" dirty="0" smtClean="0"/>
              <a:t>&lt;/body&gt;</a:t>
            </a:r>
            <a:r>
              <a:rPr lang="en-GB" sz="1800" dirty="0" smtClean="0"/>
              <a:t>  </a:t>
            </a:r>
          </a:p>
          <a:p>
            <a:pPr>
              <a:spcBef>
                <a:spcPts val="0"/>
              </a:spcBef>
              <a:buNone/>
            </a:pPr>
            <a:r>
              <a:rPr lang="en-GB" sz="1800" b="1" dirty="0" smtClean="0"/>
              <a:t>&lt;/html&gt;</a:t>
            </a:r>
            <a:r>
              <a:rPr lang="en-GB" sz="1800" dirty="0" smtClean="0"/>
              <a:t>  </a:t>
            </a:r>
          </a:p>
          <a:p>
            <a:pPr>
              <a:spcBef>
                <a:spcPts val="0"/>
              </a:spcBef>
              <a:buNone/>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&lt;c:forTokens&gt; Tag</a:t>
            </a:r>
            <a:endParaRPr lang="en-US" dirty="0"/>
          </a:p>
        </p:txBody>
      </p:sp>
      <p:sp>
        <p:nvSpPr>
          <p:cNvPr id="3" name="Content Placeholder 2"/>
          <p:cNvSpPr>
            <a:spLocks noGrp="1"/>
          </p:cNvSpPr>
          <p:nvPr>
            <p:ph idx="1"/>
          </p:nvPr>
        </p:nvSpPr>
        <p:spPr/>
        <p:txBody>
          <a:bodyPr/>
          <a:lstStyle/>
          <a:p>
            <a:r>
              <a:rPr lang="en-GB" dirty="0" smtClean="0"/>
              <a:t>he &lt; c:forTokens &gt; tag iterates over tokens which is separated by the supplied </a:t>
            </a:r>
            <a:r>
              <a:rPr lang="en-GB" dirty="0" err="1" smtClean="0"/>
              <a:t>delimeters</a:t>
            </a:r>
            <a:r>
              <a:rPr lang="en-GB" dirty="0" smtClean="0"/>
              <a:t>. It is used for break a string into tokens and iterate through each of the tokens to generate output.</a:t>
            </a:r>
          </a:p>
          <a:p>
            <a:r>
              <a:rPr lang="en-GB" dirty="0" smtClean="0"/>
              <a:t>This tag has similar attributes as &lt; c:forEach &gt; tag except one additional attributes </a:t>
            </a:r>
            <a:r>
              <a:rPr lang="en-GB" b="1" dirty="0" err="1" smtClean="0"/>
              <a:t>delims</a:t>
            </a:r>
            <a:r>
              <a:rPr lang="en-GB" b="1" dirty="0" smtClean="0"/>
              <a:t> </a:t>
            </a:r>
            <a:r>
              <a:rPr lang="en-GB" dirty="0" smtClean="0"/>
              <a:t>which is used for specifying the characters to be used as delimiters.</a:t>
            </a:r>
          </a:p>
          <a:p>
            <a:r>
              <a:rPr lang="en-GB" dirty="0" smtClean="0"/>
              <a:t>Let's see the simple example of &lt; c:forTokens &gt; tag:</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&lt;c:forTokens</a:t>
            </a:r>
            <a:r>
              <a:rPr lang="en-GB" dirty="0" smtClean="0"/>
              <a:t> items="</a:t>
            </a:r>
            <a:r>
              <a:rPr lang="en-GB" dirty="0" err="1" smtClean="0"/>
              <a:t>Rahul</a:t>
            </a:r>
            <a:r>
              <a:rPr lang="en-GB" dirty="0" smtClean="0"/>
              <a:t>-</a:t>
            </a:r>
            <a:r>
              <a:rPr lang="en-GB" dirty="0" err="1" smtClean="0"/>
              <a:t>Nakul</a:t>
            </a:r>
            <a:r>
              <a:rPr lang="en-GB" dirty="0" smtClean="0"/>
              <a:t>-Rajesh" </a:t>
            </a:r>
            <a:r>
              <a:rPr lang="en-GB" dirty="0" err="1" smtClean="0"/>
              <a:t>delims</a:t>
            </a:r>
            <a:r>
              <a:rPr lang="en-GB" dirty="0" smtClean="0"/>
              <a:t>="-" </a:t>
            </a:r>
            <a:r>
              <a:rPr lang="en-GB" dirty="0" err="1" smtClean="0"/>
              <a:t>var</a:t>
            </a:r>
            <a:r>
              <a:rPr lang="en-GB" dirty="0" smtClean="0"/>
              <a:t>="name"</a:t>
            </a:r>
            <a:r>
              <a:rPr lang="en-GB" b="1" dirty="0" smtClean="0"/>
              <a:t>&gt;</a:t>
            </a:r>
            <a:r>
              <a:rPr lang="en-GB" dirty="0" smtClean="0"/>
              <a:t>  </a:t>
            </a:r>
          </a:p>
          <a:p>
            <a:pPr>
              <a:spcBef>
                <a:spcPts val="0"/>
              </a:spcBef>
              <a:buNone/>
            </a:pPr>
            <a:r>
              <a:rPr lang="en-GB" dirty="0" smtClean="0"/>
              <a:t>   </a:t>
            </a:r>
            <a:r>
              <a:rPr lang="en-GB" b="1" dirty="0" smtClean="0"/>
              <a:t>&lt;c:out</a:t>
            </a:r>
            <a:r>
              <a:rPr lang="en-GB" dirty="0" smtClean="0"/>
              <a:t> value="${name}"</a:t>
            </a:r>
            <a:r>
              <a:rPr lang="en-GB" b="1" dirty="0" smtClean="0"/>
              <a:t>/&gt;&lt;p&gt;</a:t>
            </a:r>
            <a:r>
              <a:rPr lang="en-GB" dirty="0" smtClean="0"/>
              <a:t>  </a:t>
            </a:r>
          </a:p>
          <a:p>
            <a:pPr>
              <a:spcBef>
                <a:spcPts val="0"/>
              </a:spcBef>
              <a:buNone/>
            </a:pPr>
            <a:r>
              <a:rPr lang="en-GB" b="1" dirty="0" smtClean="0"/>
              <a:t>&lt;/c:forTokens&gt;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a:t>
            </a:r>
            <a:r>
              <a:rPr lang="en-US" dirty="0" smtClean="0"/>
              <a:t>Core &lt;c:param&gt; Tag</a:t>
            </a:r>
            <a:br>
              <a:rPr lang="en-US" dirty="0" smtClean="0"/>
            </a:br>
            <a:endParaRPr lang="en-US" dirty="0"/>
          </a:p>
        </p:txBody>
      </p:sp>
      <p:sp>
        <p:nvSpPr>
          <p:cNvPr id="3" name="Content Placeholder 2"/>
          <p:cNvSpPr>
            <a:spLocks noGrp="1"/>
          </p:cNvSpPr>
          <p:nvPr>
            <p:ph idx="1"/>
          </p:nvPr>
        </p:nvSpPr>
        <p:spPr/>
        <p:txBody>
          <a:bodyPr/>
          <a:lstStyle/>
          <a:p>
            <a:pPr>
              <a:spcBef>
                <a:spcPts val="0"/>
              </a:spcBef>
            </a:pPr>
            <a:r>
              <a:rPr lang="en-GB" dirty="0" smtClean="0"/>
              <a:t>The &lt; c:param &gt; tag add the parameter in a containing 'import' tag's URL. It allow the proper URL request parameter to be specified within URL and it automatically perform any necessary URL encoding.</a:t>
            </a:r>
          </a:p>
          <a:p>
            <a:pPr>
              <a:spcBef>
                <a:spcPts val="0"/>
              </a:spcBef>
            </a:pPr>
            <a:r>
              <a:rPr lang="en-GB" dirty="0" smtClean="0"/>
              <a:t>Inside &lt; c:param &gt; tag, the value attribute indicates the parameter value and name attribute indicates the parameter name.</a:t>
            </a:r>
          </a:p>
          <a:p>
            <a:pPr>
              <a:spcBef>
                <a:spcPts val="0"/>
              </a:spcBef>
            </a:pPr>
            <a:r>
              <a:rPr lang="en-GB" dirty="0" smtClean="0"/>
              <a:t>Let's see the simple example of tag:</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&lt;c:url</a:t>
            </a:r>
            <a:r>
              <a:rPr lang="en-GB" dirty="0" smtClean="0"/>
              <a:t> value="/index1.jsp" </a:t>
            </a:r>
            <a:r>
              <a:rPr lang="en-GB" dirty="0" err="1" smtClean="0"/>
              <a:t>var</a:t>
            </a:r>
            <a:r>
              <a:rPr lang="en-GB" dirty="0" smtClean="0"/>
              <a:t>="</a:t>
            </a:r>
            <a:r>
              <a:rPr lang="en-GB" dirty="0" err="1" smtClean="0"/>
              <a:t>completeURL</a:t>
            </a:r>
            <a:r>
              <a:rPr lang="en-GB" dirty="0" smtClean="0"/>
              <a:t>"</a:t>
            </a:r>
            <a:r>
              <a:rPr lang="en-GB" b="1" dirty="0" smtClean="0"/>
              <a:t>/&gt;</a:t>
            </a:r>
            <a:r>
              <a:rPr lang="en-GB" dirty="0" smtClean="0"/>
              <a:t>  </a:t>
            </a:r>
          </a:p>
          <a:p>
            <a:pPr>
              <a:spcBef>
                <a:spcPts val="0"/>
              </a:spcBef>
              <a:buNone/>
            </a:pPr>
            <a:r>
              <a:rPr lang="en-GB" dirty="0" smtClean="0"/>
              <a:t> </a:t>
            </a:r>
            <a:r>
              <a:rPr lang="en-GB" b="1" dirty="0" smtClean="0"/>
              <a:t>&lt;c:param</a:t>
            </a:r>
            <a:r>
              <a:rPr lang="en-GB" dirty="0" smtClean="0"/>
              <a:t> name="</a:t>
            </a:r>
            <a:r>
              <a:rPr lang="en-GB" dirty="0" err="1" smtClean="0"/>
              <a:t>trackingId</a:t>
            </a:r>
            <a:r>
              <a:rPr lang="en-GB" dirty="0" smtClean="0"/>
              <a:t>" value="786"</a:t>
            </a:r>
            <a:r>
              <a:rPr lang="en-GB" b="1" dirty="0" smtClean="0"/>
              <a:t>/&gt;</a:t>
            </a:r>
            <a:r>
              <a:rPr lang="en-GB" dirty="0" smtClean="0"/>
              <a:t>  </a:t>
            </a:r>
          </a:p>
          <a:p>
            <a:pPr>
              <a:spcBef>
                <a:spcPts val="0"/>
              </a:spcBef>
              <a:buNone/>
            </a:pPr>
            <a:r>
              <a:rPr lang="en-GB" dirty="0" smtClean="0"/>
              <a:t> </a:t>
            </a:r>
            <a:r>
              <a:rPr lang="en-GB" b="1" dirty="0" smtClean="0"/>
              <a:t>&lt;c:param</a:t>
            </a:r>
            <a:r>
              <a:rPr lang="en-GB" dirty="0" smtClean="0"/>
              <a:t> name="user" value="</a:t>
            </a:r>
            <a:r>
              <a:rPr lang="en-GB" dirty="0" err="1" smtClean="0"/>
              <a:t>Nakul</a:t>
            </a:r>
            <a:r>
              <a:rPr lang="en-GB" dirty="0" smtClean="0"/>
              <a:t>"</a:t>
            </a:r>
            <a:r>
              <a:rPr lang="en-GB" b="1" dirty="0" smtClean="0"/>
              <a:t>/&gt;</a:t>
            </a:r>
            <a:r>
              <a:rPr lang="en-GB" dirty="0" smtClean="0"/>
              <a:t>  </a:t>
            </a:r>
          </a:p>
          <a:p>
            <a:pPr>
              <a:spcBef>
                <a:spcPts val="0"/>
              </a:spcBef>
              <a:buNone/>
            </a:pPr>
            <a:r>
              <a:rPr lang="en-GB" b="1" dirty="0" smtClean="0"/>
              <a:t>&lt;/c:url&gt;</a:t>
            </a:r>
            <a:r>
              <a:rPr lang="en-GB" dirty="0" smtClean="0"/>
              <a:t>  </a:t>
            </a:r>
          </a:p>
          <a:p>
            <a:pPr>
              <a:spcBef>
                <a:spcPts val="0"/>
              </a:spcBef>
              <a:buNone/>
            </a:pPr>
            <a:r>
              <a:rPr lang="en-GB" dirty="0" smtClean="0"/>
              <a:t>${</a:t>
            </a:r>
            <a:r>
              <a:rPr lang="en-GB" dirty="0" err="1" smtClean="0"/>
              <a:t>completeURL</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&lt;c:redirect&gt; Tag</a:t>
            </a:r>
            <a:endParaRPr lang="en-US" dirty="0"/>
          </a:p>
        </p:txBody>
      </p:sp>
      <p:sp>
        <p:nvSpPr>
          <p:cNvPr id="3" name="Content Placeholder 2"/>
          <p:cNvSpPr>
            <a:spLocks noGrp="1"/>
          </p:cNvSpPr>
          <p:nvPr>
            <p:ph idx="1"/>
          </p:nvPr>
        </p:nvSpPr>
        <p:spPr>
          <a:xfrm>
            <a:off x="838200" y="1428736"/>
            <a:ext cx="10515600" cy="4748227"/>
          </a:xfrm>
        </p:spPr>
        <p:txBody>
          <a:bodyPr/>
          <a:lstStyle/>
          <a:p>
            <a:pPr>
              <a:spcBef>
                <a:spcPts val="0"/>
              </a:spcBef>
            </a:pPr>
            <a:r>
              <a:rPr lang="en-GB" dirty="0" smtClean="0"/>
              <a:t>The &lt; c:redirect &gt; tag redirects the browser to a new URL. It supports the context-relative URLs, and the &lt; c:param &gt; tag.</a:t>
            </a:r>
          </a:p>
          <a:p>
            <a:pPr>
              <a:spcBef>
                <a:spcPts val="0"/>
              </a:spcBef>
            </a:pPr>
            <a:r>
              <a:rPr lang="en-GB" dirty="0" smtClean="0"/>
              <a:t>It is used for redirecting the browser to an alternate URL by using automatic URL rewriting.</a:t>
            </a:r>
          </a:p>
          <a:p>
            <a:pPr>
              <a:spcBef>
                <a:spcPts val="0"/>
              </a:spcBef>
            </a:pPr>
            <a:r>
              <a:rPr lang="en-GB" dirty="0" smtClean="0"/>
              <a:t>Let's see the simple example of &lt; c:redirect &gt; tag:</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r>
              <a:rPr lang="en-GB" b="1" dirty="0" smtClean="0"/>
              <a:t>&lt;c:set</a:t>
            </a:r>
            <a:r>
              <a:rPr lang="en-GB" dirty="0" smtClean="0"/>
              <a:t> </a:t>
            </a:r>
            <a:r>
              <a:rPr lang="en-GB" dirty="0" err="1" smtClean="0"/>
              <a:t>var</a:t>
            </a:r>
            <a:r>
              <a:rPr lang="en-GB" dirty="0" smtClean="0"/>
              <a:t>="</a:t>
            </a:r>
            <a:r>
              <a:rPr lang="en-GB" dirty="0" err="1" smtClean="0"/>
              <a:t>url</a:t>
            </a:r>
            <a:r>
              <a:rPr lang="en-GB" dirty="0" smtClean="0"/>
              <a:t>" value="0" scope="request"</a:t>
            </a:r>
            <a:r>
              <a:rPr lang="en-GB" b="1" dirty="0" smtClean="0"/>
              <a:t>/&gt;</a:t>
            </a:r>
            <a:r>
              <a:rPr lang="en-GB" dirty="0" smtClean="0"/>
              <a:t>  </a:t>
            </a:r>
          </a:p>
          <a:p>
            <a:pPr>
              <a:spcBef>
                <a:spcPts val="0"/>
              </a:spcBef>
              <a:buNone/>
            </a:pPr>
            <a:r>
              <a:rPr lang="en-GB" dirty="0" smtClean="0"/>
              <a:t>  </a:t>
            </a:r>
            <a:r>
              <a:rPr lang="en-GB" b="1" dirty="0" smtClean="0"/>
              <a:t>&lt;c:if</a:t>
            </a:r>
            <a:r>
              <a:rPr lang="en-GB" dirty="0" smtClean="0"/>
              <a:t> test="${</a:t>
            </a:r>
            <a:r>
              <a:rPr lang="en-GB" dirty="0" err="1" smtClean="0"/>
              <a:t>url</a:t>
            </a:r>
            <a:r>
              <a:rPr lang="en-GB" dirty="0" smtClean="0"/>
              <a:t>&lt;1}"</a:t>
            </a:r>
            <a:r>
              <a:rPr lang="en-GB" b="1" dirty="0" smtClean="0"/>
              <a:t>&gt;</a:t>
            </a:r>
            <a:r>
              <a:rPr lang="en-GB" dirty="0" smtClean="0"/>
              <a:t>  </a:t>
            </a:r>
          </a:p>
          <a:p>
            <a:pPr>
              <a:spcBef>
                <a:spcPts val="0"/>
              </a:spcBef>
              <a:buNone/>
            </a:pPr>
            <a:r>
              <a:rPr lang="en-GB" dirty="0" smtClean="0"/>
              <a:t>     </a:t>
            </a:r>
            <a:r>
              <a:rPr lang="en-GB" b="1" dirty="0" smtClean="0"/>
              <a:t>&lt;c:redirect</a:t>
            </a:r>
            <a:r>
              <a:rPr lang="en-GB" dirty="0" smtClean="0"/>
              <a:t> </a:t>
            </a:r>
            <a:r>
              <a:rPr lang="en-GB" dirty="0" err="1" smtClean="0"/>
              <a:t>url</a:t>
            </a:r>
            <a:r>
              <a:rPr lang="en-GB" dirty="0" smtClean="0"/>
              <a:t>="http://javatpoint.com"</a:t>
            </a:r>
            <a:r>
              <a:rPr lang="en-GB" b="1" dirty="0" smtClean="0"/>
              <a:t>/&gt;</a:t>
            </a:r>
            <a:r>
              <a:rPr lang="en-GB" dirty="0" smtClean="0"/>
              <a:t>  </a:t>
            </a:r>
          </a:p>
          <a:p>
            <a:pPr>
              <a:spcBef>
                <a:spcPts val="0"/>
              </a:spcBef>
              <a:buNone/>
            </a:pPr>
            <a:r>
              <a:rPr lang="en-GB" dirty="0" smtClean="0"/>
              <a:t>  </a:t>
            </a:r>
            <a:r>
              <a:rPr lang="en-GB" b="1" dirty="0" smtClean="0"/>
              <a:t>&lt;/c:if&gt;</a:t>
            </a:r>
            <a:r>
              <a:rPr lang="en-GB" dirty="0" smtClean="0"/>
              <a:t>  </a:t>
            </a:r>
          </a:p>
          <a:p>
            <a:pPr>
              <a:spcBef>
                <a:spcPts val="0"/>
              </a:spcBef>
              <a:buNone/>
            </a:pPr>
            <a:r>
              <a:rPr lang="en-GB" dirty="0" smtClean="0"/>
              <a:t>  </a:t>
            </a:r>
            <a:r>
              <a:rPr lang="en-GB" b="1" dirty="0" smtClean="0"/>
              <a:t>&lt;c:if</a:t>
            </a:r>
            <a:r>
              <a:rPr lang="en-GB" dirty="0" smtClean="0"/>
              <a:t> test="${</a:t>
            </a:r>
            <a:r>
              <a:rPr lang="en-GB" dirty="0" err="1" smtClean="0"/>
              <a:t>url</a:t>
            </a:r>
            <a:r>
              <a:rPr lang="en-GB" dirty="0" smtClean="0"/>
              <a:t>&gt;1}"</a:t>
            </a:r>
            <a:r>
              <a:rPr lang="en-GB" b="1" dirty="0" smtClean="0"/>
              <a:t>&gt;</a:t>
            </a:r>
            <a:r>
              <a:rPr lang="en-GB" dirty="0" smtClean="0"/>
              <a:t>  </a:t>
            </a:r>
          </a:p>
          <a:p>
            <a:pPr>
              <a:spcBef>
                <a:spcPts val="0"/>
              </a:spcBef>
              <a:buNone/>
            </a:pPr>
            <a:r>
              <a:rPr lang="en-GB" dirty="0" smtClean="0"/>
              <a:t>     </a:t>
            </a:r>
            <a:r>
              <a:rPr lang="en-GB" b="1" dirty="0" smtClean="0"/>
              <a:t>&lt;c:redirect</a:t>
            </a:r>
            <a:r>
              <a:rPr lang="en-GB" dirty="0" smtClean="0"/>
              <a:t> </a:t>
            </a:r>
            <a:r>
              <a:rPr lang="en-GB" dirty="0" err="1" smtClean="0"/>
              <a:t>url</a:t>
            </a:r>
            <a:r>
              <a:rPr lang="en-GB" dirty="0" smtClean="0"/>
              <a:t>="http://facebook.com"</a:t>
            </a:r>
            <a:r>
              <a:rPr lang="en-GB" b="1" dirty="0" smtClean="0"/>
              <a:t>/&gt;</a:t>
            </a:r>
            <a:r>
              <a:rPr lang="en-GB" dirty="0" smtClean="0"/>
              <a:t>  </a:t>
            </a:r>
          </a:p>
          <a:p>
            <a:pPr>
              <a:spcBef>
                <a:spcPts val="0"/>
              </a:spcBef>
              <a:buNone/>
            </a:pPr>
            <a:r>
              <a:rPr lang="en-GB" dirty="0" smtClean="0"/>
              <a:t>  </a:t>
            </a:r>
            <a:r>
              <a:rPr lang="en-GB" b="1" dirty="0" smtClean="0"/>
              <a:t>&lt;/c:if&gt;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Core &lt;c:url&gt; Tag</a:t>
            </a:r>
            <a:endParaRPr lang="en-US" dirty="0"/>
          </a:p>
        </p:txBody>
      </p:sp>
      <p:sp>
        <p:nvSpPr>
          <p:cNvPr id="3" name="Content Placeholder 2"/>
          <p:cNvSpPr>
            <a:spLocks noGrp="1"/>
          </p:cNvSpPr>
          <p:nvPr>
            <p:ph idx="1"/>
          </p:nvPr>
        </p:nvSpPr>
        <p:spPr/>
        <p:txBody>
          <a:bodyPr/>
          <a:lstStyle/>
          <a:p>
            <a:pPr>
              <a:spcBef>
                <a:spcPts val="0"/>
              </a:spcBef>
              <a:buNone/>
            </a:pPr>
            <a:r>
              <a:rPr lang="en-GB" dirty="0" smtClean="0"/>
              <a:t>The &lt; c:url &gt; tag creates a URL with optional query parameter. It is used for </a:t>
            </a:r>
            <a:r>
              <a:rPr lang="en-GB" dirty="0" err="1" smtClean="0"/>
              <a:t>url</a:t>
            </a:r>
            <a:r>
              <a:rPr lang="en-GB" dirty="0" smtClean="0"/>
              <a:t> encoding or </a:t>
            </a:r>
            <a:r>
              <a:rPr lang="en-GB" dirty="0" err="1" smtClean="0"/>
              <a:t>url</a:t>
            </a:r>
            <a:r>
              <a:rPr lang="en-GB" dirty="0" smtClean="0"/>
              <a:t> formatting. This tag automatically performs the URL rewriting operation.</a:t>
            </a:r>
          </a:p>
          <a:p>
            <a:pPr>
              <a:spcBef>
                <a:spcPts val="0"/>
              </a:spcBef>
              <a:buNone/>
            </a:pPr>
            <a:r>
              <a:rPr lang="en-GB" dirty="0" smtClean="0"/>
              <a:t>The JSTL </a:t>
            </a:r>
            <a:r>
              <a:rPr lang="en-GB" dirty="0" err="1" smtClean="0"/>
              <a:t>url</a:t>
            </a:r>
            <a:r>
              <a:rPr lang="en-GB" dirty="0" smtClean="0"/>
              <a:t> tag is used as an alternative method of writing call to the </a:t>
            </a:r>
            <a:r>
              <a:rPr lang="en-GB" dirty="0" err="1" smtClean="0"/>
              <a:t>response.encodeURL</a:t>
            </a:r>
            <a:r>
              <a:rPr lang="en-GB" dirty="0" smtClean="0"/>
              <a:t>() method. The advantage of </a:t>
            </a:r>
            <a:r>
              <a:rPr lang="en-GB" dirty="0" err="1" smtClean="0"/>
              <a:t>url</a:t>
            </a:r>
            <a:r>
              <a:rPr lang="en-GB" dirty="0" smtClean="0"/>
              <a:t> tag is proper URL encoding and including the parameters specified by children. </a:t>
            </a:r>
            <a:r>
              <a:rPr lang="en-GB" b="1" dirty="0" err="1" smtClean="0"/>
              <a:t>param</a:t>
            </a:r>
            <a:r>
              <a:rPr lang="en-GB" b="1" dirty="0" smtClean="0"/>
              <a:t> </a:t>
            </a:r>
            <a:r>
              <a:rPr lang="en-GB" dirty="0" smtClean="0"/>
              <a:t>tag.</a:t>
            </a:r>
          </a:p>
          <a:p>
            <a:pPr>
              <a:spcBef>
                <a:spcPts val="0"/>
              </a:spcBef>
              <a:buNone/>
            </a:pPr>
            <a:r>
              <a:rPr lang="en-GB" dirty="0" smtClean="0"/>
              <a:t>Let's see the simple example of &lt; c:url &gt; tag:</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Core Tag Example</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&lt;c:url</a:t>
            </a:r>
            <a:r>
              <a:rPr lang="en-GB" dirty="0" smtClean="0"/>
              <a:t> value="/RegisterDao.jsp"</a:t>
            </a:r>
            <a:r>
              <a:rPr lang="en-GB" b="1" dirty="0" smtClean="0"/>
              <a:t>/&gt;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The Directory structure of JSP</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a:t>
            </a:fld>
            <a:endParaRPr lang="en-US" altLang="en-US"/>
          </a:p>
        </p:txBody>
      </p:sp>
      <p:pic>
        <p:nvPicPr>
          <p:cNvPr id="6" name="Content Placeholder 5" descr="The directory structure of JSP"/>
          <p:cNvPicPr>
            <a:picLocks noGrp="1"/>
          </p:cNvPicPr>
          <p:nvPr>
            <p:ph idx="1"/>
          </p:nvPr>
        </p:nvPicPr>
        <p:blipFill>
          <a:blip r:embed="rId2"/>
          <a:srcRect/>
          <a:stretch>
            <a:fillRect/>
          </a:stretch>
        </p:blipFill>
        <p:spPr bwMode="auto">
          <a:xfrm>
            <a:off x="2166910" y="1978819"/>
            <a:ext cx="5695977" cy="336232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Function Tags</a:t>
            </a:r>
            <a:br>
              <a:rPr lang="en-US" dirty="0" smtClean="0"/>
            </a:br>
            <a:endParaRPr lang="en-US" dirty="0"/>
          </a:p>
        </p:txBody>
      </p:sp>
      <p:sp>
        <p:nvSpPr>
          <p:cNvPr id="3" name="Content Placeholder 2"/>
          <p:cNvSpPr>
            <a:spLocks noGrp="1"/>
          </p:cNvSpPr>
          <p:nvPr>
            <p:ph idx="1"/>
          </p:nvPr>
        </p:nvSpPr>
        <p:spPr/>
        <p:txBody>
          <a:bodyPr/>
          <a:lstStyle/>
          <a:p>
            <a:r>
              <a:rPr lang="en-GB" dirty="0" smtClean="0"/>
              <a:t>The JSTL function provides a number of standard functions, most of these functions are common string manipulation functions. The syntax used for including JSTL function library in your JSP is:</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60</a:t>
            </a:fld>
            <a:endParaRPr lang="en-US" altLang="en-US"/>
          </a:p>
        </p:txBody>
      </p:sp>
      <p:graphicFrame>
        <p:nvGraphicFramePr>
          <p:cNvPr id="5" name="Table 4"/>
          <p:cNvGraphicFramePr>
            <a:graphicFrameLocks noGrp="1"/>
          </p:cNvGraphicFramePr>
          <p:nvPr/>
        </p:nvGraphicFramePr>
        <p:xfrm>
          <a:off x="1738282" y="3891280"/>
          <a:ext cx="8128000" cy="9921240"/>
        </p:xfrm>
        <a:graphic>
          <a:graphicData uri="http://schemas.openxmlformats.org/drawingml/2006/table">
            <a:tbl>
              <a:tblPr firstRow="1" bandRow="1">
                <a:tableStyleId>{5C22544A-7EE6-4342-B048-85BDC9FD1C3A}</a:tableStyleId>
              </a:tblPr>
              <a:tblGrid>
                <a:gridCol w="2357454"/>
                <a:gridCol w="5770546"/>
              </a:tblGrid>
              <a:tr h="370840">
                <a:tc>
                  <a:txBody>
                    <a:bodyPr/>
                    <a:lstStyle/>
                    <a:p>
                      <a:pPr algn="l" fontAlgn="t"/>
                      <a:r>
                        <a:rPr lang="en-US" dirty="0">
                          <a:solidFill>
                            <a:srgbClr val="000000"/>
                          </a:solidFill>
                          <a:latin typeface="times new roman"/>
                        </a:rPr>
                        <a:t>JSTL Functions</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u="none" strike="noStrike">
                          <a:solidFill>
                            <a:srgbClr val="008000"/>
                          </a:solidFill>
                          <a:latin typeface="inter-regular"/>
                          <a:hlinkClick r:id="rId2"/>
                        </a:rPr>
                        <a:t>fn:contains()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to test if an input string containing the specified substring in a program.</a:t>
                      </a:r>
                    </a:p>
                  </a:txBody>
                  <a:tcPr marL="76200" marR="76200" marT="76200" marB="76200"/>
                </a:tc>
              </a:tr>
              <a:tr h="370840">
                <a:tc>
                  <a:txBody>
                    <a:bodyPr/>
                    <a:lstStyle/>
                    <a:p>
                      <a:pPr algn="just" fontAlgn="t"/>
                      <a:r>
                        <a:rPr lang="en-US" u="none" strike="noStrike">
                          <a:solidFill>
                            <a:srgbClr val="008000"/>
                          </a:solidFill>
                          <a:latin typeface="inter-regular"/>
                          <a:hlinkClick r:id="rId3"/>
                        </a:rPr>
                        <a:t>fn:containsIgnoreCase()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to test if an input string contains the specified substring as a case insensitive way.</a:t>
                      </a:r>
                    </a:p>
                  </a:txBody>
                  <a:tcPr marL="76200" marR="76200" marT="76200" marB="76200"/>
                </a:tc>
              </a:tr>
              <a:tr h="370840">
                <a:tc>
                  <a:txBody>
                    <a:bodyPr/>
                    <a:lstStyle/>
                    <a:p>
                      <a:pPr algn="just" fontAlgn="t"/>
                      <a:r>
                        <a:rPr lang="en-US" u="none" strike="noStrike">
                          <a:solidFill>
                            <a:srgbClr val="008000"/>
                          </a:solidFill>
                          <a:latin typeface="inter-regular"/>
                          <a:hlinkClick r:id="rId4"/>
                        </a:rPr>
                        <a:t>fn:endsWith()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to test if an input string ends with the specified suffix.</a:t>
                      </a:r>
                    </a:p>
                  </a:txBody>
                  <a:tcPr marL="76200" marR="76200" marT="76200" marB="76200"/>
                </a:tc>
              </a:tr>
              <a:tr h="370840">
                <a:tc>
                  <a:txBody>
                    <a:bodyPr/>
                    <a:lstStyle/>
                    <a:p>
                      <a:pPr algn="just" fontAlgn="t"/>
                      <a:r>
                        <a:rPr lang="en-US" u="none" strike="noStrike">
                          <a:solidFill>
                            <a:srgbClr val="008000"/>
                          </a:solidFill>
                          <a:latin typeface="inter-regular"/>
                          <a:hlinkClick r:id="rId5"/>
                        </a:rPr>
                        <a:t>fn:escapeXml()</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escapes the characters that would be interpreted as XML markup.</a:t>
                      </a:r>
                    </a:p>
                  </a:txBody>
                  <a:tcPr marL="76200" marR="76200" marT="76200" marB="76200"/>
                </a:tc>
              </a:tr>
              <a:tr h="370840">
                <a:tc>
                  <a:txBody>
                    <a:bodyPr/>
                    <a:lstStyle/>
                    <a:p>
                      <a:pPr algn="just" fontAlgn="t"/>
                      <a:r>
                        <a:rPr lang="en-US" u="none" strike="noStrike">
                          <a:solidFill>
                            <a:srgbClr val="008000"/>
                          </a:solidFill>
                          <a:latin typeface="inter-regular"/>
                          <a:hlinkClick r:id="rId6"/>
                        </a:rPr>
                        <a:t>fn:indexOf()</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an index within a string of first occurrence of a specified substring.</a:t>
                      </a:r>
                    </a:p>
                  </a:txBody>
                  <a:tcPr marL="76200" marR="76200" marT="76200" marB="76200"/>
                </a:tc>
              </a:tr>
              <a:tr h="370840">
                <a:tc>
                  <a:txBody>
                    <a:bodyPr/>
                    <a:lstStyle/>
                    <a:p>
                      <a:pPr algn="just" fontAlgn="t"/>
                      <a:r>
                        <a:rPr lang="en-US" u="none" strike="noStrike">
                          <a:solidFill>
                            <a:srgbClr val="008000"/>
                          </a:solidFill>
                          <a:latin typeface="inter-regular"/>
                          <a:hlinkClick r:id="rId7"/>
                        </a:rPr>
                        <a:t>fn:trim()</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removes the blank spaces from both the ends of a string.</a:t>
                      </a:r>
                    </a:p>
                  </a:txBody>
                  <a:tcPr marL="76200" marR="76200" marT="76200" marB="76200"/>
                </a:tc>
              </a:tr>
              <a:tr h="370840">
                <a:tc>
                  <a:txBody>
                    <a:bodyPr/>
                    <a:lstStyle/>
                    <a:p>
                      <a:pPr algn="just" fontAlgn="t"/>
                      <a:r>
                        <a:rPr lang="en-US" u="none" strike="noStrike">
                          <a:solidFill>
                            <a:srgbClr val="008000"/>
                          </a:solidFill>
                          <a:latin typeface="inter-regular"/>
                          <a:hlinkClick r:id="rId8"/>
                        </a:rPr>
                        <a:t>fn:startsWith()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for checking whether the given string is started with a particular string value.</a:t>
                      </a:r>
                    </a:p>
                  </a:txBody>
                  <a:tcPr marL="76200" marR="76200" marT="76200" marB="76200"/>
                </a:tc>
              </a:tr>
              <a:tr h="370840">
                <a:tc>
                  <a:txBody>
                    <a:bodyPr/>
                    <a:lstStyle/>
                    <a:p>
                      <a:pPr algn="just" fontAlgn="t"/>
                      <a:r>
                        <a:rPr lang="en-US" u="none" strike="noStrike">
                          <a:solidFill>
                            <a:srgbClr val="008000"/>
                          </a:solidFill>
                          <a:latin typeface="inter-regular"/>
                          <a:hlinkClick r:id="rId9"/>
                        </a:rPr>
                        <a:t>fn:split()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splits the string into an array of substrings.</a:t>
                      </a:r>
                    </a:p>
                  </a:txBody>
                  <a:tcPr marL="76200" marR="76200" marT="76200" marB="76200"/>
                </a:tc>
              </a:tr>
              <a:tr h="370840">
                <a:tc>
                  <a:txBody>
                    <a:bodyPr/>
                    <a:lstStyle/>
                    <a:p>
                      <a:pPr algn="just" fontAlgn="t"/>
                      <a:r>
                        <a:rPr lang="en-US" u="none" strike="noStrike">
                          <a:solidFill>
                            <a:srgbClr val="008000"/>
                          </a:solidFill>
                          <a:latin typeface="inter-regular"/>
                          <a:hlinkClick r:id="rId10"/>
                        </a:rPr>
                        <a:t>fn:toLowerCase()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converts all the characters of a string to lower case.</a:t>
                      </a:r>
                    </a:p>
                  </a:txBody>
                  <a:tcPr marL="76200" marR="76200" marT="76200" marB="76200"/>
                </a:tc>
              </a:tr>
              <a:tr h="370840">
                <a:tc>
                  <a:txBody>
                    <a:bodyPr/>
                    <a:lstStyle/>
                    <a:p>
                      <a:pPr algn="just" fontAlgn="t"/>
                      <a:r>
                        <a:rPr lang="en-US" u="none" strike="noStrike">
                          <a:solidFill>
                            <a:srgbClr val="008000"/>
                          </a:solidFill>
                          <a:latin typeface="inter-regular"/>
                          <a:hlinkClick r:id="rId11"/>
                        </a:rPr>
                        <a:t>fn:toUpperCase()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converts all the characters of a string to upper case.</a:t>
                      </a:r>
                    </a:p>
                  </a:txBody>
                  <a:tcPr marL="76200" marR="76200" marT="76200" marB="76200"/>
                </a:tc>
              </a:tr>
              <a:tr h="370840">
                <a:tc>
                  <a:txBody>
                    <a:bodyPr/>
                    <a:lstStyle/>
                    <a:p>
                      <a:pPr algn="just" fontAlgn="t"/>
                      <a:r>
                        <a:rPr lang="en-US" u="none" strike="noStrike">
                          <a:solidFill>
                            <a:srgbClr val="008000"/>
                          </a:solidFill>
                          <a:latin typeface="inter-regular"/>
                          <a:hlinkClick r:id="rId12"/>
                        </a:rPr>
                        <a:t>fn:substring()</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the subset of a string according to the given start and end position.</a:t>
                      </a:r>
                    </a:p>
                  </a:txBody>
                  <a:tcPr marL="76200" marR="76200" marT="76200" marB="76200"/>
                </a:tc>
              </a:tr>
              <a:tr h="370840">
                <a:tc>
                  <a:txBody>
                    <a:bodyPr/>
                    <a:lstStyle/>
                    <a:p>
                      <a:pPr algn="just" fontAlgn="t"/>
                      <a:r>
                        <a:rPr lang="en-US" u="none" strike="noStrike">
                          <a:solidFill>
                            <a:srgbClr val="008000"/>
                          </a:solidFill>
                          <a:latin typeface="inter-regular"/>
                          <a:hlinkClick r:id="rId13"/>
                        </a:rPr>
                        <a:t>fn:substringAfter()</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the subset of string after a specific substring.</a:t>
                      </a:r>
                    </a:p>
                  </a:txBody>
                  <a:tcPr marL="76200" marR="76200" marT="76200" marB="76200"/>
                </a:tc>
              </a:tr>
              <a:tr h="370840">
                <a:tc>
                  <a:txBody>
                    <a:bodyPr/>
                    <a:lstStyle/>
                    <a:p>
                      <a:pPr algn="just" fontAlgn="t"/>
                      <a:r>
                        <a:rPr lang="en-US" u="none" strike="noStrike">
                          <a:solidFill>
                            <a:srgbClr val="008000"/>
                          </a:solidFill>
                          <a:latin typeface="inter-regular"/>
                          <a:hlinkClick r:id="rId14"/>
                        </a:rPr>
                        <a:t>fn:substringBefore()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the subset of string before a specific substring.</a:t>
                      </a:r>
                    </a:p>
                  </a:txBody>
                  <a:tcPr marL="76200" marR="76200" marT="76200" marB="76200"/>
                </a:tc>
              </a:tr>
              <a:tr h="370840">
                <a:tc>
                  <a:txBody>
                    <a:bodyPr/>
                    <a:lstStyle/>
                    <a:p>
                      <a:pPr algn="just" fontAlgn="t"/>
                      <a:r>
                        <a:rPr lang="en-US" u="none" strike="noStrike">
                          <a:solidFill>
                            <a:srgbClr val="008000"/>
                          </a:solidFill>
                          <a:latin typeface="inter-regular"/>
                          <a:hlinkClick r:id="rId15"/>
                        </a:rPr>
                        <a:t>fn:length()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the number of characters inside a string, or the number of items in a collection.</a:t>
                      </a:r>
                    </a:p>
                  </a:txBody>
                  <a:tcPr marL="76200" marR="76200" marT="76200" marB="76200"/>
                </a:tc>
              </a:tr>
              <a:tr h="370840">
                <a:tc>
                  <a:txBody>
                    <a:bodyPr/>
                    <a:lstStyle/>
                    <a:p>
                      <a:pPr algn="just" fontAlgn="t"/>
                      <a:r>
                        <a:rPr lang="en-US" u="none" strike="noStrike">
                          <a:solidFill>
                            <a:srgbClr val="008000"/>
                          </a:solidFill>
                          <a:latin typeface="inter-regular"/>
                          <a:hlinkClick r:id="rId16"/>
                        </a:rPr>
                        <a:t>fn:replace()</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It replaces all the occurrence of a string with another string sequence.</a:t>
                      </a:r>
                    </a:p>
                  </a:txBody>
                  <a:tcPr marL="76200" marR="76200" marT="76200" marB="76200"/>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a:t>
            </a:r>
            <a:r>
              <a:rPr lang="en-US" dirty="0" err="1" smtClean="0"/>
              <a:t>fn:contains</a:t>
            </a:r>
            <a:r>
              <a:rPr lang="en-US" dirty="0" smtClean="0"/>
              <a:t>() Function</a:t>
            </a:r>
            <a:endParaRPr lang="en-US" dirty="0"/>
          </a:p>
        </p:txBody>
      </p:sp>
      <p:sp>
        <p:nvSpPr>
          <p:cNvPr id="3" name="Content Placeholder 2"/>
          <p:cNvSpPr>
            <a:spLocks noGrp="1"/>
          </p:cNvSpPr>
          <p:nvPr>
            <p:ph idx="1"/>
          </p:nvPr>
        </p:nvSpPr>
        <p:spPr/>
        <p:txBody>
          <a:bodyPr/>
          <a:lstStyle/>
          <a:p>
            <a:pPr>
              <a:spcBef>
                <a:spcPts val="0"/>
              </a:spcBef>
            </a:pPr>
            <a:r>
              <a:rPr lang="en-GB" dirty="0" smtClean="0"/>
              <a:t>The </a:t>
            </a:r>
            <a:r>
              <a:rPr lang="en-GB" dirty="0" err="1" smtClean="0"/>
              <a:t>fn:contains</a:t>
            </a:r>
            <a:r>
              <a:rPr lang="en-GB" dirty="0" smtClean="0"/>
              <a:t>() is used for testing if the string containing the specified substring. If the specified substring is found in the string, it returns true otherwise false.</a:t>
            </a:r>
          </a:p>
          <a:p>
            <a:pPr>
              <a:spcBef>
                <a:spcPts val="0"/>
              </a:spcBef>
            </a:pPr>
            <a:r>
              <a:rPr lang="en-GB" b="1" dirty="0" smtClean="0"/>
              <a:t>The syntax used for including the </a:t>
            </a:r>
            <a:r>
              <a:rPr lang="en-GB" b="1" dirty="0" err="1" smtClean="0"/>
              <a:t>fn:contains</a:t>
            </a:r>
            <a:r>
              <a:rPr lang="en-GB" b="1" dirty="0" smtClean="0"/>
              <a:t>() function is:</a:t>
            </a:r>
            <a:endParaRPr lang="en-GB" dirty="0" smtClean="0"/>
          </a:p>
          <a:p>
            <a:pPr>
              <a:spcBef>
                <a:spcPts val="0"/>
              </a:spcBef>
            </a:pPr>
            <a:r>
              <a:rPr lang="en-GB" dirty="0" err="1" smtClean="0"/>
              <a:t>boolean</a:t>
            </a:r>
            <a:r>
              <a:rPr lang="en-GB" dirty="0" smtClean="0"/>
              <a:t> contains(</a:t>
            </a:r>
            <a:r>
              <a:rPr lang="en-GB" dirty="0" err="1" smtClean="0"/>
              <a:t>java.lang.String</a:t>
            </a:r>
            <a:r>
              <a:rPr lang="en-GB" dirty="0" smtClean="0"/>
              <a:t>, </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fn:contains</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value="Welcome to </a:t>
            </a:r>
            <a:r>
              <a:rPr lang="en-GB" dirty="0" err="1" smtClean="0"/>
              <a:t>javatpoint</a:t>
            </a:r>
            <a:r>
              <a:rPr lang="en-GB" dirty="0" smtClean="0"/>
              <a:t>"</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fn:contains</a:t>
            </a:r>
            <a:r>
              <a:rPr lang="en-GB" dirty="0" smtClean="0"/>
              <a:t>(String, '</a:t>
            </a:r>
            <a:r>
              <a:rPr lang="en-GB" dirty="0" err="1" smtClean="0"/>
              <a:t>javatpoint</a:t>
            </a:r>
            <a:r>
              <a:rPr lang="en-GB" dirty="0" smtClean="0"/>
              <a:t>')}"</a:t>
            </a:r>
            <a:r>
              <a:rPr lang="en-GB" b="1" dirty="0" smtClean="0"/>
              <a:t>&gt;</a:t>
            </a:r>
            <a:r>
              <a:rPr lang="en-GB" dirty="0" smtClean="0"/>
              <a:t>  </a:t>
            </a:r>
          </a:p>
          <a:p>
            <a:pPr>
              <a:spcBef>
                <a:spcPts val="0"/>
              </a:spcBef>
              <a:buNone/>
            </a:pPr>
            <a:r>
              <a:rPr lang="en-GB" dirty="0" smtClean="0"/>
              <a:t>   </a:t>
            </a:r>
            <a:r>
              <a:rPr lang="en-GB" b="1" dirty="0" smtClean="0"/>
              <a:t>&lt;p&gt;</a:t>
            </a:r>
            <a:r>
              <a:rPr lang="en-GB" dirty="0" smtClean="0"/>
              <a:t>Found </a:t>
            </a:r>
            <a:r>
              <a:rPr lang="en-GB" dirty="0" err="1" smtClean="0"/>
              <a:t>javatpoint</a:t>
            </a:r>
            <a:r>
              <a:rPr lang="en-GB" dirty="0" smtClean="0"/>
              <a:t> string</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fn:contains</a:t>
            </a:r>
            <a:r>
              <a:rPr lang="en-GB" dirty="0" smtClean="0"/>
              <a:t>(String, 'JAVATPOINT')}"</a:t>
            </a:r>
            <a:r>
              <a:rPr lang="en-GB" b="1" dirty="0" smtClean="0"/>
              <a:t>&gt;</a:t>
            </a:r>
            <a:r>
              <a:rPr lang="en-GB" dirty="0" smtClean="0"/>
              <a:t>  </a:t>
            </a:r>
          </a:p>
          <a:p>
            <a:pPr>
              <a:spcBef>
                <a:spcPts val="0"/>
              </a:spcBef>
              <a:buNone/>
            </a:pPr>
            <a:r>
              <a:rPr lang="en-GB" dirty="0" smtClean="0"/>
              <a:t>   </a:t>
            </a:r>
            <a:r>
              <a:rPr lang="en-GB" b="1" dirty="0" smtClean="0"/>
              <a:t>&lt;p&gt;</a:t>
            </a:r>
            <a:r>
              <a:rPr lang="en-GB" dirty="0" smtClean="0"/>
              <a:t>Found JAVATPOINT string</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JSTL </a:t>
            </a:r>
            <a:r>
              <a:rPr lang="en-US" dirty="0" err="1" smtClean="0"/>
              <a:t>fn:containsIgnoreCase</a:t>
            </a:r>
            <a:r>
              <a:rPr lang="en-US" dirty="0" smtClean="0"/>
              <a:t>() Function</a:t>
            </a:r>
            <a:br>
              <a:rPr lang="en-US" dirty="0" smtClean="0"/>
            </a:br>
            <a:endParaRPr lang="en-US" dirty="0"/>
          </a:p>
        </p:txBody>
      </p:sp>
      <p:sp>
        <p:nvSpPr>
          <p:cNvPr id="3" name="Content Placeholder 2"/>
          <p:cNvSpPr>
            <a:spLocks noGrp="1"/>
          </p:cNvSpPr>
          <p:nvPr>
            <p:ph idx="1"/>
          </p:nvPr>
        </p:nvSpPr>
        <p:spPr/>
        <p:txBody>
          <a:bodyPr/>
          <a:lstStyle/>
          <a:p>
            <a:pPr>
              <a:spcBef>
                <a:spcPts val="0"/>
              </a:spcBef>
            </a:pPr>
            <a:r>
              <a:rPr lang="en-GB" dirty="0" smtClean="0"/>
              <a:t>The </a:t>
            </a:r>
            <a:r>
              <a:rPr lang="en-GB" dirty="0" err="1" smtClean="0"/>
              <a:t>fn:containsIgnoreCase</a:t>
            </a:r>
            <a:r>
              <a:rPr lang="en-GB" dirty="0" smtClean="0"/>
              <a:t>() function is used to test if an input string contains the specified substring as a case insensitive way. During searching the specified substring it ignores the case</a:t>
            </a:r>
          </a:p>
          <a:p>
            <a:pPr>
              <a:spcBef>
                <a:spcPts val="0"/>
              </a:spcBef>
            </a:pPr>
            <a:r>
              <a:rPr lang="en-GB" b="1" dirty="0" smtClean="0"/>
              <a:t>The syntax used for including the </a:t>
            </a:r>
            <a:r>
              <a:rPr lang="en-GB" b="1" dirty="0" err="1" smtClean="0"/>
              <a:t>fn:containsIgnoreCase</a:t>
            </a:r>
            <a:r>
              <a:rPr lang="en-GB" b="1" dirty="0" smtClean="0"/>
              <a:t>() function is:</a:t>
            </a:r>
            <a:endParaRPr lang="en-GB" dirty="0" smtClean="0"/>
          </a:p>
          <a:p>
            <a:pPr>
              <a:spcBef>
                <a:spcPts val="0"/>
              </a:spcBef>
            </a:pPr>
            <a:r>
              <a:rPr lang="en-GB" dirty="0" err="1" smtClean="0"/>
              <a:t>boolean</a:t>
            </a:r>
            <a:r>
              <a:rPr lang="en-GB" dirty="0" smtClean="0"/>
              <a:t> </a:t>
            </a:r>
            <a:r>
              <a:rPr lang="en-GB" dirty="0" err="1" smtClean="0"/>
              <a:t>containsIgnoreCase</a:t>
            </a:r>
            <a:r>
              <a:rPr lang="en-GB" dirty="0" smtClean="0"/>
              <a:t>(</a:t>
            </a:r>
            <a:r>
              <a:rPr lang="en-GB" dirty="0" err="1" smtClean="0"/>
              <a:t>java.lang.String</a:t>
            </a:r>
            <a:r>
              <a:rPr lang="en-GB" dirty="0" smtClean="0"/>
              <a:t>, </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fn:containsIgnoreCase</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value="Welcome to </a:t>
            </a:r>
            <a:r>
              <a:rPr lang="en-GB" dirty="0" err="1" smtClean="0"/>
              <a:t>javatpoint</a:t>
            </a:r>
            <a:r>
              <a:rPr lang="en-GB" dirty="0" smtClean="0"/>
              <a:t>"</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fn:containsIgnoreCase</a:t>
            </a:r>
            <a:r>
              <a:rPr lang="en-GB" dirty="0" smtClean="0"/>
              <a:t>(String, '</a:t>
            </a:r>
            <a:r>
              <a:rPr lang="en-GB" dirty="0" err="1" smtClean="0"/>
              <a:t>javatpoint</a:t>
            </a:r>
            <a:r>
              <a:rPr lang="en-GB" dirty="0" smtClean="0"/>
              <a:t>')}"</a:t>
            </a:r>
            <a:r>
              <a:rPr lang="en-GB" b="1" dirty="0" smtClean="0"/>
              <a:t>&gt;</a:t>
            </a:r>
            <a:r>
              <a:rPr lang="en-GB" dirty="0" smtClean="0"/>
              <a:t>  </a:t>
            </a:r>
          </a:p>
          <a:p>
            <a:pPr>
              <a:spcBef>
                <a:spcPts val="0"/>
              </a:spcBef>
              <a:buNone/>
            </a:pPr>
            <a:r>
              <a:rPr lang="en-GB" dirty="0" smtClean="0"/>
              <a:t>   </a:t>
            </a:r>
            <a:r>
              <a:rPr lang="en-GB" b="1" dirty="0" smtClean="0"/>
              <a:t>&lt;p&gt;</a:t>
            </a:r>
            <a:r>
              <a:rPr lang="en-GB" dirty="0" smtClean="0"/>
              <a:t>Found </a:t>
            </a:r>
            <a:r>
              <a:rPr lang="en-GB" dirty="0" err="1" smtClean="0"/>
              <a:t>javatpoint</a:t>
            </a:r>
            <a:r>
              <a:rPr lang="en-GB" dirty="0" smtClean="0"/>
              <a:t> string</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fn:containsIgnoreCase</a:t>
            </a:r>
            <a:r>
              <a:rPr lang="en-GB" dirty="0" smtClean="0"/>
              <a:t>(String, 'JAVATPOINT')}"</a:t>
            </a:r>
            <a:r>
              <a:rPr lang="en-GB" b="1" dirty="0" smtClean="0"/>
              <a:t>&gt;</a:t>
            </a:r>
            <a:r>
              <a:rPr lang="en-GB" dirty="0" smtClean="0"/>
              <a:t>  </a:t>
            </a:r>
          </a:p>
          <a:p>
            <a:pPr>
              <a:spcBef>
                <a:spcPts val="0"/>
              </a:spcBef>
              <a:buNone/>
            </a:pPr>
            <a:r>
              <a:rPr lang="en-GB" dirty="0" smtClean="0"/>
              <a:t>   </a:t>
            </a:r>
            <a:r>
              <a:rPr lang="en-GB" b="1" dirty="0" smtClean="0"/>
              <a:t>&lt;p&gt;</a:t>
            </a:r>
            <a:r>
              <a:rPr lang="en-GB" dirty="0" smtClean="0"/>
              <a:t>Found JAVATPOINT string</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a:t>
            </a:r>
            <a:r>
              <a:rPr lang="en-US" dirty="0" err="1" smtClean="0"/>
              <a:t>fn:endsWith</a:t>
            </a:r>
            <a:r>
              <a:rPr lang="en-US" dirty="0" smtClean="0"/>
              <a:t>() Function</a:t>
            </a:r>
            <a:endParaRPr lang="en-US" dirty="0"/>
          </a:p>
        </p:txBody>
      </p:sp>
      <p:sp>
        <p:nvSpPr>
          <p:cNvPr id="3" name="Content Placeholder 2"/>
          <p:cNvSpPr>
            <a:spLocks noGrp="1"/>
          </p:cNvSpPr>
          <p:nvPr>
            <p:ph idx="1"/>
          </p:nvPr>
        </p:nvSpPr>
        <p:spPr/>
        <p:txBody>
          <a:bodyPr/>
          <a:lstStyle/>
          <a:p>
            <a:pPr>
              <a:spcBef>
                <a:spcPts val="0"/>
              </a:spcBef>
            </a:pPr>
            <a:r>
              <a:rPr lang="en-GB" dirty="0" smtClean="0"/>
              <a:t>The </a:t>
            </a:r>
            <a:r>
              <a:rPr lang="en-GB" dirty="0" err="1" smtClean="0"/>
              <a:t>fn:endsWith</a:t>
            </a:r>
            <a:r>
              <a:rPr lang="en-GB" dirty="0" smtClean="0"/>
              <a:t>() function is used for testing if an input string ends with the specified suffix. If the string ends with a specified suffix, it returns true otherwise false.</a:t>
            </a:r>
          </a:p>
          <a:p>
            <a:pPr>
              <a:spcBef>
                <a:spcPts val="0"/>
              </a:spcBef>
            </a:pPr>
            <a:r>
              <a:rPr lang="en-GB" b="1" dirty="0" smtClean="0"/>
              <a:t>The syntax used for including the </a:t>
            </a:r>
            <a:r>
              <a:rPr lang="en-GB" b="1" dirty="0" err="1" smtClean="0"/>
              <a:t>fn:endsWith</a:t>
            </a:r>
            <a:r>
              <a:rPr lang="en-GB" b="1" dirty="0" smtClean="0"/>
              <a:t>() function is:</a:t>
            </a:r>
            <a:endParaRPr lang="en-GB" dirty="0" smtClean="0"/>
          </a:p>
          <a:p>
            <a:pPr>
              <a:spcBef>
                <a:spcPts val="0"/>
              </a:spcBef>
            </a:pPr>
            <a:r>
              <a:rPr lang="en-GB" dirty="0" err="1" smtClean="0"/>
              <a:t>boolean</a:t>
            </a:r>
            <a:r>
              <a:rPr lang="en-GB" dirty="0" smtClean="0"/>
              <a:t> </a:t>
            </a:r>
            <a:r>
              <a:rPr lang="en-GB" dirty="0" err="1" smtClean="0"/>
              <a:t>endsWith</a:t>
            </a:r>
            <a:r>
              <a:rPr lang="en-GB" dirty="0" smtClean="0"/>
              <a:t>(</a:t>
            </a:r>
            <a:r>
              <a:rPr lang="en-GB" dirty="0" err="1" smtClean="0"/>
              <a:t>java.lang.String</a:t>
            </a:r>
            <a:r>
              <a:rPr lang="en-GB" dirty="0" smtClean="0"/>
              <a:t>, </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fn:endsWith</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value="Welcome to JSP programming"</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fn:endsWith</a:t>
            </a:r>
            <a:r>
              <a:rPr lang="en-GB" dirty="0" smtClean="0"/>
              <a:t>(String, 'programming')}"</a:t>
            </a:r>
            <a:r>
              <a:rPr lang="en-GB" b="1" dirty="0" smtClean="0"/>
              <a:t>&gt;</a:t>
            </a:r>
            <a:r>
              <a:rPr lang="en-GB" dirty="0" smtClean="0"/>
              <a:t>  </a:t>
            </a:r>
          </a:p>
          <a:p>
            <a:pPr>
              <a:spcBef>
                <a:spcPts val="0"/>
              </a:spcBef>
              <a:buNone/>
            </a:pPr>
            <a:r>
              <a:rPr lang="en-GB" dirty="0" smtClean="0"/>
              <a:t>   </a:t>
            </a:r>
            <a:r>
              <a:rPr lang="en-GB" b="1" dirty="0" smtClean="0"/>
              <a:t>&lt;p&gt;</a:t>
            </a:r>
            <a:r>
              <a:rPr lang="en-GB" dirty="0" smtClean="0"/>
              <a:t>String ends with programming</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&lt;c:if</a:t>
            </a:r>
            <a:r>
              <a:rPr lang="en-GB" dirty="0" smtClean="0"/>
              <a:t> test="${</a:t>
            </a:r>
            <a:r>
              <a:rPr lang="en-GB" dirty="0" err="1" smtClean="0"/>
              <a:t>fn:endsWith</a:t>
            </a:r>
            <a:r>
              <a:rPr lang="en-GB" dirty="0" smtClean="0"/>
              <a:t>(String, 'JSP')}"</a:t>
            </a:r>
            <a:r>
              <a:rPr lang="en-GB" b="1" dirty="0" smtClean="0"/>
              <a:t>&gt;</a:t>
            </a:r>
            <a:r>
              <a:rPr lang="en-GB" dirty="0" smtClean="0"/>
              <a:t>  </a:t>
            </a:r>
          </a:p>
          <a:p>
            <a:pPr>
              <a:spcBef>
                <a:spcPts val="0"/>
              </a:spcBef>
              <a:buNone/>
            </a:pPr>
            <a:r>
              <a:rPr lang="en-GB" dirty="0" smtClean="0"/>
              <a:t>   </a:t>
            </a:r>
            <a:r>
              <a:rPr lang="en-GB" b="1" dirty="0" smtClean="0"/>
              <a:t>&lt;p&gt;</a:t>
            </a:r>
            <a:r>
              <a:rPr lang="en-GB" dirty="0" smtClean="0"/>
              <a:t>String ends with JSP</a:t>
            </a:r>
            <a:r>
              <a:rPr lang="en-GB" b="1" dirty="0" smtClean="0"/>
              <a:t>&lt;p&gt;</a:t>
            </a:r>
            <a:r>
              <a:rPr lang="en-GB" dirty="0" smtClean="0"/>
              <a:t>  </a:t>
            </a:r>
          </a:p>
          <a:p>
            <a:pPr>
              <a:spcBef>
                <a:spcPts val="0"/>
              </a:spcBef>
              <a:buNone/>
            </a:pPr>
            <a:r>
              <a:rPr lang="en-GB" b="1" dirty="0" smtClean="0"/>
              <a:t>&lt;/c:if&gt;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a:t>
            </a:r>
            <a:r>
              <a:rPr lang="en-US" dirty="0" err="1" smtClean="0"/>
              <a:t>fn:escapeXml</a:t>
            </a:r>
            <a:r>
              <a:rPr lang="en-US" dirty="0" smtClean="0"/>
              <a:t>() Function</a:t>
            </a:r>
            <a:endParaRPr lang="en-US" dirty="0"/>
          </a:p>
        </p:txBody>
      </p:sp>
      <p:sp>
        <p:nvSpPr>
          <p:cNvPr id="3" name="Content Placeholder 2"/>
          <p:cNvSpPr>
            <a:spLocks noGrp="1"/>
          </p:cNvSpPr>
          <p:nvPr>
            <p:ph idx="1"/>
          </p:nvPr>
        </p:nvSpPr>
        <p:spPr/>
        <p:txBody>
          <a:bodyPr/>
          <a:lstStyle/>
          <a:p>
            <a:pPr>
              <a:spcBef>
                <a:spcPts val="0"/>
              </a:spcBef>
            </a:pPr>
            <a:r>
              <a:rPr lang="en-US" dirty="0" smtClean="0"/>
              <a:t> </a:t>
            </a:r>
            <a:r>
              <a:rPr lang="en-GB" dirty="0" smtClean="0"/>
              <a:t>The </a:t>
            </a:r>
            <a:r>
              <a:rPr lang="en-GB" dirty="0" err="1" smtClean="0"/>
              <a:t>fn:escapeXml</a:t>
            </a:r>
            <a:r>
              <a:rPr lang="en-GB" dirty="0" smtClean="0"/>
              <a:t>() function escapes the characters that would be interpreted as XML </a:t>
            </a:r>
            <a:r>
              <a:rPr lang="en-GB" dirty="0" err="1" smtClean="0"/>
              <a:t>markup</a:t>
            </a:r>
            <a:r>
              <a:rPr lang="en-GB" dirty="0" smtClean="0"/>
              <a:t>. It is used for escaping the character in XML </a:t>
            </a:r>
            <a:r>
              <a:rPr lang="en-GB" dirty="0" err="1" smtClean="0"/>
              <a:t>markup</a:t>
            </a:r>
            <a:r>
              <a:rPr lang="en-GB" dirty="0" smtClean="0"/>
              <a:t> language.</a:t>
            </a:r>
          </a:p>
          <a:p>
            <a:pPr>
              <a:spcBef>
                <a:spcPts val="0"/>
              </a:spcBef>
            </a:pPr>
            <a:r>
              <a:rPr lang="en-GB" b="1" dirty="0" smtClean="0"/>
              <a:t>The syntax used for including the </a:t>
            </a:r>
            <a:r>
              <a:rPr lang="en-GB" b="1" dirty="0" err="1" smtClean="0"/>
              <a:t>fn:escapeXml</a:t>
            </a:r>
            <a:r>
              <a:rPr lang="en-GB" b="1" dirty="0" smtClean="0"/>
              <a:t>() function is:</a:t>
            </a:r>
            <a:endParaRPr lang="en-GB" dirty="0" smtClean="0"/>
          </a:p>
          <a:p>
            <a:pPr>
              <a:spcBef>
                <a:spcPts val="0"/>
              </a:spcBef>
            </a:pPr>
            <a:r>
              <a:rPr lang="en-GB" dirty="0" err="1" smtClean="0"/>
              <a:t>java.lang.String</a:t>
            </a:r>
            <a:r>
              <a:rPr lang="en-GB" dirty="0" smtClean="0"/>
              <a:t> </a:t>
            </a:r>
            <a:r>
              <a:rPr lang="en-GB" dirty="0" err="1" smtClean="0"/>
              <a:t>escapeXml</a:t>
            </a:r>
            <a:r>
              <a:rPr lang="en-GB" dirty="0" smtClean="0"/>
              <a:t>(</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fn:escapeXml</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="string1" value="It is first String."</a:t>
            </a:r>
            <a:r>
              <a:rPr lang="en-GB" b="1" dirty="0" smtClean="0"/>
              <a:t>/&gt;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="string2" value="It is &lt;xyz&gt;second String.&lt;/xyz&gt;"</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&lt;p&gt;</a:t>
            </a:r>
            <a:r>
              <a:rPr lang="en-GB" dirty="0" smtClean="0"/>
              <a:t>With </a:t>
            </a:r>
            <a:r>
              <a:rPr lang="en-GB" dirty="0" err="1" smtClean="0"/>
              <a:t>escapeXml</a:t>
            </a:r>
            <a:r>
              <a:rPr lang="en-GB" dirty="0" smtClean="0"/>
              <a:t>() Function:</a:t>
            </a:r>
            <a:r>
              <a:rPr lang="en-GB" b="1" dirty="0" smtClean="0"/>
              <a:t>&lt;/p&gt;</a:t>
            </a:r>
            <a:r>
              <a:rPr lang="en-GB" dirty="0" smtClean="0"/>
              <a:t>  </a:t>
            </a:r>
          </a:p>
          <a:p>
            <a:pPr>
              <a:spcBef>
                <a:spcPts val="0"/>
              </a:spcBef>
              <a:buNone/>
            </a:pPr>
            <a:r>
              <a:rPr lang="en-GB" b="1" dirty="0" smtClean="0"/>
              <a:t>&lt;p&gt;</a:t>
            </a:r>
            <a:r>
              <a:rPr lang="en-GB" dirty="0" smtClean="0"/>
              <a:t>string-1 : ${</a:t>
            </a:r>
            <a:r>
              <a:rPr lang="en-GB" dirty="0" err="1" smtClean="0"/>
              <a:t>fn:escapeXml</a:t>
            </a:r>
            <a:r>
              <a:rPr lang="en-GB" dirty="0" smtClean="0"/>
              <a:t>(string1)}</a:t>
            </a:r>
            <a:r>
              <a:rPr lang="en-GB" b="1" dirty="0" smtClean="0"/>
              <a:t>&lt;/p&gt;</a:t>
            </a:r>
            <a:r>
              <a:rPr lang="en-GB" dirty="0" smtClean="0"/>
              <a:t>  </a:t>
            </a:r>
          </a:p>
          <a:p>
            <a:pPr>
              <a:spcBef>
                <a:spcPts val="0"/>
              </a:spcBef>
              <a:buNone/>
            </a:pPr>
            <a:r>
              <a:rPr lang="en-GB" b="1" dirty="0" smtClean="0"/>
              <a:t>&lt;p&gt;</a:t>
            </a:r>
            <a:r>
              <a:rPr lang="en-GB" dirty="0" smtClean="0"/>
              <a:t>string-2 : ${</a:t>
            </a:r>
            <a:r>
              <a:rPr lang="en-GB" dirty="0" err="1" smtClean="0"/>
              <a:t>fn:escapeXml</a:t>
            </a:r>
            <a:r>
              <a:rPr lang="en-GB" dirty="0" smtClean="0"/>
              <a:t>(string2)}</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&lt;p&gt;</a:t>
            </a:r>
            <a:r>
              <a:rPr lang="en-GB" dirty="0" smtClean="0"/>
              <a:t>Without </a:t>
            </a:r>
            <a:r>
              <a:rPr lang="en-GB" dirty="0" err="1" smtClean="0"/>
              <a:t>escapeXml</a:t>
            </a:r>
            <a:r>
              <a:rPr lang="en-GB" dirty="0" smtClean="0"/>
              <a:t>() Function:</a:t>
            </a:r>
            <a:r>
              <a:rPr lang="en-GB" b="1" dirty="0" smtClean="0"/>
              <a:t>&lt;/p&gt;</a:t>
            </a:r>
            <a:r>
              <a:rPr lang="en-GB" dirty="0" smtClean="0"/>
              <a:t>  </a:t>
            </a:r>
          </a:p>
          <a:p>
            <a:pPr>
              <a:spcBef>
                <a:spcPts val="0"/>
              </a:spcBef>
              <a:buNone/>
            </a:pPr>
            <a:r>
              <a:rPr lang="en-GB" b="1" dirty="0" smtClean="0"/>
              <a:t>&lt;p&gt;</a:t>
            </a:r>
            <a:r>
              <a:rPr lang="en-GB" dirty="0" smtClean="0"/>
              <a:t>string-1 : ${string1}</a:t>
            </a:r>
            <a:r>
              <a:rPr lang="en-GB" b="1" dirty="0" smtClean="0"/>
              <a:t>&lt;/p&gt;</a:t>
            </a:r>
            <a:r>
              <a:rPr lang="en-GB" dirty="0" smtClean="0"/>
              <a:t>  </a:t>
            </a:r>
          </a:p>
          <a:p>
            <a:pPr>
              <a:spcBef>
                <a:spcPts val="0"/>
              </a:spcBef>
              <a:buNone/>
            </a:pPr>
            <a:r>
              <a:rPr lang="en-GB" b="1" dirty="0" smtClean="0"/>
              <a:t>&lt;p&gt;</a:t>
            </a:r>
            <a:r>
              <a:rPr lang="en-GB" dirty="0" smtClean="0"/>
              <a:t>string-2 : ${string2}</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JSTL </a:t>
            </a:r>
            <a:r>
              <a:rPr lang="en-US" dirty="0" err="1" smtClean="0"/>
              <a:t>fn:indexOf</a:t>
            </a:r>
            <a:r>
              <a:rPr lang="en-US" dirty="0" smtClean="0"/>
              <a:t>() Function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spcBef>
                <a:spcPts val="0"/>
              </a:spcBef>
            </a:pPr>
            <a:r>
              <a:rPr lang="en-GB" dirty="0" smtClean="0"/>
              <a:t>The </a:t>
            </a:r>
            <a:r>
              <a:rPr lang="en-GB" dirty="0" err="1" smtClean="0"/>
              <a:t>fn:indexOf</a:t>
            </a:r>
            <a:r>
              <a:rPr lang="en-GB" dirty="0" smtClean="0"/>
              <a:t>() function return an index of string. It is used for determining the index of string specified in substring.</a:t>
            </a:r>
          </a:p>
          <a:p>
            <a:pPr>
              <a:spcBef>
                <a:spcPts val="0"/>
              </a:spcBef>
            </a:pPr>
            <a:r>
              <a:rPr lang="en-GB" b="1" dirty="0" smtClean="0"/>
              <a:t>The syntax used for including the </a:t>
            </a:r>
            <a:r>
              <a:rPr lang="en-GB" b="1" dirty="0" err="1" smtClean="0"/>
              <a:t>fn:indexOf</a:t>
            </a:r>
            <a:r>
              <a:rPr lang="en-GB" b="1" dirty="0" smtClean="0"/>
              <a:t>() function is:</a:t>
            </a:r>
            <a:endParaRPr lang="en-GB" dirty="0" smtClean="0"/>
          </a:p>
          <a:p>
            <a:pPr>
              <a:spcBef>
                <a:spcPts val="0"/>
              </a:spcBef>
            </a:pPr>
            <a:r>
              <a:rPr lang="en-GB" dirty="0" err="1" smtClean="0"/>
              <a:t>int</a:t>
            </a:r>
            <a:r>
              <a:rPr lang="en-GB" dirty="0" smtClean="0"/>
              <a:t> </a:t>
            </a:r>
            <a:r>
              <a:rPr lang="en-GB" dirty="0" err="1" smtClean="0"/>
              <a:t>indexOf</a:t>
            </a:r>
            <a:r>
              <a:rPr lang="en-GB" dirty="0" smtClean="0"/>
              <a:t>(</a:t>
            </a:r>
            <a:r>
              <a:rPr lang="en-GB" dirty="0" err="1" smtClean="0"/>
              <a:t>java.lang.String</a:t>
            </a:r>
            <a:r>
              <a:rPr lang="en-GB" dirty="0" smtClean="0"/>
              <a:t>, </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fn:indexOf</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="string1" value="It is first String."</a:t>
            </a:r>
            <a:r>
              <a:rPr lang="en-GB" b="1" dirty="0" smtClean="0"/>
              <a:t>/&gt;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="string2" value="It is &lt;xyz&gt;second String.&lt;/xyz&gt;"</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&lt;p&gt;</a:t>
            </a:r>
            <a:r>
              <a:rPr lang="en-GB" dirty="0" smtClean="0"/>
              <a:t>Index-1 : ${</a:t>
            </a:r>
            <a:r>
              <a:rPr lang="en-GB" dirty="0" err="1" smtClean="0"/>
              <a:t>fn:indexOf</a:t>
            </a:r>
            <a:r>
              <a:rPr lang="en-GB" dirty="0" smtClean="0"/>
              <a:t>(string1, "first")}</a:t>
            </a:r>
            <a:r>
              <a:rPr lang="en-GB" b="1" dirty="0" smtClean="0"/>
              <a:t>&lt;/p&gt;</a:t>
            </a:r>
            <a:r>
              <a:rPr lang="en-GB" dirty="0" smtClean="0"/>
              <a:t>  </a:t>
            </a:r>
          </a:p>
          <a:p>
            <a:pPr>
              <a:spcBef>
                <a:spcPts val="0"/>
              </a:spcBef>
              <a:buNone/>
            </a:pPr>
            <a:r>
              <a:rPr lang="en-GB" b="1" dirty="0" smtClean="0"/>
              <a:t>&lt;p&gt;</a:t>
            </a:r>
            <a:r>
              <a:rPr lang="en-GB" dirty="0" smtClean="0"/>
              <a:t>Index-2 : ${</a:t>
            </a:r>
            <a:r>
              <a:rPr lang="en-GB" dirty="0" err="1" smtClean="0"/>
              <a:t>fn:indexOf</a:t>
            </a:r>
            <a:r>
              <a:rPr lang="en-GB" dirty="0" smtClean="0"/>
              <a:t>(string2, "second")}</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a:t>
            </a:r>
            <a:r>
              <a:rPr lang="en-US" dirty="0" err="1" smtClean="0"/>
              <a:t>fn:trim</a:t>
            </a:r>
            <a:r>
              <a:rPr lang="en-US" dirty="0" smtClean="0"/>
              <a:t>() Function</a:t>
            </a: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endParaRPr lang="en-US" dirty="0" smtClean="0"/>
          </a:p>
          <a:p>
            <a:pPr>
              <a:spcBef>
                <a:spcPts val="0"/>
              </a:spcBef>
            </a:pPr>
            <a:r>
              <a:rPr lang="en-US" dirty="0" smtClean="0"/>
              <a:t>  </a:t>
            </a:r>
            <a:r>
              <a:rPr lang="en-GB" dirty="0" smtClean="0"/>
              <a:t>The </a:t>
            </a:r>
            <a:r>
              <a:rPr lang="en-GB" dirty="0" err="1" smtClean="0"/>
              <a:t>fn:trim</a:t>
            </a:r>
            <a:r>
              <a:rPr lang="en-GB" dirty="0" smtClean="0"/>
              <a:t>() function removes the blank spaces from both the ends of a string. It mainly used for ignoring the blank spaces from both the ends of string.</a:t>
            </a:r>
          </a:p>
          <a:p>
            <a:pPr>
              <a:spcBef>
                <a:spcPts val="0"/>
              </a:spcBef>
            </a:pPr>
            <a:r>
              <a:rPr lang="en-GB" b="1" dirty="0" smtClean="0"/>
              <a:t>The syntax used for including the </a:t>
            </a:r>
            <a:r>
              <a:rPr lang="en-GB" b="1" dirty="0" err="1" smtClean="0"/>
              <a:t>fn:trim</a:t>
            </a:r>
            <a:r>
              <a:rPr lang="en-GB" b="1" dirty="0" smtClean="0"/>
              <a:t>() function is:</a:t>
            </a:r>
            <a:endParaRPr lang="en-GB" dirty="0" smtClean="0"/>
          </a:p>
          <a:p>
            <a:pPr>
              <a:spcBef>
                <a:spcPts val="0"/>
              </a:spcBef>
            </a:pPr>
            <a:r>
              <a:rPr lang="en-GB" dirty="0" err="1" smtClean="0"/>
              <a:t>java.lang.String</a:t>
            </a:r>
            <a:r>
              <a:rPr lang="en-GB" dirty="0" smtClean="0"/>
              <a:t> trim(</a:t>
            </a:r>
            <a:r>
              <a:rPr lang="en-GB" dirty="0" err="1" smtClean="0"/>
              <a:t>java.lang.String</a:t>
            </a:r>
            <a:r>
              <a:rPr lang="en-GB" dirty="0" smtClean="0"/>
              <a:t>)  </a:t>
            </a:r>
          </a:p>
          <a:p>
            <a:pPr>
              <a:spcBef>
                <a:spcPts val="0"/>
              </a:spcBef>
            </a:pPr>
            <a:r>
              <a:rPr lang="en-GB" dirty="0" smtClean="0"/>
              <a:t>Let's see the simple example to understand the functionality of </a:t>
            </a:r>
            <a:r>
              <a:rPr lang="en-GB" dirty="0" err="1" smtClean="0"/>
              <a:t>fn:trim</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="str1" value="Welcome to JSP        programming         "</a:t>
            </a:r>
            <a:r>
              <a:rPr lang="en-GB" b="1" dirty="0" smtClean="0"/>
              <a:t>/&gt;</a:t>
            </a:r>
            <a:r>
              <a:rPr lang="en-GB" dirty="0" smtClean="0"/>
              <a:t>  </a:t>
            </a:r>
          </a:p>
          <a:p>
            <a:pPr>
              <a:spcBef>
                <a:spcPts val="0"/>
              </a:spcBef>
              <a:buNone/>
            </a:pPr>
            <a:r>
              <a:rPr lang="en-GB" b="1" dirty="0" smtClean="0"/>
              <a:t>&lt;p&gt;</a:t>
            </a:r>
            <a:r>
              <a:rPr lang="en-GB" dirty="0" smtClean="0"/>
              <a:t>String-1 Length is : ${</a:t>
            </a:r>
            <a:r>
              <a:rPr lang="en-GB" dirty="0" err="1" smtClean="0"/>
              <a:t>fn:length</a:t>
            </a:r>
            <a:r>
              <a:rPr lang="en-GB" dirty="0" smtClean="0"/>
              <a:t>(str1)}</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="str2" value="${</a:t>
            </a:r>
            <a:r>
              <a:rPr lang="en-GB" dirty="0" err="1" smtClean="0"/>
              <a:t>fn:trim</a:t>
            </a:r>
            <a:r>
              <a:rPr lang="en-GB" dirty="0" smtClean="0"/>
              <a:t>(str1)}" </a:t>
            </a:r>
            <a:r>
              <a:rPr lang="en-GB" b="1" dirty="0" smtClean="0"/>
              <a:t>/&gt;</a:t>
            </a:r>
            <a:r>
              <a:rPr lang="en-GB" dirty="0" smtClean="0"/>
              <a:t>  </a:t>
            </a:r>
          </a:p>
          <a:p>
            <a:pPr>
              <a:spcBef>
                <a:spcPts val="0"/>
              </a:spcBef>
              <a:buNone/>
            </a:pPr>
            <a:r>
              <a:rPr lang="en-GB" b="1" dirty="0" smtClean="0"/>
              <a:t>&lt;p&gt;</a:t>
            </a:r>
            <a:r>
              <a:rPr lang="en-GB" dirty="0" smtClean="0"/>
              <a:t>String-2 Length is : ${</a:t>
            </a:r>
            <a:r>
              <a:rPr lang="en-GB" dirty="0" err="1" smtClean="0"/>
              <a:t>fn:length</a:t>
            </a:r>
            <a:r>
              <a:rPr lang="en-GB" dirty="0" smtClean="0"/>
              <a:t>(str2)}</a:t>
            </a:r>
            <a:r>
              <a:rPr lang="en-GB" b="1" dirty="0" smtClean="0"/>
              <a:t>&lt;/p&gt;</a:t>
            </a:r>
            <a:r>
              <a:rPr lang="en-GB" dirty="0" smtClean="0"/>
              <a:t>  </a:t>
            </a:r>
          </a:p>
          <a:p>
            <a:pPr>
              <a:spcBef>
                <a:spcPts val="0"/>
              </a:spcBef>
              <a:buNone/>
            </a:pPr>
            <a:r>
              <a:rPr lang="en-GB" b="1" dirty="0" smtClean="0"/>
              <a:t>&lt;p&gt;</a:t>
            </a:r>
            <a:r>
              <a:rPr lang="en-GB" dirty="0" smtClean="0"/>
              <a:t>Final value of string is : ${str2}</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66</a:t>
            </a:fld>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JSTL </a:t>
            </a:r>
            <a:r>
              <a:rPr lang="en-US" dirty="0" err="1" smtClean="0"/>
              <a:t>fn:startsWith</a:t>
            </a:r>
            <a:r>
              <a:rPr lang="en-US" dirty="0" smtClean="0"/>
              <a:t>() Function</a:t>
            </a:r>
            <a:endParaRPr lang="en-US" dirty="0"/>
          </a:p>
        </p:txBody>
      </p:sp>
      <p:sp>
        <p:nvSpPr>
          <p:cNvPr id="3" name="Content Placeholder 2"/>
          <p:cNvSpPr>
            <a:spLocks noGrp="1"/>
          </p:cNvSpPr>
          <p:nvPr>
            <p:ph idx="1"/>
          </p:nvPr>
        </p:nvSpPr>
        <p:spPr/>
        <p:txBody>
          <a:bodyPr/>
          <a:lstStyle/>
          <a:p>
            <a:r>
              <a:rPr lang="en-GB" dirty="0" smtClean="0"/>
              <a:t>The </a:t>
            </a:r>
            <a:r>
              <a:rPr lang="en-GB" dirty="0" err="1" smtClean="0"/>
              <a:t>fn:startsWith</a:t>
            </a:r>
            <a:r>
              <a:rPr lang="en-GB" dirty="0" smtClean="0"/>
              <a:t>() function test if an input string is started with the specified substring.</a:t>
            </a:r>
          </a:p>
          <a:p>
            <a:r>
              <a:rPr lang="en-GB" b="1" dirty="0" smtClean="0"/>
              <a:t>The syntax used for including the </a:t>
            </a:r>
            <a:r>
              <a:rPr lang="en-GB" b="1" dirty="0" err="1" smtClean="0"/>
              <a:t>fn:startsWith</a:t>
            </a:r>
            <a:r>
              <a:rPr lang="en-GB" b="1" dirty="0" smtClean="0"/>
              <a:t>() function is:</a:t>
            </a:r>
            <a:endParaRPr lang="en-GB" dirty="0" smtClean="0"/>
          </a:p>
          <a:p>
            <a:r>
              <a:rPr lang="en-GB" dirty="0" err="1" smtClean="0"/>
              <a:t>boolean</a:t>
            </a:r>
            <a:r>
              <a:rPr lang="en-GB" dirty="0" smtClean="0"/>
              <a:t> </a:t>
            </a:r>
            <a:r>
              <a:rPr lang="en-GB" dirty="0" err="1" smtClean="0"/>
              <a:t>fn:startsWith</a:t>
            </a:r>
            <a:r>
              <a:rPr lang="en-GB" dirty="0" smtClean="0"/>
              <a:t>(String input, String prefix)  </a:t>
            </a:r>
          </a:p>
          <a:p>
            <a:r>
              <a:rPr lang="en-GB" dirty="0" smtClean="0"/>
              <a:t>This function is used for returning a </a:t>
            </a:r>
            <a:r>
              <a:rPr lang="en-GB" dirty="0" err="1" smtClean="0"/>
              <a:t>boolean</a:t>
            </a:r>
            <a:r>
              <a:rPr lang="en-GB" dirty="0" smtClean="0"/>
              <a:t> value. It gives the true result when the string is started with the given prefix otherwise it returns a false result.</a:t>
            </a:r>
          </a:p>
          <a:p>
            <a:r>
              <a:rPr lang="en-GB" dirty="0" smtClean="0"/>
              <a:t>Let's see the simple example to understand the functionality of </a:t>
            </a:r>
            <a:r>
              <a:rPr lang="en-GB" dirty="0" err="1" smtClean="0"/>
              <a:t>fn:startsWith</a:t>
            </a:r>
            <a:r>
              <a:rPr lang="en-GB" dirty="0" smtClean="0"/>
              <a:t>() function</a:t>
            </a:r>
            <a:r>
              <a:rPr lang="en-GB" dirty="0" smtClean="0"/>
              <a:t>:</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="http://java.sun.com/jsp/jstl/core" prefix="c" %</a:t>
            </a:r>
            <a:r>
              <a:rPr lang="en-US" b="1" dirty="0" smtClean="0"/>
              <a:t>&gt;</a:t>
            </a:r>
            <a:r>
              <a:rPr lang="en-US" dirty="0" smtClean="0"/>
              <a:t>  </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="http://java.sun.com/jsp/jstl/functions" prefix="fn" %</a:t>
            </a:r>
            <a:r>
              <a:rPr lang="en-US" b="1" dirty="0" smtClean="0"/>
              <a:t>&gt;</a:t>
            </a:r>
            <a:r>
              <a:rPr lang="en-US" dirty="0" smtClean="0"/>
              <a:t>  </a:t>
            </a:r>
          </a:p>
          <a:p>
            <a:pPr>
              <a:spcBef>
                <a:spcPts val="0"/>
              </a:spcBef>
              <a:buNone/>
            </a:pPr>
            <a:r>
              <a:rPr lang="en-US" b="1" dirty="0" smtClean="0"/>
              <a:t>&lt;html&gt;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&lt;title&gt;</a:t>
            </a:r>
            <a:r>
              <a:rPr lang="en-US" dirty="0" smtClean="0"/>
              <a:t>Using JSTL Function</a:t>
            </a:r>
            <a:r>
              <a:rPr lang="en-US" b="1" dirty="0" smtClean="0"/>
              <a:t>&lt;/title&gt;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&lt;body&gt;</a:t>
            </a:r>
            <a:r>
              <a:rPr lang="en-US" dirty="0" smtClean="0"/>
              <a:t>  </a:t>
            </a:r>
          </a:p>
          <a:p>
            <a:pPr>
              <a:spcBef>
                <a:spcPts val="0"/>
              </a:spcBef>
              <a:buNone/>
            </a:pPr>
            <a:r>
              <a:rPr lang="en-US" b="1" dirty="0" smtClean="0"/>
              <a:t>&lt;c:set</a:t>
            </a:r>
            <a:r>
              <a:rPr lang="en-US" dirty="0" smtClean="0"/>
              <a:t> </a:t>
            </a:r>
            <a:r>
              <a:rPr lang="en-US" dirty="0" err="1" smtClean="0"/>
              <a:t>var</a:t>
            </a:r>
            <a:r>
              <a:rPr lang="en-US" dirty="0" smtClean="0"/>
              <a:t>="</a:t>
            </a:r>
            <a:r>
              <a:rPr lang="en-US" dirty="0" err="1" smtClean="0"/>
              <a:t>msg</a:t>
            </a:r>
            <a:r>
              <a:rPr lang="en-US" dirty="0" smtClean="0"/>
              <a:t>" value="The Example of JSTL </a:t>
            </a:r>
            <a:r>
              <a:rPr lang="en-US" dirty="0" err="1" smtClean="0"/>
              <a:t>fn:startsWith</a:t>
            </a:r>
            <a:r>
              <a:rPr lang="en-US" dirty="0" smtClean="0"/>
              <a:t>() Function"</a:t>
            </a:r>
            <a:r>
              <a:rPr lang="en-US" b="1" dirty="0" smtClean="0"/>
              <a:t>/&gt;</a:t>
            </a:r>
            <a:r>
              <a:rPr lang="en-US" dirty="0" smtClean="0"/>
              <a:t>  </a:t>
            </a:r>
          </a:p>
          <a:p>
            <a:pPr>
              <a:spcBef>
                <a:spcPts val="0"/>
              </a:spcBef>
              <a:buNone/>
            </a:pPr>
            <a:r>
              <a:rPr lang="en-US" dirty="0" smtClean="0"/>
              <a:t>The string starts with "The": ${</a:t>
            </a:r>
            <a:r>
              <a:rPr lang="en-US" dirty="0" err="1" smtClean="0"/>
              <a:t>fn:startsWith</a:t>
            </a:r>
            <a:r>
              <a:rPr lang="en-US" dirty="0" smtClean="0"/>
              <a:t>(</a:t>
            </a:r>
            <a:r>
              <a:rPr lang="en-US" dirty="0" err="1" smtClean="0"/>
              <a:t>msg</a:t>
            </a:r>
            <a:r>
              <a:rPr lang="en-US" dirty="0" smtClean="0"/>
              <a:t>, 'The')}  </a:t>
            </a:r>
          </a:p>
          <a:p>
            <a:pPr>
              <a:spcBef>
                <a:spcPts val="0"/>
              </a:spcBef>
              <a:buNone/>
            </a:pPr>
            <a:r>
              <a:rPr lang="en-US" b="1" dirty="0" smtClean="0"/>
              <a:t>&lt;</a:t>
            </a:r>
            <a:r>
              <a:rPr lang="en-US" b="1" dirty="0" err="1" smtClean="0"/>
              <a:t>br</a:t>
            </a:r>
            <a:r>
              <a:rPr lang="en-US" b="1" dirty="0" smtClean="0"/>
              <a:t>&gt;</a:t>
            </a:r>
            <a:r>
              <a:rPr lang="en-US" dirty="0" smtClean="0"/>
              <a:t>The string starts with "Example": ${</a:t>
            </a:r>
            <a:r>
              <a:rPr lang="en-US" dirty="0" err="1" smtClean="0"/>
              <a:t>fn:startsWith</a:t>
            </a:r>
            <a:r>
              <a:rPr lang="en-US" dirty="0" smtClean="0"/>
              <a:t>(</a:t>
            </a:r>
            <a:r>
              <a:rPr lang="en-US" dirty="0" err="1" smtClean="0"/>
              <a:t>msg</a:t>
            </a:r>
            <a:r>
              <a:rPr lang="en-US" dirty="0" smtClean="0"/>
              <a:t>, 'Example')}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endParaRPr lang="en-GB" dirty="0" smtClean="0"/>
          </a:p>
          <a:p>
            <a:pPr>
              <a:buNone/>
            </a:pP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US" dirty="0" smtClean="0"/>
              <a:t>JSTL </a:t>
            </a:r>
            <a:r>
              <a:rPr lang="en-US" dirty="0" err="1" smtClean="0"/>
              <a:t>fn:split</a:t>
            </a:r>
            <a:r>
              <a:rPr lang="en-US" dirty="0" smtClean="0"/>
              <a:t>() Function</a:t>
            </a:r>
            <a:br>
              <a:rPr lang="en-US" dirty="0" smtClean="0"/>
            </a:br>
            <a:endParaRPr lang="en-US" dirty="0"/>
          </a:p>
        </p:txBody>
      </p:sp>
      <p:sp>
        <p:nvSpPr>
          <p:cNvPr id="3" name="Content Placeholder 2"/>
          <p:cNvSpPr>
            <a:spLocks noGrp="1"/>
          </p:cNvSpPr>
          <p:nvPr>
            <p:ph idx="1"/>
          </p:nvPr>
        </p:nvSpPr>
        <p:spPr>
          <a:xfrm>
            <a:off x="838200" y="1428736"/>
            <a:ext cx="10515600" cy="4748227"/>
          </a:xfrm>
        </p:spPr>
        <p:txBody>
          <a:bodyPr/>
          <a:lstStyle/>
          <a:p>
            <a:pPr>
              <a:spcBef>
                <a:spcPts val="0"/>
              </a:spcBef>
              <a:buNone/>
            </a:pPr>
            <a:endParaRPr lang="en-US" sz="2000" dirty="0" smtClean="0"/>
          </a:p>
          <a:p>
            <a:r>
              <a:rPr lang="en-GB" dirty="0" smtClean="0"/>
              <a:t>The </a:t>
            </a:r>
            <a:r>
              <a:rPr lang="en-GB" dirty="0" err="1" smtClean="0"/>
              <a:t>fn:split</a:t>
            </a:r>
            <a:r>
              <a:rPr lang="en-GB" dirty="0" smtClean="0"/>
              <a:t>() function splits the string into an array of substrings. It is used for splitting the string into an array based on a delimiter string.</a:t>
            </a:r>
          </a:p>
          <a:p>
            <a:r>
              <a:rPr lang="en-GB" b="1" dirty="0" smtClean="0"/>
              <a:t>The syntax used for including the </a:t>
            </a:r>
            <a:r>
              <a:rPr lang="en-GB" b="1" dirty="0" err="1" smtClean="0"/>
              <a:t>fn:split</a:t>
            </a:r>
            <a:r>
              <a:rPr lang="en-GB" b="1" dirty="0" smtClean="0"/>
              <a:t>() function is:</a:t>
            </a:r>
            <a:endParaRPr lang="en-GB" dirty="0" smtClean="0"/>
          </a:p>
          <a:p>
            <a:r>
              <a:rPr lang="en-GB" dirty="0" err="1" smtClean="0"/>
              <a:t>java.lang.String</a:t>
            </a:r>
            <a:r>
              <a:rPr lang="en-GB" dirty="0" smtClean="0"/>
              <a:t>[] split(</a:t>
            </a:r>
            <a:r>
              <a:rPr lang="en-GB" dirty="0" err="1" smtClean="0"/>
              <a:t>java.lang.String</a:t>
            </a:r>
            <a:r>
              <a:rPr lang="en-GB" dirty="0" smtClean="0"/>
              <a:t>, </a:t>
            </a:r>
            <a:r>
              <a:rPr lang="en-GB" dirty="0" err="1" smtClean="0"/>
              <a:t>java.lang.String</a:t>
            </a:r>
            <a:r>
              <a:rPr lang="en-GB" dirty="0" smtClean="0"/>
              <a:t>)  </a:t>
            </a:r>
          </a:p>
          <a:p>
            <a:r>
              <a:rPr lang="en-GB" dirty="0" smtClean="0"/>
              <a:t>Let's see the simple example to understand the functionality of </a:t>
            </a:r>
            <a:r>
              <a:rPr lang="en-GB" dirty="0" err="1" smtClean="0"/>
              <a:t>fn:split</a:t>
            </a:r>
            <a:r>
              <a:rPr lang="en-GB" dirty="0" smtClean="0"/>
              <a:t>() function:</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Functions</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="str1" value="Welcome-to-JSP-Programming."</a:t>
            </a:r>
            <a:r>
              <a:rPr lang="en-GB" b="1" dirty="0" smtClean="0"/>
              <a:t>/&gt;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="str2" value="${</a:t>
            </a:r>
            <a:r>
              <a:rPr lang="en-GB" dirty="0" err="1" smtClean="0"/>
              <a:t>fn:split</a:t>
            </a:r>
            <a:r>
              <a:rPr lang="en-GB" dirty="0" smtClean="0"/>
              <a:t>(str1, '-')}" </a:t>
            </a:r>
            <a:r>
              <a:rPr lang="en-GB" b="1" dirty="0" smtClean="0"/>
              <a:t>/&gt;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="str3" value="${</a:t>
            </a:r>
            <a:r>
              <a:rPr lang="en-GB" dirty="0" err="1" smtClean="0"/>
              <a:t>fn:join</a:t>
            </a:r>
            <a:r>
              <a:rPr lang="en-GB" dirty="0" smtClean="0"/>
              <a:t>(str2, ' ')}" </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&lt;p&gt;</a:t>
            </a:r>
            <a:r>
              <a:rPr lang="en-GB" dirty="0" smtClean="0"/>
              <a:t>String-3 : ${str3}</a:t>
            </a:r>
            <a:r>
              <a:rPr lang="en-GB" b="1" dirty="0" smtClean="0"/>
              <a:t>&lt;/p&gt;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="str4" value="${</a:t>
            </a:r>
            <a:r>
              <a:rPr lang="en-GB" dirty="0" err="1" smtClean="0"/>
              <a:t>fn:split</a:t>
            </a:r>
            <a:r>
              <a:rPr lang="en-GB" dirty="0" smtClean="0"/>
              <a:t>(str3, ' ')}" </a:t>
            </a:r>
            <a:r>
              <a:rPr lang="en-GB" b="1" dirty="0" smtClean="0"/>
              <a:t>/&gt;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="str5" value="${</a:t>
            </a:r>
            <a:r>
              <a:rPr lang="en-GB" dirty="0" err="1" smtClean="0"/>
              <a:t>fn:join</a:t>
            </a:r>
            <a:r>
              <a:rPr lang="en-GB" dirty="0" smtClean="0"/>
              <a:t>(str4, '-')}" </a:t>
            </a:r>
            <a:r>
              <a:rPr lang="en-GB" b="1" dirty="0" smtClean="0"/>
              <a:t>/&gt;</a:t>
            </a:r>
            <a:r>
              <a:rPr lang="en-GB" dirty="0" smtClean="0"/>
              <a:t>  </a:t>
            </a:r>
          </a:p>
          <a:p>
            <a:pPr>
              <a:spcBef>
                <a:spcPts val="0"/>
              </a:spcBef>
              <a:buNone/>
            </a:pPr>
            <a:r>
              <a:rPr lang="en-GB" dirty="0" smtClean="0"/>
              <a:t>  </a:t>
            </a:r>
          </a:p>
          <a:p>
            <a:pPr>
              <a:spcBef>
                <a:spcPts val="0"/>
              </a:spcBef>
              <a:buNone/>
            </a:pPr>
            <a:r>
              <a:rPr lang="en-GB" b="1" dirty="0" smtClean="0"/>
              <a:t>&lt;p&gt;</a:t>
            </a:r>
            <a:r>
              <a:rPr lang="en-GB" dirty="0" smtClean="0"/>
              <a:t>String-5 : ${str5}</a:t>
            </a:r>
            <a:r>
              <a:rPr lang="en-GB" b="1" dirty="0" smtClean="0"/>
              <a:t>&lt;/p&gt;</a:t>
            </a:r>
            <a:r>
              <a:rPr lang="en-GB" dirty="0" smtClean="0"/>
              <a:t>  </a:t>
            </a:r>
          </a:p>
          <a:p>
            <a:pPr>
              <a:spcBef>
                <a:spcPts val="0"/>
              </a:spcBef>
              <a:buNone/>
            </a:pP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smtClean="0"/>
              <a:t>JSTL </a:t>
            </a:r>
            <a:r>
              <a:rPr lang="en-US" dirty="0" err="1" smtClean="0"/>
              <a:t>fn:toLowerCase</a:t>
            </a:r>
            <a:r>
              <a:rPr lang="en-US" dirty="0" smtClean="0"/>
              <a:t>() Function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The </a:t>
            </a:r>
            <a:r>
              <a:rPr lang="en-GB" dirty="0" err="1" smtClean="0"/>
              <a:t>fn:toLowerCase</a:t>
            </a:r>
            <a:r>
              <a:rPr lang="en-GB" dirty="0" smtClean="0"/>
              <a:t>() function converts all the characters of a string to lower case. It is used for replacing any upper case character in the input string with the corresponding lowercase character.</a:t>
            </a:r>
          </a:p>
          <a:p>
            <a:r>
              <a:rPr lang="en-GB" b="1" dirty="0" smtClean="0"/>
              <a:t>The syntax used for including the </a:t>
            </a:r>
            <a:r>
              <a:rPr lang="en-GB" b="1" dirty="0" err="1" smtClean="0"/>
              <a:t>fn:toLowerCase</a:t>
            </a:r>
            <a:r>
              <a:rPr lang="en-GB" b="1" dirty="0" smtClean="0"/>
              <a:t>() function is:</a:t>
            </a:r>
            <a:endParaRPr lang="en-GB" dirty="0" smtClean="0"/>
          </a:p>
          <a:p>
            <a:r>
              <a:rPr lang="en-GB" dirty="0" smtClean="0"/>
              <a:t>String </a:t>
            </a:r>
            <a:r>
              <a:rPr lang="en-GB" dirty="0" err="1" smtClean="0"/>
              <a:t>fn:toLowerCase</a:t>
            </a:r>
            <a:r>
              <a:rPr lang="en-GB" dirty="0" smtClean="0"/>
              <a:t>(String  input)  </a:t>
            </a:r>
          </a:p>
          <a:p>
            <a:r>
              <a:rPr lang="en-GB" dirty="0" smtClean="0"/>
              <a:t>Let's see the simple example to understand the functionality of </a:t>
            </a:r>
            <a:r>
              <a:rPr lang="en-GB" dirty="0" err="1" smtClean="0"/>
              <a:t>fn:toLowerCase</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 Using JSTL Function </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value="Welcome to JSP Programming"</a:t>
            </a:r>
            <a:r>
              <a:rPr lang="en-GB" b="1" dirty="0" smtClean="0"/>
              <a:t>/&gt;</a:t>
            </a:r>
            <a:r>
              <a:rPr lang="en-GB" dirty="0" smtClean="0"/>
              <a:t>  </a:t>
            </a:r>
          </a:p>
          <a:p>
            <a:pPr>
              <a:spcBef>
                <a:spcPts val="0"/>
              </a:spcBef>
              <a:buNone/>
            </a:pPr>
            <a:r>
              <a:rPr lang="en-GB" dirty="0" smtClean="0"/>
              <a:t>${</a:t>
            </a:r>
            <a:r>
              <a:rPr lang="en-GB" dirty="0" err="1" smtClean="0"/>
              <a:t>fn:toLowerCase</a:t>
            </a:r>
            <a:r>
              <a:rPr lang="en-GB" dirty="0" smtClean="0"/>
              <a:t>("HELLO,")}  </a:t>
            </a:r>
          </a:p>
          <a:p>
            <a:pPr>
              <a:spcBef>
                <a:spcPts val="0"/>
              </a:spcBef>
              <a:buNone/>
            </a:pPr>
            <a:r>
              <a:rPr lang="en-GB" dirty="0" smtClean="0"/>
              <a:t>${</a:t>
            </a:r>
            <a:r>
              <a:rPr lang="en-GB" dirty="0" err="1" smtClean="0"/>
              <a:t>fn:toLowerCase</a:t>
            </a:r>
            <a:r>
              <a:rPr lang="en-GB" dirty="0" smtClean="0"/>
              <a:t>(string)}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r>
              <a:rPr lang="en-IN" dirty="0" smtClean="0"/>
              <a:t/>
            </a:r>
            <a:br>
              <a:rPr lang="en-IN" dirty="0" smtClean="0"/>
            </a:br>
            <a:r>
              <a:rPr lang="en-IN" dirty="0" smtClean="0"/>
              <a:t/>
            </a:r>
            <a:br>
              <a:rPr lang="en-IN" dirty="0" smtClean="0"/>
            </a:br>
            <a:r>
              <a:rPr lang="en-US" dirty="0" smtClean="0"/>
              <a:t>The JSP API</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US" dirty="0" smtClean="0"/>
              <a:t>The JSP API consists of two packages:</a:t>
            </a:r>
          </a:p>
          <a:p>
            <a:pPr marL="514350" indent="-514350">
              <a:buFont typeface="+mj-lt"/>
              <a:buAutoNum type="arabicPeriod"/>
            </a:pPr>
            <a:r>
              <a:rPr lang="en-US" dirty="0" err="1" smtClean="0"/>
              <a:t>javax.servlet.jsp</a:t>
            </a:r>
            <a:endParaRPr lang="en-US" dirty="0" smtClean="0"/>
          </a:p>
          <a:p>
            <a:pPr marL="514350" indent="-514350">
              <a:buFont typeface="+mj-lt"/>
              <a:buAutoNum type="arabicPeriod"/>
            </a:pPr>
            <a:r>
              <a:rPr lang="en-US" dirty="0" err="1" smtClean="0"/>
              <a:t>javax.servlet.jsp.tagext</a:t>
            </a:r>
            <a:endParaRPr lang="en-US" dirty="0" smtClean="0"/>
          </a:p>
          <a:p>
            <a:r>
              <a:rPr lang="en-US" b="1" dirty="0" err="1" smtClean="0"/>
              <a:t>javax.servlet.jsp</a:t>
            </a:r>
            <a:r>
              <a:rPr lang="en-US" b="1" dirty="0" smtClean="0"/>
              <a:t> package</a:t>
            </a:r>
          </a:p>
          <a:p>
            <a:r>
              <a:rPr lang="en-US" dirty="0" smtClean="0"/>
              <a:t>The </a:t>
            </a:r>
            <a:r>
              <a:rPr lang="en-US" dirty="0" err="1" smtClean="0"/>
              <a:t>javax.servlet.jsp</a:t>
            </a:r>
            <a:r>
              <a:rPr lang="en-US" dirty="0" smtClean="0"/>
              <a:t> package has two interfaces and </a:t>
            </a:r>
            <a:r>
              <a:rPr lang="en-US" dirty="0" err="1" smtClean="0"/>
              <a:t>classes.The</a:t>
            </a:r>
            <a:r>
              <a:rPr lang="en-US" dirty="0" smtClean="0"/>
              <a:t> two interfaces are as follows:</a:t>
            </a:r>
          </a:p>
          <a:p>
            <a:pPr marL="514350" indent="-514350">
              <a:buFont typeface="+mj-lt"/>
              <a:buAutoNum type="arabicPeriod"/>
            </a:pPr>
            <a:r>
              <a:rPr lang="en-US" dirty="0" err="1" smtClean="0"/>
              <a:t>JspPage</a:t>
            </a:r>
            <a:endParaRPr lang="en-US" dirty="0" smtClean="0"/>
          </a:p>
          <a:p>
            <a:pPr marL="514350" indent="-514350">
              <a:buFont typeface="+mj-lt"/>
              <a:buAutoNum type="arabicPeriod"/>
            </a:pPr>
            <a:r>
              <a:rPr lang="en-US" dirty="0" err="1" smtClean="0"/>
              <a:t>HttpJspPage</a:t>
            </a:r>
            <a:endParaRPr lang="en-US" dirty="0" smtClean="0"/>
          </a:p>
          <a:p>
            <a:r>
              <a:rPr lang="en-US" dirty="0" smtClean="0"/>
              <a:t>The classes are as follows:</a:t>
            </a:r>
          </a:p>
          <a:p>
            <a:pPr>
              <a:buFont typeface="Wingdings" pitchFamily="2" charset="2"/>
              <a:buChar char="Ø"/>
            </a:pPr>
            <a:r>
              <a:rPr lang="en-US" dirty="0" err="1" smtClean="0"/>
              <a:t>JspWriter</a:t>
            </a:r>
            <a:endParaRPr lang="en-US" dirty="0" smtClean="0"/>
          </a:p>
          <a:p>
            <a:pPr>
              <a:buFont typeface="Wingdings" pitchFamily="2" charset="2"/>
              <a:buChar char="Ø"/>
            </a:pPr>
            <a:r>
              <a:rPr lang="en-US" dirty="0" err="1" smtClean="0"/>
              <a:t>PageContext</a:t>
            </a:r>
            <a:endParaRPr lang="en-US" dirty="0" smtClean="0"/>
          </a:p>
          <a:p>
            <a:pPr>
              <a:buFont typeface="Wingdings" pitchFamily="2" charset="2"/>
              <a:buChar char="Ø"/>
            </a:pPr>
            <a:r>
              <a:rPr lang="en-US" dirty="0" err="1" smtClean="0"/>
              <a:t>JspFactory</a:t>
            </a:r>
            <a:endParaRPr lang="en-US" dirty="0" smtClean="0"/>
          </a:p>
          <a:p>
            <a:pPr>
              <a:buFont typeface="Wingdings" pitchFamily="2" charset="2"/>
              <a:buChar char="Ø"/>
            </a:pPr>
            <a:r>
              <a:rPr lang="en-US" dirty="0" err="1" smtClean="0"/>
              <a:t>JspEngineInfo</a:t>
            </a:r>
            <a:endParaRPr lang="en-US" dirty="0" smtClean="0"/>
          </a:p>
          <a:p>
            <a:pPr>
              <a:buFont typeface="Wingdings" pitchFamily="2" charset="2"/>
              <a:buChar char="Ø"/>
            </a:pPr>
            <a:r>
              <a:rPr lang="en-US" dirty="0" err="1" smtClean="0"/>
              <a:t>JspException</a:t>
            </a:r>
            <a:endParaRPr lang="en-US" dirty="0" smtClean="0"/>
          </a:p>
          <a:p>
            <a:pPr>
              <a:buFont typeface="Wingdings" pitchFamily="2" charset="2"/>
              <a:buChar char="Ø"/>
            </a:pPr>
            <a:r>
              <a:rPr lang="en-US" dirty="0" err="1" smtClean="0"/>
              <a:t>JspError</a:t>
            </a:r>
            <a:endParaRPr lang="en-US" dirty="0" smtClean="0"/>
          </a:p>
          <a:p>
            <a:pPr>
              <a:buNone/>
            </a:pPr>
            <a:r>
              <a:rPr lang="en-US" dirty="0" smtClean="0"/>
              <a:t/>
            </a:r>
            <a:br>
              <a:rPr lang="en-US" dirty="0" smtClean="0"/>
            </a:br>
            <a:endParaRPr lang="en-US" dirty="0" smtClean="0"/>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a:t>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smtClean="0"/>
              <a:t>JSTL </a:t>
            </a:r>
            <a:r>
              <a:rPr lang="en-US" dirty="0" err="1" smtClean="0"/>
              <a:t>fn:toUpperCase</a:t>
            </a:r>
            <a:r>
              <a:rPr lang="en-US" dirty="0" smtClean="0"/>
              <a:t>() Function</a:t>
            </a: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The </a:t>
            </a:r>
            <a:r>
              <a:rPr lang="en-GB" dirty="0" err="1" smtClean="0"/>
              <a:t>fn:toUpperCase</a:t>
            </a:r>
            <a:r>
              <a:rPr lang="en-GB" dirty="0" smtClean="0"/>
              <a:t>() function converts all the characters of a string to upper case. It is used for replacing any lower case character in the input string with the corresponding upper case character.</a:t>
            </a:r>
          </a:p>
          <a:p>
            <a:r>
              <a:rPr lang="en-GB" b="1" dirty="0" smtClean="0"/>
              <a:t>The syntax used for including the </a:t>
            </a:r>
            <a:r>
              <a:rPr lang="en-GB" b="1" dirty="0" err="1" smtClean="0"/>
              <a:t>fn:toUpperCase</a:t>
            </a:r>
            <a:r>
              <a:rPr lang="en-GB" b="1" dirty="0" smtClean="0"/>
              <a:t>() function is:</a:t>
            </a:r>
            <a:endParaRPr lang="en-GB" dirty="0" smtClean="0"/>
          </a:p>
          <a:p>
            <a:r>
              <a:rPr lang="en-GB" dirty="0" smtClean="0"/>
              <a:t>String </a:t>
            </a:r>
            <a:r>
              <a:rPr lang="en-GB" dirty="0" err="1" smtClean="0"/>
              <a:t>fn:toUpperCase</a:t>
            </a:r>
            <a:r>
              <a:rPr lang="en-GB" dirty="0" smtClean="0"/>
              <a:t>(String input)  </a:t>
            </a:r>
          </a:p>
          <a:p>
            <a:r>
              <a:rPr lang="en-GB" dirty="0" smtClean="0"/>
              <a:t>It returns the string value after converting the input string to uppercase.</a:t>
            </a:r>
          </a:p>
          <a:p>
            <a:r>
              <a:rPr lang="en-GB" dirty="0" smtClean="0"/>
              <a:t>Let's see the simple example to understand the functionality of </a:t>
            </a:r>
            <a:r>
              <a:rPr lang="en-GB" dirty="0" err="1" smtClean="0"/>
              <a:t>fn:toUpperCase</a:t>
            </a:r>
            <a:r>
              <a:rPr lang="en-GB" dirty="0" smtClean="0"/>
              <a:t>() function</a:t>
            </a:r>
            <a:r>
              <a:rPr lang="en-GB" dirty="0" smtClean="0"/>
              <a:t>:</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="http://java.sun.com/jsp/jstl/core" prefix="c" %</a:t>
            </a:r>
            <a:r>
              <a:rPr lang="en-US" b="1" dirty="0" smtClean="0"/>
              <a:t>&gt;</a:t>
            </a:r>
            <a:r>
              <a:rPr lang="en-US" dirty="0" smtClean="0"/>
              <a:t>  </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="http://java.sun.com/jsp/jstl/functions" prefix="fn" %</a:t>
            </a:r>
            <a:r>
              <a:rPr lang="en-US" b="1" dirty="0" smtClean="0"/>
              <a:t>&gt;</a:t>
            </a:r>
            <a:r>
              <a:rPr lang="en-US" dirty="0" smtClean="0"/>
              <a:t>  </a:t>
            </a:r>
          </a:p>
          <a:p>
            <a:pPr>
              <a:spcBef>
                <a:spcPts val="0"/>
              </a:spcBef>
              <a:buNone/>
            </a:pPr>
            <a:r>
              <a:rPr lang="en-US" b="1" dirty="0" smtClean="0"/>
              <a:t>&lt;html&gt;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&lt;title&gt;</a:t>
            </a:r>
            <a:r>
              <a:rPr lang="en-US" dirty="0" smtClean="0"/>
              <a:t>Using JSTL Function </a:t>
            </a:r>
            <a:r>
              <a:rPr lang="en-US" b="1" dirty="0" smtClean="0"/>
              <a:t>&lt;/title&gt;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&lt;body&gt;</a:t>
            </a:r>
            <a:r>
              <a:rPr lang="en-US" dirty="0" smtClean="0"/>
              <a:t>  </a:t>
            </a:r>
          </a:p>
          <a:p>
            <a:pPr>
              <a:spcBef>
                <a:spcPts val="0"/>
              </a:spcBef>
              <a:buNone/>
            </a:pPr>
            <a:r>
              <a:rPr lang="en-US" dirty="0" smtClean="0"/>
              <a:t>  </a:t>
            </a:r>
            <a:r>
              <a:rPr lang="en-US" b="1" dirty="0" smtClean="0"/>
              <a:t>&lt;c:set</a:t>
            </a:r>
            <a:r>
              <a:rPr lang="en-US" dirty="0" smtClean="0"/>
              <a:t> </a:t>
            </a:r>
            <a:r>
              <a:rPr lang="en-US" dirty="0" err="1" smtClean="0"/>
              <a:t>var</a:t>
            </a:r>
            <a:r>
              <a:rPr lang="en-US" dirty="0" smtClean="0"/>
              <a:t>="site" value="javatpoint.com"</a:t>
            </a:r>
            <a:r>
              <a:rPr lang="en-US" b="1" dirty="0" smtClean="0"/>
              <a:t>/&gt;</a:t>
            </a:r>
            <a:r>
              <a:rPr lang="en-US" dirty="0" smtClean="0"/>
              <a:t>  </a:t>
            </a:r>
          </a:p>
          <a:p>
            <a:pPr>
              <a:spcBef>
                <a:spcPts val="0"/>
              </a:spcBef>
              <a:buNone/>
            </a:pPr>
            <a:r>
              <a:rPr lang="en-US" dirty="0" smtClean="0"/>
              <a:t>  </a:t>
            </a:r>
            <a:r>
              <a:rPr lang="en-US" b="1" dirty="0" smtClean="0"/>
              <a:t>&lt;c:set</a:t>
            </a:r>
            <a:r>
              <a:rPr lang="en-US" dirty="0" smtClean="0"/>
              <a:t> </a:t>
            </a:r>
            <a:r>
              <a:rPr lang="en-US" dirty="0" err="1" smtClean="0"/>
              <a:t>var</a:t>
            </a:r>
            <a:r>
              <a:rPr lang="en-US" dirty="0" smtClean="0"/>
              <a:t>="author" value="</a:t>
            </a:r>
            <a:r>
              <a:rPr lang="en-US" dirty="0" err="1" smtClean="0"/>
              <a:t>Sonoo</a:t>
            </a:r>
            <a:r>
              <a:rPr lang="en-US" dirty="0" smtClean="0"/>
              <a:t> </a:t>
            </a:r>
            <a:r>
              <a:rPr lang="en-US" dirty="0" err="1" smtClean="0"/>
              <a:t>Jaiswal</a:t>
            </a:r>
            <a:r>
              <a:rPr lang="en-US" dirty="0" smtClean="0"/>
              <a:t>"</a:t>
            </a:r>
            <a:r>
              <a:rPr lang="en-US" b="1" dirty="0" smtClean="0"/>
              <a:t>/&gt;</a:t>
            </a:r>
            <a:r>
              <a:rPr lang="en-US" dirty="0" smtClean="0"/>
              <a:t>  </a:t>
            </a:r>
          </a:p>
          <a:p>
            <a:pPr>
              <a:spcBef>
                <a:spcPts val="0"/>
              </a:spcBef>
              <a:buNone/>
            </a:pPr>
            <a:r>
              <a:rPr lang="en-US" dirty="0" smtClean="0"/>
              <a:t>  Hi, This is ${</a:t>
            </a:r>
            <a:r>
              <a:rPr lang="en-US" dirty="0" err="1" smtClean="0"/>
              <a:t>fn:toUpperCase</a:t>
            </a:r>
            <a:r>
              <a:rPr lang="en-US" dirty="0" smtClean="0"/>
              <a:t>(site)} developed by ${</a:t>
            </a:r>
            <a:r>
              <a:rPr lang="en-US" dirty="0" err="1" smtClean="0"/>
              <a:t>fn:toUpperCase</a:t>
            </a:r>
            <a:r>
              <a:rPr lang="en-US" dirty="0" smtClean="0"/>
              <a:t>(author)}.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pPr>
              <a:spcBef>
                <a:spcPts val="0"/>
              </a:spcBef>
              <a:buNone/>
            </a:pP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smtClean="0"/>
              <a:t>JSTL </a:t>
            </a:r>
            <a:r>
              <a:rPr lang="en-US" dirty="0" err="1" smtClean="0"/>
              <a:t>fn:substring</a:t>
            </a:r>
            <a:r>
              <a:rPr lang="en-US" dirty="0" smtClean="0"/>
              <a:t>() Function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The </a:t>
            </a:r>
            <a:r>
              <a:rPr lang="en-GB" dirty="0" err="1" smtClean="0"/>
              <a:t>fn:substring</a:t>
            </a:r>
            <a:r>
              <a:rPr lang="en-GB" dirty="0" smtClean="0"/>
              <a:t>() function returns the subset of a string. It is used to return the substring of given input string according to specified start and end position.</a:t>
            </a:r>
          </a:p>
          <a:p>
            <a:r>
              <a:rPr lang="en-GB" b="1" dirty="0" smtClean="0"/>
              <a:t>The syntax used for including the </a:t>
            </a:r>
            <a:r>
              <a:rPr lang="en-GB" b="1" dirty="0" err="1" smtClean="0"/>
              <a:t>fn:substring</a:t>
            </a:r>
            <a:r>
              <a:rPr lang="en-GB" b="1" dirty="0" smtClean="0"/>
              <a:t>() function is:</a:t>
            </a:r>
            <a:endParaRPr lang="en-GB" dirty="0" smtClean="0"/>
          </a:p>
          <a:p>
            <a:r>
              <a:rPr lang="en-GB" dirty="0" smtClean="0"/>
              <a:t>String </a:t>
            </a:r>
            <a:r>
              <a:rPr lang="en-GB" dirty="0" err="1" smtClean="0"/>
              <a:t>fn:substring</a:t>
            </a:r>
            <a:r>
              <a:rPr lang="en-GB" dirty="0" smtClean="0"/>
              <a:t>(String </a:t>
            </a:r>
            <a:r>
              <a:rPr lang="en-GB" dirty="0" err="1" smtClean="0"/>
              <a:t>inputstring</a:t>
            </a:r>
            <a:r>
              <a:rPr lang="en-GB" dirty="0" smtClean="0"/>
              <a:t>, </a:t>
            </a:r>
            <a:r>
              <a:rPr lang="en-GB" dirty="0" err="1" smtClean="0"/>
              <a:t>int</a:t>
            </a:r>
            <a:r>
              <a:rPr lang="en-GB" dirty="0" smtClean="0"/>
              <a:t> start, </a:t>
            </a:r>
            <a:r>
              <a:rPr lang="en-GB" dirty="0" err="1" smtClean="0"/>
              <a:t>int</a:t>
            </a:r>
            <a:r>
              <a:rPr lang="en-GB" dirty="0" smtClean="0"/>
              <a:t> end)  </a:t>
            </a:r>
          </a:p>
          <a:p>
            <a:r>
              <a:rPr lang="en-GB" dirty="0" smtClean="0"/>
              <a:t>start: It is starting position of substring</a:t>
            </a:r>
          </a:p>
          <a:p>
            <a:r>
              <a:rPr lang="en-GB" dirty="0" smtClean="0"/>
              <a:t>end: It is end position of substring</a:t>
            </a:r>
          </a:p>
          <a:p>
            <a:r>
              <a:rPr lang="en-GB" dirty="0" err="1" smtClean="0"/>
              <a:t>inputstring</a:t>
            </a:r>
            <a:r>
              <a:rPr lang="en-GB" dirty="0" smtClean="0"/>
              <a:t>: It is string from which a substring needed to be taken</a:t>
            </a:r>
          </a:p>
          <a:p>
            <a:r>
              <a:rPr lang="en-GB" dirty="0" smtClean="0"/>
              <a:t>Return type of the function: String</a:t>
            </a:r>
          </a:p>
          <a:p>
            <a:r>
              <a:rPr lang="en-GB" dirty="0" smtClean="0"/>
              <a:t>Let's see the simple example to understand the functionality of </a:t>
            </a:r>
            <a:r>
              <a:rPr lang="en-GB" dirty="0" err="1" smtClean="0"/>
              <a:t>fn:substring</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 </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value="This is the first string."</a:t>
            </a:r>
            <a:r>
              <a:rPr lang="en-GB" b="1" dirty="0" smtClean="0"/>
              <a:t>/&gt;</a:t>
            </a:r>
            <a:r>
              <a:rPr lang="en-GB" dirty="0" smtClean="0"/>
              <a:t>  </a:t>
            </a:r>
          </a:p>
          <a:p>
            <a:pPr>
              <a:spcBef>
                <a:spcPts val="0"/>
              </a:spcBef>
              <a:buNone/>
            </a:pPr>
            <a:r>
              <a:rPr lang="en-GB" dirty="0" smtClean="0"/>
              <a:t>${</a:t>
            </a:r>
            <a:r>
              <a:rPr lang="en-GB" dirty="0" err="1" smtClean="0"/>
              <a:t>fn:substring</a:t>
            </a:r>
            <a:r>
              <a:rPr lang="en-GB" dirty="0" smtClean="0"/>
              <a:t>(string, 5, 17)}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smtClean="0"/>
              <a:t>JSTL </a:t>
            </a:r>
            <a:r>
              <a:rPr lang="en-US" dirty="0" err="1" smtClean="0"/>
              <a:t>fn:substringAfter</a:t>
            </a:r>
            <a:r>
              <a:rPr lang="en-US" dirty="0" smtClean="0"/>
              <a:t>() Function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The </a:t>
            </a:r>
            <a:r>
              <a:rPr lang="en-GB" dirty="0" err="1" smtClean="0"/>
              <a:t>fn:substringAfter</a:t>
            </a:r>
            <a:r>
              <a:rPr lang="en-GB" dirty="0" smtClean="0"/>
              <a:t>() function returns the subset of string followed by a specific substring. It returns the part of string which lies after the provided string value.</a:t>
            </a:r>
          </a:p>
          <a:p>
            <a:r>
              <a:rPr lang="en-GB" b="1" dirty="0" smtClean="0"/>
              <a:t>The syntax used for including the </a:t>
            </a:r>
            <a:r>
              <a:rPr lang="en-GB" b="1" dirty="0" err="1" smtClean="0"/>
              <a:t>fn:substringAfter</a:t>
            </a:r>
            <a:r>
              <a:rPr lang="en-GB" b="1" dirty="0" smtClean="0"/>
              <a:t>() function is:</a:t>
            </a:r>
            <a:endParaRPr lang="en-GB" dirty="0" smtClean="0"/>
          </a:p>
          <a:p>
            <a:r>
              <a:rPr lang="en-GB" dirty="0" smtClean="0"/>
              <a:t>String </a:t>
            </a:r>
            <a:r>
              <a:rPr lang="en-GB" dirty="0" err="1" smtClean="0"/>
              <a:t>fn:substringAfter</a:t>
            </a:r>
            <a:r>
              <a:rPr lang="en-GB" dirty="0" smtClean="0"/>
              <a:t>(String input, String </a:t>
            </a:r>
            <a:r>
              <a:rPr lang="en-GB" dirty="0" err="1" smtClean="0"/>
              <a:t>afterstring</a:t>
            </a:r>
            <a:r>
              <a:rPr lang="en-GB" dirty="0" smtClean="0"/>
              <a:t>)  </a:t>
            </a:r>
          </a:p>
          <a:p>
            <a:r>
              <a:rPr lang="en-GB" dirty="0" smtClean="0"/>
              <a:t>Let's see the simple example to understand the functionality of </a:t>
            </a:r>
            <a:r>
              <a:rPr lang="en-GB" dirty="0" err="1" smtClean="0"/>
              <a:t>fn:substringAfter</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 </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a:t>
            </a:r>
            <a:r>
              <a:rPr lang="en-GB" dirty="0" err="1" smtClean="0"/>
              <a:t>Nakul</a:t>
            </a:r>
            <a:r>
              <a:rPr lang="en-GB" dirty="0" smtClean="0"/>
              <a:t> Jain"</a:t>
            </a:r>
            <a:r>
              <a:rPr lang="en-GB" b="1" dirty="0" smtClean="0"/>
              <a:t>/&gt;</a:t>
            </a:r>
            <a:r>
              <a:rPr lang="en-GB" dirty="0" smtClean="0"/>
              <a:t>  </a:t>
            </a:r>
          </a:p>
          <a:p>
            <a:pPr>
              <a:spcBef>
                <a:spcPts val="0"/>
              </a:spcBef>
              <a:buNone/>
            </a:pPr>
            <a:r>
              <a:rPr lang="en-GB" dirty="0" smtClean="0"/>
              <a:t>${</a:t>
            </a:r>
            <a:r>
              <a:rPr lang="en-GB" dirty="0" err="1" smtClean="0"/>
              <a:t>fn:substringAfter</a:t>
            </a:r>
            <a:r>
              <a:rPr lang="en-GB" dirty="0" smtClean="0"/>
              <a:t>(string, "</a:t>
            </a:r>
            <a:r>
              <a:rPr lang="en-GB" dirty="0" err="1" smtClean="0"/>
              <a:t>Nakul</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JSTL </a:t>
            </a:r>
            <a:r>
              <a:rPr lang="en-US" dirty="0" err="1" smtClean="0"/>
              <a:t>fn:substringBefore</a:t>
            </a:r>
            <a:r>
              <a:rPr lang="en-US" dirty="0" smtClean="0"/>
              <a:t>() Function</a:t>
            </a:r>
            <a:endParaRPr lang="en-US" dirty="0"/>
          </a:p>
        </p:txBody>
      </p:sp>
      <p:sp>
        <p:nvSpPr>
          <p:cNvPr id="3" name="Content Placeholder 2"/>
          <p:cNvSpPr>
            <a:spLocks noGrp="1"/>
          </p:cNvSpPr>
          <p:nvPr>
            <p:ph idx="1"/>
          </p:nvPr>
        </p:nvSpPr>
        <p:spPr>
          <a:xfrm>
            <a:off x="838200" y="857232"/>
            <a:ext cx="10515600" cy="5319731"/>
          </a:xfrm>
        </p:spPr>
        <p:txBody>
          <a:bodyPr/>
          <a:lstStyle/>
          <a:p>
            <a:r>
              <a:rPr lang="en-GB" dirty="0" smtClean="0"/>
              <a:t>The </a:t>
            </a:r>
            <a:r>
              <a:rPr lang="en-GB" dirty="0" err="1" smtClean="0"/>
              <a:t>fn:substringBefore</a:t>
            </a:r>
            <a:r>
              <a:rPr lang="en-GB" dirty="0" smtClean="0"/>
              <a:t>() function returns the subset of string before a specific substring. It is used for returning a part of original string which lies before the specified string value.</a:t>
            </a:r>
          </a:p>
          <a:p>
            <a:r>
              <a:rPr lang="en-GB" b="1" dirty="0" smtClean="0"/>
              <a:t>The syntax used for including the </a:t>
            </a:r>
            <a:r>
              <a:rPr lang="en-GB" b="1" dirty="0" err="1" smtClean="0"/>
              <a:t>fn:substringBefore</a:t>
            </a:r>
            <a:r>
              <a:rPr lang="en-GB" b="1" dirty="0" smtClean="0"/>
              <a:t>() function is:</a:t>
            </a:r>
            <a:endParaRPr lang="en-GB" dirty="0" smtClean="0"/>
          </a:p>
          <a:p>
            <a:r>
              <a:rPr lang="en-GB" dirty="0" smtClean="0"/>
              <a:t>String </a:t>
            </a:r>
            <a:r>
              <a:rPr lang="en-GB" dirty="0" err="1" smtClean="0"/>
              <a:t>fn:substringBefore</a:t>
            </a:r>
            <a:r>
              <a:rPr lang="en-GB" dirty="0" smtClean="0"/>
              <a:t>(String input, String </a:t>
            </a:r>
            <a:r>
              <a:rPr lang="en-GB" dirty="0" err="1" smtClean="0"/>
              <a:t>beforestring</a:t>
            </a:r>
            <a:r>
              <a:rPr lang="en-GB" dirty="0" smtClean="0"/>
              <a:t>)  </a:t>
            </a:r>
          </a:p>
          <a:p>
            <a:r>
              <a:rPr lang="en-GB" dirty="0" smtClean="0"/>
              <a:t>Let's see the simple example to understand the functionality of </a:t>
            </a:r>
            <a:r>
              <a:rPr lang="en-GB" dirty="0" err="1" smtClean="0"/>
              <a:t>fn:substringBefore</a:t>
            </a:r>
            <a:r>
              <a:rPr lang="en-GB" dirty="0" smtClean="0"/>
              <a:t>() function:</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="http://java.sun.com/jsp/jstl/core" prefix="c" %</a:t>
            </a:r>
            <a:r>
              <a:rPr lang="en-GB" b="1" dirty="0" smtClean="0"/>
              <a:t>&gt;</a:t>
            </a:r>
            <a:r>
              <a:rPr lang="en-GB" dirty="0" smtClean="0"/>
              <a:t>  </a:t>
            </a:r>
          </a:p>
          <a:p>
            <a:pPr>
              <a:spcBef>
                <a:spcPts val="0"/>
              </a:spcBef>
              <a:buNone/>
            </a:pPr>
            <a:r>
              <a:rPr lang="en-GB" b="1" dirty="0" smtClean="0"/>
              <a:t>&lt;</a:t>
            </a:r>
            <a:r>
              <a:rPr lang="en-GB" dirty="0" smtClean="0"/>
              <a:t>%@ </a:t>
            </a:r>
            <a:r>
              <a:rPr lang="en-GB" dirty="0" err="1" smtClean="0"/>
              <a:t>taglib</a:t>
            </a:r>
            <a:r>
              <a:rPr lang="en-GB" dirty="0" smtClean="0"/>
              <a:t> </a:t>
            </a:r>
            <a:r>
              <a:rPr lang="en-GB" dirty="0" err="1" smtClean="0"/>
              <a:t>uri</a:t>
            </a:r>
            <a:r>
              <a:rPr lang="en-GB" dirty="0" smtClean="0"/>
              <a:t>="http://java.sun.com/jsp/jstl/functions" prefix="fn" %</a:t>
            </a:r>
            <a:r>
              <a:rPr lang="en-GB" b="1" dirty="0" smtClean="0"/>
              <a:t>&gt;</a:t>
            </a:r>
            <a:r>
              <a:rPr lang="en-GB" dirty="0" smtClean="0"/>
              <a:t>  </a:t>
            </a:r>
          </a:p>
          <a:p>
            <a:pPr>
              <a:spcBef>
                <a:spcPts val="0"/>
              </a:spcBef>
              <a:buNone/>
            </a:pPr>
            <a:r>
              <a:rPr lang="en-GB" b="1" dirty="0" smtClean="0"/>
              <a:t>&lt;html&gt;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&lt;title&gt;</a:t>
            </a:r>
            <a:r>
              <a:rPr lang="en-GB" dirty="0" smtClean="0"/>
              <a:t>Using JSTL Function </a:t>
            </a:r>
            <a:r>
              <a:rPr lang="en-GB" b="1" dirty="0" smtClean="0"/>
              <a:t>&lt;/title&gt;</a:t>
            </a:r>
            <a:r>
              <a:rPr lang="en-GB" dirty="0" smtClean="0"/>
              <a:t>  </a:t>
            </a:r>
          </a:p>
          <a:p>
            <a:pPr>
              <a:spcBef>
                <a:spcPts val="0"/>
              </a:spcBef>
              <a:buNone/>
            </a:pPr>
            <a:r>
              <a:rPr lang="en-GB" b="1" dirty="0" smtClean="0"/>
              <a:t>&lt;/head&gt;</a:t>
            </a:r>
            <a:r>
              <a:rPr lang="en-GB" dirty="0" smtClean="0"/>
              <a:t>  </a:t>
            </a:r>
          </a:p>
          <a:p>
            <a:pPr>
              <a:spcBef>
                <a:spcPts val="0"/>
              </a:spcBef>
              <a:buNone/>
            </a:pPr>
            <a:r>
              <a:rPr lang="en-GB" b="1" dirty="0" smtClean="0"/>
              <a:t>&lt;body&gt;</a:t>
            </a:r>
            <a:r>
              <a:rPr lang="en-GB" dirty="0" smtClean="0"/>
              <a:t>  </a:t>
            </a:r>
          </a:p>
          <a:p>
            <a:pPr>
              <a:spcBef>
                <a:spcPts val="0"/>
              </a:spcBef>
              <a:buNone/>
            </a:pPr>
            <a:r>
              <a:rPr lang="en-GB" b="1" dirty="0" smtClean="0"/>
              <a:t>&lt;c:set</a:t>
            </a:r>
            <a:r>
              <a:rPr lang="en-GB" dirty="0" smtClean="0"/>
              <a:t> </a:t>
            </a:r>
            <a:r>
              <a:rPr lang="en-GB" dirty="0" err="1" smtClean="0"/>
              <a:t>var</a:t>
            </a:r>
            <a:r>
              <a:rPr lang="en-GB" dirty="0" smtClean="0"/>
              <a:t>="string" value="Hi, This is JAVATPOINT.COM developed by SONOO JAISWAL."</a:t>
            </a:r>
            <a:r>
              <a:rPr lang="en-GB" b="1" dirty="0" smtClean="0"/>
              <a:t>/&gt;</a:t>
            </a:r>
            <a:r>
              <a:rPr lang="en-GB" dirty="0" smtClean="0"/>
              <a:t>  </a:t>
            </a:r>
          </a:p>
          <a:p>
            <a:pPr>
              <a:spcBef>
                <a:spcPts val="0"/>
              </a:spcBef>
              <a:buNone/>
            </a:pPr>
            <a:r>
              <a:rPr lang="en-GB" dirty="0" smtClean="0"/>
              <a:t>${</a:t>
            </a:r>
            <a:r>
              <a:rPr lang="en-GB" dirty="0" err="1" smtClean="0"/>
              <a:t>fn:substringBefore</a:t>
            </a:r>
            <a:r>
              <a:rPr lang="en-GB" dirty="0" smtClean="0"/>
              <a:t>(string, "developed")}  </a:t>
            </a:r>
          </a:p>
          <a:p>
            <a:pPr>
              <a:spcBef>
                <a:spcPts val="0"/>
              </a:spcBef>
              <a:buNone/>
            </a:pPr>
            <a:r>
              <a:rPr lang="en-GB" b="1" dirty="0" smtClean="0"/>
              <a:t>&lt;/body&gt;</a:t>
            </a:r>
            <a:r>
              <a:rPr lang="en-GB" dirty="0" smtClean="0"/>
              <a:t>  </a:t>
            </a:r>
          </a:p>
          <a:p>
            <a:pPr>
              <a:spcBef>
                <a:spcPts val="0"/>
              </a:spcBef>
              <a:buNone/>
            </a:pPr>
            <a:r>
              <a:rPr lang="en-GB" b="1" dirty="0" smtClean="0"/>
              <a:t>&lt;/html&gt;</a:t>
            </a: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73</a:t>
            </a:fld>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26" y="285728"/>
            <a:ext cx="10515600" cy="777859"/>
          </a:xfrm>
        </p:spPr>
        <p:txBody>
          <a:bodyPr/>
          <a:lstStyle/>
          <a:p>
            <a:r>
              <a:rPr lang="en-US" dirty="0" smtClean="0"/>
              <a:t/>
            </a:r>
            <a:br>
              <a:rPr lang="en-US" dirty="0" smtClean="0"/>
            </a:br>
            <a:r>
              <a:rPr lang="en-US" dirty="0" smtClean="0"/>
              <a:t/>
            </a:r>
            <a:br>
              <a:rPr lang="en-US" dirty="0" smtClean="0"/>
            </a:br>
            <a:r>
              <a:rPr lang="en-US" dirty="0" smtClean="0"/>
              <a:t>JSTL </a:t>
            </a:r>
            <a:r>
              <a:rPr lang="en-US" dirty="0" err="1" smtClean="0"/>
              <a:t>fn:length</a:t>
            </a:r>
            <a:r>
              <a:rPr lang="en-US" dirty="0" smtClean="0"/>
              <a:t>() Function</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785794"/>
            <a:ext cx="10515600" cy="5391169"/>
          </a:xfrm>
        </p:spPr>
        <p:txBody>
          <a:bodyPr/>
          <a:lstStyle/>
          <a:p>
            <a:r>
              <a:rPr lang="en-GB" dirty="0" smtClean="0"/>
              <a:t>The </a:t>
            </a:r>
            <a:r>
              <a:rPr lang="en-GB" dirty="0" err="1" smtClean="0"/>
              <a:t>fn:length</a:t>
            </a:r>
            <a:r>
              <a:rPr lang="en-GB" dirty="0" smtClean="0"/>
              <a:t>() function returns the number of characters inside a string, or the number of items in a collection. It is used for calculating the length of string and to find out the number of elements in a collection.</a:t>
            </a:r>
          </a:p>
          <a:p>
            <a:r>
              <a:rPr lang="en-GB" b="1" dirty="0" smtClean="0"/>
              <a:t>The syntax used for including the </a:t>
            </a:r>
            <a:r>
              <a:rPr lang="en-GB" b="1" dirty="0" err="1" smtClean="0"/>
              <a:t>fn:length</a:t>
            </a:r>
            <a:r>
              <a:rPr lang="en-GB" b="1" dirty="0" smtClean="0"/>
              <a:t>() function is:</a:t>
            </a:r>
            <a:endParaRPr lang="en-GB" dirty="0" smtClean="0"/>
          </a:p>
          <a:p>
            <a:r>
              <a:rPr lang="en-GB" dirty="0" err="1" smtClean="0"/>
              <a:t>int</a:t>
            </a:r>
            <a:r>
              <a:rPr lang="en-GB" dirty="0" smtClean="0"/>
              <a:t> length(</a:t>
            </a:r>
            <a:r>
              <a:rPr lang="en-GB" dirty="0" err="1" smtClean="0"/>
              <a:t>java.lang.Object</a:t>
            </a:r>
            <a:r>
              <a:rPr lang="en-GB" dirty="0" smtClean="0"/>
              <a:t>)  </a:t>
            </a:r>
          </a:p>
          <a:p>
            <a:r>
              <a:rPr lang="en-GB" dirty="0" smtClean="0"/>
              <a:t>It returns the length of object. The return type of this function is </a:t>
            </a:r>
            <a:r>
              <a:rPr lang="en-GB" b="1" dirty="0" err="1" smtClean="0"/>
              <a:t>int</a:t>
            </a:r>
            <a:r>
              <a:rPr lang="en-GB" b="1" dirty="0" smtClean="0"/>
              <a:t> </a:t>
            </a:r>
            <a:r>
              <a:rPr lang="en-GB" dirty="0" smtClean="0"/>
              <a:t>.</a:t>
            </a:r>
          </a:p>
          <a:p>
            <a:r>
              <a:rPr lang="en-GB" dirty="0" smtClean="0"/>
              <a:t>Let's see the simple example to understand the functionality of </a:t>
            </a:r>
            <a:r>
              <a:rPr lang="en-GB" dirty="0" err="1" smtClean="0"/>
              <a:t>fn:length</a:t>
            </a:r>
            <a:r>
              <a:rPr lang="en-GB" dirty="0" smtClean="0"/>
              <a:t>() function:</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="http://java.sun.com/jsp/jstl/core" prefix="c" %</a:t>
            </a:r>
            <a:r>
              <a:rPr lang="en-US" b="1" dirty="0" smtClean="0"/>
              <a:t>&gt;</a:t>
            </a:r>
            <a:r>
              <a:rPr lang="en-US" dirty="0" smtClean="0"/>
              <a:t>  </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="http://java.sun.com/jsp/jstl/functions" prefix="fn" %</a:t>
            </a:r>
            <a:r>
              <a:rPr lang="en-US" b="1" dirty="0" smtClean="0"/>
              <a:t>&gt;</a:t>
            </a:r>
            <a:r>
              <a:rPr lang="en-US" dirty="0" smtClean="0"/>
              <a:t>  </a:t>
            </a:r>
          </a:p>
          <a:p>
            <a:pPr>
              <a:spcBef>
                <a:spcPts val="0"/>
              </a:spcBef>
              <a:buNone/>
            </a:pPr>
            <a:r>
              <a:rPr lang="en-US" b="1" dirty="0" smtClean="0"/>
              <a:t>&lt;html&gt;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&lt;title&gt;</a:t>
            </a:r>
            <a:r>
              <a:rPr lang="en-US" dirty="0" smtClean="0"/>
              <a:t>JSTL </a:t>
            </a:r>
            <a:r>
              <a:rPr lang="en-US" dirty="0" err="1" smtClean="0"/>
              <a:t>fn:length</a:t>
            </a:r>
            <a:r>
              <a:rPr lang="en-US" dirty="0" smtClean="0"/>
              <a:t>() example</a:t>
            </a:r>
            <a:r>
              <a:rPr lang="en-US" b="1" dirty="0" smtClean="0"/>
              <a:t>&lt;/title&gt;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&lt;body&gt;</a:t>
            </a:r>
            <a:r>
              <a:rPr lang="en-US" dirty="0" smtClean="0"/>
              <a:t>  </a:t>
            </a:r>
          </a:p>
          <a:p>
            <a:pPr>
              <a:spcBef>
                <a:spcPts val="0"/>
              </a:spcBef>
              <a:buNone/>
            </a:pPr>
            <a:r>
              <a:rPr lang="en-US" b="1" dirty="0" smtClean="0"/>
              <a:t>&lt;c:set</a:t>
            </a:r>
            <a:r>
              <a:rPr lang="en-US" dirty="0" smtClean="0"/>
              <a:t> </a:t>
            </a:r>
            <a:r>
              <a:rPr lang="en-US" dirty="0" err="1" smtClean="0"/>
              <a:t>var</a:t>
            </a:r>
            <a:r>
              <a:rPr lang="en-US" dirty="0" smtClean="0"/>
              <a:t>="str1" value="This is first string"</a:t>
            </a:r>
            <a:r>
              <a:rPr lang="en-US" b="1" dirty="0" smtClean="0"/>
              <a:t>/&gt;</a:t>
            </a:r>
            <a:r>
              <a:rPr lang="en-US" dirty="0" smtClean="0"/>
              <a:t>  </a:t>
            </a:r>
          </a:p>
          <a:p>
            <a:pPr>
              <a:spcBef>
                <a:spcPts val="0"/>
              </a:spcBef>
              <a:buNone/>
            </a:pPr>
            <a:r>
              <a:rPr lang="en-US" b="1" dirty="0" smtClean="0"/>
              <a:t>&lt;c:set</a:t>
            </a:r>
            <a:r>
              <a:rPr lang="en-US" dirty="0" smtClean="0"/>
              <a:t> </a:t>
            </a:r>
            <a:r>
              <a:rPr lang="en-US" dirty="0" err="1" smtClean="0"/>
              <a:t>var</a:t>
            </a:r>
            <a:r>
              <a:rPr lang="en-US" dirty="0" smtClean="0"/>
              <a:t>="str2" value="Hello"</a:t>
            </a:r>
            <a:r>
              <a:rPr lang="en-US" b="1" dirty="0" smtClean="0"/>
              <a:t>/&gt;</a:t>
            </a:r>
            <a:r>
              <a:rPr lang="en-US" dirty="0" smtClean="0"/>
              <a:t>  </a:t>
            </a:r>
          </a:p>
          <a:p>
            <a:pPr>
              <a:spcBef>
                <a:spcPts val="0"/>
              </a:spcBef>
              <a:buNone/>
            </a:pPr>
            <a:r>
              <a:rPr lang="en-US" dirty="0" smtClean="0"/>
              <a:t>Length of the String-1 is: ${</a:t>
            </a:r>
            <a:r>
              <a:rPr lang="en-US" dirty="0" err="1" smtClean="0"/>
              <a:t>fn:length</a:t>
            </a:r>
            <a:r>
              <a:rPr lang="en-US" dirty="0" smtClean="0"/>
              <a:t>(str1)}</a:t>
            </a:r>
            <a:r>
              <a:rPr lang="en-US" b="1" dirty="0" smtClean="0"/>
              <a:t>&lt;</a:t>
            </a:r>
            <a:r>
              <a:rPr lang="en-US" b="1" dirty="0" err="1" smtClean="0"/>
              <a:t>br</a:t>
            </a:r>
            <a:r>
              <a:rPr lang="en-US" b="1" dirty="0" smtClean="0"/>
              <a:t>&gt;</a:t>
            </a:r>
            <a:r>
              <a:rPr lang="en-US" dirty="0" smtClean="0"/>
              <a:t>  </a:t>
            </a:r>
          </a:p>
          <a:p>
            <a:pPr>
              <a:spcBef>
                <a:spcPts val="0"/>
              </a:spcBef>
              <a:buNone/>
            </a:pPr>
            <a:r>
              <a:rPr lang="en-US" dirty="0" smtClean="0"/>
              <a:t>Length of the String-2 is: ${</a:t>
            </a:r>
            <a:r>
              <a:rPr lang="en-US" dirty="0" err="1" smtClean="0"/>
              <a:t>fn:length</a:t>
            </a:r>
            <a:r>
              <a:rPr lang="en-US" dirty="0" smtClean="0"/>
              <a:t>(str2)}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74</a:t>
            </a:fld>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JSTL </a:t>
            </a:r>
            <a:r>
              <a:rPr lang="en-US" dirty="0" err="1" smtClean="0"/>
              <a:t>fn:replace</a:t>
            </a:r>
            <a:r>
              <a:rPr lang="en-US" dirty="0" smtClean="0"/>
              <a:t>() Function</a:t>
            </a: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The </a:t>
            </a:r>
            <a:r>
              <a:rPr lang="en-GB" dirty="0" err="1" smtClean="0"/>
              <a:t>fn:replace</a:t>
            </a:r>
            <a:r>
              <a:rPr lang="en-GB" dirty="0" smtClean="0"/>
              <a:t>() function replaces all the occurrence of a string with another string sequence. It search in an input string and replace it with the provided string.</a:t>
            </a:r>
          </a:p>
          <a:p>
            <a:r>
              <a:rPr lang="en-GB" b="1" dirty="0" smtClean="0"/>
              <a:t>The syntax used for including the </a:t>
            </a:r>
            <a:r>
              <a:rPr lang="en-GB" b="1" dirty="0" err="1" smtClean="0"/>
              <a:t>fn:replace</a:t>
            </a:r>
            <a:r>
              <a:rPr lang="en-GB" b="1" dirty="0" smtClean="0"/>
              <a:t>() function is:</a:t>
            </a:r>
            <a:endParaRPr lang="en-GB" dirty="0" smtClean="0"/>
          </a:p>
          <a:p>
            <a:r>
              <a:rPr lang="en-GB" dirty="0" smtClean="0"/>
              <a:t>String </a:t>
            </a:r>
            <a:r>
              <a:rPr lang="en-GB" dirty="0" err="1" smtClean="0"/>
              <a:t>fn:replace</a:t>
            </a:r>
            <a:r>
              <a:rPr lang="en-GB" dirty="0" smtClean="0"/>
              <a:t>(String input, String </a:t>
            </a:r>
            <a:r>
              <a:rPr lang="en-GB" dirty="0" err="1" smtClean="0"/>
              <a:t>search_for</a:t>
            </a:r>
            <a:r>
              <a:rPr lang="en-GB" dirty="0" smtClean="0"/>
              <a:t>, String </a:t>
            </a:r>
            <a:r>
              <a:rPr lang="en-GB" dirty="0" err="1" smtClean="0"/>
              <a:t>replace_with</a:t>
            </a:r>
            <a:r>
              <a:rPr lang="en-GB" dirty="0" smtClean="0"/>
              <a:t>)  </a:t>
            </a:r>
          </a:p>
          <a:p>
            <a:r>
              <a:rPr lang="en-GB" dirty="0" smtClean="0"/>
              <a:t>It searches the </a:t>
            </a:r>
            <a:r>
              <a:rPr lang="en-GB" dirty="0" err="1" smtClean="0"/>
              <a:t>search_for</a:t>
            </a:r>
            <a:r>
              <a:rPr lang="en-GB" dirty="0" smtClean="0"/>
              <a:t> string in the input and replaces it with </a:t>
            </a:r>
            <a:r>
              <a:rPr lang="en-GB" dirty="0" err="1" smtClean="0"/>
              <a:t>replace_with</a:t>
            </a:r>
            <a:r>
              <a:rPr lang="en-GB" dirty="0" smtClean="0"/>
              <a:t> string. In function three strings argument is used whose return type is also string.</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="http://java.sun.com/jsp/jstl/core" prefix="c" %</a:t>
            </a:r>
            <a:r>
              <a:rPr lang="en-US" b="1" dirty="0" smtClean="0"/>
              <a:t>&gt;</a:t>
            </a:r>
            <a:r>
              <a:rPr lang="en-US" dirty="0" smtClean="0"/>
              <a:t>  </a:t>
            </a:r>
          </a:p>
          <a:p>
            <a:pPr>
              <a:spcBef>
                <a:spcPts val="0"/>
              </a:spcBef>
              <a:buNone/>
            </a:pPr>
            <a:r>
              <a:rPr lang="en-US" b="1" dirty="0" smtClean="0"/>
              <a:t>&lt;</a:t>
            </a:r>
            <a:r>
              <a:rPr lang="en-US" dirty="0" smtClean="0"/>
              <a:t>%@ </a:t>
            </a:r>
            <a:r>
              <a:rPr lang="en-US" dirty="0" err="1" smtClean="0"/>
              <a:t>taglib</a:t>
            </a:r>
            <a:r>
              <a:rPr lang="en-US" dirty="0" smtClean="0"/>
              <a:t> </a:t>
            </a:r>
            <a:r>
              <a:rPr lang="en-US" dirty="0" err="1" smtClean="0"/>
              <a:t>uri</a:t>
            </a:r>
            <a:r>
              <a:rPr lang="en-US" dirty="0" smtClean="0"/>
              <a:t>="http://java.sun.com/jsp/jstl/functions" prefix="fn" %</a:t>
            </a:r>
            <a:r>
              <a:rPr lang="en-US" b="1" dirty="0" smtClean="0"/>
              <a:t>&gt;</a:t>
            </a:r>
            <a:r>
              <a:rPr lang="en-US" dirty="0" smtClean="0"/>
              <a:t>  </a:t>
            </a:r>
          </a:p>
          <a:p>
            <a:pPr>
              <a:spcBef>
                <a:spcPts val="0"/>
              </a:spcBef>
              <a:buNone/>
            </a:pPr>
            <a:r>
              <a:rPr lang="en-US" b="1" dirty="0" smtClean="0"/>
              <a:t>&lt;html&gt;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&lt;title&gt;</a:t>
            </a:r>
            <a:r>
              <a:rPr lang="en-US" dirty="0" smtClean="0"/>
              <a:t>Using JSTL Function </a:t>
            </a:r>
            <a:r>
              <a:rPr lang="en-US" b="1" dirty="0" smtClean="0"/>
              <a:t>&lt;/title&gt;</a:t>
            </a:r>
            <a:r>
              <a:rPr lang="en-US" dirty="0" smtClean="0"/>
              <a:t>  </a:t>
            </a:r>
          </a:p>
          <a:p>
            <a:pPr>
              <a:spcBef>
                <a:spcPts val="0"/>
              </a:spcBef>
              <a:buNone/>
            </a:pPr>
            <a:r>
              <a:rPr lang="en-US" b="1" dirty="0" smtClean="0"/>
              <a:t>&lt;/head&gt;</a:t>
            </a:r>
            <a:r>
              <a:rPr lang="en-US" dirty="0" smtClean="0"/>
              <a:t>  </a:t>
            </a:r>
          </a:p>
          <a:p>
            <a:pPr>
              <a:spcBef>
                <a:spcPts val="0"/>
              </a:spcBef>
              <a:buNone/>
            </a:pPr>
            <a:r>
              <a:rPr lang="en-US" b="1" dirty="0" smtClean="0"/>
              <a:t>&lt;body&gt;</a:t>
            </a:r>
            <a:r>
              <a:rPr lang="en-US" dirty="0" smtClean="0"/>
              <a:t>  </a:t>
            </a:r>
          </a:p>
          <a:p>
            <a:pPr>
              <a:spcBef>
                <a:spcPts val="0"/>
              </a:spcBef>
              <a:buNone/>
            </a:pPr>
            <a:r>
              <a:rPr lang="en-US" b="1" dirty="0" smtClean="0"/>
              <a:t>&lt;c:set</a:t>
            </a:r>
            <a:r>
              <a:rPr lang="en-US" dirty="0" smtClean="0"/>
              <a:t> </a:t>
            </a:r>
            <a:r>
              <a:rPr lang="en-US" dirty="0" err="1" smtClean="0"/>
              <a:t>var</a:t>
            </a:r>
            <a:r>
              <a:rPr lang="en-US" dirty="0" smtClean="0"/>
              <a:t>="author" value="</a:t>
            </a:r>
            <a:r>
              <a:rPr lang="en-US" dirty="0" err="1" smtClean="0"/>
              <a:t>Ramesh</a:t>
            </a:r>
            <a:r>
              <a:rPr lang="en-US" dirty="0" smtClean="0"/>
              <a:t> Kumar"</a:t>
            </a:r>
            <a:r>
              <a:rPr lang="en-US" b="1" dirty="0" smtClean="0"/>
              <a:t>/&gt;</a:t>
            </a:r>
            <a:r>
              <a:rPr lang="en-US" dirty="0" smtClean="0"/>
              <a:t>  </a:t>
            </a:r>
          </a:p>
          <a:p>
            <a:pPr>
              <a:spcBef>
                <a:spcPts val="0"/>
              </a:spcBef>
              <a:buNone/>
            </a:pPr>
            <a:r>
              <a:rPr lang="en-US" b="1" dirty="0" smtClean="0"/>
              <a:t>&lt;c:set</a:t>
            </a:r>
            <a:r>
              <a:rPr lang="en-US" dirty="0" smtClean="0"/>
              <a:t> </a:t>
            </a:r>
            <a:r>
              <a:rPr lang="en-US" dirty="0" err="1" smtClean="0"/>
              <a:t>var</a:t>
            </a:r>
            <a:r>
              <a:rPr lang="en-US" dirty="0" smtClean="0"/>
              <a:t>="string" value="</a:t>
            </a:r>
            <a:r>
              <a:rPr lang="en-US" dirty="0" err="1" smtClean="0"/>
              <a:t>pqr</a:t>
            </a:r>
            <a:r>
              <a:rPr lang="en-US" dirty="0" smtClean="0"/>
              <a:t> xyz </a:t>
            </a:r>
            <a:r>
              <a:rPr lang="en-US" dirty="0" err="1" smtClean="0"/>
              <a:t>abc</a:t>
            </a:r>
            <a:r>
              <a:rPr lang="en-US" dirty="0" smtClean="0"/>
              <a:t> PQR"</a:t>
            </a:r>
            <a:r>
              <a:rPr lang="en-US" b="1" dirty="0" smtClean="0"/>
              <a:t>/&gt;</a:t>
            </a:r>
            <a:r>
              <a:rPr lang="en-US" dirty="0" smtClean="0"/>
              <a:t>  </a:t>
            </a:r>
          </a:p>
          <a:p>
            <a:pPr>
              <a:spcBef>
                <a:spcPts val="0"/>
              </a:spcBef>
              <a:buNone/>
            </a:pPr>
            <a:r>
              <a:rPr lang="en-US" dirty="0" smtClean="0"/>
              <a:t>${</a:t>
            </a:r>
            <a:r>
              <a:rPr lang="en-US" dirty="0" err="1" smtClean="0"/>
              <a:t>fn:replace</a:t>
            </a:r>
            <a:r>
              <a:rPr lang="en-US" dirty="0" smtClean="0"/>
              <a:t>(author, "</a:t>
            </a:r>
            <a:r>
              <a:rPr lang="en-US" dirty="0" err="1" smtClean="0"/>
              <a:t>Ramesh</a:t>
            </a:r>
            <a:r>
              <a:rPr lang="en-US" dirty="0" smtClean="0"/>
              <a:t>", "Suresh")}  </a:t>
            </a:r>
          </a:p>
          <a:p>
            <a:pPr>
              <a:spcBef>
                <a:spcPts val="0"/>
              </a:spcBef>
              <a:buNone/>
            </a:pPr>
            <a:r>
              <a:rPr lang="en-US" dirty="0" smtClean="0"/>
              <a:t>${</a:t>
            </a:r>
            <a:r>
              <a:rPr lang="en-US" dirty="0" err="1" smtClean="0"/>
              <a:t>fn:replace</a:t>
            </a:r>
            <a:r>
              <a:rPr lang="en-US" dirty="0" smtClean="0"/>
              <a:t>(string, "</a:t>
            </a:r>
            <a:r>
              <a:rPr lang="en-US" dirty="0" err="1" smtClean="0"/>
              <a:t>pqr</a:t>
            </a:r>
            <a:r>
              <a:rPr lang="en-US" dirty="0" smtClean="0"/>
              <a:t>", "hello")}  </a:t>
            </a:r>
          </a:p>
          <a:p>
            <a:pPr>
              <a:spcBef>
                <a:spcPts val="0"/>
              </a:spcBef>
              <a:buNone/>
            </a:pPr>
            <a:r>
              <a:rPr lang="en-US" b="1" dirty="0" smtClean="0"/>
              <a:t>&lt;/body&gt;</a:t>
            </a:r>
            <a:r>
              <a:rPr lang="en-US" dirty="0" smtClean="0"/>
              <a:t>  </a:t>
            </a:r>
          </a:p>
          <a:p>
            <a:pPr>
              <a:spcBef>
                <a:spcPts val="0"/>
              </a:spcBef>
              <a:buNone/>
            </a:pPr>
            <a:r>
              <a:rPr lang="en-US" b="1" dirty="0" smtClean="0"/>
              <a:t>&lt;/html&gt;</a:t>
            </a: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75</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JSP Page Interface</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According to the JSP specification, all the generated </a:t>
            </a:r>
            <a:r>
              <a:rPr lang="en-GB" dirty="0" err="1" smtClean="0"/>
              <a:t>servlet</a:t>
            </a:r>
            <a:r>
              <a:rPr lang="en-GB" dirty="0" smtClean="0"/>
              <a:t> classes must implement the </a:t>
            </a:r>
            <a:r>
              <a:rPr lang="en-GB" dirty="0" err="1" smtClean="0"/>
              <a:t>JspPage</a:t>
            </a:r>
            <a:r>
              <a:rPr lang="en-GB" dirty="0" smtClean="0"/>
              <a:t> interface. It extends the </a:t>
            </a:r>
            <a:r>
              <a:rPr lang="en-GB" dirty="0" err="1" smtClean="0"/>
              <a:t>Servlet</a:t>
            </a:r>
            <a:r>
              <a:rPr lang="en-GB" dirty="0" smtClean="0"/>
              <a:t> interface. It provides two life cycle methods.</a:t>
            </a:r>
          </a:p>
          <a:p>
            <a:pPr marL="514350" indent="-514350">
              <a:buFont typeface="+mj-lt"/>
              <a:buAutoNum type="arabicPeriod"/>
            </a:pPr>
            <a:r>
              <a:rPr lang="en-GB" b="1" dirty="0" smtClean="0"/>
              <a:t>public void </a:t>
            </a:r>
            <a:r>
              <a:rPr lang="en-GB" b="1" dirty="0" err="1" smtClean="0"/>
              <a:t>jspInit</a:t>
            </a:r>
            <a:r>
              <a:rPr lang="en-GB" b="1" dirty="0" smtClean="0"/>
              <a:t>():</a:t>
            </a:r>
            <a:r>
              <a:rPr lang="en-GB" dirty="0" smtClean="0"/>
              <a:t> It is invoked only once during the life cycle of the JSP when JSP page is requested firstly. It is used to perform initialization. It is same as the init() method of </a:t>
            </a:r>
            <a:r>
              <a:rPr lang="en-GB" dirty="0" err="1" smtClean="0"/>
              <a:t>Servlet</a:t>
            </a:r>
            <a:r>
              <a:rPr lang="en-GB" dirty="0" smtClean="0"/>
              <a:t> interface.</a:t>
            </a:r>
          </a:p>
          <a:p>
            <a:pPr marL="514350" indent="-514350">
              <a:buFont typeface="+mj-lt"/>
              <a:buAutoNum type="arabicPeriod"/>
            </a:pPr>
            <a:r>
              <a:rPr lang="en-GB" b="1" dirty="0" smtClean="0"/>
              <a:t>public void </a:t>
            </a:r>
            <a:r>
              <a:rPr lang="en-GB" b="1" dirty="0" err="1" smtClean="0"/>
              <a:t>jspDestroy</a:t>
            </a:r>
            <a:r>
              <a:rPr lang="en-GB" b="1" dirty="0" smtClean="0"/>
              <a:t>():</a:t>
            </a:r>
            <a:r>
              <a:rPr lang="en-GB" dirty="0" smtClean="0"/>
              <a:t> It is invoked only once during the life cycle of the JSP before the JSP page is destroyed. It can be used to perform some clean up operation.</a:t>
            </a:r>
          </a:p>
          <a:p>
            <a:pPr>
              <a:buNone/>
            </a:pPr>
            <a:r>
              <a:rPr lang="en-GB" dirty="0" smtClean="0"/>
              <a:t/>
            </a:r>
            <a:br>
              <a:rPr lang="en-GB" dirty="0" smtClean="0"/>
            </a:b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a:t>
            </a:fld>
            <a:endParaRPr lang="en-US" altLang="en-US"/>
          </a:p>
        </p:txBody>
      </p:sp>
      <p:pic>
        <p:nvPicPr>
          <p:cNvPr id="5" name="Picture 4" descr="JSP API"/>
          <p:cNvPicPr/>
          <p:nvPr/>
        </p:nvPicPr>
        <p:blipFill>
          <a:blip r:embed="rId2"/>
          <a:srcRect/>
          <a:stretch>
            <a:fillRect/>
          </a:stretch>
        </p:blipFill>
        <p:spPr bwMode="auto">
          <a:xfrm>
            <a:off x="7239008" y="4572008"/>
            <a:ext cx="1849755" cy="242889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err="1" smtClean="0"/>
              <a:t>HttpJspPage</a:t>
            </a:r>
            <a:r>
              <a:rPr lang="en-US" dirty="0" smtClean="0"/>
              <a:t> interface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a:t>
            </a:fld>
            <a:endParaRPr lang="en-US" altLang="en-US"/>
          </a:p>
        </p:txBody>
      </p:sp>
      <p:sp>
        <p:nvSpPr>
          <p:cNvPr id="7" name="Content Placeholder 6"/>
          <p:cNvSpPr>
            <a:spLocks noGrp="1"/>
          </p:cNvSpPr>
          <p:nvPr>
            <p:ph idx="1"/>
          </p:nvPr>
        </p:nvSpPr>
        <p:spPr/>
        <p:txBody>
          <a:bodyPr/>
          <a:lstStyle/>
          <a:p>
            <a:r>
              <a:rPr lang="en-GB" b="1" dirty="0" smtClean="0"/>
              <a:t>public void _</a:t>
            </a:r>
            <a:r>
              <a:rPr lang="en-GB" b="1" dirty="0" err="1" smtClean="0"/>
              <a:t>jspService</a:t>
            </a:r>
            <a:r>
              <a:rPr lang="en-GB" b="1" dirty="0" smtClean="0"/>
              <a:t>():</a:t>
            </a:r>
            <a:r>
              <a:rPr lang="en-GB" dirty="0" smtClean="0"/>
              <a:t> It is invoked each time when request for the JSP page comes to the container. It is used to process the request. The underscore _ signifies that you cannot override this method.</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16682</TotalTime>
  <Words>3900</Words>
  <Application>Microsoft Office PowerPoint</Application>
  <PresentationFormat>Custom</PresentationFormat>
  <Paragraphs>1458</Paragraphs>
  <Slides>75</Slides>
  <Notes>1</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Module 2b</vt:lpstr>
      <vt:lpstr>Topics to be discussed</vt:lpstr>
      <vt:lpstr>JSP</vt:lpstr>
      <vt:lpstr>Lifecycle of a JSP Page</vt:lpstr>
      <vt:lpstr>Creating a simple JSP Page</vt:lpstr>
      <vt:lpstr>The Directory structure of JSP</vt:lpstr>
      <vt:lpstr>   The JSP API  </vt:lpstr>
      <vt:lpstr>JSP Page Interface</vt:lpstr>
      <vt:lpstr>HttpJspPage interface</vt:lpstr>
      <vt:lpstr>JSP Scriptlet tag (Scripting elements) </vt:lpstr>
      <vt:lpstr>  JSP Scripting elements </vt:lpstr>
      <vt:lpstr>JSP scriptlet tag</vt:lpstr>
      <vt:lpstr>JSP expression tag</vt:lpstr>
      <vt:lpstr>Jsp declaration tag</vt:lpstr>
      <vt:lpstr>  JSP implicit objects  </vt:lpstr>
      <vt:lpstr> JSP out implicit object  </vt:lpstr>
      <vt:lpstr> JSP request implicit object </vt:lpstr>
      <vt:lpstr>JSP response implicit object</vt:lpstr>
      <vt:lpstr>  JSP config implicit object  </vt:lpstr>
      <vt:lpstr>  JSP application implicit object  </vt:lpstr>
      <vt:lpstr>  session implicit object  </vt:lpstr>
      <vt:lpstr> pageContext implicit object  </vt:lpstr>
      <vt:lpstr>page implicit object:</vt:lpstr>
      <vt:lpstr>  exception implicit object  </vt:lpstr>
      <vt:lpstr>JSP directives</vt:lpstr>
      <vt:lpstr>JSP page directive</vt:lpstr>
      <vt:lpstr> import </vt:lpstr>
      <vt:lpstr>  contentType  </vt:lpstr>
      <vt:lpstr>Extends &amp; info </vt:lpstr>
      <vt:lpstr>   language &amp; isELIgnored &amp; isThreadSafe    </vt:lpstr>
      <vt:lpstr>   errorPage &amp; isErrorPage   </vt:lpstr>
      <vt:lpstr> Jsp Include Directive  </vt:lpstr>
      <vt:lpstr>  JSP Taglib directive  </vt:lpstr>
      <vt:lpstr>Exception Handling in JSP</vt:lpstr>
      <vt:lpstr>JSP Action Tags </vt:lpstr>
      <vt:lpstr>jsp:forward action tag</vt:lpstr>
      <vt:lpstr>  Example of jsp:forward action tag with parameter  </vt:lpstr>
      <vt:lpstr>  jsp:include action tag  </vt:lpstr>
      <vt:lpstr>JavaBean</vt:lpstr>
      <vt:lpstr>Example</vt:lpstr>
      <vt:lpstr>jsp:useBean action tag</vt:lpstr>
      <vt:lpstr>example of jsp:useBean action tag</vt:lpstr>
      <vt:lpstr>jsp:setProperty and jsp:getProperty action tags</vt:lpstr>
      <vt:lpstr> Example of bean development in JSP  </vt:lpstr>
      <vt:lpstr>JSTL (JSP Standard Tag Library) </vt:lpstr>
      <vt:lpstr>JSTL Tags</vt:lpstr>
      <vt:lpstr> JSTL Core Tags </vt:lpstr>
      <vt:lpstr>JSTL Core &lt;c:out&gt; Tag</vt:lpstr>
      <vt:lpstr>JSTL Core &lt;c:import&gt; Tag</vt:lpstr>
      <vt:lpstr>JSTL Core &lt;c:set&gt; Tag</vt:lpstr>
      <vt:lpstr>JSTL Core &lt;c:remove&gt; Tag</vt:lpstr>
      <vt:lpstr>JSTL Core &lt;c:catch&gt; Tag</vt:lpstr>
      <vt:lpstr>JSTL Core &lt;c:if&gt; Tag</vt:lpstr>
      <vt:lpstr>JSTL Core &lt;c:choose&gt;, &lt;c:when&gt;, &lt;c:otherwise&gt; Tag</vt:lpstr>
      <vt:lpstr>JSTL Core &lt;c:forEach&gt; Tag </vt:lpstr>
      <vt:lpstr>JSTL Core &lt;c:forTokens&gt; Tag</vt:lpstr>
      <vt:lpstr>JSTL Core &lt;c:param&gt; Tag </vt:lpstr>
      <vt:lpstr>JSTL Core &lt;c:redirect&gt; Tag</vt:lpstr>
      <vt:lpstr>JSTL Core &lt;c:url&gt; Tag</vt:lpstr>
      <vt:lpstr>JSTL Function Tags </vt:lpstr>
      <vt:lpstr>JSTL fn:contains() Function</vt:lpstr>
      <vt:lpstr> JSTL fn:containsIgnoreCase() Function </vt:lpstr>
      <vt:lpstr>JSTL fn:endsWith() Function</vt:lpstr>
      <vt:lpstr>JSTL fn:escapeXml() Function</vt:lpstr>
      <vt:lpstr>  JSTL fn:indexOf() Function  </vt:lpstr>
      <vt:lpstr>JSTL fn:trim() Function</vt:lpstr>
      <vt:lpstr>JSTL fn:startsWith() Function</vt:lpstr>
      <vt:lpstr> JSTL fn:split() Function </vt:lpstr>
      <vt:lpstr> JSTL fn:toLowerCase() Function  </vt:lpstr>
      <vt:lpstr>JSTL fn:toUpperCase() Function</vt:lpstr>
      <vt:lpstr>  JSTL fn:substring() Function  </vt:lpstr>
      <vt:lpstr> JSTL fn:substringAfter() Function  </vt:lpstr>
      <vt:lpstr>JSTL fn:substringBefore() Function</vt:lpstr>
      <vt:lpstr>  JSTL fn:length() Function  </vt:lpstr>
      <vt:lpstr>JSTL fn:replace() Function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GOD</cp:lastModifiedBy>
  <cp:revision>785</cp:revision>
  <dcterms:created xsi:type="dcterms:W3CDTF">2007-08-28T09:12:38Z</dcterms:created>
  <dcterms:modified xsi:type="dcterms:W3CDTF">2023-03-09T15:17:05Z</dcterms:modified>
</cp:coreProperties>
</file>