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1"/>
  </p:notesMasterIdLst>
  <p:handoutMasterIdLst>
    <p:handoutMasterId r:id="rId22"/>
  </p:handoutMasterIdLst>
  <p:sldIdLst>
    <p:sldId id="520" r:id="rId2"/>
    <p:sldId id="845" r:id="rId3"/>
    <p:sldId id="732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9" r:id="rId15"/>
    <p:sldId id="758" r:id="rId16"/>
    <p:sldId id="727" r:id="rId17"/>
    <p:sldId id="760" r:id="rId18"/>
    <p:sldId id="761" r:id="rId19"/>
    <p:sldId id="762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EB29A"/>
    <a:srgbClr val="000F2E"/>
    <a:srgbClr val="0019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12" autoAdjust="0"/>
    <p:restoredTop sz="94434" autoAdjust="0"/>
  </p:normalViewPr>
  <p:slideViewPr>
    <p:cSldViewPr>
      <p:cViewPr varScale="1">
        <p:scale>
          <a:sx n="73" d="100"/>
          <a:sy n="73" d="100"/>
        </p:scale>
        <p:origin x="-54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63DD-12C9-4B8E-91F3-BECE4B548A1F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4565-77A9-41BC-A3D1-C71554A71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4151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5E0ABE-3FD2-4491-A84F-F5DF78F574D2}" type="datetimeFigureOut">
              <a:rPr lang="en-US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D763F7-5C11-4DBC-83B1-39D83E1FB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19857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763F7-5C11-4DBC-83B1-39D83E1FBE1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03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2E83-4E84-4740-8999-21B99A524EB4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A8AC2-F0C4-4335-A6D7-C22D8A222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965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D883A-3962-435F-9831-24ADC35CB10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0372-953E-4601-976C-D82CD9FCE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49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5F9B-46DC-4E4F-98F8-47F377D811C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DF80F-6F68-4B94-9701-0F2026993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440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B847F-E800-49BB-B888-ECFD11F24C1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A5F2-CD08-4EF5-BAD9-872B7BB27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36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9EC45-EBE1-44DB-AD55-76A5CDEE8551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43365-358E-4EFB-9D2F-D6778ADA2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11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84E65-0CE4-4441-ACE8-8E023A7A74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1B66A-860D-4F77-A12A-57453AAB1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59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30A8-B92B-4AD0-9CA2-E3573C2D7B68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9FAA-A59B-4AE0-A044-7FE2AB03A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700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F9F0-86F4-41BA-BF04-7A68BB35962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55CBD-5A35-43A0-8B72-DFEEFFF78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841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4C8E-89B8-4DD1-9A54-0E190BA47E5D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E260-203A-48BA-B1E0-2820BBC6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19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3A74D-7B57-49DB-9938-D92105508A1C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378E-E05F-4D65-B4F7-A87FC0276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989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E326-5233-47C9-9183-AB0FCA1C5179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09E5-A14B-4738-A48E-EF064E453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93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A44C2B-9FC4-482D-A60E-5D6C377FC33F}" type="datetime1">
              <a:rPr lang="en-US" smtClean="0"/>
              <a:pPr>
                <a:defRPr/>
              </a:pPr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391736-D1CD-4256-BC31-406FE5C1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guides.net/p/servlet-tutorial.html" TargetMode="External"/><Relationship Id="rId2" Type="http://schemas.openxmlformats.org/officeDocument/2006/relationships/hyperlink" Target="http://www.javaguides.net/p/jsp-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guides.net/p/jdbc-tutorial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sp-jdbc-mysql-example/employeeregister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Module 2c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Building MVC App with </a:t>
            </a:r>
            <a:r>
              <a:rPr lang="en-US" sz="2800" dirty="0" err="1" smtClean="0"/>
              <a:t>Servlets</a:t>
            </a:r>
            <a:r>
              <a:rPr lang="en-US" sz="2800" dirty="0" smtClean="0"/>
              <a:t> &amp; JSP; Complete App - Integrating JDBC with MVC App.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i="1" dirty="0" smtClean="0"/>
              <a:t>File: login-error.jsp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70"/>
            <a:ext cx="10515600" cy="524829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&lt;p&gt;Sorry! username or password error&lt;/p&gt;  </a:t>
            </a:r>
          </a:p>
          <a:p>
            <a:pPr>
              <a:buNone/>
            </a:pPr>
            <a:r>
              <a:rPr lang="en-US" dirty="0" smtClean="0"/>
              <a:t>&lt;%@ include file="index.jsp" 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i="1" dirty="0" smtClean="0"/>
              <a:t>File: web.xml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08"/>
            <a:ext cx="10515600" cy="517685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&lt;?xml</a:t>
            </a:r>
            <a:r>
              <a:rPr lang="en-US" dirty="0" smtClean="0"/>
              <a:t> version="1.0" encoding="UTF-8"</a:t>
            </a:r>
            <a:r>
              <a:rPr lang="en-US" b="1" dirty="0" smtClean="0"/>
              <a:t>?&gt;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&lt;web-app</a:t>
            </a:r>
            <a:r>
              <a:rPr lang="en-US" dirty="0" smtClean="0"/>
              <a:t> 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xmlns</a:t>
            </a:r>
            <a:r>
              <a:rPr lang="en-US" dirty="0" smtClean="0"/>
              <a:t>="http://java.sun.com/xml/ns/javaee" </a:t>
            </a:r>
            <a:r>
              <a:rPr lang="en-US" dirty="0" err="1" smtClean="0"/>
              <a:t>xmlns:web</a:t>
            </a:r>
            <a:r>
              <a:rPr lang="en-US" dirty="0" smtClean="0"/>
              <a:t>="http://java.sun.com/xml/ns/javaee/web-app_2_5.xsd"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xsi:schemaLocation</a:t>
            </a:r>
            <a:r>
              <a:rPr lang="en-US" dirty="0" smtClean="0"/>
              <a:t>="http://java.sun.com/xml/ns/javaee http://java.sun.com/xml/ns/javaee/web-app_3_0.xsd"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id="</a:t>
            </a:r>
            <a:r>
              <a:rPr lang="en-US" dirty="0" err="1" smtClean="0"/>
              <a:t>WebApp_ID</a:t>
            </a:r>
            <a:r>
              <a:rPr lang="en-US" dirty="0" smtClean="0"/>
              <a:t>" version="3.0"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s1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-class&gt;</a:t>
            </a:r>
            <a:r>
              <a:rPr lang="en-US" dirty="0" err="1" smtClean="0"/>
              <a:t>com.javatpoint.ControllerServlet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-class&gt;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s1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/</a:t>
            </a:r>
            <a:r>
              <a:rPr lang="en-US" dirty="0" err="1" smtClean="0"/>
              <a:t>ControllerServlet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&lt;/web-app&gt;</a:t>
            </a: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dirty="0" smtClean="0"/>
              <a:t>MVC app with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08"/>
            <a:ext cx="10515600" cy="5176855"/>
          </a:xfrm>
        </p:spPr>
        <p:txBody>
          <a:bodyPr/>
          <a:lstStyle/>
          <a:p>
            <a:r>
              <a:rPr lang="en-GB" dirty="0" smtClean="0"/>
              <a:t>To implement a web application based on the MVC design pattern, we’ll create an </a:t>
            </a:r>
            <a:r>
              <a:rPr lang="en-GB" b="1" dirty="0" smtClean="0"/>
              <a:t>Employee Registration</a:t>
            </a:r>
            <a:r>
              <a:rPr lang="en-GB" dirty="0" smtClean="0"/>
              <a:t> module using </a:t>
            </a:r>
            <a:r>
              <a:rPr lang="en-GB" b="1" dirty="0" smtClean="0">
                <a:hlinkClick r:id="rId2"/>
              </a:rPr>
              <a:t>JSP</a:t>
            </a:r>
            <a:r>
              <a:rPr lang="en-GB" dirty="0" smtClean="0"/>
              <a:t>, </a:t>
            </a:r>
            <a:r>
              <a:rPr lang="en-GB" b="1" dirty="0" err="1" smtClean="0">
                <a:hlinkClick r:id="rId3"/>
              </a:rPr>
              <a:t>Servlet</a:t>
            </a:r>
            <a:r>
              <a:rPr lang="en-GB" dirty="0" smtClean="0"/>
              <a:t>, </a:t>
            </a:r>
            <a:r>
              <a:rPr lang="en-GB" b="1" dirty="0" smtClean="0">
                <a:hlinkClick r:id="rId4"/>
              </a:rPr>
              <a:t>JDBC</a:t>
            </a:r>
            <a:r>
              <a:rPr lang="en-GB" dirty="0" smtClean="0"/>
              <a:t>, and </a:t>
            </a:r>
            <a:r>
              <a:rPr lang="en-GB" b="1" dirty="0" err="1" smtClean="0">
                <a:hlinkClick r:id="rId4"/>
              </a:rPr>
              <a:t>MySQL</a:t>
            </a:r>
            <a:r>
              <a:rPr lang="en-GB" dirty="0" smtClean="0"/>
              <a:t> database.</a:t>
            </a:r>
          </a:p>
          <a:p>
            <a:r>
              <a:rPr lang="en-GB" dirty="0" err="1" smtClean="0"/>
              <a:t>EmployeeServlet</a:t>
            </a:r>
            <a:r>
              <a:rPr lang="en-GB" dirty="0" smtClean="0"/>
              <a:t> class will act as a </a:t>
            </a:r>
            <a:r>
              <a:rPr lang="en-GB" b="1" dirty="0" smtClean="0"/>
              <a:t>Controller</a:t>
            </a:r>
            <a:r>
              <a:rPr lang="en-GB" dirty="0" smtClean="0"/>
              <a:t>, and for the presentation layer, we’ll create employees.jsp 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297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MySQL</a:t>
            </a:r>
            <a:r>
              <a:rPr lang="en-US" b="1" dirty="0" smtClean="0"/>
              <a:t> Database Setup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08"/>
            <a:ext cx="10515600" cy="5176855"/>
          </a:xfrm>
        </p:spPr>
        <p:txBody>
          <a:bodyPr/>
          <a:lstStyle/>
          <a:p>
            <a:r>
              <a:rPr lang="en-US" dirty="0" smtClean="0"/>
              <a:t>Let's create a database named "</a:t>
            </a:r>
            <a:r>
              <a:rPr lang="en-US" dirty="0" err="1" smtClean="0"/>
              <a:t>mysql_database</a:t>
            </a:r>
            <a:r>
              <a:rPr lang="en-US" dirty="0" smtClean="0"/>
              <a:t>" in </a:t>
            </a:r>
            <a:r>
              <a:rPr lang="en-US" dirty="0" err="1" smtClean="0"/>
              <a:t>MySQL</a:t>
            </a:r>
            <a:r>
              <a:rPr lang="en-US" dirty="0" smtClean="0"/>
              <a:t>. Let's create an </a:t>
            </a:r>
            <a:r>
              <a:rPr lang="en-US" i="1" dirty="0" smtClean="0"/>
              <a:t>employee</a:t>
            </a:r>
            <a:r>
              <a:rPr lang="en-US" dirty="0" smtClean="0"/>
              <a:t> table using below DDL script:</a:t>
            </a:r>
          </a:p>
          <a:p>
            <a:r>
              <a:rPr lang="en-US" dirty="0" smtClean="0"/>
              <a:t>CREATE TABLE `employee` ( `id` </a:t>
            </a:r>
            <a:r>
              <a:rPr lang="en-US" dirty="0" err="1" smtClean="0"/>
              <a:t>int</a:t>
            </a:r>
            <a:r>
              <a:rPr lang="en-US" dirty="0" smtClean="0"/>
              <a:t>(3) NOT NULL, `</a:t>
            </a:r>
            <a:r>
              <a:rPr lang="en-US" dirty="0" err="1" smtClean="0"/>
              <a:t>first_name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(20) DEFAULT NULL, `</a:t>
            </a:r>
            <a:r>
              <a:rPr lang="en-US" dirty="0" err="1" smtClean="0"/>
              <a:t>last_name</a:t>
            </a:r>
            <a:r>
              <a:rPr lang="en-US" dirty="0" smtClean="0"/>
              <a:t>` </a:t>
            </a:r>
            <a:r>
              <a:rPr lang="en-US" dirty="0" err="1" smtClean="0"/>
              <a:t>varchar</a:t>
            </a:r>
            <a:r>
              <a:rPr lang="en-US" dirty="0" smtClean="0"/>
              <a:t>(20) DEFAULT NULL, `username` </a:t>
            </a:r>
            <a:r>
              <a:rPr lang="en-US" dirty="0" err="1" smtClean="0"/>
              <a:t>varchar</a:t>
            </a:r>
            <a:r>
              <a:rPr lang="en-US" dirty="0" smtClean="0"/>
              <a:t>(250) DEFAULT NULL, `password` </a:t>
            </a:r>
            <a:r>
              <a:rPr lang="en-US" dirty="0" err="1" smtClean="0"/>
              <a:t>varchar</a:t>
            </a:r>
            <a:r>
              <a:rPr lang="en-US" dirty="0" smtClean="0"/>
              <a:t>(20) DEFAULT NULL, `address` </a:t>
            </a:r>
            <a:r>
              <a:rPr lang="en-US" dirty="0" err="1" smtClean="0"/>
              <a:t>varchar</a:t>
            </a:r>
            <a:r>
              <a:rPr lang="en-US" dirty="0" smtClean="0"/>
              <a:t>(45) DEFAULT NULL, `contact` </a:t>
            </a:r>
            <a:r>
              <a:rPr lang="en-US" dirty="0" err="1" smtClean="0"/>
              <a:t>varchar</a:t>
            </a:r>
            <a:r>
              <a:rPr lang="en-US" dirty="0" smtClean="0"/>
              <a:t>(45) DEFAULT NULL, PRIMARY KEY (`id`) ) ENGINE=</a:t>
            </a:r>
            <a:r>
              <a:rPr lang="en-US" dirty="0" err="1" smtClean="0"/>
              <a:t>InnoDB</a:t>
            </a:r>
            <a:r>
              <a:rPr lang="en-US" dirty="0" smtClean="0"/>
              <a:t> DEFAULT CHARSET=utf8mb4 COLLATE=utf8mb4_0900_ai_ci; 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mysql_database.employee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11"/>
          </a:xfrm>
        </p:spPr>
        <p:txBody>
          <a:bodyPr/>
          <a:lstStyle/>
          <a:p>
            <a:r>
              <a:rPr lang="en-US" b="1" dirty="0" smtClean="0"/>
              <a:t> Model Layer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create the Employee class which will act as our </a:t>
            </a:r>
            <a:r>
              <a:rPr lang="en-US" b="1" dirty="0" smtClean="0"/>
              <a:t>Model</a:t>
            </a:r>
            <a:r>
              <a:rPr lang="en-US" dirty="0" smtClean="0"/>
              <a:t> class.</a:t>
            </a:r>
          </a:p>
          <a:p>
            <a:r>
              <a:rPr lang="en-US" b="1" dirty="0" smtClean="0"/>
              <a:t>Employee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net.javaguides.jsp.jdbc.bean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import </a:t>
            </a:r>
            <a:r>
              <a:rPr lang="en-US" dirty="0" err="1" smtClean="0"/>
              <a:t>java.io.Serializable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public class Employee implements </a:t>
            </a:r>
            <a:r>
              <a:rPr lang="en-US" dirty="0" err="1" smtClean="0"/>
              <a:t>Serializable</a:t>
            </a:r>
            <a:r>
              <a:rPr lang="en-US" dirty="0" smtClean="0"/>
              <a:t>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/** * */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private static final long </a:t>
            </a:r>
            <a:r>
              <a:rPr lang="en-US" dirty="0" err="1" smtClean="0"/>
              <a:t>serialVersionUID</a:t>
            </a:r>
            <a:r>
              <a:rPr lang="en-US" dirty="0" smtClean="0"/>
              <a:t> = 1 L;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</a:t>
            </a:r>
            <a:r>
              <a:rPr lang="en-US" dirty="0" err="1" smtClean="0"/>
              <a:t>firstName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</a:t>
            </a:r>
            <a:r>
              <a:rPr lang="en-US" dirty="0" err="1" smtClean="0"/>
              <a:t>lastName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username;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password;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address;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String contact;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getFirstName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firstName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setFirstName</a:t>
            </a:r>
            <a:r>
              <a:rPr lang="en-US" dirty="0" smtClean="0"/>
              <a:t>(String </a:t>
            </a:r>
            <a:r>
              <a:rPr lang="en-US" dirty="0" err="1" smtClean="0"/>
              <a:t>firstName</a:t>
            </a:r>
            <a:r>
              <a:rPr lang="en-US" dirty="0" smtClean="0"/>
              <a:t>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getLastName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lastName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setLastName</a:t>
            </a:r>
            <a:r>
              <a:rPr lang="en-US" dirty="0" smtClean="0"/>
              <a:t>(String </a:t>
            </a:r>
            <a:r>
              <a:rPr lang="en-US" dirty="0" err="1" smtClean="0"/>
              <a:t>lastName</a:t>
            </a:r>
            <a:r>
              <a:rPr lang="en-US" dirty="0" smtClean="0"/>
              <a:t>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getUsername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return username;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setUsername</a:t>
            </a:r>
            <a:r>
              <a:rPr lang="en-US" dirty="0" smtClean="0"/>
              <a:t>(String username) {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this.username</a:t>
            </a:r>
            <a:r>
              <a:rPr lang="en-US" dirty="0" smtClean="0"/>
              <a:t> = username;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public String </a:t>
            </a:r>
            <a:r>
              <a:rPr lang="en-US" dirty="0" err="1" smtClean="0"/>
              <a:t>getPassword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return password;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setPassword</a:t>
            </a:r>
            <a:r>
              <a:rPr lang="en-US" dirty="0" smtClean="0"/>
              <a:t>(String password)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this.password</a:t>
            </a:r>
            <a:r>
              <a:rPr lang="en-US" dirty="0" smtClean="0"/>
              <a:t> = password;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public String </a:t>
            </a:r>
            <a:r>
              <a:rPr lang="en-US" dirty="0" err="1" smtClean="0"/>
              <a:t>getAddress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return address;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public void </a:t>
            </a:r>
            <a:r>
              <a:rPr lang="en-US" dirty="0" err="1" smtClean="0"/>
              <a:t>setAddress</a:t>
            </a:r>
            <a:r>
              <a:rPr lang="en-US" dirty="0" smtClean="0"/>
              <a:t>(String address)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this.address</a:t>
            </a:r>
            <a:r>
              <a:rPr lang="en-US" dirty="0" smtClean="0"/>
              <a:t> = address;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public String </a:t>
            </a:r>
            <a:r>
              <a:rPr lang="en-US" dirty="0" err="1" smtClean="0"/>
              <a:t>getContact</a:t>
            </a:r>
            <a:r>
              <a:rPr lang="en-US" dirty="0" smtClean="0"/>
              <a:t>() 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return contact;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setContact</a:t>
            </a:r>
            <a:r>
              <a:rPr lang="en-US" dirty="0" smtClean="0"/>
              <a:t>(String contact)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this.contact</a:t>
            </a:r>
            <a:r>
              <a:rPr lang="en-US" dirty="0" smtClean="0"/>
              <a:t> = contact;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983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DAO Layer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32"/>
            <a:ext cx="10515600" cy="5319731"/>
          </a:xfrm>
        </p:spPr>
        <p:txBody>
          <a:bodyPr/>
          <a:lstStyle/>
          <a:p>
            <a:r>
              <a:rPr lang="en-US" b="1" dirty="0" smtClean="0"/>
              <a:t>EmployeeDao.java</a:t>
            </a:r>
            <a:endParaRPr lang="en-US" dirty="0" smtClean="0"/>
          </a:p>
          <a:p>
            <a:r>
              <a:rPr lang="en-US" dirty="0" smtClean="0"/>
              <a:t>Let's create </a:t>
            </a:r>
            <a:r>
              <a:rPr lang="en-US" i="1" dirty="0" err="1" smtClean="0"/>
              <a:t>EmployeeDao</a:t>
            </a:r>
            <a:r>
              <a:rPr lang="en-US" dirty="0" smtClean="0"/>
              <a:t> class that contains JDBC code to connect with the </a:t>
            </a:r>
            <a:r>
              <a:rPr lang="en-US" dirty="0" err="1" smtClean="0"/>
              <a:t>MySQL</a:t>
            </a:r>
            <a:r>
              <a:rPr lang="en-US" dirty="0" smtClean="0"/>
              <a:t> database. </a:t>
            </a:r>
          </a:p>
          <a:p>
            <a:r>
              <a:rPr lang="en-US" dirty="0" smtClean="0"/>
              <a:t>Add the following code to an </a:t>
            </a:r>
            <a:r>
              <a:rPr lang="en-US" i="1" dirty="0" err="1" smtClean="0"/>
              <a:t>EmployeeDao</a:t>
            </a:r>
            <a:r>
              <a:rPr lang="en-US" dirty="0" smtClean="0"/>
              <a:t> class: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net.javaguides.jsp.jdbc.database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java.sql.Connection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java.sql.DriverManager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java.sql.PreparedStatement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java.sql.SQLException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net.javaguides.jsp.jdbc.bean.Employee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EmployeeDao</a:t>
            </a:r>
            <a:r>
              <a:rPr lang="en-US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registerEmployee</a:t>
            </a:r>
            <a:r>
              <a:rPr lang="en-US" dirty="0" smtClean="0"/>
              <a:t>(Employee </a:t>
            </a:r>
            <a:r>
              <a:rPr lang="en-US" dirty="0" err="1" smtClean="0"/>
              <a:t>employee</a:t>
            </a:r>
            <a:r>
              <a:rPr lang="en-US" dirty="0" smtClean="0"/>
              <a:t>) throws </a:t>
            </a:r>
            <a:r>
              <a:rPr lang="en-US" dirty="0" err="1" smtClean="0"/>
              <a:t>ClassNotFoundException</a:t>
            </a:r>
            <a:r>
              <a:rPr lang="en-US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String INSERT_USERS_SQL = "INSERT INTO employee" +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"  (id,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username, password, address, contact) VALUES " +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" (?, ?, ?, ?, ?,?,?);";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result = 0;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try (Connection </a:t>
            </a:r>
            <a:r>
              <a:rPr lang="en-US" dirty="0" err="1" smtClean="0"/>
              <a:t>connection</a:t>
            </a:r>
            <a:r>
              <a:rPr lang="en-US" dirty="0" smtClean="0"/>
              <a:t> = </a:t>
            </a:r>
            <a:r>
              <a:rPr lang="en-US" dirty="0" err="1" smtClean="0"/>
              <a:t>DriverManager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.</a:t>
            </a:r>
            <a:r>
              <a:rPr lang="en-US" dirty="0" err="1" smtClean="0"/>
              <a:t>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</a:t>
            </a:r>
            <a:r>
              <a:rPr lang="en-US" dirty="0" err="1" smtClean="0"/>
              <a:t>mysql_database?useSSL</a:t>
            </a:r>
            <a:r>
              <a:rPr lang="en-US" dirty="0" smtClean="0"/>
              <a:t>=false", "root", "root");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// Step 2:Create a statement using connection object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</a:t>
            </a:r>
            <a:r>
              <a:rPr lang="en-US" dirty="0" smtClean="0"/>
              <a:t> </a:t>
            </a:r>
            <a:r>
              <a:rPr lang="en-US" dirty="0" err="1" smtClean="0"/>
              <a:t>preparedStatement</a:t>
            </a:r>
            <a:r>
              <a:rPr lang="en-US" dirty="0" smtClean="0"/>
              <a:t> = </a:t>
            </a:r>
            <a:r>
              <a:rPr lang="en-US" dirty="0" err="1" smtClean="0"/>
              <a:t>connection.prepareStatement</a:t>
            </a:r>
            <a:r>
              <a:rPr lang="en-US" dirty="0" smtClean="0"/>
              <a:t>(INSERT_USERS_SQL))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preparedStatement.setInt</a:t>
            </a:r>
            <a:r>
              <a:rPr lang="en-US" dirty="0" smtClean="0"/>
              <a:t>(1, 1);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(2, </a:t>
            </a:r>
            <a:r>
              <a:rPr lang="en-US" dirty="0" err="1" smtClean="0"/>
              <a:t>employee.getFirstName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(3, </a:t>
            </a:r>
            <a:r>
              <a:rPr lang="en-US" dirty="0" err="1" smtClean="0"/>
              <a:t>employee.getLastName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(4, </a:t>
            </a:r>
            <a:r>
              <a:rPr lang="en-US" dirty="0" err="1" smtClean="0"/>
              <a:t>employee.getUsername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(5, </a:t>
            </a:r>
            <a:r>
              <a:rPr lang="en-US" dirty="0" err="1" smtClean="0"/>
              <a:t>employee.getPassword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(6, </a:t>
            </a:r>
            <a:r>
              <a:rPr lang="en-US" dirty="0" err="1" smtClean="0"/>
              <a:t>employee.getAddress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preparedStatement.setString</a:t>
            </a:r>
            <a:r>
              <a:rPr lang="en-US" dirty="0" smtClean="0"/>
              <a:t>(7, </a:t>
            </a:r>
            <a:r>
              <a:rPr lang="en-US" dirty="0" err="1" smtClean="0"/>
              <a:t>employee.getContact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preparedStatement</a:t>
            </a:r>
            <a:r>
              <a:rPr lang="en-US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// Step 3: Execute the query or update query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result = </a:t>
            </a:r>
            <a:r>
              <a:rPr lang="en-US" dirty="0" err="1" smtClean="0"/>
              <a:t>preparedStatement.executeUpdate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} catch (</a:t>
            </a:r>
            <a:r>
              <a:rPr lang="en-US" dirty="0" err="1" smtClean="0"/>
              <a:t>SQLException</a:t>
            </a:r>
            <a:r>
              <a:rPr lang="en-US" dirty="0" smtClean="0"/>
              <a:t> e)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// process </a:t>
            </a:r>
            <a:r>
              <a:rPr lang="en-US" dirty="0" err="1" smtClean="0"/>
              <a:t>sql</a:t>
            </a:r>
            <a:r>
              <a:rPr lang="en-US" dirty="0" smtClean="0"/>
              <a:t> exception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printSQLException</a:t>
            </a:r>
            <a:r>
              <a:rPr lang="en-US" dirty="0" smtClean="0"/>
              <a:t>(e);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return result;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private void </a:t>
            </a:r>
            <a:r>
              <a:rPr lang="en-US" dirty="0" err="1" smtClean="0"/>
              <a:t>printSQLException</a:t>
            </a:r>
            <a:r>
              <a:rPr lang="en-US" dirty="0" smtClean="0"/>
              <a:t>(</a:t>
            </a:r>
            <a:r>
              <a:rPr lang="en-US" dirty="0" err="1" smtClean="0"/>
              <a:t>SQLException</a:t>
            </a:r>
            <a:r>
              <a:rPr lang="en-US" dirty="0" smtClean="0"/>
              <a:t> ex)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for (</a:t>
            </a:r>
            <a:r>
              <a:rPr lang="en-US" dirty="0" err="1" smtClean="0"/>
              <a:t>Throwable</a:t>
            </a:r>
            <a:r>
              <a:rPr lang="en-US" dirty="0" smtClean="0"/>
              <a:t> e: ex)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if (e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SQLException</a:t>
            </a:r>
            <a:r>
              <a:rPr lang="en-US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(System.err);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System.err.println</a:t>
            </a:r>
            <a:r>
              <a:rPr lang="en-US" dirty="0" smtClean="0"/>
              <a:t>("</a:t>
            </a:r>
            <a:r>
              <a:rPr lang="en-US" dirty="0" err="1" smtClean="0"/>
              <a:t>SQLState</a:t>
            </a:r>
            <a:r>
              <a:rPr lang="en-US" dirty="0" smtClean="0"/>
              <a:t>: " + ((</a:t>
            </a:r>
            <a:r>
              <a:rPr lang="en-US" dirty="0" err="1" smtClean="0"/>
              <a:t>SQLException</a:t>
            </a:r>
            <a:r>
              <a:rPr lang="en-US" dirty="0" smtClean="0"/>
              <a:t>) e).</a:t>
            </a:r>
            <a:r>
              <a:rPr lang="en-US" dirty="0" err="1" smtClean="0"/>
              <a:t>getSQLState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System.err.println</a:t>
            </a:r>
            <a:r>
              <a:rPr lang="en-US" dirty="0" smtClean="0"/>
              <a:t>("Error Code: " + ((</a:t>
            </a:r>
            <a:r>
              <a:rPr lang="en-US" dirty="0" err="1" smtClean="0"/>
              <a:t>SQLException</a:t>
            </a:r>
            <a:r>
              <a:rPr lang="en-US" dirty="0" smtClean="0"/>
              <a:t>) e).</a:t>
            </a:r>
            <a:r>
              <a:rPr lang="en-US" dirty="0" err="1" smtClean="0"/>
              <a:t>getErrorCode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System.err.println</a:t>
            </a:r>
            <a:r>
              <a:rPr lang="en-US" dirty="0" smtClean="0"/>
              <a:t>("Message: " + 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Throwable</a:t>
            </a:r>
            <a:r>
              <a:rPr lang="en-US" dirty="0" smtClean="0"/>
              <a:t> t = </a:t>
            </a:r>
            <a:r>
              <a:rPr lang="en-US" dirty="0" err="1" smtClean="0"/>
              <a:t>ex.getCause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while (t != null) 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("Cause: " + t);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t = </a:t>
            </a:r>
            <a:r>
              <a:rPr lang="en-US" dirty="0" err="1" smtClean="0"/>
              <a:t>t.getCause</a:t>
            </a:r>
            <a:r>
              <a:rPr lang="en-US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88" y="428604"/>
            <a:ext cx="10515600" cy="1325563"/>
          </a:xfrm>
        </p:spPr>
        <p:txBody>
          <a:bodyPr/>
          <a:lstStyle/>
          <a:p>
            <a:r>
              <a:rPr lang="en-US" b="1" dirty="0" smtClean="0"/>
              <a:t>Controller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74"/>
            <a:ext cx="10515600" cy="4676789"/>
          </a:xfrm>
        </p:spPr>
        <p:txBody>
          <a:bodyPr/>
          <a:lstStyle/>
          <a:p>
            <a:r>
              <a:rPr lang="en-GB" dirty="0" smtClean="0"/>
              <a:t>Let's create an </a:t>
            </a:r>
            <a:r>
              <a:rPr lang="en-GB" i="1" dirty="0" err="1" smtClean="0"/>
              <a:t>EmployeeServlet</a:t>
            </a:r>
            <a:r>
              <a:rPr lang="en-GB" dirty="0" smtClean="0"/>
              <a:t> class to process HTTP request parameters and redirect to the appropriate JSP page after request data stored in the database: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net.javaguides.employeemanagement.web</a:t>
            </a:r>
            <a:r>
              <a:rPr lang="en-US" dirty="0" smtClean="0"/>
              <a:t>;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java.io.IOException</a:t>
            </a:r>
            <a:r>
              <a:rPr lang="en-US" dirty="0" smtClean="0"/>
              <a:t>;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javax.servlet.ServletException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javax.servlet.annotation.WebServlet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javax.servlet.http.HttpServlet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javax.servlet.http.HttpServletRequest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javax.servlet.http.HttpServletResponse</a:t>
            </a:r>
            <a:r>
              <a:rPr lang="en-US" dirty="0" smtClean="0"/>
              <a:t>;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 </a:t>
            </a:r>
            <a:r>
              <a:rPr lang="en-US" dirty="0" err="1" smtClean="0"/>
              <a:t>net.javaguides.employeemanagement.dao.EmployeeDao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net.javaguides.employeemanagement.model.Employee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WebServlet</a:t>
            </a:r>
            <a:r>
              <a:rPr lang="en-US" dirty="0" smtClean="0"/>
              <a:t>("/register")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EmployeeServlet</a:t>
            </a:r>
            <a:r>
              <a:rPr lang="en-US" dirty="0" smtClean="0"/>
              <a:t> extends </a:t>
            </a:r>
            <a:r>
              <a:rPr lang="en-US" dirty="0" err="1" smtClean="0"/>
              <a:t>HttpServlet</a:t>
            </a:r>
            <a:r>
              <a:rPr lang="en-US" dirty="0" smtClean="0"/>
              <a:t> {    private static final long </a:t>
            </a:r>
            <a:r>
              <a:rPr lang="en-US" dirty="0" err="1" smtClean="0"/>
              <a:t>serialVersionUID</a:t>
            </a:r>
            <a:r>
              <a:rPr lang="en-US" dirty="0" smtClean="0"/>
              <a:t> = 1 L;    private </a:t>
            </a:r>
            <a:r>
              <a:rPr lang="en-US" dirty="0" err="1" smtClean="0"/>
              <a:t>EmployeeDao</a:t>
            </a:r>
            <a:r>
              <a:rPr lang="en-US" dirty="0" smtClean="0"/>
              <a:t> </a:t>
            </a:r>
            <a:r>
              <a:rPr lang="en-US" dirty="0" err="1" smtClean="0"/>
              <a:t>employeeDao</a:t>
            </a:r>
            <a:r>
              <a:rPr lang="en-US" dirty="0" smtClean="0"/>
              <a:t>;     public void init() {        </a:t>
            </a:r>
            <a:r>
              <a:rPr lang="en-US" dirty="0" err="1" smtClean="0"/>
              <a:t>employeeDao</a:t>
            </a:r>
            <a:r>
              <a:rPr lang="en-US" dirty="0" smtClean="0"/>
              <a:t> = new </a:t>
            </a:r>
            <a:r>
              <a:rPr lang="en-US" dirty="0" err="1" smtClean="0"/>
              <a:t>EmployeeDao</a:t>
            </a:r>
            <a:r>
              <a:rPr lang="en-US" dirty="0" smtClean="0"/>
              <a:t>();    }     protected void 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 </a:t>
            </a:r>
            <a:r>
              <a:rPr lang="en-US" dirty="0" err="1" smtClean="0"/>
              <a:t>HttpServletResponse</a:t>
            </a:r>
            <a:r>
              <a:rPr lang="en-US" dirty="0" smtClean="0"/>
              <a:t> response)    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         String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firstName</a:t>
            </a:r>
            <a:r>
              <a:rPr lang="en-US" dirty="0" smtClean="0"/>
              <a:t>");        String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lastName</a:t>
            </a:r>
            <a:r>
              <a:rPr lang="en-US" dirty="0" smtClean="0"/>
              <a:t>");        String username = </a:t>
            </a:r>
            <a:r>
              <a:rPr lang="en-US" dirty="0" err="1" smtClean="0"/>
              <a:t>request.getParameter</a:t>
            </a:r>
            <a:r>
              <a:rPr lang="en-US" dirty="0" smtClean="0"/>
              <a:t>("username");        String password = </a:t>
            </a:r>
            <a:r>
              <a:rPr lang="en-US" dirty="0" err="1" smtClean="0"/>
              <a:t>request.getParameter</a:t>
            </a:r>
            <a:r>
              <a:rPr lang="en-US" dirty="0" smtClean="0"/>
              <a:t>("password");        String address = </a:t>
            </a:r>
            <a:r>
              <a:rPr lang="en-US" dirty="0" err="1" smtClean="0"/>
              <a:t>request.getParameter</a:t>
            </a:r>
            <a:r>
              <a:rPr lang="en-US" dirty="0" smtClean="0"/>
              <a:t>("address");        String contact = </a:t>
            </a:r>
            <a:r>
              <a:rPr lang="en-US" dirty="0" err="1" smtClean="0"/>
              <a:t>request.getParameter</a:t>
            </a:r>
            <a:r>
              <a:rPr lang="en-US" dirty="0" smtClean="0"/>
              <a:t>("contact");         Employee </a:t>
            </a:r>
            <a:r>
              <a:rPr lang="en-US" dirty="0" err="1" smtClean="0"/>
              <a:t>employee</a:t>
            </a:r>
            <a:r>
              <a:rPr lang="en-US" dirty="0" smtClean="0"/>
              <a:t> = new Employee();        </a:t>
            </a:r>
            <a:r>
              <a:rPr lang="en-US" dirty="0" err="1" smtClean="0"/>
              <a:t>employee.setFirstName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);        </a:t>
            </a:r>
            <a:r>
              <a:rPr lang="en-US" dirty="0" err="1" smtClean="0"/>
              <a:t>employee.setLastName</a:t>
            </a:r>
            <a:r>
              <a:rPr lang="en-US" dirty="0" smtClean="0"/>
              <a:t>(</a:t>
            </a:r>
            <a:r>
              <a:rPr lang="en-US" dirty="0" err="1" smtClean="0"/>
              <a:t>lastName</a:t>
            </a:r>
            <a:r>
              <a:rPr lang="en-US" dirty="0" smtClean="0"/>
              <a:t>);        </a:t>
            </a:r>
            <a:r>
              <a:rPr lang="en-US" dirty="0" err="1" smtClean="0"/>
              <a:t>employee.setUsername</a:t>
            </a:r>
            <a:r>
              <a:rPr lang="en-US" dirty="0" smtClean="0"/>
              <a:t>(username);        </a:t>
            </a:r>
            <a:r>
              <a:rPr lang="en-US" dirty="0" err="1" smtClean="0"/>
              <a:t>employee.setPassword</a:t>
            </a:r>
            <a:r>
              <a:rPr lang="en-US" dirty="0" smtClean="0"/>
              <a:t>(password);        </a:t>
            </a:r>
            <a:r>
              <a:rPr lang="en-US" dirty="0" err="1" smtClean="0"/>
              <a:t>employee.setContact</a:t>
            </a:r>
            <a:r>
              <a:rPr lang="en-US" dirty="0" smtClean="0"/>
              <a:t>(contact);        </a:t>
            </a:r>
            <a:r>
              <a:rPr lang="en-US" dirty="0" err="1" smtClean="0"/>
              <a:t>employee.setAddress</a:t>
            </a:r>
            <a:r>
              <a:rPr lang="en-US" dirty="0" smtClean="0"/>
              <a:t>(address);         try {            </a:t>
            </a:r>
            <a:r>
              <a:rPr lang="en-US" dirty="0" err="1" smtClean="0"/>
              <a:t>employeeDao.registerEmployee</a:t>
            </a:r>
            <a:r>
              <a:rPr lang="en-US" dirty="0" smtClean="0"/>
              <a:t>(employee);        } catch (Exception e) {            // TODO Auto-generated catch block            </a:t>
            </a:r>
            <a:r>
              <a:rPr lang="en-US" dirty="0" err="1" smtClean="0"/>
              <a:t>e.printStackTrace</a:t>
            </a:r>
            <a:r>
              <a:rPr lang="en-US" dirty="0" smtClean="0"/>
              <a:t>();        }         </a:t>
            </a:r>
            <a:r>
              <a:rPr lang="en-US" dirty="0" err="1" smtClean="0"/>
              <a:t>response.sendRedirect</a:t>
            </a:r>
            <a:r>
              <a:rPr lang="en-US" dirty="0" smtClean="0"/>
              <a:t>("employeedetails.jsp");    }}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View Layer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08"/>
            <a:ext cx="10515600" cy="5176855"/>
          </a:xfrm>
        </p:spPr>
        <p:txBody>
          <a:bodyPr/>
          <a:lstStyle/>
          <a:p>
            <a:r>
              <a:rPr lang="en-GB" dirty="0" smtClean="0"/>
              <a:t>The unbounded wildcard type represents the list of an unknown type such as List&lt;?&gt;. This approach can be useful in the following scenarios: -</a:t>
            </a:r>
          </a:p>
          <a:p>
            <a:r>
              <a:rPr lang="en-GB" dirty="0" smtClean="0"/>
              <a:t>When the given method is implemented by using the functionality provided in the Object class.</a:t>
            </a:r>
          </a:p>
          <a:p>
            <a:r>
              <a:rPr lang="en-GB" dirty="0" smtClean="0"/>
              <a:t>When the generic class contains the methods that don't depend on the type parameter.</a:t>
            </a:r>
          </a:p>
          <a:p>
            <a:r>
              <a:rPr lang="en-GB" b="1" dirty="0" smtClean="0"/>
              <a:t>employeeregister.jsp</a:t>
            </a:r>
          </a:p>
          <a:p>
            <a:r>
              <a:rPr lang="en-GB" dirty="0" smtClean="0"/>
              <a:t>Let's design an employee registration HTML form with the following fields:</a:t>
            </a:r>
          </a:p>
          <a:p>
            <a:r>
              <a:rPr lang="en-GB" dirty="0" err="1" smtClean="0"/>
              <a:t>firstName</a:t>
            </a:r>
            <a:endParaRPr lang="en-GB" dirty="0" smtClean="0"/>
          </a:p>
          <a:p>
            <a:r>
              <a:rPr lang="en-GB" dirty="0" err="1" smtClean="0"/>
              <a:t>lastName</a:t>
            </a:r>
            <a:endParaRPr lang="en-GB" dirty="0" smtClean="0"/>
          </a:p>
          <a:p>
            <a:r>
              <a:rPr lang="en-GB" dirty="0" smtClean="0"/>
              <a:t>username</a:t>
            </a:r>
          </a:p>
          <a:p>
            <a:r>
              <a:rPr lang="en-GB" dirty="0" smtClean="0"/>
              <a:t>Password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contact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983"/>
          </a:xfrm>
        </p:spPr>
        <p:txBody>
          <a:bodyPr/>
          <a:lstStyle/>
          <a:p>
            <a:r>
              <a:rPr lang="en-US" dirty="0" smtClean="0"/>
              <a:t>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70"/>
            <a:ext cx="10515600" cy="524829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 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smtClean="0"/>
              <a:t>DOCTYPE html&gt;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html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&lt;head&gt;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meta </a:t>
            </a:r>
            <a:r>
              <a:rPr lang="en-US" dirty="0" err="1" smtClean="0"/>
              <a:t>charset</a:t>
            </a:r>
            <a:r>
              <a:rPr lang="en-US" dirty="0" smtClean="0"/>
              <a:t>="ISO-8859-1"&gt;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title&gt;Insert title here&lt;/title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&lt;/head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&lt;div align="center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&lt;h1&gt;Employee Register Form&lt;/h1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form action="&lt;%= </a:t>
            </a:r>
            <a:r>
              <a:rPr lang="en-US" dirty="0" err="1" smtClean="0"/>
              <a:t>request.getContextPath</a:t>
            </a:r>
            <a:r>
              <a:rPr lang="en-US" dirty="0" smtClean="0"/>
              <a:t>() %&gt;/register" method="post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&lt;table style="with: 80</a:t>
            </a:r>
            <a:r>
              <a:rPr lang="en-US" dirty="0" smtClean="0"/>
              <a:t>%"&gt;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&lt;td&gt;First Name&lt;/td&gt; &lt;td&gt;&lt;input type="text" name="</a:t>
            </a:r>
            <a:r>
              <a:rPr lang="en-US" dirty="0" err="1" smtClean="0"/>
              <a:t>firstName</a:t>
            </a:r>
            <a:r>
              <a:rPr lang="en-US" dirty="0" smtClean="0"/>
              <a:t>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tr</a:t>
            </a:r>
            <a:r>
              <a:rPr lang="en-US" dirty="0" smtClean="0"/>
              <a:t>&gt; &lt;td&gt;Last Name&lt;/td&gt; &lt;td&gt;&lt;input type="text" name="</a:t>
            </a:r>
            <a:r>
              <a:rPr lang="en-US" dirty="0" err="1" smtClean="0"/>
              <a:t>lastName</a:t>
            </a:r>
            <a:r>
              <a:rPr lang="en-US" dirty="0" smtClean="0"/>
              <a:t>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&lt;td&gt;</a:t>
            </a:r>
            <a:r>
              <a:rPr lang="en-US" dirty="0" err="1" smtClean="0"/>
              <a:t>UserName</a:t>
            </a:r>
            <a:r>
              <a:rPr lang="en-US" dirty="0" smtClean="0"/>
              <a:t>&lt;/td&gt; &lt;td&gt;&lt;input type="text" name="username"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tr</a:t>
            </a:r>
            <a:r>
              <a:rPr lang="en-US" dirty="0" smtClean="0"/>
              <a:t>&gt; &lt;td&gt;Password&lt;/td&gt; &lt;td&gt;&lt;input type="password" name="password"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&lt;td&gt;Address&lt;/td&gt; &lt;td&gt;&lt;input type="text" name="address"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tr</a:t>
            </a:r>
            <a:r>
              <a:rPr lang="en-US" dirty="0" smtClean="0"/>
              <a:t>&gt; &lt;td&gt;Contact No&lt;/td&gt; &lt;td&gt;&lt;input type="text" name="contact" /&gt;&lt;/td&gt;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table&gt;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input type="submit" value="Submit" /&gt; &lt;/form&gt; &lt;/div&gt; &lt;/body&gt; 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297"/>
          </a:xfrm>
        </p:spPr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employeedetails.jsp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46"/>
            <a:ext cx="10515600" cy="5105417"/>
          </a:xfrm>
        </p:spPr>
        <p:txBody>
          <a:bodyPr/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 </a:t>
            </a:r>
            <a:r>
              <a:rPr lang="en-US" dirty="0" err="1" smtClean="0"/>
              <a:t>pageEncoding</a:t>
            </a:r>
            <a:r>
              <a:rPr lang="en-US" dirty="0" smtClean="0"/>
              <a:t>="ISO-8859-1</a:t>
            </a:r>
            <a:r>
              <a:rPr lang="en-US" dirty="0" smtClean="0"/>
              <a:t>"%&gt;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&lt;%@page import="</a:t>
            </a:r>
            <a:r>
              <a:rPr lang="en-US" dirty="0" err="1" smtClean="0"/>
              <a:t>net.javaguides.employeemanagement.dao</a:t>
            </a:r>
            <a:r>
              <a:rPr lang="en-US" dirty="0" smtClean="0"/>
              <a:t>.*"%&gt; &lt;!DOCTYPE 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="ISO-8859-1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&lt;title&gt;Insert title here&lt;/title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body&gt; &lt;h1&gt;User successfully registered!&lt;/h1&gt;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smtClean="0"/>
              <a:t>body</a:t>
            </a:r>
            <a:r>
              <a:rPr lang="en-US" dirty="0" smtClean="0"/>
              <a:t>&gt;</a:t>
            </a:r>
          </a:p>
          <a:p>
            <a:r>
              <a:rPr lang="en-IN" smtClean="0"/>
              <a:t>&lt;/html&gt;</a:t>
            </a:r>
            <a:endParaRPr lang="en-US" dirty="0" smtClean="0"/>
          </a:p>
          <a:p>
            <a:r>
              <a:rPr lang="en-US" b="1" dirty="0" smtClean="0">
                <a:hlinkClick r:id="rId2"/>
              </a:rPr>
              <a:t>http://localhost:8080/jsp-servlet-jdbc-mysql-example/employeeregister.jsp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Building MVC application using </a:t>
            </a:r>
            <a:r>
              <a:rPr lang="en-GB" dirty="0" err="1" smtClean="0"/>
              <a:t>Servlet</a:t>
            </a:r>
            <a:r>
              <a:rPr lang="en-GB" dirty="0" smtClean="0"/>
              <a:t> and JSP</a:t>
            </a:r>
          </a:p>
          <a:p>
            <a:r>
              <a:rPr lang="en-GB" dirty="0" smtClean="0"/>
              <a:t>Integrating JDBC with MVC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4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MVC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08"/>
            <a:ext cx="10515600" cy="5176855"/>
          </a:xfrm>
        </p:spPr>
        <p:txBody>
          <a:bodyPr/>
          <a:lstStyle/>
          <a:p>
            <a:r>
              <a:rPr lang="en-GB" b="1" dirty="0" smtClean="0"/>
              <a:t>MVC</a:t>
            </a:r>
            <a:r>
              <a:rPr lang="en-GB" dirty="0" smtClean="0"/>
              <a:t> stands for Model View and Controller. It is a </a:t>
            </a:r>
            <a:r>
              <a:rPr lang="en-GB" b="1" dirty="0" smtClean="0"/>
              <a:t>design pattern</a:t>
            </a:r>
            <a:r>
              <a:rPr lang="en-GB" dirty="0" smtClean="0"/>
              <a:t> that separates the business logic, presentation logic and data.</a:t>
            </a:r>
          </a:p>
          <a:p>
            <a:r>
              <a:rPr lang="en-GB" b="1" dirty="0" smtClean="0"/>
              <a:t>Controller</a:t>
            </a:r>
            <a:r>
              <a:rPr lang="en-GB" dirty="0" smtClean="0"/>
              <a:t> acts as an interface between View and Model. Controller intercepts all the incoming requests.</a:t>
            </a:r>
          </a:p>
          <a:p>
            <a:r>
              <a:rPr lang="en-GB" b="1" dirty="0" smtClean="0"/>
              <a:t>Model</a:t>
            </a:r>
            <a:r>
              <a:rPr lang="en-GB" dirty="0" smtClean="0"/>
              <a:t> represents the state of the application i.e. data. It can also have business logic.</a:t>
            </a:r>
          </a:p>
          <a:p>
            <a:r>
              <a:rPr lang="en-GB" b="1" dirty="0" smtClean="0"/>
              <a:t>View</a:t>
            </a:r>
            <a:r>
              <a:rPr lang="en-GB" dirty="0" smtClean="0"/>
              <a:t> represents the </a:t>
            </a:r>
            <a:r>
              <a:rPr lang="en-GB" dirty="0" err="1" smtClean="0"/>
              <a:t>presentaion</a:t>
            </a:r>
            <a:r>
              <a:rPr lang="en-GB" dirty="0" smtClean="0"/>
              <a:t> i.e. UI(User Interface).</a:t>
            </a:r>
          </a:p>
          <a:p>
            <a:r>
              <a:rPr lang="en-GB" dirty="0" smtClean="0"/>
              <a:t>Advantage of MVC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Navigation Control is 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Easy to maintain the large application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421"/>
          </a:xfrm>
        </p:spPr>
        <p:txBody>
          <a:bodyPr/>
          <a:lstStyle/>
          <a:p>
            <a:pPr algn="ctr"/>
            <a:r>
              <a:rPr lang="en-GB" dirty="0" smtClean="0"/>
              <a:t>(Model 2)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Content Placeholder 4" descr="mvc architectur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29012" y="2324100"/>
            <a:ext cx="51339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dirty="0" smtClean="0"/>
              <a:t>MVC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60"/>
            <a:ext cx="10515600" cy="4891103"/>
          </a:xfrm>
        </p:spPr>
        <p:txBody>
          <a:bodyPr/>
          <a:lstStyle/>
          <a:p>
            <a:r>
              <a:rPr lang="en-GB" dirty="0" smtClean="0"/>
              <a:t>In this example, we are using </a:t>
            </a:r>
            <a:r>
              <a:rPr lang="en-GB" dirty="0" err="1" smtClean="0"/>
              <a:t>servlet</a:t>
            </a:r>
            <a:r>
              <a:rPr lang="en-GB" dirty="0" smtClean="0"/>
              <a:t> as a controller, </a:t>
            </a:r>
            <a:r>
              <a:rPr lang="en-GB" dirty="0" err="1" smtClean="0"/>
              <a:t>jsp</a:t>
            </a:r>
            <a:r>
              <a:rPr lang="en-GB" dirty="0" smtClean="0"/>
              <a:t> as a view component, Java Bean class as a model.</a:t>
            </a:r>
          </a:p>
          <a:p>
            <a:r>
              <a:rPr lang="en-GB" dirty="0" smtClean="0"/>
              <a:t>In this example, we have created 5 pages:</a:t>
            </a:r>
          </a:p>
          <a:p>
            <a:r>
              <a:rPr lang="en-GB" b="1" dirty="0" smtClean="0"/>
              <a:t>index.jsp</a:t>
            </a:r>
            <a:r>
              <a:rPr lang="en-GB" dirty="0" smtClean="0"/>
              <a:t> a page that gets input from the user.</a:t>
            </a:r>
          </a:p>
          <a:p>
            <a:r>
              <a:rPr lang="en-GB" b="1" dirty="0" smtClean="0"/>
              <a:t>ControllerServlet.java</a:t>
            </a:r>
            <a:r>
              <a:rPr lang="en-GB" dirty="0" smtClean="0"/>
              <a:t> a </a:t>
            </a:r>
            <a:r>
              <a:rPr lang="en-GB" dirty="0" err="1" smtClean="0"/>
              <a:t>servlet</a:t>
            </a:r>
            <a:r>
              <a:rPr lang="en-GB" dirty="0" smtClean="0"/>
              <a:t> that acts as a controller.</a:t>
            </a:r>
          </a:p>
          <a:p>
            <a:r>
              <a:rPr lang="en-GB" b="1" dirty="0" smtClean="0"/>
              <a:t>login-success.jsp</a:t>
            </a:r>
            <a:r>
              <a:rPr lang="en-GB" dirty="0" smtClean="0"/>
              <a:t> and </a:t>
            </a:r>
            <a:r>
              <a:rPr lang="en-GB" b="1" dirty="0" smtClean="0"/>
              <a:t>login-error.jsp</a:t>
            </a:r>
            <a:r>
              <a:rPr lang="en-GB" dirty="0" smtClean="0"/>
              <a:t> files acts as view components.</a:t>
            </a:r>
          </a:p>
          <a:p>
            <a:r>
              <a:rPr lang="en-GB" b="1" dirty="0" smtClean="0"/>
              <a:t>web.xml</a:t>
            </a:r>
            <a:r>
              <a:rPr lang="en-GB" dirty="0" smtClean="0"/>
              <a:t> file for mapping the </a:t>
            </a:r>
            <a:r>
              <a:rPr lang="en-GB" dirty="0" err="1" smtClean="0"/>
              <a:t>servlet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i="1" dirty="0" smtClean="0"/>
              <a:t>File: 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2984"/>
            <a:ext cx="10515600" cy="503397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&lt;form action="</a:t>
            </a:r>
            <a:r>
              <a:rPr lang="en-US" dirty="0" err="1" smtClean="0"/>
              <a:t>ControllerServlet</a:t>
            </a:r>
            <a:r>
              <a:rPr lang="en-US" dirty="0" smtClean="0"/>
              <a:t>" method="post"&gt;  </a:t>
            </a:r>
          </a:p>
          <a:p>
            <a:pPr>
              <a:buNone/>
            </a:pPr>
            <a:r>
              <a:rPr lang="en-US" dirty="0" smtClean="0"/>
              <a:t>Name:&lt;input type="text" name="name"&gt;&lt;</a:t>
            </a:r>
            <a:r>
              <a:rPr lang="en-US" dirty="0" err="1" smtClean="0"/>
              <a:t>br</a:t>
            </a:r>
            <a:r>
              <a:rPr lang="en-US" dirty="0" smtClean="0"/>
              <a:t>&gt;  </a:t>
            </a:r>
          </a:p>
          <a:p>
            <a:pPr>
              <a:buNone/>
            </a:pPr>
            <a:r>
              <a:rPr lang="en-US" dirty="0" smtClean="0"/>
              <a:t>Password:&lt;input type="password" name="password"&gt;&lt;</a:t>
            </a:r>
            <a:r>
              <a:rPr lang="en-US" dirty="0" err="1" smtClean="0"/>
              <a:t>br</a:t>
            </a:r>
            <a:r>
              <a:rPr lang="en-US" dirty="0" smtClean="0"/>
              <a:t>&gt;  </a:t>
            </a:r>
          </a:p>
          <a:p>
            <a:pPr>
              <a:buNone/>
            </a:pPr>
            <a:r>
              <a:rPr lang="en-US" dirty="0" smtClean="0"/>
              <a:t>&lt;input type="submit" value="login"&gt;  </a:t>
            </a:r>
          </a:p>
          <a:p>
            <a:pPr>
              <a:buNone/>
            </a:pPr>
            <a:r>
              <a:rPr lang="en-US" dirty="0" smtClean="0"/>
              <a:t>&lt;/form&gt;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59"/>
          </a:xfrm>
        </p:spPr>
        <p:txBody>
          <a:bodyPr/>
          <a:lstStyle/>
          <a:p>
            <a:r>
              <a:rPr lang="en-US" i="1" dirty="0" smtClean="0"/>
              <a:t>File: </a:t>
            </a:r>
            <a:r>
              <a:rPr lang="en-US" i="1" dirty="0" err="1" smtClean="0"/>
              <a:t>ControllerServlet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2984"/>
            <a:ext cx="10515600" cy="503397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package</a:t>
            </a:r>
            <a:r>
              <a:rPr lang="en-US" dirty="0" smtClean="0"/>
              <a:t> </a:t>
            </a:r>
            <a:r>
              <a:rPr lang="en-US" dirty="0" err="1" smtClean="0"/>
              <a:t>com.javatpoint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java.io.IOException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java.io.PrintWriter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javax.servlet.RequestDispatcher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javax.servlet.ServletException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javax.servlet.http.HttpServlet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javax.servlet.http.HttpServletRequest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javax.servlet.http.HttpServletResponse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ControllerServlet</a:t>
            </a:r>
            <a:r>
              <a:rPr lang="en-US" dirty="0" smtClean="0"/>
              <a:t> </a:t>
            </a:r>
            <a:r>
              <a:rPr lang="en-US" b="1" dirty="0" smtClean="0"/>
              <a:t>extends</a:t>
            </a:r>
            <a:r>
              <a:rPr lang="en-US" dirty="0" smtClean="0"/>
              <a:t> </a:t>
            </a:r>
            <a:r>
              <a:rPr lang="en-US" dirty="0" err="1" smtClean="0"/>
              <a:t>HttpServlet</a:t>
            </a:r>
            <a:r>
              <a:rPr lang="en-US" dirty="0" smtClean="0"/>
              <a:t>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protected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 request, </a:t>
            </a:r>
            <a:r>
              <a:rPr lang="en-US" dirty="0" err="1" smtClean="0"/>
              <a:t>HttpServletResponse</a:t>
            </a:r>
            <a:r>
              <a:rPr lang="en-US" dirty="0" smtClean="0"/>
              <a:t> response)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b="1" dirty="0" smtClean="0"/>
              <a:t>throws</a:t>
            </a:r>
            <a:r>
              <a:rPr lang="en-US" dirty="0" smtClean="0"/>
              <a:t> </a:t>
            </a:r>
            <a:r>
              <a:rPr lang="en-US" dirty="0" err="1" smtClean="0"/>
              <a:t>ServletException</a:t>
            </a:r>
            <a:r>
              <a:rPr lang="en-US" dirty="0" smtClean="0"/>
              <a:t>, </a:t>
            </a:r>
            <a:r>
              <a:rPr lang="en-US" dirty="0" err="1" smtClean="0"/>
              <a:t>IOException</a:t>
            </a:r>
            <a:r>
              <a:rPr lang="en-US" dirty="0" smtClean="0"/>
              <a:t>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response.setContentType</a:t>
            </a:r>
            <a:r>
              <a:rPr lang="en-US" dirty="0" smtClean="0"/>
              <a:t>("text/html");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PrintWriter</a:t>
            </a:r>
            <a:r>
              <a:rPr lang="en-US" dirty="0" smtClean="0"/>
              <a:t> out=</a:t>
            </a:r>
            <a:r>
              <a:rPr lang="en-US" dirty="0" err="1" smtClean="0"/>
              <a:t>response.getWriter</a:t>
            </a:r>
            <a:r>
              <a:rPr lang="en-US" dirty="0" smtClean="0"/>
              <a:t>();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String name=</a:t>
            </a:r>
            <a:r>
              <a:rPr lang="en-US" dirty="0" err="1" smtClean="0"/>
              <a:t>request.getParameter</a:t>
            </a:r>
            <a:r>
              <a:rPr lang="en-US" dirty="0" smtClean="0"/>
              <a:t>("name");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String password=</a:t>
            </a:r>
            <a:r>
              <a:rPr lang="en-US" dirty="0" err="1" smtClean="0"/>
              <a:t>request.getParameter</a:t>
            </a:r>
            <a:r>
              <a:rPr lang="en-US" dirty="0" smtClean="0"/>
              <a:t>("password");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LoginBean</a:t>
            </a:r>
            <a:r>
              <a:rPr lang="en-US" dirty="0" smtClean="0"/>
              <a:t> bean=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LoginBean</a:t>
            </a:r>
            <a:r>
              <a:rPr lang="en-US" dirty="0" smtClean="0"/>
              <a:t>();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bean.setName</a:t>
            </a:r>
            <a:r>
              <a:rPr lang="en-US" dirty="0" smtClean="0"/>
              <a:t>(name);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bean.setPassword</a:t>
            </a:r>
            <a:r>
              <a:rPr lang="en-US" dirty="0" smtClean="0"/>
              <a:t>(password);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request.setAttribute</a:t>
            </a:r>
            <a:r>
              <a:rPr lang="en-US" dirty="0" smtClean="0"/>
              <a:t>("</a:t>
            </a:r>
            <a:r>
              <a:rPr lang="en-US" dirty="0" err="1" smtClean="0"/>
              <a:t>bean",bean</a:t>
            </a:r>
            <a:r>
              <a:rPr lang="en-US" dirty="0" smtClean="0"/>
              <a:t>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b="1" dirty="0" err="1" smtClean="0"/>
              <a:t>boolean</a:t>
            </a:r>
            <a:r>
              <a:rPr lang="en-US" dirty="0" smtClean="0"/>
              <a:t> status=</a:t>
            </a:r>
            <a:r>
              <a:rPr lang="en-US" dirty="0" err="1" smtClean="0"/>
              <a:t>bean.validate</a:t>
            </a:r>
            <a:r>
              <a:rPr lang="en-US" dirty="0" smtClean="0"/>
              <a:t>();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b="1" dirty="0" smtClean="0"/>
              <a:t>if</a:t>
            </a:r>
            <a:r>
              <a:rPr lang="en-US" dirty="0" smtClean="0"/>
              <a:t>(status){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RequestDispatcher</a:t>
            </a:r>
            <a:r>
              <a:rPr lang="en-US" dirty="0" smtClean="0"/>
              <a:t> rd=</a:t>
            </a:r>
            <a:r>
              <a:rPr lang="en-US" dirty="0" err="1" smtClean="0"/>
              <a:t>request.getRequestDispatcher</a:t>
            </a:r>
            <a:r>
              <a:rPr lang="en-US" dirty="0" smtClean="0"/>
              <a:t>("login-success.jsp");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rd.forward</a:t>
            </a:r>
            <a:r>
              <a:rPr lang="en-US" dirty="0" smtClean="0"/>
              <a:t>(request, response);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b="1" dirty="0" smtClean="0"/>
              <a:t>else</a:t>
            </a:r>
            <a:r>
              <a:rPr lang="en-US" dirty="0" smtClean="0"/>
              <a:t>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RequestDispatcher</a:t>
            </a:r>
            <a:r>
              <a:rPr lang="en-US" dirty="0" smtClean="0"/>
              <a:t> rd=</a:t>
            </a:r>
            <a:r>
              <a:rPr lang="en-US" dirty="0" err="1" smtClean="0"/>
              <a:t>request.getRequestDispatcher</a:t>
            </a:r>
            <a:r>
              <a:rPr lang="en-US" dirty="0" smtClean="0"/>
              <a:t>("login-error.jsp");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rd.forward</a:t>
            </a:r>
            <a:r>
              <a:rPr lang="en-US" dirty="0" smtClean="0"/>
              <a:t>(request, response);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@Override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protected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 </a:t>
            </a:r>
            <a:r>
              <a:rPr lang="en-US" dirty="0" err="1" smtClean="0"/>
              <a:t>req</a:t>
            </a:r>
            <a:r>
              <a:rPr lang="en-US" dirty="0" smtClean="0"/>
              <a:t>, </a:t>
            </a:r>
            <a:r>
              <a:rPr lang="en-US" dirty="0" err="1" smtClean="0"/>
              <a:t>HttpServletResponse</a:t>
            </a:r>
            <a:r>
              <a:rPr lang="en-US" dirty="0" smtClean="0"/>
              <a:t> </a:t>
            </a:r>
            <a:r>
              <a:rPr lang="en-US" dirty="0" err="1" smtClean="0"/>
              <a:t>resp</a:t>
            </a:r>
            <a:r>
              <a:rPr lang="en-US" dirty="0" smtClean="0"/>
              <a:t>)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    </a:t>
            </a:r>
            <a:r>
              <a:rPr lang="en-US" b="1" dirty="0" smtClean="0"/>
              <a:t>throws</a:t>
            </a:r>
            <a:r>
              <a:rPr lang="en-US" dirty="0" smtClean="0"/>
              <a:t> </a:t>
            </a:r>
            <a:r>
              <a:rPr lang="en-US" dirty="0" err="1" smtClean="0"/>
              <a:t>ServletException</a:t>
            </a:r>
            <a:r>
              <a:rPr lang="en-US" dirty="0" smtClean="0"/>
              <a:t>, </a:t>
            </a:r>
            <a:r>
              <a:rPr lang="en-US" dirty="0" err="1" smtClean="0"/>
              <a:t>IOException</a:t>
            </a:r>
            <a:r>
              <a:rPr lang="en-US" dirty="0" smtClean="0"/>
              <a:t>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, </a:t>
            </a:r>
            <a:r>
              <a:rPr lang="en-US" dirty="0" err="1" smtClean="0"/>
              <a:t>resp</a:t>
            </a:r>
            <a:r>
              <a:rPr lang="en-US" dirty="0" smtClean="0"/>
              <a:t>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File: LoginBean.java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/>
              <a:t>package</a:t>
            </a:r>
            <a:r>
              <a:rPr lang="en-US" dirty="0" smtClean="0"/>
              <a:t> </a:t>
            </a:r>
            <a:r>
              <a:rPr lang="en-US" dirty="0" err="1" smtClean="0"/>
              <a:t>com.javatpoint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LoginBean</a:t>
            </a:r>
            <a:r>
              <a:rPr lang="en-US" dirty="0" smtClean="0"/>
              <a:t> {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private</a:t>
            </a:r>
            <a:r>
              <a:rPr lang="en-US" dirty="0" smtClean="0"/>
              <a:t> String </a:t>
            </a:r>
            <a:r>
              <a:rPr lang="en-US" dirty="0" err="1" smtClean="0"/>
              <a:t>name,password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String </a:t>
            </a:r>
            <a:r>
              <a:rPr lang="en-US" dirty="0" err="1" smtClean="0"/>
              <a:t>getName</a:t>
            </a:r>
            <a:r>
              <a:rPr lang="en-US" dirty="0" smtClean="0"/>
              <a:t>()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name;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setName</a:t>
            </a:r>
            <a:r>
              <a:rPr lang="en-US" dirty="0" smtClean="0"/>
              <a:t>(String name)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this</a:t>
            </a:r>
            <a:r>
              <a:rPr lang="en-US" dirty="0" smtClean="0"/>
              <a:t>.name = name;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String </a:t>
            </a:r>
            <a:r>
              <a:rPr lang="en-US" dirty="0" err="1" smtClean="0"/>
              <a:t>getPassword</a:t>
            </a:r>
            <a:r>
              <a:rPr lang="en-US" dirty="0" smtClean="0"/>
              <a:t>()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password;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setPassword</a:t>
            </a:r>
            <a:r>
              <a:rPr lang="en-US" dirty="0" smtClean="0"/>
              <a:t>(String password) 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err="1" smtClean="0"/>
              <a:t>this</a:t>
            </a:r>
            <a:r>
              <a:rPr lang="en-US" dirty="0" err="1" smtClean="0"/>
              <a:t>.password</a:t>
            </a:r>
            <a:r>
              <a:rPr lang="en-US" dirty="0" smtClean="0"/>
              <a:t> = password;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boolean</a:t>
            </a:r>
            <a:r>
              <a:rPr lang="en-US" dirty="0" smtClean="0"/>
              <a:t> validate(){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password.equals</a:t>
            </a:r>
            <a:r>
              <a:rPr lang="en-US" dirty="0" smtClean="0"/>
              <a:t>("admin")){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b="1" dirty="0" smtClean="0"/>
              <a:t>true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else</a:t>
            </a:r>
            <a:r>
              <a:rPr lang="en-US" dirty="0" smtClean="0"/>
              <a:t>{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    </a:t>
            </a:r>
            <a:r>
              <a:rPr lang="en-US" b="1" dirty="0" smtClean="0"/>
              <a:t>return</a:t>
            </a:r>
            <a:r>
              <a:rPr lang="en-US" dirty="0" smtClean="0"/>
              <a:t> </a:t>
            </a:r>
            <a:r>
              <a:rPr lang="en-US" b="1" dirty="0" smtClean="0"/>
              <a:t>false</a:t>
            </a:r>
            <a:r>
              <a:rPr lang="en-US" dirty="0" smtClean="0"/>
              <a:t>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  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983"/>
          </a:xfrm>
        </p:spPr>
        <p:txBody>
          <a:bodyPr/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File: login-success.jsp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32"/>
            <a:ext cx="10515600" cy="531973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&lt;%@page </a:t>
            </a:r>
            <a:r>
              <a:rPr lang="en-US" b="1" dirty="0" smtClean="0"/>
              <a:t>import</a:t>
            </a:r>
            <a:r>
              <a:rPr lang="en-US" dirty="0" smtClean="0"/>
              <a:t>="</a:t>
            </a:r>
            <a:r>
              <a:rPr lang="en-US" dirty="0" err="1" smtClean="0"/>
              <a:t>com.javatpoint.LoginBean</a:t>
            </a:r>
            <a:r>
              <a:rPr lang="en-US" dirty="0" smtClean="0"/>
              <a:t>"%&gt;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&lt;p&gt;You are successfully logged in!&lt;/p&gt;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&lt;%  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LoginBean</a:t>
            </a:r>
            <a:r>
              <a:rPr lang="en-US" dirty="0" smtClean="0"/>
              <a:t> bean=(</a:t>
            </a:r>
            <a:r>
              <a:rPr lang="en-US" dirty="0" err="1" smtClean="0"/>
              <a:t>LoginBean</a:t>
            </a:r>
            <a:r>
              <a:rPr lang="en-US" dirty="0" smtClean="0"/>
              <a:t>)</a:t>
            </a:r>
            <a:r>
              <a:rPr lang="en-US" dirty="0" err="1" smtClean="0"/>
              <a:t>request.getAttribute</a:t>
            </a:r>
            <a:r>
              <a:rPr lang="en-US" dirty="0" smtClean="0"/>
              <a:t>("bean");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("Welcome, "+</a:t>
            </a:r>
            <a:r>
              <a:rPr lang="en-US" dirty="0" err="1" smtClean="0"/>
              <a:t>bean.getName</a:t>
            </a:r>
            <a:r>
              <a:rPr lang="en-US" dirty="0" smtClean="0"/>
              <a:t>());  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17055</TotalTime>
  <Words>592</Words>
  <Application>Microsoft Office PowerPoint</Application>
  <PresentationFormat>Custom</PresentationFormat>
  <Paragraphs>319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Module 2c</vt:lpstr>
      <vt:lpstr>Topics to be discussed</vt:lpstr>
      <vt:lpstr> MVC </vt:lpstr>
      <vt:lpstr>(Model 2) Architecture</vt:lpstr>
      <vt:lpstr>MVC Example</vt:lpstr>
      <vt:lpstr> File: index.jsp</vt:lpstr>
      <vt:lpstr>File: ControllerServlet</vt:lpstr>
      <vt:lpstr>File: LoginBean.java</vt:lpstr>
      <vt:lpstr> File: login-success.jsp  </vt:lpstr>
      <vt:lpstr>File: login-error.jsp</vt:lpstr>
      <vt:lpstr>File: web.xml  </vt:lpstr>
      <vt:lpstr>MVC app with JDBC</vt:lpstr>
      <vt:lpstr>  MySQL Database Setup  </vt:lpstr>
      <vt:lpstr> Model Layer </vt:lpstr>
      <vt:lpstr>  DAO Layer  </vt:lpstr>
      <vt:lpstr>Controller Layer</vt:lpstr>
      <vt:lpstr>  View Layer  </vt:lpstr>
      <vt:lpstr>View </vt:lpstr>
      <vt:lpstr>  employeedetails.jsp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admin</dc:creator>
  <cp:lastModifiedBy>GOD</cp:lastModifiedBy>
  <cp:revision>853</cp:revision>
  <dcterms:created xsi:type="dcterms:W3CDTF">2007-08-28T09:12:38Z</dcterms:created>
  <dcterms:modified xsi:type="dcterms:W3CDTF">2023-03-10T05:32:56Z</dcterms:modified>
</cp:coreProperties>
</file>